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9"/>
  </p:notesMasterIdLst>
  <p:handoutMasterIdLst>
    <p:handoutMasterId r:id="rId40"/>
  </p:handoutMasterIdLst>
  <p:sldIdLst>
    <p:sldId id="258" r:id="rId2"/>
    <p:sldId id="430" r:id="rId3"/>
    <p:sldId id="431" r:id="rId4"/>
    <p:sldId id="432" r:id="rId5"/>
    <p:sldId id="433" r:id="rId6"/>
    <p:sldId id="434" r:id="rId7"/>
    <p:sldId id="435" r:id="rId8"/>
    <p:sldId id="436" r:id="rId9"/>
    <p:sldId id="437" r:id="rId10"/>
    <p:sldId id="438" r:id="rId11"/>
    <p:sldId id="439" r:id="rId12"/>
    <p:sldId id="440" r:id="rId13"/>
    <p:sldId id="441" r:id="rId14"/>
    <p:sldId id="442" r:id="rId15"/>
    <p:sldId id="443" r:id="rId16"/>
    <p:sldId id="444" r:id="rId17"/>
    <p:sldId id="445" r:id="rId18"/>
    <p:sldId id="446" r:id="rId19"/>
    <p:sldId id="447" r:id="rId20"/>
    <p:sldId id="448" r:id="rId21"/>
    <p:sldId id="449" r:id="rId22"/>
    <p:sldId id="450" r:id="rId23"/>
    <p:sldId id="451" r:id="rId24"/>
    <p:sldId id="453" r:id="rId25"/>
    <p:sldId id="452" r:id="rId26"/>
    <p:sldId id="454" r:id="rId27"/>
    <p:sldId id="455" r:id="rId28"/>
    <p:sldId id="456" r:id="rId29"/>
    <p:sldId id="457" r:id="rId30"/>
    <p:sldId id="458" r:id="rId31"/>
    <p:sldId id="459" r:id="rId32"/>
    <p:sldId id="460" r:id="rId33"/>
    <p:sldId id="461" r:id="rId34"/>
    <p:sldId id="462" r:id="rId35"/>
    <p:sldId id="463" r:id="rId36"/>
    <p:sldId id="464" r:id="rId37"/>
    <p:sldId id="465" r:id="rId38"/>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000FF"/>
    <a:srgbClr val="B6BCD4"/>
    <a:srgbClr val="E87511"/>
    <a:srgbClr val="3F6075"/>
    <a:srgbClr val="800040"/>
    <a:srgbClr val="B5CE8E"/>
    <a:srgbClr val="8E2344"/>
    <a:srgbClr val="8CAF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94639" autoAdjust="0"/>
  </p:normalViewPr>
  <p:slideViewPr>
    <p:cSldViewPr>
      <p:cViewPr varScale="1">
        <p:scale>
          <a:sx n="116" d="100"/>
          <a:sy n="116" d="100"/>
        </p:scale>
        <p:origin x="-184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212"/>
    </p:cViewPr>
  </p:sorterViewPr>
  <p:notesViewPr>
    <p:cSldViewPr>
      <p:cViewPr varScale="1">
        <p:scale>
          <a:sx n="78" d="100"/>
          <a:sy n="78" d="100"/>
        </p:scale>
        <p:origin x="-2070"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image" Target="../media/image18.e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image" Target="../media/image19.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lvl1pPr defTabSz="962456">
              <a:defRPr sz="1300">
                <a:latin typeface="Arial" pitchFamily="34" charset="0"/>
                <a:cs typeface="Arial" pitchFamily="34" charset="0"/>
              </a:defRPr>
            </a:lvl1pPr>
          </a:lstStyle>
          <a:p>
            <a:pPr>
              <a:defRPr/>
            </a:pPr>
            <a:endParaRPr lang="en-US"/>
          </a:p>
        </p:txBody>
      </p:sp>
      <p:sp>
        <p:nvSpPr>
          <p:cNvPr id="76803" name="Rectangle 3"/>
          <p:cNvSpPr>
            <a:spLocks noGrp="1" noChangeArrowheads="1"/>
          </p:cNvSpPr>
          <p:nvPr>
            <p:ph type="dt" sz="quarter" idx="1"/>
          </p:nvPr>
        </p:nvSpPr>
        <p:spPr bwMode="auto">
          <a:xfrm>
            <a:off x="4143587"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lvl1pPr algn="r" defTabSz="962456">
              <a:defRPr sz="1300">
                <a:latin typeface="Arial" pitchFamily="34" charset="0"/>
                <a:cs typeface="Arial" pitchFamily="34" charset="0"/>
              </a:defRPr>
            </a:lvl1pPr>
          </a:lstStyle>
          <a:p>
            <a:pPr>
              <a:defRPr/>
            </a:pPr>
            <a:endParaRPr lang="en-US"/>
          </a:p>
        </p:txBody>
      </p:sp>
      <p:sp>
        <p:nvSpPr>
          <p:cNvPr id="76804" name="Rectangle 4"/>
          <p:cNvSpPr>
            <a:spLocks noGrp="1" noChangeArrowheads="1"/>
          </p:cNvSpPr>
          <p:nvPr>
            <p:ph type="ftr" sz="quarter" idx="2"/>
          </p:nvPr>
        </p:nvSpPr>
        <p:spPr bwMode="auto">
          <a:xfrm>
            <a:off x="0"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b" anchorCtr="0" compatLnSpc="1">
            <a:prstTxWarp prst="textNoShape">
              <a:avLst/>
            </a:prstTxWarp>
          </a:bodyPr>
          <a:lstStyle>
            <a:lvl1pPr defTabSz="962456">
              <a:defRPr sz="1300">
                <a:latin typeface="Arial" pitchFamily="34" charset="0"/>
                <a:cs typeface="Arial" pitchFamily="34" charset="0"/>
              </a:defRPr>
            </a:lvl1pPr>
          </a:lstStyle>
          <a:p>
            <a:pPr>
              <a:defRPr/>
            </a:pPr>
            <a:endParaRPr lang="en-US"/>
          </a:p>
        </p:txBody>
      </p:sp>
      <p:sp>
        <p:nvSpPr>
          <p:cNvPr id="76805" name="Rectangle 5"/>
          <p:cNvSpPr>
            <a:spLocks noGrp="1" noChangeArrowheads="1"/>
          </p:cNvSpPr>
          <p:nvPr>
            <p:ph type="sldNum" sz="quarter" idx="3"/>
          </p:nvPr>
        </p:nvSpPr>
        <p:spPr bwMode="auto">
          <a:xfrm>
            <a:off x="4143587"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b" anchorCtr="0" compatLnSpc="1">
            <a:prstTxWarp prst="textNoShape">
              <a:avLst/>
            </a:prstTxWarp>
          </a:bodyPr>
          <a:lstStyle>
            <a:lvl1pPr algn="r" defTabSz="962456">
              <a:defRPr sz="1300">
                <a:latin typeface="Arial" pitchFamily="34" charset="0"/>
                <a:cs typeface="Arial" pitchFamily="34" charset="0"/>
              </a:defRPr>
            </a:lvl1pPr>
          </a:lstStyle>
          <a:p>
            <a:pPr>
              <a:defRPr/>
            </a:pPr>
            <a:fld id="{8AE4504E-B857-4675-9FF4-52DECF664EA0}" type="slidenum">
              <a:rPr lang="en-US"/>
              <a:pPr>
                <a:defRPr/>
              </a:pPr>
              <a:t>‹#›</a:t>
            </a:fld>
            <a:endParaRPr lang="en-US"/>
          </a:p>
        </p:txBody>
      </p:sp>
    </p:spTree>
    <p:extLst>
      <p:ext uri="{BB962C8B-B14F-4D97-AF65-F5344CB8AC3E}">
        <p14:creationId xmlns:p14="http://schemas.microsoft.com/office/powerpoint/2010/main" val="3543935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lvl1pPr defTabSz="962456">
              <a:defRPr sz="1300">
                <a:latin typeface="Arial" pitchFamily="34" charset="0"/>
                <a:cs typeface="Arial" pitchFamily="34" charset="0"/>
              </a:defRPr>
            </a:lvl1pPr>
          </a:lstStyle>
          <a:p>
            <a:pPr>
              <a:defRPr/>
            </a:pPr>
            <a:endParaRPr lang="en-US"/>
          </a:p>
        </p:txBody>
      </p:sp>
      <p:sp>
        <p:nvSpPr>
          <p:cNvPr id="9219" name="Rectangle 3"/>
          <p:cNvSpPr>
            <a:spLocks noGrp="1" noChangeArrowheads="1"/>
          </p:cNvSpPr>
          <p:nvPr>
            <p:ph type="dt" idx="1"/>
          </p:nvPr>
        </p:nvSpPr>
        <p:spPr bwMode="auto">
          <a:xfrm>
            <a:off x="4143587"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lvl1pPr algn="r" defTabSz="962456">
              <a:defRPr sz="1300">
                <a:latin typeface="Arial" pitchFamily="34" charset="0"/>
                <a:cs typeface="Arial" pitchFamily="34" charset="0"/>
              </a:defRPr>
            </a:lvl1pPr>
          </a:lstStyle>
          <a:p>
            <a:pPr>
              <a:defRPr/>
            </a:pPr>
            <a:endParaRPr lang="en-US"/>
          </a:p>
        </p:txBody>
      </p:sp>
      <p:sp>
        <p:nvSpPr>
          <p:cNvPr id="33796" name="Rectangle 4"/>
          <p:cNvSpPr>
            <a:spLocks noGrp="1" noRot="1" noChangeAspect="1" noChangeArrowheads="1" noTextEdit="1"/>
          </p:cNvSpPr>
          <p:nvPr>
            <p:ph type="sldImg" idx="2"/>
          </p:nvPr>
        </p:nvSpPr>
        <p:spPr bwMode="auto">
          <a:xfrm>
            <a:off x="1258888" y="719138"/>
            <a:ext cx="4800600" cy="3600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731520" y="4561226"/>
            <a:ext cx="5852160" cy="432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b" anchorCtr="0" compatLnSpc="1">
            <a:prstTxWarp prst="textNoShape">
              <a:avLst/>
            </a:prstTxWarp>
          </a:bodyPr>
          <a:lstStyle>
            <a:lvl1pPr defTabSz="962456">
              <a:defRPr sz="1300">
                <a:latin typeface="Arial" pitchFamily="34" charset="0"/>
                <a:cs typeface="Arial" pitchFamily="34" charset="0"/>
              </a:defRPr>
            </a:lvl1pPr>
          </a:lstStyle>
          <a:p>
            <a:pPr>
              <a:defRPr/>
            </a:pPr>
            <a:endParaRPr lang="en-US"/>
          </a:p>
        </p:txBody>
      </p:sp>
      <p:sp>
        <p:nvSpPr>
          <p:cNvPr id="9223" name="Rectangle 7"/>
          <p:cNvSpPr>
            <a:spLocks noGrp="1" noChangeArrowheads="1"/>
          </p:cNvSpPr>
          <p:nvPr>
            <p:ph type="sldNum" sz="quarter" idx="5"/>
          </p:nvPr>
        </p:nvSpPr>
        <p:spPr bwMode="auto">
          <a:xfrm>
            <a:off x="4143587"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b" anchorCtr="0" compatLnSpc="1">
            <a:prstTxWarp prst="textNoShape">
              <a:avLst/>
            </a:prstTxWarp>
          </a:bodyPr>
          <a:lstStyle>
            <a:lvl1pPr algn="r" defTabSz="962456">
              <a:defRPr sz="1300">
                <a:latin typeface="Arial" pitchFamily="34" charset="0"/>
                <a:cs typeface="Arial" pitchFamily="34" charset="0"/>
              </a:defRPr>
            </a:lvl1pPr>
          </a:lstStyle>
          <a:p>
            <a:pPr>
              <a:defRPr/>
            </a:pPr>
            <a:fld id="{94E72CFC-0ABD-43B0-8DDB-8DF348E629E7}" type="slidenum">
              <a:rPr lang="en-US"/>
              <a:pPr>
                <a:defRPr/>
              </a:pPr>
              <a:t>‹#›</a:t>
            </a:fld>
            <a:endParaRPr lang="en-US"/>
          </a:p>
        </p:txBody>
      </p:sp>
    </p:spTree>
    <p:extLst>
      <p:ext uri="{BB962C8B-B14F-4D97-AF65-F5344CB8AC3E}">
        <p14:creationId xmlns:p14="http://schemas.microsoft.com/office/powerpoint/2010/main" val="2590194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defTabSz="962456" eaLnBrk="0" hangingPunct="0">
              <a:defRPr>
                <a:solidFill>
                  <a:schemeClr val="tx1"/>
                </a:solidFill>
                <a:latin typeface="Arial" charset="0"/>
                <a:cs typeface="Arial" charset="0"/>
              </a:defRPr>
            </a:lvl1pPr>
            <a:lvl2pPr marL="777943" indent="-299209" defTabSz="962456" eaLnBrk="0" hangingPunct="0">
              <a:defRPr>
                <a:solidFill>
                  <a:schemeClr val="tx1"/>
                </a:solidFill>
                <a:latin typeface="Arial" charset="0"/>
                <a:cs typeface="Arial" charset="0"/>
              </a:defRPr>
            </a:lvl2pPr>
            <a:lvl3pPr marL="1196835" indent="-239367" defTabSz="962456" eaLnBrk="0" hangingPunct="0">
              <a:defRPr>
                <a:solidFill>
                  <a:schemeClr val="tx1"/>
                </a:solidFill>
                <a:latin typeface="Arial" charset="0"/>
                <a:cs typeface="Arial" charset="0"/>
              </a:defRPr>
            </a:lvl3pPr>
            <a:lvl4pPr marL="1675569" indent="-239367" defTabSz="962456" eaLnBrk="0" hangingPunct="0">
              <a:defRPr>
                <a:solidFill>
                  <a:schemeClr val="tx1"/>
                </a:solidFill>
                <a:latin typeface="Arial" charset="0"/>
                <a:cs typeface="Arial" charset="0"/>
              </a:defRPr>
            </a:lvl4pPr>
            <a:lvl5pPr marL="2154304" indent="-239367" defTabSz="962456" eaLnBrk="0" hangingPunct="0">
              <a:defRPr>
                <a:solidFill>
                  <a:schemeClr val="tx1"/>
                </a:solidFill>
                <a:latin typeface="Arial" charset="0"/>
                <a:cs typeface="Arial" charset="0"/>
              </a:defRPr>
            </a:lvl5pPr>
            <a:lvl6pPr marL="2633038" indent="-239367" defTabSz="962456" eaLnBrk="0" fontAlgn="base" hangingPunct="0">
              <a:spcBef>
                <a:spcPct val="0"/>
              </a:spcBef>
              <a:spcAft>
                <a:spcPct val="0"/>
              </a:spcAft>
              <a:defRPr>
                <a:solidFill>
                  <a:schemeClr val="tx1"/>
                </a:solidFill>
                <a:latin typeface="Arial" charset="0"/>
                <a:cs typeface="Arial" charset="0"/>
              </a:defRPr>
            </a:lvl6pPr>
            <a:lvl7pPr marL="3111772" indent="-239367" defTabSz="962456" eaLnBrk="0" fontAlgn="base" hangingPunct="0">
              <a:spcBef>
                <a:spcPct val="0"/>
              </a:spcBef>
              <a:spcAft>
                <a:spcPct val="0"/>
              </a:spcAft>
              <a:defRPr>
                <a:solidFill>
                  <a:schemeClr val="tx1"/>
                </a:solidFill>
                <a:latin typeface="Arial" charset="0"/>
                <a:cs typeface="Arial" charset="0"/>
              </a:defRPr>
            </a:lvl7pPr>
            <a:lvl8pPr marL="3590506" indent="-239367" defTabSz="962456" eaLnBrk="0" fontAlgn="base" hangingPunct="0">
              <a:spcBef>
                <a:spcPct val="0"/>
              </a:spcBef>
              <a:spcAft>
                <a:spcPct val="0"/>
              </a:spcAft>
              <a:defRPr>
                <a:solidFill>
                  <a:schemeClr val="tx1"/>
                </a:solidFill>
                <a:latin typeface="Arial" charset="0"/>
                <a:cs typeface="Arial" charset="0"/>
              </a:defRPr>
            </a:lvl8pPr>
            <a:lvl9pPr marL="4069240" indent="-239367" defTabSz="962456" eaLnBrk="0" fontAlgn="base" hangingPunct="0">
              <a:spcBef>
                <a:spcPct val="0"/>
              </a:spcBef>
              <a:spcAft>
                <a:spcPct val="0"/>
              </a:spcAft>
              <a:defRPr>
                <a:solidFill>
                  <a:schemeClr val="tx1"/>
                </a:solidFill>
                <a:latin typeface="Arial" charset="0"/>
                <a:cs typeface="Arial" charset="0"/>
              </a:defRPr>
            </a:lvl9pPr>
          </a:lstStyle>
          <a:p>
            <a:pPr eaLnBrk="1" hangingPunct="1"/>
            <a:fld id="{F132353A-D3A0-498D-A042-59EDE20A313D}" type="slidenum">
              <a:rPr lang="en-US" smtClean="0"/>
              <a:pPr eaLnBrk="1" hangingPunct="1"/>
              <a:t>1</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7A692E35-E04F-4B84-968A-26C3FCF5CD15}" type="slidenum">
              <a:rPr lang="en-US"/>
              <a:pPr>
                <a:defRPr/>
              </a:pPr>
              <a:t>‹#›</a:t>
            </a:fld>
            <a:endParaRPr lang="en-US"/>
          </a:p>
        </p:txBody>
      </p:sp>
    </p:spTree>
    <p:extLst>
      <p:ext uri="{BB962C8B-B14F-4D97-AF65-F5344CB8AC3E}">
        <p14:creationId xmlns:p14="http://schemas.microsoft.com/office/powerpoint/2010/main" val="55539497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1E339B6-9E80-44F4-B87E-23AF0F87D1A3}" type="slidenum">
              <a:rPr lang="en-US"/>
              <a:pPr>
                <a:defRPr/>
              </a:pPr>
              <a:t>‹#›</a:t>
            </a:fld>
            <a:endParaRPr lang="en-US"/>
          </a:p>
        </p:txBody>
      </p:sp>
    </p:spTree>
    <p:extLst>
      <p:ext uri="{BB962C8B-B14F-4D97-AF65-F5344CB8AC3E}">
        <p14:creationId xmlns:p14="http://schemas.microsoft.com/office/powerpoint/2010/main" val="276354677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9737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973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B3015EED-8E08-421E-911D-1B15E522D158}" type="slidenum">
              <a:rPr lang="en-US"/>
              <a:pPr>
                <a:defRPr/>
              </a:pPr>
              <a:t>‹#›</a:t>
            </a:fld>
            <a:endParaRPr lang="en-US"/>
          </a:p>
        </p:txBody>
      </p:sp>
    </p:spTree>
    <p:extLst>
      <p:ext uri="{BB962C8B-B14F-4D97-AF65-F5344CB8AC3E}">
        <p14:creationId xmlns:p14="http://schemas.microsoft.com/office/powerpoint/2010/main" val="425213380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2"/>
            <a:ext cx="8229600" cy="655638"/>
          </a:xfrm>
          <a:prstGeom prst="rect">
            <a:avLst/>
          </a:prstGeom>
        </p:spPr>
        <p:txBody>
          <a:bodyPr/>
          <a:lstStyle>
            <a:lvl1pPr algn="ctr">
              <a:defRPr sz="32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18299DBC-902B-41D7-A3A4-44EB87A37C73}" type="slidenum">
              <a:rPr lang="en-US"/>
              <a:pPr>
                <a:defRPr/>
              </a:pPr>
              <a:t>‹#›</a:t>
            </a:fld>
            <a:endParaRPr lang="en-US"/>
          </a:p>
        </p:txBody>
      </p:sp>
    </p:spTree>
    <p:extLst>
      <p:ext uri="{BB962C8B-B14F-4D97-AF65-F5344CB8AC3E}">
        <p14:creationId xmlns:p14="http://schemas.microsoft.com/office/powerpoint/2010/main" val="364596584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E82B9EC7-53D8-4087-870B-52CC5AF1BF23}" type="slidenum">
              <a:rPr lang="en-US"/>
              <a:pPr>
                <a:defRPr/>
              </a:pPr>
              <a:t>‹#›</a:t>
            </a:fld>
            <a:endParaRPr lang="en-US"/>
          </a:p>
        </p:txBody>
      </p:sp>
    </p:spTree>
    <p:extLst>
      <p:ext uri="{BB962C8B-B14F-4D97-AF65-F5344CB8AC3E}">
        <p14:creationId xmlns:p14="http://schemas.microsoft.com/office/powerpoint/2010/main" val="197331581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CC988901-C1F6-4535-B724-D1D865F84838}" type="slidenum">
              <a:rPr lang="en-US"/>
              <a:pPr>
                <a:defRPr/>
              </a:pPr>
              <a:t>‹#›</a:t>
            </a:fld>
            <a:endParaRPr lang="en-US"/>
          </a:p>
        </p:txBody>
      </p:sp>
    </p:spTree>
    <p:extLst>
      <p:ext uri="{BB962C8B-B14F-4D97-AF65-F5344CB8AC3E}">
        <p14:creationId xmlns:p14="http://schemas.microsoft.com/office/powerpoint/2010/main" val="321992009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ftr" sz="quarter" idx="10"/>
          </p:nvPr>
        </p:nvSpPr>
        <p:spPr>
          <a:ln/>
        </p:spPr>
        <p:txBody>
          <a:bodyPr/>
          <a:lstStyle>
            <a:lvl1pPr>
              <a:defRPr/>
            </a:lvl1pPr>
          </a:lstStyle>
          <a:p>
            <a:pPr>
              <a:defRPr/>
            </a:pPr>
            <a:endParaRPr lang="en-US"/>
          </a:p>
        </p:txBody>
      </p:sp>
      <p:sp>
        <p:nvSpPr>
          <p:cNvPr id="8" name="Rectangle 4"/>
          <p:cNvSpPr>
            <a:spLocks noGrp="1" noChangeArrowheads="1"/>
          </p:cNvSpPr>
          <p:nvPr>
            <p:ph type="sldNum" sz="quarter" idx="11"/>
          </p:nvPr>
        </p:nvSpPr>
        <p:spPr>
          <a:ln/>
        </p:spPr>
        <p:txBody>
          <a:bodyPr/>
          <a:lstStyle>
            <a:lvl1pPr>
              <a:defRPr/>
            </a:lvl1pPr>
          </a:lstStyle>
          <a:p>
            <a:pPr>
              <a:defRPr/>
            </a:pPr>
            <a:fld id="{FA2D603E-A3F1-4B05-BE8C-293CD0AF2802}" type="slidenum">
              <a:rPr lang="en-US"/>
              <a:pPr>
                <a:defRPr/>
              </a:pPr>
              <a:t>‹#›</a:t>
            </a:fld>
            <a:endParaRPr lang="en-US"/>
          </a:p>
        </p:txBody>
      </p:sp>
    </p:spTree>
    <p:extLst>
      <p:ext uri="{BB962C8B-B14F-4D97-AF65-F5344CB8AC3E}">
        <p14:creationId xmlns:p14="http://schemas.microsoft.com/office/powerpoint/2010/main" val="261900451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3"/>
          <p:cNvSpPr>
            <a:spLocks noGrp="1" noChangeArrowheads="1"/>
          </p:cNvSpPr>
          <p:nvPr>
            <p:ph type="ftr" sz="quarter" idx="10"/>
          </p:nvPr>
        </p:nvSpPr>
        <p:spPr>
          <a:ln/>
        </p:spPr>
        <p:txBody>
          <a:bodyPr/>
          <a:lstStyle>
            <a:lvl1pPr>
              <a:defRPr/>
            </a:lvl1pPr>
          </a:lstStyle>
          <a:p>
            <a:pPr>
              <a:defRPr/>
            </a:pPr>
            <a:endParaRPr lang="en-US"/>
          </a:p>
        </p:txBody>
      </p:sp>
      <p:sp>
        <p:nvSpPr>
          <p:cNvPr id="4" name="Rectangle 4"/>
          <p:cNvSpPr>
            <a:spLocks noGrp="1" noChangeArrowheads="1"/>
          </p:cNvSpPr>
          <p:nvPr>
            <p:ph type="sldNum" sz="quarter" idx="11"/>
          </p:nvPr>
        </p:nvSpPr>
        <p:spPr>
          <a:ln/>
        </p:spPr>
        <p:txBody>
          <a:bodyPr/>
          <a:lstStyle>
            <a:lvl1pPr>
              <a:defRPr/>
            </a:lvl1pPr>
          </a:lstStyle>
          <a:p>
            <a:pPr>
              <a:defRPr/>
            </a:pPr>
            <a:fld id="{E6CB1D62-AA21-4097-935B-F36335906AE9}" type="slidenum">
              <a:rPr lang="en-US"/>
              <a:pPr>
                <a:defRPr/>
              </a:pPr>
              <a:t>‹#›</a:t>
            </a:fld>
            <a:endParaRPr lang="en-US"/>
          </a:p>
        </p:txBody>
      </p:sp>
    </p:spTree>
    <p:extLst>
      <p:ext uri="{BB962C8B-B14F-4D97-AF65-F5344CB8AC3E}">
        <p14:creationId xmlns:p14="http://schemas.microsoft.com/office/powerpoint/2010/main" val="399808028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US"/>
          </a:p>
        </p:txBody>
      </p:sp>
      <p:sp>
        <p:nvSpPr>
          <p:cNvPr id="3" name="Rectangle 4"/>
          <p:cNvSpPr>
            <a:spLocks noGrp="1" noChangeArrowheads="1"/>
          </p:cNvSpPr>
          <p:nvPr>
            <p:ph type="sldNum" sz="quarter" idx="11"/>
          </p:nvPr>
        </p:nvSpPr>
        <p:spPr>
          <a:ln/>
        </p:spPr>
        <p:txBody>
          <a:bodyPr/>
          <a:lstStyle>
            <a:lvl1pPr>
              <a:defRPr/>
            </a:lvl1pPr>
          </a:lstStyle>
          <a:p>
            <a:pPr>
              <a:defRPr/>
            </a:pPr>
            <a:fld id="{4D08D9FD-C1A1-4CFB-9A1F-12433E14264A}" type="slidenum">
              <a:rPr lang="en-US"/>
              <a:pPr>
                <a:defRPr/>
              </a:pPr>
              <a:t>‹#›</a:t>
            </a:fld>
            <a:endParaRPr lang="en-US"/>
          </a:p>
        </p:txBody>
      </p:sp>
    </p:spTree>
    <p:extLst>
      <p:ext uri="{BB962C8B-B14F-4D97-AF65-F5344CB8AC3E}">
        <p14:creationId xmlns:p14="http://schemas.microsoft.com/office/powerpoint/2010/main" val="38477975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BEEC5005-26EE-42A6-B14D-5C00D073A2B6}" type="slidenum">
              <a:rPr lang="en-US"/>
              <a:pPr>
                <a:defRPr/>
              </a:pPr>
              <a:t>‹#›</a:t>
            </a:fld>
            <a:endParaRPr lang="en-US"/>
          </a:p>
        </p:txBody>
      </p:sp>
    </p:spTree>
    <p:extLst>
      <p:ext uri="{BB962C8B-B14F-4D97-AF65-F5344CB8AC3E}">
        <p14:creationId xmlns:p14="http://schemas.microsoft.com/office/powerpoint/2010/main" val="296653829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39654950-9D23-4A66-93E7-477B5DBE2E11}" type="slidenum">
              <a:rPr lang="en-US"/>
              <a:pPr>
                <a:defRPr/>
              </a:pPr>
              <a:t>‹#›</a:t>
            </a:fld>
            <a:endParaRPr lang="en-US"/>
          </a:p>
        </p:txBody>
      </p:sp>
    </p:spTree>
    <p:extLst>
      <p:ext uri="{BB962C8B-B14F-4D97-AF65-F5344CB8AC3E}">
        <p14:creationId xmlns:p14="http://schemas.microsoft.com/office/powerpoint/2010/main" val="212668845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5800" y="1724025"/>
            <a:ext cx="7772400"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0595" name="Rectangle 3"/>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cs typeface="Arial" pitchFamily="34" charset="0"/>
              </a:defRPr>
            </a:lvl1pPr>
          </a:lstStyle>
          <a:p>
            <a:pPr>
              <a:defRPr/>
            </a:pPr>
            <a:endParaRPr lang="en-US"/>
          </a:p>
        </p:txBody>
      </p:sp>
      <p:sp>
        <p:nvSpPr>
          <p:cNvPr id="110596" name="Rectangle 4"/>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pitchFamily="34" charset="0"/>
                <a:cs typeface="Arial" pitchFamily="34" charset="0"/>
              </a:defRPr>
            </a:lvl1pPr>
          </a:lstStyle>
          <a:p>
            <a:pPr>
              <a:defRPr/>
            </a:pPr>
            <a:fld id="{4514924B-0D65-41F2-BA75-6AB575FF909F}" type="slidenum">
              <a:rPr lang="en-US"/>
              <a:pPr>
                <a:defRPr/>
              </a:pPr>
              <a:t>‹#›</a:t>
            </a:fld>
            <a:endParaRPr lang="en-US"/>
          </a:p>
        </p:txBody>
      </p:sp>
      <p:sp>
        <p:nvSpPr>
          <p:cNvPr id="3" name="Rectangle 2"/>
          <p:cNvSpPr/>
          <p:nvPr/>
        </p:nvSpPr>
        <p:spPr>
          <a:xfrm>
            <a:off x="228600" y="266700"/>
            <a:ext cx="8686800" cy="6362700"/>
          </a:xfrm>
          <a:prstGeom prst="rect">
            <a:avLst/>
          </a:prstGeom>
          <a:noFill/>
          <a:ln w="38100">
            <a:solidFill>
              <a:srgbClr val="8000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1030" name="Picture 11" descr="vt_shield_tag_onwhite23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5250" y="152400"/>
            <a:ext cx="21907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TextBox 3"/>
          <p:cNvSpPr txBox="1">
            <a:spLocks noChangeArrowheads="1"/>
          </p:cNvSpPr>
          <p:nvPr/>
        </p:nvSpPr>
        <p:spPr bwMode="auto">
          <a:xfrm>
            <a:off x="228600" y="6353175"/>
            <a:ext cx="8686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b="1" i="1" smtClean="0">
                <a:latin typeface="Arial Narrow" pitchFamily="34" charset="0"/>
                <a:cs typeface="Arial" pitchFamily="34" charset="0"/>
              </a:rPr>
              <a:t>ECE 5220 RFIC Technology &amp; Design – Prof. Kwang-Jin Koh</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p:hf hdr="0" ftr="0" dt="0"/>
  <p:txStyles>
    <p:titleStyle>
      <a:lvl1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2pPr>
      <a:lvl3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3pPr>
      <a:lvl4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4pPr>
      <a:lvl5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5pPr>
      <a:lvl6pPr marL="4572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6pPr>
      <a:lvl7pPr marL="9144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7pPr>
      <a:lvl8pPr marL="13716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8pPr>
      <a:lvl9pPr marL="18288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9pPr>
    </p:titleStyle>
    <p:bodyStyle>
      <a:lvl1pPr marL="342900" indent="-342900" algn="l" rtl="0" eaLnBrk="0" fontAlgn="base" hangingPunct="0">
        <a:spcBef>
          <a:spcPct val="20000"/>
        </a:spcBef>
        <a:spcAft>
          <a:spcPct val="0"/>
        </a:spcAft>
        <a:buClr>
          <a:srgbClr val="3F6075"/>
        </a:buClr>
        <a:buFont typeface="Wingdings" pitchFamily="2" charset="2"/>
        <a:buChar char="Ø"/>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rgbClr val="3F6075"/>
        </a:buClr>
        <a:buFont typeface="Wingdings" pitchFamily="2" charset="2"/>
        <a:buChar char="Ø"/>
        <a:defRPr sz="2800">
          <a:solidFill>
            <a:srgbClr val="E87511"/>
          </a:solidFill>
          <a:latin typeface="+mn-lt"/>
        </a:defRPr>
      </a:lvl2pPr>
      <a:lvl3pPr marL="1143000" indent="-228600" algn="l" rtl="0" eaLnBrk="0" fontAlgn="base" hangingPunct="0">
        <a:spcBef>
          <a:spcPct val="20000"/>
        </a:spcBef>
        <a:spcAft>
          <a:spcPct val="0"/>
        </a:spcAft>
        <a:buClr>
          <a:srgbClr val="3F6075"/>
        </a:buClr>
        <a:buFont typeface="Wingdings" pitchFamily="2" charset="2"/>
        <a:buChar char="Ø"/>
        <a:defRPr sz="2400">
          <a:solidFill>
            <a:srgbClr val="8CAFAD"/>
          </a:solidFill>
          <a:latin typeface="+mn-lt"/>
        </a:defRPr>
      </a:lvl3pPr>
      <a:lvl4pPr marL="16002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4pPr>
      <a:lvl5pPr marL="20574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5pPr>
      <a:lvl6pPr marL="25146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6pPr>
      <a:lvl7pPr marL="29718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7pPr>
      <a:lvl8pPr marL="34290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8pPr>
      <a:lvl9pPr marL="38862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31.png"/><Relationship Id="rId7"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2.png"/><Relationship Id="rId9" Type="http://schemas.openxmlformats.org/officeDocument/2006/relationships/image" Target="../media/image39.png"/></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2.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 Id="rId9" Type="http://schemas.openxmlformats.org/officeDocument/2006/relationships/image" Target="../media/image50.png"/></Relationships>
</file>

<file path=ppt/slides/_rels/slide13.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 Id="rId9" Type="http://schemas.openxmlformats.org/officeDocument/2006/relationships/image" Target="../media/image51.png"/></Relationships>
</file>

<file path=ppt/slides/_rels/slide14.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60.png"/><Relationship Id="rId3" Type="http://schemas.openxmlformats.org/officeDocument/2006/relationships/image" Target="../media/image54.png"/><Relationship Id="rId7" Type="http://schemas.openxmlformats.org/officeDocument/2006/relationships/image" Target="../media/image10.emf"/><Relationship Id="rId12" Type="http://schemas.openxmlformats.org/officeDocument/2006/relationships/image" Target="../media/image59.png"/><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1.bin"/><Relationship Id="rId11" Type="http://schemas.openxmlformats.org/officeDocument/2006/relationships/image" Target="../media/image58.png"/><Relationship Id="rId5" Type="http://schemas.openxmlformats.org/officeDocument/2006/relationships/image" Target="../media/image9.emf"/><Relationship Id="rId10" Type="http://schemas.openxmlformats.org/officeDocument/2006/relationships/image" Target="../media/image57.png"/><Relationship Id="rId4" Type="http://schemas.openxmlformats.org/officeDocument/2006/relationships/oleObject" Target="../embeddings/oleObject10.bin"/><Relationship Id="rId9" Type="http://schemas.openxmlformats.org/officeDocument/2006/relationships/image" Target="../media/image56.png"/></Relationships>
</file>

<file path=ppt/slides/_rels/slide1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16.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11.e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2.bin"/><Relationship Id="rId5" Type="http://schemas.openxmlformats.org/officeDocument/2006/relationships/image" Target="../media/image69.png"/><Relationship Id="rId4" Type="http://schemas.openxmlformats.org/officeDocument/2006/relationships/image" Target="../media/image68.pn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3.bin"/><Relationship Id="rId7" Type="http://schemas.openxmlformats.org/officeDocument/2006/relationships/image" Target="../media/image73.png"/><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12.e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4.bin"/><Relationship Id="rId7" Type="http://schemas.openxmlformats.org/officeDocument/2006/relationships/image" Target="../media/image77.png"/><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13.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5.bin"/><Relationship Id="rId7" Type="http://schemas.openxmlformats.org/officeDocument/2006/relationships/image" Target="../media/image79.png"/><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14.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oleObject" Target="../embeddings/oleObject16.bin"/><Relationship Id="rId7" Type="http://schemas.openxmlformats.org/officeDocument/2006/relationships/image" Target="../media/image81.png"/><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76.png"/><Relationship Id="rId5" Type="http://schemas.openxmlformats.org/officeDocument/2006/relationships/image" Target="../media/image75.png"/><Relationship Id="rId10" Type="http://schemas.openxmlformats.org/officeDocument/2006/relationships/image" Target="../media/image84.png"/><Relationship Id="rId4" Type="http://schemas.openxmlformats.org/officeDocument/2006/relationships/image" Target="../media/image15.emf"/><Relationship Id="rId9" Type="http://schemas.openxmlformats.org/officeDocument/2006/relationships/image" Target="../media/image83.png"/></Relationships>
</file>

<file path=ppt/slides/_rels/slide21.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16.emf"/><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17.bin"/><Relationship Id="rId5" Type="http://schemas.openxmlformats.org/officeDocument/2006/relationships/image" Target="../media/image87.png"/><Relationship Id="rId4" Type="http://schemas.openxmlformats.org/officeDocument/2006/relationships/image" Target="../media/image86.png"/></Relationships>
</file>

<file path=ppt/slides/_rels/slide22.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89.png"/><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17.emf"/><Relationship Id="rId5" Type="http://schemas.openxmlformats.org/officeDocument/2006/relationships/oleObject" Target="../embeddings/oleObject18.bin"/><Relationship Id="rId4" Type="http://schemas.openxmlformats.org/officeDocument/2006/relationships/image" Target="../media/image87.png"/></Relationships>
</file>

<file path=ppt/slides/_rels/slide23.xml.rels><?xml version="1.0" encoding="UTF-8" standalone="yes"?>
<Relationships xmlns="http://schemas.openxmlformats.org/package/2006/relationships"><Relationship Id="rId3" Type="http://schemas.openxmlformats.org/officeDocument/2006/relationships/image" Target="../media/image75.png"/><Relationship Id="rId7" Type="http://schemas.openxmlformats.org/officeDocument/2006/relationships/image" Target="../media/image90.png"/><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17.emf"/><Relationship Id="rId5" Type="http://schemas.openxmlformats.org/officeDocument/2006/relationships/oleObject" Target="../embeddings/oleObject19.bin"/><Relationship Id="rId4" Type="http://schemas.openxmlformats.org/officeDocument/2006/relationships/image" Target="../media/image87.png"/></Relationships>
</file>

<file path=ppt/slides/_rels/slide24.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19.emf"/><Relationship Id="rId5" Type="http://schemas.openxmlformats.org/officeDocument/2006/relationships/oleObject" Target="../embeddings/oleObject21.bin"/><Relationship Id="rId10" Type="http://schemas.openxmlformats.org/officeDocument/2006/relationships/image" Target="../media/image95.png"/><Relationship Id="rId4" Type="http://schemas.openxmlformats.org/officeDocument/2006/relationships/image" Target="../media/image18.emf"/><Relationship Id="rId9" Type="http://schemas.openxmlformats.org/officeDocument/2006/relationships/image" Target="../media/image94.png"/></Relationships>
</file>

<file path=ppt/slides/_rels/slide25.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oleObject" Target="../embeddings/oleObject23.bin"/><Relationship Id="rId7"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99.png"/><Relationship Id="rId5" Type="http://schemas.openxmlformats.org/officeDocument/2006/relationships/image" Target="../media/image98.png"/><Relationship Id="rId10" Type="http://schemas.openxmlformats.org/officeDocument/2006/relationships/image" Target="../media/image22.emf"/><Relationship Id="rId4" Type="http://schemas.openxmlformats.org/officeDocument/2006/relationships/image" Target="../media/image19.emf"/><Relationship Id="rId9" Type="http://schemas.openxmlformats.org/officeDocument/2006/relationships/oleObject" Target="../embeddings/oleObject25.bin"/></Relationships>
</file>

<file path=ppt/slides/_rels/slide26.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2.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_rels/slide28.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2.xml"/><Relationship Id="rId5" Type="http://schemas.openxmlformats.org/officeDocument/2006/relationships/image" Target="../media/image110.png"/><Relationship Id="rId4" Type="http://schemas.openxmlformats.org/officeDocument/2006/relationships/image" Target="../media/image109.png"/></Relationships>
</file>

<file path=ppt/slides/_rels/slide29.xml.rels><?xml version="1.0" encoding="UTF-8" standalone="yes"?>
<Relationships xmlns="http://schemas.openxmlformats.org/package/2006/relationships"><Relationship Id="rId3" Type="http://schemas.openxmlformats.org/officeDocument/2006/relationships/image" Target="../media/image112.png"/><Relationship Id="rId7" Type="http://schemas.openxmlformats.org/officeDocument/2006/relationships/image" Target="../media/image116.png"/><Relationship Id="rId2" Type="http://schemas.openxmlformats.org/officeDocument/2006/relationships/image" Target="../media/image111.png"/><Relationship Id="rId1" Type="http://schemas.openxmlformats.org/officeDocument/2006/relationships/slideLayout" Target="../slideLayouts/slideLayout2.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oleObject" Target="../embeddings/oleObject2.bin"/><Relationship Id="rId4" Type="http://schemas.openxmlformats.org/officeDocument/2006/relationships/image" Target="../media/image2.emf"/></Relationships>
</file>

<file path=ppt/slides/_rels/slide30.xml.rels><?xml version="1.0" encoding="UTF-8" standalone="yes"?>
<Relationships xmlns="http://schemas.openxmlformats.org/package/2006/relationships"><Relationship Id="rId3" Type="http://schemas.openxmlformats.org/officeDocument/2006/relationships/image" Target="../media/image117.png"/><Relationship Id="rId7" Type="http://schemas.openxmlformats.org/officeDocument/2006/relationships/image" Target="../media/image118.png"/><Relationship Id="rId2" Type="http://schemas.openxmlformats.org/officeDocument/2006/relationships/image" Target="../media/image111.png"/><Relationship Id="rId1" Type="http://schemas.openxmlformats.org/officeDocument/2006/relationships/slideLayout" Target="../slideLayouts/slideLayout2.xml"/><Relationship Id="rId6" Type="http://schemas.openxmlformats.org/officeDocument/2006/relationships/image" Target="../media/image115.png"/><Relationship Id="rId5" Type="http://schemas.openxmlformats.org/officeDocument/2006/relationships/image" Target="../media/image114.png"/><Relationship Id="rId4" Type="http://schemas.openxmlformats.org/officeDocument/2006/relationships/image" Target="../media/image113.png"/></Relationships>
</file>

<file path=ppt/slides/_rels/slide31.xml.rels><?xml version="1.0" encoding="UTF-8" standalone="yes"?>
<Relationships xmlns="http://schemas.openxmlformats.org/package/2006/relationships"><Relationship Id="rId8" Type="http://schemas.openxmlformats.org/officeDocument/2006/relationships/image" Target="../media/image125.png"/><Relationship Id="rId3" Type="http://schemas.openxmlformats.org/officeDocument/2006/relationships/image" Target="../media/image120.png"/><Relationship Id="rId7" Type="http://schemas.openxmlformats.org/officeDocument/2006/relationships/image" Target="../media/image124.png"/><Relationship Id="rId2" Type="http://schemas.openxmlformats.org/officeDocument/2006/relationships/image" Target="../media/image119.png"/><Relationship Id="rId1" Type="http://schemas.openxmlformats.org/officeDocument/2006/relationships/slideLayout" Target="../slideLayouts/slideLayout2.xml"/><Relationship Id="rId6" Type="http://schemas.openxmlformats.org/officeDocument/2006/relationships/image" Target="../media/image123.png"/><Relationship Id="rId5" Type="http://schemas.openxmlformats.org/officeDocument/2006/relationships/image" Target="../media/image122.png"/><Relationship Id="rId4" Type="http://schemas.openxmlformats.org/officeDocument/2006/relationships/image" Target="../media/image121.png"/></Relationships>
</file>

<file path=ppt/slides/_rels/slide32.xml.rels><?xml version="1.0" encoding="UTF-8" standalone="yes"?>
<Relationships xmlns="http://schemas.openxmlformats.org/package/2006/relationships"><Relationship Id="rId8" Type="http://schemas.openxmlformats.org/officeDocument/2006/relationships/image" Target="../media/image130.png"/><Relationship Id="rId3" Type="http://schemas.openxmlformats.org/officeDocument/2006/relationships/image" Target="../media/image126.png"/><Relationship Id="rId7" Type="http://schemas.openxmlformats.org/officeDocument/2006/relationships/image" Target="../media/image129.png"/><Relationship Id="rId12" Type="http://schemas.openxmlformats.org/officeDocument/2006/relationships/image" Target="../media/image134.png"/><Relationship Id="rId2" Type="http://schemas.openxmlformats.org/officeDocument/2006/relationships/image" Target="../media/image119.png"/><Relationship Id="rId1" Type="http://schemas.openxmlformats.org/officeDocument/2006/relationships/slideLayout" Target="../slideLayouts/slideLayout2.xml"/><Relationship Id="rId6" Type="http://schemas.openxmlformats.org/officeDocument/2006/relationships/image" Target="../media/image128.png"/><Relationship Id="rId11" Type="http://schemas.openxmlformats.org/officeDocument/2006/relationships/image" Target="../media/image133.png"/><Relationship Id="rId5" Type="http://schemas.openxmlformats.org/officeDocument/2006/relationships/image" Target="../media/image127.png"/><Relationship Id="rId10" Type="http://schemas.openxmlformats.org/officeDocument/2006/relationships/image" Target="../media/image132.png"/><Relationship Id="rId4" Type="http://schemas.openxmlformats.org/officeDocument/2006/relationships/image" Target="../media/image121.png"/><Relationship Id="rId9" Type="http://schemas.openxmlformats.org/officeDocument/2006/relationships/image" Target="../media/image131.png"/></Relationships>
</file>

<file path=ppt/slides/_rels/slide33.xml.rels><?xml version="1.0" encoding="UTF-8" standalone="yes"?>
<Relationships xmlns="http://schemas.openxmlformats.org/package/2006/relationships"><Relationship Id="rId8" Type="http://schemas.openxmlformats.org/officeDocument/2006/relationships/image" Target="../media/image135.png"/><Relationship Id="rId3" Type="http://schemas.openxmlformats.org/officeDocument/2006/relationships/image" Target="../media/image126.png"/><Relationship Id="rId7" Type="http://schemas.openxmlformats.org/officeDocument/2006/relationships/image" Target="../media/image129.png"/><Relationship Id="rId2" Type="http://schemas.openxmlformats.org/officeDocument/2006/relationships/image" Target="../media/image119.png"/><Relationship Id="rId1" Type="http://schemas.openxmlformats.org/officeDocument/2006/relationships/slideLayout" Target="../slideLayouts/slideLayout2.xml"/><Relationship Id="rId6" Type="http://schemas.openxmlformats.org/officeDocument/2006/relationships/image" Target="../media/image128.png"/><Relationship Id="rId11" Type="http://schemas.openxmlformats.org/officeDocument/2006/relationships/image" Target="../media/image52.png"/><Relationship Id="rId5" Type="http://schemas.openxmlformats.org/officeDocument/2006/relationships/image" Target="../media/image127.png"/><Relationship Id="rId10" Type="http://schemas.openxmlformats.org/officeDocument/2006/relationships/image" Target="../media/image36.png"/><Relationship Id="rId4" Type="http://schemas.openxmlformats.org/officeDocument/2006/relationships/image" Target="../media/image121.png"/><Relationship Id="rId9" Type="http://schemas.openxmlformats.org/officeDocument/2006/relationships/image" Target="../media/image136.png"/></Relationships>
</file>

<file path=ppt/slides/_rels/slide3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3.emf"/><Relationship Id="rId5" Type="http://schemas.openxmlformats.org/officeDocument/2006/relationships/oleObject" Target="../embeddings/oleObject4.bin"/><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7.png"/><Relationship Id="rId21" Type="http://schemas.openxmlformats.org/officeDocument/2006/relationships/image" Target="../media/image24.png"/><Relationship Id="rId7" Type="http://schemas.openxmlformats.org/officeDocument/2006/relationships/image" Target="../media/image11.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slideLayout" Target="../slideLayouts/slideLayout2.xml"/><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vmlDrawing" Target="../drawings/vmlDrawing4.vml"/><Relationship Id="rId6" Type="http://schemas.openxmlformats.org/officeDocument/2006/relationships/image" Target="../media/image10.png"/><Relationship Id="rId11" Type="http://schemas.openxmlformats.org/officeDocument/2006/relationships/image" Target="../media/image6.emf"/><Relationship Id="rId5" Type="http://schemas.openxmlformats.org/officeDocument/2006/relationships/image" Target="../media/image9.png"/><Relationship Id="rId15" Type="http://schemas.openxmlformats.org/officeDocument/2006/relationships/image" Target="../media/image18.png"/><Relationship Id="rId10" Type="http://schemas.openxmlformats.org/officeDocument/2006/relationships/oleObject" Target="../embeddings/oleObject7.bin"/><Relationship Id="rId19" Type="http://schemas.openxmlformats.org/officeDocument/2006/relationships/image" Target="../media/image22.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5.png"/><Relationship Id="rId7"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4.png"/><Relationship Id="rId11" Type="http://schemas.openxmlformats.org/officeDocument/2006/relationships/image" Target="../media/image30.png"/><Relationship Id="rId5" Type="http://schemas.openxmlformats.org/officeDocument/2006/relationships/image" Target="../media/image7.emf"/><Relationship Id="rId10" Type="http://schemas.openxmlformats.org/officeDocument/2006/relationships/image" Target="../media/image29.png"/><Relationship Id="rId4" Type="http://schemas.openxmlformats.org/officeDocument/2006/relationships/oleObject" Target="../embeddings/oleObject8.bin"/><Relationship Id="rId9"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2514600"/>
            <a:ext cx="8229600" cy="1676400"/>
          </a:xfrm>
        </p:spPr>
        <p:txBody>
          <a:bodyPr/>
          <a:lstStyle/>
          <a:p>
            <a:pPr algn="ctr" eaLnBrk="1" hangingPunct="1">
              <a:buFont typeface="Wingdings" pitchFamily="2" charset="2"/>
              <a:buNone/>
              <a:defRPr/>
            </a:pPr>
            <a:r>
              <a:rPr lang="en-US" sz="4000" dirty="0" smtClean="0">
                <a:solidFill>
                  <a:srgbClr val="8E2344"/>
                </a:solidFill>
                <a:effectLst>
                  <a:outerShdw blurRad="38100" dist="38100" dir="2700000" algn="tl">
                    <a:srgbClr val="C0C0C0"/>
                  </a:outerShdw>
                </a:effectLst>
              </a:rPr>
              <a:t>ECE 5220 RFIC Technology &amp; Design                  (Linearity)</a:t>
            </a:r>
          </a:p>
          <a:p>
            <a:pPr algn="ctr" eaLnBrk="1" hangingPunct="1">
              <a:buFont typeface="Wingdings" pitchFamily="2" charset="2"/>
              <a:buNone/>
              <a:defRPr/>
            </a:pPr>
            <a:endParaRPr lang="en-US" sz="4000" dirty="0" smtClean="0">
              <a:solidFill>
                <a:srgbClr val="8E2344"/>
              </a:solidFill>
              <a:effectLst>
                <a:outerShdw blurRad="38100" dist="38100" dir="2700000" algn="tl">
                  <a:srgbClr val="C0C0C0"/>
                </a:outerShdw>
              </a:effectLst>
            </a:endParaRPr>
          </a:p>
        </p:txBody>
      </p:sp>
      <p:sp>
        <p:nvSpPr>
          <p:cNvPr id="2051" name="Line 12"/>
          <p:cNvSpPr>
            <a:spLocks noChangeShapeType="1"/>
          </p:cNvSpPr>
          <p:nvPr/>
        </p:nvSpPr>
        <p:spPr bwMode="auto">
          <a:xfrm>
            <a:off x="1295400" y="23622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2" name="Line 13"/>
          <p:cNvSpPr>
            <a:spLocks noChangeShapeType="1"/>
          </p:cNvSpPr>
          <p:nvPr/>
        </p:nvSpPr>
        <p:spPr bwMode="auto">
          <a:xfrm>
            <a:off x="1295400" y="43434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a:t>
            </a:fld>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21"/>
          <p:cNvSpPr/>
          <p:nvPr/>
        </p:nvSpPr>
        <p:spPr>
          <a:xfrm>
            <a:off x="5980386" y="3137254"/>
            <a:ext cx="2585961" cy="610937"/>
          </a:xfrm>
          <a:custGeom>
            <a:avLst/>
            <a:gdLst>
              <a:gd name="connsiteX0" fmla="*/ 168166 w 2585961"/>
              <a:gd name="connsiteY0" fmla="*/ 746235 h 851338"/>
              <a:gd name="connsiteX1" fmla="*/ 115614 w 2585961"/>
              <a:gd name="connsiteY1" fmla="*/ 735725 h 851338"/>
              <a:gd name="connsiteX2" fmla="*/ 105104 w 2585961"/>
              <a:gd name="connsiteY2" fmla="*/ 704194 h 851338"/>
              <a:gd name="connsiteX3" fmla="*/ 73573 w 2585961"/>
              <a:gd name="connsiteY3" fmla="*/ 662152 h 851338"/>
              <a:gd name="connsiteX4" fmla="*/ 52552 w 2585961"/>
              <a:gd name="connsiteY4" fmla="*/ 578069 h 851338"/>
              <a:gd name="connsiteX5" fmla="*/ 31531 w 2585961"/>
              <a:gd name="connsiteY5" fmla="*/ 546538 h 851338"/>
              <a:gd name="connsiteX6" fmla="*/ 10511 w 2585961"/>
              <a:gd name="connsiteY6" fmla="*/ 462456 h 851338"/>
              <a:gd name="connsiteX7" fmla="*/ 0 w 2585961"/>
              <a:gd name="connsiteY7" fmla="*/ 430925 h 851338"/>
              <a:gd name="connsiteX8" fmla="*/ 10511 w 2585961"/>
              <a:gd name="connsiteY8" fmla="*/ 157656 h 851338"/>
              <a:gd name="connsiteX9" fmla="*/ 63062 w 2585961"/>
              <a:gd name="connsiteY9" fmla="*/ 63063 h 851338"/>
              <a:gd name="connsiteX10" fmla="*/ 94593 w 2585961"/>
              <a:gd name="connsiteY10" fmla="*/ 42042 h 851338"/>
              <a:gd name="connsiteX11" fmla="*/ 136635 w 2585961"/>
              <a:gd name="connsiteY11" fmla="*/ 21021 h 851338"/>
              <a:gd name="connsiteX12" fmla="*/ 304800 w 2585961"/>
              <a:gd name="connsiteY12" fmla="*/ 0 h 851338"/>
              <a:gd name="connsiteX13" fmla="*/ 914400 w 2585961"/>
              <a:gd name="connsiteY13" fmla="*/ 10511 h 851338"/>
              <a:gd name="connsiteX14" fmla="*/ 1103586 w 2585961"/>
              <a:gd name="connsiteY14" fmla="*/ 31531 h 851338"/>
              <a:gd name="connsiteX15" fmla="*/ 1387366 w 2585961"/>
              <a:gd name="connsiteY15" fmla="*/ 42042 h 851338"/>
              <a:gd name="connsiteX16" fmla="*/ 1481959 w 2585961"/>
              <a:gd name="connsiteY16" fmla="*/ 52552 h 851338"/>
              <a:gd name="connsiteX17" fmla="*/ 1545021 w 2585961"/>
              <a:gd name="connsiteY17" fmla="*/ 63063 h 851338"/>
              <a:gd name="connsiteX18" fmla="*/ 1807780 w 2585961"/>
              <a:gd name="connsiteY18" fmla="*/ 84083 h 851338"/>
              <a:gd name="connsiteX19" fmla="*/ 2007476 w 2585961"/>
              <a:gd name="connsiteY19" fmla="*/ 115614 h 851338"/>
              <a:gd name="connsiteX20" fmla="*/ 2049517 w 2585961"/>
              <a:gd name="connsiteY20" fmla="*/ 126125 h 851338"/>
              <a:gd name="connsiteX21" fmla="*/ 2154621 w 2585961"/>
              <a:gd name="connsiteY21" fmla="*/ 147145 h 851338"/>
              <a:gd name="connsiteX22" fmla="*/ 2186152 w 2585961"/>
              <a:gd name="connsiteY22" fmla="*/ 157656 h 851338"/>
              <a:gd name="connsiteX23" fmla="*/ 2280745 w 2585961"/>
              <a:gd name="connsiteY23" fmla="*/ 168166 h 851338"/>
              <a:gd name="connsiteX24" fmla="*/ 2385848 w 2585961"/>
              <a:gd name="connsiteY24" fmla="*/ 189187 h 851338"/>
              <a:gd name="connsiteX25" fmla="*/ 2459421 w 2585961"/>
              <a:gd name="connsiteY25" fmla="*/ 220718 h 851338"/>
              <a:gd name="connsiteX26" fmla="*/ 2490952 w 2585961"/>
              <a:gd name="connsiteY26" fmla="*/ 231228 h 851338"/>
              <a:gd name="connsiteX27" fmla="*/ 2543504 w 2585961"/>
              <a:gd name="connsiteY27" fmla="*/ 294290 h 851338"/>
              <a:gd name="connsiteX28" fmla="*/ 2585545 w 2585961"/>
              <a:gd name="connsiteY28" fmla="*/ 378373 h 851338"/>
              <a:gd name="connsiteX29" fmla="*/ 2554014 w 2585961"/>
              <a:gd name="connsiteY29" fmla="*/ 588580 h 851338"/>
              <a:gd name="connsiteX30" fmla="*/ 2522483 w 2585961"/>
              <a:gd name="connsiteY30" fmla="*/ 609600 h 851338"/>
              <a:gd name="connsiteX31" fmla="*/ 2490952 w 2585961"/>
              <a:gd name="connsiteY31" fmla="*/ 641131 h 851338"/>
              <a:gd name="connsiteX32" fmla="*/ 2459421 w 2585961"/>
              <a:gd name="connsiteY32" fmla="*/ 651642 h 851338"/>
              <a:gd name="connsiteX33" fmla="*/ 2385848 w 2585961"/>
              <a:gd name="connsiteY33" fmla="*/ 693683 h 851338"/>
              <a:gd name="connsiteX34" fmla="*/ 2259724 w 2585961"/>
              <a:gd name="connsiteY34" fmla="*/ 725214 h 851338"/>
              <a:gd name="connsiteX35" fmla="*/ 2133600 w 2585961"/>
              <a:gd name="connsiteY35" fmla="*/ 756745 h 851338"/>
              <a:gd name="connsiteX36" fmla="*/ 2102069 w 2585961"/>
              <a:gd name="connsiteY36" fmla="*/ 767256 h 851338"/>
              <a:gd name="connsiteX37" fmla="*/ 1954924 w 2585961"/>
              <a:gd name="connsiteY37" fmla="*/ 788276 h 851338"/>
              <a:gd name="connsiteX38" fmla="*/ 1912883 w 2585961"/>
              <a:gd name="connsiteY38" fmla="*/ 798787 h 851338"/>
              <a:gd name="connsiteX39" fmla="*/ 1744717 w 2585961"/>
              <a:gd name="connsiteY39" fmla="*/ 819807 h 851338"/>
              <a:gd name="connsiteX40" fmla="*/ 1660635 w 2585961"/>
              <a:gd name="connsiteY40" fmla="*/ 830318 h 851338"/>
              <a:gd name="connsiteX41" fmla="*/ 1439917 w 2585961"/>
              <a:gd name="connsiteY41" fmla="*/ 840828 h 851338"/>
              <a:gd name="connsiteX42" fmla="*/ 1303283 w 2585961"/>
              <a:gd name="connsiteY42" fmla="*/ 851338 h 851338"/>
              <a:gd name="connsiteX43" fmla="*/ 462455 w 2585961"/>
              <a:gd name="connsiteY43" fmla="*/ 840828 h 851338"/>
              <a:gd name="connsiteX44" fmla="*/ 336331 w 2585961"/>
              <a:gd name="connsiteY44" fmla="*/ 819807 h 851338"/>
              <a:gd name="connsiteX45" fmla="*/ 273269 w 2585961"/>
              <a:gd name="connsiteY45" fmla="*/ 798787 h 851338"/>
              <a:gd name="connsiteX46" fmla="*/ 241738 w 2585961"/>
              <a:gd name="connsiteY46" fmla="*/ 777766 h 851338"/>
              <a:gd name="connsiteX47" fmla="*/ 199697 w 2585961"/>
              <a:gd name="connsiteY47" fmla="*/ 767256 h 851338"/>
              <a:gd name="connsiteX48" fmla="*/ 168166 w 2585961"/>
              <a:gd name="connsiteY48" fmla="*/ 746235 h 85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585961" h="851338">
                <a:moveTo>
                  <a:pt x="168166" y="746235"/>
                </a:moveTo>
                <a:cubicBezTo>
                  <a:pt x="154152" y="740980"/>
                  <a:pt x="130478" y="745634"/>
                  <a:pt x="115614" y="735725"/>
                </a:cubicBezTo>
                <a:cubicBezTo>
                  <a:pt x="106396" y="729580"/>
                  <a:pt x="110601" y="713813"/>
                  <a:pt x="105104" y="704194"/>
                </a:cubicBezTo>
                <a:cubicBezTo>
                  <a:pt x="96413" y="688985"/>
                  <a:pt x="84083" y="676166"/>
                  <a:pt x="73573" y="662152"/>
                </a:cubicBezTo>
                <a:cubicBezTo>
                  <a:pt x="66566" y="634124"/>
                  <a:pt x="62425" y="605220"/>
                  <a:pt x="52552" y="578069"/>
                </a:cubicBezTo>
                <a:cubicBezTo>
                  <a:pt x="48235" y="566198"/>
                  <a:pt x="35848" y="558409"/>
                  <a:pt x="31531" y="546538"/>
                </a:cubicBezTo>
                <a:cubicBezTo>
                  <a:pt x="21658" y="519387"/>
                  <a:pt x="19647" y="489863"/>
                  <a:pt x="10511" y="462456"/>
                </a:cubicBezTo>
                <a:lnTo>
                  <a:pt x="0" y="430925"/>
                </a:lnTo>
                <a:cubicBezTo>
                  <a:pt x="3504" y="339835"/>
                  <a:pt x="2002" y="248415"/>
                  <a:pt x="10511" y="157656"/>
                </a:cubicBezTo>
                <a:cubicBezTo>
                  <a:pt x="14986" y="109924"/>
                  <a:pt x="30115" y="90519"/>
                  <a:pt x="63062" y="63063"/>
                </a:cubicBezTo>
                <a:cubicBezTo>
                  <a:pt x="72766" y="54976"/>
                  <a:pt x="83625" y="48309"/>
                  <a:pt x="94593" y="42042"/>
                </a:cubicBezTo>
                <a:cubicBezTo>
                  <a:pt x="108197" y="34268"/>
                  <a:pt x="121628" y="25523"/>
                  <a:pt x="136635" y="21021"/>
                </a:cubicBezTo>
                <a:cubicBezTo>
                  <a:pt x="169228" y="11243"/>
                  <a:pt x="286213" y="1859"/>
                  <a:pt x="304800" y="0"/>
                </a:cubicBezTo>
                <a:cubicBezTo>
                  <a:pt x="508000" y="3504"/>
                  <a:pt x="711328" y="2495"/>
                  <a:pt x="914400" y="10511"/>
                </a:cubicBezTo>
                <a:cubicBezTo>
                  <a:pt x="977801" y="13014"/>
                  <a:pt x="1040179" y="29182"/>
                  <a:pt x="1103586" y="31531"/>
                </a:cubicBezTo>
                <a:lnTo>
                  <a:pt x="1387366" y="42042"/>
                </a:lnTo>
                <a:cubicBezTo>
                  <a:pt x="1418897" y="45545"/>
                  <a:pt x="1450512" y="48359"/>
                  <a:pt x="1481959" y="52552"/>
                </a:cubicBezTo>
                <a:cubicBezTo>
                  <a:pt x="1503083" y="55369"/>
                  <a:pt x="1523875" y="60420"/>
                  <a:pt x="1545021" y="63063"/>
                </a:cubicBezTo>
                <a:cubicBezTo>
                  <a:pt x="1635019" y="74313"/>
                  <a:pt x="1715984" y="77963"/>
                  <a:pt x="1807780" y="84083"/>
                </a:cubicBezTo>
                <a:cubicBezTo>
                  <a:pt x="1943992" y="111326"/>
                  <a:pt x="1877373" y="101159"/>
                  <a:pt x="2007476" y="115614"/>
                </a:cubicBezTo>
                <a:cubicBezTo>
                  <a:pt x="2021490" y="119118"/>
                  <a:pt x="2035393" y="123098"/>
                  <a:pt x="2049517" y="126125"/>
                </a:cubicBezTo>
                <a:cubicBezTo>
                  <a:pt x="2084452" y="133611"/>
                  <a:pt x="2120726" y="135846"/>
                  <a:pt x="2154621" y="147145"/>
                </a:cubicBezTo>
                <a:cubicBezTo>
                  <a:pt x="2165131" y="150649"/>
                  <a:pt x="2175224" y="155835"/>
                  <a:pt x="2186152" y="157656"/>
                </a:cubicBezTo>
                <a:cubicBezTo>
                  <a:pt x="2217445" y="162872"/>
                  <a:pt x="2249214" y="164663"/>
                  <a:pt x="2280745" y="168166"/>
                </a:cubicBezTo>
                <a:cubicBezTo>
                  <a:pt x="2351980" y="191910"/>
                  <a:pt x="2265079" y="165033"/>
                  <a:pt x="2385848" y="189187"/>
                </a:cubicBezTo>
                <a:cubicBezTo>
                  <a:pt x="2416666" y="195351"/>
                  <a:pt x="2429501" y="207895"/>
                  <a:pt x="2459421" y="220718"/>
                </a:cubicBezTo>
                <a:cubicBezTo>
                  <a:pt x="2469604" y="225082"/>
                  <a:pt x="2480442" y="227725"/>
                  <a:pt x="2490952" y="231228"/>
                </a:cubicBezTo>
                <a:cubicBezTo>
                  <a:pt x="2517639" y="257915"/>
                  <a:pt x="2525945" y="262099"/>
                  <a:pt x="2543504" y="294290"/>
                </a:cubicBezTo>
                <a:cubicBezTo>
                  <a:pt x="2558509" y="321800"/>
                  <a:pt x="2585545" y="378373"/>
                  <a:pt x="2585545" y="378373"/>
                </a:cubicBezTo>
                <a:cubicBezTo>
                  <a:pt x="2582997" y="419135"/>
                  <a:pt x="2597659" y="536207"/>
                  <a:pt x="2554014" y="588580"/>
                </a:cubicBezTo>
                <a:cubicBezTo>
                  <a:pt x="2545927" y="598284"/>
                  <a:pt x="2532187" y="601513"/>
                  <a:pt x="2522483" y="609600"/>
                </a:cubicBezTo>
                <a:cubicBezTo>
                  <a:pt x="2511064" y="619116"/>
                  <a:pt x="2503319" y="632886"/>
                  <a:pt x="2490952" y="641131"/>
                </a:cubicBezTo>
                <a:cubicBezTo>
                  <a:pt x="2481734" y="647277"/>
                  <a:pt x="2469330" y="646687"/>
                  <a:pt x="2459421" y="651642"/>
                </a:cubicBezTo>
                <a:cubicBezTo>
                  <a:pt x="2418239" y="672234"/>
                  <a:pt x="2434989" y="678327"/>
                  <a:pt x="2385848" y="693683"/>
                </a:cubicBezTo>
                <a:cubicBezTo>
                  <a:pt x="2344485" y="706609"/>
                  <a:pt x="2301392" y="713309"/>
                  <a:pt x="2259724" y="725214"/>
                </a:cubicBezTo>
                <a:cubicBezTo>
                  <a:pt x="2013921" y="795445"/>
                  <a:pt x="2319763" y="710204"/>
                  <a:pt x="2133600" y="756745"/>
                </a:cubicBezTo>
                <a:cubicBezTo>
                  <a:pt x="2122852" y="759432"/>
                  <a:pt x="2112979" y="765331"/>
                  <a:pt x="2102069" y="767256"/>
                </a:cubicBezTo>
                <a:cubicBezTo>
                  <a:pt x="2053277" y="775866"/>
                  <a:pt x="2002991" y="776258"/>
                  <a:pt x="1954924" y="788276"/>
                </a:cubicBezTo>
                <a:cubicBezTo>
                  <a:pt x="1940910" y="791780"/>
                  <a:pt x="1927095" y="796203"/>
                  <a:pt x="1912883" y="798787"/>
                </a:cubicBezTo>
                <a:cubicBezTo>
                  <a:pt x="1862162" y="808009"/>
                  <a:pt x="1794448" y="813956"/>
                  <a:pt x="1744717" y="819807"/>
                </a:cubicBezTo>
                <a:cubicBezTo>
                  <a:pt x="1716665" y="823107"/>
                  <a:pt x="1688814" y="828375"/>
                  <a:pt x="1660635" y="830318"/>
                </a:cubicBezTo>
                <a:cubicBezTo>
                  <a:pt x="1587154" y="835386"/>
                  <a:pt x="1513446" y="836503"/>
                  <a:pt x="1439917" y="840828"/>
                </a:cubicBezTo>
                <a:cubicBezTo>
                  <a:pt x="1394317" y="843510"/>
                  <a:pt x="1348828" y="847835"/>
                  <a:pt x="1303283" y="851338"/>
                </a:cubicBezTo>
                <a:lnTo>
                  <a:pt x="462455" y="840828"/>
                </a:lnTo>
                <a:cubicBezTo>
                  <a:pt x="424819" y="839973"/>
                  <a:pt x="374691" y="831315"/>
                  <a:pt x="336331" y="819807"/>
                </a:cubicBezTo>
                <a:cubicBezTo>
                  <a:pt x="315108" y="813440"/>
                  <a:pt x="273269" y="798787"/>
                  <a:pt x="273269" y="798787"/>
                </a:cubicBezTo>
                <a:cubicBezTo>
                  <a:pt x="262759" y="791780"/>
                  <a:pt x="253349" y="782742"/>
                  <a:pt x="241738" y="777766"/>
                </a:cubicBezTo>
                <a:cubicBezTo>
                  <a:pt x="228461" y="772076"/>
                  <a:pt x="213798" y="770390"/>
                  <a:pt x="199697" y="767256"/>
                </a:cubicBezTo>
                <a:cubicBezTo>
                  <a:pt x="149306" y="756058"/>
                  <a:pt x="182180" y="751490"/>
                  <a:pt x="168166" y="746235"/>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4235089" y="3181924"/>
            <a:ext cx="1642113" cy="566267"/>
          </a:xfrm>
          <a:custGeom>
            <a:avLst/>
            <a:gdLst>
              <a:gd name="connsiteX0" fmla="*/ 1629683 w 1642113"/>
              <a:gd name="connsiteY0" fmla="*/ 115614 h 714703"/>
              <a:gd name="connsiteX1" fmla="*/ 1629683 w 1642113"/>
              <a:gd name="connsiteY1" fmla="*/ 420414 h 714703"/>
              <a:gd name="connsiteX2" fmla="*/ 1598152 w 1642113"/>
              <a:gd name="connsiteY2" fmla="*/ 483476 h 714703"/>
              <a:gd name="connsiteX3" fmla="*/ 1524580 w 1642113"/>
              <a:gd name="connsiteY3" fmla="*/ 567559 h 714703"/>
              <a:gd name="connsiteX4" fmla="*/ 1493049 w 1642113"/>
              <a:gd name="connsiteY4" fmla="*/ 588579 h 714703"/>
              <a:gd name="connsiteX5" fmla="*/ 1461518 w 1642113"/>
              <a:gd name="connsiteY5" fmla="*/ 620110 h 714703"/>
              <a:gd name="connsiteX6" fmla="*/ 1377435 w 1642113"/>
              <a:gd name="connsiteY6" fmla="*/ 651641 h 714703"/>
              <a:gd name="connsiteX7" fmla="*/ 1335394 w 1642113"/>
              <a:gd name="connsiteY7" fmla="*/ 672662 h 714703"/>
              <a:gd name="connsiteX8" fmla="*/ 1240801 w 1642113"/>
              <a:gd name="connsiteY8" fmla="*/ 693683 h 714703"/>
              <a:gd name="connsiteX9" fmla="*/ 1072635 w 1642113"/>
              <a:gd name="connsiteY9" fmla="*/ 714703 h 714703"/>
              <a:gd name="connsiteX10" fmla="*/ 683752 w 1642113"/>
              <a:gd name="connsiteY10" fmla="*/ 704193 h 714703"/>
              <a:gd name="connsiteX11" fmla="*/ 620690 w 1642113"/>
              <a:gd name="connsiteY11" fmla="*/ 693683 h 714703"/>
              <a:gd name="connsiteX12" fmla="*/ 473545 w 1642113"/>
              <a:gd name="connsiteY12" fmla="*/ 662152 h 714703"/>
              <a:gd name="connsiteX13" fmla="*/ 442014 w 1642113"/>
              <a:gd name="connsiteY13" fmla="*/ 651641 h 714703"/>
              <a:gd name="connsiteX14" fmla="*/ 399973 w 1642113"/>
              <a:gd name="connsiteY14" fmla="*/ 630621 h 714703"/>
              <a:gd name="connsiteX15" fmla="*/ 347421 w 1642113"/>
              <a:gd name="connsiteY15" fmla="*/ 620110 h 714703"/>
              <a:gd name="connsiteX16" fmla="*/ 242318 w 1642113"/>
              <a:gd name="connsiteY16" fmla="*/ 588579 h 714703"/>
              <a:gd name="connsiteX17" fmla="*/ 210787 w 1642113"/>
              <a:gd name="connsiteY17" fmla="*/ 578069 h 714703"/>
              <a:gd name="connsiteX18" fmla="*/ 168745 w 1642113"/>
              <a:gd name="connsiteY18" fmla="*/ 557048 h 714703"/>
              <a:gd name="connsiteX19" fmla="*/ 137214 w 1642113"/>
              <a:gd name="connsiteY19" fmla="*/ 536028 h 714703"/>
              <a:gd name="connsiteX20" fmla="*/ 74152 w 1642113"/>
              <a:gd name="connsiteY20" fmla="*/ 504497 h 714703"/>
              <a:gd name="connsiteX21" fmla="*/ 11090 w 1642113"/>
              <a:gd name="connsiteY21" fmla="*/ 451945 h 714703"/>
              <a:gd name="connsiteX22" fmla="*/ 21601 w 1642113"/>
              <a:gd name="connsiteY22" fmla="*/ 262759 h 714703"/>
              <a:gd name="connsiteX23" fmla="*/ 42621 w 1642113"/>
              <a:gd name="connsiteY23" fmla="*/ 189186 h 714703"/>
              <a:gd name="connsiteX24" fmla="*/ 105683 w 1642113"/>
              <a:gd name="connsiteY24" fmla="*/ 136634 h 714703"/>
              <a:gd name="connsiteX25" fmla="*/ 147725 w 1642113"/>
              <a:gd name="connsiteY25" fmla="*/ 105103 h 714703"/>
              <a:gd name="connsiteX26" fmla="*/ 263339 w 1642113"/>
              <a:gd name="connsiteY26" fmla="*/ 73572 h 714703"/>
              <a:gd name="connsiteX27" fmla="*/ 347421 w 1642113"/>
              <a:gd name="connsiteY27" fmla="*/ 52552 h 714703"/>
              <a:gd name="connsiteX28" fmla="*/ 463035 w 1642113"/>
              <a:gd name="connsiteY28" fmla="*/ 42041 h 714703"/>
              <a:gd name="connsiteX29" fmla="*/ 589159 w 1642113"/>
              <a:gd name="connsiteY29" fmla="*/ 21021 h 714703"/>
              <a:gd name="connsiteX30" fmla="*/ 1230290 w 1642113"/>
              <a:gd name="connsiteY30" fmla="*/ 0 h 714703"/>
              <a:gd name="connsiteX31" fmla="*/ 1577132 w 1642113"/>
              <a:gd name="connsiteY31" fmla="*/ 10510 h 714703"/>
              <a:gd name="connsiteX32" fmla="*/ 1640194 w 1642113"/>
              <a:gd name="connsiteY32" fmla="*/ 63062 h 714703"/>
              <a:gd name="connsiteX33" fmla="*/ 1629683 w 1642113"/>
              <a:gd name="connsiteY33" fmla="*/ 115614 h 714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642113" h="714703">
                <a:moveTo>
                  <a:pt x="1629683" y="115614"/>
                </a:moveTo>
                <a:cubicBezTo>
                  <a:pt x="1627931" y="175173"/>
                  <a:pt x="1652990" y="263095"/>
                  <a:pt x="1629683" y="420414"/>
                </a:cubicBezTo>
                <a:cubicBezTo>
                  <a:pt x="1626239" y="443662"/>
                  <a:pt x="1610769" y="463648"/>
                  <a:pt x="1598152" y="483476"/>
                </a:cubicBezTo>
                <a:cubicBezTo>
                  <a:pt x="1585328" y="503628"/>
                  <a:pt x="1546462" y="549324"/>
                  <a:pt x="1524580" y="567559"/>
                </a:cubicBezTo>
                <a:cubicBezTo>
                  <a:pt x="1514876" y="575646"/>
                  <a:pt x="1502753" y="580492"/>
                  <a:pt x="1493049" y="588579"/>
                </a:cubicBezTo>
                <a:cubicBezTo>
                  <a:pt x="1481630" y="598095"/>
                  <a:pt x="1473613" y="611470"/>
                  <a:pt x="1461518" y="620110"/>
                </a:cubicBezTo>
                <a:cubicBezTo>
                  <a:pt x="1431922" y="641250"/>
                  <a:pt x="1411291" y="643177"/>
                  <a:pt x="1377435" y="651641"/>
                </a:cubicBezTo>
                <a:cubicBezTo>
                  <a:pt x="1363421" y="658648"/>
                  <a:pt x="1350064" y="667161"/>
                  <a:pt x="1335394" y="672662"/>
                </a:cubicBezTo>
                <a:cubicBezTo>
                  <a:pt x="1319524" y="678613"/>
                  <a:pt x="1253719" y="691334"/>
                  <a:pt x="1240801" y="693683"/>
                </a:cubicBezTo>
                <a:cubicBezTo>
                  <a:pt x="1161128" y="708169"/>
                  <a:pt x="1169008" y="705066"/>
                  <a:pt x="1072635" y="714703"/>
                </a:cubicBezTo>
                <a:lnTo>
                  <a:pt x="683752" y="704193"/>
                </a:lnTo>
                <a:cubicBezTo>
                  <a:pt x="662464" y="703203"/>
                  <a:pt x="641636" y="697610"/>
                  <a:pt x="620690" y="693683"/>
                </a:cubicBezTo>
                <a:cubicBezTo>
                  <a:pt x="585618" y="687107"/>
                  <a:pt x="516207" y="674341"/>
                  <a:pt x="473545" y="662152"/>
                </a:cubicBezTo>
                <a:cubicBezTo>
                  <a:pt x="462892" y="659108"/>
                  <a:pt x="452197" y="656005"/>
                  <a:pt x="442014" y="651641"/>
                </a:cubicBezTo>
                <a:cubicBezTo>
                  <a:pt x="427613" y="645469"/>
                  <a:pt x="414837" y="635576"/>
                  <a:pt x="399973" y="630621"/>
                </a:cubicBezTo>
                <a:cubicBezTo>
                  <a:pt x="383025" y="624972"/>
                  <a:pt x="364860" y="623985"/>
                  <a:pt x="347421" y="620110"/>
                </a:cubicBezTo>
                <a:cubicBezTo>
                  <a:pt x="299761" y="609519"/>
                  <a:pt x="294729" y="606049"/>
                  <a:pt x="242318" y="588579"/>
                </a:cubicBezTo>
                <a:cubicBezTo>
                  <a:pt x="231808" y="585076"/>
                  <a:pt x="220696" y="583024"/>
                  <a:pt x="210787" y="578069"/>
                </a:cubicBezTo>
                <a:cubicBezTo>
                  <a:pt x="196773" y="571062"/>
                  <a:pt x="182349" y="564821"/>
                  <a:pt x="168745" y="557048"/>
                </a:cubicBezTo>
                <a:cubicBezTo>
                  <a:pt x="157778" y="550781"/>
                  <a:pt x="148512" y="541677"/>
                  <a:pt x="137214" y="536028"/>
                </a:cubicBezTo>
                <a:cubicBezTo>
                  <a:pt x="89818" y="512330"/>
                  <a:pt x="119327" y="542143"/>
                  <a:pt x="74152" y="504497"/>
                </a:cubicBezTo>
                <a:cubicBezTo>
                  <a:pt x="-6774" y="437059"/>
                  <a:pt x="89375" y="504133"/>
                  <a:pt x="11090" y="451945"/>
                </a:cubicBezTo>
                <a:cubicBezTo>
                  <a:pt x="-5706" y="351169"/>
                  <a:pt x="-4366" y="401249"/>
                  <a:pt x="21601" y="262759"/>
                </a:cubicBezTo>
                <a:cubicBezTo>
                  <a:pt x="22515" y="257884"/>
                  <a:pt x="36964" y="197672"/>
                  <a:pt x="42621" y="189186"/>
                </a:cubicBezTo>
                <a:cubicBezTo>
                  <a:pt x="60464" y="162421"/>
                  <a:pt x="81008" y="154259"/>
                  <a:pt x="105683" y="136634"/>
                </a:cubicBezTo>
                <a:cubicBezTo>
                  <a:pt x="119938" y="126452"/>
                  <a:pt x="132412" y="113610"/>
                  <a:pt x="147725" y="105103"/>
                </a:cubicBezTo>
                <a:cubicBezTo>
                  <a:pt x="198353" y="76977"/>
                  <a:pt x="206190" y="86272"/>
                  <a:pt x="263339" y="73572"/>
                </a:cubicBezTo>
                <a:cubicBezTo>
                  <a:pt x="336877" y="57230"/>
                  <a:pt x="243599" y="65530"/>
                  <a:pt x="347421" y="52552"/>
                </a:cubicBezTo>
                <a:cubicBezTo>
                  <a:pt x="385819" y="47752"/>
                  <a:pt x="424497" y="45545"/>
                  <a:pt x="463035" y="42041"/>
                </a:cubicBezTo>
                <a:cubicBezTo>
                  <a:pt x="498195" y="35009"/>
                  <a:pt x="555707" y="22497"/>
                  <a:pt x="589159" y="21021"/>
                </a:cubicBezTo>
                <a:cubicBezTo>
                  <a:pt x="802776" y="11597"/>
                  <a:pt x="1230290" y="0"/>
                  <a:pt x="1230290" y="0"/>
                </a:cubicBezTo>
                <a:cubicBezTo>
                  <a:pt x="1345904" y="3503"/>
                  <a:pt x="1461864" y="904"/>
                  <a:pt x="1577132" y="10510"/>
                </a:cubicBezTo>
                <a:cubicBezTo>
                  <a:pt x="1588294" y="11440"/>
                  <a:pt x="1638252" y="55942"/>
                  <a:pt x="1640194" y="63062"/>
                </a:cubicBezTo>
                <a:cubicBezTo>
                  <a:pt x="1647569" y="90102"/>
                  <a:pt x="1631435" y="56055"/>
                  <a:pt x="1629683" y="11561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4676211" y="2412124"/>
            <a:ext cx="570066" cy="347850"/>
          </a:xfrm>
          <a:custGeom>
            <a:avLst/>
            <a:gdLst>
              <a:gd name="connsiteX0" fmla="*/ 473858 w 570066"/>
              <a:gd name="connsiteY0" fmla="*/ 336331 h 347850"/>
              <a:gd name="connsiteX1" fmla="*/ 410796 w 570066"/>
              <a:gd name="connsiteY1" fmla="*/ 346842 h 347850"/>
              <a:gd name="connsiteX2" fmla="*/ 116506 w 570066"/>
              <a:gd name="connsiteY2" fmla="*/ 325821 h 347850"/>
              <a:gd name="connsiteX3" fmla="*/ 63955 w 570066"/>
              <a:gd name="connsiteY3" fmla="*/ 273269 h 347850"/>
              <a:gd name="connsiteX4" fmla="*/ 32423 w 570066"/>
              <a:gd name="connsiteY4" fmla="*/ 252248 h 347850"/>
              <a:gd name="connsiteX5" fmla="*/ 21913 w 570066"/>
              <a:gd name="connsiteY5" fmla="*/ 220717 h 347850"/>
              <a:gd name="connsiteX6" fmla="*/ 892 w 570066"/>
              <a:gd name="connsiteY6" fmla="*/ 189186 h 347850"/>
              <a:gd name="connsiteX7" fmla="*/ 11403 w 570066"/>
              <a:gd name="connsiteY7" fmla="*/ 94593 h 347850"/>
              <a:gd name="connsiteX8" fmla="*/ 105996 w 570066"/>
              <a:gd name="connsiteY8" fmla="*/ 42042 h 347850"/>
              <a:gd name="connsiteX9" fmla="*/ 169058 w 570066"/>
              <a:gd name="connsiteY9" fmla="*/ 21021 h 347850"/>
              <a:gd name="connsiteX10" fmla="*/ 242630 w 570066"/>
              <a:gd name="connsiteY10" fmla="*/ 0 h 347850"/>
              <a:gd name="connsiteX11" fmla="*/ 484368 w 570066"/>
              <a:gd name="connsiteY11" fmla="*/ 10510 h 347850"/>
              <a:gd name="connsiteX12" fmla="*/ 515899 w 570066"/>
              <a:gd name="connsiteY12" fmla="*/ 21021 h 347850"/>
              <a:gd name="connsiteX13" fmla="*/ 557941 w 570066"/>
              <a:gd name="connsiteY13" fmla="*/ 84083 h 347850"/>
              <a:gd name="connsiteX14" fmla="*/ 568451 w 570066"/>
              <a:gd name="connsiteY14" fmla="*/ 115614 h 347850"/>
              <a:gd name="connsiteX15" fmla="*/ 557941 w 570066"/>
              <a:gd name="connsiteY15" fmla="*/ 273269 h 347850"/>
              <a:gd name="connsiteX16" fmla="*/ 494879 w 570066"/>
              <a:gd name="connsiteY16" fmla="*/ 315310 h 347850"/>
              <a:gd name="connsiteX17" fmla="*/ 421306 w 570066"/>
              <a:gd name="connsiteY17" fmla="*/ 346842 h 34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0066" h="347850">
                <a:moveTo>
                  <a:pt x="473858" y="336331"/>
                </a:moveTo>
                <a:cubicBezTo>
                  <a:pt x="452837" y="339835"/>
                  <a:pt x="432107" y="346842"/>
                  <a:pt x="410796" y="346842"/>
                </a:cubicBezTo>
                <a:cubicBezTo>
                  <a:pt x="188567" y="346842"/>
                  <a:pt x="232561" y="354833"/>
                  <a:pt x="116506" y="325821"/>
                </a:cubicBezTo>
                <a:cubicBezTo>
                  <a:pt x="32419" y="269762"/>
                  <a:pt x="134027" y="343341"/>
                  <a:pt x="63955" y="273269"/>
                </a:cubicBezTo>
                <a:cubicBezTo>
                  <a:pt x="55023" y="264337"/>
                  <a:pt x="42934" y="259255"/>
                  <a:pt x="32423" y="252248"/>
                </a:cubicBezTo>
                <a:cubicBezTo>
                  <a:pt x="28920" y="241738"/>
                  <a:pt x="26868" y="230626"/>
                  <a:pt x="21913" y="220717"/>
                </a:cubicBezTo>
                <a:cubicBezTo>
                  <a:pt x="16264" y="209419"/>
                  <a:pt x="1941" y="201774"/>
                  <a:pt x="892" y="189186"/>
                </a:cubicBezTo>
                <a:cubicBezTo>
                  <a:pt x="-1743" y="157571"/>
                  <a:pt x="1371" y="124690"/>
                  <a:pt x="11403" y="94593"/>
                </a:cubicBezTo>
                <a:cubicBezTo>
                  <a:pt x="23203" y="59193"/>
                  <a:pt x="81602" y="50173"/>
                  <a:pt x="105996" y="42042"/>
                </a:cubicBezTo>
                <a:lnTo>
                  <a:pt x="169058" y="21021"/>
                </a:lnTo>
                <a:cubicBezTo>
                  <a:pt x="221847" y="7823"/>
                  <a:pt x="197395" y="15078"/>
                  <a:pt x="242630" y="0"/>
                </a:cubicBezTo>
                <a:cubicBezTo>
                  <a:pt x="323209" y="3503"/>
                  <a:pt x="403950" y="4324"/>
                  <a:pt x="484368" y="10510"/>
                </a:cubicBezTo>
                <a:cubicBezTo>
                  <a:pt x="495414" y="11360"/>
                  <a:pt x="508065" y="13187"/>
                  <a:pt x="515899" y="21021"/>
                </a:cubicBezTo>
                <a:cubicBezTo>
                  <a:pt x="533763" y="38885"/>
                  <a:pt x="557941" y="84083"/>
                  <a:pt x="557941" y="84083"/>
                </a:cubicBezTo>
                <a:cubicBezTo>
                  <a:pt x="561444" y="94593"/>
                  <a:pt x="568451" y="104535"/>
                  <a:pt x="568451" y="115614"/>
                </a:cubicBezTo>
                <a:cubicBezTo>
                  <a:pt x="568451" y="168282"/>
                  <a:pt x="576149" y="223848"/>
                  <a:pt x="557941" y="273269"/>
                </a:cubicBezTo>
                <a:cubicBezTo>
                  <a:pt x="549207" y="296975"/>
                  <a:pt x="518846" y="307321"/>
                  <a:pt x="494879" y="315310"/>
                </a:cubicBezTo>
                <a:cubicBezTo>
                  <a:pt x="427116" y="337898"/>
                  <a:pt x="447485" y="320663"/>
                  <a:pt x="421306" y="346842"/>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10</a:t>
            </a:fld>
            <a:endParaRPr lang="en-US"/>
          </a:p>
        </p:txBody>
      </p:sp>
      <p:sp>
        <p:nvSpPr>
          <p:cNvPr id="5" name="Title 1"/>
          <p:cNvSpPr>
            <a:spLocks noGrp="1"/>
          </p:cNvSpPr>
          <p:nvPr>
            <p:ph type="title"/>
          </p:nvPr>
        </p:nvSpPr>
        <p:spPr>
          <a:xfrm>
            <a:off x="457200" y="639762"/>
            <a:ext cx="8229600" cy="655638"/>
          </a:xfrm>
        </p:spPr>
        <p:txBody>
          <a:bodyPr/>
          <a:lstStyle/>
          <a:p>
            <a:r>
              <a:rPr lang="en-US" dirty="0" smtClean="0"/>
              <a:t>Gain Compression (Adjacent Ch. Jamming)</a:t>
            </a:r>
            <a:endParaRPr lang="en-US" dirty="0"/>
          </a:p>
        </p:txBody>
      </p:sp>
      <p:sp>
        <p:nvSpPr>
          <p:cNvPr id="6" name="Freeform 5"/>
          <p:cNvSpPr/>
          <p:nvPr/>
        </p:nvSpPr>
        <p:spPr>
          <a:xfrm>
            <a:off x="6211614" y="2381062"/>
            <a:ext cx="725214" cy="399393"/>
          </a:xfrm>
          <a:custGeom>
            <a:avLst/>
            <a:gdLst>
              <a:gd name="connsiteX0" fmla="*/ 336331 w 725214"/>
              <a:gd name="connsiteY0" fmla="*/ 399393 h 399393"/>
              <a:gd name="connsiteX1" fmla="*/ 231227 w 725214"/>
              <a:gd name="connsiteY1" fmla="*/ 388883 h 399393"/>
              <a:gd name="connsiteX2" fmla="*/ 115614 w 725214"/>
              <a:gd name="connsiteY2" fmla="*/ 346841 h 399393"/>
              <a:gd name="connsiteX3" fmla="*/ 84083 w 725214"/>
              <a:gd name="connsiteY3" fmla="*/ 325821 h 399393"/>
              <a:gd name="connsiteX4" fmla="*/ 63062 w 725214"/>
              <a:gd name="connsiteY4" fmla="*/ 294290 h 399393"/>
              <a:gd name="connsiteX5" fmla="*/ 31531 w 725214"/>
              <a:gd name="connsiteY5" fmla="*/ 283779 h 399393"/>
              <a:gd name="connsiteX6" fmla="*/ 10510 w 725214"/>
              <a:gd name="connsiteY6" fmla="*/ 220717 h 399393"/>
              <a:gd name="connsiteX7" fmla="*/ 0 w 725214"/>
              <a:gd name="connsiteY7" fmla="*/ 189186 h 399393"/>
              <a:gd name="connsiteX8" fmla="*/ 31531 w 725214"/>
              <a:gd name="connsiteY8" fmla="*/ 63062 h 399393"/>
              <a:gd name="connsiteX9" fmla="*/ 63062 w 725214"/>
              <a:gd name="connsiteY9" fmla="*/ 52552 h 399393"/>
              <a:gd name="connsiteX10" fmla="*/ 94593 w 725214"/>
              <a:gd name="connsiteY10" fmla="*/ 31531 h 399393"/>
              <a:gd name="connsiteX11" fmla="*/ 399393 w 725214"/>
              <a:gd name="connsiteY11" fmla="*/ 0 h 399393"/>
              <a:gd name="connsiteX12" fmla="*/ 683172 w 725214"/>
              <a:gd name="connsiteY12" fmla="*/ 10510 h 399393"/>
              <a:gd name="connsiteX13" fmla="*/ 704193 w 725214"/>
              <a:gd name="connsiteY13" fmla="*/ 42041 h 399393"/>
              <a:gd name="connsiteX14" fmla="*/ 725214 w 725214"/>
              <a:gd name="connsiteY14" fmla="*/ 105103 h 399393"/>
              <a:gd name="connsiteX15" fmla="*/ 714703 w 725214"/>
              <a:gd name="connsiteY15" fmla="*/ 199696 h 399393"/>
              <a:gd name="connsiteX16" fmla="*/ 704193 w 725214"/>
              <a:gd name="connsiteY16" fmla="*/ 231227 h 399393"/>
              <a:gd name="connsiteX17" fmla="*/ 672662 w 725214"/>
              <a:gd name="connsiteY17" fmla="*/ 262759 h 399393"/>
              <a:gd name="connsiteX18" fmla="*/ 567558 w 725214"/>
              <a:gd name="connsiteY18" fmla="*/ 315310 h 399393"/>
              <a:gd name="connsiteX19" fmla="*/ 472965 w 725214"/>
              <a:gd name="connsiteY19" fmla="*/ 357352 h 399393"/>
              <a:gd name="connsiteX20" fmla="*/ 441434 w 725214"/>
              <a:gd name="connsiteY20" fmla="*/ 367862 h 399393"/>
              <a:gd name="connsiteX21" fmla="*/ 409903 w 725214"/>
              <a:gd name="connsiteY21" fmla="*/ 378372 h 399393"/>
              <a:gd name="connsiteX22" fmla="*/ 273269 w 725214"/>
              <a:gd name="connsiteY22" fmla="*/ 378372 h 399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25214" h="399393">
                <a:moveTo>
                  <a:pt x="336331" y="399393"/>
                </a:moveTo>
                <a:cubicBezTo>
                  <a:pt x="301296" y="395890"/>
                  <a:pt x="265833" y="395372"/>
                  <a:pt x="231227" y="388883"/>
                </a:cubicBezTo>
                <a:cubicBezTo>
                  <a:pt x="215528" y="385939"/>
                  <a:pt x="133170" y="355619"/>
                  <a:pt x="115614" y="346841"/>
                </a:cubicBezTo>
                <a:cubicBezTo>
                  <a:pt x="104316" y="341192"/>
                  <a:pt x="94593" y="332828"/>
                  <a:pt x="84083" y="325821"/>
                </a:cubicBezTo>
                <a:cubicBezTo>
                  <a:pt x="77076" y="315311"/>
                  <a:pt x="72926" y="302181"/>
                  <a:pt x="63062" y="294290"/>
                </a:cubicBezTo>
                <a:cubicBezTo>
                  <a:pt x="54411" y="287369"/>
                  <a:pt x="37970" y="292794"/>
                  <a:pt x="31531" y="283779"/>
                </a:cubicBezTo>
                <a:cubicBezTo>
                  <a:pt x="18652" y="265748"/>
                  <a:pt x="17517" y="241738"/>
                  <a:pt x="10510" y="220717"/>
                </a:cubicBezTo>
                <a:lnTo>
                  <a:pt x="0" y="189186"/>
                </a:lnTo>
                <a:cubicBezTo>
                  <a:pt x="3626" y="156555"/>
                  <a:pt x="-3791" y="91320"/>
                  <a:pt x="31531" y="63062"/>
                </a:cubicBezTo>
                <a:cubicBezTo>
                  <a:pt x="40182" y="56141"/>
                  <a:pt x="52552" y="56055"/>
                  <a:pt x="63062" y="52552"/>
                </a:cubicBezTo>
                <a:cubicBezTo>
                  <a:pt x="73572" y="45545"/>
                  <a:pt x="83050" y="36661"/>
                  <a:pt x="94593" y="31531"/>
                </a:cubicBezTo>
                <a:cubicBezTo>
                  <a:pt x="195493" y="-13314"/>
                  <a:pt x="276309" y="5351"/>
                  <a:pt x="399393" y="0"/>
                </a:cubicBezTo>
                <a:cubicBezTo>
                  <a:pt x="493986" y="3503"/>
                  <a:pt x="589402" y="-2424"/>
                  <a:pt x="683172" y="10510"/>
                </a:cubicBezTo>
                <a:cubicBezTo>
                  <a:pt x="695685" y="12236"/>
                  <a:pt x="699063" y="30498"/>
                  <a:pt x="704193" y="42041"/>
                </a:cubicBezTo>
                <a:cubicBezTo>
                  <a:pt x="713192" y="62289"/>
                  <a:pt x="725214" y="105103"/>
                  <a:pt x="725214" y="105103"/>
                </a:cubicBezTo>
                <a:cubicBezTo>
                  <a:pt x="721710" y="136634"/>
                  <a:pt x="719919" y="168403"/>
                  <a:pt x="714703" y="199696"/>
                </a:cubicBezTo>
                <a:cubicBezTo>
                  <a:pt x="712882" y="210624"/>
                  <a:pt x="710338" y="222009"/>
                  <a:pt x="704193" y="231227"/>
                </a:cubicBezTo>
                <a:cubicBezTo>
                  <a:pt x="695948" y="243595"/>
                  <a:pt x="684395" y="253633"/>
                  <a:pt x="672662" y="262759"/>
                </a:cubicBezTo>
                <a:cubicBezTo>
                  <a:pt x="613389" y="308861"/>
                  <a:pt x="625071" y="300932"/>
                  <a:pt x="567558" y="315310"/>
                </a:cubicBezTo>
                <a:cubicBezTo>
                  <a:pt x="517591" y="348622"/>
                  <a:pt x="548009" y="332337"/>
                  <a:pt x="472965" y="357352"/>
                </a:cubicBezTo>
                <a:lnTo>
                  <a:pt x="441434" y="367862"/>
                </a:lnTo>
                <a:cubicBezTo>
                  <a:pt x="430924" y="371365"/>
                  <a:pt x="420982" y="378372"/>
                  <a:pt x="409903" y="378372"/>
                </a:cubicBezTo>
                <a:lnTo>
                  <a:pt x="273269" y="378372"/>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57400" y="19050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a:endCxn id="7" idx="1"/>
          </p:cNvCxnSpPr>
          <p:nvPr/>
        </p:nvCxnSpPr>
        <p:spPr>
          <a:xfrm>
            <a:off x="1676400" y="228599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2"/>
          <p:cNvSpPr txBox="1">
            <a:spLocks noChangeArrowheads="1"/>
          </p:cNvSpPr>
          <p:nvPr/>
        </p:nvSpPr>
        <p:spPr bwMode="auto">
          <a:xfrm>
            <a:off x="2019300" y="196283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0" name="Straight Arrow Connector 9"/>
          <p:cNvCxnSpPr/>
          <p:nvPr/>
        </p:nvCxnSpPr>
        <p:spPr>
          <a:xfrm>
            <a:off x="3086100" y="228600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2"/>
          <p:cNvSpPr txBox="1">
            <a:spLocks noChangeArrowheads="1"/>
          </p:cNvSpPr>
          <p:nvPr/>
        </p:nvSpPr>
        <p:spPr bwMode="auto">
          <a:xfrm>
            <a:off x="1343797" y="210133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12" name="TextBox 2"/>
          <p:cNvSpPr txBox="1">
            <a:spLocks noChangeArrowheads="1"/>
          </p:cNvSpPr>
          <p:nvPr/>
        </p:nvSpPr>
        <p:spPr bwMode="auto">
          <a:xfrm>
            <a:off x="3369276" y="210270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3884139" y="2057400"/>
                <a:ext cx="4802661" cy="6269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𝟑</m:t>
                          </m:r>
                        </m:sup>
                      </m:sSup>
                      <m:r>
                        <a:rPr lang="en-US" sz="1600" b="1" i="0" smtClean="0">
                          <a:latin typeface="Cambria Math"/>
                        </a:rPr>
                        <m:t>+</m:t>
                      </m:r>
                      <m:r>
                        <a:rPr lang="en-US" sz="1600" b="1" i="0" smtClean="0">
                          <a:latin typeface="Cambria Math"/>
                        </a:rPr>
                        <m:t>𝐡𝐢𝐠𝐡𝐞𝐫</m:t>
                      </m:r>
                      <m:r>
                        <a:rPr lang="en-US" sz="1600" b="1" i="0" smtClean="0">
                          <a:latin typeface="Cambria Math"/>
                        </a:rPr>
                        <m:t> </m:t>
                      </m:r>
                      <m:r>
                        <a:rPr lang="en-US" sz="1600" b="1" i="0" smtClean="0">
                          <a:latin typeface="Cambria Math"/>
                        </a:rPr>
                        <m:t>𝐨𝐫𝐝𝐞𝐫𝐬</m:t>
                      </m:r>
                    </m:oMath>
                  </m:oMathPara>
                </a14:m>
                <a:endParaRPr lang="en-US" sz="1600" b="1" dirty="0" smtClean="0"/>
              </a:p>
              <a:p>
                <a:r>
                  <a:rPr lang="en-US" sz="1600" b="1" dirty="0" smtClean="0">
                    <a:latin typeface="Cambria Math"/>
                    <a:ea typeface="Cambria Math"/>
                  </a:rPr>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oMath>
                </a14:m>
                <a:endParaRPr lang="en-US" sz="1600" b="1" dirty="0"/>
              </a:p>
            </p:txBody>
          </p:sp>
        </mc:Choice>
        <mc:Fallback xmlns="">
          <p:sp>
            <p:nvSpPr>
              <p:cNvPr id="13" name="TextBox 12"/>
              <p:cNvSpPr txBox="1">
                <a:spLocks noRot="1" noChangeAspect="1" noMove="1" noResize="1" noEditPoints="1" noAdjustHandles="1" noChangeArrowheads="1" noChangeShapeType="1" noTextEdit="1"/>
              </p:cNvSpPr>
              <p:nvPr/>
            </p:nvSpPr>
            <p:spPr>
              <a:xfrm>
                <a:off x="3884139" y="2057400"/>
                <a:ext cx="4802661" cy="626967"/>
              </a:xfrm>
              <a:prstGeom prst="rect">
                <a:avLst/>
              </a:prstGeom>
              <a:blipFill rotWithShape="1">
                <a:blip r:embed="rId3"/>
                <a:stretch>
                  <a:fillRect b="-10784"/>
                </a:stretch>
              </a:blipFill>
            </p:spPr>
            <p:txBody>
              <a:bodyPr/>
              <a:lstStyle/>
              <a:p>
                <a:r>
                  <a:rPr lang="en-US">
                    <a:noFill/>
                  </a:rPr>
                  <a:t> </a:t>
                </a:r>
              </a:p>
            </p:txBody>
          </p:sp>
        </mc:Fallback>
      </mc:AlternateContent>
      <p:cxnSp>
        <p:nvCxnSpPr>
          <p:cNvPr id="14" name="Straight Arrow Connector 13"/>
          <p:cNvCxnSpPr/>
          <p:nvPr/>
        </p:nvCxnSpPr>
        <p:spPr>
          <a:xfrm flipV="1">
            <a:off x="3807939" y="2286000"/>
            <a:ext cx="306861" cy="75202"/>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522969" y="2513602"/>
            <a:ext cx="87528" cy="305798"/>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p:cNvSpPr txBox="1"/>
              <p:nvPr/>
            </p:nvSpPr>
            <p:spPr>
              <a:xfrm>
                <a:off x="1496344" y="2743200"/>
                <a:ext cx="3778407" cy="395686"/>
              </a:xfrm>
              <a:prstGeom prst="rect">
                <a:avLst/>
              </a:prstGeom>
              <a:noFill/>
            </p:spPr>
            <p:txBody>
              <a:bodyPr wrap="none" rtlCol="0">
                <a:spAutoFit/>
              </a:bodyPr>
              <a:lstStyle/>
              <a:p>
                <a14:m>
                  <m:oMath xmlns:m="http://schemas.openxmlformats.org/officeDocument/2006/math">
                    <m:sSub>
                      <m:sSubPr>
                        <m:ctrlPr>
                          <a:rPr lang="en-US" b="1" i="1" smtClean="0">
                            <a:latin typeface="Cambria Math"/>
                          </a:rPr>
                        </m:ctrlPr>
                      </m:sSubPr>
                      <m:e>
                        <m:r>
                          <a:rPr lang="en-US" b="1" i="0" smtClean="0">
                            <a:latin typeface="Cambria Math"/>
                          </a:rPr>
                          <m:t>𝐕</m:t>
                        </m:r>
                      </m:e>
                      <m:sub>
                        <m:r>
                          <a:rPr lang="en-US" b="1" i="0" smtClean="0">
                            <a:latin typeface="Cambria Math"/>
                          </a:rPr>
                          <m:t>𝐢𝐧</m:t>
                        </m:r>
                      </m:sub>
                    </m:sSub>
                    <m:r>
                      <a:rPr lang="en-US" b="1" i="0" smtClean="0">
                        <a:latin typeface="Cambria Math"/>
                      </a:rPr>
                      <m:t>=</m:t>
                    </m:r>
                    <m:sSub>
                      <m:sSubPr>
                        <m:ctrlPr>
                          <a:rPr lang="en-US" b="1" i="1" smtClean="0">
                            <a:latin typeface="Cambria Math"/>
                          </a:rPr>
                        </m:ctrlPr>
                      </m:sSubPr>
                      <m:e>
                        <m:r>
                          <a:rPr lang="en-US" b="1" i="0" smtClean="0">
                            <a:latin typeface="Cambria Math"/>
                          </a:rPr>
                          <m:t>𝐕</m:t>
                        </m:r>
                      </m:e>
                      <m:sub>
                        <m:r>
                          <a:rPr lang="en-US" b="1" i="0" smtClean="0">
                            <a:latin typeface="Cambria Math"/>
                          </a:rPr>
                          <m:t>𝐬𝐦𝐚𝐥𝐥</m:t>
                        </m:r>
                      </m:sub>
                    </m:sSub>
                    <m:r>
                      <a:rPr lang="en-US" b="1" i="0" smtClean="0">
                        <a:latin typeface="Cambria Math"/>
                      </a:rPr>
                      <m:t>𝐜𝐨𝐬</m:t>
                    </m:r>
                    <m:sSub>
                      <m:sSubPr>
                        <m:ctrlPr>
                          <a:rPr lang="en-US" b="1" i="1" smtClean="0">
                            <a:latin typeface="Cambria Math"/>
                          </a:rPr>
                        </m:ctrlPr>
                      </m:sSubPr>
                      <m:e>
                        <m:r>
                          <a:rPr lang="en-US" b="1" i="0">
                            <a:latin typeface="Cambria Math"/>
                            <a:ea typeface="Cambria Math"/>
                          </a:rPr>
                          <m:t>𝛚</m:t>
                        </m:r>
                      </m:e>
                      <m:sub>
                        <m:r>
                          <a:rPr lang="en-US" b="1" i="0" smtClean="0">
                            <a:latin typeface="Cambria Math"/>
                          </a:rPr>
                          <m:t>𝐬</m:t>
                        </m:r>
                      </m:sub>
                    </m:sSub>
                    <m:r>
                      <a:rPr lang="en-US" b="1" i="0" smtClean="0">
                        <a:latin typeface="Cambria Math"/>
                      </a:rPr>
                      <m:t>𝐭</m:t>
                    </m:r>
                    <m:r>
                      <a:rPr lang="en-US" b="1" i="0" smtClean="0">
                        <a:latin typeface="Cambria Math"/>
                      </a:rPr>
                      <m:t>+</m:t>
                    </m:r>
                    <m:sSub>
                      <m:sSubPr>
                        <m:ctrlPr>
                          <a:rPr lang="en-US" b="1" i="1" smtClean="0">
                            <a:solidFill>
                              <a:srgbClr val="FF0000"/>
                            </a:solidFill>
                            <a:latin typeface="Cambria Math"/>
                          </a:rPr>
                        </m:ctrlPr>
                      </m:sSubPr>
                      <m:e>
                        <m:r>
                          <a:rPr lang="en-US" b="1" i="0">
                            <a:solidFill>
                              <a:srgbClr val="FF0000"/>
                            </a:solidFill>
                            <a:latin typeface="Cambria Math"/>
                          </a:rPr>
                          <m:t>𝐕</m:t>
                        </m:r>
                      </m:e>
                      <m:sub>
                        <m:r>
                          <a:rPr lang="en-US" b="1" i="0" smtClean="0">
                            <a:solidFill>
                              <a:srgbClr val="FF0000"/>
                            </a:solidFill>
                            <a:latin typeface="Cambria Math"/>
                          </a:rPr>
                          <m:t>𝐥𝐚𝐫𝐠𝐞</m:t>
                        </m:r>
                      </m:sub>
                    </m:sSub>
                    <m:r>
                      <a:rPr lang="en-US" b="1" i="0">
                        <a:solidFill>
                          <a:srgbClr val="FF0000"/>
                        </a:solidFill>
                        <a:latin typeface="Cambria Math"/>
                      </a:rPr>
                      <m:t>𝐜𝐨𝐬</m:t>
                    </m:r>
                    <m:sSub>
                      <m:sSubPr>
                        <m:ctrlPr>
                          <a:rPr lang="en-US" b="1" i="1" smtClean="0">
                            <a:solidFill>
                              <a:srgbClr val="FF0000"/>
                            </a:solidFill>
                            <a:latin typeface="Cambria Math"/>
                          </a:rPr>
                        </m:ctrlPr>
                      </m:sSubPr>
                      <m:e>
                        <m:r>
                          <a:rPr lang="en-US" b="1" i="0">
                            <a:solidFill>
                              <a:srgbClr val="FF0000"/>
                            </a:solidFill>
                            <a:latin typeface="Cambria Math"/>
                            <a:ea typeface="Cambria Math"/>
                          </a:rPr>
                          <m:t>𝛚</m:t>
                        </m:r>
                      </m:e>
                      <m:sub>
                        <m:r>
                          <a:rPr lang="en-US" b="1" i="0" smtClean="0">
                            <a:solidFill>
                              <a:srgbClr val="FF0000"/>
                            </a:solidFill>
                            <a:latin typeface="Cambria Math"/>
                          </a:rPr>
                          <m:t>𝐚𝐝𝐣</m:t>
                        </m:r>
                      </m:sub>
                    </m:sSub>
                  </m:oMath>
                </a14:m>
                <a:r>
                  <a:rPr lang="en-US" b="1" dirty="0" smtClean="0">
                    <a:solidFill>
                      <a:srgbClr val="FF0000"/>
                    </a:solidFill>
                  </a:rPr>
                  <a:t>t</a:t>
                </a:r>
                <a:endParaRPr lang="en-US" b="1" dirty="0">
                  <a:solidFill>
                    <a:srgbClr val="FF000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1496344" y="2743200"/>
                <a:ext cx="3778407" cy="395686"/>
              </a:xfrm>
              <a:prstGeom prst="rect">
                <a:avLst/>
              </a:prstGeom>
              <a:blipFill rotWithShape="1">
                <a:blip r:embed="rId4"/>
                <a:stretch>
                  <a:fillRect t="-7692" r="-484" b="-16923"/>
                </a:stretch>
              </a:blipFill>
            </p:spPr>
            <p:txBody>
              <a:bodyPr/>
              <a:lstStyle/>
              <a:p>
                <a:r>
                  <a:rPr lang="en-US">
                    <a:noFill/>
                  </a:rPr>
                  <a:t> </a:t>
                </a:r>
              </a:p>
            </p:txBody>
          </p:sp>
        </mc:Fallback>
      </mc:AlternateContent>
      <p:cxnSp>
        <p:nvCxnSpPr>
          <p:cNvPr id="18" name="Straight Arrow Connector 17"/>
          <p:cNvCxnSpPr/>
          <p:nvPr/>
        </p:nvCxnSpPr>
        <p:spPr>
          <a:xfrm>
            <a:off x="5220001" y="2743200"/>
            <a:ext cx="306861" cy="4572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0" name="TextBox 19"/>
              <p:cNvSpPr txBox="1"/>
              <p:nvPr/>
            </p:nvSpPr>
            <p:spPr>
              <a:xfrm>
                <a:off x="2514600" y="3137255"/>
                <a:ext cx="6035755"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a:rPr>
                          </m:ctrlPr>
                        </m:sSubPr>
                        <m:e>
                          <m:r>
                            <a:rPr lang="en-US" b="1" i="0" smtClean="0">
                              <a:latin typeface="Cambria Math"/>
                            </a:rPr>
                            <m:t>𝐕</m:t>
                          </m:r>
                        </m:e>
                        <m:sub>
                          <m:r>
                            <a:rPr lang="en-US" b="1" i="0" smtClean="0">
                              <a:latin typeface="Cambria Math"/>
                            </a:rPr>
                            <m:t>𝐨𝐮𝐭</m:t>
                          </m:r>
                          <m:r>
                            <a:rPr lang="en-US" b="1" i="0" smtClean="0">
                              <a:latin typeface="Cambria Math"/>
                            </a:rPr>
                            <m:t>,</m:t>
                          </m:r>
                          <m:r>
                            <a:rPr lang="en-US" b="1" i="0" smtClean="0">
                              <a:latin typeface="Cambria Math"/>
                            </a:rPr>
                            <m:t>𝐢𝐧𝐭𝐞𝐫𝐞𝐬𝐭𝐞𝐝</m:t>
                          </m:r>
                        </m:sub>
                      </m:sSub>
                      <m:r>
                        <a:rPr lang="en-US" b="1" i="0" smtClean="0">
                          <a:latin typeface="Cambria Math"/>
                        </a:rPr>
                        <m:t>=</m:t>
                      </m:r>
                      <m:sSub>
                        <m:sSubPr>
                          <m:ctrlPr>
                            <a:rPr lang="en-US" b="1" i="1" smtClean="0">
                              <a:latin typeface="Cambria Math"/>
                            </a:rPr>
                          </m:ctrlPr>
                        </m:sSubPr>
                        <m:e>
                          <m:sSub>
                            <m:sSubPr>
                              <m:ctrlPr>
                                <a:rPr lang="en-US" b="1" i="1">
                                  <a:latin typeface="Cambria Math"/>
                                </a:rPr>
                              </m:ctrlPr>
                            </m:sSubPr>
                            <m:e>
                              <m:r>
                                <a:rPr lang="en-US" b="1">
                                  <a:latin typeface="Cambria Math"/>
                                </a:rPr>
                                <m:t> </m:t>
                              </m:r>
                              <m:r>
                                <a:rPr lang="en-US" b="1">
                                  <a:latin typeface="Cambria Math"/>
                                </a:rPr>
                                <m:t>𝐚</m:t>
                              </m:r>
                            </m:e>
                            <m:sub>
                              <m:r>
                                <a:rPr lang="en-US" b="1">
                                  <a:latin typeface="Cambria Math"/>
                                </a:rPr>
                                <m:t>𝟏</m:t>
                              </m:r>
                            </m:sub>
                          </m:sSub>
                          <m:r>
                            <a:rPr lang="en-US" b="1" i="0" smtClean="0">
                              <a:latin typeface="Cambria Math"/>
                            </a:rPr>
                            <m:t>𝐕</m:t>
                          </m:r>
                        </m:e>
                        <m:sub>
                          <m:r>
                            <a:rPr lang="en-US" b="1" i="0" smtClean="0">
                              <a:latin typeface="Cambria Math"/>
                            </a:rPr>
                            <m:t>𝐬𝐦𝐚𝐥𝐥</m:t>
                          </m:r>
                        </m:sub>
                      </m:sSub>
                      <m:r>
                        <a:rPr lang="en-US" b="1" i="0" smtClean="0">
                          <a:latin typeface="Cambria Math"/>
                        </a:rPr>
                        <m:t>𝐜𝐨𝐬</m:t>
                      </m:r>
                      <m:sSub>
                        <m:sSubPr>
                          <m:ctrlPr>
                            <a:rPr lang="en-US" b="1" i="1" smtClean="0">
                              <a:latin typeface="Cambria Math"/>
                            </a:rPr>
                          </m:ctrlPr>
                        </m:sSubPr>
                        <m:e>
                          <m:r>
                            <a:rPr lang="en-US" b="1" i="0">
                              <a:latin typeface="Cambria Math"/>
                              <a:ea typeface="Cambria Math"/>
                            </a:rPr>
                            <m:t>𝛚</m:t>
                          </m:r>
                        </m:e>
                        <m:sub>
                          <m:r>
                            <a:rPr lang="en-US" b="1" i="0" smtClean="0">
                              <a:latin typeface="Cambria Math"/>
                            </a:rPr>
                            <m:t>𝐬</m:t>
                          </m:r>
                        </m:sub>
                      </m:sSub>
                      <m:r>
                        <a:rPr lang="en-US" b="1" i="0" smtClean="0">
                          <a:latin typeface="Cambria Math"/>
                        </a:rPr>
                        <m:t>𝐭</m:t>
                      </m:r>
                      <m:r>
                        <a:rPr lang="en-US" b="1" i="0" smtClean="0">
                          <a:latin typeface="Cambria Math"/>
                        </a:rPr>
                        <m:t>+</m:t>
                      </m:r>
                      <m:f>
                        <m:fPr>
                          <m:ctrlPr>
                            <a:rPr lang="en-US" b="1" i="1">
                              <a:latin typeface="Cambria Math"/>
                            </a:rPr>
                          </m:ctrlPr>
                        </m:fPr>
                        <m:num>
                          <m:r>
                            <a:rPr lang="en-US" b="1" i="1">
                              <a:latin typeface="Cambria Math"/>
                            </a:rPr>
                            <m:t>𝟑</m:t>
                          </m:r>
                        </m:num>
                        <m:den>
                          <m:r>
                            <a:rPr lang="en-US" b="1" i="1">
                              <a:latin typeface="Cambria Math"/>
                            </a:rPr>
                            <m:t>𝟐</m:t>
                          </m:r>
                        </m:den>
                      </m:f>
                      <m:sSub>
                        <m:sSubPr>
                          <m:ctrlPr>
                            <a:rPr lang="en-US" b="1" i="1">
                              <a:latin typeface="Cambria Math"/>
                            </a:rPr>
                          </m:ctrlPr>
                        </m:sSubPr>
                        <m:e>
                          <m:r>
                            <a:rPr lang="en-US" b="1">
                              <a:latin typeface="Cambria Math"/>
                            </a:rPr>
                            <m:t>𝐚</m:t>
                          </m:r>
                        </m:e>
                        <m:sub>
                          <m:r>
                            <a:rPr lang="en-US" b="1">
                              <a:latin typeface="Cambria Math"/>
                            </a:rPr>
                            <m:t>𝟑</m:t>
                          </m:r>
                        </m:sub>
                      </m:sSub>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a:solidFill>
                                    <a:srgbClr val="FF0000"/>
                                  </a:solidFill>
                                  <a:latin typeface="Cambria Math"/>
                                </a:rPr>
                                <m:t>𝐕</m:t>
                              </m:r>
                            </m:e>
                            <m:sub>
                              <m:r>
                                <a:rPr lang="en-US" b="1">
                                  <a:solidFill>
                                    <a:srgbClr val="FF0000"/>
                                  </a:solidFill>
                                  <a:latin typeface="Cambria Math"/>
                                </a:rPr>
                                <m:t>𝐥𝐚𝐫𝐠𝐞</m:t>
                              </m:r>
                            </m:sub>
                          </m:sSub>
                        </m:e>
                        <m:sup>
                          <m:r>
                            <a:rPr lang="en-US" b="1" i="1">
                              <a:solidFill>
                                <a:srgbClr val="FF0000"/>
                              </a:solidFill>
                              <a:latin typeface="Cambria Math"/>
                            </a:rPr>
                            <m:t>𝟐</m:t>
                          </m:r>
                        </m:sup>
                      </m:sSup>
                      <m:sSub>
                        <m:sSubPr>
                          <m:ctrlPr>
                            <a:rPr lang="en-US" b="1" i="1">
                              <a:latin typeface="Cambria Math"/>
                            </a:rPr>
                          </m:ctrlPr>
                        </m:sSubPr>
                        <m:e>
                          <m:r>
                            <a:rPr lang="en-US" b="1">
                              <a:latin typeface="Cambria Math"/>
                            </a:rPr>
                            <m:t>𝐕</m:t>
                          </m:r>
                        </m:e>
                        <m:sub>
                          <m:r>
                            <a:rPr lang="en-US" b="1">
                              <a:latin typeface="Cambria Math"/>
                            </a:rPr>
                            <m:t>𝐬𝐦𝐚𝐥𝐥</m:t>
                          </m:r>
                        </m:sub>
                      </m:sSub>
                      <m:r>
                        <a:rPr lang="en-US" b="1">
                          <a:latin typeface="Cambria Math"/>
                        </a:rPr>
                        <m:t>𝐜𝐨𝐬</m:t>
                      </m:r>
                      <m:sSub>
                        <m:sSubPr>
                          <m:ctrlPr>
                            <a:rPr lang="en-US" b="1" i="1">
                              <a:latin typeface="Cambria Math"/>
                            </a:rPr>
                          </m:ctrlPr>
                        </m:sSubPr>
                        <m:e>
                          <m:r>
                            <a:rPr lang="en-US" b="1">
                              <a:latin typeface="Cambria Math"/>
                              <a:ea typeface="Cambria Math"/>
                            </a:rPr>
                            <m:t>𝛚</m:t>
                          </m:r>
                        </m:e>
                        <m:sub>
                          <m:r>
                            <a:rPr lang="en-US" b="1">
                              <a:latin typeface="Cambria Math"/>
                            </a:rPr>
                            <m:t>𝐬</m:t>
                          </m:r>
                        </m:sub>
                      </m:sSub>
                      <m:r>
                        <a:rPr lang="en-US" b="1">
                          <a:latin typeface="Cambria Math"/>
                        </a:rPr>
                        <m:t>𝐭</m:t>
                      </m:r>
                    </m:oMath>
                  </m:oMathPara>
                </a14:m>
                <a:endParaRPr lang="en-US" b="1" dirty="0">
                  <a:solidFill>
                    <a:srgbClr val="FF0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2514600" y="3137255"/>
                <a:ext cx="6035755" cy="610936"/>
              </a:xfrm>
              <a:prstGeom prst="rect">
                <a:avLst/>
              </a:prstGeom>
              <a:blipFill rotWithShape="1">
                <a:blip r:embed="rId5"/>
                <a:stretch>
                  <a:fillRect/>
                </a:stretch>
              </a:blipFill>
            </p:spPr>
            <p:txBody>
              <a:bodyPr/>
              <a:lstStyle/>
              <a:p>
                <a:r>
                  <a:rPr lang="en-US">
                    <a:noFill/>
                  </a:rPr>
                  <a:t> </a:t>
                </a:r>
              </a:p>
            </p:txBody>
          </p:sp>
        </mc:Fallback>
      </mc:AlternateContent>
      <p:cxnSp>
        <p:nvCxnSpPr>
          <p:cNvPr id="24" name="Straight Arrow Connector 23"/>
          <p:cNvCxnSpPr/>
          <p:nvPr/>
        </p:nvCxnSpPr>
        <p:spPr>
          <a:xfrm>
            <a:off x="6629967" y="2748924"/>
            <a:ext cx="153430" cy="451476"/>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6" name="TextBox 2"/>
          <p:cNvSpPr txBox="1">
            <a:spLocks noChangeArrowheads="1"/>
          </p:cNvSpPr>
          <p:nvPr/>
        </p:nvSpPr>
        <p:spPr bwMode="auto">
          <a:xfrm>
            <a:off x="1295400" y="1219200"/>
            <a:ext cx="681686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Jamming threshold: signal level of </a:t>
            </a:r>
            <a:r>
              <a:rPr lang="en-US" b="1" dirty="0" err="1" smtClean="0">
                <a:solidFill>
                  <a:srgbClr val="000000"/>
                </a:solidFill>
                <a:latin typeface="Symbol" pitchFamily="18" charset="2"/>
              </a:rPr>
              <a:t>w</a:t>
            </a:r>
            <a:r>
              <a:rPr lang="en-US" b="1" baseline="-25000" dirty="0" err="1" smtClean="0">
                <a:solidFill>
                  <a:srgbClr val="000000"/>
                </a:solidFill>
                <a:latin typeface="Franklin Gothic Medium Cond" pitchFamily="34" charset="0"/>
              </a:rPr>
              <a:t>adj</a:t>
            </a:r>
            <a:r>
              <a:rPr lang="en-US" b="1" dirty="0" smtClean="0">
                <a:solidFill>
                  <a:srgbClr val="000000"/>
                </a:solidFill>
                <a:latin typeface="Franklin Gothic Medium Cond" pitchFamily="34" charset="0"/>
              </a:rPr>
              <a:t> where the gain of wanted signal gets reduced by 3dB.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7" name="TextBox 26"/>
              <p:cNvSpPr txBox="1"/>
              <p:nvPr/>
            </p:nvSpPr>
            <p:spPr>
              <a:xfrm>
                <a:off x="753558" y="3657600"/>
                <a:ext cx="6535251" cy="177523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smtClean="0">
                          <a:solidFill>
                            <a:schemeClr val="tx1"/>
                          </a:solidFill>
                          <a:latin typeface="Cambria Math"/>
                        </a:rPr>
                        <m:t>𝟐𝟎𝐥𝐨𝐠</m:t>
                      </m:r>
                      <m:d>
                        <m:dPr>
                          <m:ctrlPr>
                            <a:rPr lang="en-US" sz="1600" b="1" i="1" smtClean="0">
                              <a:solidFill>
                                <a:schemeClr val="tx1"/>
                              </a:solidFill>
                              <a:latin typeface="Cambria Math"/>
                            </a:rPr>
                          </m:ctrlPr>
                        </m:dPr>
                        <m:e>
                          <m:f>
                            <m:fPr>
                              <m:ctrlPr>
                                <a:rPr lang="en-US" sz="1600" b="1" i="1" smtClean="0">
                                  <a:solidFill>
                                    <a:schemeClr val="tx1"/>
                                  </a:solidFill>
                                  <a:latin typeface="Cambria Math"/>
                                </a:rPr>
                              </m:ctrlPr>
                            </m:fPr>
                            <m:num>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𝟏</m:t>
                                  </m:r>
                                </m:sub>
                              </m:sSub>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i="0" smtClean="0">
                                      <a:solidFill>
                                        <a:schemeClr val="tx1"/>
                                      </a:solidFill>
                                      <a:latin typeface="Cambria Math"/>
                                    </a:rPr>
                                    <m:t>𝐬𝐦𝐚𝐥𝐥</m:t>
                                  </m:r>
                                </m:sub>
                              </m:sSub>
                              <m:r>
                                <a:rPr lang="en-US" sz="1600" b="1" i="1" smtClean="0">
                                  <a:solidFill>
                                    <a:schemeClr val="tx1"/>
                                  </a:solidFill>
                                  <a:latin typeface="Cambria Math"/>
                                </a:rPr>
                                <m:t>+</m:t>
                              </m:r>
                              <m:f>
                                <m:fPr>
                                  <m:ctrlPr>
                                    <a:rPr lang="en-US" sz="1600" b="1" i="1">
                                      <a:latin typeface="Cambria Math"/>
                                    </a:rPr>
                                  </m:ctrlPr>
                                </m:fPr>
                                <m:num>
                                  <m:r>
                                    <a:rPr lang="en-US" sz="1600" b="1" i="1">
                                      <a:latin typeface="Cambria Math"/>
                                    </a:rPr>
                                    <m:t>𝟑</m:t>
                                  </m:r>
                                </m:num>
                                <m:den>
                                  <m:r>
                                    <a:rPr lang="en-US" sz="1600" b="1" i="1">
                                      <a:latin typeface="Cambria Math"/>
                                    </a:rPr>
                                    <m:t>𝟐</m:t>
                                  </m:r>
                                </m:den>
                              </m:f>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solidFill>
                                        <a:srgbClr val="FF0000"/>
                                      </a:solidFill>
                                      <a:latin typeface="Cambria Math"/>
                                    </a:rPr>
                                  </m:ctrlPr>
                                </m:sSup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𝐥𝐚𝐫𝐠𝐞</m:t>
                                      </m:r>
                                    </m:sub>
                                  </m:sSub>
                                </m:e>
                                <m:sup>
                                  <m:r>
                                    <a:rPr lang="en-US" sz="1600" b="1" i="1">
                                      <a:solidFill>
                                        <a:srgbClr val="FF0000"/>
                                      </a:solidFill>
                                      <a:latin typeface="Cambria Math"/>
                                    </a:rPr>
                                    <m:t>𝟐</m:t>
                                  </m:r>
                                </m:sup>
                              </m:sSup>
                              <m:sSub>
                                <m:sSubPr>
                                  <m:ctrlPr>
                                    <a:rPr lang="en-US" sz="1600" b="1" i="1">
                                      <a:latin typeface="Cambria Math"/>
                                    </a:rPr>
                                  </m:ctrlPr>
                                </m:sSubPr>
                                <m:e>
                                  <m:r>
                                    <a:rPr lang="en-US" sz="1600" b="1">
                                      <a:latin typeface="Cambria Math"/>
                                    </a:rPr>
                                    <m:t>𝐕</m:t>
                                  </m:r>
                                </m:e>
                                <m:sub>
                                  <m:r>
                                    <a:rPr lang="en-US" sz="1600" b="1">
                                      <a:latin typeface="Cambria Math"/>
                                    </a:rPr>
                                    <m:t>𝐬𝐦𝐚𝐥𝐥</m:t>
                                  </m:r>
                                </m:sub>
                              </m:sSub>
                            </m:num>
                            <m:den>
                              <m:sSub>
                                <m:sSubPr>
                                  <m:ctrlPr>
                                    <a:rPr lang="en-US" sz="1600" b="1" i="1">
                                      <a:latin typeface="Cambria Math"/>
                                    </a:rPr>
                                  </m:ctrlPr>
                                </m:sSubPr>
                                <m:e>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𝐬𝐦𝐚𝐥𝐥</m:t>
                                  </m:r>
                                </m:sub>
                              </m:sSub>
                            </m:den>
                          </m:f>
                        </m:e>
                      </m:d>
                      <m:r>
                        <a:rPr lang="en-US" sz="1600" b="1" i="1" smtClean="0">
                          <a:solidFill>
                            <a:schemeClr val="tx1"/>
                          </a:solidFill>
                          <a:latin typeface="Cambria Math"/>
                        </a:rPr>
                        <m:t>=</m:t>
                      </m:r>
                      <m:r>
                        <a:rPr lang="en-US" sz="1600" b="1">
                          <a:latin typeface="Cambria Math"/>
                        </a:rPr>
                        <m:t>𝟐𝟎𝐥𝐨𝐠</m:t>
                      </m:r>
                      <m:d>
                        <m:dPr>
                          <m:ctrlPr>
                            <a:rPr lang="en-US" sz="1600" b="1" i="1">
                              <a:latin typeface="Cambria Math"/>
                            </a:rPr>
                          </m:ctrlPr>
                        </m:dPr>
                        <m:e>
                          <m:r>
                            <a:rPr lang="en-US" sz="1600" b="1" i="1" smtClean="0">
                              <a:latin typeface="Cambria Math"/>
                            </a:rPr>
                            <m:t>𝟏</m:t>
                          </m:r>
                          <m:r>
                            <a:rPr lang="en-US" sz="1600" b="1" i="1" smtClean="0">
                              <a:latin typeface="Cambria Math"/>
                            </a:rPr>
                            <m:t>+</m:t>
                          </m:r>
                          <m:f>
                            <m:fPr>
                              <m:ctrlPr>
                                <a:rPr lang="en-US" sz="1600" b="1" i="1">
                                  <a:latin typeface="Cambria Math"/>
                                </a:rPr>
                              </m:ctrlPr>
                            </m:fPr>
                            <m:num>
                              <m:r>
                                <a:rPr lang="en-US" sz="1600" b="1" i="1">
                                  <a:latin typeface="Cambria Math"/>
                                </a:rPr>
                                <m:t>𝟑</m:t>
                              </m:r>
                            </m:num>
                            <m:den>
                              <m:r>
                                <a:rPr lang="en-US" sz="1600" b="1" i="1">
                                  <a:latin typeface="Cambria Math"/>
                                </a:rPr>
                                <m:t>𝟐</m:t>
                              </m:r>
                            </m:den>
                          </m:f>
                          <m:f>
                            <m:fPr>
                              <m:ctrlPr>
                                <a:rPr lang="en-US" sz="1600" b="1" i="1" smtClean="0">
                                  <a:latin typeface="Cambria Math"/>
                                </a:rPr>
                              </m:ctrlPr>
                            </m:fPr>
                            <m:num>
                              <m:sSub>
                                <m:sSubPr>
                                  <m:ctrlPr>
                                    <a:rPr lang="en-US" sz="1600" b="1" i="1">
                                      <a:latin typeface="Cambria Math"/>
                                    </a:rPr>
                                  </m:ctrlPr>
                                </m:sSubPr>
                                <m:e>
                                  <m:r>
                                    <a:rPr lang="en-US" sz="1600" b="1">
                                      <a:latin typeface="Cambria Math"/>
                                    </a:rPr>
                                    <m:t>𝐚</m:t>
                                  </m:r>
                                </m:e>
                                <m:sub>
                                  <m:r>
                                    <a:rPr lang="en-US" sz="1600" b="1">
                                      <a:latin typeface="Cambria Math"/>
                                    </a:rPr>
                                    <m:t>𝟑</m:t>
                                  </m:r>
                                </m:sub>
                              </m:sSub>
                            </m:num>
                            <m:den>
                              <m:sSub>
                                <m:sSubPr>
                                  <m:ctrlPr>
                                    <a:rPr lang="en-US" sz="1600" b="1" i="1">
                                      <a:latin typeface="Cambria Math"/>
                                    </a:rPr>
                                  </m:ctrlPr>
                                </m:sSubPr>
                                <m:e>
                                  <m:r>
                                    <a:rPr lang="en-US" sz="1600" b="1">
                                      <a:latin typeface="Cambria Math"/>
                                    </a:rPr>
                                    <m:t>𝐚</m:t>
                                  </m:r>
                                </m:e>
                                <m:sub>
                                  <m:r>
                                    <a:rPr lang="en-US" sz="1600" b="1">
                                      <a:latin typeface="Cambria Math"/>
                                    </a:rPr>
                                    <m:t>𝟏</m:t>
                                  </m:r>
                                </m:sub>
                              </m:sSub>
                            </m:den>
                          </m:f>
                          <m:sSup>
                            <m:sSupPr>
                              <m:ctrlPr>
                                <a:rPr lang="en-US" sz="1600" b="1" i="1">
                                  <a:solidFill>
                                    <a:srgbClr val="FF0000"/>
                                  </a:solidFill>
                                  <a:latin typeface="Cambria Math"/>
                                </a:rPr>
                              </m:ctrlPr>
                            </m:sSup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𝐥𝐚𝐫𝐠𝐞</m:t>
                                  </m:r>
                                </m:sub>
                              </m:sSub>
                            </m:e>
                            <m:sup>
                              <m:r>
                                <a:rPr lang="en-US" sz="1600" b="1" i="1">
                                  <a:solidFill>
                                    <a:srgbClr val="FF0000"/>
                                  </a:solidFill>
                                  <a:latin typeface="Cambria Math"/>
                                </a:rPr>
                                <m:t>𝟐</m:t>
                              </m:r>
                            </m:sup>
                          </m:sSup>
                        </m:e>
                      </m:d>
                      <m:r>
                        <a:rPr lang="en-US" sz="1600" b="1" i="0" smtClean="0">
                          <a:solidFill>
                            <a:schemeClr val="tx1"/>
                          </a:solidFill>
                          <a:latin typeface="Cambria Math"/>
                        </a:rPr>
                        <m:t>=</m:t>
                      </m:r>
                      <m:r>
                        <a:rPr lang="en-US" sz="1600" b="1" i="1" smtClean="0">
                          <a:solidFill>
                            <a:schemeClr val="tx1"/>
                          </a:solidFill>
                          <a:latin typeface="Cambria Math"/>
                        </a:rPr>
                        <m:t>−</m:t>
                      </m:r>
                      <m:r>
                        <a:rPr lang="en-US" sz="1600" b="1" i="1" smtClean="0">
                          <a:solidFill>
                            <a:schemeClr val="tx1"/>
                          </a:solidFill>
                          <a:latin typeface="Cambria Math"/>
                        </a:rPr>
                        <m:t>𝟑</m:t>
                      </m:r>
                    </m:oMath>
                  </m:oMathPara>
                </a14:m>
                <a:endParaRPr lang="en-US" sz="1600" b="1" dirty="0" smtClean="0">
                  <a:solidFill>
                    <a:schemeClr val="tx1"/>
                  </a:solidFill>
                </a:endParaRPr>
              </a:p>
              <a:p>
                <a:pPr marL="285750" indent="-285750">
                  <a:buFont typeface="Wingdings"/>
                  <a:buChar char="à"/>
                </a:pPr>
                <a14:m>
                  <m:oMath xmlns:m="http://schemas.openxmlformats.org/officeDocument/2006/math">
                    <m:r>
                      <a:rPr lang="en-US" b="1">
                        <a:latin typeface="Cambria Math"/>
                      </a:rPr>
                      <m:t>𝟏</m:t>
                    </m:r>
                    <m:r>
                      <a:rPr lang="en-US" b="1">
                        <a:latin typeface="Cambria Math"/>
                      </a:rPr>
                      <m:t>+</m:t>
                    </m:r>
                    <m:f>
                      <m:fPr>
                        <m:ctrlPr>
                          <a:rPr lang="en-US" b="1" i="1">
                            <a:latin typeface="Cambria Math"/>
                          </a:rPr>
                        </m:ctrlPr>
                      </m:fPr>
                      <m:num>
                        <m:r>
                          <a:rPr lang="en-US" b="1" i="0" smtClean="0">
                            <a:latin typeface="Cambria Math"/>
                          </a:rPr>
                          <m:t>𝟑</m:t>
                        </m:r>
                      </m:num>
                      <m:den>
                        <m:r>
                          <a:rPr lang="en-US" b="1" i="0" smtClean="0">
                            <a:latin typeface="Cambria Math"/>
                          </a:rPr>
                          <m:t>𝟐</m:t>
                        </m:r>
                      </m:den>
                    </m:f>
                    <m:f>
                      <m:fPr>
                        <m:ctrlPr>
                          <a:rPr lang="en-US" b="1" i="1">
                            <a:latin typeface="Cambria Math"/>
                          </a:rPr>
                        </m:ctrlPr>
                      </m:fPr>
                      <m:num>
                        <m:sSub>
                          <m:sSubPr>
                            <m:ctrlPr>
                              <a:rPr lang="en-US" b="1" i="1">
                                <a:latin typeface="Cambria Math"/>
                              </a:rPr>
                            </m:ctrlPr>
                          </m:sSubPr>
                          <m:e>
                            <m:r>
                              <a:rPr lang="en-US" b="1">
                                <a:latin typeface="Cambria Math"/>
                              </a:rPr>
                              <m:t>𝐚</m:t>
                            </m:r>
                          </m:e>
                          <m:sub>
                            <m:r>
                              <a:rPr lang="en-US" b="1">
                                <a:latin typeface="Cambria Math"/>
                              </a:rPr>
                              <m:t>𝟑</m:t>
                            </m:r>
                          </m:sub>
                        </m:sSub>
                      </m:num>
                      <m:den>
                        <m:sSub>
                          <m:sSubPr>
                            <m:ctrlPr>
                              <a:rPr lang="en-US" b="1" i="1">
                                <a:latin typeface="Cambria Math"/>
                              </a:rPr>
                            </m:ctrlPr>
                          </m:sSubPr>
                          <m:e>
                            <m:r>
                              <a:rPr lang="en-US" b="1">
                                <a:latin typeface="Cambria Math"/>
                              </a:rPr>
                              <m:t>𝐚</m:t>
                            </m:r>
                          </m:e>
                          <m:sub>
                            <m:r>
                              <a:rPr lang="en-US" b="1">
                                <a:latin typeface="Cambria Math"/>
                              </a:rPr>
                              <m:t>𝟏</m:t>
                            </m:r>
                          </m:sub>
                        </m:sSub>
                      </m:den>
                    </m:f>
                    <m:sSup>
                      <m:sSupPr>
                        <m:ctrlPr>
                          <a:rPr lang="en-US" b="1" i="1">
                            <a:latin typeface="Cambria Math"/>
                          </a:rPr>
                        </m:ctrlPr>
                      </m:sSupPr>
                      <m:e>
                        <m:sSub>
                          <m:sSubPr>
                            <m:ctrlPr>
                              <a:rPr lang="en-US" b="1" i="1">
                                <a:latin typeface="Cambria Math"/>
                              </a:rPr>
                            </m:ctrlPr>
                          </m:sSubPr>
                          <m:e>
                            <m:r>
                              <a:rPr lang="en-US" b="1">
                                <a:latin typeface="Cambria Math"/>
                              </a:rPr>
                              <m:t>𝐕</m:t>
                            </m:r>
                          </m:e>
                          <m:sub>
                            <m:r>
                              <a:rPr lang="en-US" b="1" i="0" smtClean="0">
                                <a:latin typeface="Cambria Math"/>
                              </a:rPr>
                              <m:t>𝐥𝐚𝐫𝐠𝐞</m:t>
                            </m:r>
                          </m:sub>
                        </m:sSub>
                      </m:e>
                      <m:sup>
                        <m:r>
                          <a:rPr lang="en-US" b="1">
                            <a:latin typeface="Cambria Math"/>
                          </a:rPr>
                          <m:t>𝟐</m:t>
                        </m:r>
                      </m:sup>
                    </m:sSup>
                    <m:r>
                      <a:rPr lang="en-US" b="1" i="1" smtClean="0">
                        <a:latin typeface="Cambria Math"/>
                      </a:rPr>
                      <m:t>=</m:t>
                    </m:r>
                    <m:r>
                      <a:rPr lang="en-US" b="1" i="1" smtClean="0">
                        <a:latin typeface="Cambria Math"/>
                      </a:rPr>
                      <m:t>𝟎</m:t>
                    </m:r>
                    <m:r>
                      <a:rPr lang="en-US" b="1" i="1" smtClean="0">
                        <a:latin typeface="Cambria Math"/>
                      </a:rPr>
                      <m:t>.</m:t>
                    </m:r>
                    <m:r>
                      <a:rPr lang="en-US" b="1" i="1" smtClean="0">
                        <a:latin typeface="Cambria Math"/>
                      </a:rPr>
                      <m:t>𝟕𝟏</m:t>
                    </m:r>
                  </m:oMath>
                </a14:m>
                <a:endParaRPr lang="en-US" b="1" dirty="0" smtClean="0"/>
              </a:p>
              <a:p>
                <a:pPr marL="285750" indent="-285750">
                  <a:buFont typeface="Wingdings"/>
                  <a:buChar char="à"/>
                </a:pPr>
                <a14:m>
                  <m:oMath xmlns:m="http://schemas.openxmlformats.org/officeDocument/2006/math">
                    <m:sSub>
                      <m:sSubPr>
                        <m:ctrlPr>
                          <a:rPr lang="en-US" b="1" i="1">
                            <a:latin typeface="Cambria Math"/>
                          </a:rPr>
                        </m:ctrlPr>
                      </m:sSubPr>
                      <m:e>
                        <m:r>
                          <a:rPr lang="en-US" b="1">
                            <a:latin typeface="Cambria Math"/>
                          </a:rPr>
                          <m:t>𝐕</m:t>
                        </m:r>
                      </m:e>
                      <m:sub>
                        <m:r>
                          <a:rPr lang="en-US" b="1" i="0" smtClean="0">
                            <a:latin typeface="Cambria Math"/>
                          </a:rPr>
                          <m:t>𝐥𝐚𝐫𝐠𝐞</m:t>
                        </m:r>
                        <m:r>
                          <a:rPr lang="en-US" b="1" i="0" smtClean="0">
                            <a:latin typeface="Cambria Math"/>
                          </a:rPr>
                          <m:t>,−</m:t>
                        </m:r>
                        <m:r>
                          <a:rPr lang="en-US" b="1" i="0" smtClean="0">
                            <a:latin typeface="Cambria Math"/>
                          </a:rPr>
                          <m:t>𝟑𝐝𝐁</m:t>
                        </m:r>
                      </m:sub>
                    </m:sSub>
                    <m:r>
                      <a:rPr lang="en-US" b="1" i="0" smtClean="0">
                        <a:latin typeface="Cambria Math"/>
                      </a:rPr>
                      <m:t>=</m:t>
                    </m:r>
                    <m:r>
                      <a:rPr lang="en-US" b="1" i="0" smtClean="0">
                        <a:latin typeface="Cambria Math"/>
                      </a:rPr>
                      <m:t>𝟎</m:t>
                    </m:r>
                    <m:r>
                      <a:rPr lang="en-US" b="1" i="0" smtClean="0">
                        <a:latin typeface="Cambria Math"/>
                      </a:rPr>
                      <m:t>.</m:t>
                    </m:r>
                    <m:r>
                      <a:rPr lang="en-US" b="1" i="0" smtClean="0">
                        <a:latin typeface="Cambria Math"/>
                      </a:rPr>
                      <m:t>𝟒𝟒</m:t>
                    </m:r>
                    <m:rad>
                      <m:radPr>
                        <m:degHide m:val="on"/>
                        <m:ctrlPr>
                          <a:rPr lang="en-US" b="1" i="1" smtClean="0">
                            <a:latin typeface="Cambria Math"/>
                          </a:rPr>
                        </m:ctrlPr>
                      </m:radPr>
                      <m:deg/>
                      <m:e>
                        <m:d>
                          <m:dPr>
                            <m:begChr m:val="|"/>
                            <m:endChr m:val="|"/>
                            <m:ctrlPr>
                              <a:rPr lang="en-US" b="1" i="1" smtClean="0">
                                <a:latin typeface="Cambria Math"/>
                              </a:rPr>
                            </m:ctrlPr>
                          </m:dPr>
                          <m:e>
                            <m:f>
                              <m:fPr>
                                <m:ctrlPr>
                                  <a:rPr lang="en-US" b="1" i="1">
                                    <a:latin typeface="Cambria Math"/>
                                  </a:rPr>
                                </m:ctrlPr>
                              </m:fPr>
                              <m:num>
                                <m:sSub>
                                  <m:sSubPr>
                                    <m:ctrlPr>
                                      <a:rPr lang="en-US" b="1" i="1">
                                        <a:latin typeface="Cambria Math"/>
                                      </a:rPr>
                                    </m:ctrlPr>
                                  </m:sSubPr>
                                  <m:e>
                                    <m:r>
                                      <a:rPr lang="en-US" b="1">
                                        <a:latin typeface="Cambria Math"/>
                                      </a:rPr>
                                      <m:t>𝐚</m:t>
                                    </m:r>
                                  </m:e>
                                  <m:sub>
                                    <m:r>
                                      <a:rPr lang="en-US" b="1" i="0" smtClean="0">
                                        <a:latin typeface="Cambria Math"/>
                                      </a:rPr>
                                      <m:t>𝟏</m:t>
                                    </m:r>
                                  </m:sub>
                                </m:sSub>
                              </m:num>
                              <m:den>
                                <m:sSub>
                                  <m:sSubPr>
                                    <m:ctrlPr>
                                      <a:rPr lang="en-US" b="1" i="1">
                                        <a:latin typeface="Cambria Math"/>
                                      </a:rPr>
                                    </m:ctrlPr>
                                  </m:sSubPr>
                                  <m:e>
                                    <m:r>
                                      <a:rPr lang="en-US" b="1">
                                        <a:latin typeface="Cambria Math"/>
                                      </a:rPr>
                                      <m:t>𝐚</m:t>
                                    </m:r>
                                  </m:e>
                                  <m:sub>
                                    <m:r>
                                      <a:rPr lang="en-US" b="1" i="0" smtClean="0">
                                        <a:latin typeface="Cambria Math"/>
                                      </a:rPr>
                                      <m:t>𝟑</m:t>
                                    </m:r>
                                  </m:sub>
                                </m:sSub>
                              </m:den>
                            </m:f>
                          </m:e>
                        </m:d>
                      </m:e>
                    </m:rad>
                  </m:oMath>
                </a14:m>
                <a:endParaRPr lang="en-US" b="1" dirty="0" smtClean="0">
                  <a:solidFill>
                    <a:schemeClr val="tx1"/>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753558" y="3657600"/>
                <a:ext cx="6535251" cy="1775230"/>
              </a:xfrm>
              <a:prstGeom prst="rect">
                <a:avLst/>
              </a:prstGeom>
              <a:blipFill rotWithShape="1">
                <a:blip r:embed="rId6"/>
                <a:stretch>
                  <a:fillRect l="-653"/>
                </a:stretch>
              </a:blipFill>
            </p:spPr>
            <p:txBody>
              <a:bodyPr/>
              <a:lstStyle/>
              <a:p>
                <a:r>
                  <a:rPr lang="en-US">
                    <a:noFill/>
                  </a:rPr>
                  <a:t> </a:t>
                </a:r>
              </a:p>
            </p:txBody>
          </p:sp>
        </mc:Fallback>
      </mc:AlternateContent>
      <p:sp>
        <p:nvSpPr>
          <p:cNvPr id="28" name="Rectangle 27"/>
          <p:cNvSpPr/>
          <p:nvPr/>
        </p:nvSpPr>
        <p:spPr>
          <a:xfrm>
            <a:off x="1066800" y="4787462"/>
            <a:ext cx="2741139" cy="6453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9" name="Object 28"/>
          <p:cNvGraphicFramePr>
            <a:graphicFrameLocks noChangeAspect="1"/>
          </p:cNvGraphicFramePr>
          <p:nvPr>
            <p:extLst>
              <p:ext uri="{D42A27DB-BD31-4B8C-83A1-F6EECF244321}">
                <p14:modId xmlns:p14="http://schemas.microsoft.com/office/powerpoint/2010/main" val="2830307811"/>
              </p:ext>
            </p:extLst>
          </p:nvPr>
        </p:nvGraphicFramePr>
        <p:xfrm>
          <a:off x="5141628" y="4673988"/>
          <a:ext cx="1761600" cy="1379566"/>
        </p:xfrm>
        <a:graphic>
          <a:graphicData uri="http://schemas.openxmlformats.org/presentationml/2006/ole">
            <mc:AlternateContent xmlns:mc="http://schemas.openxmlformats.org/markup-compatibility/2006">
              <mc:Choice xmlns:v="urn:schemas-microsoft-com:vml" Requires="v">
                <p:oleObj spid="_x0000_s106577" name="Visio" r:id="rId7" imgW="790949" imgH="618570" progId="Visio.Drawing.11">
                  <p:embed/>
                </p:oleObj>
              </mc:Choice>
              <mc:Fallback>
                <p:oleObj name="Visio" r:id="rId7" imgW="790949" imgH="618570" progId="Visio.Drawing.11">
                  <p:embed/>
                  <p:pic>
                    <p:nvPicPr>
                      <p:cNvPr id="0" name=""/>
                      <p:cNvPicPr/>
                      <p:nvPr/>
                    </p:nvPicPr>
                    <p:blipFill>
                      <a:blip r:embed="rId8"/>
                      <a:stretch>
                        <a:fillRect/>
                      </a:stretch>
                    </p:blipFill>
                    <p:spPr>
                      <a:xfrm>
                        <a:off x="5141628" y="4673988"/>
                        <a:ext cx="1761600" cy="1379566"/>
                      </a:xfrm>
                      <a:prstGeom prst="rect">
                        <a:avLst/>
                      </a:prstGeom>
                    </p:spPr>
                  </p:pic>
                </p:oleObj>
              </mc:Fallback>
            </mc:AlternateContent>
          </a:graphicData>
        </a:graphic>
      </p:graphicFrame>
      <p:sp>
        <p:nvSpPr>
          <p:cNvPr id="30" name="Rectangle 29"/>
          <p:cNvSpPr/>
          <p:nvPr/>
        </p:nvSpPr>
        <p:spPr>
          <a:xfrm>
            <a:off x="6248400" y="5182119"/>
            <a:ext cx="498855" cy="338554"/>
          </a:xfrm>
          <a:prstGeom prst="rect">
            <a:avLst/>
          </a:prstGeom>
        </p:spPr>
        <p:txBody>
          <a:bodyPr wrap="none">
            <a:spAutoFit/>
          </a:bodyPr>
          <a:lstStyle/>
          <a:p>
            <a:r>
              <a:rPr lang="en-US" sz="1600" b="1" dirty="0" smtClean="0">
                <a:solidFill>
                  <a:srgbClr val="0000FF"/>
                </a:solidFill>
                <a:latin typeface="Franklin Gothic Medium Cond" pitchFamily="34" charset="0"/>
              </a:rPr>
              <a:t>3dB</a:t>
            </a:r>
            <a:endParaRPr lang="en-US" sz="1600" dirty="0">
              <a:solidFill>
                <a:srgbClr val="0000FF"/>
              </a:solidFill>
            </a:endParaRPr>
          </a:p>
        </p:txBody>
      </p:sp>
      <p:sp>
        <p:nvSpPr>
          <p:cNvPr id="32" name="Rectangle 31"/>
          <p:cNvSpPr/>
          <p:nvPr/>
        </p:nvSpPr>
        <p:spPr>
          <a:xfrm>
            <a:off x="6781800" y="5443954"/>
            <a:ext cx="1385333" cy="830997"/>
          </a:xfrm>
          <a:prstGeom prst="rect">
            <a:avLst/>
          </a:prstGeom>
        </p:spPr>
        <p:txBody>
          <a:bodyPr wrap="square">
            <a:spAutoFit/>
          </a:bodyPr>
          <a:lstStyle/>
          <a:p>
            <a:r>
              <a:rPr lang="en-US" sz="1600" b="1" dirty="0" smtClean="0">
                <a:solidFill>
                  <a:srgbClr val="0000FF"/>
                </a:solidFill>
                <a:latin typeface="Franklin Gothic Medium Cond" pitchFamily="34" charset="0"/>
              </a:rPr>
              <a:t>Adjacent channel input power (</a:t>
            </a:r>
            <a:r>
              <a:rPr lang="en-US" sz="1600" b="1" dirty="0" err="1" smtClean="0">
                <a:solidFill>
                  <a:srgbClr val="0000FF"/>
                </a:solidFill>
                <a:latin typeface="Franklin Gothic Medium Cond" pitchFamily="34" charset="0"/>
              </a:rPr>
              <a:t>dBm</a:t>
            </a:r>
            <a:r>
              <a:rPr lang="en-US" sz="1600" b="1" dirty="0" smtClean="0">
                <a:solidFill>
                  <a:srgbClr val="0000FF"/>
                </a:solidFill>
                <a:latin typeface="Franklin Gothic Medium Cond" pitchFamily="34" charset="0"/>
              </a:rPr>
              <a:t>)</a:t>
            </a:r>
            <a:endParaRPr lang="en-US" sz="1600" dirty="0">
              <a:solidFill>
                <a:srgbClr val="0000FF"/>
              </a:solidFill>
            </a:endParaRPr>
          </a:p>
        </p:txBody>
      </p:sp>
      <p:sp>
        <p:nvSpPr>
          <p:cNvPr id="33" name="Rectangle 32"/>
          <p:cNvSpPr/>
          <p:nvPr/>
        </p:nvSpPr>
        <p:spPr>
          <a:xfrm>
            <a:off x="4876800" y="4495800"/>
            <a:ext cx="2946105" cy="338554"/>
          </a:xfrm>
          <a:prstGeom prst="rect">
            <a:avLst/>
          </a:prstGeom>
        </p:spPr>
        <p:txBody>
          <a:bodyPr wrap="square">
            <a:spAutoFit/>
          </a:bodyPr>
          <a:lstStyle/>
          <a:p>
            <a:r>
              <a:rPr lang="en-US" sz="1600" b="1" dirty="0" smtClean="0">
                <a:solidFill>
                  <a:srgbClr val="0000FF"/>
                </a:solidFill>
                <a:latin typeface="Franklin Gothic Medium Cond" pitchFamily="34" charset="0"/>
              </a:rPr>
              <a:t>Wanted channel output power (</a:t>
            </a:r>
            <a:r>
              <a:rPr lang="en-US" sz="1600" b="1" dirty="0" err="1" smtClean="0">
                <a:solidFill>
                  <a:srgbClr val="0000FF"/>
                </a:solidFill>
                <a:latin typeface="Franklin Gothic Medium Cond" pitchFamily="34" charset="0"/>
              </a:rPr>
              <a:t>dBm</a:t>
            </a:r>
            <a:r>
              <a:rPr lang="en-US" sz="1600" b="1" dirty="0" smtClean="0">
                <a:solidFill>
                  <a:srgbClr val="0000FF"/>
                </a:solidFill>
                <a:latin typeface="Franklin Gothic Medium Cond" pitchFamily="34" charset="0"/>
              </a:rPr>
              <a:t>)</a:t>
            </a:r>
            <a:endParaRPr lang="en-US" sz="1600" dirty="0">
              <a:solidFill>
                <a:srgbClr val="0000FF"/>
              </a:solidFill>
            </a:endParaRPr>
          </a:p>
        </p:txBody>
      </p:sp>
      <mc:AlternateContent xmlns:mc="http://schemas.openxmlformats.org/markup-compatibility/2006" xmlns:a14="http://schemas.microsoft.com/office/drawing/2010/main">
        <mc:Choice Requires="a14">
          <p:sp>
            <p:nvSpPr>
              <p:cNvPr id="34" name="Rectangle 33"/>
              <p:cNvSpPr/>
              <p:nvPr/>
            </p:nvSpPr>
            <p:spPr>
              <a:xfrm>
                <a:off x="5674767" y="5879715"/>
                <a:ext cx="1107033" cy="39523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FF0000"/>
                              </a:solidFill>
                              <a:latin typeface="Cambria Math"/>
                            </a:rPr>
                          </m:ctrlPr>
                        </m:sSubPr>
                        <m:e>
                          <m:r>
                            <a:rPr lang="en-US" b="1" i="0" smtClean="0">
                              <a:solidFill>
                                <a:srgbClr val="FF0000"/>
                              </a:solidFill>
                              <a:latin typeface="Cambria Math"/>
                            </a:rPr>
                            <m:t>𝐏</m:t>
                          </m:r>
                        </m:e>
                        <m:sub>
                          <m:r>
                            <a:rPr lang="en-US" b="1" i="0" smtClean="0">
                              <a:solidFill>
                                <a:srgbClr val="FF0000"/>
                              </a:solidFill>
                              <a:latin typeface="Cambria Math"/>
                            </a:rPr>
                            <m:t>𝐚𝐝𝐣</m:t>
                          </m:r>
                          <m:r>
                            <a:rPr lang="en-US" b="1">
                              <a:solidFill>
                                <a:srgbClr val="FF0000"/>
                              </a:solidFill>
                              <a:latin typeface="Cambria Math"/>
                            </a:rPr>
                            <m:t>,−</m:t>
                          </m:r>
                          <m:r>
                            <a:rPr lang="en-US" b="1">
                              <a:solidFill>
                                <a:srgbClr val="FF0000"/>
                              </a:solidFill>
                              <a:latin typeface="Cambria Math"/>
                            </a:rPr>
                            <m:t>𝟑𝐝𝐁</m:t>
                          </m:r>
                        </m:sub>
                      </m:sSub>
                    </m:oMath>
                  </m:oMathPara>
                </a14:m>
                <a:endParaRPr lang="en-US" dirty="0">
                  <a:solidFill>
                    <a:srgbClr val="FF0000"/>
                  </a:solidFill>
                </a:endParaRPr>
              </a:p>
            </p:txBody>
          </p:sp>
        </mc:Choice>
        <mc:Fallback xmlns="">
          <p:sp>
            <p:nvSpPr>
              <p:cNvPr id="34" name="Rectangle 33"/>
              <p:cNvSpPr>
                <a:spLocks noRot="1" noChangeAspect="1" noMove="1" noResize="1" noEditPoints="1" noAdjustHandles="1" noChangeArrowheads="1" noChangeShapeType="1" noTextEdit="1"/>
              </p:cNvSpPr>
              <p:nvPr/>
            </p:nvSpPr>
            <p:spPr>
              <a:xfrm>
                <a:off x="5674767" y="5879715"/>
                <a:ext cx="1107033" cy="395236"/>
              </a:xfrm>
              <a:prstGeom prst="rect">
                <a:avLst/>
              </a:prstGeom>
              <a:blipFill rotWithShape="1">
                <a:blip r:embed="rId9"/>
                <a:stretch>
                  <a:fillRect b="-10938"/>
                </a:stretch>
              </a:blipFill>
            </p:spPr>
            <p:txBody>
              <a:bodyPr/>
              <a:lstStyle/>
              <a:p>
                <a:r>
                  <a:rPr lang="en-US">
                    <a:noFill/>
                  </a:rPr>
                  <a:t> </a:t>
                </a:r>
              </a:p>
            </p:txBody>
          </p:sp>
        </mc:Fallback>
      </mc:AlternateContent>
      <p:cxnSp>
        <p:nvCxnSpPr>
          <p:cNvPr id="35" name="Straight Arrow Connector 34"/>
          <p:cNvCxnSpPr/>
          <p:nvPr/>
        </p:nvCxnSpPr>
        <p:spPr>
          <a:xfrm flipH="1" flipV="1">
            <a:off x="4839001" y="5970151"/>
            <a:ext cx="912037" cy="10718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2743200" y="5589151"/>
            <a:ext cx="2270579" cy="584775"/>
          </a:xfrm>
          <a:prstGeom prst="rect">
            <a:avLst/>
          </a:prstGeom>
        </p:spPr>
        <p:txBody>
          <a:bodyPr wrap="square">
            <a:spAutoFit/>
          </a:bodyPr>
          <a:lstStyle/>
          <a:p>
            <a:r>
              <a:rPr lang="en-US" sz="1600" b="1" dirty="0" smtClean="0">
                <a:solidFill>
                  <a:srgbClr val="FF0000"/>
                </a:solidFill>
                <a:latin typeface="Franklin Gothic Medium Cond" pitchFamily="34" charset="0"/>
              </a:rPr>
              <a:t>Jamming threshold input power of adjacent channel</a:t>
            </a:r>
            <a:endParaRPr lang="en-US" sz="1600" dirty="0">
              <a:solidFill>
                <a:srgbClr val="FF0000"/>
              </a:solidFill>
            </a:endParaRPr>
          </a:p>
        </p:txBody>
      </p:sp>
    </p:spTree>
    <p:extLst>
      <p:ext uri="{BB962C8B-B14F-4D97-AF65-F5344CB8AC3E}">
        <p14:creationId xmlns:p14="http://schemas.microsoft.com/office/powerpoint/2010/main" val="758202130"/>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Arrow Connector 25"/>
          <p:cNvCxnSpPr/>
          <p:nvPr/>
        </p:nvCxnSpPr>
        <p:spPr>
          <a:xfrm flipH="1">
            <a:off x="6211614" y="3026267"/>
            <a:ext cx="297942" cy="478933"/>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a:xfrm>
            <a:off x="4046483" y="3505200"/>
            <a:ext cx="4679485" cy="798787"/>
          </a:xfrm>
          <a:custGeom>
            <a:avLst/>
            <a:gdLst>
              <a:gd name="connsiteX0" fmla="*/ 0 w 4679485"/>
              <a:gd name="connsiteY0" fmla="*/ 788276 h 798787"/>
              <a:gd name="connsiteX1" fmla="*/ 21020 w 4679485"/>
              <a:gd name="connsiteY1" fmla="*/ 651642 h 798787"/>
              <a:gd name="connsiteX2" fmla="*/ 31531 w 4679485"/>
              <a:gd name="connsiteY2" fmla="*/ 620111 h 798787"/>
              <a:gd name="connsiteX3" fmla="*/ 42041 w 4679485"/>
              <a:gd name="connsiteY3" fmla="*/ 273269 h 798787"/>
              <a:gd name="connsiteX4" fmla="*/ 52551 w 4679485"/>
              <a:gd name="connsiteY4" fmla="*/ 210207 h 798787"/>
              <a:gd name="connsiteX5" fmla="*/ 84083 w 4679485"/>
              <a:gd name="connsiteY5" fmla="*/ 63062 h 798787"/>
              <a:gd name="connsiteX6" fmla="*/ 115614 w 4679485"/>
              <a:gd name="connsiteY6" fmla="*/ 42042 h 798787"/>
              <a:gd name="connsiteX7" fmla="*/ 220717 w 4679485"/>
              <a:gd name="connsiteY7" fmla="*/ 10511 h 798787"/>
              <a:gd name="connsiteX8" fmla="*/ 315310 w 4679485"/>
              <a:gd name="connsiteY8" fmla="*/ 0 h 798787"/>
              <a:gd name="connsiteX9" fmla="*/ 2795751 w 4679485"/>
              <a:gd name="connsiteY9" fmla="*/ 10511 h 798787"/>
              <a:gd name="connsiteX10" fmla="*/ 3048000 w 4679485"/>
              <a:gd name="connsiteY10" fmla="*/ 31531 h 798787"/>
              <a:gd name="connsiteX11" fmla="*/ 3247696 w 4679485"/>
              <a:gd name="connsiteY11" fmla="*/ 42042 h 798787"/>
              <a:gd name="connsiteX12" fmla="*/ 3384331 w 4679485"/>
              <a:gd name="connsiteY12" fmla="*/ 73573 h 798787"/>
              <a:gd name="connsiteX13" fmla="*/ 3415862 w 4679485"/>
              <a:gd name="connsiteY13" fmla="*/ 84083 h 798787"/>
              <a:gd name="connsiteX14" fmla="*/ 3447393 w 4679485"/>
              <a:gd name="connsiteY14" fmla="*/ 94593 h 798787"/>
              <a:gd name="connsiteX15" fmla="*/ 3510455 w 4679485"/>
              <a:gd name="connsiteY15" fmla="*/ 136635 h 798787"/>
              <a:gd name="connsiteX16" fmla="*/ 3541986 w 4679485"/>
              <a:gd name="connsiteY16" fmla="*/ 157656 h 798787"/>
              <a:gd name="connsiteX17" fmla="*/ 3573517 w 4679485"/>
              <a:gd name="connsiteY17" fmla="*/ 168166 h 798787"/>
              <a:gd name="connsiteX18" fmla="*/ 3668110 w 4679485"/>
              <a:gd name="connsiteY18" fmla="*/ 231228 h 798787"/>
              <a:gd name="connsiteX19" fmla="*/ 3699641 w 4679485"/>
              <a:gd name="connsiteY19" fmla="*/ 252249 h 798787"/>
              <a:gd name="connsiteX20" fmla="*/ 3762703 w 4679485"/>
              <a:gd name="connsiteY20" fmla="*/ 273269 h 798787"/>
              <a:gd name="connsiteX21" fmla="*/ 3794234 w 4679485"/>
              <a:gd name="connsiteY21" fmla="*/ 294290 h 798787"/>
              <a:gd name="connsiteX22" fmla="*/ 3825765 w 4679485"/>
              <a:gd name="connsiteY22" fmla="*/ 304800 h 798787"/>
              <a:gd name="connsiteX23" fmla="*/ 4141076 w 4679485"/>
              <a:gd name="connsiteY23" fmla="*/ 294290 h 798787"/>
              <a:gd name="connsiteX24" fmla="*/ 4487917 w 4679485"/>
              <a:gd name="connsiteY24" fmla="*/ 304800 h 798787"/>
              <a:gd name="connsiteX25" fmla="*/ 4519448 w 4679485"/>
              <a:gd name="connsiteY25" fmla="*/ 315311 h 798787"/>
              <a:gd name="connsiteX26" fmla="*/ 4614041 w 4679485"/>
              <a:gd name="connsiteY26" fmla="*/ 388883 h 798787"/>
              <a:gd name="connsiteX27" fmla="*/ 4645572 w 4679485"/>
              <a:gd name="connsiteY27" fmla="*/ 409904 h 798787"/>
              <a:gd name="connsiteX28" fmla="*/ 4656083 w 4679485"/>
              <a:gd name="connsiteY28" fmla="*/ 441435 h 798787"/>
              <a:gd name="connsiteX29" fmla="*/ 4677103 w 4679485"/>
              <a:gd name="connsiteY29" fmla="*/ 472966 h 798787"/>
              <a:gd name="connsiteX30" fmla="*/ 4666593 w 4679485"/>
              <a:gd name="connsiteY30" fmla="*/ 599090 h 798787"/>
              <a:gd name="connsiteX31" fmla="*/ 4572000 w 4679485"/>
              <a:gd name="connsiteY31" fmla="*/ 651642 h 798787"/>
              <a:gd name="connsiteX32" fmla="*/ 4540469 w 4679485"/>
              <a:gd name="connsiteY32" fmla="*/ 672662 h 798787"/>
              <a:gd name="connsiteX33" fmla="*/ 4225158 w 4679485"/>
              <a:gd name="connsiteY33" fmla="*/ 683173 h 798787"/>
              <a:gd name="connsiteX34" fmla="*/ 3563007 w 4679485"/>
              <a:gd name="connsiteY34" fmla="*/ 693683 h 798787"/>
              <a:gd name="connsiteX35" fmla="*/ 3384331 w 4679485"/>
              <a:gd name="connsiteY35" fmla="*/ 704193 h 798787"/>
              <a:gd name="connsiteX36" fmla="*/ 3121572 w 4679485"/>
              <a:gd name="connsiteY36" fmla="*/ 714704 h 798787"/>
              <a:gd name="connsiteX37" fmla="*/ 2974427 w 4679485"/>
              <a:gd name="connsiteY37" fmla="*/ 735725 h 798787"/>
              <a:gd name="connsiteX38" fmla="*/ 2648607 w 4679485"/>
              <a:gd name="connsiteY38" fmla="*/ 756745 h 798787"/>
              <a:gd name="connsiteX39" fmla="*/ 2322786 w 4679485"/>
              <a:gd name="connsiteY39" fmla="*/ 777766 h 798787"/>
              <a:gd name="connsiteX40" fmla="*/ 1450427 w 4679485"/>
              <a:gd name="connsiteY40" fmla="*/ 798787 h 798787"/>
              <a:gd name="connsiteX41" fmla="*/ 199696 w 4679485"/>
              <a:gd name="connsiteY41" fmla="*/ 788276 h 798787"/>
              <a:gd name="connsiteX42" fmla="*/ 73572 w 4679485"/>
              <a:gd name="connsiteY42" fmla="*/ 767256 h 798787"/>
              <a:gd name="connsiteX43" fmla="*/ 10510 w 4679485"/>
              <a:gd name="connsiteY43" fmla="*/ 735725 h 798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679485" h="798787">
                <a:moveTo>
                  <a:pt x="0" y="788276"/>
                </a:moveTo>
                <a:cubicBezTo>
                  <a:pt x="6381" y="737227"/>
                  <a:pt x="8983" y="699787"/>
                  <a:pt x="21020" y="651642"/>
                </a:cubicBezTo>
                <a:cubicBezTo>
                  <a:pt x="23707" y="640894"/>
                  <a:pt x="28027" y="630621"/>
                  <a:pt x="31531" y="620111"/>
                </a:cubicBezTo>
                <a:cubicBezTo>
                  <a:pt x="35034" y="504497"/>
                  <a:pt x="36117" y="388784"/>
                  <a:pt x="42041" y="273269"/>
                </a:cubicBezTo>
                <a:cubicBezTo>
                  <a:pt x="43132" y="251986"/>
                  <a:pt x="49537" y="231303"/>
                  <a:pt x="52551" y="210207"/>
                </a:cubicBezTo>
                <a:cubicBezTo>
                  <a:pt x="53836" y="201213"/>
                  <a:pt x="63524" y="76768"/>
                  <a:pt x="84083" y="63062"/>
                </a:cubicBezTo>
                <a:cubicBezTo>
                  <a:pt x="94593" y="56055"/>
                  <a:pt x="104071" y="47172"/>
                  <a:pt x="115614" y="42042"/>
                </a:cubicBezTo>
                <a:cubicBezTo>
                  <a:pt x="130783" y="35300"/>
                  <a:pt x="197335" y="14108"/>
                  <a:pt x="220717" y="10511"/>
                </a:cubicBezTo>
                <a:cubicBezTo>
                  <a:pt x="252073" y="5687"/>
                  <a:pt x="283779" y="3504"/>
                  <a:pt x="315310" y="0"/>
                </a:cubicBezTo>
                <a:lnTo>
                  <a:pt x="2795751" y="10511"/>
                </a:lnTo>
                <a:cubicBezTo>
                  <a:pt x="2843727" y="10896"/>
                  <a:pt x="2994685" y="27977"/>
                  <a:pt x="3048000" y="31531"/>
                </a:cubicBezTo>
                <a:cubicBezTo>
                  <a:pt x="3114510" y="35965"/>
                  <a:pt x="3181131" y="38538"/>
                  <a:pt x="3247696" y="42042"/>
                </a:cubicBezTo>
                <a:cubicBezTo>
                  <a:pt x="3343207" y="55686"/>
                  <a:pt x="3297765" y="44718"/>
                  <a:pt x="3384331" y="73573"/>
                </a:cubicBezTo>
                <a:lnTo>
                  <a:pt x="3415862" y="84083"/>
                </a:lnTo>
                <a:lnTo>
                  <a:pt x="3447393" y="94593"/>
                </a:lnTo>
                <a:lnTo>
                  <a:pt x="3510455" y="136635"/>
                </a:lnTo>
                <a:cubicBezTo>
                  <a:pt x="3520965" y="143642"/>
                  <a:pt x="3530002" y="153662"/>
                  <a:pt x="3541986" y="157656"/>
                </a:cubicBezTo>
                <a:lnTo>
                  <a:pt x="3573517" y="168166"/>
                </a:lnTo>
                <a:lnTo>
                  <a:pt x="3668110" y="231228"/>
                </a:lnTo>
                <a:cubicBezTo>
                  <a:pt x="3678620" y="238235"/>
                  <a:pt x="3687657" y="248255"/>
                  <a:pt x="3699641" y="252249"/>
                </a:cubicBezTo>
                <a:lnTo>
                  <a:pt x="3762703" y="273269"/>
                </a:lnTo>
                <a:cubicBezTo>
                  <a:pt x="3773213" y="280276"/>
                  <a:pt x="3782936" y="288641"/>
                  <a:pt x="3794234" y="294290"/>
                </a:cubicBezTo>
                <a:cubicBezTo>
                  <a:pt x="3804143" y="299245"/>
                  <a:pt x="3814686" y="304800"/>
                  <a:pt x="3825765" y="304800"/>
                </a:cubicBezTo>
                <a:cubicBezTo>
                  <a:pt x="3930927" y="304800"/>
                  <a:pt x="4035972" y="297793"/>
                  <a:pt x="4141076" y="294290"/>
                </a:cubicBezTo>
                <a:cubicBezTo>
                  <a:pt x="4256690" y="297793"/>
                  <a:pt x="4372428" y="298384"/>
                  <a:pt x="4487917" y="304800"/>
                </a:cubicBezTo>
                <a:cubicBezTo>
                  <a:pt x="4498979" y="305415"/>
                  <a:pt x="4509763" y="309931"/>
                  <a:pt x="4519448" y="315311"/>
                </a:cubicBezTo>
                <a:cubicBezTo>
                  <a:pt x="4615080" y="368440"/>
                  <a:pt x="4552760" y="337815"/>
                  <a:pt x="4614041" y="388883"/>
                </a:cubicBezTo>
                <a:cubicBezTo>
                  <a:pt x="4623745" y="396970"/>
                  <a:pt x="4635062" y="402897"/>
                  <a:pt x="4645572" y="409904"/>
                </a:cubicBezTo>
                <a:cubicBezTo>
                  <a:pt x="4649076" y="420414"/>
                  <a:pt x="4651128" y="431526"/>
                  <a:pt x="4656083" y="441435"/>
                </a:cubicBezTo>
                <a:cubicBezTo>
                  <a:pt x="4661732" y="452733"/>
                  <a:pt x="4676263" y="460362"/>
                  <a:pt x="4677103" y="472966"/>
                </a:cubicBezTo>
                <a:cubicBezTo>
                  <a:pt x="4679909" y="515060"/>
                  <a:pt x="4683502" y="560440"/>
                  <a:pt x="4666593" y="599090"/>
                </a:cubicBezTo>
                <a:cubicBezTo>
                  <a:pt x="4648037" y="641504"/>
                  <a:pt x="4603938" y="635673"/>
                  <a:pt x="4572000" y="651642"/>
                </a:cubicBezTo>
                <a:cubicBezTo>
                  <a:pt x="4560702" y="657291"/>
                  <a:pt x="4553049" y="671518"/>
                  <a:pt x="4540469" y="672662"/>
                </a:cubicBezTo>
                <a:cubicBezTo>
                  <a:pt x="4435739" y="682183"/>
                  <a:pt x="4330296" y="680912"/>
                  <a:pt x="4225158" y="683173"/>
                </a:cubicBezTo>
                <a:lnTo>
                  <a:pt x="3563007" y="693683"/>
                </a:lnTo>
                <a:lnTo>
                  <a:pt x="3384331" y="704193"/>
                </a:lnTo>
                <a:cubicBezTo>
                  <a:pt x="3296774" y="708362"/>
                  <a:pt x="3208970" y="707981"/>
                  <a:pt x="3121572" y="714704"/>
                </a:cubicBezTo>
                <a:cubicBezTo>
                  <a:pt x="3072172" y="718504"/>
                  <a:pt x="3023847" y="732195"/>
                  <a:pt x="2974427" y="735725"/>
                </a:cubicBezTo>
                <a:cubicBezTo>
                  <a:pt x="2767773" y="750486"/>
                  <a:pt x="2876371" y="743348"/>
                  <a:pt x="2648607" y="756745"/>
                </a:cubicBezTo>
                <a:cubicBezTo>
                  <a:pt x="2505514" y="785365"/>
                  <a:pt x="2619798" y="765391"/>
                  <a:pt x="2322786" y="777766"/>
                </a:cubicBezTo>
                <a:cubicBezTo>
                  <a:pt x="1811379" y="799074"/>
                  <a:pt x="2353369" y="783984"/>
                  <a:pt x="1450427" y="798787"/>
                </a:cubicBezTo>
                <a:lnTo>
                  <a:pt x="199696" y="788276"/>
                </a:lnTo>
                <a:cubicBezTo>
                  <a:pt x="183729" y="788023"/>
                  <a:pt x="96123" y="773406"/>
                  <a:pt x="73572" y="767256"/>
                </a:cubicBezTo>
                <a:cubicBezTo>
                  <a:pt x="7186" y="749151"/>
                  <a:pt x="10510" y="767757"/>
                  <a:pt x="10510" y="735725"/>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2186152" y="3757449"/>
            <a:ext cx="1736803" cy="493986"/>
          </a:xfrm>
          <a:custGeom>
            <a:avLst/>
            <a:gdLst>
              <a:gd name="connsiteX0" fmla="*/ 1734207 w 1736803"/>
              <a:gd name="connsiteY0" fmla="*/ 304800 h 493986"/>
              <a:gd name="connsiteX1" fmla="*/ 1702676 w 1736803"/>
              <a:gd name="connsiteY1" fmla="*/ 157655 h 493986"/>
              <a:gd name="connsiteX2" fmla="*/ 1692165 w 1736803"/>
              <a:gd name="connsiteY2" fmla="*/ 115613 h 493986"/>
              <a:gd name="connsiteX3" fmla="*/ 1639614 w 1736803"/>
              <a:gd name="connsiteY3" fmla="*/ 63062 h 493986"/>
              <a:gd name="connsiteX4" fmla="*/ 1608082 w 1736803"/>
              <a:gd name="connsiteY4" fmla="*/ 31531 h 493986"/>
              <a:gd name="connsiteX5" fmla="*/ 1576551 w 1736803"/>
              <a:gd name="connsiteY5" fmla="*/ 21020 h 493986"/>
              <a:gd name="connsiteX6" fmla="*/ 1471448 w 1736803"/>
              <a:gd name="connsiteY6" fmla="*/ 0 h 493986"/>
              <a:gd name="connsiteX7" fmla="*/ 241738 w 1736803"/>
              <a:gd name="connsiteY7" fmla="*/ 10510 h 493986"/>
              <a:gd name="connsiteX8" fmla="*/ 126124 w 1736803"/>
              <a:gd name="connsiteY8" fmla="*/ 31531 h 493986"/>
              <a:gd name="connsiteX9" fmla="*/ 52551 w 1736803"/>
              <a:gd name="connsiteY9" fmla="*/ 52551 h 493986"/>
              <a:gd name="connsiteX10" fmla="*/ 21020 w 1736803"/>
              <a:gd name="connsiteY10" fmla="*/ 84082 h 493986"/>
              <a:gd name="connsiteX11" fmla="*/ 0 w 1736803"/>
              <a:gd name="connsiteY11" fmla="*/ 147144 h 493986"/>
              <a:gd name="connsiteX12" fmla="*/ 10510 w 1736803"/>
              <a:gd name="connsiteY12" fmla="*/ 378372 h 493986"/>
              <a:gd name="connsiteX13" fmla="*/ 63062 w 1736803"/>
              <a:gd name="connsiteY13" fmla="*/ 441434 h 493986"/>
              <a:gd name="connsiteX14" fmla="*/ 147145 w 1736803"/>
              <a:gd name="connsiteY14" fmla="*/ 472965 h 493986"/>
              <a:gd name="connsiteX15" fmla="*/ 294289 w 1736803"/>
              <a:gd name="connsiteY15" fmla="*/ 493986 h 493986"/>
              <a:gd name="connsiteX16" fmla="*/ 1166648 w 1736803"/>
              <a:gd name="connsiteY16" fmla="*/ 472965 h 493986"/>
              <a:gd name="connsiteX17" fmla="*/ 1261241 w 1736803"/>
              <a:gd name="connsiteY17" fmla="*/ 462455 h 493986"/>
              <a:gd name="connsiteX18" fmla="*/ 1397876 w 1736803"/>
              <a:gd name="connsiteY18" fmla="*/ 430924 h 493986"/>
              <a:gd name="connsiteX19" fmla="*/ 1460938 w 1736803"/>
              <a:gd name="connsiteY19" fmla="*/ 420413 h 493986"/>
              <a:gd name="connsiteX20" fmla="*/ 1555531 w 1736803"/>
              <a:gd name="connsiteY20" fmla="*/ 409903 h 493986"/>
              <a:gd name="connsiteX21" fmla="*/ 1608082 w 1736803"/>
              <a:gd name="connsiteY21" fmla="*/ 399393 h 493986"/>
              <a:gd name="connsiteX22" fmla="*/ 1671145 w 1736803"/>
              <a:gd name="connsiteY22" fmla="*/ 378372 h 493986"/>
              <a:gd name="connsiteX23" fmla="*/ 1734207 w 1736803"/>
              <a:gd name="connsiteY23" fmla="*/ 304800 h 493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736803" h="493986">
                <a:moveTo>
                  <a:pt x="1734207" y="304800"/>
                </a:moveTo>
                <a:cubicBezTo>
                  <a:pt x="1739462" y="268014"/>
                  <a:pt x="1740114" y="307401"/>
                  <a:pt x="1702676" y="157655"/>
                </a:cubicBezTo>
                <a:cubicBezTo>
                  <a:pt x="1699172" y="143641"/>
                  <a:pt x="1697855" y="128890"/>
                  <a:pt x="1692165" y="115613"/>
                </a:cubicBezTo>
                <a:cubicBezTo>
                  <a:pt x="1675037" y="75647"/>
                  <a:pt x="1670757" y="89014"/>
                  <a:pt x="1639614" y="63062"/>
                </a:cubicBezTo>
                <a:cubicBezTo>
                  <a:pt x="1628195" y="53546"/>
                  <a:pt x="1620450" y="39776"/>
                  <a:pt x="1608082" y="31531"/>
                </a:cubicBezTo>
                <a:cubicBezTo>
                  <a:pt x="1598864" y="25386"/>
                  <a:pt x="1587204" y="24064"/>
                  <a:pt x="1576551" y="21020"/>
                </a:cubicBezTo>
                <a:cubicBezTo>
                  <a:pt x="1532655" y="8478"/>
                  <a:pt x="1520995" y="8258"/>
                  <a:pt x="1471448" y="0"/>
                </a:cubicBezTo>
                <a:lnTo>
                  <a:pt x="241738" y="10510"/>
                </a:lnTo>
                <a:cubicBezTo>
                  <a:pt x="158818" y="11837"/>
                  <a:pt x="179683" y="16228"/>
                  <a:pt x="126124" y="31531"/>
                </a:cubicBezTo>
                <a:cubicBezTo>
                  <a:pt x="33716" y="57934"/>
                  <a:pt x="128171" y="27345"/>
                  <a:pt x="52551" y="52551"/>
                </a:cubicBezTo>
                <a:cubicBezTo>
                  <a:pt x="42041" y="63061"/>
                  <a:pt x="28238" y="71089"/>
                  <a:pt x="21020" y="84082"/>
                </a:cubicBezTo>
                <a:cubicBezTo>
                  <a:pt x="10259" y="103451"/>
                  <a:pt x="0" y="147144"/>
                  <a:pt x="0" y="147144"/>
                </a:cubicBezTo>
                <a:cubicBezTo>
                  <a:pt x="3503" y="224220"/>
                  <a:pt x="1317" y="301766"/>
                  <a:pt x="10510" y="378372"/>
                </a:cubicBezTo>
                <a:cubicBezTo>
                  <a:pt x="12347" y="393682"/>
                  <a:pt x="54874" y="434611"/>
                  <a:pt x="63062" y="441434"/>
                </a:cubicBezTo>
                <a:cubicBezTo>
                  <a:pt x="98475" y="470945"/>
                  <a:pt x="97737" y="461985"/>
                  <a:pt x="147145" y="472965"/>
                </a:cubicBezTo>
                <a:cubicBezTo>
                  <a:pt x="240670" y="493749"/>
                  <a:pt x="132582" y="477816"/>
                  <a:pt x="294289" y="493986"/>
                </a:cubicBezTo>
                <a:cubicBezTo>
                  <a:pt x="566691" y="489795"/>
                  <a:pt x="881488" y="494088"/>
                  <a:pt x="1166648" y="472965"/>
                </a:cubicBezTo>
                <a:cubicBezTo>
                  <a:pt x="1198286" y="470621"/>
                  <a:pt x="1229710" y="465958"/>
                  <a:pt x="1261241" y="462455"/>
                </a:cubicBezTo>
                <a:cubicBezTo>
                  <a:pt x="1319479" y="443041"/>
                  <a:pt x="1305088" y="446390"/>
                  <a:pt x="1397876" y="430924"/>
                </a:cubicBezTo>
                <a:cubicBezTo>
                  <a:pt x="1418897" y="427420"/>
                  <a:pt x="1439814" y="423230"/>
                  <a:pt x="1460938" y="420413"/>
                </a:cubicBezTo>
                <a:cubicBezTo>
                  <a:pt x="1492385" y="416220"/>
                  <a:pt x="1524125" y="414389"/>
                  <a:pt x="1555531" y="409903"/>
                </a:cubicBezTo>
                <a:cubicBezTo>
                  <a:pt x="1573215" y="407377"/>
                  <a:pt x="1590848" y="404093"/>
                  <a:pt x="1608082" y="399393"/>
                </a:cubicBezTo>
                <a:cubicBezTo>
                  <a:pt x="1629459" y="393563"/>
                  <a:pt x="1671145" y="378372"/>
                  <a:pt x="1671145" y="378372"/>
                </a:cubicBezTo>
                <a:cubicBezTo>
                  <a:pt x="1751697" y="324671"/>
                  <a:pt x="1728952" y="341586"/>
                  <a:pt x="1734207" y="30480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p:cNvCxnSpPr/>
          <p:nvPr/>
        </p:nvCxnSpPr>
        <p:spPr>
          <a:xfrm flipH="1">
            <a:off x="3369276" y="2973614"/>
            <a:ext cx="1570141" cy="783835"/>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smtClean="0"/>
              <a:t>Cross Modulation</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11</a:t>
            </a:fld>
            <a:endParaRPr lang="en-US"/>
          </a:p>
        </p:txBody>
      </p:sp>
      <p:sp>
        <p:nvSpPr>
          <p:cNvPr id="5" name="Freeform 4"/>
          <p:cNvSpPr/>
          <p:nvPr/>
        </p:nvSpPr>
        <p:spPr>
          <a:xfrm>
            <a:off x="4676211" y="2640724"/>
            <a:ext cx="570066" cy="347850"/>
          </a:xfrm>
          <a:custGeom>
            <a:avLst/>
            <a:gdLst>
              <a:gd name="connsiteX0" fmla="*/ 473858 w 570066"/>
              <a:gd name="connsiteY0" fmla="*/ 336331 h 347850"/>
              <a:gd name="connsiteX1" fmla="*/ 410796 w 570066"/>
              <a:gd name="connsiteY1" fmla="*/ 346842 h 347850"/>
              <a:gd name="connsiteX2" fmla="*/ 116506 w 570066"/>
              <a:gd name="connsiteY2" fmla="*/ 325821 h 347850"/>
              <a:gd name="connsiteX3" fmla="*/ 63955 w 570066"/>
              <a:gd name="connsiteY3" fmla="*/ 273269 h 347850"/>
              <a:gd name="connsiteX4" fmla="*/ 32423 w 570066"/>
              <a:gd name="connsiteY4" fmla="*/ 252248 h 347850"/>
              <a:gd name="connsiteX5" fmla="*/ 21913 w 570066"/>
              <a:gd name="connsiteY5" fmla="*/ 220717 h 347850"/>
              <a:gd name="connsiteX6" fmla="*/ 892 w 570066"/>
              <a:gd name="connsiteY6" fmla="*/ 189186 h 347850"/>
              <a:gd name="connsiteX7" fmla="*/ 11403 w 570066"/>
              <a:gd name="connsiteY7" fmla="*/ 94593 h 347850"/>
              <a:gd name="connsiteX8" fmla="*/ 105996 w 570066"/>
              <a:gd name="connsiteY8" fmla="*/ 42042 h 347850"/>
              <a:gd name="connsiteX9" fmla="*/ 169058 w 570066"/>
              <a:gd name="connsiteY9" fmla="*/ 21021 h 347850"/>
              <a:gd name="connsiteX10" fmla="*/ 242630 w 570066"/>
              <a:gd name="connsiteY10" fmla="*/ 0 h 347850"/>
              <a:gd name="connsiteX11" fmla="*/ 484368 w 570066"/>
              <a:gd name="connsiteY11" fmla="*/ 10510 h 347850"/>
              <a:gd name="connsiteX12" fmla="*/ 515899 w 570066"/>
              <a:gd name="connsiteY12" fmla="*/ 21021 h 347850"/>
              <a:gd name="connsiteX13" fmla="*/ 557941 w 570066"/>
              <a:gd name="connsiteY13" fmla="*/ 84083 h 347850"/>
              <a:gd name="connsiteX14" fmla="*/ 568451 w 570066"/>
              <a:gd name="connsiteY14" fmla="*/ 115614 h 347850"/>
              <a:gd name="connsiteX15" fmla="*/ 557941 w 570066"/>
              <a:gd name="connsiteY15" fmla="*/ 273269 h 347850"/>
              <a:gd name="connsiteX16" fmla="*/ 494879 w 570066"/>
              <a:gd name="connsiteY16" fmla="*/ 315310 h 347850"/>
              <a:gd name="connsiteX17" fmla="*/ 421306 w 570066"/>
              <a:gd name="connsiteY17" fmla="*/ 346842 h 34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70066" h="347850">
                <a:moveTo>
                  <a:pt x="473858" y="336331"/>
                </a:moveTo>
                <a:cubicBezTo>
                  <a:pt x="452837" y="339835"/>
                  <a:pt x="432107" y="346842"/>
                  <a:pt x="410796" y="346842"/>
                </a:cubicBezTo>
                <a:cubicBezTo>
                  <a:pt x="188567" y="346842"/>
                  <a:pt x="232561" y="354833"/>
                  <a:pt x="116506" y="325821"/>
                </a:cubicBezTo>
                <a:cubicBezTo>
                  <a:pt x="32419" y="269762"/>
                  <a:pt x="134027" y="343341"/>
                  <a:pt x="63955" y="273269"/>
                </a:cubicBezTo>
                <a:cubicBezTo>
                  <a:pt x="55023" y="264337"/>
                  <a:pt x="42934" y="259255"/>
                  <a:pt x="32423" y="252248"/>
                </a:cubicBezTo>
                <a:cubicBezTo>
                  <a:pt x="28920" y="241738"/>
                  <a:pt x="26868" y="230626"/>
                  <a:pt x="21913" y="220717"/>
                </a:cubicBezTo>
                <a:cubicBezTo>
                  <a:pt x="16264" y="209419"/>
                  <a:pt x="1941" y="201774"/>
                  <a:pt x="892" y="189186"/>
                </a:cubicBezTo>
                <a:cubicBezTo>
                  <a:pt x="-1743" y="157571"/>
                  <a:pt x="1371" y="124690"/>
                  <a:pt x="11403" y="94593"/>
                </a:cubicBezTo>
                <a:cubicBezTo>
                  <a:pt x="23203" y="59193"/>
                  <a:pt x="81602" y="50173"/>
                  <a:pt x="105996" y="42042"/>
                </a:cubicBezTo>
                <a:lnTo>
                  <a:pt x="169058" y="21021"/>
                </a:lnTo>
                <a:cubicBezTo>
                  <a:pt x="221847" y="7823"/>
                  <a:pt x="197395" y="15078"/>
                  <a:pt x="242630" y="0"/>
                </a:cubicBezTo>
                <a:cubicBezTo>
                  <a:pt x="323209" y="3503"/>
                  <a:pt x="403950" y="4324"/>
                  <a:pt x="484368" y="10510"/>
                </a:cubicBezTo>
                <a:cubicBezTo>
                  <a:pt x="495414" y="11360"/>
                  <a:pt x="508065" y="13187"/>
                  <a:pt x="515899" y="21021"/>
                </a:cubicBezTo>
                <a:cubicBezTo>
                  <a:pt x="533763" y="38885"/>
                  <a:pt x="557941" y="84083"/>
                  <a:pt x="557941" y="84083"/>
                </a:cubicBezTo>
                <a:cubicBezTo>
                  <a:pt x="561444" y="94593"/>
                  <a:pt x="568451" y="104535"/>
                  <a:pt x="568451" y="115614"/>
                </a:cubicBezTo>
                <a:cubicBezTo>
                  <a:pt x="568451" y="168282"/>
                  <a:pt x="576149" y="223848"/>
                  <a:pt x="557941" y="273269"/>
                </a:cubicBezTo>
                <a:cubicBezTo>
                  <a:pt x="549207" y="296975"/>
                  <a:pt x="518846" y="307321"/>
                  <a:pt x="494879" y="315310"/>
                </a:cubicBezTo>
                <a:cubicBezTo>
                  <a:pt x="427116" y="337898"/>
                  <a:pt x="447485" y="320663"/>
                  <a:pt x="421306" y="346842"/>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6211614" y="2609662"/>
            <a:ext cx="725214" cy="399393"/>
          </a:xfrm>
          <a:custGeom>
            <a:avLst/>
            <a:gdLst>
              <a:gd name="connsiteX0" fmla="*/ 336331 w 725214"/>
              <a:gd name="connsiteY0" fmla="*/ 399393 h 399393"/>
              <a:gd name="connsiteX1" fmla="*/ 231227 w 725214"/>
              <a:gd name="connsiteY1" fmla="*/ 388883 h 399393"/>
              <a:gd name="connsiteX2" fmla="*/ 115614 w 725214"/>
              <a:gd name="connsiteY2" fmla="*/ 346841 h 399393"/>
              <a:gd name="connsiteX3" fmla="*/ 84083 w 725214"/>
              <a:gd name="connsiteY3" fmla="*/ 325821 h 399393"/>
              <a:gd name="connsiteX4" fmla="*/ 63062 w 725214"/>
              <a:gd name="connsiteY4" fmla="*/ 294290 h 399393"/>
              <a:gd name="connsiteX5" fmla="*/ 31531 w 725214"/>
              <a:gd name="connsiteY5" fmla="*/ 283779 h 399393"/>
              <a:gd name="connsiteX6" fmla="*/ 10510 w 725214"/>
              <a:gd name="connsiteY6" fmla="*/ 220717 h 399393"/>
              <a:gd name="connsiteX7" fmla="*/ 0 w 725214"/>
              <a:gd name="connsiteY7" fmla="*/ 189186 h 399393"/>
              <a:gd name="connsiteX8" fmla="*/ 31531 w 725214"/>
              <a:gd name="connsiteY8" fmla="*/ 63062 h 399393"/>
              <a:gd name="connsiteX9" fmla="*/ 63062 w 725214"/>
              <a:gd name="connsiteY9" fmla="*/ 52552 h 399393"/>
              <a:gd name="connsiteX10" fmla="*/ 94593 w 725214"/>
              <a:gd name="connsiteY10" fmla="*/ 31531 h 399393"/>
              <a:gd name="connsiteX11" fmla="*/ 399393 w 725214"/>
              <a:gd name="connsiteY11" fmla="*/ 0 h 399393"/>
              <a:gd name="connsiteX12" fmla="*/ 683172 w 725214"/>
              <a:gd name="connsiteY12" fmla="*/ 10510 h 399393"/>
              <a:gd name="connsiteX13" fmla="*/ 704193 w 725214"/>
              <a:gd name="connsiteY13" fmla="*/ 42041 h 399393"/>
              <a:gd name="connsiteX14" fmla="*/ 725214 w 725214"/>
              <a:gd name="connsiteY14" fmla="*/ 105103 h 399393"/>
              <a:gd name="connsiteX15" fmla="*/ 714703 w 725214"/>
              <a:gd name="connsiteY15" fmla="*/ 199696 h 399393"/>
              <a:gd name="connsiteX16" fmla="*/ 704193 w 725214"/>
              <a:gd name="connsiteY16" fmla="*/ 231227 h 399393"/>
              <a:gd name="connsiteX17" fmla="*/ 672662 w 725214"/>
              <a:gd name="connsiteY17" fmla="*/ 262759 h 399393"/>
              <a:gd name="connsiteX18" fmla="*/ 567558 w 725214"/>
              <a:gd name="connsiteY18" fmla="*/ 315310 h 399393"/>
              <a:gd name="connsiteX19" fmla="*/ 472965 w 725214"/>
              <a:gd name="connsiteY19" fmla="*/ 357352 h 399393"/>
              <a:gd name="connsiteX20" fmla="*/ 441434 w 725214"/>
              <a:gd name="connsiteY20" fmla="*/ 367862 h 399393"/>
              <a:gd name="connsiteX21" fmla="*/ 409903 w 725214"/>
              <a:gd name="connsiteY21" fmla="*/ 378372 h 399393"/>
              <a:gd name="connsiteX22" fmla="*/ 273269 w 725214"/>
              <a:gd name="connsiteY22" fmla="*/ 378372 h 399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25214" h="399393">
                <a:moveTo>
                  <a:pt x="336331" y="399393"/>
                </a:moveTo>
                <a:cubicBezTo>
                  <a:pt x="301296" y="395890"/>
                  <a:pt x="265833" y="395372"/>
                  <a:pt x="231227" y="388883"/>
                </a:cubicBezTo>
                <a:cubicBezTo>
                  <a:pt x="215528" y="385939"/>
                  <a:pt x="133170" y="355619"/>
                  <a:pt x="115614" y="346841"/>
                </a:cubicBezTo>
                <a:cubicBezTo>
                  <a:pt x="104316" y="341192"/>
                  <a:pt x="94593" y="332828"/>
                  <a:pt x="84083" y="325821"/>
                </a:cubicBezTo>
                <a:cubicBezTo>
                  <a:pt x="77076" y="315311"/>
                  <a:pt x="72926" y="302181"/>
                  <a:pt x="63062" y="294290"/>
                </a:cubicBezTo>
                <a:cubicBezTo>
                  <a:pt x="54411" y="287369"/>
                  <a:pt x="37970" y="292794"/>
                  <a:pt x="31531" y="283779"/>
                </a:cubicBezTo>
                <a:cubicBezTo>
                  <a:pt x="18652" y="265748"/>
                  <a:pt x="17517" y="241738"/>
                  <a:pt x="10510" y="220717"/>
                </a:cubicBezTo>
                <a:lnTo>
                  <a:pt x="0" y="189186"/>
                </a:lnTo>
                <a:cubicBezTo>
                  <a:pt x="3626" y="156555"/>
                  <a:pt x="-3791" y="91320"/>
                  <a:pt x="31531" y="63062"/>
                </a:cubicBezTo>
                <a:cubicBezTo>
                  <a:pt x="40182" y="56141"/>
                  <a:pt x="52552" y="56055"/>
                  <a:pt x="63062" y="52552"/>
                </a:cubicBezTo>
                <a:cubicBezTo>
                  <a:pt x="73572" y="45545"/>
                  <a:pt x="83050" y="36661"/>
                  <a:pt x="94593" y="31531"/>
                </a:cubicBezTo>
                <a:cubicBezTo>
                  <a:pt x="195493" y="-13314"/>
                  <a:pt x="276309" y="5351"/>
                  <a:pt x="399393" y="0"/>
                </a:cubicBezTo>
                <a:cubicBezTo>
                  <a:pt x="493986" y="3503"/>
                  <a:pt x="589402" y="-2424"/>
                  <a:pt x="683172" y="10510"/>
                </a:cubicBezTo>
                <a:cubicBezTo>
                  <a:pt x="695685" y="12236"/>
                  <a:pt x="699063" y="30498"/>
                  <a:pt x="704193" y="42041"/>
                </a:cubicBezTo>
                <a:cubicBezTo>
                  <a:pt x="713192" y="62289"/>
                  <a:pt x="725214" y="105103"/>
                  <a:pt x="725214" y="105103"/>
                </a:cubicBezTo>
                <a:cubicBezTo>
                  <a:pt x="721710" y="136634"/>
                  <a:pt x="719919" y="168403"/>
                  <a:pt x="714703" y="199696"/>
                </a:cubicBezTo>
                <a:cubicBezTo>
                  <a:pt x="712882" y="210624"/>
                  <a:pt x="710338" y="222009"/>
                  <a:pt x="704193" y="231227"/>
                </a:cubicBezTo>
                <a:cubicBezTo>
                  <a:pt x="695948" y="243595"/>
                  <a:pt x="684395" y="253633"/>
                  <a:pt x="672662" y="262759"/>
                </a:cubicBezTo>
                <a:cubicBezTo>
                  <a:pt x="613389" y="308861"/>
                  <a:pt x="625071" y="300932"/>
                  <a:pt x="567558" y="315310"/>
                </a:cubicBezTo>
                <a:cubicBezTo>
                  <a:pt x="517591" y="348622"/>
                  <a:pt x="548009" y="332337"/>
                  <a:pt x="472965" y="357352"/>
                </a:cubicBezTo>
                <a:lnTo>
                  <a:pt x="441434" y="367862"/>
                </a:lnTo>
                <a:cubicBezTo>
                  <a:pt x="430924" y="371365"/>
                  <a:pt x="420982" y="378372"/>
                  <a:pt x="409903" y="378372"/>
                </a:cubicBezTo>
                <a:lnTo>
                  <a:pt x="273269" y="378372"/>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057400" y="21336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a:endCxn id="7" idx="1"/>
          </p:cNvCxnSpPr>
          <p:nvPr/>
        </p:nvCxnSpPr>
        <p:spPr>
          <a:xfrm>
            <a:off x="1676400" y="251459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2"/>
          <p:cNvSpPr txBox="1">
            <a:spLocks noChangeArrowheads="1"/>
          </p:cNvSpPr>
          <p:nvPr/>
        </p:nvSpPr>
        <p:spPr bwMode="auto">
          <a:xfrm>
            <a:off x="2019300" y="219143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0" name="Straight Arrow Connector 9"/>
          <p:cNvCxnSpPr/>
          <p:nvPr/>
        </p:nvCxnSpPr>
        <p:spPr>
          <a:xfrm>
            <a:off x="3086100" y="251460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2"/>
          <p:cNvSpPr txBox="1">
            <a:spLocks noChangeArrowheads="1"/>
          </p:cNvSpPr>
          <p:nvPr/>
        </p:nvSpPr>
        <p:spPr bwMode="auto">
          <a:xfrm>
            <a:off x="1343797" y="232993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12" name="TextBox 2"/>
          <p:cNvSpPr txBox="1">
            <a:spLocks noChangeArrowheads="1"/>
          </p:cNvSpPr>
          <p:nvPr/>
        </p:nvSpPr>
        <p:spPr bwMode="auto">
          <a:xfrm>
            <a:off x="3369276" y="233130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3884139" y="2286000"/>
                <a:ext cx="4802661" cy="6269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𝟑</m:t>
                          </m:r>
                        </m:sup>
                      </m:sSup>
                      <m:r>
                        <a:rPr lang="en-US" sz="1600" b="1" i="0" smtClean="0">
                          <a:latin typeface="Cambria Math"/>
                        </a:rPr>
                        <m:t>+</m:t>
                      </m:r>
                      <m:r>
                        <a:rPr lang="en-US" sz="1600" b="1" i="0" smtClean="0">
                          <a:latin typeface="Cambria Math"/>
                        </a:rPr>
                        <m:t>𝐡𝐢𝐠𝐡𝐞𝐫</m:t>
                      </m:r>
                      <m:r>
                        <a:rPr lang="en-US" sz="1600" b="1" i="0" smtClean="0">
                          <a:latin typeface="Cambria Math"/>
                        </a:rPr>
                        <m:t> </m:t>
                      </m:r>
                      <m:r>
                        <a:rPr lang="en-US" sz="1600" b="1" i="0" smtClean="0">
                          <a:latin typeface="Cambria Math"/>
                        </a:rPr>
                        <m:t>𝐨𝐫𝐝𝐞𝐫𝐬</m:t>
                      </m:r>
                    </m:oMath>
                  </m:oMathPara>
                </a14:m>
                <a:endParaRPr lang="en-US" sz="1600" b="1" dirty="0" smtClean="0"/>
              </a:p>
              <a:p>
                <a:r>
                  <a:rPr lang="en-US" sz="1600" b="1" dirty="0" smtClean="0">
                    <a:latin typeface="Cambria Math"/>
                    <a:ea typeface="Cambria Math"/>
                  </a:rPr>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oMath>
                </a14:m>
                <a:endParaRPr lang="en-US" sz="1600" b="1" dirty="0"/>
              </a:p>
            </p:txBody>
          </p:sp>
        </mc:Choice>
        <mc:Fallback xmlns="">
          <p:sp>
            <p:nvSpPr>
              <p:cNvPr id="13" name="TextBox 12"/>
              <p:cNvSpPr txBox="1">
                <a:spLocks noRot="1" noChangeAspect="1" noMove="1" noResize="1" noEditPoints="1" noAdjustHandles="1" noChangeArrowheads="1" noChangeShapeType="1" noTextEdit="1"/>
              </p:cNvSpPr>
              <p:nvPr/>
            </p:nvSpPr>
            <p:spPr>
              <a:xfrm>
                <a:off x="3884139" y="2286000"/>
                <a:ext cx="4802661" cy="626967"/>
              </a:xfrm>
              <a:prstGeom prst="rect">
                <a:avLst/>
              </a:prstGeom>
              <a:blipFill rotWithShape="1">
                <a:blip r:embed="rId2"/>
                <a:stretch>
                  <a:fillRect b="-10680"/>
                </a:stretch>
              </a:blipFill>
            </p:spPr>
            <p:txBody>
              <a:bodyPr/>
              <a:lstStyle/>
              <a:p>
                <a:r>
                  <a:rPr lang="en-US">
                    <a:noFill/>
                  </a:rPr>
                  <a:t> </a:t>
                </a:r>
              </a:p>
            </p:txBody>
          </p:sp>
        </mc:Fallback>
      </mc:AlternateContent>
      <p:cxnSp>
        <p:nvCxnSpPr>
          <p:cNvPr id="14" name="Straight Arrow Connector 13"/>
          <p:cNvCxnSpPr/>
          <p:nvPr/>
        </p:nvCxnSpPr>
        <p:spPr>
          <a:xfrm flipV="1">
            <a:off x="3807939" y="2514600"/>
            <a:ext cx="306861" cy="75202"/>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522969" y="2742202"/>
            <a:ext cx="87528" cy="305798"/>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p:cNvSpPr txBox="1"/>
              <p:nvPr/>
            </p:nvSpPr>
            <p:spPr>
              <a:xfrm>
                <a:off x="1496344" y="2971800"/>
                <a:ext cx="5659434" cy="395686"/>
              </a:xfrm>
              <a:prstGeom prst="rect">
                <a:avLst/>
              </a:prstGeom>
              <a:noFill/>
            </p:spPr>
            <p:txBody>
              <a:bodyPr wrap="none" rtlCol="0">
                <a:spAutoFit/>
              </a:bodyPr>
              <a:lstStyle/>
              <a:p>
                <a14:m>
                  <m:oMath xmlns:m="http://schemas.openxmlformats.org/officeDocument/2006/math">
                    <m:sSub>
                      <m:sSubPr>
                        <m:ctrlPr>
                          <a:rPr lang="en-US" b="1" i="1" smtClean="0">
                            <a:latin typeface="Cambria Math"/>
                          </a:rPr>
                        </m:ctrlPr>
                      </m:sSubPr>
                      <m:e>
                        <m:r>
                          <a:rPr lang="en-US" b="1" i="0" smtClean="0">
                            <a:latin typeface="Cambria Math"/>
                          </a:rPr>
                          <m:t>𝐕</m:t>
                        </m:r>
                      </m:e>
                      <m:sub>
                        <m:r>
                          <a:rPr lang="en-US" b="1" i="0" smtClean="0">
                            <a:latin typeface="Cambria Math"/>
                          </a:rPr>
                          <m:t>𝐢𝐧</m:t>
                        </m:r>
                      </m:sub>
                    </m:sSub>
                    <m:r>
                      <a:rPr lang="en-US" b="1" i="0" smtClean="0">
                        <a:latin typeface="Cambria Math"/>
                      </a:rPr>
                      <m:t>=</m:t>
                    </m:r>
                    <m:sSub>
                      <m:sSubPr>
                        <m:ctrlPr>
                          <a:rPr lang="en-US" b="1" i="1" smtClean="0">
                            <a:latin typeface="Cambria Math"/>
                          </a:rPr>
                        </m:ctrlPr>
                      </m:sSubPr>
                      <m:e>
                        <m:r>
                          <a:rPr lang="en-US" b="1" i="0" smtClean="0">
                            <a:latin typeface="Cambria Math"/>
                          </a:rPr>
                          <m:t>𝐕</m:t>
                        </m:r>
                      </m:e>
                      <m:sub>
                        <m:r>
                          <a:rPr lang="en-US" b="1" i="0" smtClean="0">
                            <a:latin typeface="Cambria Math"/>
                          </a:rPr>
                          <m:t>𝐬𝐦𝐚𝐥𝐥</m:t>
                        </m:r>
                      </m:sub>
                    </m:sSub>
                    <m:r>
                      <a:rPr lang="en-US" b="1" i="0" smtClean="0">
                        <a:latin typeface="Cambria Math"/>
                      </a:rPr>
                      <m:t>𝐜𝐨𝐬</m:t>
                    </m:r>
                    <m:sSub>
                      <m:sSubPr>
                        <m:ctrlPr>
                          <a:rPr lang="en-US" b="1" i="1" smtClean="0">
                            <a:latin typeface="Cambria Math"/>
                          </a:rPr>
                        </m:ctrlPr>
                      </m:sSubPr>
                      <m:e>
                        <m:r>
                          <a:rPr lang="en-US" b="1" i="0">
                            <a:latin typeface="Cambria Math"/>
                            <a:ea typeface="Cambria Math"/>
                          </a:rPr>
                          <m:t>𝛚</m:t>
                        </m:r>
                      </m:e>
                      <m:sub>
                        <m:r>
                          <a:rPr lang="en-US" b="1" i="0" smtClean="0">
                            <a:latin typeface="Cambria Math"/>
                          </a:rPr>
                          <m:t>𝐬</m:t>
                        </m:r>
                      </m:sub>
                    </m:sSub>
                    <m:r>
                      <a:rPr lang="en-US" b="1" i="0" smtClean="0">
                        <a:latin typeface="Cambria Math"/>
                      </a:rPr>
                      <m:t>𝐭</m:t>
                    </m:r>
                    <m:r>
                      <a:rPr lang="en-US" b="1" i="0" smtClean="0">
                        <a:latin typeface="Cambria Math"/>
                      </a:rPr>
                      <m:t>+</m:t>
                    </m:r>
                    <m:sSub>
                      <m:sSubPr>
                        <m:ctrlPr>
                          <a:rPr lang="en-US" b="1" i="1">
                            <a:solidFill>
                              <a:srgbClr val="FF0000"/>
                            </a:solidFill>
                            <a:latin typeface="Cambria Math"/>
                          </a:rPr>
                        </m:ctrlPr>
                      </m:sSubPr>
                      <m:e>
                        <m:r>
                          <a:rPr lang="en-US" b="1">
                            <a:solidFill>
                              <a:srgbClr val="FF0000"/>
                            </a:solidFill>
                            <a:latin typeface="Cambria Math"/>
                          </a:rPr>
                          <m:t>𝐕</m:t>
                        </m:r>
                      </m:e>
                      <m:sub>
                        <m:r>
                          <a:rPr lang="en-US" b="1">
                            <a:solidFill>
                              <a:srgbClr val="FF0000"/>
                            </a:solidFill>
                            <a:latin typeface="Cambria Math"/>
                          </a:rPr>
                          <m:t>𝐥𝐚𝐫𝐠𝐞</m:t>
                        </m:r>
                      </m:sub>
                    </m:sSub>
                    <m:d>
                      <m:dPr>
                        <m:ctrlPr>
                          <a:rPr lang="en-US" b="1" i="1" smtClean="0">
                            <a:solidFill>
                              <a:srgbClr val="FF0000"/>
                            </a:solidFill>
                            <a:latin typeface="Cambria Math"/>
                          </a:rPr>
                        </m:ctrlPr>
                      </m:dPr>
                      <m:e>
                        <m:r>
                          <a:rPr lang="en-US" b="1" i="0" smtClean="0">
                            <a:solidFill>
                              <a:srgbClr val="FF0000"/>
                            </a:solidFill>
                            <a:latin typeface="Cambria Math"/>
                          </a:rPr>
                          <m:t>𝟏</m:t>
                        </m:r>
                        <m:r>
                          <a:rPr lang="en-US" b="1" i="0" smtClean="0">
                            <a:solidFill>
                              <a:srgbClr val="FF0000"/>
                            </a:solidFill>
                            <a:latin typeface="Cambria Math"/>
                          </a:rPr>
                          <m:t>+</m:t>
                        </m:r>
                        <m:sSub>
                          <m:sSubPr>
                            <m:ctrlPr>
                              <a:rPr lang="en-US" b="1" i="1" smtClean="0">
                                <a:solidFill>
                                  <a:srgbClr val="FF0000"/>
                                </a:solidFill>
                                <a:latin typeface="Cambria Math"/>
                              </a:rPr>
                            </m:ctrlPr>
                          </m:sSubPr>
                          <m:e>
                            <m:r>
                              <a:rPr lang="en-US" b="1" i="0" smtClean="0">
                                <a:solidFill>
                                  <a:srgbClr val="FF0000"/>
                                </a:solidFill>
                                <a:latin typeface="Cambria Math"/>
                              </a:rPr>
                              <m:t>𝐌</m:t>
                            </m:r>
                          </m:e>
                          <m:sub>
                            <m:r>
                              <a:rPr lang="en-US" b="1" i="0" smtClean="0">
                                <a:solidFill>
                                  <a:srgbClr val="FF0000"/>
                                </a:solidFill>
                                <a:latin typeface="Cambria Math"/>
                              </a:rPr>
                              <m:t>𝐢𝐧𝐝𝐞𝐱</m:t>
                            </m:r>
                          </m:sub>
                        </m:sSub>
                        <m:r>
                          <a:rPr lang="en-US" b="1" i="0" smtClean="0">
                            <a:solidFill>
                              <a:srgbClr val="FF0000"/>
                            </a:solidFill>
                            <a:latin typeface="Cambria Math"/>
                          </a:rPr>
                          <m:t>𝐜𝐨𝐬</m:t>
                        </m:r>
                        <m:sSub>
                          <m:sSubPr>
                            <m:ctrlPr>
                              <a:rPr lang="en-US" b="1" i="1" smtClean="0">
                                <a:solidFill>
                                  <a:srgbClr val="FF0000"/>
                                </a:solidFill>
                                <a:latin typeface="Cambria Math"/>
                              </a:rPr>
                            </m:ctrlPr>
                          </m:sSubPr>
                          <m:e>
                            <m:r>
                              <a:rPr lang="en-US" b="1" i="0" smtClean="0">
                                <a:solidFill>
                                  <a:srgbClr val="FF0000"/>
                                </a:solidFill>
                                <a:latin typeface="Cambria Math"/>
                                <a:ea typeface="Cambria Math"/>
                              </a:rPr>
                              <m:t>𝛚</m:t>
                            </m:r>
                          </m:e>
                          <m:sub>
                            <m:r>
                              <a:rPr lang="en-US" b="1" i="0" smtClean="0">
                                <a:solidFill>
                                  <a:srgbClr val="FF0000"/>
                                </a:solidFill>
                                <a:latin typeface="Cambria Math"/>
                              </a:rPr>
                              <m:t>𝐦</m:t>
                            </m:r>
                          </m:sub>
                        </m:sSub>
                        <m:r>
                          <a:rPr lang="en-US" b="1" i="0" smtClean="0">
                            <a:solidFill>
                              <a:srgbClr val="FF0000"/>
                            </a:solidFill>
                            <a:latin typeface="Cambria Math"/>
                          </a:rPr>
                          <m:t>𝐭</m:t>
                        </m:r>
                      </m:e>
                    </m:d>
                    <m:r>
                      <a:rPr lang="en-US" b="1" i="0">
                        <a:solidFill>
                          <a:srgbClr val="FF0000"/>
                        </a:solidFill>
                        <a:latin typeface="Cambria Math"/>
                      </a:rPr>
                      <m:t>𝐜𝐨𝐬</m:t>
                    </m:r>
                    <m:sSub>
                      <m:sSubPr>
                        <m:ctrlPr>
                          <a:rPr lang="en-US" b="1" i="1" smtClean="0">
                            <a:solidFill>
                              <a:srgbClr val="FF0000"/>
                            </a:solidFill>
                            <a:latin typeface="Cambria Math"/>
                          </a:rPr>
                        </m:ctrlPr>
                      </m:sSubPr>
                      <m:e>
                        <m:r>
                          <a:rPr lang="en-US" b="1" i="0">
                            <a:solidFill>
                              <a:srgbClr val="FF0000"/>
                            </a:solidFill>
                            <a:latin typeface="Cambria Math"/>
                            <a:ea typeface="Cambria Math"/>
                          </a:rPr>
                          <m:t>𝛚</m:t>
                        </m:r>
                      </m:e>
                      <m:sub>
                        <m:r>
                          <a:rPr lang="en-US" b="1" i="0" smtClean="0">
                            <a:solidFill>
                              <a:srgbClr val="FF0000"/>
                            </a:solidFill>
                            <a:latin typeface="Cambria Math"/>
                          </a:rPr>
                          <m:t>𝐜</m:t>
                        </m:r>
                      </m:sub>
                    </m:sSub>
                  </m:oMath>
                </a14:m>
                <a:r>
                  <a:rPr lang="en-US" b="1" dirty="0" smtClean="0">
                    <a:solidFill>
                      <a:srgbClr val="FF0000"/>
                    </a:solidFill>
                  </a:rPr>
                  <a:t>t</a:t>
                </a:r>
                <a:endParaRPr lang="en-US" b="1" dirty="0">
                  <a:solidFill>
                    <a:srgbClr val="FF000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1496344" y="2971800"/>
                <a:ext cx="5659434" cy="395686"/>
              </a:xfrm>
              <a:prstGeom prst="rect">
                <a:avLst/>
              </a:prstGeom>
              <a:blipFill rotWithShape="1">
                <a:blip r:embed="rId3"/>
                <a:stretch>
                  <a:fillRect t="-7813" b="-17188"/>
                </a:stretch>
              </a:blipFill>
            </p:spPr>
            <p:txBody>
              <a:bodyPr/>
              <a:lstStyle/>
              <a:p>
                <a:r>
                  <a:rPr lang="en-US">
                    <a:noFill/>
                  </a:rPr>
                  <a:t> </a:t>
                </a:r>
              </a:p>
            </p:txBody>
          </p:sp>
        </mc:Fallback>
      </mc:AlternateContent>
      <p:sp>
        <p:nvSpPr>
          <p:cNvPr id="19" name="TextBox 2"/>
          <p:cNvSpPr txBox="1">
            <a:spLocks noChangeArrowheads="1"/>
          </p:cNvSpPr>
          <p:nvPr/>
        </p:nvSpPr>
        <p:spPr bwMode="auto">
          <a:xfrm>
            <a:off x="1295400" y="1219200"/>
            <a:ext cx="681686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Cross modulation is a form of intermodulation, where the amplitude modulation of a strong signal modulates the amplitude of a weak signal at another frequency.</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0" name="TextBox 19"/>
              <p:cNvSpPr txBox="1"/>
              <p:nvPr/>
            </p:nvSpPr>
            <p:spPr>
              <a:xfrm>
                <a:off x="609600" y="3615559"/>
                <a:ext cx="8129918"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a:rPr>
                          </m:ctrlPr>
                        </m:sSubPr>
                        <m:e>
                          <m:r>
                            <a:rPr lang="en-US" b="1" i="0" smtClean="0">
                              <a:latin typeface="Cambria Math"/>
                            </a:rPr>
                            <m:t>𝐕</m:t>
                          </m:r>
                        </m:e>
                        <m:sub>
                          <m:r>
                            <a:rPr lang="en-US" b="1" i="0" smtClean="0">
                              <a:latin typeface="Cambria Math"/>
                            </a:rPr>
                            <m:t>𝐨𝐮𝐭</m:t>
                          </m:r>
                          <m:r>
                            <a:rPr lang="en-US" b="1" i="0" smtClean="0">
                              <a:latin typeface="Cambria Math"/>
                            </a:rPr>
                            <m:t>,</m:t>
                          </m:r>
                          <m:r>
                            <a:rPr lang="en-US" b="1" i="0" smtClean="0">
                              <a:latin typeface="Cambria Math"/>
                            </a:rPr>
                            <m:t>𝐢𝐧𝐭𝐞𝐫𝐞𝐬𝐭𝐞𝐝</m:t>
                          </m:r>
                        </m:sub>
                      </m:sSub>
                      <m:r>
                        <a:rPr lang="en-US" b="1" i="0" smtClean="0">
                          <a:latin typeface="Cambria Math"/>
                        </a:rPr>
                        <m:t>=</m:t>
                      </m:r>
                      <m:sSub>
                        <m:sSubPr>
                          <m:ctrlPr>
                            <a:rPr lang="en-US" b="1" i="1" smtClean="0">
                              <a:latin typeface="Cambria Math"/>
                            </a:rPr>
                          </m:ctrlPr>
                        </m:sSubPr>
                        <m:e>
                          <m:sSub>
                            <m:sSubPr>
                              <m:ctrlPr>
                                <a:rPr lang="en-US" b="1" i="1">
                                  <a:latin typeface="Cambria Math"/>
                                </a:rPr>
                              </m:ctrlPr>
                            </m:sSubPr>
                            <m:e>
                              <m:r>
                                <a:rPr lang="en-US" b="1">
                                  <a:latin typeface="Cambria Math"/>
                                </a:rPr>
                                <m:t> </m:t>
                              </m:r>
                              <m:r>
                                <a:rPr lang="en-US" b="1">
                                  <a:latin typeface="Cambria Math"/>
                                </a:rPr>
                                <m:t>𝐚</m:t>
                              </m:r>
                            </m:e>
                            <m:sub>
                              <m:r>
                                <a:rPr lang="en-US" b="1">
                                  <a:latin typeface="Cambria Math"/>
                                </a:rPr>
                                <m:t>𝟏</m:t>
                              </m:r>
                            </m:sub>
                          </m:sSub>
                          <m:r>
                            <a:rPr lang="en-US" b="1" i="0" smtClean="0">
                              <a:latin typeface="Cambria Math"/>
                            </a:rPr>
                            <m:t>𝐕</m:t>
                          </m:r>
                        </m:e>
                        <m:sub>
                          <m:r>
                            <a:rPr lang="en-US" b="1" i="0" smtClean="0">
                              <a:latin typeface="Cambria Math"/>
                            </a:rPr>
                            <m:t>𝐬𝐦𝐚𝐥𝐥</m:t>
                          </m:r>
                        </m:sub>
                      </m:sSub>
                      <m:r>
                        <a:rPr lang="en-US" b="1" i="0" smtClean="0">
                          <a:latin typeface="Cambria Math"/>
                        </a:rPr>
                        <m:t>𝐜𝐨𝐬</m:t>
                      </m:r>
                      <m:sSub>
                        <m:sSubPr>
                          <m:ctrlPr>
                            <a:rPr lang="en-US" b="1" i="1" smtClean="0">
                              <a:latin typeface="Cambria Math"/>
                            </a:rPr>
                          </m:ctrlPr>
                        </m:sSubPr>
                        <m:e>
                          <m:r>
                            <a:rPr lang="en-US" b="1" i="0">
                              <a:latin typeface="Cambria Math"/>
                              <a:ea typeface="Cambria Math"/>
                            </a:rPr>
                            <m:t>𝛚</m:t>
                          </m:r>
                        </m:e>
                        <m:sub>
                          <m:r>
                            <a:rPr lang="en-US" b="1" i="0" smtClean="0">
                              <a:latin typeface="Cambria Math"/>
                            </a:rPr>
                            <m:t>𝐬</m:t>
                          </m:r>
                        </m:sub>
                      </m:sSub>
                      <m:r>
                        <a:rPr lang="en-US" b="1" i="0" smtClean="0">
                          <a:latin typeface="Cambria Math"/>
                        </a:rPr>
                        <m:t>𝐭</m:t>
                      </m:r>
                      <m:r>
                        <a:rPr lang="en-US" b="1" i="0" smtClean="0">
                          <a:latin typeface="Cambria Math"/>
                        </a:rPr>
                        <m:t>+</m:t>
                      </m:r>
                      <m:f>
                        <m:fPr>
                          <m:ctrlPr>
                            <a:rPr lang="en-US" b="1" i="1">
                              <a:latin typeface="Cambria Math"/>
                            </a:rPr>
                          </m:ctrlPr>
                        </m:fPr>
                        <m:num>
                          <m:r>
                            <a:rPr lang="en-US" b="1" i="1">
                              <a:latin typeface="Cambria Math"/>
                            </a:rPr>
                            <m:t>𝟑</m:t>
                          </m:r>
                        </m:num>
                        <m:den>
                          <m:r>
                            <a:rPr lang="en-US" b="1" i="1">
                              <a:latin typeface="Cambria Math"/>
                            </a:rPr>
                            <m:t>𝟐</m:t>
                          </m:r>
                        </m:den>
                      </m:f>
                      <m:sSub>
                        <m:sSubPr>
                          <m:ctrlPr>
                            <a:rPr lang="en-US" b="1" i="1">
                              <a:latin typeface="Cambria Math"/>
                            </a:rPr>
                          </m:ctrlPr>
                        </m:sSubPr>
                        <m:e>
                          <m:r>
                            <a:rPr lang="en-US" b="1">
                              <a:latin typeface="Cambria Math"/>
                            </a:rPr>
                            <m:t>𝐚</m:t>
                          </m:r>
                        </m:e>
                        <m:sub>
                          <m:r>
                            <a:rPr lang="en-US" b="1">
                              <a:latin typeface="Cambria Math"/>
                            </a:rPr>
                            <m:t>𝟑</m:t>
                          </m:r>
                        </m:sub>
                      </m:sSub>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a:solidFill>
                                    <a:srgbClr val="FF0000"/>
                                  </a:solidFill>
                                  <a:latin typeface="Cambria Math"/>
                                </a:rPr>
                                <m:t>𝐕</m:t>
                              </m:r>
                            </m:e>
                            <m:sub>
                              <m:r>
                                <a:rPr lang="en-US" b="1">
                                  <a:solidFill>
                                    <a:srgbClr val="FF0000"/>
                                  </a:solidFill>
                                  <a:latin typeface="Cambria Math"/>
                                </a:rPr>
                                <m:t>𝐥𝐚𝐫𝐠𝐞</m:t>
                              </m:r>
                            </m:sub>
                          </m:sSub>
                        </m:e>
                        <m:sup>
                          <m:r>
                            <a:rPr lang="en-US" b="1" i="1">
                              <a:solidFill>
                                <a:srgbClr val="FF0000"/>
                              </a:solidFill>
                              <a:latin typeface="Cambria Math"/>
                            </a:rPr>
                            <m:t>𝟐</m:t>
                          </m:r>
                        </m:sup>
                      </m:sSup>
                      <m:sSub>
                        <m:sSubPr>
                          <m:ctrlPr>
                            <a:rPr lang="en-US" b="1" i="1">
                              <a:latin typeface="Cambria Math"/>
                            </a:rPr>
                          </m:ctrlPr>
                        </m:sSubPr>
                        <m:e>
                          <m:sSubSup>
                            <m:sSubSupPr>
                              <m:ctrlPr>
                                <a:rPr lang="en-US" b="1" i="1" smtClean="0">
                                  <a:latin typeface="Cambria Math"/>
                                </a:rPr>
                              </m:ctrlPr>
                            </m:sSubSupPr>
                            <m:e>
                              <m:d>
                                <m:dPr>
                                  <m:ctrlPr>
                                    <a:rPr lang="en-US" b="1" i="1">
                                      <a:solidFill>
                                        <a:srgbClr val="FF0000"/>
                                      </a:solidFill>
                                      <a:latin typeface="Cambria Math"/>
                                    </a:rPr>
                                  </m:ctrlPr>
                                </m:dPr>
                                <m:e>
                                  <m:r>
                                    <a:rPr lang="en-US" b="1">
                                      <a:solidFill>
                                        <a:srgbClr val="FF0000"/>
                                      </a:solidFill>
                                      <a:latin typeface="Cambria Math"/>
                                    </a:rPr>
                                    <m:t>𝟏</m:t>
                                  </m:r>
                                  <m:r>
                                    <a:rPr lang="en-US" b="1">
                                      <a:solidFill>
                                        <a:srgbClr val="FF0000"/>
                                      </a:solidFill>
                                      <a:latin typeface="Cambria Math"/>
                                    </a:rPr>
                                    <m:t>+</m:t>
                                  </m:r>
                                  <m:sSub>
                                    <m:sSubPr>
                                      <m:ctrlPr>
                                        <a:rPr lang="en-US" b="1" i="1">
                                          <a:solidFill>
                                            <a:srgbClr val="FF0000"/>
                                          </a:solidFill>
                                          <a:latin typeface="Cambria Math"/>
                                        </a:rPr>
                                      </m:ctrlPr>
                                    </m:sSubPr>
                                    <m:e>
                                      <m:r>
                                        <a:rPr lang="en-US" b="1">
                                          <a:solidFill>
                                            <a:srgbClr val="FF0000"/>
                                          </a:solidFill>
                                          <a:latin typeface="Cambria Math"/>
                                        </a:rPr>
                                        <m:t>𝐌</m:t>
                                      </m:r>
                                    </m:e>
                                    <m:sub>
                                      <m:r>
                                        <a:rPr lang="en-US" b="1">
                                          <a:solidFill>
                                            <a:srgbClr val="FF0000"/>
                                          </a:solidFill>
                                          <a:latin typeface="Cambria Math"/>
                                        </a:rPr>
                                        <m:t>𝐢𝐧𝐝𝐞𝐱</m:t>
                                      </m:r>
                                    </m:sub>
                                  </m:sSub>
                                  <m:r>
                                    <a:rPr lang="en-US" b="1">
                                      <a:solidFill>
                                        <a:srgbClr val="FF0000"/>
                                      </a:solidFill>
                                      <a:latin typeface="Cambria Math"/>
                                    </a:rPr>
                                    <m:t>𝐜𝐨𝐬</m:t>
                                  </m:r>
                                  <m:sSub>
                                    <m:sSubPr>
                                      <m:ctrlPr>
                                        <a:rPr lang="en-US" b="1" i="1">
                                          <a:solidFill>
                                            <a:srgbClr val="FF0000"/>
                                          </a:solidFill>
                                          <a:latin typeface="Cambria Math"/>
                                        </a:rPr>
                                      </m:ctrlPr>
                                    </m:sSubPr>
                                    <m:e>
                                      <m:r>
                                        <a:rPr lang="en-US" b="1">
                                          <a:solidFill>
                                            <a:srgbClr val="FF0000"/>
                                          </a:solidFill>
                                          <a:latin typeface="Cambria Math"/>
                                          <a:ea typeface="Cambria Math"/>
                                        </a:rPr>
                                        <m:t>𝛚</m:t>
                                      </m:r>
                                    </m:e>
                                    <m:sub>
                                      <m:r>
                                        <a:rPr lang="en-US" b="1">
                                          <a:solidFill>
                                            <a:srgbClr val="FF0000"/>
                                          </a:solidFill>
                                          <a:latin typeface="Cambria Math"/>
                                        </a:rPr>
                                        <m:t>𝐦</m:t>
                                      </m:r>
                                    </m:sub>
                                  </m:sSub>
                                  <m:r>
                                    <a:rPr lang="en-US" b="1">
                                      <a:solidFill>
                                        <a:srgbClr val="FF0000"/>
                                      </a:solidFill>
                                      <a:latin typeface="Cambria Math"/>
                                    </a:rPr>
                                    <m:t>𝐭</m:t>
                                  </m:r>
                                </m:e>
                              </m:d>
                            </m:e>
                            <m:sub/>
                            <m:sup>
                              <m:r>
                                <a:rPr lang="en-US" b="1" i="1" smtClean="0">
                                  <a:solidFill>
                                    <a:srgbClr val="FF0000"/>
                                  </a:solidFill>
                                  <a:latin typeface="Cambria Math"/>
                                </a:rPr>
                                <m:t>𝟐</m:t>
                              </m:r>
                            </m:sup>
                          </m:sSubSup>
                          <m:r>
                            <a:rPr lang="en-US" b="1">
                              <a:latin typeface="Cambria Math"/>
                            </a:rPr>
                            <m:t>𝐕</m:t>
                          </m:r>
                        </m:e>
                        <m:sub>
                          <m:r>
                            <a:rPr lang="en-US" b="1">
                              <a:latin typeface="Cambria Math"/>
                            </a:rPr>
                            <m:t>𝐬𝐦𝐚𝐥𝐥</m:t>
                          </m:r>
                        </m:sub>
                      </m:sSub>
                      <m:r>
                        <a:rPr lang="en-US" b="1">
                          <a:latin typeface="Cambria Math"/>
                        </a:rPr>
                        <m:t>𝐜𝐨𝐬</m:t>
                      </m:r>
                      <m:sSub>
                        <m:sSubPr>
                          <m:ctrlPr>
                            <a:rPr lang="en-US" b="1" i="1">
                              <a:latin typeface="Cambria Math"/>
                            </a:rPr>
                          </m:ctrlPr>
                        </m:sSubPr>
                        <m:e>
                          <m:r>
                            <a:rPr lang="en-US" b="1">
                              <a:latin typeface="Cambria Math"/>
                              <a:ea typeface="Cambria Math"/>
                            </a:rPr>
                            <m:t>𝛚</m:t>
                          </m:r>
                        </m:e>
                        <m:sub>
                          <m:r>
                            <a:rPr lang="en-US" b="1">
                              <a:latin typeface="Cambria Math"/>
                            </a:rPr>
                            <m:t>𝐬</m:t>
                          </m:r>
                        </m:sub>
                      </m:sSub>
                      <m:r>
                        <a:rPr lang="en-US" b="1">
                          <a:latin typeface="Cambria Math"/>
                        </a:rPr>
                        <m:t>𝐭</m:t>
                      </m:r>
                    </m:oMath>
                  </m:oMathPara>
                </a14:m>
                <a:endParaRPr lang="en-US" b="1" dirty="0">
                  <a:solidFill>
                    <a:srgbClr val="FF0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609600" y="3615559"/>
                <a:ext cx="8129918" cy="610936"/>
              </a:xfrm>
              <a:prstGeom prst="rect">
                <a:avLst/>
              </a:prstGeom>
              <a:blipFill rotWithShape="1">
                <a:blip r:embed="rId4"/>
                <a:stretch>
                  <a:fillRect/>
                </a:stretch>
              </a:blipFill>
            </p:spPr>
            <p:txBody>
              <a:bodyPr/>
              <a:lstStyle/>
              <a:p>
                <a:r>
                  <a:rPr lang="en-US">
                    <a:noFill/>
                  </a:rPr>
                  <a:t> </a:t>
                </a:r>
              </a:p>
            </p:txBody>
          </p:sp>
        </mc:Fallback>
      </mc:AlternateContent>
      <p:sp>
        <p:nvSpPr>
          <p:cNvPr id="32" name="Rectangle 31"/>
          <p:cNvSpPr/>
          <p:nvPr/>
        </p:nvSpPr>
        <p:spPr>
          <a:xfrm>
            <a:off x="4217556" y="4267200"/>
            <a:ext cx="4393044" cy="584775"/>
          </a:xfrm>
          <a:prstGeom prst="rect">
            <a:avLst/>
          </a:prstGeom>
        </p:spPr>
        <p:txBody>
          <a:bodyPr wrap="square">
            <a:spAutoFit/>
          </a:bodyPr>
          <a:lstStyle/>
          <a:p>
            <a:r>
              <a:rPr lang="en-US" sz="1600" b="1" dirty="0" smtClean="0">
                <a:solidFill>
                  <a:srgbClr val="0000FF"/>
                </a:solidFill>
                <a:latin typeface="Franklin Gothic Medium Cond" pitchFamily="34" charset="0"/>
              </a:rPr>
              <a:t>This cross modulated signal is superimposed on top of wanted signal due to 3</a:t>
            </a:r>
            <a:r>
              <a:rPr lang="en-US" sz="1600" b="1" baseline="30000" dirty="0" smtClean="0">
                <a:solidFill>
                  <a:srgbClr val="0000FF"/>
                </a:solidFill>
                <a:latin typeface="Franklin Gothic Medium Cond" pitchFamily="34" charset="0"/>
              </a:rPr>
              <a:t>rd </a:t>
            </a:r>
            <a:r>
              <a:rPr lang="en-US" sz="1600" b="1" dirty="0" smtClean="0">
                <a:solidFill>
                  <a:srgbClr val="0000FF"/>
                </a:solidFill>
                <a:latin typeface="Franklin Gothic Medium Cond" pitchFamily="34" charset="0"/>
              </a:rPr>
              <a:t>-order nonlinear term of a</a:t>
            </a:r>
            <a:r>
              <a:rPr lang="en-US" sz="1600" b="1" baseline="-25000" dirty="0" smtClean="0">
                <a:solidFill>
                  <a:srgbClr val="0000FF"/>
                </a:solidFill>
                <a:latin typeface="Franklin Gothic Medium Cond" pitchFamily="34" charset="0"/>
              </a:rPr>
              <a:t>3</a:t>
            </a:r>
            <a:r>
              <a:rPr lang="en-US" sz="1600" b="1" dirty="0" smtClean="0">
                <a:solidFill>
                  <a:srgbClr val="0000FF"/>
                </a:solidFill>
                <a:latin typeface="Franklin Gothic Medium Cond" pitchFamily="34" charset="0"/>
              </a:rPr>
              <a:t>.</a:t>
            </a:r>
            <a:endParaRPr lang="en-US" sz="1600" dirty="0">
              <a:solidFill>
                <a:srgbClr val="0000FF"/>
              </a:solidFill>
            </a:endParaRPr>
          </a:p>
        </p:txBody>
      </p:sp>
      <p:sp>
        <p:nvSpPr>
          <p:cNvPr id="33" name="TextBox 2"/>
          <p:cNvSpPr txBox="1">
            <a:spLocks noChangeArrowheads="1"/>
          </p:cNvSpPr>
          <p:nvPr/>
        </p:nvSpPr>
        <p:spPr bwMode="auto">
          <a:xfrm>
            <a:off x="1295400" y="4944070"/>
            <a:ext cx="681686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This is commonly experienced by listener s of AM radio as they drive past a large powerful transmitting station while listening to another AM station.  The amplitude modulation of the large transmitting station gets superimposed on top of the station the listener is tuned to. </a:t>
            </a:r>
            <a:endParaRPr lang="en-US" b="1" dirty="0">
              <a:solidFill>
                <a:srgbClr val="000000"/>
              </a:solidFill>
              <a:latin typeface="Franklin Gothic Medium Cond" pitchFamily="34" charset="0"/>
            </a:endParaRPr>
          </a:p>
        </p:txBody>
      </p:sp>
    </p:spTree>
    <p:extLst>
      <p:ext uri="{BB962C8B-B14F-4D97-AF65-F5344CB8AC3E}">
        <p14:creationId xmlns:p14="http://schemas.microsoft.com/office/powerpoint/2010/main" val="296677414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39762"/>
            <a:ext cx="8686800" cy="655638"/>
          </a:xfrm>
        </p:spPr>
        <p:txBody>
          <a:bodyPr/>
          <a:lstStyle/>
          <a:p>
            <a:r>
              <a:rPr lang="en-US" dirty="0" smtClean="0"/>
              <a:t>Fractional 2</a:t>
            </a:r>
            <a:r>
              <a:rPr lang="en-US" baseline="30000" dirty="0" smtClean="0"/>
              <a:t>nd</a:t>
            </a:r>
            <a:r>
              <a:rPr lang="en-US" dirty="0" smtClean="0"/>
              <a:t>–order Harmonic Distortion (HD</a:t>
            </a:r>
            <a:r>
              <a:rPr lang="en-US" baseline="-25000" dirty="0" smtClean="0"/>
              <a:t>2</a:t>
            </a:r>
            <a:r>
              <a:rPr lang="en-US" dirty="0" smtClean="0"/>
              <a:t>)</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12</a:t>
            </a:fld>
            <a:endParaRPr lang="en-US"/>
          </a:p>
        </p:txBody>
      </p:sp>
      <p:sp>
        <p:nvSpPr>
          <p:cNvPr id="5" name="Rounded Rectangle 4"/>
          <p:cNvSpPr/>
          <p:nvPr/>
        </p:nvSpPr>
        <p:spPr>
          <a:xfrm>
            <a:off x="5629532" y="5095740"/>
            <a:ext cx="2904867"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177614" y="4038665"/>
            <a:ext cx="2223186"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4343400" y="2956664"/>
            <a:ext cx="1251935"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6211305" y="2148016"/>
            <a:ext cx="633096" cy="395416"/>
          </a:xfrm>
          <a:custGeom>
            <a:avLst/>
            <a:gdLst>
              <a:gd name="connsiteX0" fmla="*/ 444868 w 633096"/>
              <a:gd name="connsiteY0" fmla="*/ 395416 h 395416"/>
              <a:gd name="connsiteX1" fmla="*/ 57690 w 633096"/>
              <a:gd name="connsiteY1" fmla="*/ 387178 h 395416"/>
              <a:gd name="connsiteX2" fmla="*/ 32976 w 633096"/>
              <a:gd name="connsiteY2" fmla="*/ 370703 h 395416"/>
              <a:gd name="connsiteX3" fmla="*/ 16500 w 633096"/>
              <a:gd name="connsiteY3" fmla="*/ 345989 h 395416"/>
              <a:gd name="connsiteX4" fmla="*/ 25 w 633096"/>
              <a:gd name="connsiteY4" fmla="*/ 296562 h 395416"/>
              <a:gd name="connsiteX5" fmla="*/ 8263 w 633096"/>
              <a:gd name="connsiteY5" fmla="*/ 74140 h 395416"/>
              <a:gd name="connsiteX6" fmla="*/ 49452 w 633096"/>
              <a:gd name="connsiteY6" fmla="*/ 41189 h 395416"/>
              <a:gd name="connsiteX7" fmla="*/ 115354 w 633096"/>
              <a:gd name="connsiteY7" fmla="*/ 24713 h 395416"/>
              <a:gd name="connsiteX8" fmla="*/ 140068 w 633096"/>
              <a:gd name="connsiteY8" fmla="*/ 16476 h 395416"/>
              <a:gd name="connsiteX9" fmla="*/ 230684 w 633096"/>
              <a:gd name="connsiteY9" fmla="*/ 0 h 395416"/>
              <a:gd name="connsiteX10" fmla="*/ 576673 w 633096"/>
              <a:gd name="connsiteY10" fmla="*/ 8238 h 395416"/>
              <a:gd name="connsiteX11" fmla="*/ 593149 w 633096"/>
              <a:gd name="connsiteY11" fmla="*/ 32951 h 395416"/>
              <a:gd name="connsiteX12" fmla="*/ 617863 w 633096"/>
              <a:gd name="connsiteY12" fmla="*/ 57665 h 395416"/>
              <a:gd name="connsiteX13" fmla="*/ 617863 w 633096"/>
              <a:gd name="connsiteY13" fmla="*/ 205946 h 395416"/>
              <a:gd name="connsiteX14" fmla="*/ 584911 w 633096"/>
              <a:gd name="connsiteY14" fmla="*/ 255373 h 395416"/>
              <a:gd name="connsiteX15" fmla="*/ 560198 w 633096"/>
              <a:gd name="connsiteY15" fmla="*/ 263611 h 395416"/>
              <a:gd name="connsiteX16" fmla="*/ 510771 w 633096"/>
              <a:gd name="connsiteY16" fmla="*/ 304800 h 395416"/>
              <a:gd name="connsiteX17" fmla="*/ 486057 w 633096"/>
              <a:gd name="connsiteY17" fmla="*/ 313038 h 395416"/>
              <a:gd name="connsiteX18" fmla="*/ 461344 w 633096"/>
              <a:gd name="connsiteY18" fmla="*/ 337751 h 395416"/>
              <a:gd name="connsiteX19" fmla="*/ 395441 w 633096"/>
              <a:gd name="connsiteY19" fmla="*/ 387178 h 39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33096" h="395416">
                <a:moveTo>
                  <a:pt x="444868" y="395416"/>
                </a:moveTo>
                <a:cubicBezTo>
                  <a:pt x="315809" y="392670"/>
                  <a:pt x="186547" y="394909"/>
                  <a:pt x="57690" y="387178"/>
                </a:cubicBezTo>
                <a:cubicBezTo>
                  <a:pt x="47807" y="386585"/>
                  <a:pt x="39977" y="377704"/>
                  <a:pt x="32976" y="370703"/>
                </a:cubicBezTo>
                <a:cubicBezTo>
                  <a:pt x="25975" y="363702"/>
                  <a:pt x="21992" y="354227"/>
                  <a:pt x="16500" y="345989"/>
                </a:cubicBezTo>
                <a:cubicBezTo>
                  <a:pt x="11008" y="329513"/>
                  <a:pt x="-618" y="313917"/>
                  <a:pt x="25" y="296562"/>
                </a:cubicBezTo>
                <a:cubicBezTo>
                  <a:pt x="2771" y="222421"/>
                  <a:pt x="881" y="147963"/>
                  <a:pt x="8263" y="74140"/>
                </a:cubicBezTo>
                <a:cubicBezTo>
                  <a:pt x="10707" y="49699"/>
                  <a:pt x="31877" y="45982"/>
                  <a:pt x="49452" y="41189"/>
                </a:cubicBezTo>
                <a:cubicBezTo>
                  <a:pt x="71298" y="35231"/>
                  <a:pt x="93872" y="31873"/>
                  <a:pt x="115354" y="24713"/>
                </a:cubicBezTo>
                <a:cubicBezTo>
                  <a:pt x="123592" y="21967"/>
                  <a:pt x="131644" y="18582"/>
                  <a:pt x="140068" y="16476"/>
                </a:cubicBezTo>
                <a:cubicBezTo>
                  <a:pt x="163100" y="10718"/>
                  <a:pt x="208644" y="3673"/>
                  <a:pt x="230684" y="0"/>
                </a:cubicBezTo>
                <a:cubicBezTo>
                  <a:pt x="346014" y="2746"/>
                  <a:pt x="461784" y="-2206"/>
                  <a:pt x="576673" y="8238"/>
                </a:cubicBezTo>
                <a:cubicBezTo>
                  <a:pt x="586533" y="9134"/>
                  <a:pt x="586811" y="25345"/>
                  <a:pt x="593149" y="32951"/>
                </a:cubicBezTo>
                <a:cubicBezTo>
                  <a:pt x="600607" y="41901"/>
                  <a:pt x="609625" y="49427"/>
                  <a:pt x="617863" y="57665"/>
                </a:cubicBezTo>
                <a:cubicBezTo>
                  <a:pt x="636372" y="113196"/>
                  <a:pt x="639901" y="113387"/>
                  <a:pt x="617863" y="205946"/>
                </a:cubicBezTo>
                <a:cubicBezTo>
                  <a:pt x="613277" y="225209"/>
                  <a:pt x="603696" y="249111"/>
                  <a:pt x="584911" y="255373"/>
                </a:cubicBezTo>
                <a:lnTo>
                  <a:pt x="560198" y="263611"/>
                </a:lnTo>
                <a:cubicBezTo>
                  <a:pt x="541981" y="281827"/>
                  <a:pt x="533706" y="293332"/>
                  <a:pt x="510771" y="304800"/>
                </a:cubicBezTo>
                <a:cubicBezTo>
                  <a:pt x="503004" y="308683"/>
                  <a:pt x="494295" y="310292"/>
                  <a:pt x="486057" y="313038"/>
                </a:cubicBezTo>
                <a:cubicBezTo>
                  <a:pt x="477819" y="321276"/>
                  <a:pt x="470540" y="330599"/>
                  <a:pt x="461344" y="337751"/>
                </a:cubicBezTo>
                <a:cubicBezTo>
                  <a:pt x="377503" y="402961"/>
                  <a:pt x="436883" y="345739"/>
                  <a:pt x="395441" y="387178"/>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5371070" y="2131540"/>
            <a:ext cx="634314" cy="403654"/>
          </a:xfrm>
          <a:custGeom>
            <a:avLst/>
            <a:gdLst>
              <a:gd name="connsiteX0" fmla="*/ 543698 w 634314"/>
              <a:gd name="connsiteY0" fmla="*/ 370703 h 403654"/>
              <a:gd name="connsiteX1" fmla="*/ 453081 w 634314"/>
              <a:gd name="connsiteY1" fmla="*/ 387179 h 403654"/>
              <a:gd name="connsiteX2" fmla="*/ 420130 w 634314"/>
              <a:gd name="connsiteY2" fmla="*/ 395416 h 403654"/>
              <a:gd name="connsiteX3" fmla="*/ 354227 w 634314"/>
              <a:gd name="connsiteY3" fmla="*/ 403654 h 403654"/>
              <a:gd name="connsiteX4" fmla="*/ 156519 w 634314"/>
              <a:gd name="connsiteY4" fmla="*/ 395416 h 403654"/>
              <a:gd name="connsiteX5" fmla="*/ 131806 w 634314"/>
              <a:gd name="connsiteY5" fmla="*/ 387179 h 403654"/>
              <a:gd name="connsiteX6" fmla="*/ 90616 w 634314"/>
              <a:gd name="connsiteY6" fmla="*/ 345989 h 403654"/>
              <a:gd name="connsiteX7" fmla="*/ 65903 w 634314"/>
              <a:gd name="connsiteY7" fmla="*/ 296562 h 403654"/>
              <a:gd name="connsiteX8" fmla="*/ 49427 w 634314"/>
              <a:gd name="connsiteY8" fmla="*/ 271849 h 403654"/>
              <a:gd name="connsiteX9" fmla="*/ 41189 w 634314"/>
              <a:gd name="connsiteY9" fmla="*/ 247135 h 403654"/>
              <a:gd name="connsiteX10" fmla="*/ 24714 w 634314"/>
              <a:gd name="connsiteY10" fmla="*/ 222422 h 403654"/>
              <a:gd name="connsiteX11" fmla="*/ 8238 w 634314"/>
              <a:gd name="connsiteY11" fmla="*/ 172995 h 403654"/>
              <a:gd name="connsiteX12" fmla="*/ 0 w 634314"/>
              <a:gd name="connsiteY12" fmla="*/ 148281 h 403654"/>
              <a:gd name="connsiteX13" fmla="*/ 8238 w 634314"/>
              <a:gd name="connsiteY13" fmla="*/ 98854 h 403654"/>
              <a:gd name="connsiteX14" fmla="*/ 57665 w 634314"/>
              <a:gd name="connsiteY14" fmla="*/ 57665 h 403654"/>
              <a:gd name="connsiteX15" fmla="*/ 107092 w 634314"/>
              <a:gd name="connsiteY15" fmla="*/ 41189 h 403654"/>
              <a:gd name="connsiteX16" fmla="*/ 131806 w 634314"/>
              <a:gd name="connsiteY16" fmla="*/ 32952 h 403654"/>
              <a:gd name="connsiteX17" fmla="*/ 156519 w 634314"/>
              <a:gd name="connsiteY17" fmla="*/ 24714 h 403654"/>
              <a:gd name="connsiteX18" fmla="*/ 197708 w 634314"/>
              <a:gd name="connsiteY18" fmla="*/ 16476 h 403654"/>
              <a:gd name="connsiteX19" fmla="*/ 222422 w 634314"/>
              <a:gd name="connsiteY19" fmla="*/ 8238 h 403654"/>
              <a:gd name="connsiteX20" fmla="*/ 288325 w 634314"/>
              <a:gd name="connsiteY20" fmla="*/ 0 h 403654"/>
              <a:gd name="connsiteX21" fmla="*/ 551935 w 634314"/>
              <a:gd name="connsiteY21" fmla="*/ 8238 h 403654"/>
              <a:gd name="connsiteX22" fmla="*/ 576649 w 634314"/>
              <a:gd name="connsiteY22" fmla="*/ 16476 h 403654"/>
              <a:gd name="connsiteX23" fmla="*/ 617838 w 634314"/>
              <a:gd name="connsiteY23" fmla="*/ 65903 h 403654"/>
              <a:gd name="connsiteX24" fmla="*/ 634314 w 634314"/>
              <a:gd name="connsiteY24" fmla="*/ 115330 h 403654"/>
              <a:gd name="connsiteX25" fmla="*/ 626076 w 634314"/>
              <a:gd name="connsiteY25" fmla="*/ 238898 h 403654"/>
              <a:gd name="connsiteX26" fmla="*/ 617838 w 634314"/>
              <a:gd name="connsiteY26" fmla="*/ 263611 h 403654"/>
              <a:gd name="connsiteX27" fmla="*/ 551935 w 634314"/>
              <a:gd name="connsiteY27" fmla="*/ 321276 h 403654"/>
              <a:gd name="connsiteX28" fmla="*/ 527222 w 634314"/>
              <a:gd name="connsiteY28" fmla="*/ 329514 h 403654"/>
              <a:gd name="connsiteX29" fmla="*/ 502508 w 634314"/>
              <a:gd name="connsiteY29" fmla="*/ 345989 h 403654"/>
              <a:gd name="connsiteX30" fmla="*/ 486033 w 634314"/>
              <a:gd name="connsiteY30" fmla="*/ 370703 h 403654"/>
              <a:gd name="connsiteX31" fmla="*/ 461319 w 634314"/>
              <a:gd name="connsiteY31" fmla="*/ 378941 h 40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34314" h="403654">
                <a:moveTo>
                  <a:pt x="543698" y="370703"/>
                </a:moveTo>
                <a:cubicBezTo>
                  <a:pt x="507923" y="376666"/>
                  <a:pt x="487627" y="379502"/>
                  <a:pt x="453081" y="387179"/>
                </a:cubicBezTo>
                <a:cubicBezTo>
                  <a:pt x="442029" y="389635"/>
                  <a:pt x="431298" y="393555"/>
                  <a:pt x="420130" y="395416"/>
                </a:cubicBezTo>
                <a:cubicBezTo>
                  <a:pt x="398293" y="399055"/>
                  <a:pt x="376195" y="400908"/>
                  <a:pt x="354227" y="403654"/>
                </a:cubicBezTo>
                <a:cubicBezTo>
                  <a:pt x="288324" y="400908"/>
                  <a:pt x="222299" y="400288"/>
                  <a:pt x="156519" y="395416"/>
                </a:cubicBezTo>
                <a:cubicBezTo>
                  <a:pt x="147860" y="394775"/>
                  <a:pt x="138586" y="392603"/>
                  <a:pt x="131806" y="387179"/>
                </a:cubicBezTo>
                <a:cubicBezTo>
                  <a:pt x="-5499" y="277336"/>
                  <a:pt x="238905" y="444848"/>
                  <a:pt x="90616" y="345989"/>
                </a:cubicBezTo>
                <a:cubicBezTo>
                  <a:pt x="43396" y="275158"/>
                  <a:pt x="100013" y="364782"/>
                  <a:pt x="65903" y="296562"/>
                </a:cubicBezTo>
                <a:cubicBezTo>
                  <a:pt x="61475" y="287707"/>
                  <a:pt x="54919" y="280087"/>
                  <a:pt x="49427" y="271849"/>
                </a:cubicBezTo>
                <a:cubicBezTo>
                  <a:pt x="46681" y="263611"/>
                  <a:pt x="45072" y="254902"/>
                  <a:pt x="41189" y="247135"/>
                </a:cubicBezTo>
                <a:cubicBezTo>
                  <a:pt x="36761" y="238280"/>
                  <a:pt x="28735" y="231469"/>
                  <a:pt x="24714" y="222422"/>
                </a:cubicBezTo>
                <a:cubicBezTo>
                  <a:pt x="17661" y="206552"/>
                  <a:pt x="13730" y="189471"/>
                  <a:pt x="8238" y="172995"/>
                </a:cubicBezTo>
                <a:lnTo>
                  <a:pt x="0" y="148281"/>
                </a:lnTo>
                <a:cubicBezTo>
                  <a:pt x="2746" y="131805"/>
                  <a:pt x="1454" y="114117"/>
                  <a:pt x="8238" y="98854"/>
                </a:cubicBezTo>
                <a:cubicBezTo>
                  <a:pt x="13012" y="88112"/>
                  <a:pt x="46153" y="62781"/>
                  <a:pt x="57665" y="57665"/>
                </a:cubicBezTo>
                <a:cubicBezTo>
                  <a:pt x="73535" y="50611"/>
                  <a:pt x="90616" y="46681"/>
                  <a:pt x="107092" y="41189"/>
                </a:cubicBezTo>
                <a:lnTo>
                  <a:pt x="131806" y="32952"/>
                </a:lnTo>
                <a:cubicBezTo>
                  <a:pt x="140044" y="30206"/>
                  <a:pt x="148004" y="26417"/>
                  <a:pt x="156519" y="24714"/>
                </a:cubicBezTo>
                <a:cubicBezTo>
                  <a:pt x="170249" y="21968"/>
                  <a:pt x="184124" y="19872"/>
                  <a:pt x="197708" y="16476"/>
                </a:cubicBezTo>
                <a:cubicBezTo>
                  <a:pt x="206132" y="14370"/>
                  <a:pt x="213878" y="9791"/>
                  <a:pt x="222422" y="8238"/>
                </a:cubicBezTo>
                <a:cubicBezTo>
                  <a:pt x="244204" y="4278"/>
                  <a:pt x="266357" y="2746"/>
                  <a:pt x="288325" y="0"/>
                </a:cubicBezTo>
                <a:cubicBezTo>
                  <a:pt x="376195" y="2746"/>
                  <a:pt x="464165" y="3222"/>
                  <a:pt x="551935" y="8238"/>
                </a:cubicBezTo>
                <a:cubicBezTo>
                  <a:pt x="560604" y="8733"/>
                  <a:pt x="569424" y="11659"/>
                  <a:pt x="576649" y="16476"/>
                </a:cubicBezTo>
                <a:cubicBezTo>
                  <a:pt x="588902" y="24644"/>
                  <a:pt x="611439" y="51507"/>
                  <a:pt x="617838" y="65903"/>
                </a:cubicBezTo>
                <a:cubicBezTo>
                  <a:pt x="624891" y="81773"/>
                  <a:pt x="634314" y="115330"/>
                  <a:pt x="634314" y="115330"/>
                </a:cubicBezTo>
                <a:cubicBezTo>
                  <a:pt x="631568" y="156519"/>
                  <a:pt x="630635" y="197870"/>
                  <a:pt x="626076" y="238898"/>
                </a:cubicBezTo>
                <a:cubicBezTo>
                  <a:pt x="625117" y="247528"/>
                  <a:pt x="621721" y="255844"/>
                  <a:pt x="617838" y="263611"/>
                </a:cubicBezTo>
                <a:cubicBezTo>
                  <a:pt x="604382" y="290522"/>
                  <a:pt x="581593" y="311390"/>
                  <a:pt x="551935" y="321276"/>
                </a:cubicBezTo>
                <a:cubicBezTo>
                  <a:pt x="543697" y="324022"/>
                  <a:pt x="534989" y="325631"/>
                  <a:pt x="527222" y="329514"/>
                </a:cubicBezTo>
                <a:cubicBezTo>
                  <a:pt x="518367" y="333942"/>
                  <a:pt x="510746" y="340497"/>
                  <a:pt x="502508" y="345989"/>
                </a:cubicBezTo>
                <a:cubicBezTo>
                  <a:pt x="497016" y="354227"/>
                  <a:pt x="493764" y="364518"/>
                  <a:pt x="486033" y="370703"/>
                </a:cubicBezTo>
                <a:cubicBezTo>
                  <a:pt x="479252" y="376128"/>
                  <a:pt x="461319" y="378941"/>
                  <a:pt x="461319" y="378941"/>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4662616" y="2172729"/>
            <a:ext cx="535460" cy="370703"/>
          </a:xfrm>
          <a:custGeom>
            <a:avLst/>
            <a:gdLst>
              <a:gd name="connsiteX0" fmla="*/ 444843 w 535460"/>
              <a:gd name="connsiteY0" fmla="*/ 362465 h 370703"/>
              <a:gd name="connsiteX1" fmla="*/ 403654 w 535460"/>
              <a:gd name="connsiteY1" fmla="*/ 370703 h 370703"/>
              <a:gd name="connsiteX2" fmla="*/ 140043 w 535460"/>
              <a:gd name="connsiteY2" fmla="*/ 354227 h 370703"/>
              <a:gd name="connsiteX3" fmla="*/ 90616 w 535460"/>
              <a:gd name="connsiteY3" fmla="*/ 337752 h 370703"/>
              <a:gd name="connsiteX4" fmla="*/ 65903 w 535460"/>
              <a:gd name="connsiteY4" fmla="*/ 321276 h 370703"/>
              <a:gd name="connsiteX5" fmla="*/ 24714 w 535460"/>
              <a:gd name="connsiteY5" fmla="*/ 271849 h 370703"/>
              <a:gd name="connsiteX6" fmla="*/ 0 w 535460"/>
              <a:gd name="connsiteY6" fmla="*/ 189471 h 370703"/>
              <a:gd name="connsiteX7" fmla="*/ 8238 w 535460"/>
              <a:gd name="connsiteY7" fmla="*/ 82379 h 370703"/>
              <a:gd name="connsiteX8" fmla="*/ 16476 w 535460"/>
              <a:gd name="connsiteY8" fmla="*/ 57665 h 370703"/>
              <a:gd name="connsiteX9" fmla="*/ 65903 w 535460"/>
              <a:gd name="connsiteY9" fmla="*/ 41190 h 370703"/>
              <a:gd name="connsiteX10" fmla="*/ 90616 w 535460"/>
              <a:gd name="connsiteY10" fmla="*/ 24714 h 370703"/>
              <a:gd name="connsiteX11" fmla="*/ 123568 w 535460"/>
              <a:gd name="connsiteY11" fmla="*/ 16476 h 370703"/>
              <a:gd name="connsiteX12" fmla="*/ 205946 w 535460"/>
              <a:gd name="connsiteY12" fmla="*/ 0 h 370703"/>
              <a:gd name="connsiteX13" fmla="*/ 436606 w 535460"/>
              <a:gd name="connsiteY13" fmla="*/ 8238 h 370703"/>
              <a:gd name="connsiteX14" fmla="*/ 469557 w 535460"/>
              <a:gd name="connsiteY14" fmla="*/ 16476 h 370703"/>
              <a:gd name="connsiteX15" fmla="*/ 494270 w 535460"/>
              <a:gd name="connsiteY15" fmla="*/ 32952 h 370703"/>
              <a:gd name="connsiteX16" fmla="*/ 502508 w 535460"/>
              <a:gd name="connsiteY16" fmla="*/ 57665 h 370703"/>
              <a:gd name="connsiteX17" fmla="*/ 535460 w 535460"/>
              <a:gd name="connsiteY17" fmla="*/ 123568 h 370703"/>
              <a:gd name="connsiteX18" fmla="*/ 527222 w 535460"/>
              <a:gd name="connsiteY18" fmla="*/ 214184 h 370703"/>
              <a:gd name="connsiteX19" fmla="*/ 510746 w 535460"/>
              <a:gd name="connsiteY19" fmla="*/ 263611 h 370703"/>
              <a:gd name="connsiteX20" fmla="*/ 477795 w 535460"/>
              <a:gd name="connsiteY20" fmla="*/ 288325 h 370703"/>
              <a:gd name="connsiteX21" fmla="*/ 453081 w 535460"/>
              <a:gd name="connsiteY21" fmla="*/ 313038 h 370703"/>
              <a:gd name="connsiteX22" fmla="*/ 403654 w 535460"/>
              <a:gd name="connsiteY22" fmla="*/ 345990 h 370703"/>
              <a:gd name="connsiteX23" fmla="*/ 387179 w 535460"/>
              <a:gd name="connsiteY23" fmla="*/ 370703 h 370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5460" h="370703">
                <a:moveTo>
                  <a:pt x="444843" y="362465"/>
                </a:moveTo>
                <a:cubicBezTo>
                  <a:pt x="431113" y="365211"/>
                  <a:pt x="417656" y="370703"/>
                  <a:pt x="403654" y="370703"/>
                </a:cubicBezTo>
                <a:cubicBezTo>
                  <a:pt x="273204" y="370703"/>
                  <a:pt x="244027" y="365781"/>
                  <a:pt x="140043" y="354227"/>
                </a:cubicBezTo>
                <a:cubicBezTo>
                  <a:pt x="123567" y="348735"/>
                  <a:pt x="105066" y="347386"/>
                  <a:pt x="90616" y="337752"/>
                </a:cubicBezTo>
                <a:cubicBezTo>
                  <a:pt x="82378" y="332260"/>
                  <a:pt x="73509" y="327614"/>
                  <a:pt x="65903" y="321276"/>
                </a:cubicBezTo>
                <a:cubicBezTo>
                  <a:pt x="52206" y="309862"/>
                  <a:pt x="32339" y="289006"/>
                  <a:pt x="24714" y="271849"/>
                </a:cubicBezTo>
                <a:cubicBezTo>
                  <a:pt x="13253" y="246061"/>
                  <a:pt x="6847" y="216858"/>
                  <a:pt x="0" y="189471"/>
                </a:cubicBezTo>
                <a:cubicBezTo>
                  <a:pt x="2746" y="153774"/>
                  <a:pt x="3797" y="117905"/>
                  <a:pt x="8238" y="82379"/>
                </a:cubicBezTo>
                <a:cubicBezTo>
                  <a:pt x="9315" y="73762"/>
                  <a:pt x="9410" y="62712"/>
                  <a:pt x="16476" y="57665"/>
                </a:cubicBezTo>
                <a:cubicBezTo>
                  <a:pt x="30608" y="47571"/>
                  <a:pt x="65903" y="41190"/>
                  <a:pt x="65903" y="41190"/>
                </a:cubicBezTo>
                <a:cubicBezTo>
                  <a:pt x="74141" y="35698"/>
                  <a:pt x="81516" y="28614"/>
                  <a:pt x="90616" y="24714"/>
                </a:cubicBezTo>
                <a:cubicBezTo>
                  <a:pt x="101023" y="20254"/>
                  <a:pt x="112466" y="18696"/>
                  <a:pt x="123568" y="16476"/>
                </a:cubicBezTo>
                <a:cubicBezTo>
                  <a:pt x="224554" y="-3721"/>
                  <a:pt x="129413" y="19134"/>
                  <a:pt x="205946" y="0"/>
                </a:cubicBezTo>
                <a:cubicBezTo>
                  <a:pt x="282833" y="2746"/>
                  <a:pt x="359820" y="3439"/>
                  <a:pt x="436606" y="8238"/>
                </a:cubicBezTo>
                <a:cubicBezTo>
                  <a:pt x="447906" y="8944"/>
                  <a:pt x="459151" y="12016"/>
                  <a:pt x="469557" y="16476"/>
                </a:cubicBezTo>
                <a:cubicBezTo>
                  <a:pt x="478657" y="20376"/>
                  <a:pt x="486032" y="27460"/>
                  <a:pt x="494270" y="32952"/>
                </a:cubicBezTo>
                <a:cubicBezTo>
                  <a:pt x="497016" y="41190"/>
                  <a:pt x="498915" y="49760"/>
                  <a:pt x="502508" y="57665"/>
                </a:cubicBezTo>
                <a:cubicBezTo>
                  <a:pt x="512671" y="80024"/>
                  <a:pt x="535460" y="123568"/>
                  <a:pt x="535460" y="123568"/>
                </a:cubicBezTo>
                <a:cubicBezTo>
                  <a:pt x="532714" y="153773"/>
                  <a:pt x="532493" y="184316"/>
                  <a:pt x="527222" y="214184"/>
                </a:cubicBezTo>
                <a:cubicBezTo>
                  <a:pt x="524204" y="231287"/>
                  <a:pt x="524639" y="253191"/>
                  <a:pt x="510746" y="263611"/>
                </a:cubicBezTo>
                <a:cubicBezTo>
                  <a:pt x="499762" y="271849"/>
                  <a:pt x="488219" y="279390"/>
                  <a:pt x="477795" y="288325"/>
                </a:cubicBezTo>
                <a:cubicBezTo>
                  <a:pt x="468950" y="295907"/>
                  <a:pt x="462277" y="305886"/>
                  <a:pt x="453081" y="313038"/>
                </a:cubicBezTo>
                <a:cubicBezTo>
                  <a:pt x="437451" y="325195"/>
                  <a:pt x="403654" y="345990"/>
                  <a:pt x="403654" y="345990"/>
                </a:cubicBezTo>
                <a:lnTo>
                  <a:pt x="387179" y="370703"/>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685535" y="2713648"/>
            <a:ext cx="1541406" cy="486032"/>
          </a:xfrm>
          <a:custGeom>
            <a:avLst/>
            <a:gdLst>
              <a:gd name="connsiteX0" fmla="*/ 1507524 w 1541406"/>
              <a:gd name="connsiteY0" fmla="*/ 123567 h 486032"/>
              <a:gd name="connsiteX1" fmla="*/ 1466335 w 1541406"/>
              <a:gd name="connsiteY1" fmla="*/ 115329 h 486032"/>
              <a:gd name="connsiteX2" fmla="*/ 1433384 w 1541406"/>
              <a:gd name="connsiteY2" fmla="*/ 107092 h 486032"/>
              <a:gd name="connsiteX3" fmla="*/ 1383957 w 1541406"/>
              <a:gd name="connsiteY3" fmla="*/ 98854 h 486032"/>
              <a:gd name="connsiteX4" fmla="*/ 1359243 w 1541406"/>
              <a:gd name="connsiteY4" fmla="*/ 90616 h 486032"/>
              <a:gd name="connsiteX5" fmla="*/ 1301579 w 1541406"/>
              <a:gd name="connsiteY5" fmla="*/ 82378 h 486032"/>
              <a:gd name="connsiteX6" fmla="*/ 1276865 w 1541406"/>
              <a:gd name="connsiteY6" fmla="*/ 74140 h 486032"/>
              <a:gd name="connsiteX7" fmla="*/ 1161535 w 1541406"/>
              <a:gd name="connsiteY7" fmla="*/ 57665 h 486032"/>
              <a:gd name="connsiteX8" fmla="*/ 1062681 w 1541406"/>
              <a:gd name="connsiteY8" fmla="*/ 41189 h 486032"/>
              <a:gd name="connsiteX9" fmla="*/ 1013254 w 1541406"/>
              <a:gd name="connsiteY9" fmla="*/ 32951 h 486032"/>
              <a:gd name="connsiteX10" fmla="*/ 856735 w 1541406"/>
              <a:gd name="connsiteY10" fmla="*/ 16475 h 486032"/>
              <a:gd name="connsiteX11" fmla="*/ 659027 w 1541406"/>
              <a:gd name="connsiteY11" fmla="*/ 0 h 486032"/>
              <a:gd name="connsiteX12" fmla="*/ 255373 w 1541406"/>
              <a:gd name="connsiteY12" fmla="*/ 8238 h 486032"/>
              <a:gd name="connsiteX13" fmla="*/ 230660 w 1541406"/>
              <a:gd name="connsiteY13" fmla="*/ 16475 h 486032"/>
              <a:gd name="connsiteX14" fmla="*/ 172995 w 1541406"/>
              <a:gd name="connsiteY14" fmla="*/ 24713 h 486032"/>
              <a:gd name="connsiteX15" fmla="*/ 140043 w 1541406"/>
              <a:gd name="connsiteY15" fmla="*/ 32951 h 486032"/>
              <a:gd name="connsiteX16" fmla="*/ 90616 w 1541406"/>
              <a:gd name="connsiteY16" fmla="*/ 41189 h 486032"/>
              <a:gd name="connsiteX17" fmla="*/ 41189 w 1541406"/>
              <a:gd name="connsiteY17" fmla="*/ 57665 h 486032"/>
              <a:gd name="connsiteX18" fmla="*/ 0 w 1541406"/>
              <a:gd name="connsiteY18" fmla="*/ 131805 h 486032"/>
              <a:gd name="connsiteX19" fmla="*/ 16476 w 1541406"/>
              <a:gd name="connsiteY19" fmla="*/ 255373 h 486032"/>
              <a:gd name="connsiteX20" fmla="*/ 57665 w 1541406"/>
              <a:gd name="connsiteY20" fmla="*/ 304800 h 486032"/>
              <a:gd name="connsiteX21" fmla="*/ 107092 w 1541406"/>
              <a:gd name="connsiteY21" fmla="*/ 337751 h 486032"/>
              <a:gd name="connsiteX22" fmla="*/ 172995 w 1541406"/>
              <a:gd name="connsiteY22" fmla="*/ 362465 h 486032"/>
              <a:gd name="connsiteX23" fmla="*/ 197708 w 1541406"/>
              <a:gd name="connsiteY23" fmla="*/ 378940 h 486032"/>
              <a:gd name="connsiteX24" fmla="*/ 238897 w 1541406"/>
              <a:gd name="connsiteY24" fmla="*/ 387178 h 486032"/>
              <a:gd name="connsiteX25" fmla="*/ 271849 w 1541406"/>
              <a:gd name="connsiteY25" fmla="*/ 395416 h 486032"/>
              <a:gd name="connsiteX26" fmla="*/ 296562 w 1541406"/>
              <a:gd name="connsiteY26" fmla="*/ 403654 h 486032"/>
              <a:gd name="connsiteX27" fmla="*/ 329514 w 1541406"/>
              <a:gd name="connsiteY27" fmla="*/ 411892 h 486032"/>
              <a:gd name="connsiteX28" fmla="*/ 354227 w 1541406"/>
              <a:gd name="connsiteY28" fmla="*/ 420129 h 486032"/>
              <a:gd name="connsiteX29" fmla="*/ 453081 w 1541406"/>
              <a:gd name="connsiteY29" fmla="*/ 436605 h 486032"/>
              <a:gd name="connsiteX30" fmla="*/ 543697 w 1541406"/>
              <a:gd name="connsiteY30" fmla="*/ 453081 h 486032"/>
              <a:gd name="connsiteX31" fmla="*/ 691979 w 1541406"/>
              <a:gd name="connsiteY31" fmla="*/ 477794 h 486032"/>
              <a:gd name="connsiteX32" fmla="*/ 724930 w 1541406"/>
              <a:gd name="connsiteY32" fmla="*/ 486032 h 486032"/>
              <a:gd name="connsiteX33" fmla="*/ 1202724 w 1541406"/>
              <a:gd name="connsiteY33" fmla="*/ 477794 h 486032"/>
              <a:gd name="connsiteX34" fmla="*/ 1285103 w 1541406"/>
              <a:gd name="connsiteY34" fmla="*/ 461319 h 486032"/>
              <a:gd name="connsiteX35" fmla="*/ 1326292 w 1541406"/>
              <a:gd name="connsiteY35" fmla="*/ 453081 h 486032"/>
              <a:gd name="connsiteX36" fmla="*/ 1408670 w 1541406"/>
              <a:gd name="connsiteY36" fmla="*/ 428367 h 486032"/>
              <a:gd name="connsiteX37" fmla="*/ 1433384 w 1541406"/>
              <a:gd name="connsiteY37" fmla="*/ 411892 h 486032"/>
              <a:gd name="connsiteX38" fmla="*/ 1482811 w 1541406"/>
              <a:gd name="connsiteY38" fmla="*/ 370702 h 486032"/>
              <a:gd name="connsiteX39" fmla="*/ 1499287 w 1541406"/>
              <a:gd name="connsiteY39" fmla="*/ 345989 h 486032"/>
              <a:gd name="connsiteX40" fmla="*/ 1524000 w 1541406"/>
              <a:gd name="connsiteY40" fmla="*/ 329513 h 486032"/>
              <a:gd name="connsiteX41" fmla="*/ 1532238 w 1541406"/>
              <a:gd name="connsiteY41" fmla="*/ 304800 h 486032"/>
              <a:gd name="connsiteX42" fmla="*/ 1532238 w 1541406"/>
              <a:gd name="connsiteY42" fmla="*/ 181232 h 486032"/>
              <a:gd name="connsiteX43" fmla="*/ 1515762 w 1541406"/>
              <a:gd name="connsiteY43" fmla="*/ 156519 h 486032"/>
              <a:gd name="connsiteX44" fmla="*/ 1491049 w 1541406"/>
              <a:gd name="connsiteY44" fmla="*/ 148281 h 486032"/>
              <a:gd name="connsiteX45" fmla="*/ 1507524 w 1541406"/>
              <a:gd name="connsiteY45" fmla="*/ 123567 h 48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41406" h="486032">
                <a:moveTo>
                  <a:pt x="1507524" y="123567"/>
                </a:moveTo>
                <a:cubicBezTo>
                  <a:pt x="1503405" y="118075"/>
                  <a:pt x="1480003" y="118366"/>
                  <a:pt x="1466335" y="115329"/>
                </a:cubicBezTo>
                <a:cubicBezTo>
                  <a:pt x="1455283" y="112873"/>
                  <a:pt x="1444486" y="109312"/>
                  <a:pt x="1433384" y="107092"/>
                </a:cubicBezTo>
                <a:cubicBezTo>
                  <a:pt x="1417005" y="103816"/>
                  <a:pt x="1400262" y="102477"/>
                  <a:pt x="1383957" y="98854"/>
                </a:cubicBezTo>
                <a:cubicBezTo>
                  <a:pt x="1375480" y="96970"/>
                  <a:pt x="1367758" y="92319"/>
                  <a:pt x="1359243" y="90616"/>
                </a:cubicBezTo>
                <a:cubicBezTo>
                  <a:pt x="1340204" y="86808"/>
                  <a:pt x="1320800" y="85124"/>
                  <a:pt x="1301579" y="82378"/>
                </a:cubicBezTo>
                <a:cubicBezTo>
                  <a:pt x="1293341" y="79632"/>
                  <a:pt x="1285342" y="76024"/>
                  <a:pt x="1276865" y="74140"/>
                </a:cubicBezTo>
                <a:cubicBezTo>
                  <a:pt x="1246316" y="67351"/>
                  <a:pt x="1190047" y="61229"/>
                  <a:pt x="1161535" y="57665"/>
                </a:cubicBezTo>
                <a:cubicBezTo>
                  <a:pt x="1100532" y="42414"/>
                  <a:pt x="1152674" y="54045"/>
                  <a:pt x="1062681" y="41189"/>
                </a:cubicBezTo>
                <a:cubicBezTo>
                  <a:pt x="1046146" y="38827"/>
                  <a:pt x="1029810" y="35159"/>
                  <a:pt x="1013254" y="32951"/>
                </a:cubicBezTo>
                <a:cubicBezTo>
                  <a:pt x="990200" y="29877"/>
                  <a:pt x="876718" y="18074"/>
                  <a:pt x="856735" y="16475"/>
                </a:cubicBezTo>
                <a:cubicBezTo>
                  <a:pt x="644762" y="-482"/>
                  <a:pt x="812504" y="17053"/>
                  <a:pt x="659027" y="0"/>
                </a:cubicBezTo>
                <a:lnTo>
                  <a:pt x="255373" y="8238"/>
                </a:lnTo>
                <a:cubicBezTo>
                  <a:pt x="246696" y="8572"/>
                  <a:pt x="239175" y="14772"/>
                  <a:pt x="230660" y="16475"/>
                </a:cubicBezTo>
                <a:cubicBezTo>
                  <a:pt x="211620" y="20283"/>
                  <a:pt x="192099" y="21240"/>
                  <a:pt x="172995" y="24713"/>
                </a:cubicBezTo>
                <a:cubicBezTo>
                  <a:pt x="161856" y="26738"/>
                  <a:pt x="151145" y="30731"/>
                  <a:pt x="140043" y="32951"/>
                </a:cubicBezTo>
                <a:cubicBezTo>
                  <a:pt x="123664" y="36227"/>
                  <a:pt x="107092" y="38443"/>
                  <a:pt x="90616" y="41189"/>
                </a:cubicBezTo>
                <a:cubicBezTo>
                  <a:pt x="74140" y="46681"/>
                  <a:pt x="50822" y="43215"/>
                  <a:pt x="41189" y="57665"/>
                </a:cubicBezTo>
                <a:cubicBezTo>
                  <a:pt x="3421" y="114317"/>
                  <a:pt x="14500" y="88307"/>
                  <a:pt x="0" y="131805"/>
                </a:cubicBezTo>
                <a:cubicBezTo>
                  <a:pt x="1841" y="153894"/>
                  <a:pt x="-349" y="221723"/>
                  <a:pt x="16476" y="255373"/>
                </a:cubicBezTo>
                <a:cubicBezTo>
                  <a:pt x="25130" y="272681"/>
                  <a:pt x="42758" y="293206"/>
                  <a:pt x="57665" y="304800"/>
                </a:cubicBezTo>
                <a:cubicBezTo>
                  <a:pt x="73295" y="316957"/>
                  <a:pt x="88307" y="331489"/>
                  <a:pt x="107092" y="337751"/>
                </a:cubicBezTo>
                <a:cubicBezTo>
                  <a:pt x="128483" y="344881"/>
                  <a:pt x="153292" y="352613"/>
                  <a:pt x="172995" y="362465"/>
                </a:cubicBezTo>
                <a:cubicBezTo>
                  <a:pt x="181850" y="366893"/>
                  <a:pt x="188438" y="375464"/>
                  <a:pt x="197708" y="378940"/>
                </a:cubicBezTo>
                <a:cubicBezTo>
                  <a:pt x="210818" y="383856"/>
                  <a:pt x="225229" y="384141"/>
                  <a:pt x="238897" y="387178"/>
                </a:cubicBezTo>
                <a:cubicBezTo>
                  <a:pt x="249949" y="389634"/>
                  <a:pt x="260963" y="392306"/>
                  <a:pt x="271849" y="395416"/>
                </a:cubicBezTo>
                <a:cubicBezTo>
                  <a:pt x="280198" y="397802"/>
                  <a:pt x="288213" y="401268"/>
                  <a:pt x="296562" y="403654"/>
                </a:cubicBezTo>
                <a:cubicBezTo>
                  <a:pt x="307448" y="406764"/>
                  <a:pt x="318628" y="408782"/>
                  <a:pt x="329514" y="411892"/>
                </a:cubicBezTo>
                <a:cubicBezTo>
                  <a:pt x="337863" y="414277"/>
                  <a:pt x="345712" y="418426"/>
                  <a:pt x="354227" y="420129"/>
                </a:cubicBezTo>
                <a:cubicBezTo>
                  <a:pt x="386984" y="426680"/>
                  <a:pt x="420673" y="428503"/>
                  <a:pt x="453081" y="436605"/>
                </a:cubicBezTo>
                <a:cubicBezTo>
                  <a:pt x="550758" y="461024"/>
                  <a:pt x="396130" y="423568"/>
                  <a:pt x="543697" y="453081"/>
                </a:cubicBezTo>
                <a:cubicBezTo>
                  <a:pt x="682705" y="480882"/>
                  <a:pt x="530602" y="461656"/>
                  <a:pt x="691979" y="477794"/>
                </a:cubicBezTo>
                <a:cubicBezTo>
                  <a:pt x="702963" y="480540"/>
                  <a:pt x="713608" y="486032"/>
                  <a:pt x="724930" y="486032"/>
                </a:cubicBezTo>
                <a:cubicBezTo>
                  <a:pt x="884218" y="486032"/>
                  <a:pt x="1043513" y="482769"/>
                  <a:pt x="1202724" y="477794"/>
                </a:cubicBezTo>
                <a:cubicBezTo>
                  <a:pt x="1230890" y="476914"/>
                  <a:pt x="1257929" y="467357"/>
                  <a:pt x="1285103" y="461319"/>
                </a:cubicBezTo>
                <a:cubicBezTo>
                  <a:pt x="1298771" y="458282"/>
                  <a:pt x="1312624" y="456118"/>
                  <a:pt x="1326292" y="453081"/>
                </a:cubicBezTo>
                <a:cubicBezTo>
                  <a:pt x="1343561" y="449243"/>
                  <a:pt x="1398402" y="435212"/>
                  <a:pt x="1408670" y="428367"/>
                </a:cubicBezTo>
                <a:cubicBezTo>
                  <a:pt x="1416908" y="422875"/>
                  <a:pt x="1425778" y="418230"/>
                  <a:pt x="1433384" y="411892"/>
                </a:cubicBezTo>
                <a:cubicBezTo>
                  <a:pt x="1496821" y="359028"/>
                  <a:pt x="1421444" y="411613"/>
                  <a:pt x="1482811" y="370702"/>
                </a:cubicBezTo>
                <a:cubicBezTo>
                  <a:pt x="1488303" y="362464"/>
                  <a:pt x="1492286" y="352990"/>
                  <a:pt x="1499287" y="345989"/>
                </a:cubicBezTo>
                <a:cubicBezTo>
                  <a:pt x="1506288" y="338988"/>
                  <a:pt x="1517815" y="337244"/>
                  <a:pt x="1524000" y="329513"/>
                </a:cubicBezTo>
                <a:cubicBezTo>
                  <a:pt x="1529424" y="322732"/>
                  <a:pt x="1529492" y="313038"/>
                  <a:pt x="1532238" y="304800"/>
                </a:cubicBezTo>
                <a:cubicBezTo>
                  <a:pt x="1541178" y="251164"/>
                  <a:pt x="1547362" y="241726"/>
                  <a:pt x="1532238" y="181232"/>
                </a:cubicBezTo>
                <a:cubicBezTo>
                  <a:pt x="1529837" y="171627"/>
                  <a:pt x="1523493" y="162704"/>
                  <a:pt x="1515762" y="156519"/>
                </a:cubicBezTo>
                <a:cubicBezTo>
                  <a:pt x="1508981" y="151095"/>
                  <a:pt x="1499111" y="151506"/>
                  <a:pt x="1491049" y="148281"/>
                </a:cubicBezTo>
                <a:cubicBezTo>
                  <a:pt x="1485348" y="146001"/>
                  <a:pt x="1511643" y="129059"/>
                  <a:pt x="1507524" y="12356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057400" y="18288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endCxn id="12" idx="1"/>
          </p:cNvCxnSpPr>
          <p:nvPr/>
        </p:nvCxnSpPr>
        <p:spPr>
          <a:xfrm>
            <a:off x="1676400" y="220979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1295400" y="1143000"/>
            <a:ext cx="6629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HD</a:t>
            </a:r>
            <a:r>
              <a:rPr lang="en-US" b="1" baseline="-25000" dirty="0" smtClean="0">
                <a:solidFill>
                  <a:srgbClr val="000000"/>
                </a:solidFill>
                <a:latin typeface="Franklin Gothic Medium Cond" pitchFamily="34" charset="0"/>
              </a:rPr>
              <a:t>2</a:t>
            </a:r>
            <a:r>
              <a:rPr lang="en-US" b="1" dirty="0" smtClean="0">
                <a:solidFill>
                  <a:srgbClr val="000000"/>
                </a:solidFill>
                <a:latin typeface="Franklin Gothic Medium Cond" pitchFamily="34" charset="0"/>
              </a:rPr>
              <a:t> is defined as the amplitude ratio of 2</a:t>
            </a:r>
            <a:r>
              <a:rPr lang="en-US" b="1" baseline="30000" dirty="0" smtClean="0">
                <a:solidFill>
                  <a:srgbClr val="000000"/>
                </a:solidFill>
                <a:latin typeface="Franklin Gothic Medium Cond" pitchFamily="34" charset="0"/>
              </a:rPr>
              <a:t>nd</a:t>
            </a:r>
            <a:r>
              <a:rPr lang="en-US" b="1" dirty="0" smtClean="0">
                <a:solidFill>
                  <a:srgbClr val="000000"/>
                </a:solidFill>
                <a:latin typeface="Franklin Gothic Medium Cond" pitchFamily="34" charset="0"/>
              </a:rPr>
              <a:t> –order harmonic to fundamental component.  </a:t>
            </a:r>
            <a:endParaRPr lang="en-US" b="1" dirty="0">
              <a:solidFill>
                <a:srgbClr val="000000"/>
              </a:solidFill>
              <a:latin typeface="Franklin Gothic Medium Cond" pitchFamily="34" charset="0"/>
            </a:endParaRPr>
          </a:p>
        </p:txBody>
      </p:sp>
      <p:sp>
        <p:nvSpPr>
          <p:cNvPr id="15" name="TextBox 2"/>
          <p:cNvSpPr txBox="1">
            <a:spLocks noChangeArrowheads="1"/>
          </p:cNvSpPr>
          <p:nvPr/>
        </p:nvSpPr>
        <p:spPr bwMode="auto">
          <a:xfrm>
            <a:off x="2019300" y="188663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6" name="Straight Arrow Connector 15"/>
          <p:cNvCxnSpPr/>
          <p:nvPr/>
        </p:nvCxnSpPr>
        <p:spPr>
          <a:xfrm>
            <a:off x="3086100" y="220980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2"/>
          <p:cNvSpPr txBox="1">
            <a:spLocks noChangeArrowheads="1"/>
          </p:cNvSpPr>
          <p:nvPr/>
        </p:nvSpPr>
        <p:spPr bwMode="auto">
          <a:xfrm>
            <a:off x="1343797" y="202513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18" name="TextBox 2"/>
          <p:cNvSpPr txBox="1">
            <a:spLocks noChangeArrowheads="1"/>
          </p:cNvSpPr>
          <p:nvPr/>
        </p:nvSpPr>
        <p:spPr bwMode="auto">
          <a:xfrm>
            <a:off x="3369276" y="202650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19" name="TextBox 18"/>
              <p:cNvSpPr txBox="1"/>
              <p:nvPr/>
            </p:nvSpPr>
            <p:spPr>
              <a:xfrm>
                <a:off x="3807939" y="1839097"/>
                <a:ext cx="4802661" cy="6269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𝟑</m:t>
                          </m:r>
                        </m:sup>
                      </m:sSup>
                      <m:r>
                        <a:rPr lang="en-US" sz="1600" b="1" i="0" smtClean="0">
                          <a:latin typeface="Cambria Math"/>
                        </a:rPr>
                        <m:t>+</m:t>
                      </m:r>
                      <m:r>
                        <a:rPr lang="en-US" sz="1600" b="1" i="0" smtClean="0">
                          <a:latin typeface="Cambria Math"/>
                        </a:rPr>
                        <m:t>𝐡𝐢𝐠𝐡𝐞𝐫</m:t>
                      </m:r>
                      <m:r>
                        <a:rPr lang="en-US" sz="1600" b="1" i="0" smtClean="0">
                          <a:latin typeface="Cambria Math"/>
                        </a:rPr>
                        <m:t> </m:t>
                      </m:r>
                      <m:r>
                        <a:rPr lang="en-US" sz="1600" b="1" i="0" smtClean="0">
                          <a:latin typeface="Cambria Math"/>
                        </a:rPr>
                        <m:t>𝐨𝐫𝐝𝐞𝐫𝐬</m:t>
                      </m:r>
                    </m:oMath>
                  </m:oMathPara>
                </a14:m>
                <a:endParaRPr lang="en-US" sz="1600" b="1" dirty="0" smtClean="0"/>
              </a:p>
              <a:p>
                <a:r>
                  <a:rPr lang="en-US" sz="1600" b="1" dirty="0" smtClean="0">
                    <a:latin typeface="Cambria Math"/>
                    <a:ea typeface="Cambria Math"/>
                  </a:rPr>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oMath>
                </a14:m>
                <a:endParaRPr lang="en-US" sz="1600" b="1" dirty="0"/>
              </a:p>
            </p:txBody>
          </p:sp>
        </mc:Choice>
        <mc:Fallback xmlns="">
          <p:sp>
            <p:nvSpPr>
              <p:cNvPr id="19" name="TextBox 18"/>
              <p:cNvSpPr txBox="1">
                <a:spLocks noRot="1" noChangeAspect="1" noMove="1" noResize="1" noEditPoints="1" noAdjustHandles="1" noChangeArrowheads="1" noChangeShapeType="1" noTextEdit="1"/>
              </p:cNvSpPr>
              <p:nvPr/>
            </p:nvSpPr>
            <p:spPr>
              <a:xfrm>
                <a:off x="3807939" y="1839097"/>
                <a:ext cx="4802661" cy="626967"/>
              </a:xfrm>
              <a:prstGeom prst="rect">
                <a:avLst/>
              </a:prstGeom>
              <a:blipFill rotWithShape="1">
                <a:blip r:embed="rId2"/>
                <a:stretch>
                  <a:fillRect b="-106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2579473" y="2750718"/>
                <a:ext cx="1709249"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𝐜𝐨𝐬</m:t>
                      </m:r>
                      <m:sSub>
                        <m:sSubPr>
                          <m:ctrlPr>
                            <a:rPr lang="en-US" sz="1600" b="1" i="1" smtClean="0">
                              <a:latin typeface="Cambria Math"/>
                            </a:rPr>
                          </m:ctrlPr>
                        </m:sSubPr>
                        <m:e>
                          <m:r>
                            <a:rPr lang="en-US" sz="1600" b="1" i="0">
                              <a:latin typeface="Cambria Math"/>
                              <a:ea typeface="Cambria Math"/>
                            </a:rPr>
                            <m:t>𝛚</m:t>
                          </m:r>
                        </m:e>
                        <m:sub>
                          <m:r>
                            <a:rPr lang="en-US" sz="1600" b="1" i="0" smtClean="0">
                              <a:latin typeface="Cambria Math"/>
                            </a:rPr>
                            <m:t>𝐨</m:t>
                          </m:r>
                        </m:sub>
                      </m:sSub>
                      <m:r>
                        <a:rPr lang="en-US" sz="1600" b="1" i="0" smtClean="0">
                          <a:latin typeface="Cambria Math"/>
                          <a:ea typeface="Cambria Math"/>
                        </a:rPr>
                        <m:t>𝐭</m:t>
                      </m:r>
                    </m:oMath>
                  </m:oMathPara>
                </a14:m>
                <a:endParaRPr lang="en-US" sz="1600" b="1" dirty="0"/>
              </a:p>
            </p:txBody>
          </p:sp>
        </mc:Choice>
        <mc:Fallback xmlns="">
          <p:sp>
            <p:nvSpPr>
              <p:cNvPr id="20" name="TextBox 19"/>
              <p:cNvSpPr txBox="1">
                <a:spLocks noRot="1" noChangeAspect="1" noMove="1" noResize="1" noEditPoints="1" noAdjustHandles="1" noChangeArrowheads="1" noChangeShapeType="1" noTextEdit="1"/>
              </p:cNvSpPr>
              <p:nvPr/>
            </p:nvSpPr>
            <p:spPr>
              <a:xfrm>
                <a:off x="2579473" y="2750718"/>
                <a:ext cx="1709249" cy="360612"/>
              </a:xfrm>
              <a:prstGeom prst="rect">
                <a:avLst/>
              </a:prstGeom>
              <a:blipFill rotWithShape="1">
                <a:blip r:embed="rId3"/>
                <a:stretch>
                  <a:fillRect b="-1695"/>
                </a:stretch>
              </a:blipFill>
            </p:spPr>
            <p:txBody>
              <a:bodyPr/>
              <a:lstStyle/>
              <a:p>
                <a:r>
                  <a:rPr lang="en-US">
                    <a:noFill/>
                  </a:rPr>
                  <a:t> </a:t>
                </a:r>
              </a:p>
            </p:txBody>
          </p:sp>
        </mc:Fallback>
      </mc:AlternateContent>
      <p:cxnSp>
        <p:nvCxnSpPr>
          <p:cNvPr id="21" name="Straight Arrow Connector 20"/>
          <p:cNvCxnSpPr/>
          <p:nvPr/>
        </p:nvCxnSpPr>
        <p:spPr>
          <a:xfrm flipV="1">
            <a:off x="3902676" y="2458357"/>
            <a:ext cx="516924" cy="2752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rot="19859779">
            <a:off x="3775293" y="2296297"/>
            <a:ext cx="599844" cy="338554"/>
          </a:xfrm>
          <a:prstGeom prst="rect">
            <a:avLst/>
          </a:prstGeom>
        </p:spPr>
        <p:txBody>
          <a:bodyPr wrap="none">
            <a:spAutoFit/>
          </a:bodyPr>
          <a:lstStyle/>
          <a:p>
            <a:r>
              <a:rPr lang="en-US" sz="1600" b="1" dirty="0" smtClean="0">
                <a:solidFill>
                  <a:srgbClr val="000000"/>
                </a:solidFill>
                <a:latin typeface="Franklin Gothic Medium Cond" pitchFamily="34" charset="0"/>
              </a:rPr>
              <a:t>Apply</a:t>
            </a:r>
            <a:endParaRPr lang="en-US" sz="1600" dirty="0"/>
          </a:p>
        </p:txBody>
      </p:sp>
      <p:sp>
        <p:nvSpPr>
          <p:cNvPr id="23" name="Down Arrow 22"/>
          <p:cNvSpPr/>
          <p:nvPr/>
        </p:nvSpPr>
        <p:spPr>
          <a:xfrm>
            <a:off x="4876800" y="2595981"/>
            <a:ext cx="152400" cy="535306"/>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4" name="TextBox 23"/>
              <p:cNvSpPr txBox="1"/>
              <p:nvPr/>
            </p:nvSpPr>
            <p:spPr>
              <a:xfrm>
                <a:off x="4265356" y="3047156"/>
                <a:ext cx="1329979"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𝐜𝐨𝐬</m:t>
                      </m:r>
                      <m:sSub>
                        <m:sSubPr>
                          <m:ctrlPr>
                            <a:rPr lang="en-US" sz="1600" b="1" i="1" smtClean="0">
                              <a:latin typeface="Cambria Math"/>
                            </a:rPr>
                          </m:ctrlPr>
                        </m:sSubPr>
                        <m:e>
                          <m:r>
                            <a:rPr lang="en-US" sz="1600" b="1" i="0">
                              <a:latin typeface="Cambria Math"/>
                              <a:ea typeface="Cambria Math"/>
                            </a:rPr>
                            <m:t>𝛚</m:t>
                          </m:r>
                        </m:e>
                        <m:sub>
                          <m:r>
                            <a:rPr lang="en-US" sz="1600" b="1" i="0" smtClean="0">
                              <a:latin typeface="Cambria Math"/>
                            </a:rPr>
                            <m:t>𝐨</m:t>
                          </m:r>
                        </m:sub>
                      </m:sSub>
                      <m:r>
                        <a:rPr lang="en-US" sz="1600" b="1" i="0" smtClean="0">
                          <a:latin typeface="Cambria Math"/>
                          <a:ea typeface="Cambria Math"/>
                        </a:rPr>
                        <m:t>𝐭</m:t>
                      </m:r>
                    </m:oMath>
                  </m:oMathPara>
                </a14:m>
                <a:endParaRPr lang="en-US" sz="1600" b="1" dirty="0"/>
              </a:p>
            </p:txBody>
          </p:sp>
        </mc:Choice>
        <mc:Fallback xmlns="">
          <p:sp>
            <p:nvSpPr>
              <p:cNvPr id="24" name="TextBox 23"/>
              <p:cNvSpPr txBox="1">
                <a:spLocks noRot="1" noChangeAspect="1" noMove="1" noResize="1" noEditPoints="1" noAdjustHandles="1" noChangeArrowheads="1" noChangeShapeType="1" noTextEdit="1"/>
              </p:cNvSpPr>
              <p:nvPr/>
            </p:nvSpPr>
            <p:spPr>
              <a:xfrm>
                <a:off x="4265356" y="3047156"/>
                <a:ext cx="1329979" cy="360612"/>
              </a:xfrm>
              <a:prstGeom prst="rect">
                <a:avLst/>
              </a:prstGeom>
              <a:blipFill rotWithShape="1">
                <a:blip r:embed="rId4"/>
                <a:stretch>
                  <a:fillRect b="-1695"/>
                </a:stretch>
              </a:blipFill>
            </p:spPr>
            <p:txBody>
              <a:bodyPr/>
              <a:lstStyle/>
              <a:p>
                <a:r>
                  <a:rPr lang="en-US">
                    <a:noFill/>
                  </a:rPr>
                  <a:t> </a:t>
                </a:r>
              </a:p>
            </p:txBody>
          </p:sp>
        </mc:Fallback>
      </mc:AlternateContent>
      <p:sp>
        <p:nvSpPr>
          <p:cNvPr id="25" name="Down Arrow 24"/>
          <p:cNvSpPr/>
          <p:nvPr/>
        </p:nvSpPr>
        <p:spPr>
          <a:xfrm>
            <a:off x="5612027" y="2576797"/>
            <a:ext cx="152400" cy="109110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6" name="TextBox 25"/>
              <p:cNvSpPr txBox="1"/>
              <p:nvPr/>
            </p:nvSpPr>
            <p:spPr>
              <a:xfrm>
                <a:off x="4948312" y="3591697"/>
                <a:ext cx="1528688" cy="3873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𝟐</m:t>
                          </m:r>
                        </m:sup>
                      </m:sSup>
                      <m:sSup>
                        <m:sSupPr>
                          <m:ctrlPr>
                            <a:rPr lang="en-US" sz="1600" b="1" i="1" smtClean="0">
                              <a:latin typeface="Cambria Math"/>
                            </a:rPr>
                          </m:ctrlPr>
                        </m:sSupPr>
                        <m:e>
                          <m:r>
                            <a:rPr lang="en-US" sz="1600" b="1">
                              <a:latin typeface="Cambria Math"/>
                            </a:rPr>
                            <m:t>𝐜𝐨𝐬</m:t>
                          </m:r>
                        </m:e>
                        <m:sup>
                          <m:r>
                            <a:rPr lang="en-US" sz="1600" b="1" i="1" smtClean="0">
                              <a:latin typeface="Cambria Math"/>
                            </a:rPr>
                            <m:t>𝟐</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𝐨</m:t>
                          </m:r>
                        </m:sub>
                      </m:sSub>
                      <m:r>
                        <a:rPr lang="en-US" sz="1600" b="1">
                          <a:latin typeface="Cambria Math"/>
                          <a:ea typeface="Cambria Math"/>
                        </a:rPr>
                        <m:t>𝐭</m:t>
                      </m:r>
                    </m:oMath>
                  </m:oMathPara>
                </a14:m>
                <a:endParaRPr lang="en-US" sz="1600" b="1" dirty="0"/>
              </a:p>
            </p:txBody>
          </p:sp>
        </mc:Choice>
        <mc:Fallback xmlns="">
          <p:sp>
            <p:nvSpPr>
              <p:cNvPr id="26" name="TextBox 25"/>
              <p:cNvSpPr txBox="1">
                <a:spLocks noRot="1" noChangeAspect="1" noMove="1" noResize="1" noEditPoints="1" noAdjustHandles="1" noChangeArrowheads="1" noChangeShapeType="1" noTextEdit="1"/>
              </p:cNvSpPr>
              <p:nvPr/>
            </p:nvSpPr>
            <p:spPr>
              <a:xfrm>
                <a:off x="4948312" y="3591697"/>
                <a:ext cx="1528688" cy="387350"/>
              </a:xfrm>
              <a:prstGeom prst="rect">
                <a:avLst/>
              </a:prstGeom>
              <a:blipFill rotWithShape="1">
                <a:blip r:embed="rId5"/>
                <a:stretch>
                  <a:fillRect/>
                </a:stretch>
              </a:blipFill>
            </p:spPr>
            <p:txBody>
              <a:bodyPr/>
              <a:lstStyle/>
              <a:p>
                <a:r>
                  <a:rPr lang="en-US">
                    <a:noFill/>
                  </a:rPr>
                  <a:t> </a:t>
                </a:r>
              </a:p>
            </p:txBody>
          </p:sp>
        </mc:Fallback>
      </mc:AlternateContent>
      <p:sp>
        <p:nvSpPr>
          <p:cNvPr id="27" name="Down Arrow 26"/>
          <p:cNvSpPr/>
          <p:nvPr/>
        </p:nvSpPr>
        <p:spPr>
          <a:xfrm>
            <a:off x="5612027" y="3970791"/>
            <a:ext cx="152400" cy="26765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own Arrow 27"/>
          <p:cNvSpPr/>
          <p:nvPr/>
        </p:nvSpPr>
        <p:spPr>
          <a:xfrm>
            <a:off x="6477000" y="2576797"/>
            <a:ext cx="152400" cy="202545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9" name="TextBox 28"/>
              <p:cNvSpPr txBox="1"/>
              <p:nvPr/>
            </p:nvSpPr>
            <p:spPr>
              <a:xfrm>
                <a:off x="5865056" y="4597498"/>
                <a:ext cx="1528688" cy="3873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𝟑</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𝟑</m:t>
                          </m:r>
                        </m:sup>
                      </m:sSup>
                      <m:sSup>
                        <m:sSupPr>
                          <m:ctrlPr>
                            <a:rPr lang="en-US" sz="1600" b="1" i="1" smtClean="0">
                              <a:latin typeface="Cambria Math"/>
                            </a:rPr>
                          </m:ctrlPr>
                        </m:sSupPr>
                        <m:e>
                          <m:r>
                            <a:rPr lang="en-US" sz="1600" b="1">
                              <a:latin typeface="Cambria Math"/>
                            </a:rPr>
                            <m:t>𝐜𝐨𝐬</m:t>
                          </m:r>
                        </m:e>
                        <m:sup>
                          <m:r>
                            <a:rPr lang="en-US" sz="1600" b="1" i="1" smtClean="0">
                              <a:latin typeface="Cambria Math"/>
                            </a:rPr>
                            <m:t>𝟑</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𝐨</m:t>
                          </m:r>
                        </m:sub>
                      </m:sSub>
                      <m:r>
                        <a:rPr lang="en-US" sz="1600" b="1">
                          <a:latin typeface="Cambria Math"/>
                          <a:ea typeface="Cambria Math"/>
                        </a:rPr>
                        <m:t>𝐭</m:t>
                      </m:r>
                    </m:oMath>
                  </m:oMathPara>
                </a14:m>
                <a:endParaRPr lang="en-US" sz="1600" b="1" dirty="0"/>
              </a:p>
            </p:txBody>
          </p:sp>
        </mc:Choice>
        <mc:Fallback xmlns="">
          <p:sp>
            <p:nvSpPr>
              <p:cNvPr id="29" name="TextBox 28"/>
              <p:cNvSpPr txBox="1">
                <a:spLocks noRot="1" noChangeAspect="1" noMove="1" noResize="1" noEditPoints="1" noAdjustHandles="1" noChangeArrowheads="1" noChangeShapeType="1" noTextEdit="1"/>
              </p:cNvSpPr>
              <p:nvPr/>
            </p:nvSpPr>
            <p:spPr>
              <a:xfrm>
                <a:off x="5865056" y="4597498"/>
                <a:ext cx="1528688" cy="387350"/>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5702643" y="5095740"/>
                <a:ext cx="2901435"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f>
                            <m:fPr>
                              <m:ctrlPr>
                                <a:rPr lang="en-US" sz="1600" b="1" i="1" smtClean="0">
                                  <a:latin typeface="Cambria Math"/>
                                </a:rPr>
                              </m:ctrlPr>
                            </m:fPr>
                            <m:num>
                              <m:r>
                                <a:rPr lang="en-US" sz="1600" b="1" i="1" smtClean="0">
                                  <a:latin typeface="Cambria Math"/>
                                </a:rPr>
                                <m:t>𝟏</m:t>
                              </m:r>
                            </m:num>
                            <m:den>
                              <m:r>
                                <a:rPr lang="en-US" sz="1600" b="1" i="1" smtClean="0">
                                  <a:latin typeface="Cambria Math"/>
                                </a:rPr>
                                <m:t>𝟒</m:t>
                              </m:r>
                            </m:den>
                          </m:f>
                          <m:r>
                            <a:rPr lang="en-US" sz="1600" b="1" i="0" smtClean="0">
                              <a:latin typeface="Cambria Math"/>
                            </a:rPr>
                            <m:t>𝐚</m:t>
                          </m:r>
                        </m:e>
                        <m:sub>
                          <m:r>
                            <a:rPr lang="en-US" sz="1600" b="1" i="0" smtClean="0">
                              <a:latin typeface="Cambria Math"/>
                            </a:rPr>
                            <m:t>𝟑</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𝟑</m:t>
                          </m:r>
                        </m:sup>
                      </m:sSup>
                      <m:d>
                        <m:dPr>
                          <m:ctrlPr>
                            <a:rPr lang="en-US" sz="1600" b="1" i="1" smtClean="0">
                              <a:latin typeface="Cambria Math"/>
                            </a:rPr>
                          </m:ctrlPr>
                        </m:dPr>
                        <m:e>
                          <m:r>
                            <a:rPr lang="en-US" sz="1600" b="1" i="0" smtClean="0">
                              <a:solidFill>
                                <a:schemeClr val="tx1"/>
                              </a:solidFill>
                              <a:latin typeface="Cambria Math"/>
                            </a:rPr>
                            <m:t>𝟑</m:t>
                          </m:r>
                          <m:r>
                            <a:rPr lang="en-US" sz="1600" b="1">
                              <a:solidFill>
                                <a:schemeClr val="tx1"/>
                              </a:solidFill>
                              <a:latin typeface="Cambria Math"/>
                            </a:rPr>
                            <m:t>𝐜𝐨𝐬</m:t>
                          </m:r>
                          <m:sSub>
                            <m:sSubPr>
                              <m:ctrlPr>
                                <a:rPr lang="en-US" sz="1600" b="1" i="1">
                                  <a:solidFill>
                                    <a:schemeClr val="tx1"/>
                                  </a:solidFill>
                                  <a:latin typeface="Cambria Math"/>
                                </a:rPr>
                              </m:ctrlPr>
                            </m:sSubPr>
                            <m:e>
                              <m:r>
                                <a:rPr lang="en-US" sz="1600" b="1">
                                  <a:solidFill>
                                    <a:schemeClr val="tx1"/>
                                  </a:solidFill>
                                  <a:latin typeface="Cambria Math"/>
                                  <a:ea typeface="Cambria Math"/>
                                </a:rPr>
                                <m:t>𝛚</m:t>
                              </m:r>
                            </m:e>
                            <m:sub>
                              <m:r>
                                <a:rPr lang="en-US" sz="1600" b="1">
                                  <a:solidFill>
                                    <a:schemeClr val="tx1"/>
                                  </a:solidFill>
                                  <a:latin typeface="Cambria Math"/>
                                </a:rPr>
                                <m:t>𝐨</m:t>
                              </m:r>
                            </m:sub>
                          </m:sSub>
                          <m:r>
                            <a:rPr lang="en-US" sz="1600" b="1">
                              <a:solidFill>
                                <a:schemeClr val="tx1"/>
                              </a:solidFill>
                              <a:latin typeface="Cambria Math"/>
                              <a:ea typeface="Cambria Math"/>
                            </a:rPr>
                            <m:t>𝐭</m:t>
                          </m:r>
                          <m:r>
                            <a:rPr lang="en-US" sz="1600" b="1" i="1" smtClean="0">
                              <a:latin typeface="Cambria Math"/>
                              <a:ea typeface="Cambria Math"/>
                            </a:rPr>
                            <m:t>+</m:t>
                          </m:r>
                          <m:r>
                            <a:rPr lang="en-US" sz="1600" b="1">
                              <a:latin typeface="Cambria Math"/>
                            </a:rPr>
                            <m:t>𝐜𝐨𝐬</m:t>
                          </m:r>
                          <m:sSub>
                            <m:sSubPr>
                              <m:ctrlPr>
                                <a:rPr lang="en-US" sz="1600" b="1" i="1">
                                  <a:latin typeface="Cambria Math"/>
                                </a:rPr>
                              </m:ctrlPr>
                            </m:sSubPr>
                            <m:e>
                              <m:r>
                                <a:rPr lang="en-US" sz="1600" b="1" i="0" smtClean="0">
                                  <a:latin typeface="Cambria Math"/>
                                </a:rPr>
                                <m:t>𝟑</m:t>
                              </m:r>
                              <m:r>
                                <a:rPr lang="en-US" sz="1600" b="1">
                                  <a:latin typeface="Cambria Math"/>
                                  <a:ea typeface="Cambria Math"/>
                                </a:rPr>
                                <m:t>𝛚</m:t>
                              </m:r>
                            </m:e>
                            <m:sub>
                              <m:r>
                                <a:rPr lang="en-US" sz="1600" b="1">
                                  <a:latin typeface="Cambria Math"/>
                                </a:rPr>
                                <m:t>𝐨</m:t>
                              </m:r>
                            </m:sub>
                          </m:sSub>
                          <m:r>
                            <a:rPr lang="en-US" sz="1600" b="1">
                              <a:latin typeface="Cambria Math"/>
                              <a:ea typeface="Cambria Math"/>
                            </a:rPr>
                            <m:t>𝐭</m:t>
                          </m:r>
                        </m:e>
                      </m:d>
                    </m:oMath>
                  </m:oMathPara>
                </a14:m>
                <a:endParaRPr lang="en-US" sz="1600" b="1" dirty="0"/>
              </a:p>
            </p:txBody>
          </p:sp>
        </mc:Choice>
        <mc:Fallback xmlns="">
          <p:sp>
            <p:nvSpPr>
              <p:cNvPr id="30" name="TextBox 29"/>
              <p:cNvSpPr txBox="1">
                <a:spLocks noRot="1" noChangeAspect="1" noMove="1" noResize="1" noEditPoints="1" noAdjustHandles="1" noChangeArrowheads="1" noChangeShapeType="1" noTextEdit="1"/>
              </p:cNvSpPr>
              <p:nvPr/>
            </p:nvSpPr>
            <p:spPr>
              <a:xfrm>
                <a:off x="5702643" y="5095740"/>
                <a:ext cx="2901435" cy="553357"/>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4233309" y="4048897"/>
                <a:ext cx="2243691"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f>
                            <m:fPr>
                              <m:ctrlPr>
                                <a:rPr lang="en-US" sz="1600" b="1" i="1" smtClean="0">
                                  <a:latin typeface="Cambria Math"/>
                                </a:rPr>
                              </m:ctrlPr>
                            </m:fPr>
                            <m:num>
                              <m:r>
                                <a:rPr lang="en-US" sz="1600" b="1" i="1" smtClean="0">
                                  <a:latin typeface="Cambria Math"/>
                                </a:rPr>
                                <m:t>𝟏</m:t>
                              </m:r>
                            </m:num>
                            <m:den>
                              <m:r>
                                <a:rPr lang="en-US" sz="1600" b="1" i="1" smtClean="0">
                                  <a:latin typeface="Cambria Math"/>
                                </a:rPr>
                                <m:t>𝟐</m:t>
                              </m:r>
                            </m:den>
                          </m:f>
                          <m:r>
                            <a:rPr lang="en-US" sz="1600" b="1" i="0" smtClean="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𝟐</m:t>
                          </m:r>
                        </m:sup>
                      </m:sSup>
                      <m:d>
                        <m:dPr>
                          <m:ctrlPr>
                            <a:rPr lang="en-US" sz="1600" b="1" i="1" smtClean="0">
                              <a:latin typeface="Cambria Math"/>
                            </a:rPr>
                          </m:ctrlPr>
                        </m:dPr>
                        <m:e>
                          <m:r>
                            <a:rPr lang="en-US" sz="1600" b="1" smtClean="0">
                              <a:solidFill>
                                <a:srgbClr val="FF0000"/>
                              </a:solidFill>
                              <a:latin typeface="Cambria Math"/>
                            </a:rPr>
                            <m:t>𝐜𝐨𝐬</m:t>
                          </m:r>
                          <m:sSub>
                            <m:sSubPr>
                              <m:ctrlPr>
                                <a:rPr lang="en-US" sz="1600" b="1" i="1">
                                  <a:solidFill>
                                    <a:srgbClr val="FF0000"/>
                                  </a:solidFill>
                                  <a:latin typeface="Cambria Math"/>
                                </a:rPr>
                              </m:ctrlPr>
                            </m:sSubPr>
                            <m:e>
                              <m:r>
                                <a:rPr lang="en-US" sz="1600" b="1" i="0" smtClean="0">
                                  <a:solidFill>
                                    <a:srgbClr val="FF0000"/>
                                  </a:solidFill>
                                  <a:latin typeface="Cambria Math"/>
                                </a:rPr>
                                <m:t>𝟐</m:t>
                              </m:r>
                              <m:r>
                                <a:rPr lang="en-US" sz="1600" b="1">
                                  <a:solidFill>
                                    <a:srgbClr val="FF0000"/>
                                  </a:solidFill>
                                  <a:latin typeface="Cambria Math"/>
                                  <a:ea typeface="Cambria Math"/>
                                </a:rPr>
                                <m:t>𝛚</m:t>
                              </m:r>
                            </m:e>
                            <m:sub>
                              <m:r>
                                <a:rPr lang="en-US" sz="1600" b="1">
                                  <a:solidFill>
                                    <a:srgbClr val="FF0000"/>
                                  </a:solidFill>
                                  <a:latin typeface="Cambria Math"/>
                                </a:rPr>
                                <m:t>𝐨</m:t>
                              </m:r>
                            </m:sub>
                          </m:sSub>
                          <m:r>
                            <a:rPr lang="en-US" sz="1600" b="1">
                              <a:solidFill>
                                <a:srgbClr val="FF0000"/>
                              </a:solidFill>
                              <a:latin typeface="Cambria Math"/>
                              <a:ea typeface="Cambria Math"/>
                            </a:rPr>
                            <m:t>𝐭</m:t>
                          </m:r>
                          <m:r>
                            <a:rPr lang="en-US" sz="1600" b="1" i="1" smtClean="0">
                              <a:latin typeface="Cambria Math"/>
                              <a:ea typeface="Cambria Math"/>
                            </a:rPr>
                            <m:t>+</m:t>
                          </m:r>
                          <m:r>
                            <a:rPr lang="en-US" sz="1600" b="1" i="1" smtClean="0">
                              <a:latin typeface="Cambria Math"/>
                              <a:ea typeface="Cambria Math"/>
                            </a:rPr>
                            <m:t>𝟏</m:t>
                          </m:r>
                        </m:e>
                      </m:d>
                    </m:oMath>
                  </m:oMathPara>
                </a14:m>
                <a:endParaRPr lang="en-US" sz="1600" b="1" dirty="0"/>
              </a:p>
            </p:txBody>
          </p:sp>
        </mc:Choice>
        <mc:Fallback xmlns="">
          <p:sp>
            <p:nvSpPr>
              <p:cNvPr id="31" name="TextBox 30"/>
              <p:cNvSpPr txBox="1">
                <a:spLocks noRot="1" noChangeAspect="1" noMove="1" noResize="1" noEditPoints="1" noAdjustHandles="1" noChangeArrowheads="1" noChangeShapeType="1" noTextEdit="1"/>
              </p:cNvSpPr>
              <p:nvPr/>
            </p:nvSpPr>
            <p:spPr>
              <a:xfrm>
                <a:off x="4233309" y="4048897"/>
                <a:ext cx="2243691" cy="553357"/>
              </a:xfrm>
              <a:prstGeom prst="rect">
                <a:avLst/>
              </a:prstGeom>
              <a:blipFill rotWithShape="1">
                <a:blip r:embed="rId8"/>
                <a:stretch>
                  <a:fillRect/>
                </a:stretch>
              </a:blipFill>
            </p:spPr>
            <p:txBody>
              <a:bodyPr/>
              <a:lstStyle/>
              <a:p>
                <a:r>
                  <a:rPr lang="en-US">
                    <a:noFill/>
                  </a:rPr>
                  <a:t> </a:t>
                </a:r>
              </a:p>
            </p:txBody>
          </p:sp>
        </mc:Fallback>
      </mc:AlternateContent>
      <p:sp>
        <p:nvSpPr>
          <p:cNvPr id="32" name="Down Arrow 31"/>
          <p:cNvSpPr/>
          <p:nvPr/>
        </p:nvSpPr>
        <p:spPr>
          <a:xfrm>
            <a:off x="6476715" y="4924244"/>
            <a:ext cx="152400" cy="26765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4376352" y="3286897"/>
            <a:ext cx="1146981" cy="338554"/>
          </a:xfrm>
          <a:prstGeom prst="rect">
            <a:avLst/>
          </a:prstGeom>
        </p:spPr>
        <p:txBody>
          <a:bodyPr wrap="none">
            <a:spAutoFit/>
          </a:bodyPr>
          <a:lstStyle/>
          <a:p>
            <a:r>
              <a:rPr lang="en-US" sz="1600" b="1" dirty="0" smtClean="0">
                <a:solidFill>
                  <a:srgbClr val="0000FF"/>
                </a:solidFill>
                <a:latin typeface="Franklin Gothic Medium Cond" pitchFamily="34" charset="0"/>
              </a:rPr>
              <a:t>fundamental</a:t>
            </a:r>
            <a:endParaRPr lang="en-US" sz="1600" dirty="0">
              <a:solidFill>
                <a:srgbClr val="0000FF"/>
              </a:solidFill>
            </a:endParaRPr>
          </a:p>
        </p:txBody>
      </p:sp>
      <p:sp>
        <p:nvSpPr>
          <p:cNvPr id="34" name="Rectangle 33"/>
          <p:cNvSpPr/>
          <p:nvPr/>
        </p:nvSpPr>
        <p:spPr>
          <a:xfrm>
            <a:off x="4419600" y="4447629"/>
            <a:ext cx="1676401" cy="338554"/>
          </a:xfrm>
          <a:prstGeom prst="rect">
            <a:avLst/>
          </a:prstGeom>
        </p:spPr>
        <p:txBody>
          <a:bodyPr wrap="square">
            <a:spAutoFit/>
          </a:bodyPr>
          <a:lstStyle/>
          <a:p>
            <a:r>
              <a:rPr lang="en-US" sz="1600" b="1" dirty="0" smtClean="0">
                <a:solidFill>
                  <a:srgbClr val="0000FF"/>
                </a:solidFill>
                <a:latin typeface="Franklin Gothic Medium Cond" pitchFamily="34" charset="0"/>
              </a:rPr>
              <a:t>2</a:t>
            </a:r>
            <a:r>
              <a:rPr lang="en-US" sz="1600" b="1" baseline="30000" dirty="0" smtClean="0">
                <a:solidFill>
                  <a:srgbClr val="0000FF"/>
                </a:solidFill>
                <a:latin typeface="Franklin Gothic Medium Cond" pitchFamily="34" charset="0"/>
              </a:rPr>
              <a:t>nd</a:t>
            </a:r>
            <a:r>
              <a:rPr lang="en-US" sz="1600" b="1" dirty="0" smtClean="0">
                <a:solidFill>
                  <a:srgbClr val="0000FF"/>
                </a:solidFill>
                <a:latin typeface="Franklin Gothic Medium Cond" pitchFamily="34" charset="0"/>
              </a:rPr>
              <a:t> –harmonic + DC</a:t>
            </a:r>
            <a:endParaRPr lang="en-US" sz="1600" dirty="0">
              <a:solidFill>
                <a:srgbClr val="0000FF"/>
              </a:solidFill>
            </a:endParaRPr>
          </a:p>
        </p:txBody>
      </p:sp>
      <p:sp>
        <p:nvSpPr>
          <p:cNvPr id="35" name="Rectangle 34"/>
          <p:cNvSpPr/>
          <p:nvPr/>
        </p:nvSpPr>
        <p:spPr>
          <a:xfrm>
            <a:off x="6096001" y="5496697"/>
            <a:ext cx="2362199" cy="338554"/>
          </a:xfrm>
          <a:prstGeom prst="rect">
            <a:avLst/>
          </a:prstGeom>
        </p:spPr>
        <p:txBody>
          <a:bodyPr wrap="square">
            <a:spAutoFit/>
          </a:bodyPr>
          <a:lstStyle/>
          <a:p>
            <a:r>
              <a:rPr lang="en-US" sz="1600" b="1" dirty="0" smtClean="0">
                <a:solidFill>
                  <a:srgbClr val="0000FF"/>
                </a:solidFill>
                <a:latin typeface="Franklin Gothic Medium Cond" pitchFamily="34" charset="0"/>
              </a:rPr>
              <a:t>fundamental+ 3</a:t>
            </a:r>
            <a:r>
              <a:rPr lang="en-US" sz="1600" b="1" baseline="30000" dirty="0" smtClean="0">
                <a:solidFill>
                  <a:srgbClr val="0000FF"/>
                </a:solidFill>
                <a:latin typeface="Franklin Gothic Medium Cond" pitchFamily="34" charset="0"/>
              </a:rPr>
              <a:t>rd</a:t>
            </a:r>
            <a:r>
              <a:rPr lang="en-US" sz="1600" b="1" dirty="0" smtClean="0">
                <a:solidFill>
                  <a:srgbClr val="0000FF"/>
                </a:solidFill>
                <a:latin typeface="Franklin Gothic Medium Cond" pitchFamily="34" charset="0"/>
              </a:rPr>
              <a:t> -harmonic</a:t>
            </a:r>
            <a:endParaRPr lang="en-US" sz="1600" dirty="0">
              <a:solidFill>
                <a:srgbClr val="0000FF"/>
              </a:solidFill>
            </a:endParaRPr>
          </a:p>
        </p:txBody>
      </p:sp>
      <p:sp>
        <p:nvSpPr>
          <p:cNvPr id="36" name="Oval 35"/>
          <p:cNvSpPr/>
          <p:nvPr/>
        </p:nvSpPr>
        <p:spPr>
          <a:xfrm>
            <a:off x="4343400" y="2863634"/>
            <a:ext cx="457200" cy="8042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4172610" y="3959174"/>
            <a:ext cx="909354" cy="8042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8" name="TextBox 37"/>
              <p:cNvSpPr txBox="1"/>
              <p:nvPr/>
            </p:nvSpPr>
            <p:spPr>
              <a:xfrm>
                <a:off x="304800" y="4859148"/>
                <a:ext cx="5598520" cy="12973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𝐇𝐃</m:t>
                          </m:r>
                        </m:e>
                        <m:sub>
                          <m:r>
                            <a:rPr lang="en-US" sz="1600" b="1" i="0" smtClean="0">
                              <a:latin typeface="Cambria Math"/>
                            </a:rPr>
                            <m:t>𝟐</m:t>
                          </m:r>
                        </m:sub>
                      </m:sSub>
                      <m:r>
                        <a:rPr lang="en-US" sz="1600" b="1" i="1" smtClean="0">
                          <a:latin typeface="Cambria Math"/>
                        </a:rPr>
                        <m:t>=</m:t>
                      </m:r>
                      <m:f>
                        <m:fPr>
                          <m:ctrlPr>
                            <a:rPr lang="en-US" sz="1600" b="1" i="1" smtClean="0">
                              <a:latin typeface="Cambria Math"/>
                            </a:rPr>
                          </m:ctrlPr>
                        </m:fPr>
                        <m:num>
                          <m:r>
                            <a:rPr lang="en-US" sz="1600" b="1" i="1" smtClean="0">
                              <a:latin typeface="Cambria Math"/>
                            </a:rPr>
                            <m:t>𝑨𝒎𝒑𝒍𝒊𝒕𝒖𝒅𝒆</m:t>
                          </m:r>
                          <m:r>
                            <a:rPr lang="en-US" sz="1600" b="1" i="1" smtClean="0">
                              <a:latin typeface="Cambria Math"/>
                            </a:rPr>
                            <m:t> </m:t>
                          </m:r>
                          <m:r>
                            <a:rPr lang="en-US" sz="1600" b="1" i="1" smtClean="0">
                              <a:latin typeface="Cambria Math"/>
                            </a:rPr>
                            <m:t>𝒐𝒇</m:t>
                          </m:r>
                          <m:r>
                            <a:rPr lang="en-US" sz="1600" b="1" i="1" smtClean="0">
                              <a:latin typeface="Cambria Math"/>
                            </a:rPr>
                            <m:t> </m:t>
                          </m:r>
                          <m:r>
                            <a:rPr lang="en-US" sz="1600" b="1" i="1" smtClean="0">
                              <a:latin typeface="Cambria Math"/>
                            </a:rPr>
                            <m:t>𝒕𝒉𝒆</m:t>
                          </m:r>
                          <m:r>
                            <a:rPr lang="en-US" sz="1600" b="1" i="1" smtClean="0">
                              <a:latin typeface="Cambria Math"/>
                            </a:rPr>
                            <m:t> </m:t>
                          </m:r>
                          <m:r>
                            <a:rPr lang="en-US" sz="1600" b="1" i="1" smtClean="0">
                              <a:latin typeface="Cambria Math"/>
                            </a:rPr>
                            <m:t>𝟐</m:t>
                          </m:r>
                          <m:r>
                            <a:rPr lang="en-US" sz="1600" b="1" i="1" smtClean="0">
                              <a:latin typeface="Cambria Math"/>
                            </a:rPr>
                            <m:t>𝒏𝒅</m:t>
                          </m:r>
                          <m:r>
                            <a:rPr lang="en-US" sz="1600" b="1" i="1" smtClean="0">
                              <a:latin typeface="Cambria Math"/>
                            </a:rPr>
                            <m:t>−</m:t>
                          </m:r>
                          <m:r>
                            <a:rPr lang="en-US" sz="1600" b="1" i="1" smtClean="0">
                              <a:latin typeface="Cambria Math"/>
                            </a:rPr>
                            <m:t>𝒐𝒓𝒅𝒆𝒓</m:t>
                          </m:r>
                          <m:r>
                            <a:rPr lang="en-US" sz="1600" b="1" i="1" smtClean="0">
                              <a:latin typeface="Cambria Math"/>
                            </a:rPr>
                            <m:t> </m:t>
                          </m:r>
                          <m:r>
                            <a:rPr lang="en-US" sz="1600" b="1" i="1" smtClean="0">
                              <a:latin typeface="Cambria Math"/>
                            </a:rPr>
                            <m:t>𝒉𝒂𝒓𝒎𝒐𝒏𝒊𝒄</m:t>
                          </m:r>
                          <m:r>
                            <a:rPr lang="en-US" sz="1600" b="1" i="1" smtClean="0">
                              <a:latin typeface="Cambria Math"/>
                            </a:rPr>
                            <m:t> </m:t>
                          </m:r>
                          <m:r>
                            <a:rPr lang="en-US" sz="1600" b="1" i="1" smtClean="0">
                              <a:latin typeface="Cambria Math"/>
                            </a:rPr>
                            <m:t>𝒐𝒖𝒕𝒑𝒖𝒕</m:t>
                          </m:r>
                        </m:num>
                        <m:den>
                          <m:r>
                            <a:rPr lang="en-US" sz="1600" b="1" i="1" smtClean="0">
                              <a:latin typeface="Cambria Math"/>
                            </a:rPr>
                            <m:t>𝑨𝒎𝒑𝒍𝒊𝒕𝒖𝒅𝒆</m:t>
                          </m:r>
                          <m:r>
                            <a:rPr lang="en-US" sz="1600" b="1" i="1" smtClean="0">
                              <a:latin typeface="Cambria Math"/>
                            </a:rPr>
                            <m:t> </m:t>
                          </m:r>
                          <m:r>
                            <a:rPr lang="en-US" sz="1600" b="1" i="1" smtClean="0">
                              <a:latin typeface="Cambria Math"/>
                            </a:rPr>
                            <m:t>𝒐𝒇</m:t>
                          </m:r>
                          <m:r>
                            <a:rPr lang="en-US" sz="1600" b="1" i="1" smtClean="0">
                              <a:latin typeface="Cambria Math"/>
                            </a:rPr>
                            <m:t> </m:t>
                          </m:r>
                          <m:r>
                            <a:rPr lang="en-US" sz="1600" b="1" i="1" smtClean="0">
                              <a:latin typeface="Cambria Math"/>
                            </a:rPr>
                            <m:t>𝒕𝒉𝒆</m:t>
                          </m:r>
                          <m:r>
                            <a:rPr lang="en-US" sz="1600" b="1" i="1" smtClean="0">
                              <a:latin typeface="Cambria Math"/>
                            </a:rPr>
                            <m:t> </m:t>
                          </m:r>
                          <m:r>
                            <a:rPr lang="en-US" sz="1600" b="1" i="1" smtClean="0">
                              <a:latin typeface="Cambria Math"/>
                            </a:rPr>
                            <m:t>𝒇𝒖𝒏𝒅𝒂𝒎𝒆𝒏𝒕𝒂𝒍</m:t>
                          </m:r>
                          <m:r>
                            <a:rPr lang="en-US" sz="1600" b="1" i="1" smtClean="0">
                              <a:latin typeface="Cambria Math"/>
                            </a:rPr>
                            <m:t> </m:t>
                          </m:r>
                          <m:r>
                            <a:rPr lang="en-US" sz="1600" b="1" i="1" smtClean="0">
                              <a:latin typeface="Cambria Math"/>
                            </a:rPr>
                            <m:t>𝒐𝒖𝒕𝒑𝒖𝒕</m:t>
                          </m:r>
                        </m:den>
                      </m:f>
                    </m:oMath>
                  </m:oMathPara>
                </a14:m>
                <a:endParaRPr lang="en-US" sz="1600" b="1" i="1" dirty="0" smtClean="0">
                  <a:latin typeface="Cambria Math"/>
                </a:endParaRPr>
              </a:p>
              <a:p>
                <a:pPr/>
                <a14:m>
                  <m:oMathPara xmlns:m="http://schemas.openxmlformats.org/officeDocument/2006/math">
                    <m:oMathParaPr>
                      <m:jc m:val="centerGroup"/>
                    </m:oMathParaPr>
                    <m:oMath xmlns:m="http://schemas.openxmlformats.org/officeDocument/2006/math">
                      <m:r>
                        <a:rPr lang="en-US" sz="1600" b="1" i="1" smtClean="0">
                          <a:latin typeface="Cambria Math"/>
                        </a:rPr>
                        <m:t>=</m:t>
                      </m:r>
                      <m:f>
                        <m:fPr>
                          <m:ctrlPr>
                            <a:rPr lang="en-US" sz="1600" b="1" i="1" smtClean="0">
                              <a:latin typeface="Cambria Math"/>
                            </a:rPr>
                          </m:ctrlPr>
                        </m:fPr>
                        <m:num>
                          <m:sSub>
                            <m:sSubPr>
                              <m:ctrlPr>
                                <a:rPr lang="en-US" sz="1600" b="1" i="1">
                                  <a:latin typeface="Cambria Math"/>
                                </a:rPr>
                              </m:ctrlPr>
                            </m:sSubPr>
                            <m:e>
                              <m:f>
                                <m:fPr>
                                  <m:ctrlPr>
                                    <a:rPr lang="en-US" sz="1600" b="1" i="1">
                                      <a:latin typeface="Cambria Math"/>
                                    </a:rPr>
                                  </m:ctrlPr>
                                </m:fPr>
                                <m:num>
                                  <m:r>
                                    <a:rPr lang="en-US" sz="1600" b="1" i="1">
                                      <a:latin typeface="Cambria Math"/>
                                    </a:rPr>
                                    <m:t>𝟏</m:t>
                                  </m:r>
                                </m:num>
                                <m:den>
                                  <m:r>
                                    <a:rPr lang="en-US" sz="1600" b="1" i="1">
                                      <a:latin typeface="Cambria Math"/>
                                    </a:rPr>
                                    <m:t>𝟐</m:t>
                                  </m:r>
                                </m:den>
                              </m:f>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a:latin typeface="Cambria Math"/>
                                </a:rPr>
                                <m:t>𝟐</m:t>
                              </m:r>
                            </m:sup>
                          </m:sSup>
                        </m:num>
                        <m:den>
                          <m:sSub>
                            <m:sSubPr>
                              <m:ctrlPr>
                                <a:rPr lang="en-US" sz="1600" b="1" i="1">
                                  <a:latin typeface="Cambria Math"/>
                                </a:rPr>
                              </m:ctrlPr>
                            </m:sSubPr>
                            <m:e>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𝐩</m:t>
                              </m:r>
                            </m:sub>
                          </m:sSub>
                        </m:den>
                      </m:f>
                      <m:r>
                        <a:rPr lang="en-US" sz="1600" b="1" i="1" smtClean="0">
                          <a:latin typeface="Cambria Math"/>
                        </a:rPr>
                        <m:t>=</m:t>
                      </m:r>
                      <m:f>
                        <m:fPr>
                          <m:ctrlPr>
                            <a:rPr lang="en-US" sz="1600" b="1" i="1" smtClean="0">
                              <a:latin typeface="Cambria Math"/>
                            </a:rPr>
                          </m:ctrlPr>
                        </m:fPr>
                        <m:num>
                          <m:sSub>
                            <m:sSubPr>
                              <m:ctrlPr>
                                <a:rPr lang="en-US" sz="1600" b="1" i="1">
                                  <a:latin typeface="Cambria Math"/>
                                </a:rPr>
                              </m:ctrlPr>
                            </m:sSubPr>
                            <m:e>
                              <m:r>
                                <a:rPr lang="en-US" sz="1600" b="1">
                                  <a:latin typeface="Cambria Math"/>
                                </a:rPr>
                                <m:t>𝐚</m:t>
                              </m:r>
                            </m:e>
                            <m:sub>
                              <m:r>
                                <a:rPr lang="en-US" sz="1600" b="1">
                                  <a:latin typeface="Cambria Math"/>
                                </a:rPr>
                                <m:t>𝟐</m:t>
                              </m:r>
                            </m:sub>
                          </m:sSub>
                          <m:sSub>
                            <m:sSubPr>
                              <m:ctrlPr>
                                <a:rPr lang="en-US" sz="1600" b="1" i="1">
                                  <a:latin typeface="Cambria Math"/>
                                </a:rPr>
                              </m:ctrlPr>
                            </m:sSubPr>
                            <m:e>
                              <m:r>
                                <a:rPr lang="en-US" sz="1600" b="1">
                                  <a:latin typeface="Cambria Math"/>
                                </a:rPr>
                                <m:t>𝐕</m:t>
                              </m:r>
                            </m:e>
                            <m:sub>
                              <m:r>
                                <a:rPr lang="en-US" sz="1600" b="1">
                                  <a:latin typeface="Cambria Math"/>
                                </a:rPr>
                                <m:t>𝐩</m:t>
                              </m:r>
                            </m:sub>
                          </m:sSub>
                        </m:num>
                        <m:den>
                          <m:sSub>
                            <m:sSubPr>
                              <m:ctrlPr>
                                <a:rPr lang="en-US" sz="1600" b="1" i="1">
                                  <a:latin typeface="Cambria Math"/>
                                </a:rPr>
                              </m:ctrlPr>
                            </m:sSubPr>
                            <m:e>
                              <m:r>
                                <a:rPr lang="en-US" sz="1600" b="1" i="0" smtClean="0">
                                  <a:latin typeface="Cambria Math"/>
                                </a:rPr>
                                <m:t>𝟐</m:t>
                              </m:r>
                              <m:r>
                                <a:rPr lang="en-US" sz="1600" b="1">
                                  <a:latin typeface="Cambria Math"/>
                                </a:rPr>
                                <m:t>𝐚</m:t>
                              </m:r>
                            </m:e>
                            <m:sub>
                              <m:r>
                                <a:rPr lang="en-US" sz="1600" b="1">
                                  <a:latin typeface="Cambria Math"/>
                                </a:rPr>
                                <m:t>𝟏</m:t>
                              </m:r>
                            </m:sub>
                          </m:sSub>
                        </m:den>
                      </m:f>
                    </m:oMath>
                  </m:oMathPara>
                </a14:m>
                <a:endParaRPr lang="en-US" sz="1600"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304800" y="4859148"/>
                <a:ext cx="5598520" cy="1297343"/>
              </a:xfrm>
              <a:prstGeom prst="rect">
                <a:avLst/>
              </a:prstGeom>
              <a:blipFill rotWithShape="1">
                <a:blip r:embed="rId9"/>
                <a:stretch>
                  <a:fillRect/>
                </a:stretch>
              </a:blipFill>
            </p:spPr>
            <p:txBody>
              <a:bodyPr/>
              <a:lstStyle/>
              <a:p>
                <a:r>
                  <a:rPr lang="en-US">
                    <a:noFill/>
                  </a:rPr>
                  <a:t> </a:t>
                </a:r>
              </a:p>
            </p:txBody>
          </p:sp>
        </mc:Fallback>
      </mc:AlternateContent>
      <p:sp>
        <p:nvSpPr>
          <p:cNvPr id="39" name="Rectangle 38"/>
          <p:cNvSpPr/>
          <p:nvPr/>
        </p:nvSpPr>
        <p:spPr>
          <a:xfrm>
            <a:off x="3393870" y="5507819"/>
            <a:ext cx="644730" cy="6486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825415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39762"/>
            <a:ext cx="8686800" cy="655638"/>
          </a:xfrm>
        </p:spPr>
        <p:txBody>
          <a:bodyPr/>
          <a:lstStyle/>
          <a:p>
            <a:r>
              <a:rPr lang="en-US" dirty="0" smtClean="0"/>
              <a:t>Fractional 3</a:t>
            </a:r>
            <a:r>
              <a:rPr lang="en-US" baseline="30000" dirty="0" smtClean="0"/>
              <a:t>rd</a:t>
            </a:r>
            <a:r>
              <a:rPr lang="en-US" dirty="0" smtClean="0"/>
              <a:t>–order Harmonic Distortion (HD</a:t>
            </a:r>
            <a:r>
              <a:rPr lang="en-US" baseline="-25000" dirty="0" smtClean="0"/>
              <a:t>3</a:t>
            </a:r>
            <a:r>
              <a:rPr lang="en-US" dirty="0" smtClean="0"/>
              <a:t>)</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13</a:t>
            </a:fld>
            <a:endParaRPr lang="en-US">
              <a:solidFill>
                <a:srgbClr val="000000"/>
              </a:solidFill>
            </a:endParaRPr>
          </a:p>
        </p:txBody>
      </p:sp>
      <p:sp>
        <p:nvSpPr>
          <p:cNvPr id="5" name="Rounded Rectangle 4"/>
          <p:cNvSpPr/>
          <p:nvPr/>
        </p:nvSpPr>
        <p:spPr>
          <a:xfrm>
            <a:off x="5629532" y="5095740"/>
            <a:ext cx="2904867"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6" name="Rounded Rectangle 5"/>
          <p:cNvSpPr/>
          <p:nvPr/>
        </p:nvSpPr>
        <p:spPr>
          <a:xfrm>
            <a:off x="4177614" y="4038665"/>
            <a:ext cx="2223186"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Rounded Rectangle 6"/>
          <p:cNvSpPr/>
          <p:nvPr/>
        </p:nvSpPr>
        <p:spPr>
          <a:xfrm>
            <a:off x="4343400" y="2956664"/>
            <a:ext cx="1251935"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Freeform 7"/>
          <p:cNvSpPr/>
          <p:nvPr/>
        </p:nvSpPr>
        <p:spPr>
          <a:xfrm>
            <a:off x="6211305" y="2148016"/>
            <a:ext cx="633096" cy="395416"/>
          </a:xfrm>
          <a:custGeom>
            <a:avLst/>
            <a:gdLst>
              <a:gd name="connsiteX0" fmla="*/ 444868 w 633096"/>
              <a:gd name="connsiteY0" fmla="*/ 395416 h 395416"/>
              <a:gd name="connsiteX1" fmla="*/ 57690 w 633096"/>
              <a:gd name="connsiteY1" fmla="*/ 387178 h 395416"/>
              <a:gd name="connsiteX2" fmla="*/ 32976 w 633096"/>
              <a:gd name="connsiteY2" fmla="*/ 370703 h 395416"/>
              <a:gd name="connsiteX3" fmla="*/ 16500 w 633096"/>
              <a:gd name="connsiteY3" fmla="*/ 345989 h 395416"/>
              <a:gd name="connsiteX4" fmla="*/ 25 w 633096"/>
              <a:gd name="connsiteY4" fmla="*/ 296562 h 395416"/>
              <a:gd name="connsiteX5" fmla="*/ 8263 w 633096"/>
              <a:gd name="connsiteY5" fmla="*/ 74140 h 395416"/>
              <a:gd name="connsiteX6" fmla="*/ 49452 w 633096"/>
              <a:gd name="connsiteY6" fmla="*/ 41189 h 395416"/>
              <a:gd name="connsiteX7" fmla="*/ 115354 w 633096"/>
              <a:gd name="connsiteY7" fmla="*/ 24713 h 395416"/>
              <a:gd name="connsiteX8" fmla="*/ 140068 w 633096"/>
              <a:gd name="connsiteY8" fmla="*/ 16476 h 395416"/>
              <a:gd name="connsiteX9" fmla="*/ 230684 w 633096"/>
              <a:gd name="connsiteY9" fmla="*/ 0 h 395416"/>
              <a:gd name="connsiteX10" fmla="*/ 576673 w 633096"/>
              <a:gd name="connsiteY10" fmla="*/ 8238 h 395416"/>
              <a:gd name="connsiteX11" fmla="*/ 593149 w 633096"/>
              <a:gd name="connsiteY11" fmla="*/ 32951 h 395416"/>
              <a:gd name="connsiteX12" fmla="*/ 617863 w 633096"/>
              <a:gd name="connsiteY12" fmla="*/ 57665 h 395416"/>
              <a:gd name="connsiteX13" fmla="*/ 617863 w 633096"/>
              <a:gd name="connsiteY13" fmla="*/ 205946 h 395416"/>
              <a:gd name="connsiteX14" fmla="*/ 584911 w 633096"/>
              <a:gd name="connsiteY14" fmla="*/ 255373 h 395416"/>
              <a:gd name="connsiteX15" fmla="*/ 560198 w 633096"/>
              <a:gd name="connsiteY15" fmla="*/ 263611 h 395416"/>
              <a:gd name="connsiteX16" fmla="*/ 510771 w 633096"/>
              <a:gd name="connsiteY16" fmla="*/ 304800 h 395416"/>
              <a:gd name="connsiteX17" fmla="*/ 486057 w 633096"/>
              <a:gd name="connsiteY17" fmla="*/ 313038 h 395416"/>
              <a:gd name="connsiteX18" fmla="*/ 461344 w 633096"/>
              <a:gd name="connsiteY18" fmla="*/ 337751 h 395416"/>
              <a:gd name="connsiteX19" fmla="*/ 395441 w 633096"/>
              <a:gd name="connsiteY19" fmla="*/ 387178 h 39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33096" h="395416">
                <a:moveTo>
                  <a:pt x="444868" y="395416"/>
                </a:moveTo>
                <a:cubicBezTo>
                  <a:pt x="315809" y="392670"/>
                  <a:pt x="186547" y="394909"/>
                  <a:pt x="57690" y="387178"/>
                </a:cubicBezTo>
                <a:cubicBezTo>
                  <a:pt x="47807" y="386585"/>
                  <a:pt x="39977" y="377704"/>
                  <a:pt x="32976" y="370703"/>
                </a:cubicBezTo>
                <a:cubicBezTo>
                  <a:pt x="25975" y="363702"/>
                  <a:pt x="21992" y="354227"/>
                  <a:pt x="16500" y="345989"/>
                </a:cubicBezTo>
                <a:cubicBezTo>
                  <a:pt x="11008" y="329513"/>
                  <a:pt x="-618" y="313917"/>
                  <a:pt x="25" y="296562"/>
                </a:cubicBezTo>
                <a:cubicBezTo>
                  <a:pt x="2771" y="222421"/>
                  <a:pt x="881" y="147963"/>
                  <a:pt x="8263" y="74140"/>
                </a:cubicBezTo>
                <a:cubicBezTo>
                  <a:pt x="10707" y="49699"/>
                  <a:pt x="31877" y="45982"/>
                  <a:pt x="49452" y="41189"/>
                </a:cubicBezTo>
                <a:cubicBezTo>
                  <a:pt x="71298" y="35231"/>
                  <a:pt x="93872" y="31873"/>
                  <a:pt x="115354" y="24713"/>
                </a:cubicBezTo>
                <a:cubicBezTo>
                  <a:pt x="123592" y="21967"/>
                  <a:pt x="131644" y="18582"/>
                  <a:pt x="140068" y="16476"/>
                </a:cubicBezTo>
                <a:cubicBezTo>
                  <a:pt x="163100" y="10718"/>
                  <a:pt x="208644" y="3673"/>
                  <a:pt x="230684" y="0"/>
                </a:cubicBezTo>
                <a:cubicBezTo>
                  <a:pt x="346014" y="2746"/>
                  <a:pt x="461784" y="-2206"/>
                  <a:pt x="576673" y="8238"/>
                </a:cubicBezTo>
                <a:cubicBezTo>
                  <a:pt x="586533" y="9134"/>
                  <a:pt x="586811" y="25345"/>
                  <a:pt x="593149" y="32951"/>
                </a:cubicBezTo>
                <a:cubicBezTo>
                  <a:pt x="600607" y="41901"/>
                  <a:pt x="609625" y="49427"/>
                  <a:pt x="617863" y="57665"/>
                </a:cubicBezTo>
                <a:cubicBezTo>
                  <a:pt x="636372" y="113196"/>
                  <a:pt x="639901" y="113387"/>
                  <a:pt x="617863" y="205946"/>
                </a:cubicBezTo>
                <a:cubicBezTo>
                  <a:pt x="613277" y="225209"/>
                  <a:pt x="603696" y="249111"/>
                  <a:pt x="584911" y="255373"/>
                </a:cubicBezTo>
                <a:lnTo>
                  <a:pt x="560198" y="263611"/>
                </a:lnTo>
                <a:cubicBezTo>
                  <a:pt x="541981" y="281827"/>
                  <a:pt x="533706" y="293332"/>
                  <a:pt x="510771" y="304800"/>
                </a:cubicBezTo>
                <a:cubicBezTo>
                  <a:pt x="503004" y="308683"/>
                  <a:pt x="494295" y="310292"/>
                  <a:pt x="486057" y="313038"/>
                </a:cubicBezTo>
                <a:cubicBezTo>
                  <a:pt x="477819" y="321276"/>
                  <a:pt x="470540" y="330599"/>
                  <a:pt x="461344" y="337751"/>
                </a:cubicBezTo>
                <a:cubicBezTo>
                  <a:pt x="377503" y="402961"/>
                  <a:pt x="436883" y="345739"/>
                  <a:pt x="395441" y="387178"/>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9" name="Freeform 8"/>
          <p:cNvSpPr/>
          <p:nvPr/>
        </p:nvSpPr>
        <p:spPr>
          <a:xfrm>
            <a:off x="5371070" y="2131540"/>
            <a:ext cx="634314" cy="403654"/>
          </a:xfrm>
          <a:custGeom>
            <a:avLst/>
            <a:gdLst>
              <a:gd name="connsiteX0" fmla="*/ 543698 w 634314"/>
              <a:gd name="connsiteY0" fmla="*/ 370703 h 403654"/>
              <a:gd name="connsiteX1" fmla="*/ 453081 w 634314"/>
              <a:gd name="connsiteY1" fmla="*/ 387179 h 403654"/>
              <a:gd name="connsiteX2" fmla="*/ 420130 w 634314"/>
              <a:gd name="connsiteY2" fmla="*/ 395416 h 403654"/>
              <a:gd name="connsiteX3" fmla="*/ 354227 w 634314"/>
              <a:gd name="connsiteY3" fmla="*/ 403654 h 403654"/>
              <a:gd name="connsiteX4" fmla="*/ 156519 w 634314"/>
              <a:gd name="connsiteY4" fmla="*/ 395416 h 403654"/>
              <a:gd name="connsiteX5" fmla="*/ 131806 w 634314"/>
              <a:gd name="connsiteY5" fmla="*/ 387179 h 403654"/>
              <a:gd name="connsiteX6" fmla="*/ 90616 w 634314"/>
              <a:gd name="connsiteY6" fmla="*/ 345989 h 403654"/>
              <a:gd name="connsiteX7" fmla="*/ 65903 w 634314"/>
              <a:gd name="connsiteY7" fmla="*/ 296562 h 403654"/>
              <a:gd name="connsiteX8" fmla="*/ 49427 w 634314"/>
              <a:gd name="connsiteY8" fmla="*/ 271849 h 403654"/>
              <a:gd name="connsiteX9" fmla="*/ 41189 w 634314"/>
              <a:gd name="connsiteY9" fmla="*/ 247135 h 403654"/>
              <a:gd name="connsiteX10" fmla="*/ 24714 w 634314"/>
              <a:gd name="connsiteY10" fmla="*/ 222422 h 403654"/>
              <a:gd name="connsiteX11" fmla="*/ 8238 w 634314"/>
              <a:gd name="connsiteY11" fmla="*/ 172995 h 403654"/>
              <a:gd name="connsiteX12" fmla="*/ 0 w 634314"/>
              <a:gd name="connsiteY12" fmla="*/ 148281 h 403654"/>
              <a:gd name="connsiteX13" fmla="*/ 8238 w 634314"/>
              <a:gd name="connsiteY13" fmla="*/ 98854 h 403654"/>
              <a:gd name="connsiteX14" fmla="*/ 57665 w 634314"/>
              <a:gd name="connsiteY14" fmla="*/ 57665 h 403654"/>
              <a:gd name="connsiteX15" fmla="*/ 107092 w 634314"/>
              <a:gd name="connsiteY15" fmla="*/ 41189 h 403654"/>
              <a:gd name="connsiteX16" fmla="*/ 131806 w 634314"/>
              <a:gd name="connsiteY16" fmla="*/ 32952 h 403654"/>
              <a:gd name="connsiteX17" fmla="*/ 156519 w 634314"/>
              <a:gd name="connsiteY17" fmla="*/ 24714 h 403654"/>
              <a:gd name="connsiteX18" fmla="*/ 197708 w 634314"/>
              <a:gd name="connsiteY18" fmla="*/ 16476 h 403654"/>
              <a:gd name="connsiteX19" fmla="*/ 222422 w 634314"/>
              <a:gd name="connsiteY19" fmla="*/ 8238 h 403654"/>
              <a:gd name="connsiteX20" fmla="*/ 288325 w 634314"/>
              <a:gd name="connsiteY20" fmla="*/ 0 h 403654"/>
              <a:gd name="connsiteX21" fmla="*/ 551935 w 634314"/>
              <a:gd name="connsiteY21" fmla="*/ 8238 h 403654"/>
              <a:gd name="connsiteX22" fmla="*/ 576649 w 634314"/>
              <a:gd name="connsiteY22" fmla="*/ 16476 h 403654"/>
              <a:gd name="connsiteX23" fmla="*/ 617838 w 634314"/>
              <a:gd name="connsiteY23" fmla="*/ 65903 h 403654"/>
              <a:gd name="connsiteX24" fmla="*/ 634314 w 634314"/>
              <a:gd name="connsiteY24" fmla="*/ 115330 h 403654"/>
              <a:gd name="connsiteX25" fmla="*/ 626076 w 634314"/>
              <a:gd name="connsiteY25" fmla="*/ 238898 h 403654"/>
              <a:gd name="connsiteX26" fmla="*/ 617838 w 634314"/>
              <a:gd name="connsiteY26" fmla="*/ 263611 h 403654"/>
              <a:gd name="connsiteX27" fmla="*/ 551935 w 634314"/>
              <a:gd name="connsiteY27" fmla="*/ 321276 h 403654"/>
              <a:gd name="connsiteX28" fmla="*/ 527222 w 634314"/>
              <a:gd name="connsiteY28" fmla="*/ 329514 h 403654"/>
              <a:gd name="connsiteX29" fmla="*/ 502508 w 634314"/>
              <a:gd name="connsiteY29" fmla="*/ 345989 h 403654"/>
              <a:gd name="connsiteX30" fmla="*/ 486033 w 634314"/>
              <a:gd name="connsiteY30" fmla="*/ 370703 h 403654"/>
              <a:gd name="connsiteX31" fmla="*/ 461319 w 634314"/>
              <a:gd name="connsiteY31" fmla="*/ 378941 h 40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34314" h="403654">
                <a:moveTo>
                  <a:pt x="543698" y="370703"/>
                </a:moveTo>
                <a:cubicBezTo>
                  <a:pt x="507923" y="376666"/>
                  <a:pt x="487627" y="379502"/>
                  <a:pt x="453081" y="387179"/>
                </a:cubicBezTo>
                <a:cubicBezTo>
                  <a:pt x="442029" y="389635"/>
                  <a:pt x="431298" y="393555"/>
                  <a:pt x="420130" y="395416"/>
                </a:cubicBezTo>
                <a:cubicBezTo>
                  <a:pt x="398293" y="399055"/>
                  <a:pt x="376195" y="400908"/>
                  <a:pt x="354227" y="403654"/>
                </a:cubicBezTo>
                <a:cubicBezTo>
                  <a:pt x="288324" y="400908"/>
                  <a:pt x="222299" y="400288"/>
                  <a:pt x="156519" y="395416"/>
                </a:cubicBezTo>
                <a:cubicBezTo>
                  <a:pt x="147860" y="394775"/>
                  <a:pt x="138586" y="392603"/>
                  <a:pt x="131806" y="387179"/>
                </a:cubicBezTo>
                <a:cubicBezTo>
                  <a:pt x="-5499" y="277336"/>
                  <a:pt x="238905" y="444848"/>
                  <a:pt x="90616" y="345989"/>
                </a:cubicBezTo>
                <a:cubicBezTo>
                  <a:pt x="43396" y="275158"/>
                  <a:pt x="100013" y="364782"/>
                  <a:pt x="65903" y="296562"/>
                </a:cubicBezTo>
                <a:cubicBezTo>
                  <a:pt x="61475" y="287707"/>
                  <a:pt x="54919" y="280087"/>
                  <a:pt x="49427" y="271849"/>
                </a:cubicBezTo>
                <a:cubicBezTo>
                  <a:pt x="46681" y="263611"/>
                  <a:pt x="45072" y="254902"/>
                  <a:pt x="41189" y="247135"/>
                </a:cubicBezTo>
                <a:cubicBezTo>
                  <a:pt x="36761" y="238280"/>
                  <a:pt x="28735" y="231469"/>
                  <a:pt x="24714" y="222422"/>
                </a:cubicBezTo>
                <a:cubicBezTo>
                  <a:pt x="17661" y="206552"/>
                  <a:pt x="13730" y="189471"/>
                  <a:pt x="8238" y="172995"/>
                </a:cubicBezTo>
                <a:lnTo>
                  <a:pt x="0" y="148281"/>
                </a:lnTo>
                <a:cubicBezTo>
                  <a:pt x="2746" y="131805"/>
                  <a:pt x="1454" y="114117"/>
                  <a:pt x="8238" y="98854"/>
                </a:cubicBezTo>
                <a:cubicBezTo>
                  <a:pt x="13012" y="88112"/>
                  <a:pt x="46153" y="62781"/>
                  <a:pt x="57665" y="57665"/>
                </a:cubicBezTo>
                <a:cubicBezTo>
                  <a:pt x="73535" y="50611"/>
                  <a:pt x="90616" y="46681"/>
                  <a:pt x="107092" y="41189"/>
                </a:cubicBezTo>
                <a:lnTo>
                  <a:pt x="131806" y="32952"/>
                </a:lnTo>
                <a:cubicBezTo>
                  <a:pt x="140044" y="30206"/>
                  <a:pt x="148004" y="26417"/>
                  <a:pt x="156519" y="24714"/>
                </a:cubicBezTo>
                <a:cubicBezTo>
                  <a:pt x="170249" y="21968"/>
                  <a:pt x="184124" y="19872"/>
                  <a:pt x="197708" y="16476"/>
                </a:cubicBezTo>
                <a:cubicBezTo>
                  <a:pt x="206132" y="14370"/>
                  <a:pt x="213878" y="9791"/>
                  <a:pt x="222422" y="8238"/>
                </a:cubicBezTo>
                <a:cubicBezTo>
                  <a:pt x="244204" y="4278"/>
                  <a:pt x="266357" y="2746"/>
                  <a:pt x="288325" y="0"/>
                </a:cubicBezTo>
                <a:cubicBezTo>
                  <a:pt x="376195" y="2746"/>
                  <a:pt x="464165" y="3222"/>
                  <a:pt x="551935" y="8238"/>
                </a:cubicBezTo>
                <a:cubicBezTo>
                  <a:pt x="560604" y="8733"/>
                  <a:pt x="569424" y="11659"/>
                  <a:pt x="576649" y="16476"/>
                </a:cubicBezTo>
                <a:cubicBezTo>
                  <a:pt x="588902" y="24644"/>
                  <a:pt x="611439" y="51507"/>
                  <a:pt x="617838" y="65903"/>
                </a:cubicBezTo>
                <a:cubicBezTo>
                  <a:pt x="624891" y="81773"/>
                  <a:pt x="634314" y="115330"/>
                  <a:pt x="634314" y="115330"/>
                </a:cubicBezTo>
                <a:cubicBezTo>
                  <a:pt x="631568" y="156519"/>
                  <a:pt x="630635" y="197870"/>
                  <a:pt x="626076" y="238898"/>
                </a:cubicBezTo>
                <a:cubicBezTo>
                  <a:pt x="625117" y="247528"/>
                  <a:pt x="621721" y="255844"/>
                  <a:pt x="617838" y="263611"/>
                </a:cubicBezTo>
                <a:cubicBezTo>
                  <a:pt x="604382" y="290522"/>
                  <a:pt x="581593" y="311390"/>
                  <a:pt x="551935" y="321276"/>
                </a:cubicBezTo>
                <a:cubicBezTo>
                  <a:pt x="543697" y="324022"/>
                  <a:pt x="534989" y="325631"/>
                  <a:pt x="527222" y="329514"/>
                </a:cubicBezTo>
                <a:cubicBezTo>
                  <a:pt x="518367" y="333942"/>
                  <a:pt x="510746" y="340497"/>
                  <a:pt x="502508" y="345989"/>
                </a:cubicBezTo>
                <a:cubicBezTo>
                  <a:pt x="497016" y="354227"/>
                  <a:pt x="493764" y="364518"/>
                  <a:pt x="486033" y="370703"/>
                </a:cubicBezTo>
                <a:cubicBezTo>
                  <a:pt x="479252" y="376128"/>
                  <a:pt x="461319" y="378941"/>
                  <a:pt x="461319" y="378941"/>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Freeform 9"/>
          <p:cNvSpPr/>
          <p:nvPr/>
        </p:nvSpPr>
        <p:spPr>
          <a:xfrm>
            <a:off x="4662616" y="2172729"/>
            <a:ext cx="535460" cy="370703"/>
          </a:xfrm>
          <a:custGeom>
            <a:avLst/>
            <a:gdLst>
              <a:gd name="connsiteX0" fmla="*/ 444843 w 535460"/>
              <a:gd name="connsiteY0" fmla="*/ 362465 h 370703"/>
              <a:gd name="connsiteX1" fmla="*/ 403654 w 535460"/>
              <a:gd name="connsiteY1" fmla="*/ 370703 h 370703"/>
              <a:gd name="connsiteX2" fmla="*/ 140043 w 535460"/>
              <a:gd name="connsiteY2" fmla="*/ 354227 h 370703"/>
              <a:gd name="connsiteX3" fmla="*/ 90616 w 535460"/>
              <a:gd name="connsiteY3" fmla="*/ 337752 h 370703"/>
              <a:gd name="connsiteX4" fmla="*/ 65903 w 535460"/>
              <a:gd name="connsiteY4" fmla="*/ 321276 h 370703"/>
              <a:gd name="connsiteX5" fmla="*/ 24714 w 535460"/>
              <a:gd name="connsiteY5" fmla="*/ 271849 h 370703"/>
              <a:gd name="connsiteX6" fmla="*/ 0 w 535460"/>
              <a:gd name="connsiteY6" fmla="*/ 189471 h 370703"/>
              <a:gd name="connsiteX7" fmla="*/ 8238 w 535460"/>
              <a:gd name="connsiteY7" fmla="*/ 82379 h 370703"/>
              <a:gd name="connsiteX8" fmla="*/ 16476 w 535460"/>
              <a:gd name="connsiteY8" fmla="*/ 57665 h 370703"/>
              <a:gd name="connsiteX9" fmla="*/ 65903 w 535460"/>
              <a:gd name="connsiteY9" fmla="*/ 41190 h 370703"/>
              <a:gd name="connsiteX10" fmla="*/ 90616 w 535460"/>
              <a:gd name="connsiteY10" fmla="*/ 24714 h 370703"/>
              <a:gd name="connsiteX11" fmla="*/ 123568 w 535460"/>
              <a:gd name="connsiteY11" fmla="*/ 16476 h 370703"/>
              <a:gd name="connsiteX12" fmla="*/ 205946 w 535460"/>
              <a:gd name="connsiteY12" fmla="*/ 0 h 370703"/>
              <a:gd name="connsiteX13" fmla="*/ 436606 w 535460"/>
              <a:gd name="connsiteY13" fmla="*/ 8238 h 370703"/>
              <a:gd name="connsiteX14" fmla="*/ 469557 w 535460"/>
              <a:gd name="connsiteY14" fmla="*/ 16476 h 370703"/>
              <a:gd name="connsiteX15" fmla="*/ 494270 w 535460"/>
              <a:gd name="connsiteY15" fmla="*/ 32952 h 370703"/>
              <a:gd name="connsiteX16" fmla="*/ 502508 w 535460"/>
              <a:gd name="connsiteY16" fmla="*/ 57665 h 370703"/>
              <a:gd name="connsiteX17" fmla="*/ 535460 w 535460"/>
              <a:gd name="connsiteY17" fmla="*/ 123568 h 370703"/>
              <a:gd name="connsiteX18" fmla="*/ 527222 w 535460"/>
              <a:gd name="connsiteY18" fmla="*/ 214184 h 370703"/>
              <a:gd name="connsiteX19" fmla="*/ 510746 w 535460"/>
              <a:gd name="connsiteY19" fmla="*/ 263611 h 370703"/>
              <a:gd name="connsiteX20" fmla="*/ 477795 w 535460"/>
              <a:gd name="connsiteY20" fmla="*/ 288325 h 370703"/>
              <a:gd name="connsiteX21" fmla="*/ 453081 w 535460"/>
              <a:gd name="connsiteY21" fmla="*/ 313038 h 370703"/>
              <a:gd name="connsiteX22" fmla="*/ 403654 w 535460"/>
              <a:gd name="connsiteY22" fmla="*/ 345990 h 370703"/>
              <a:gd name="connsiteX23" fmla="*/ 387179 w 535460"/>
              <a:gd name="connsiteY23" fmla="*/ 370703 h 370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5460" h="370703">
                <a:moveTo>
                  <a:pt x="444843" y="362465"/>
                </a:moveTo>
                <a:cubicBezTo>
                  <a:pt x="431113" y="365211"/>
                  <a:pt x="417656" y="370703"/>
                  <a:pt x="403654" y="370703"/>
                </a:cubicBezTo>
                <a:cubicBezTo>
                  <a:pt x="273204" y="370703"/>
                  <a:pt x="244027" y="365781"/>
                  <a:pt x="140043" y="354227"/>
                </a:cubicBezTo>
                <a:cubicBezTo>
                  <a:pt x="123567" y="348735"/>
                  <a:pt x="105066" y="347386"/>
                  <a:pt x="90616" y="337752"/>
                </a:cubicBezTo>
                <a:cubicBezTo>
                  <a:pt x="82378" y="332260"/>
                  <a:pt x="73509" y="327614"/>
                  <a:pt x="65903" y="321276"/>
                </a:cubicBezTo>
                <a:cubicBezTo>
                  <a:pt x="52206" y="309862"/>
                  <a:pt x="32339" y="289006"/>
                  <a:pt x="24714" y="271849"/>
                </a:cubicBezTo>
                <a:cubicBezTo>
                  <a:pt x="13253" y="246061"/>
                  <a:pt x="6847" y="216858"/>
                  <a:pt x="0" y="189471"/>
                </a:cubicBezTo>
                <a:cubicBezTo>
                  <a:pt x="2746" y="153774"/>
                  <a:pt x="3797" y="117905"/>
                  <a:pt x="8238" y="82379"/>
                </a:cubicBezTo>
                <a:cubicBezTo>
                  <a:pt x="9315" y="73762"/>
                  <a:pt x="9410" y="62712"/>
                  <a:pt x="16476" y="57665"/>
                </a:cubicBezTo>
                <a:cubicBezTo>
                  <a:pt x="30608" y="47571"/>
                  <a:pt x="65903" y="41190"/>
                  <a:pt x="65903" y="41190"/>
                </a:cubicBezTo>
                <a:cubicBezTo>
                  <a:pt x="74141" y="35698"/>
                  <a:pt x="81516" y="28614"/>
                  <a:pt x="90616" y="24714"/>
                </a:cubicBezTo>
                <a:cubicBezTo>
                  <a:pt x="101023" y="20254"/>
                  <a:pt x="112466" y="18696"/>
                  <a:pt x="123568" y="16476"/>
                </a:cubicBezTo>
                <a:cubicBezTo>
                  <a:pt x="224554" y="-3721"/>
                  <a:pt x="129413" y="19134"/>
                  <a:pt x="205946" y="0"/>
                </a:cubicBezTo>
                <a:cubicBezTo>
                  <a:pt x="282833" y="2746"/>
                  <a:pt x="359820" y="3439"/>
                  <a:pt x="436606" y="8238"/>
                </a:cubicBezTo>
                <a:cubicBezTo>
                  <a:pt x="447906" y="8944"/>
                  <a:pt x="459151" y="12016"/>
                  <a:pt x="469557" y="16476"/>
                </a:cubicBezTo>
                <a:cubicBezTo>
                  <a:pt x="478657" y="20376"/>
                  <a:pt x="486032" y="27460"/>
                  <a:pt x="494270" y="32952"/>
                </a:cubicBezTo>
                <a:cubicBezTo>
                  <a:pt x="497016" y="41190"/>
                  <a:pt x="498915" y="49760"/>
                  <a:pt x="502508" y="57665"/>
                </a:cubicBezTo>
                <a:cubicBezTo>
                  <a:pt x="512671" y="80024"/>
                  <a:pt x="535460" y="123568"/>
                  <a:pt x="535460" y="123568"/>
                </a:cubicBezTo>
                <a:cubicBezTo>
                  <a:pt x="532714" y="153773"/>
                  <a:pt x="532493" y="184316"/>
                  <a:pt x="527222" y="214184"/>
                </a:cubicBezTo>
                <a:cubicBezTo>
                  <a:pt x="524204" y="231287"/>
                  <a:pt x="524639" y="253191"/>
                  <a:pt x="510746" y="263611"/>
                </a:cubicBezTo>
                <a:cubicBezTo>
                  <a:pt x="499762" y="271849"/>
                  <a:pt x="488219" y="279390"/>
                  <a:pt x="477795" y="288325"/>
                </a:cubicBezTo>
                <a:cubicBezTo>
                  <a:pt x="468950" y="295907"/>
                  <a:pt x="462277" y="305886"/>
                  <a:pt x="453081" y="313038"/>
                </a:cubicBezTo>
                <a:cubicBezTo>
                  <a:pt x="437451" y="325195"/>
                  <a:pt x="403654" y="345990"/>
                  <a:pt x="403654" y="345990"/>
                </a:cubicBezTo>
                <a:lnTo>
                  <a:pt x="387179" y="370703"/>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Freeform 10"/>
          <p:cNvSpPr/>
          <p:nvPr/>
        </p:nvSpPr>
        <p:spPr>
          <a:xfrm>
            <a:off x="2685535" y="2713648"/>
            <a:ext cx="1541406" cy="486032"/>
          </a:xfrm>
          <a:custGeom>
            <a:avLst/>
            <a:gdLst>
              <a:gd name="connsiteX0" fmla="*/ 1507524 w 1541406"/>
              <a:gd name="connsiteY0" fmla="*/ 123567 h 486032"/>
              <a:gd name="connsiteX1" fmla="*/ 1466335 w 1541406"/>
              <a:gd name="connsiteY1" fmla="*/ 115329 h 486032"/>
              <a:gd name="connsiteX2" fmla="*/ 1433384 w 1541406"/>
              <a:gd name="connsiteY2" fmla="*/ 107092 h 486032"/>
              <a:gd name="connsiteX3" fmla="*/ 1383957 w 1541406"/>
              <a:gd name="connsiteY3" fmla="*/ 98854 h 486032"/>
              <a:gd name="connsiteX4" fmla="*/ 1359243 w 1541406"/>
              <a:gd name="connsiteY4" fmla="*/ 90616 h 486032"/>
              <a:gd name="connsiteX5" fmla="*/ 1301579 w 1541406"/>
              <a:gd name="connsiteY5" fmla="*/ 82378 h 486032"/>
              <a:gd name="connsiteX6" fmla="*/ 1276865 w 1541406"/>
              <a:gd name="connsiteY6" fmla="*/ 74140 h 486032"/>
              <a:gd name="connsiteX7" fmla="*/ 1161535 w 1541406"/>
              <a:gd name="connsiteY7" fmla="*/ 57665 h 486032"/>
              <a:gd name="connsiteX8" fmla="*/ 1062681 w 1541406"/>
              <a:gd name="connsiteY8" fmla="*/ 41189 h 486032"/>
              <a:gd name="connsiteX9" fmla="*/ 1013254 w 1541406"/>
              <a:gd name="connsiteY9" fmla="*/ 32951 h 486032"/>
              <a:gd name="connsiteX10" fmla="*/ 856735 w 1541406"/>
              <a:gd name="connsiteY10" fmla="*/ 16475 h 486032"/>
              <a:gd name="connsiteX11" fmla="*/ 659027 w 1541406"/>
              <a:gd name="connsiteY11" fmla="*/ 0 h 486032"/>
              <a:gd name="connsiteX12" fmla="*/ 255373 w 1541406"/>
              <a:gd name="connsiteY12" fmla="*/ 8238 h 486032"/>
              <a:gd name="connsiteX13" fmla="*/ 230660 w 1541406"/>
              <a:gd name="connsiteY13" fmla="*/ 16475 h 486032"/>
              <a:gd name="connsiteX14" fmla="*/ 172995 w 1541406"/>
              <a:gd name="connsiteY14" fmla="*/ 24713 h 486032"/>
              <a:gd name="connsiteX15" fmla="*/ 140043 w 1541406"/>
              <a:gd name="connsiteY15" fmla="*/ 32951 h 486032"/>
              <a:gd name="connsiteX16" fmla="*/ 90616 w 1541406"/>
              <a:gd name="connsiteY16" fmla="*/ 41189 h 486032"/>
              <a:gd name="connsiteX17" fmla="*/ 41189 w 1541406"/>
              <a:gd name="connsiteY17" fmla="*/ 57665 h 486032"/>
              <a:gd name="connsiteX18" fmla="*/ 0 w 1541406"/>
              <a:gd name="connsiteY18" fmla="*/ 131805 h 486032"/>
              <a:gd name="connsiteX19" fmla="*/ 16476 w 1541406"/>
              <a:gd name="connsiteY19" fmla="*/ 255373 h 486032"/>
              <a:gd name="connsiteX20" fmla="*/ 57665 w 1541406"/>
              <a:gd name="connsiteY20" fmla="*/ 304800 h 486032"/>
              <a:gd name="connsiteX21" fmla="*/ 107092 w 1541406"/>
              <a:gd name="connsiteY21" fmla="*/ 337751 h 486032"/>
              <a:gd name="connsiteX22" fmla="*/ 172995 w 1541406"/>
              <a:gd name="connsiteY22" fmla="*/ 362465 h 486032"/>
              <a:gd name="connsiteX23" fmla="*/ 197708 w 1541406"/>
              <a:gd name="connsiteY23" fmla="*/ 378940 h 486032"/>
              <a:gd name="connsiteX24" fmla="*/ 238897 w 1541406"/>
              <a:gd name="connsiteY24" fmla="*/ 387178 h 486032"/>
              <a:gd name="connsiteX25" fmla="*/ 271849 w 1541406"/>
              <a:gd name="connsiteY25" fmla="*/ 395416 h 486032"/>
              <a:gd name="connsiteX26" fmla="*/ 296562 w 1541406"/>
              <a:gd name="connsiteY26" fmla="*/ 403654 h 486032"/>
              <a:gd name="connsiteX27" fmla="*/ 329514 w 1541406"/>
              <a:gd name="connsiteY27" fmla="*/ 411892 h 486032"/>
              <a:gd name="connsiteX28" fmla="*/ 354227 w 1541406"/>
              <a:gd name="connsiteY28" fmla="*/ 420129 h 486032"/>
              <a:gd name="connsiteX29" fmla="*/ 453081 w 1541406"/>
              <a:gd name="connsiteY29" fmla="*/ 436605 h 486032"/>
              <a:gd name="connsiteX30" fmla="*/ 543697 w 1541406"/>
              <a:gd name="connsiteY30" fmla="*/ 453081 h 486032"/>
              <a:gd name="connsiteX31" fmla="*/ 691979 w 1541406"/>
              <a:gd name="connsiteY31" fmla="*/ 477794 h 486032"/>
              <a:gd name="connsiteX32" fmla="*/ 724930 w 1541406"/>
              <a:gd name="connsiteY32" fmla="*/ 486032 h 486032"/>
              <a:gd name="connsiteX33" fmla="*/ 1202724 w 1541406"/>
              <a:gd name="connsiteY33" fmla="*/ 477794 h 486032"/>
              <a:gd name="connsiteX34" fmla="*/ 1285103 w 1541406"/>
              <a:gd name="connsiteY34" fmla="*/ 461319 h 486032"/>
              <a:gd name="connsiteX35" fmla="*/ 1326292 w 1541406"/>
              <a:gd name="connsiteY35" fmla="*/ 453081 h 486032"/>
              <a:gd name="connsiteX36" fmla="*/ 1408670 w 1541406"/>
              <a:gd name="connsiteY36" fmla="*/ 428367 h 486032"/>
              <a:gd name="connsiteX37" fmla="*/ 1433384 w 1541406"/>
              <a:gd name="connsiteY37" fmla="*/ 411892 h 486032"/>
              <a:gd name="connsiteX38" fmla="*/ 1482811 w 1541406"/>
              <a:gd name="connsiteY38" fmla="*/ 370702 h 486032"/>
              <a:gd name="connsiteX39" fmla="*/ 1499287 w 1541406"/>
              <a:gd name="connsiteY39" fmla="*/ 345989 h 486032"/>
              <a:gd name="connsiteX40" fmla="*/ 1524000 w 1541406"/>
              <a:gd name="connsiteY40" fmla="*/ 329513 h 486032"/>
              <a:gd name="connsiteX41" fmla="*/ 1532238 w 1541406"/>
              <a:gd name="connsiteY41" fmla="*/ 304800 h 486032"/>
              <a:gd name="connsiteX42" fmla="*/ 1532238 w 1541406"/>
              <a:gd name="connsiteY42" fmla="*/ 181232 h 486032"/>
              <a:gd name="connsiteX43" fmla="*/ 1515762 w 1541406"/>
              <a:gd name="connsiteY43" fmla="*/ 156519 h 486032"/>
              <a:gd name="connsiteX44" fmla="*/ 1491049 w 1541406"/>
              <a:gd name="connsiteY44" fmla="*/ 148281 h 486032"/>
              <a:gd name="connsiteX45" fmla="*/ 1507524 w 1541406"/>
              <a:gd name="connsiteY45" fmla="*/ 123567 h 48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41406" h="486032">
                <a:moveTo>
                  <a:pt x="1507524" y="123567"/>
                </a:moveTo>
                <a:cubicBezTo>
                  <a:pt x="1503405" y="118075"/>
                  <a:pt x="1480003" y="118366"/>
                  <a:pt x="1466335" y="115329"/>
                </a:cubicBezTo>
                <a:cubicBezTo>
                  <a:pt x="1455283" y="112873"/>
                  <a:pt x="1444486" y="109312"/>
                  <a:pt x="1433384" y="107092"/>
                </a:cubicBezTo>
                <a:cubicBezTo>
                  <a:pt x="1417005" y="103816"/>
                  <a:pt x="1400262" y="102477"/>
                  <a:pt x="1383957" y="98854"/>
                </a:cubicBezTo>
                <a:cubicBezTo>
                  <a:pt x="1375480" y="96970"/>
                  <a:pt x="1367758" y="92319"/>
                  <a:pt x="1359243" y="90616"/>
                </a:cubicBezTo>
                <a:cubicBezTo>
                  <a:pt x="1340204" y="86808"/>
                  <a:pt x="1320800" y="85124"/>
                  <a:pt x="1301579" y="82378"/>
                </a:cubicBezTo>
                <a:cubicBezTo>
                  <a:pt x="1293341" y="79632"/>
                  <a:pt x="1285342" y="76024"/>
                  <a:pt x="1276865" y="74140"/>
                </a:cubicBezTo>
                <a:cubicBezTo>
                  <a:pt x="1246316" y="67351"/>
                  <a:pt x="1190047" y="61229"/>
                  <a:pt x="1161535" y="57665"/>
                </a:cubicBezTo>
                <a:cubicBezTo>
                  <a:pt x="1100532" y="42414"/>
                  <a:pt x="1152674" y="54045"/>
                  <a:pt x="1062681" y="41189"/>
                </a:cubicBezTo>
                <a:cubicBezTo>
                  <a:pt x="1046146" y="38827"/>
                  <a:pt x="1029810" y="35159"/>
                  <a:pt x="1013254" y="32951"/>
                </a:cubicBezTo>
                <a:cubicBezTo>
                  <a:pt x="990200" y="29877"/>
                  <a:pt x="876718" y="18074"/>
                  <a:pt x="856735" y="16475"/>
                </a:cubicBezTo>
                <a:cubicBezTo>
                  <a:pt x="644762" y="-482"/>
                  <a:pt x="812504" y="17053"/>
                  <a:pt x="659027" y="0"/>
                </a:cubicBezTo>
                <a:lnTo>
                  <a:pt x="255373" y="8238"/>
                </a:lnTo>
                <a:cubicBezTo>
                  <a:pt x="246696" y="8572"/>
                  <a:pt x="239175" y="14772"/>
                  <a:pt x="230660" y="16475"/>
                </a:cubicBezTo>
                <a:cubicBezTo>
                  <a:pt x="211620" y="20283"/>
                  <a:pt x="192099" y="21240"/>
                  <a:pt x="172995" y="24713"/>
                </a:cubicBezTo>
                <a:cubicBezTo>
                  <a:pt x="161856" y="26738"/>
                  <a:pt x="151145" y="30731"/>
                  <a:pt x="140043" y="32951"/>
                </a:cubicBezTo>
                <a:cubicBezTo>
                  <a:pt x="123664" y="36227"/>
                  <a:pt x="107092" y="38443"/>
                  <a:pt x="90616" y="41189"/>
                </a:cubicBezTo>
                <a:cubicBezTo>
                  <a:pt x="74140" y="46681"/>
                  <a:pt x="50822" y="43215"/>
                  <a:pt x="41189" y="57665"/>
                </a:cubicBezTo>
                <a:cubicBezTo>
                  <a:pt x="3421" y="114317"/>
                  <a:pt x="14500" y="88307"/>
                  <a:pt x="0" y="131805"/>
                </a:cubicBezTo>
                <a:cubicBezTo>
                  <a:pt x="1841" y="153894"/>
                  <a:pt x="-349" y="221723"/>
                  <a:pt x="16476" y="255373"/>
                </a:cubicBezTo>
                <a:cubicBezTo>
                  <a:pt x="25130" y="272681"/>
                  <a:pt x="42758" y="293206"/>
                  <a:pt x="57665" y="304800"/>
                </a:cubicBezTo>
                <a:cubicBezTo>
                  <a:pt x="73295" y="316957"/>
                  <a:pt x="88307" y="331489"/>
                  <a:pt x="107092" y="337751"/>
                </a:cubicBezTo>
                <a:cubicBezTo>
                  <a:pt x="128483" y="344881"/>
                  <a:pt x="153292" y="352613"/>
                  <a:pt x="172995" y="362465"/>
                </a:cubicBezTo>
                <a:cubicBezTo>
                  <a:pt x="181850" y="366893"/>
                  <a:pt x="188438" y="375464"/>
                  <a:pt x="197708" y="378940"/>
                </a:cubicBezTo>
                <a:cubicBezTo>
                  <a:pt x="210818" y="383856"/>
                  <a:pt x="225229" y="384141"/>
                  <a:pt x="238897" y="387178"/>
                </a:cubicBezTo>
                <a:cubicBezTo>
                  <a:pt x="249949" y="389634"/>
                  <a:pt x="260963" y="392306"/>
                  <a:pt x="271849" y="395416"/>
                </a:cubicBezTo>
                <a:cubicBezTo>
                  <a:pt x="280198" y="397802"/>
                  <a:pt x="288213" y="401268"/>
                  <a:pt x="296562" y="403654"/>
                </a:cubicBezTo>
                <a:cubicBezTo>
                  <a:pt x="307448" y="406764"/>
                  <a:pt x="318628" y="408782"/>
                  <a:pt x="329514" y="411892"/>
                </a:cubicBezTo>
                <a:cubicBezTo>
                  <a:pt x="337863" y="414277"/>
                  <a:pt x="345712" y="418426"/>
                  <a:pt x="354227" y="420129"/>
                </a:cubicBezTo>
                <a:cubicBezTo>
                  <a:pt x="386984" y="426680"/>
                  <a:pt x="420673" y="428503"/>
                  <a:pt x="453081" y="436605"/>
                </a:cubicBezTo>
                <a:cubicBezTo>
                  <a:pt x="550758" y="461024"/>
                  <a:pt x="396130" y="423568"/>
                  <a:pt x="543697" y="453081"/>
                </a:cubicBezTo>
                <a:cubicBezTo>
                  <a:pt x="682705" y="480882"/>
                  <a:pt x="530602" y="461656"/>
                  <a:pt x="691979" y="477794"/>
                </a:cubicBezTo>
                <a:cubicBezTo>
                  <a:pt x="702963" y="480540"/>
                  <a:pt x="713608" y="486032"/>
                  <a:pt x="724930" y="486032"/>
                </a:cubicBezTo>
                <a:cubicBezTo>
                  <a:pt x="884218" y="486032"/>
                  <a:pt x="1043513" y="482769"/>
                  <a:pt x="1202724" y="477794"/>
                </a:cubicBezTo>
                <a:cubicBezTo>
                  <a:pt x="1230890" y="476914"/>
                  <a:pt x="1257929" y="467357"/>
                  <a:pt x="1285103" y="461319"/>
                </a:cubicBezTo>
                <a:cubicBezTo>
                  <a:pt x="1298771" y="458282"/>
                  <a:pt x="1312624" y="456118"/>
                  <a:pt x="1326292" y="453081"/>
                </a:cubicBezTo>
                <a:cubicBezTo>
                  <a:pt x="1343561" y="449243"/>
                  <a:pt x="1398402" y="435212"/>
                  <a:pt x="1408670" y="428367"/>
                </a:cubicBezTo>
                <a:cubicBezTo>
                  <a:pt x="1416908" y="422875"/>
                  <a:pt x="1425778" y="418230"/>
                  <a:pt x="1433384" y="411892"/>
                </a:cubicBezTo>
                <a:cubicBezTo>
                  <a:pt x="1496821" y="359028"/>
                  <a:pt x="1421444" y="411613"/>
                  <a:pt x="1482811" y="370702"/>
                </a:cubicBezTo>
                <a:cubicBezTo>
                  <a:pt x="1488303" y="362464"/>
                  <a:pt x="1492286" y="352990"/>
                  <a:pt x="1499287" y="345989"/>
                </a:cubicBezTo>
                <a:cubicBezTo>
                  <a:pt x="1506288" y="338988"/>
                  <a:pt x="1517815" y="337244"/>
                  <a:pt x="1524000" y="329513"/>
                </a:cubicBezTo>
                <a:cubicBezTo>
                  <a:pt x="1529424" y="322732"/>
                  <a:pt x="1529492" y="313038"/>
                  <a:pt x="1532238" y="304800"/>
                </a:cubicBezTo>
                <a:cubicBezTo>
                  <a:pt x="1541178" y="251164"/>
                  <a:pt x="1547362" y="241726"/>
                  <a:pt x="1532238" y="181232"/>
                </a:cubicBezTo>
                <a:cubicBezTo>
                  <a:pt x="1529837" y="171627"/>
                  <a:pt x="1523493" y="162704"/>
                  <a:pt x="1515762" y="156519"/>
                </a:cubicBezTo>
                <a:cubicBezTo>
                  <a:pt x="1508981" y="151095"/>
                  <a:pt x="1499111" y="151506"/>
                  <a:pt x="1491049" y="148281"/>
                </a:cubicBezTo>
                <a:cubicBezTo>
                  <a:pt x="1485348" y="146001"/>
                  <a:pt x="1511643" y="129059"/>
                  <a:pt x="1507524" y="12356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2" name="Rectangle 11"/>
          <p:cNvSpPr/>
          <p:nvPr/>
        </p:nvSpPr>
        <p:spPr>
          <a:xfrm>
            <a:off x="2057400" y="18288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3" name="Straight Arrow Connector 12"/>
          <p:cNvCxnSpPr>
            <a:endCxn id="12" idx="1"/>
          </p:cNvCxnSpPr>
          <p:nvPr/>
        </p:nvCxnSpPr>
        <p:spPr>
          <a:xfrm>
            <a:off x="1676400" y="220979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1295400" y="1143000"/>
            <a:ext cx="6705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HD</a:t>
            </a:r>
            <a:r>
              <a:rPr lang="en-US" b="1" baseline="-25000" dirty="0" smtClean="0">
                <a:solidFill>
                  <a:srgbClr val="000000"/>
                </a:solidFill>
                <a:latin typeface="Franklin Gothic Medium Cond" pitchFamily="34" charset="0"/>
              </a:rPr>
              <a:t>3</a:t>
            </a:r>
            <a:r>
              <a:rPr lang="en-US" b="1" dirty="0" smtClean="0">
                <a:solidFill>
                  <a:srgbClr val="000000"/>
                </a:solidFill>
                <a:latin typeface="Franklin Gothic Medium Cond" pitchFamily="34" charset="0"/>
              </a:rPr>
              <a:t> is defined as the amplitude ratio of 3</a:t>
            </a:r>
            <a:r>
              <a:rPr lang="en-US" b="1" baseline="30000" dirty="0" smtClean="0">
                <a:solidFill>
                  <a:srgbClr val="000000"/>
                </a:solidFill>
                <a:latin typeface="Franklin Gothic Medium Cond" pitchFamily="34" charset="0"/>
              </a:rPr>
              <a:t>rd</a:t>
            </a:r>
            <a:r>
              <a:rPr lang="en-US" b="1" dirty="0" smtClean="0">
                <a:solidFill>
                  <a:srgbClr val="000000"/>
                </a:solidFill>
                <a:latin typeface="Franklin Gothic Medium Cond" pitchFamily="34" charset="0"/>
              </a:rPr>
              <a:t> –order harmonic to fundamental component.  </a:t>
            </a:r>
            <a:endParaRPr lang="en-US" b="1" dirty="0">
              <a:solidFill>
                <a:srgbClr val="000000"/>
              </a:solidFill>
              <a:latin typeface="Franklin Gothic Medium Cond" pitchFamily="34" charset="0"/>
            </a:endParaRPr>
          </a:p>
        </p:txBody>
      </p:sp>
      <p:sp>
        <p:nvSpPr>
          <p:cNvPr id="15" name="TextBox 2"/>
          <p:cNvSpPr txBox="1">
            <a:spLocks noChangeArrowheads="1"/>
          </p:cNvSpPr>
          <p:nvPr/>
        </p:nvSpPr>
        <p:spPr bwMode="auto">
          <a:xfrm>
            <a:off x="2019300" y="188663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6" name="Straight Arrow Connector 15"/>
          <p:cNvCxnSpPr/>
          <p:nvPr/>
        </p:nvCxnSpPr>
        <p:spPr>
          <a:xfrm>
            <a:off x="3086100" y="220980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2"/>
          <p:cNvSpPr txBox="1">
            <a:spLocks noChangeArrowheads="1"/>
          </p:cNvSpPr>
          <p:nvPr/>
        </p:nvSpPr>
        <p:spPr bwMode="auto">
          <a:xfrm>
            <a:off x="1343797" y="202513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in</a:t>
            </a:r>
          </a:p>
        </p:txBody>
      </p:sp>
      <p:sp>
        <p:nvSpPr>
          <p:cNvPr id="18" name="TextBox 2"/>
          <p:cNvSpPr txBox="1">
            <a:spLocks noChangeArrowheads="1"/>
          </p:cNvSpPr>
          <p:nvPr/>
        </p:nvSpPr>
        <p:spPr bwMode="auto">
          <a:xfrm>
            <a:off x="3369276" y="202650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out</a:t>
            </a:r>
            <a:endParaRPr lang="en-US" b="1" baseline="-25000" dirty="0" smtClean="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9" name="TextBox 18"/>
              <p:cNvSpPr txBox="1"/>
              <p:nvPr/>
            </p:nvSpPr>
            <p:spPr>
              <a:xfrm>
                <a:off x="3807939" y="1839097"/>
                <a:ext cx="4802661" cy="6269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m:t>
                          </m:r>
                        </m:sub>
                      </m:sSub>
                      <m:r>
                        <a:rPr lang="en-US" sz="1600" b="1" smtClean="0">
                          <a:solidFill>
                            <a:srgbClr val="000000"/>
                          </a:solidFill>
                          <a:latin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sup>
                          <m:r>
                            <a:rPr lang="en-US" sz="1600" b="1" smtClean="0">
                              <a:solidFill>
                                <a:srgbClr val="000000"/>
                              </a:solidFill>
                              <a:latin typeface="Cambria Math"/>
                            </a:rPr>
                            <m:t>𝟐</m:t>
                          </m:r>
                        </m:sup>
                      </m:sSup>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sup>
                          <m:r>
                            <a:rPr lang="en-US" sz="1600" b="1" smtClean="0">
                              <a:solidFill>
                                <a:srgbClr val="000000"/>
                              </a:solidFill>
                              <a:latin typeface="Cambria Math"/>
                            </a:rPr>
                            <m:t>𝟑</m:t>
                          </m:r>
                        </m:sup>
                      </m:sSup>
                      <m:r>
                        <a:rPr lang="en-US" sz="1600" b="1" smtClean="0">
                          <a:solidFill>
                            <a:srgbClr val="000000"/>
                          </a:solidFill>
                          <a:latin typeface="Cambria Math"/>
                        </a:rPr>
                        <m:t>+</m:t>
                      </m:r>
                      <m:r>
                        <a:rPr lang="en-US" sz="1600" b="1" smtClean="0">
                          <a:solidFill>
                            <a:srgbClr val="000000"/>
                          </a:solidFill>
                          <a:latin typeface="Cambria Math"/>
                        </a:rPr>
                        <m:t>𝐡𝐢𝐠𝐡𝐞𝐫</m:t>
                      </m:r>
                      <m:r>
                        <a:rPr lang="en-US" sz="1600" b="1" smtClean="0">
                          <a:solidFill>
                            <a:srgbClr val="000000"/>
                          </a:solidFill>
                          <a:latin typeface="Cambria Math"/>
                        </a:rPr>
                        <m:t> </m:t>
                      </m:r>
                      <m:r>
                        <a:rPr lang="en-US" sz="1600" b="1" smtClean="0">
                          <a:solidFill>
                            <a:srgbClr val="000000"/>
                          </a:solidFill>
                          <a:latin typeface="Cambria Math"/>
                        </a:rPr>
                        <m:t>𝐨𝐫𝐝𝐞𝐫𝐬</m:t>
                      </m:r>
                    </m:oMath>
                  </m:oMathPara>
                </a14:m>
                <a:endParaRPr lang="en-US" sz="1600" b="1" dirty="0" smtClean="0">
                  <a:solidFill>
                    <a:srgbClr val="000000"/>
                  </a:solidFill>
                </a:endParaRPr>
              </a:p>
              <a:p>
                <a:r>
                  <a:rPr lang="en-US" sz="1600" b="1" dirty="0" smtClean="0">
                    <a:solidFill>
                      <a:srgbClr val="000000"/>
                    </a:solidFill>
                    <a:latin typeface="Cambria Math"/>
                    <a:ea typeface="Cambria Math"/>
                  </a:rPr>
                  <a:t>             ≈</a:t>
                </a:r>
                <a14:m>
                  <m:oMath xmlns:m="http://schemas.openxmlformats.org/officeDocument/2006/math">
                    <m:sSub>
                      <m:sSubPr>
                        <m:ctrlPr>
                          <a:rPr lang="en-US" sz="1600" b="1" i="1">
                            <a:solidFill>
                              <a:srgbClr val="000000"/>
                            </a:solidFill>
                            <a:latin typeface="Cambria Math"/>
                          </a:rPr>
                        </m:ctrlPr>
                      </m:sSubPr>
                      <m:e>
                        <m:r>
                          <a:rPr lang="en-US" sz="1600" b="1" smtClean="0">
                            <a:solidFill>
                              <a:srgbClr val="000000"/>
                            </a:solidFill>
                            <a:latin typeface="Cambria Math"/>
                          </a:rPr>
                          <m:t> </m:t>
                        </m:r>
                        <m:r>
                          <a:rPr lang="en-US" sz="1600" b="1">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r>
                      <a:rPr lang="en-US" sz="1600" b="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sup>
                        <m:r>
                          <a:rPr lang="en-US" sz="1600" b="1">
                            <a:solidFill>
                              <a:srgbClr val="000000"/>
                            </a:solidFill>
                            <a:latin typeface="Cambria Math"/>
                          </a:rPr>
                          <m:t>𝟐</m:t>
                        </m:r>
                      </m:sup>
                    </m:sSup>
                    <m:r>
                      <a:rPr lang="en-US" sz="1600" b="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sup>
                        <m:r>
                          <a:rPr lang="en-US" sz="1600" b="1">
                            <a:solidFill>
                              <a:srgbClr val="000000"/>
                            </a:solidFill>
                            <a:latin typeface="Cambria Math"/>
                          </a:rPr>
                          <m:t>𝟑</m:t>
                        </m:r>
                      </m:sup>
                    </m:sSup>
                  </m:oMath>
                </a14:m>
                <a:endParaRPr lang="en-US" sz="1600" b="1" dirty="0">
                  <a:solidFill>
                    <a:srgbClr val="000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3807939" y="1839097"/>
                <a:ext cx="4802661" cy="626967"/>
              </a:xfrm>
              <a:prstGeom prst="rect">
                <a:avLst/>
              </a:prstGeom>
              <a:blipFill rotWithShape="1">
                <a:blip r:embed="rId2"/>
                <a:stretch>
                  <a:fillRect b="-106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2579473" y="2750718"/>
                <a:ext cx="1709249"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sub>
                      </m:sSub>
                      <m:r>
                        <a:rPr lang="en-US" sz="1600" b="1" smtClean="0">
                          <a:solidFill>
                            <a:srgbClr val="000000"/>
                          </a:solidFill>
                          <a:latin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𝐜𝐨𝐬</m:t>
                      </m:r>
                      <m:sSub>
                        <m:sSubPr>
                          <m:ctrlPr>
                            <a:rPr lang="en-US" sz="1600" b="1" i="1" smtClean="0">
                              <a:solidFill>
                                <a:srgbClr val="000000"/>
                              </a:solidFill>
                              <a:latin typeface="Cambria Math"/>
                            </a:rPr>
                          </m:ctrlPr>
                        </m:sSubPr>
                        <m:e>
                          <m:r>
                            <a:rPr lang="en-US" sz="1600" b="1">
                              <a:solidFill>
                                <a:srgbClr val="000000"/>
                              </a:solidFill>
                              <a:latin typeface="Cambria Math"/>
                              <a:ea typeface="Cambria Math"/>
                            </a:rPr>
                            <m:t>𝛚</m:t>
                          </m:r>
                        </m:e>
                        <m:sub>
                          <m:r>
                            <a:rPr lang="en-US" sz="1600" b="1" smtClean="0">
                              <a:solidFill>
                                <a:srgbClr val="000000"/>
                              </a:solidFill>
                              <a:latin typeface="Cambria Math"/>
                            </a:rPr>
                            <m:t>𝐨</m:t>
                          </m:r>
                        </m:sub>
                      </m:sSub>
                      <m:r>
                        <a:rPr lang="en-US" sz="1600" b="1" smtClean="0">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2579473" y="2750718"/>
                <a:ext cx="1709249" cy="360612"/>
              </a:xfrm>
              <a:prstGeom prst="rect">
                <a:avLst/>
              </a:prstGeom>
              <a:blipFill rotWithShape="1">
                <a:blip r:embed="rId3"/>
                <a:stretch>
                  <a:fillRect b="-1695"/>
                </a:stretch>
              </a:blipFill>
            </p:spPr>
            <p:txBody>
              <a:bodyPr/>
              <a:lstStyle/>
              <a:p>
                <a:r>
                  <a:rPr lang="en-US">
                    <a:noFill/>
                  </a:rPr>
                  <a:t> </a:t>
                </a:r>
              </a:p>
            </p:txBody>
          </p:sp>
        </mc:Fallback>
      </mc:AlternateContent>
      <p:cxnSp>
        <p:nvCxnSpPr>
          <p:cNvPr id="21" name="Straight Arrow Connector 20"/>
          <p:cNvCxnSpPr/>
          <p:nvPr/>
        </p:nvCxnSpPr>
        <p:spPr>
          <a:xfrm flipV="1">
            <a:off x="3902676" y="2458357"/>
            <a:ext cx="516924" cy="2752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rot="19859779">
            <a:off x="3775293" y="2296297"/>
            <a:ext cx="599844" cy="338554"/>
          </a:xfrm>
          <a:prstGeom prst="rect">
            <a:avLst/>
          </a:prstGeom>
        </p:spPr>
        <p:txBody>
          <a:bodyPr wrap="none">
            <a:spAutoFit/>
          </a:bodyPr>
          <a:lstStyle/>
          <a:p>
            <a:r>
              <a:rPr lang="en-US" sz="1600" b="1" dirty="0" smtClean="0">
                <a:solidFill>
                  <a:srgbClr val="000000"/>
                </a:solidFill>
                <a:latin typeface="Franklin Gothic Medium Cond" pitchFamily="34" charset="0"/>
              </a:rPr>
              <a:t>Apply</a:t>
            </a:r>
            <a:endParaRPr lang="en-US" sz="1600" dirty="0">
              <a:solidFill>
                <a:srgbClr val="000000"/>
              </a:solidFill>
            </a:endParaRPr>
          </a:p>
        </p:txBody>
      </p:sp>
      <p:sp>
        <p:nvSpPr>
          <p:cNvPr id="23" name="Down Arrow 22"/>
          <p:cNvSpPr/>
          <p:nvPr/>
        </p:nvSpPr>
        <p:spPr>
          <a:xfrm>
            <a:off x="4876800" y="2595981"/>
            <a:ext cx="152400" cy="535306"/>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24" name="TextBox 23"/>
              <p:cNvSpPr txBox="1"/>
              <p:nvPr/>
            </p:nvSpPr>
            <p:spPr>
              <a:xfrm>
                <a:off x="4265356" y="3047156"/>
                <a:ext cx="1329979"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𝐜𝐨𝐬</m:t>
                      </m:r>
                      <m:sSub>
                        <m:sSubPr>
                          <m:ctrlPr>
                            <a:rPr lang="en-US" sz="1600" b="1" i="1" smtClean="0">
                              <a:solidFill>
                                <a:srgbClr val="000000"/>
                              </a:solidFill>
                              <a:latin typeface="Cambria Math"/>
                            </a:rPr>
                          </m:ctrlPr>
                        </m:sSubPr>
                        <m:e>
                          <m:r>
                            <a:rPr lang="en-US" sz="1600" b="1">
                              <a:solidFill>
                                <a:srgbClr val="000000"/>
                              </a:solidFill>
                              <a:latin typeface="Cambria Math"/>
                              <a:ea typeface="Cambria Math"/>
                            </a:rPr>
                            <m:t>𝛚</m:t>
                          </m:r>
                        </m:e>
                        <m:sub>
                          <m:r>
                            <a:rPr lang="en-US" sz="1600" b="1" smtClean="0">
                              <a:solidFill>
                                <a:srgbClr val="000000"/>
                              </a:solidFill>
                              <a:latin typeface="Cambria Math"/>
                            </a:rPr>
                            <m:t>𝐨</m:t>
                          </m:r>
                        </m:sub>
                      </m:sSub>
                      <m:r>
                        <a:rPr lang="en-US" sz="1600" b="1" smtClean="0">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4265356" y="3047156"/>
                <a:ext cx="1329979" cy="360612"/>
              </a:xfrm>
              <a:prstGeom prst="rect">
                <a:avLst/>
              </a:prstGeom>
              <a:blipFill rotWithShape="1">
                <a:blip r:embed="rId4"/>
                <a:stretch>
                  <a:fillRect b="-1695"/>
                </a:stretch>
              </a:blipFill>
            </p:spPr>
            <p:txBody>
              <a:bodyPr/>
              <a:lstStyle/>
              <a:p>
                <a:r>
                  <a:rPr lang="en-US">
                    <a:noFill/>
                  </a:rPr>
                  <a:t> </a:t>
                </a:r>
              </a:p>
            </p:txBody>
          </p:sp>
        </mc:Fallback>
      </mc:AlternateContent>
      <p:sp>
        <p:nvSpPr>
          <p:cNvPr id="25" name="Down Arrow 24"/>
          <p:cNvSpPr/>
          <p:nvPr/>
        </p:nvSpPr>
        <p:spPr>
          <a:xfrm>
            <a:off x="5612027" y="2576797"/>
            <a:ext cx="152400" cy="109110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26" name="TextBox 25"/>
              <p:cNvSpPr txBox="1"/>
              <p:nvPr/>
            </p:nvSpPr>
            <p:spPr>
              <a:xfrm>
                <a:off x="4948312" y="3591697"/>
                <a:ext cx="1528688" cy="3873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𝟐</m:t>
                          </m:r>
                        </m:sup>
                      </m:sSup>
                      <m:sSup>
                        <m:sSupPr>
                          <m:ctrlPr>
                            <a:rPr lang="en-US" sz="1600" b="1" i="1" smtClean="0">
                              <a:solidFill>
                                <a:srgbClr val="000000"/>
                              </a:solidFill>
                              <a:latin typeface="Cambria Math"/>
                            </a:rPr>
                          </m:ctrlPr>
                        </m:sSupPr>
                        <m:e>
                          <m:r>
                            <a:rPr lang="en-US" sz="1600" b="1">
                              <a:solidFill>
                                <a:srgbClr val="000000"/>
                              </a:solidFill>
                              <a:latin typeface="Cambria Math"/>
                            </a:rPr>
                            <m:t>𝐜𝐨𝐬</m:t>
                          </m:r>
                        </m:e>
                        <m:sup>
                          <m:r>
                            <a:rPr lang="en-US" sz="1600" b="1" i="1" smtClean="0">
                              <a:solidFill>
                                <a:srgbClr val="000000"/>
                              </a:solidFill>
                              <a:latin typeface="Cambria Math"/>
                            </a:rPr>
                            <m:t>𝟐</m:t>
                          </m:r>
                        </m:sup>
                      </m:sSup>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𝐨</m:t>
                          </m:r>
                        </m:sub>
                      </m:sSub>
                      <m:r>
                        <a:rPr lang="en-US" sz="1600" b="1">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4948312" y="3591697"/>
                <a:ext cx="1528688" cy="387350"/>
              </a:xfrm>
              <a:prstGeom prst="rect">
                <a:avLst/>
              </a:prstGeom>
              <a:blipFill rotWithShape="1">
                <a:blip r:embed="rId5"/>
                <a:stretch>
                  <a:fillRect/>
                </a:stretch>
              </a:blipFill>
            </p:spPr>
            <p:txBody>
              <a:bodyPr/>
              <a:lstStyle/>
              <a:p>
                <a:r>
                  <a:rPr lang="en-US">
                    <a:noFill/>
                  </a:rPr>
                  <a:t> </a:t>
                </a:r>
              </a:p>
            </p:txBody>
          </p:sp>
        </mc:Fallback>
      </mc:AlternateContent>
      <p:sp>
        <p:nvSpPr>
          <p:cNvPr id="27" name="Down Arrow 26"/>
          <p:cNvSpPr/>
          <p:nvPr/>
        </p:nvSpPr>
        <p:spPr>
          <a:xfrm>
            <a:off x="5612027" y="3970791"/>
            <a:ext cx="152400" cy="26765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8" name="Down Arrow 27"/>
          <p:cNvSpPr/>
          <p:nvPr/>
        </p:nvSpPr>
        <p:spPr>
          <a:xfrm>
            <a:off x="6477000" y="2576797"/>
            <a:ext cx="152400" cy="202545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29" name="TextBox 28"/>
              <p:cNvSpPr txBox="1"/>
              <p:nvPr/>
            </p:nvSpPr>
            <p:spPr>
              <a:xfrm>
                <a:off x="5865056" y="4597498"/>
                <a:ext cx="1528688" cy="3873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𝟑</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𝟑</m:t>
                          </m:r>
                        </m:sup>
                      </m:sSup>
                      <m:sSup>
                        <m:sSupPr>
                          <m:ctrlPr>
                            <a:rPr lang="en-US" sz="1600" b="1" i="1" smtClean="0">
                              <a:solidFill>
                                <a:srgbClr val="000000"/>
                              </a:solidFill>
                              <a:latin typeface="Cambria Math"/>
                            </a:rPr>
                          </m:ctrlPr>
                        </m:sSupPr>
                        <m:e>
                          <m:r>
                            <a:rPr lang="en-US" sz="1600" b="1">
                              <a:solidFill>
                                <a:srgbClr val="000000"/>
                              </a:solidFill>
                              <a:latin typeface="Cambria Math"/>
                            </a:rPr>
                            <m:t>𝐜𝐨𝐬</m:t>
                          </m:r>
                        </m:e>
                        <m:sup>
                          <m:r>
                            <a:rPr lang="en-US" sz="1600" b="1" i="1" smtClean="0">
                              <a:solidFill>
                                <a:srgbClr val="000000"/>
                              </a:solidFill>
                              <a:latin typeface="Cambria Math"/>
                            </a:rPr>
                            <m:t>𝟑</m:t>
                          </m:r>
                        </m:sup>
                      </m:sSup>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𝐨</m:t>
                          </m:r>
                        </m:sub>
                      </m:sSub>
                      <m:r>
                        <a:rPr lang="en-US" sz="1600" b="1">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5865056" y="4597498"/>
                <a:ext cx="1528688" cy="387350"/>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5702643" y="5095740"/>
                <a:ext cx="2901435"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r>
                                <a:rPr lang="en-US" sz="1600" b="1" i="1" smtClean="0">
                                  <a:solidFill>
                                    <a:srgbClr val="000000"/>
                                  </a:solidFill>
                                  <a:latin typeface="Cambria Math"/>
                                </a:rPr>
                                <m:t>𝟒</m:t>
                              </m:r>
                            </m:den>
                          </m:f>
                          <m:r>
                            <a:rPr lang="en-US" sz="1600" b="1" smtClean="0">
                              <a:solidFill>
                                <a:srgbClr val="000000"/>
                              </a:solidFill>
                              <a:latin typeface="Cambria Math"/>
                            </a:rPr>
                            <m:t>𝐚</m:t>
                          </m:r>
                        </m:e>
                        <m:sub>
                          <m:r>
                            <a:rPr lang="en-US" sz="1600" b="1" smtClean="0">
                              <a:solidFill>
                                <a:srgbClr val="000000"/>
                              </a:solidFill>
                              <a:latin typeface="Cambria Math"/>
                            </a:rPr>
                            <m:t>𝟑</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𝟑</m:t>
                          </m:r>
                        </m:sup>
                      </m:sSup>
                      <m:d>
                        <m:dPr>
                          <m:ctrlPr>
                            <a:rPr lang="en-US" sz="1600" b="1" i="1" smtClean="0">
                              <a:solidFill>
                                <a:srgbClr val="000000"/>
                              </a:solidFill>
                              <a:latin typeface="Cambria Math"/>
                            </a:rPr>
                          </m:ctrlPr>
                        </m:dPr>
                        <m:e>
                          <m:r>
                            <a:rPr lang="en-US" sz="1600" b="1" smtClean="0">
                              <a:solidFill>
                                <a:srgbClr val="000000"/>
                              </a:solidFill>
                              <a:latin typeface="Cambria Math"/>
                            </a:rPr>
                            <m:t>𝟑</m:t>
                          </m:r>
                          <m:r>
                            <a:rPr lang="en-US" sz="1600" b="1">
                              <a:solidFill>
                                <a:srgbClr val="000000"/>
                              </a:solidFill>
                              <a:latin typeface="Cambria Math"/>
                            </a:rPr>
                            <m:t>𝐜𝐨𝐬</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𝐨</m:t>
                              </m:r>
                            </m:sub>
                          </m:sSub>
                          <m:r>
                            <a:rPr lang="en-US" sz="1600" b="1">
                              <a:solidFill>
                                <a:srgbClr val="000000"/>
                              </a:solidFill>
                              <a:latin typeface="Cambria Math"/>
                              <a:ea typeface="Cambria Math"/>
                            </a:rPr>
                            <m:t>𝐭</m:t>
                          </m:r>
                          <m:r>
                            <a:rPr lang="en-US" sz="1600" b="1" i="1" smtClean="0">
                              <a:solidFill>
                                <a:srgbClr val="000000"/>
                              </a:solidFill>
                              <a:latin typeface="Cambria Math"/>
                              <a:ea typeface="Cambria Math"/>
                            </a:rPr>
                            <m:t>+</m:t>
                          </m:r>
                          <m:r>
                            <a:rPr lang="en-US" sz="1600" b="1">
                              <a:solidFill>
                                <a:srgbClr val="000000"/>
                              </a:solidFill>
                              <a:latin typeface="Cambria Math"/>
                            </a:rPr>
                            <m:t>𝐜𝐨𝐬</m:t>
                          </m:r>
                          <m:sSub>
                            <m:sSubPr>
                              <m:ctrlPr>
                                <a:rPr lang="en-US" sz="1600" b="1" i="1">
                                  <a:solidFill>
                                    <a:srgbClr val="000000"/>
                                  </a:solidFill>
                                  <a:latin typeface="Cambria Math"/>
                                </a:rPr>
                              </m:ctrlPr>
                            </m:sSubPr>
                            <m:e>
                              <m:r>
                                <a:rPr lang="en-US" sz="1600" b="1" smtClean="0">
                                  <a:solidFill>
                                    <a:srgbClr val="000000"/>
                                  </a:solidFill>
                                  <a:latin typeface="Cambria Math"/>
                                </a:rPr>
                                <m:t>𝟑</m:t>
                              </m:r>
                              <m:r>
                                <a:rPr lang="en-US" sz="1600" b="1">
                                  <a:solidFill>
                                    <a:srgbClr val="000000"/>
                                  </a:solidFill>
                                  <a:latin typeface="Cambria Math"/>
                                  <a:ea typeface="Cambria Math"/>
                                </a:rPr>
                                <m:t>𝛚</m:t>
                              </m:r>
                            </m:e>
                            <m:sub>
                              <m:r>
                                <a:rPr lang="en-US" sz="1600" b="1">
                                  <a:solidFill>
                                    <a:srgbClr val="000000"/>
                                  </a:solidFill>
                                  <a:latin typeface="Cambria Math"/>
                                </a:rPr>
                                <m:t>𝐨</m:t>
                              </m:r>
                            </m:sub>
                          </m:sSub>
                          <m:r>
                            <a:rPr lang="en-US" sz="1600" b="1">
                              <a:solidFill>
                                <a:srgbClr val="000000"/>
                              </a:solidFill>
                              <a:latin typeface="Cambria Math"/>
                              <a:ea typeface="Cambria Math"/>
                            </a:rPr>
                            <m:t>𝐭</m:t>
                          </m:r>
                        </m:e>
                      </m:d>
                    </m:oMath>
                  </m:oMathPara>
                </a14:m>
                <a:endParaRPr lang="en-US" sz="1600" b="1" dirty="0">
                  <a:solidFill>
                    <a:srgbClr val="000000"/>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5702643" y="5095740"/>
                <a:ext cx="2901435" cy="553357"/>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4233309" y="4048897"/>
                <a:ext cx="2243691"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r>
                                <a:rPr lang="en-US" sz="1600" b="1" i="1" smtClean="0">
                                  <a:solidFill>
                                    <a:srgbClr val="000000"/>
                                  </a:solidFill>
                                  <a:latin typeface="Cambria Math"/>
                                </a:rPr>
                                <m:t>𝟐</m:t>
                              </m:r>
                            </m:den>
                          </m:f>
                          <m:r>
                            <a:rPr lang="en-US" sz="1600" b="1" smtClean="0">
                              <a:solidFill>
                                <a:srgbClr val="000000"/>
                              </a:solidFill>
                              <a:latin typeface="Cambria Math"/>
                            </a:rPr>
                            <m:t>𝐚</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𝟐</m:t>
                          </m:r>
                        </m:sup>
                      </m:sSup>
                      <m:d>
                        <m:dPr>
                          <m:ctrlPr>
                            <a:rPr lang="en-US" sz="1600" b="1" i="1" smtClean="0">
                              <a:solidFill>
                                <a:srgbClr val="000000"/>
                              </a:solidFill>
                              <a:latin typeface="Cambria Math"/>
                            </a:rPr>
                          </m:ctrlPr>
                        </m:dPr>
                        <m:e>
                          <m:r>
                            <a:rPr lang="en-US" sz="1600" b="1" smtClean="0">
                              <a:solidFill>
                                <a:srgbClr val="FF0000"/>
                              </a:solidFill>
                              <a:latin typeface="Cambria Math"/>
                            </a:rPr>
                            <m:t>𝐜𝐨𝐬</m:t>
                          </m:r>
                          <m:sSub>
                            <m:sSubPr>
                              <m:ctrlPr>
                                <a:rPr lang="en-US" sz="1600" b="1" i="1">
                                  <a:solidFill>
                                    <a:srgbClr val="FF0000"/>
                                  </a:solidFill>
                                  <a:latin typeface="Cambria Math"/>
                                </a:rPr>
                              </m:ctrlPr>
                            </m:sSubPr>
                            <m:e>
                              <m:r>
                                <a:rPr lang="en-US" sz="1600" b="1" smtClean="0">
                                  <a:solidFill>
                                    <a:srgbClr val="FF0000"/>
                                  </a:solidFill>
                                  <a:latin typeface="Cambria Math"/>
                                </a:rPr>
                                <m:t>𝟐</m:t>
                              </m:r>
                              <m:r>
                                <a:rPr lang="en-US" sz="1600" b="1">
                                  <a:solidFill>
                                    <a:srgbClr val="FF0000"/>
                                  </a:solidFill>
                                  <a:latin typeface="Cambria Math"/>
                                  <a:ea typeface="Cambria Math"/>
                                </a:rPr>
                                <m:t>𝛚</m:t>
                              </m:r>
                            </m:e>
                            <m:sub>
                              <m:r>
                                <a:rPr lang="en-US" sz="1600" b="1">
                                  <a:solidFill>
                                    <a:srgbClr val="FF0000"/>
                                  </a:solidFill>
                                  <a:latin typeface="Cambria Math"/>
                                </a:rPr>
                                <m:t>𝐨</m:t>
                              </m:r>
                            </m:sub>
                          </m:sSub>
                          <m:r>
                            <a:rPr lang="en-US" sz="1600" b="1">
                              <a:solidFill>
                                <a:srgbClr val="FF0000"/>
                              </a:solidFill>
                              <a:latin typeface="Cambria Math"/>
                              <a:ea typeface="Cambria Math"/>
                            </a:rPr>
                            <m:t>𝐭</m:t>
                          </m:r>
                          <m:r>
                            <a:rPr lang="en-US" sz="1600" b="1" i="1" smtClean="0">
                              <a:solidFill>
                                <a:srgbClr val="000000"/>
                              </a:solidFill>
                              <a:latin typeface="Cambria Math"/>
                              <a:ea typeface="Cambria Math"/>
                            </a:rPr>
                            <m:t>+</m:t>
                          </m:r>
                          <m:r>
                            <a:rPr lang="en-US" sz="1600" b="1" i="1" smtClean="0">
                              <a:solidFill>
                                <a:srgbClr val="000000"/>
                              </a:solidFill>
                              <a:latin typeface="Cambria Math"/>
                              <a:ea typeface="Cambria Math"/>
                            </a:rPr>
                            <m:t>𝟏</m:t>
                          </m:r>
                        </m:e>
                      </m:d>
                    </m:oMath>
                  </m:oMathPara>
                </a14:m>
                <a:endParaRPr lang="en-US" sz="1600" b="1" dirty="0">
                  <a:solidFill>
                    <a:srgbClr val="000000"/>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4233309" y="4048897"/>
                <a:ext cx="2243691" cy="553357"/>
              </a:xfrm>
              <a:prstGeom prst="rect">
                <a:avLst/>
              </a:prstGeom>
              <a:blipFill rotWithShape="1">
                <a:blip r:embed="rId8"/>
                <a:stretch>
                  <a:fillRect/>
                </a:stretch>
              </a:blipFill>
            </p:spPr>
            <p:txBody>
              <a:bodyPr/>
              <a:lstStyle/>
              <a:p>
                <a:r>
                  <a:rPr lang="en-US">
                    <a:noFill/>
                  </a:rPr>
                  <a:t> </a:t>
                </a:r>
              </a:p>
            </p:txBody>
          </p:sp>
        </mc:Fallback>
      </mc:AlternateContent>
      <p:sp>
        <p:nvSpPr>
          <p:cNvPr id="32" name="Down Arrow 31"/>
          <p:cNvSpPr/>
          <p:nvPr/>
        </p:nvSpPr>
        <p:spPr>
          <a:xfrm>
            <a:off x="6476715" y="4924244"/>
            <a:ext cx="152400" cy="26765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3" name="Rectangle 32"/>
          <p:cNvSpPr/>
          <p:nvPr/>
        </p:nvSpPr>
        <p:spPr>
          <a:xfrm>
            <a:off x="4376352" y="3286897"/>
            <a:ext cx="1146981" cy="338554"/>
          </a:xfrm>
          <a:prstGeom prst="rect">
            <a:avLst/>
          </a:prstGeom>
        </p:spPr>
        <p:txBody>
          <a:bodyPr wrap="none">
            <a:spAutoFit/>
          </a:bodyPr>
          <a:lstStyle/>
          <a:p>
            <a:r>
              <a:rPr lang="en-US" sz="1600" b="1" dirty="0" smtClean="0">
                <a:solidFill>
                  <a:srgbClr val="0000FF"/>
                </a:solidFill>
                <a:latin typeface="Franklin Gothic Medium Cond" pitchFamily="34" charset="0"/>
              </a:rPr>
              <a:t>fundamental</a:t>
            </a:r>
            <a:endParaRPr lang="en-US" sz="1600" dirty="0">
              <a:solidFill>
                <a:srgbClr val="0000FF"/>
              </a:solidFill>
            </a:endParaRPr>
          </a:p>
        </p:txBody>
      </p:sp>
      <p:sp>
        <p:nvSpPr>
          <p:cNvPr id="34" name="Rectangle 33"/>
          <p:cNvSpPr/>
          <p:nvPr/>
        </p:nvSpPr>
        <p:spPr>
          <a:xfrm>
            <a:off x="4419600" y="4447629"/>
            <a:ext cx="1676401" cy="338554"/>
          </a:xfrm>
          <a:prstGeom prst="rect">
            <a:avLst/>
          </a:prstGeom>
        </p:spPr>
        <p:txBody>
          <a:bodyPr wrap="square">
            <a:spAutoFit/>
          </a:bodyPr>
          <a:lstStyle/>
          <a:p>
            <a:r>
              <a:rPr lang="en-US" sz="1600" b="1" dirty="0" smtClean="0">
                <a:solidFill>
                  <a:srgbClr val="0000FF"/>
                </a:solidFill>
                <a:latin typeface="Franklin Gothic Medium Cond" pitchFamily="34" charset="0"/>
              </a:rPr>
              <a:t>2</a:t>
            </a:r>
            <a:r>
              <a:rPr lang="en-US" sz="1600" b="1" baseline="30000" dirty="0" smtClean="0">
                <a:solidFill>
                  <a:srgbClr val="0000FF"/>
                </a:solidFill>
                <a:latin typeface="Franklin Gothic Medium Cond" pitchFamily="34" charset="0"/>
              </a:rPr>
              <a:t>nd</a:t>
            </a:r>
            <a:r>
              <a:rPr lang="en-US" sz="1600" b="1" dirty="0" smtClean="0">
                <a:solidFill>
                  <a:srgbClr val="0000FF"/>
                </a:solidFill>
                <a:latin typeface="Franklin Gothic Medium Cond" pitchFamily="34" charset="0"/>
              </a:rPr>
              <a:t> –harmonic + DC</a:t>
            </a:r>
            <a:endParaRPr lang="en-US" sz="1600" dirty="0">
              <a:solidFill>
                <a:srgbClr val="0000FF"/>
              </a:solidFill>
            </a:endParaRPr>
          </a:p>
        </p:txBody>
      </p:sp>
      <p:sp>
        <p:nvSpPr>
          <p:cNvPr id="35" name="Rectangle 34"/>
          <p:cNvSpPr/>
          <p:nvPr/>
        </p:nvSpPr>
        <p:spPr>
          <a:xfrm>
            <a:off x="6096001" y="5496697"/>
            <a:ext cx="2362199" cy="338554"/>
          </a:xfrm>
          <a:prstGeom prst="rect">
            <a:avLst/>
          </a:prstGeom>
        </p:spPr>
        <p:txBody>
          <a:bodyPr wrap="square">
            <a:spAutoFit/>
          </a:bodyPr>
          <a:lstStyle/>
          <a:p>
            <a:r>
              <a:rPr lang="en-US" sz="1600" b="1" dirty="0" smtClean="0">
                <a:solidFill>
                  <a:srgbClr val="0000FF"/>
                </a:solidFill>
                <a:latin typeface="Franklin Gothic Medium Cond" pitchFamily="34" charset="0"/>
              </a:rPr>
              <a:t>fundamental+ 3</a:t>
            </a:r>
            <a:r>
              <a:rPr lang="en-US" sz="1600" b="1" baseline="30000" dirty="0" smtClean="0">
                <a:solidFill>
                  <a:srgbClr val="0000FF"/>
                </a:solidFill>
                <a:latin typeface="Franklin Gothic Medium Cond" pitchFamily="34" charset="0"/>
              </a:rPr>
              <a:t>rd</a:t>
            </a:r>
            <a:r>
              <a:rPr lang="en-US" sz="1600" b="1" dirty="0" smtClean="0">
                <a:solidFill>
                  <a:srgbClr val="0000FF"/>
                </a:solidFill>
                <a:latin typeface="Franklin Gothic Medium Cond" pitchFamily="34" charset="0"/>
              </a:rPr>
              <a:t> -harmonic</a:t>
            </a:r>
            <a:endParaRPr lang="en-US" sz="1600" dirty="0">
              <a:solidFill>
                <a:srgbClr val="0000FF"/>
              </a:solidFill>
            </a:endParaRPr>
          </a:p>
        </p:txBody>
      </p:sp>
      <p:sp>
        <p:nvSpPr>
          <p:cNvPr id="36" name="Oval 35"/>
          <p:cNvSpPr/>
          <p:nvPr/>
        </p:nvSpPr>
        <p:spPr>
          <a:xfrm>
            <a:off x="4343400" y="2863634"/>
            <a:ext cx="457200" cy="8042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7" name="Oval 36"/>
          <p:cNvSpPr/>
          <p:nvPr/>
        </p:nvSpPr>
        <p:spPr>
          <a:xfrm>
            <a:off x="5643846" y="4989557"/>
            <a:ext cx="909354" cy="80426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38" name="TextBox 37"/>
              <p:cNvSpPr txBox="1"/>
              <p:nvPr/>
            </p:nvSpPr>
            <p:spPr>
              <a:xfrm>
                <a:off x="304800" y="4859148"/>
                <a:ext cx="5576078" cy="129734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𝐇𝐃</m:t>
                          </m:r>
                        </m:e>
                        <m:sub>
                          <m:r>
                            <a:rPr lang="en-US" sz="1600" b="1" i="0" smtClean="0">
                              <a:solidFill>
                                <a:srgbClr val="000000"/>
                              </a:solidFill>
                              <a:latin typeface="Cambria Math"/>
                            </a:rPr>
                            <m:t>𝟑</m:t>
                          </m:r>
                        </m:sub>
                      </m:sSub>
                      <m:r>
                        <a:rPr lang="en-US" sz="1600" b="1" i="1" smtClean="0">
                          <a:solidFill>
                            <a:srgbClr val="000000"/>
                          </a:solidFill>
                          <a:latin typeface="Cambria Math"/>
                        </a:rPr>
                        <m:t>=</m:t>
                      </m:r>
                      <m:f>
                        <m:fPr>
                          <m:ctrlPr>
                            <a:rPr lang="en-US" sz="1600" b="1" i="1" smtClean="0">
                              <a:solidFill>
                                <a:srgbClr val="000000"/>
                              </a:solidFill>
                              <a:latin typeface="Cambria Math"/>
                            </a:rPr>
                          </m:ctrlPr>
                        </m:fPr>
                        <m:num>
                          <m:r>
                            <a:rPr lang="en-US" sz="1600" b="1" i="1" smtClean="0">
                              <a:solidFill>
                                <a:srgbClr val="000000"/>
                              </a:solidFill>
                              <a:latin typeface="Cambria Math"/>
                            </a:rPr>
                            <m:t>𝑨𝒎𝒑𝒍𝒊𝒕𝒖𝒅𝒆</m:t>
                          </m:r>
                          <m:r>
                            <a:rPr lang="en-US" sz="1600" b="1" i="1" smtClean="0">
                              <a:solidFill>
                                <a:srgbClr val="000000"/>
                              </a:solidFill>
                              <a:latin typeface="Cambria Math"/>
                            </a:rPr>
                            <m:t> </m:t>
                          </m:r>
                          <m:r>
                            <a:rPr lang="en-US" sz="1600" b="1" i="1" smtClean="0">
                              <a:solidFill>
                                <a:srgbClr val="000000"/>
                              </a:solidFill>
                              <a:latin typeface="Cambria Math"/>
                            </a:rPr>
                            <m:t>𝒐𝒇</m:t>
                          </m:r>
                          <m:r>
                            <a:rPr lang="en-US" sz="1600" b="1" i="1" smtClean="0">
                              <a:solidFill>
                                <a:srgbClr val="000000"/>
                              </a:solidFill>
                              <a:latin typeface="Cambria Math"/>
                            </a:rPr>
                            <m:t> </m:t>
                          </m:r>
                          <m:r>
                            <a:rPr lang="en-US" sz="1600" b="1" i="1" smtClean="0">
                              <a:solidFill>
                                <a:srgbClr val="000000"/>
                              </a:solidFill>
                              <a:latin typeface="Cambria Math"/>
                            </a:rPr>
                            <m:t>𝒕𝒉𝒆</m:t>
                          </m:r>
                          <m:r>
                            <a:rPr lang="en-US" sz="1600" b="1" i="1" smtClean="0">
                              <a:solidFill>
                                <a:srgbClr val="000000"/>
                              </a:solidFill>
                              <a:latin typeface="Cambria Math"/>
                            </a:rPr>
                            <m:t> </m:t>
                          </m:r>
                          <m:r>
                            <a:rPr lang="en-US" sz="1600" b="1" i="1" smtClean="0">
                              <a:solidFill>
                                <a:srgbClr val="000000"/>
                              </a:solidFill>
                              <a:latin typeface="Cambria Math"/>
                            </a:rPr>
                            <m:t>𝟑</m:t>
                          </m:r>
                          <m:r>
                            <a:rPr lang="en-US" sz="1600" b="1" i="1" smtClean="0">
                              <a:solidFill>
                                <a:srgbClr val="000000"/>
                              </a:solidFill>
                              <a:latin typeface="Cambria Math"/>
                            </a:rPr>
                            <m:t>𝒓𝒅</m:t>
                          </m:r>
                          <m:r>
                            <a:rPr lang="en-US" sz="1600" b="1" i="1" smtClean="0">
                              <a:solidFill>
                                <a:srgbClr val="000000"/>
                              </a:solidFill>
                              <a:latin typeface="Cambria Math"/>
                            </a:rPr>
                            <m:t>−</m:t>
                          </m:r>
                          <m:r>
                            <a:rPr lang="en-US" sz="1600" b="1" i="1" smtClean="0">
                              <a:solidFill>
                                <a:srgbClr val="000000"/>
                              </a:solidFill>
                              <a:latin typeface="Cambria Math"/>
                            </a:rPr>
                            <m:t>𝒐𝒓𝒅𝒆𝒓</m:t>
                          </m:r>
                          <m:r>
                            <a:rPr lang="en-US" sz="1600" b="1" i="1" smtClean="0">
                              <a:solidFill>
                                <a:srgbClr val="000000"/>
                              </a:solidFill>
                              <a:latin typeface="Cambria Math"/>
                            </a:rPr>
                            <m:t> </m:t>
                          </m:r>
                          <m:r>
                            <a:rPr lang="en-US" sz="1600" b="1" i="1" smtClean="0">
                              <a:solidFill>
                                <a:srgbClr val="000000"/>
                              </a:solidFill>
                              <a:latin typeface="Cambria Math"/>
                            </a:rPr>
                            <m:t>𝒉𝒂𝒓𝒎𝒐𝒏𝒊𝒄</m:t>
                          </m:r>
                          <m:r>
                            <a:rPr lang="en-US" sz="1600" b="1" i="1" smtClean="0">
                              <a:solidFill>
                                <a:srgbClr val="000000"/>
                              </a:solidFill>
                              <a:latin typeface="Cambria Math"/>
                            </a:rPr>
                            <m:t> </m:t>
                          </m:r>
                          <m:r>
                            <a:rPr lang="en-US" sz="1600" b="1" i="1" smtClean="0">
                              <a:solidFill>
                                <a:srgbClr val="000000"/>
                              </a:solidFill>
                              <a:latin typeface="Cambria Math"/>
                            </a:rPr>
                            <m:t>𝒐𝒖𝒕𝒑𝒖𝒕</m:t>
                          </m:r>
                        </m:num>
                        <m:den>
                          <m:r>
                            <a:rPr lang="en-US" sz="1600" b="1" i="1" smtClean="0">
                              <a:solidFill>
                                <a:srgbClr val="000000"/>
                              </a:solidFill>
                              <a:latin typeface="Cambria Math"/>
                            </a:rPr>
                            <m:t>𝑨𝒎𝒑𝒍𝒊𝒕𝒖𝒅𝒆</m:t>
                          </m:r>
                          <m:r>
                            <a:rPr lang="en-US" sz="1600" b="1" i="1" smtClean="0">
                              <a:solidFill>
                                <a:srgbClr val="000000"/>
                              </a:solidFill>
                              <a:latin typeface="Cambria Math"/>
                            </a:rPr>
                            <m:t> </m:t>
                          </m:r>
                          <m:r>
                            <a:rPr lang="en-US" sz="1600" b="1" i="1" smtClean="0">
                              <a:solidFill>
                                <a:srgbClr val="000000"/>
                              </a:solidFill>
                              <a:latin typeface="Cambria Math"/>
                            </a:rPr>
                            <m:t>𝒐𝒇</m:t>
                          </m:r>
                          <m:r>
                            <a:rPr lang="en-US" sz="1600" b="1" i="1" smtClean="0">
                              <a:solidFill>
                                <a:srgbClr val="000000"/>
                              </a:solidFill>
                              <a:latin typeface="Cambria Math"/>
                            </a:rPr>
                            <m:t> </m:t>
                          </m:r>
                          <m:r>
                            <a:rPr lang="en-US" sz="1600" b="1" i="1" smtClean="0">
                              <a:solidFill>
                                <a:srgbClr val="000000"/>
                              </a:solidFill>
                              <a:latin typeface="Cambria Math"/>
                            </a:rPr>
                            <m:t>𝒕𝒉𝒆</m:t>
                          </m:r>
                          <m:r>
                            <a:rPr lang="en-US" sz="1600" b="1" i="1" smtClean="0">
                              <a:solidFill>
                                <a:srgbClr val="000000"/>
                              </a:solidFill>
                              <a:latin typeface="Cambria Math"/>
                            </a:rPr>
                            <m:t> </m:t>
                          </m:r>
                          <m:r>
                            <a:rPr lang="en-US" sz="1600" b="1" i="1" smtClean="0">
                              <a:solidFill>
                                <a:srgbClr val="000000"/>
                              </a:solidFill>
                              <a:latin typeface="Cambria Math"/>
                            </a:rPr>
                            <m:t>𝒇𝒖𝒏𝒅𝒂𝒎𝒆𝒏𝒕𝒂𝒍</m:t>
                          </m:r>
                          <m:r>
                            <a:rPr lang="en-US" sz="1600" b="1" i="1" smtClean="0">
                              <a:solidFill>
                                <a:srgbClr val="000000"/>
                              </a:solidFill>
                              <a:latin typeface="Cambria Math"/>
                            </a:rPr>
                            <m:t> </m:t>
                          </m:r>
                          <m:r>
                            <a:rPr lang="en-US" sz="1600" b="1" i="1" smtClean="0">
                              <a:solidFill>
                                <a:srgbClr val="000000"/>
                              </a:solidFill>
                              <a:latin typeface="Cambria Math"/>
                            </a:rPr>
                            <m:t>𝒐𝒖𝒕𝒑𝒖𝒕</m:t>
                          </m:r>
                        </m:den>
                      </m:f>
                    </m:oMath>
                  </m:oMathPara>
                </a14:m>
                <a:endParaRPr lang="en-US" sz="1600" b="1" i="1" dirty="0" smtClean="0">
                  <a:solidFill>
                    <a:srgbClr val="000000"/>
                  </a:solidFill>
                  <a:latin typeface="Cambria Math"/>
                </a:endParaRPr>
              </a:p>
              <a:p>
                <a:pPr/>
                <a14:m>
                  <m:oMathPara xmlns:m="http://schemas.openxmlformats.org/officeDocument/2006/math">
                    <m:oMathParaPr>
                      <m:jc m:val="centerGroup"/>
                    </m:oMathParaPr>
                    <m:oMath xmlns:m="http://schemas.openxmlformats.org/officeDocument/2006/math">
                      <m:r>
                        <a:rPr lang="en-US" sz="1600" b="1" i="1" smtClean="0">
                          <a:solidFill>
                            <a:srgbClr val="000000"/>
                          </a:solidFill>
                          <a:latin typeface="Cambria Math"/>
                        </a:rPr>
                        <m:t>=</m:t>
                      </m:r>
                      <m:f>
                        <m:fPr>
                          <m:ctrlPr>
                            <a:rPr lang="en-US" sz="1600" b="1" i="1" smtClean="0">
                              <a:solidFill>
                                <a:srgbClr val="000000"/>
                              </a:solidFill>
                              <a:latin typeface="Cambria Math"/>
                            </a:rPr>
                          </m:ctrlPr>
                        </m:fPr>
                        <m:num>
                          <m:sSub>
                            <m:sSubPr>
                              <m:ctrlPr>
                                <a:rPr lang="en-US" sz="1600" b="1" i="1">
                                  <a:solidFill>
                                    <a:srgbClr val="000000"/>
                                  </a:solidFill>
                                  <a:latin typeface="Cambria Math"/>
                                </a:rPr>
                              </m:ctrlPr>
                            </m:sSubPr>
                            <m:e>
                              <m:f>
                                <m:fPr>
                                  <m:ctrlPr>
                                    <a:rPr lang="en-US" sz="1600" b="1" i="1">
                                      <a:solidFill>
                                        <a:srgbClr val="000000"/>
                                      </a:solidFill>
                                      <a:latin typeface="Cambria Math"/>
                                    </a:rPr>
                                  </m:ctrlPr>
                                </m:fPr>
                                <m:num>
                                  <m:r>
                                    <a:rPr lang="en-US" sz="1600" b="1" i="1">
                                      <a:solidFill>
                                        <a:srgbClr val="000000"/>
                                      </a:solidFill>
                                      <a:latin typeface="Cambria Math"/>
                                    </a:rPr>
                                    <m:t>𝟏</m:t>
                                  </m:r>
                                </m:num>
                                <m:den>
                                  <m:r>
                                    <a:rPr lang="en-US" sz="1600" b="1" i="1" smtClean="0">
                                      <a:solidFill>
                                        <a:srgbClr val="000000"/>
                                      </a:solidFill>
                                      <a:latin typeface="Cambria Math"/>
                                    </a:rPr>
                                    <m:t>𝟒</m:t>
                                  </m:r>
                                </m:den>
                              </m:f>
                              <m:r>
                                <a:rPr lang="en-US" sz="1600" b="1">
                                  <a:solidFill>
                                    <a:srgbClr val="000000"/>
                                  </a:solidFill>
                                  <a:latin typeface="Cambria Math"/>
                                </a:rPr>
                                <m:t>𝐚</m:t>
                              </m:r>
                            </m:e>
                            <m:sub>
                              <m:r>
                                <a:rPr lang="en-US" sz="1600" b="1" i="0"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𝟑</m:t>
                              </m:r>
                            </m:sup>
                          </m:sSup>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den>
                      </m:f>
                      <m:r>
                        <a:rPr lang="en-US" sz="1600" b="1" i="1" smtClean="0">
                          <a:solidFill>
                            <a:srgbClr val="000000"/>
                          </a:solidFill>
                          <a:latin typeface="Cambria Math"/>
                        </a:rPr>
                        <m:t>=</m:t>
                      </m:r>
                      <m:f>
                        <m:fPr>
                          <m:ctrlPr>
                            <a:rPr lang="en-US" sz="1600" b="1" i="1" smtClean="0">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i="0"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𝟐</m:t>
                              </m:r>
                            </m:sup>
                          </m:sSup>
                        </m:num>
                        <m:den>
                          <m:sSub>
                            <m:sSubPr>
                              <m:ctrlPr>
                                <a:rPr lang="en-US" sz="1600" b="1" i="1">
                                  <a:solidFill>
                                    <a:srgbClr val="000000"/>
                                  </a:solidFill>
                                  <a:latin typeface="Cambria Math"/>
                                </a:rPr>
                              </m:ctrlPr>
                            </m:sSubPr>
                            <m:e>
                              <m:r>
                                <a:rPr lang="en-US" sz="1600" b="1" i="0" smtClean="0">
                                  <a:solidFill>
                                    <a:srgbClr val="000000"/>
                                  </a:solidFill>
                                  <a:latin typeface="Cambria Math"/>
                                </a:rPr>
                                <m:t>𝟒</m:t>
                              </m:r>
                              <m:r>
                                <a:rPr lang="en-US" sz="1600" b="1">
                                  <a:solidFill>
                                    <a:srgbClr val="000000"/>
                                  </a:solidFill>
                                  <a:latin typeface="Cambria Math"/>
                                </a:rPr>
                                <m:t>𝐚</m:t>
                              </m:r>
                            </m:e>
                            <m:sub>
                              <m:r>
                                <a:rPr lang="en-US" sz="1600" b="1">
                                  <a:solidFill>
                                    <a:srgbClr val="000000"/>
                                  </a:solidFill>
                                  <a:latin typeface="Cambria Math"/>
                                </a:rPr>
                                <m:t>𝟏</m:t>
                              </m:r>
                            </m:sub>
                          </m:sSub>
                        </m:den>
                      </m:f>
                    </m:oMath>
                  </m:oMathPara>
                </a14:m>
                <a:endParaRPr lang="en-US" sz="1600" b="1" dirty="0">
                  <a:solidFill>
                    <a:srgbClr val="000000"/>
                  </a:solidFill>
                </a:endParaRPr>
              </a:p>
            </p:txBody>
          </p:sp>
        </mc:Choice>
        <mc:Fallback xmlns="">
          <p:sp>
            <p:nvSpPr>
              <p:cNvPr id="38" name="TextBox 37"/>
              <p:cNvSpPr txBox="1">
                <a:spLocks noRot="1" noChangeAspect="1" noMove="1" noResize="1" noEditPoints="1" noAdjustHandles="1" noChangeArrowheads="1" noChangeShapeType="1" noTextEdit="1"/>
              </p:cNvSpPr>
              <p:nvPr/>
            </p:nvSpPr>
            <p:spPr>
              <a:xfrm>
                <a:off x="304800" y="4859148"/>
                <a:ext cx="5576078" cy="1297343"/>
              </a:xfrm>
              <a:prstGeom prst="rect">
                <a:avLst/>
              </a:prstGeom>
              <a:blipFill rotWithShape="1">
                <a:blip r:embed="rId9"/>
                <a:stretch>
                  <a:fillRect/>
                </a:stretch>
              </a:blipFill>
            </p:spPr>
            <p:txBody>
              <a:bodyPr/>
              <a:lstStyle/>
              <a:p>
                <a:r>
                  <a:rPr lang="en-US">
                    <a:noFill/>
                  </a:rPr>
                  <a:t> </a:t>
                </a:r>
              </a:p>
            </p:txBody>
          </p:sp>
        </mc:Fallback>
      </mc:AlternateContent>
      <p:sp>
        <p:nvSpPr>
          <p:cNvPr id="40" name="Rectangle 39"/>
          <p:cNvSpPr/>
          <p:nvPr/>
        </p:nvSpPr>
        <p:spPr>
          <a:xfrm>
            <a:off x="3351830" y="5507819"/>
            <a:ext cx="644730" cy="6486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8609245"/>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Harmonic Distortion (THD)</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14</a:t>
            </a:fld>
            <a:endParaRPr lang="en-US"/>
          </a:p>
        </p:txBody>
      </p:sp>
      <p:sp>
        <p:nvSpPr>
          <p:cNvPr id="5" name="TextBox 2"/>
          <p:cNvSpPr txBox="1">
            <a:spLocks noChangeArrowheads="1"/>
          </p:cNvSpPr>
          <p:nvPr/>
        </p:nvSpPr>
        <p:spPr bwMode="auto">
          <a:xfrm>
            <a:off x="1295400" y="1143000"/>
            <a:ext cx="67056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sz="1600" b="1" dirty="0" smtClean="0">
                <a:solidFill>
                  <a:srgbClr val="000000"/>
                </a:solidFill>
                <a:latin typeface="Franklin Gothic Medium Cond" pitchFamily="34" charset="0"/>
              </a:rPr>
              <a:t>Total Harmonic Distortion (THD) is defined as the sum of all the fractional harmonic distortion terms, i.e., </a:t>
            </a:r>
            <a:endParaRPr lang="en-US" sz="1600"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6" name="TextBox 5"/>
              <p:cNvSpPr txBox="1"/>
              <p:nvPr/>
            </p:nvSpPr>
            <p:spPr>
              <a:xfrm>
                <a:off x="3429000" y="1439871"/>
                <a:ext cx="1668662" cy="76238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smtClean="0">
                          <a:solidFill>
                            <a:srgbClr val="000000"/>
                          </a:solidFill>
                          <a:latin typeface="Cambria Math"/>
                        </a:rPr>
                        <m:t>𝐓𝐇𝐃</m:t>
                      </m:r>
                      <m:r>
                        <a:rPr lang="en-US" sz="1600" b="1" i="0" smtClean="0">
                          <a:solidFill>
                            <a:srgbClr val="000000"/>
                          </a:solidFill>
                          <a:latin typeface="Cambria Math"/>
                        </a:rPr>
                        <m:t>=</m:t>
                      </m:r>
                      <m:nary>
                        <m:naryPr>
                          <m:chr m:val="∑"/>
                          <m:ctrlPr>
                            <a:rPr lang="en-US" sz="1600" b="1" i="1" smtClean="0">
                              <a:solidFill>
                                <a:srgbClr val="000000"/>
                              </a:solidFill>
                              <a:latin typeface="Cambria Math"/>
                            </a:rPr>
                          </m:ctrlPr>
                        </m:naryPr>
                        <m:sub>
                          <m:r>
                            <m:rPr>
                              <m:brk m:alnAt="23"/>
                            </m:rPr>
                            <a:rPr lang="en-US" sz="1600" b="1" i="0" smtClean="0">
                              <a:solidFill>
                                <a:srgbClr val="000000"/>
                              </a:solidFill>
                              <a:latin typeface="Cambria Math"/>
                            </a:rPr>
                            <m:t>𝐧</m:t>
                          </m:r>
                          <m:r>
                            <a:rPr lang="en-US" sz="1600" b="1" i="0" smtClean="0">
                              <a:solidFill>
                                <a:srgbClr val="000000"/>
                              </a:solidFill>
                              <a:latin typeface="Cambria Math"/>
                            </a:rPr>
                            <m:t>=</m:t>
                          </m:r>
                          <m:r>
                            <a:rPr lang="en-US" sz="1600" b="1" i="0" smtClean="0">
                              <a:solidFill>
                                <a:srgbClr val="000000"/>
                              </a:solidFill>
                              <a:latin typeface="Cambria Math"/>
                            </a:rPr>
                            <m:t>𝟐</m:t>
                          </m:r>
                        </m:sub>
                        <m:sup>
                          <m:r>
                            <a:rPr lang="en-US" sz="1600" b="1" i="0" smtClean="0">
                              <a:solidFill>
                                <a:srgbClr val="000000"/>
                              </a:solidFill>
                              <a:latin typeface="Cambria Math"/>
                              <a:ea typeface="Cambria Math"/>
                            </a:rPr>
                            <m:t>∞</m:t>
                          </m:r>
                        </m:sup>
                        <m:e>
                          <m:sSub>
                            <m:sSubPr>
                              <m:ctrlPr>
                                <a:rPr lang="en-US" sz="1600" b="1" i="1" smtClean="0">
                                  <a:solidFill>
                                    <a:srgbClr val="000000"/>
                                  </a:solidFill>
                                  <a:latin typeface="Cambria Math"/>
                                </a:rPr>
                              </m:ctrlPr>
                            </m:sSubPr>
                            <m:e>
                              <m:r>
                                <a:rPr lang="en-US" sz="1600" b="1" i="0" smtClean="0">
                                  <a:solidFill>
                                    <a:srgbClr val="000000"/>
                                  </a:solidFill>
                                  <a:latin typeface="Cambria Math"/>
                                </a:rPr>
                                <m:t>𝐇𝐃</m:t>
                              </m:r>
                            </m:e>
                            <m:sub>
                              <m:r>
                                <a:rPr lang="en-US" sz="1600" b="1" i="0" smtClean="0">
                                  <a:solidFill>
                                    <a:srgbClr val="000000"/>
                                  </a:solidFill>
                                  <a:latin typeface="Cambria Math"/>
                                </a:rPr>
                                <m:t>𝐧</m:t>
                              </m:r>
                            </m:sub>
                          </m:sSub>
                        </m:e>
                      </m:nary>
                    </m:oMath>
                  </m:oMathPara>
                </a14:m>
                <a:endParaRPr lang="en-US" sz="1600" b="1" dirty="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3429000" y="1439871"/>
                <a:ext cx="1668662" cy="762388"/>
              </a:xfrm>
              <a:prstGeom prst="rect">
                <a:avLst/>
              </a:prstGeom>
              <a:blipFill rotWithShape="1">
                <a:blip r:embed="rId3"/>
                <a:stretch>
                  <a:fillRect/>
                </a:stretch>
              </a:blipFill>
            </p:spPr>
            <p:txBody>
              <a:bodyPr/>
              <a:lstStyle/>
              <a:p>
                <a:r>
                  <a:rPr lang="en-US">
                    <a:noFill/>
                  </a:rPr>
                  <a:t> </a:t>
                </a:r>
              </a:p>
            </p:txBody>
          </p:sp>
        </mc:Fallback>
      </mc:AlternateContent>
      <p:sp>
        <p:nvSpPr>
          <p:cNvPr id="7" name="TextBox 2"/>
          <p:cNvSpPr txBox="1">
            <a:spLocks noChangeArrowheads="1"/>
          </p:cNvSpPr>
          <p:nvPr/>
        </p:nvSpPr>
        <p:spPr bwMode="auto">
          <a:xfrm>
            <a:off x="1295400" y="2168183"/>
            <a:ext cx="67056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sz="1600" b="1" dirty="0" smtClean="0">
                <a:solidFill>
                  <a:srgbClr val="000000"/>
                </a:solidFill>
                <a:latin typeface="Franklin Gothic Medium Cond" pitchFamily="34" charset="0"/>
              </a:rPr>
              <a:t>THD is often  quoted by audio manufacturers who “spec” their amplifiers for spectral purity. The THD values less than 0.1%=-60 dB are hard to discern by the human ear.</a:t>
            </a:r>
            <a:endParaRPr lang="en-US" sz="1600" b="1" dirty="0">
              <a:solidFill>
                <a:srgbClr val="000000"/>
              </a:solidFill>
              <a:latin typeface="Franklin Gothic Medium Cond" pitchFamily="34"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1308314684"/>
              </p:ext>
            </p:extLst>
          </p:nvPr>
        </p:nvGraphicFramePr>
        <p:xfrm>
          <a:off x="2057400" y="2676758"/>
          <a:ext cx="5361518" cy="1295400"/>
        </p:xfrm>
        <a:graphic>
          <a:graphicData uri="http://schemas.openxmlformats.org/presentationml/2006/ole">
            <mc:AlternateContent xmlns:mc="http://schemas.openxmlformats.org/markup-compatibility/2006">
              <mc:Choice xmlns:v="urn:schemas-microsoft-com:vml" Requires="v">
                <p:oleObj spid="_x0000_s107660" name="Visio" r:id="rId4" imgW="2601650" imgH="629370" progId="Visio.Drawing.11">
                  <p:embed/>
                </p:oleObj>
              </mc:Choice>
              <mc:Fallback>
                <p:oleObj name="Visio" r:id="rId4" imgW="2601650" imgH="629370" progId="Visio.Drawing.11">
                  <p:embed/>
                  <p:pic>
                    <p:nvPicPr>
                      <p:cNvPr id="0" name=""/>
                      <p:cNvPicPr/>
                      <p:nvPr/>
                    </p:nvPicPr>
                    <p:blipFill>
                      <a:blip r:embed="rId5"/>
                      <a:stretch>
                        <a:fillRect/>
                      </a:stretch>
                    </p:blipFill>
                    <p:spPr>
                      <a:xfrm>
                        <a:off x="2057400" y="2676758"/>
                        <a:ext cx="5361518" cy="12954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374076861"/>
              </p:ext>
            </p:extLst>
          </p:nvPr>
        </p:nvGraphicFramePr>
        <p:xfrm>
          <a:off x="2133600" y="4876800"/>
          <a:ext cx="5361518" cy="1295400"/>
        </p:xfrm>
        <a:graphic>
          <a:graphicData uri="http://schemas.openxmlformats.org/presentationml/2006/ole">
            <mc:AlternateContent xmlns:mc="http://schemas.openxmlformats.org/markup-compatibility/2006">
              <mc:Choice xmlns:v="urn:schemas-microsoft-com:vml" Requires="v">
                <p:oleObj spid="_x0000_s107661" name="Visio" r:id="rId6" imgW="2601650" imgH="629370" progId="Visio.Drawing.11">
                  <p:embed/>
                </p:oleObj>
              </mc:Choice>
              <mc:Fallback>
                <p:oleObj name="Visio" r:id="rId6" imgW="2601650" imgH="629370" progId="Visio.Drawing.11">
                  <p:embed/>
                  <p:pic>
                    <p:nvPicPr>
                      <p:cNvPr id="0" name=""/>
                      <p:cNvPicPr/>
                      <p:nvPr/>
                    </p:nvPicPr>
                    <p:blipFill>
                      <a:blip r:embed="rId7"/>
                      <a:stretch>
                        <a:fillRect/>
                      </a:stretch>
                    </p:blipFill>
                    <p:spPr>
                      <a:xfrm>
                        <a:off x="2133600" y="4876800"/>
                        <a:ext cx="5361518" cy="129540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10" name="Rectangle 9"/>
              <p:cNvSpPr/>
              <p:nvPr/>
            </p:nvSpPr>
            <p:spPr>
              <a:xfrm>
                <a:off x="2112580" y="3819758"/>
                <a:ext cx="486543"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i="1" smtClean="0">
                              <a:solidFill>
                                <a:srgbClr val="000000"/>
                              </a:solidFill>
                              <a:latin typeface="Cambria Math"/>
                              <a:ea typeface="Cambria Math"/>
                            </a:rPr>
                            <m:t>𝛚</m:t>
                          </m:r>
                        </m:e>
                        <m:sub>
                          <m:r>
                            <a:rPr lang="en-US" sz="1600" b="1" i="0" smtClean="0">
                              <a:solidFill>
                                <a:srgbClr val="000000"/>
                              </a:solidFill>
                              <a:latin typeface="Cambria Math"/>
                            </a:rPr>
                            <m:t>𝐬</m:t>
                          </m:r>
                        </m:sub>
                      </m:sSub>
                    </m:oMath>
                  </m:oMathPara>
                </a14:m>
                <a:endParaRPr lang="en-US" sz="1600" dirty="0"/>
              </a:p>
            </p:txBody>
          </p:sp>
        </mc:Choice>
        <mc:Fallback xmlns="">
          <p:sp>
            <p:nvSpPr>
              <p:cNvPr id="10" name="Rectangle 9"/>
              <p:cNvSpPr>
                <a:spLocks noRot="1" noChangeAspect="1" noMove="1" noResize="1" noEditPoints="1" noAdjustHandles="1" noChangeArrowheads="1" noChangeShapeType="1" noTextEdit="1"/>
              </p:cNvSpPr>
              <p:nvPr/>
            </p:nvSpPr>
            <p:spPr>
              <a:xfrm>
                <a:off x="2112580" y="3819758"/>
                <a:ext cx="486543" cy="338554"/>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2385703" y="3852446"/>
                <a:ext cx="609975"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i="1" smtClean="0">
                              <a:solidFill>
                                <a:srgbClr val="000000"/>
                              </a:solidFill>
                              <a:latin typeface="Cambria Math"/>
                            </a:rPr>
                            <m:t>𝟐</m:t>
                          </m:r>
                          <m:r>
                            <a:rPr lang="en-US" sz="1600" b="1" i="1" smtClean="0">
                              <a:solidFill>
                                <a:srgbClr val="000000"/>
                              </a:solidFill>
                              <a:latin typeface="Cambria Math"/>
                              <a:ea typeface="Cambria Math"/>
                            </a:rPr>
                            <m:t>𝛚</m:t>
                          </m:r>
                        </m:e>
                        <m:sub>
                          <m:r>
                            <a:rPr lang="en-US" sz="1600" b="1" i="0" smtClean="0">
                              <a:solidFill>
                                <a:srgbClr val="000000"/>
                              </a:solidFill>
                              <a:latin typeface="Cambria Math"/>
                            </a:rPr>
                            <m:t>𝐬</m:t>
                          </m:r>
                        </m:sub>
                      </m:sSub>
                    </m:oMath>
                  </m:oMathPara>
                </a14:m>
                <a:endParaRPr lang="en-US" sz="1600" dirty="0"/>
              </a:p>
            </p:txBody>
          </p:sp>
        </mc:Choice>
        <mc:Fallback xmlns="">
          <p:sp>
            <p:nvSpPr>
              <p:cNvPr id="11" name="Rectangle 10"/>
              <p:cNvSpPr>
                <a:spLocks noRot="1" noChangeAspect="1" noMove="1" noResize="1" noEditPoints="1" noAdjustHandles="1" noChangeArrowheads="1" noChangeShapeType="1" noTextEdit="1"/>
              </p:cNvSpPr>
              <p:nvPr/>
            </p:nvSpPr>
            <p:spPr>
              <a:xfrm>
                <a:off x="2385703" y="3852446"/>
                <a:ext cx="609975" cy="338554"/>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2721805" y="3851288"/>
                <a:ext cx="609975"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i="1" smtClean="0">
                              <a:solidFill>
                                <a:srgbClr val="000000"/>
                              </a:solidFill>
                              <a:latin typeface="Cambria Math"/>
                            </a:rPr>
                            <m:t>𝟑</m:t>
                          </m:r>
                          <m:r>
                            <a:rPr lang="en-US" sz="1600" b="1" i="1" smtClean="0">
                              <a:solidFill>
                                <a:srgbClr val="000000"/>
                              </a:solidFill>
                              <a:latin typeface="Cambria Math"/>
                              <a:ea typeface="Cambria Math"/>
                            </a:rPr>
                            <m:t>𝛚</m:t>
                          </m:r>
                        </m:e>
                        <m:sub>
                          <m:r>
                            <a:rPr lang="en-US" sz="1600" b="1" i="0" smtClean="0">
                              <a:solidFill>
                                <a:srgbClr val="000000"/>
                              </a:solidFill>
                              <a:latin typeface="Cambria Math"/>
                            </a:rPr>
                            <m:t>𝐬</m:t>
                          </m:r>
                        </m:sub>
                      </m:sSub>
                    </m:oMath>
                  </m:oMathPara>
                </a14:m>
                <a:endParaRPr lang="en-US" sz="1600" dirty="0"/>
              </a:p>
            </p:txBody>
          </p:sp>
        </mc:Choice>
        <mc:Fallback xmlns="">
          <p:sp>
            <p:nvSpPr>
              <p:cNvPr id="12" name="Rectangle 11"/>
              <p:cNvSpPr>
                <a:spLocks noRot="1" noChangeAspect="1" noMove="1" noResize="1" noEditPoints="1" noAdjustHandles="1" noChangeArrowheads="1" noChangeShapeType="1" noTextEdit="1"/>
              </p:cNvSpPr>
              <p:nvPr/>
            </p:nvSpPr>
            <p:spPr>
              <a:xfrm>
                <a:off x="2721805" y="3851288"/>
                <a:ext cx="609975" cy="338554"/>
              </a:xfrm>
              <a:prstGeom prst="rect">
                <a:avLst/>
              </a:prstGeom>
              <a:blipFill rotWithShape="1">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3712780" y="6009290"/>
                <a:ext cx="486543"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i="1" smtClean="0">
                              <a:solidFill>
                                <a:srgbClr val="000000"/>
                              </a:solidFill>
                              <a:latin typeface="Cambria Math"/>
                              <a:ea typeface="Cambria Math"/>
                            </a:rPr>
                            <m:t>𝛚</m:t>
                          </m:r>
                        </m:e>
                        <m:sub>
                          <m:r>
                            <a:rPr lang="en-US" sz="1600" b="1" i="0" smtClean="0">
                              <a:solidFill>
                                <a:srgbClr val="000000"/>
                              </a:solidFill>
                              <a:latin typeface="Cambria Math"/>
                            </a:rPr>
                            <m:t>𝐬</m:t>
                          </m:r>
                        </m:sub>
                      </m:sSub>
                    </m:oMath>
                  </m:oMathPara>
                </a14:m>
                <a:endParaRPr lang="en-US" sz="1600" dirty="0"/>
              </a:p>
            </p:txBody>
          </p:sp>
        </mc:Choice>
        <mc:Fallback xmlns="">
          <p:sp>
            <p:nvSpPr>
              <p:cNvPr id="13" name="Rectangle 12"/>
              <p:cNvSpPr>
                <a:spLocks noRot="1" noChangeAspect="1" noMove="1" noResize="1" noEditPoints="1" noAdjustHandles="1" noChangeArrowheads="1" noChangeShapeType="1" noTextEdit="1"/>
              </p:cNvSpPr>
              <p:nvPr/>
            </p:nvSpPr>
            <p:spPr>
              <a:xfrm>
                <a:off x="3712780" y="6009290"/>
                <a:ext cx="486543" cy="338554"/>
              </a:xfrm>
              <a:prstGeom prst="rect">
                <a:avLst/>
              </a:prstGeom>
              <a:blipFill rotWithShape="1">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5029200" y="6041978"/>
                <a:ext cx="609975"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i="1" smtClean="0">
                              <a:solidFill>
                                <a:srgbClr val="000000"/>
                              </a:solidFill>
                              <a:latin typeface="Cambria Math"/>
                            </a:rPr>
                            <m:t>𝟐</m:t>
                          </m:r>
                          <m:r>
                            <a:rPr lang="en-US" sz="1600" b="1" i="1" smtClean="0">
                              <a:solidFill>
                                <a:srgbClr val="000000"/>
                              </a:solidFill>
                              <a:latin typeface="Cambria Math"/>
                              <a:ea typeface="Cambria Math"/>
                            </a:rPr>
                            <m:t>𝛚</m:t>
                          </m:r>
                        </m:e>
                        <m:sub>
                          <m:r>
                            <a:rPr lang="en-US" sz="1600" b="1" i="0" smtClean="0">
                              <a:solidFill>
                                <a:srgbClr val="000000"/>
                              </a:solidFill>
                              <a:latin typeface="Cambria Math"/>
                            </a:rPr>
                            <m:t>𝐬</m:t>
                          </m:r>
                        </m:sub>
                      </m:sSub>
                    </m:oMath>
                  </m:oMathPara>
                </a14:m>
                <a:endParaRPr lang="en-US" sz="1600" dirty="0"/>
              </a:p>
            </p:txBody>
          </p:sp>
        </mc:Choice>
        <mc:Fallback xmlns="">
          <p:sp>
            <p:nvSpPr>
              <p:cNvPr id="14" name="Rectangle 13"/>
              <p:cNvSpPr>
                <a:spLocks noRot="1" noChangeAspect="1" noMove="1" noResize="1" noEditPoints="1" noAdjustHandles="1" noChangeArrowheads="1" noChangeShapeType="1" noTextEdit="1"/>
              </p:cNvSpPr>
              <p:nvPr/>
            </p:nvSpPr>
            <p:spPr>
              <a:xfrm>
                <a:off x="5029200" y="6041978"/>
                <a:ext cx="609975" cy="338554"/>
              </a:xfrm>
              <a:prstGeom prst="rect">
                <a:avLst/>
              </a:prstGeom>
              <a:blipFill rotWithShape="1">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6324225" y="6040820"/>
                <a:ext cx="609975"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i="1" smtClean="0">
                              <a:solidFill>
                                <a:srgbClr val="000000"/>
                              </a:solidFill>
                              <a:latin typeface="Cambria Math"/>
                            </a:rPr>
                            <m:t>𝟑</m:t>
                          </m:r>
                          <m:r>
                            <a:rPr lang="en-US" sz="1600" b="1" i="1" smtClean="0">
                              <a:solidFill>
                                <a:srgbClr val="000000"/>
                              </a:solidFill>
                              <a:latin typeface="Cambria Math"/>
                              <a:ea typeface="Cambria Math"/>
                            </a:rPr>
                            <m:t>𝛚</m:t>
                          </m:r>
                        </m:e>
                        <m:sub>
                          <m:r>
                            <a:rPr lang="en-US" sz="1600" b="1" i="0" smtClean="0">
                              <a:solidFill>
                                <a:srgbClr val="000000"/>
                              </a:solidFill>
                              <a:latin typeface="Cambria Math"/>
                            </a:rPr>
                            <m:t>𝐬</m:t>
                          </m:r>
                        </m:sub>
                      </m:sSub>
                    </m:oMath>
                  </m:oMathPara>
                </a14:m>
                <a:endParaRPr lang="en-US" sz="1600" dirty="0"/>
              </a:p>
            </p:txBody>
          </p:sp>
        </mc:Choice>
        <mc:Fallback xmlns="">
          <p:sp>
            <p:nvSpPr>
              <p:cNvPr id="15" name="Rectangle 14"/>
              <p:cNvSpPr>
                <a:spLocks noRot="1" noChangeAspect="1" noMove="1" noResize="1" noEditPoints="1" noAdjustHandles="1" noChangeArrowheads="1" noChangeShapeType="1" noTextEdit="1"/>
              </p:cNvSpPr>
              <p:nvPr/>
            </p:nvSpPr>
            <p:spPr>
              <a:xfrm>
                <a:off x="6324225" y="6040820"/>
                <a:ext cx="609975" cy="338554"/>
              </a:xfrm>
              <a:prstGeom prst="rect">
                <a:avLst/>
              </a:prstGeom>
              <a:blipFill rotWithShape="1">
                <a:blip r:embed="rId13"/>
                <a:stretch>
                  <a:fillRect/>
                </a:stretch>
              </a:blipFill>
            </p:spPr>
            <p:txBody>
              <a:bodyPr/>
              <a:lstStyle/>
              <a:p>
                <a:r>
                  <a:rPr lang="en-US">
                    <a:noFill/>
                  </a:rPr>
                  <a:t> </a:t>
                </a:r>
              </a:p>
            </p:txBody>
          </p:sp>
        </mc:Fallback>
      </mc:AlternateContent>
      <p:sp>
        <p:nvSpPr>
          <p:cNvPr id="16" name="TextBox 2"/>
          <p:cNvSpPr txBox="1">
            <a:spLocks noChangeArrowheads="1"/>
          </p:cNvSpPr>
          <p:nvPr/>
        </p:nvSpPr>
        <p:spPr bwMode="auto">
          <a:xfrm>
            <a:off x="1295400" y="4148960"/>
            <a:ext cx="6705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sz="1600" b="1" dirty="0" smtClean="0">
                <a:solidFill>
                  <a:srgbClr val="000000"/>
                </a:solidFill>
                <a:latin typeface="Franklin Gothic Medium Cond" pitchFamily="34" charset="0"/>
              </a:rPr>
              <a:t>In most communication systems, a very narrow bandwidth signal is modulated by very high frequency carrier. In such systems, the second and higher order harmonics lie outside the frequencies of interest and can therefore be easily filtered away. </a:t>
            </a:r>
            <a:endParaRPr lang="en-US" sz="1600" b="1" dirty="0">
              <a:solidFill>
                <a:srgbClr val="000000"/>
              </a:solidFill>
              <a:latin typeface="Franklin Gothic Medium Cond" pitchFamily="34" charset="0"/>
            </a:endParaRPr>
          </a:p>
        </p:txBody>
      </p:sp>
      <p:cxnSp>
        <p:nvCxnSpPr>
          <p:cNvPr id="22" name="Straight Connector 21"/>
          <p:cNvCxnSpPr/>
          <p:nvPr/>
        </p:nvCxnSpPr>
        <p:spPr>
          <a:xfrm flipV="1">
            <a:off x="3331780" y="4979957"/>
            <a:ext cx="381000" cy="119861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712780" y="4979957"/>
            <a:ext cx="48654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188813" y="4979957"/>
            <a:ext cx="296477" cy="123129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4247858" y="5105400"/>
            <a:ext cx="3372142" cy="338554"/>
          </a:xfrm>
          <a:prstGeom prst="rect">
            <a:avLst/>
          </a:prstGeom>
        </p:spPr>
        <p:txBody>
          <a:bodyPr wrap="none">
            <a:spAutoFit/>
          </a:bodyPr>
          <a:lstStyle/>
          <a:p>
            <a:r>
              <a:rPr lang="en-US" sz="1600" b="1" dirty="0" smtClean="0">
                <a:solidFill>
                  <a:srgbClr val="FF0000"/>
                </a:solidFill>
                <a:latin typeface="+mn-lt"/>
              </a:rPr>
              <a:t>Easy to filter out 2</a:t>
            </a:r>
            <a:r>
              <a:rPr lang="en-US" sz="1600" b="1" baseline="30000" dirty="0" smtClean="0">
                <a:solidFill>
                  <a:srgbClr val="FF0000"/>
                </a:solidFill>
                <a:latin typeface="+mn-lt"/>
              </a:rPr>
              <a:t>nd</a:t>
            </a:r>
            <a:r>
              <a:rPr lang="en-US" sz="1600" b="1" dirty="0" smtClean="0">
                <a:solidFill>
                  <a:srgbClr val="FF0000"/>
                </a:solidFill>
                <a:latin typeface="+mn-lt"/>
              </a:rPr>
              <a:t> and higher order term.</a:t>
            </a:r>
            <a:endParaRPr lang="en-US" sz="1600" dirty="0">
              <a:solidFill>
                <a:srgbClr val="FF0000"/>
              </a:solidFill>
              <a:latin typeface="+mn-lt"/>
            </a:endParaRPr>
          </a:p>
        </p:txBody>
      </p:sp>
      <p:sp>
        <p:nvSpPr>
          <p:cNvPr id="28" name="Rectangle 27"/>
          <p:cNvSpPr/>
          <p:nvPr/>
        </p:nvSpPr>
        <p:spPr>
          <a:xfrm>
            <a:off x="3124200" y="2861846"/>
            <a:ext cx="4038600" cy="830997"/>
          </a:xfrm>
          <a:prstGeom prst="rect">
            <a:avLst/>
          </a:prstGeom>
        </p:spPr>
        <p:txBody>
          <a:bodyPr wrap="square">
            <a:spAutoFit/>
          </a:bodyPr>
          <a:lstStyle/>
          <a:p>
            <a:r>
              <a:rPr lang="en-US" sz="1600" b="1" dirty="0" smtClean="0">
                <a:solidFill>
                  <a:srgbClr val="FF0000"/>
                </a:solidFill>
                <a:latin typeface="+mn-lt"/>
              </a:rPr>
              <a:t>Audio frequency band: 20 Hz - 20 KHz </a:t>
            </a:r>
          </a:p>
          <a:p>
            <a:r>
              <a:rPr lang="en-US" sz="1600" b="1" dirty="0" smtClean="0">
                <a:solidFill>
                  <a:srgbClr val="FF0000"/>
                </a:solidFill>
                <a:latin typeface="+mn-lt"/>
              </a:rPr>
              <a:t>2</a:t>
            </a:r>
            <a:r>
              <a:rPr lang="en-US" sz="1600" b="1" baseline="30000" dirty="0" smtClean="0">
                <a:solidFill>
                  <a:srgbClr val="FF0000"/>
                </a:solidFill>
                <a:latin typeface="+mn-lt"/>
              </a:rPr>
              <a:t>nd</a:t>
            </a:r>
            <a:r>
              <a:rPr lang="en-US" sz="1600" b="1" dirty="0" smtClean="0">
                <a:solidFill>
                  <a:srgbClr val="FF0000"/>
                </a:solidFill>
                <a:latin typeface="+mn-lt"/>
              </a:rPr>
              <a:t> and higher order harmonics could reside in audio band and hard to be filtered out</a:t>
            </a:r>
            <a:endParaRPr lang="en-US" sz="1600" dirty="0">
              <a:solidFill>
                <a:srgbClr val="FF0000"/>
              </a:solidFill>
              <a:latin typeface="+mn-lt"/>
            </a:endParaRPr>
          </a:p>
        </p:txBody>
      </p:sp>
    </p:spTree>
    <p:extLst>
      <p:ext uri="{BB962C8B-B14F-4D97-AF65-F5344CB8AC3E}">
        <p14:creationId xmlns:p14="http://schemas.microsoft.com/office/powerpoint/2010/main" val="3634823357"/>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Intermodulation Distortion (IMD)</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15</a:t>
            </a:fld>
            <a:endParaRPr lang="en-US"/>
          </a:p>
        </p:txBody>
      </p:sp>
      <p:sp>
        <p:nvSpPr>
          <p:cNvPr id="5" name="TextBox 2"/>
          <p:cNvSpPr txBox="1">
            <a:spLocks noChangeArrowheads="1"/>
          </p:cNvSpPr>
          <p:nvPr/>
        </p:nvSpPr>
        <p:spPr bwMode="auto">
          <a:xfrm>
            <a:off x="1295400" y="1219200"/>
            <a:ext cx="681686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Until now we injected single frequency tone into a nonlinear system. But in reality, several other signals closely spaced to the desired signal are received and processed by the front end RF systems; LNAs and mixers. </a:t>
            </a:r>
            <a:endParaRPr lang="en-US" b="1" dirty="0">
              <a:solidFill>
                <a:srgbClr val="000000"/>
              </a:solidFill>
              <a:latin typeface="Franklin Gothic Medium Cond" pitchFamily="34" charset="0"/>
            </a:endParaRPr>
          </a:p>
        </p:txBody>
      </p:sp>
      <p:sp>
        <p:nvSpPr>
          <p:cNvPr id="6" name="TextBox 2"/>
          <p:cNvSpPr txBox="1">
            <a:spLocks noChangeArrowheads="1"/>
          </p:cNvSpPr>
          <p:nvPr/>
        </p:nvSpPr>
        <p:spPr bwMode="auto">
          <a:xfrm>
            <a:off x="1295400" y="2133600"/>
            <a:ext cx="681686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Typical way of characterizing nonlinearity of RF system is two-tone test; apply two closely spaced frequency tones which have same amplitude into the nonlinear system. </a:t>
            </a:r>
            <a:endParaRPr lang="en-US" b="1" dirty="0">
              <a:solidFill>
                <a:srgbClr val="000000"/>
              </a:solidFill>
              <a:latin typeface="Franklin Gothic Medium Cond" pitchFamily="34" charset="0"/>
            </a:endParaRPr>
          </a:p>
        </p:txBody>
      </p:sp>
      <p:sp>
        <p:nvSpPr>
          <p:cNvPr id="9" name="Rectangle 8"/>
          <p:cNvSpPr/>
          <p:nvPr/>
        </p:nvSpPr>
        <p:spPr>
          <a:xfrm>
            <a:off x="1981200" y="305693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a:endCxn id="9" idx="1"/>
          </p:cNvCxnSpPr>
          <p:nvPr/>
        </p:nvCxnSpPr>
        <p:spPr>
          <a:xfrm>
            <a:off x="1600200" y="343792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2"/>
          <p:cNvSpPr txBox="1">
            <a:spLocks noChangeArrowheads="1"/>
          </p:cNvSpPr>
          <p:nvPr/>
        </p:nvSpPr>
        <p:spPr bwMode="auto">
          <a:xfrm>
            <a:off x="1943100" y="311476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2" name="Straight Arrow Connector 11"/>
          <p:cNvCxnSpPr/>
          <p:nvPr/>
        </p:nvCxnSpPr>
        <p:spPr>
          <a:xfrm>
            <a:off x="3009900" y="343793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2"/>
          <p:cNvSpPr txBox="1">
            <a:spLocks noChangeArrowheads="1"/>
          </p:cNvSpPr>
          <p:nvPr/>
        </p:nvSpPr>
        <p:spPr bwMode="auto">
          <a:xfrm>
            <a:off x="1267597" y="325326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14" name="TextBox 2"/>
          <p:cNvSpPr txBox="1">
            <a:spLocks noChangeArrowheads="1"/>
          </p:cNvSpPr>
          <p:nvPr/>
        </p:nvSpPr>
        <p:spPr bwMode="auto">
          <a:xfrm>
            <a:off x="3293076" y="325463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15" name="TextBox 14"/>
              <p:cNvSpPr txBox="1"/>
              <p:nvPr/>
            </p:nvSpPr>
            <p:spPr>
              <a:xfrm>
                <a:off x="3807939" y="3209330"/>
                <a:ext cx="4802661" cy="6269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𝟑</m:t>
                          </m:r>
                        </m:sup>
                      </m:sSup>
                      <m:r>
                        <a:rPr lang="en-US" sz="1600" b="1" i="0" smtClean="0">
                          <a:latin typeface="Cambria Math"/>
                        </a:rPr>
                        <m:t>+</m:t>
                      </m:r>
                      <m:r>
                        <a:rPr lang="en-US" sz="1600" b="1" i="0" smtClean="0">
                          <a:latin typeface="Cambria Math"/>
                        </a:rPr>
                        <m:t>𝐡𝐢𝐠𝐡𝐞𝐫</m:t>
                      </m:r>
                      <m:r>
                        <a:rPr lang="en-US" sz="1600" b="1" i="0" smtClean="0">
                          <a:latin typeface="Cambria Math"/>
                        </a:rPr>
                        <m:t> </m:t>
                      </m:r>
                      <m:r>
                        <a:rPr lang="en-US" sz="1600" b="1" i="0" smtClean="0">
                          <a:latin typeface="Cambria Math"/>
                        </a:rPr>
                        <m:t>𝐨𝐫𝐝𝐞𝐫𝐬</m:t>
                      </m:r>
                    </m:oMath>
                  </m:oMathPara>
                </a14:m>
                <a:endParaRPr lang="en-US" sz="1600" b="1" dirty="0" smtClean="0"/>
              </a:p>
              <a:p>
                <a:r>
                  <a:rPr lang="en-US" sz="1600" b="1" dirty="0" smtClean="0">
                    <a:latin typeface="Cambria Math"/>
                    <a:ea typeface="Cambria Math"/>
                  </a:rPr>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oMath>
                </a14:m>
                <a:endParaRPr lang="en-US" sz="1600" b="1" dirty="0"/>
              </a:p>
            </p:txBody>
          </p:sp>
        </mc:Choice>
        <mc:Fallback xmlns="">
          <p:sp>
            <p:nvSpPr>
              <p:cNvPr id="15" name="TextBox 14"/>
              <p:cNvSpPr txBox="1">
                <a:spLocks noRot="1" noChangeAspect="1" noMove="1" noResize="1" noEditPoints="1" noAdjustHandles="1" noChangeArrowheads="1" noChangeShapeType="1" noTextEdit="1"/>
              </p:cNvSpPr>
              <p:nvPr/>
            </p:nvSpPr>
            <p:spPr>
              <a:xfrm>
                <a:off x="3807939" y="3209330"/>
                <a:ext cx="4802661" cy="626967"/>
              </a:xfrm>
              <a:prstGeom prst="rect">
                <a:avLst/>
              </a:prstGeom>
              <a:blipFill rotWithShape="1">
                <a:blip r:embed="rId2"/>
                <a:stretch>
                  <a:fillRect b="-10680"/>
                </a:stretch>
              </a:blipFill>
            </p:spPr>
            <p:txBody>
              <a:bodyPr/>
              <a:lstStyle/>
              <a:p>
                <a:r>
                  <a:rPr lang="en-US">
                    <a:noFill/>
                  </a:rPr>
                  <a:t> </a:t>
                </a:r>
              </a:p>
            </p:txBody>
          </p:sp>
        </mc:Fallback>
      </mc:AlternateContent>
      <p:cxnSp>
        <p:nvCxnSpPr>
          <p:cNvPr id="16" name="Straight Arrow Connector 15"/>
          <p:cNvCxnSpPr/>
          <p:nvPr/>
        </p:nvCxnSpPr>
        <p:spPr>
          <a:xfrm flipV="1">
            <a:off x="3731739" y="3437930"/>
            <a:ext cx="306861" cy="75202"/>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446769" y="3665532"/>
            <a:ext cx="87528" cy="305798"/>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TextBox 17"/>
              <p:cNvSpPr txBox="1"/>
              <p:nvPr/>
            </p:nvSpPr>
            <p:spPr>
              <a:xfrm>
                <a:off x="1420144" y="3895130"/>
                <a:ext cx="2911182"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𝐜𝐨𝐬</m:t>
                      </m:r>
                      <m:sSub>
                        <m:sSubPr>
                          <m:ctrlPr>
                            <a:rPr lang="en-US" sz="1600" b="1" i="1" smtClean="0">
                              <a:latin typeface="Cambria Math"/>
                            </a:rPr>
                          </m:ctrlPr>
                        </m:sSubPr>
                        <m:e>
                          <m:r>
                            <a:rPr lang="en-US" sz="1600" b="1" i="0">
                              <a:latin typeface="Cambria Math"/>
                              <a:ea typeface="Cambria Math"/>
                            </a:rPr>
                            <m:t>𝛚</m:t>
                          </m:r>
                        </m:e>
                        <m:sub>
                          <m:r>
                            <a:rPr lang="en-US" sz="1600" b="1" i="0" smtClean="0">
                              <a:latin typeface="Cambria Math"/>
                            </a:rPr>
                            <m:t>𝐬𝟏</m:t>
                          </m:r>
                        </m:sub>
                      </m:sSub>
                      <m:r>
                        <a:rPr lang="en-US" sz="1600" b="1" i="0" smtClean="0">
                          <a:latin typeface="Cambria Math"/>
                        </a:rPr>
                        <m:t>𝐭</m:t>
                      </m:r>
                      <m:r>
                        <a:rPr lang="en-US" sz="1600" b="1" i="0" smtClean="0">
                          <a:latin typeface="Cambria Math"/>
                        </a:rPr>
                        <m:t>+</m:t>
                      </m:r>
                      <m:sSub>
                        <m:sSubPr>
                          <m:ctrlPr>
                            <a:rPr lang="en-US" sz="1600" b="1" i="1">
                              <a:latin typeface="Cambria Math"/>
                            </a:rPr>
                          </m:ctrlPr>
                        </m:sSubPr>
                        <m:e>
                          <m:r>
                            <a:rPr lang="en-US" sz="1600" b="1">
                              <a:latin typeface="Cambria Math"/>
                            </a:rPr>
                            <m:t>𝐕</m:t>
                          </m:r>
                        </m:e>
                        <m:sub>
                          <m:r>
                            <a:rPr lang="en-US" sz="1600" b="1">
                              <a:latin typeface="Cambria Math"/>
                            </a:rPr>
                            <m:t>𝐩</m:t>
                          </m:r>
                        </m:sub>
                      </m:sSub>
                      <m:r>
                        <a:rPr lang="en-US" sz="1600" b="1">
                          <a:latin typeface="Cambria Math"/>
                        </a:rPr>
                        <m:t>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m:t>
                      </m:r>
                    </m:oMath>
                  </m:oMathPara>
                </a14:m>
                <a:endParaRPr lang="en-US" sz="1600" b="1" dirty="0">
                  <a:solidFill>
                    <a:srgbClr val="FF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1420144" y="3895130"/>
                <a:ext cx="2911182" cy="360612"/>
              </a:xfrm>
              <a:prstGeom prst="rect">
                <a:avLst/>
              </a:prstGeom>
              <a:blipFill rotWithShape="1">
                <a:blip r:embed="rId3"/>
                <a:stretch>
                  <a:fillRect b="-16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1447800" y="4419600"/>
                <a:ext cx="2798074" cy="360612"/>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𝐜𝐨𝐬</m:t>
                      </m:r>
                      <m:sSub>
                        <m:sSubPr>
                          <m:ctrlPr>
                            <a:rPr lang="en-US" sz="1600" b="1" i="1" smtClean="0">
                              <a:latin typeface="Cambria Math"/>
                            </a:rPr>
                          </m:ctrlPr>
                        </m:sSubPr>
                        <m:e>
                          <m:r>
                            <a:rPr lang="en-US" sz="1600" b="1" i="0">
                              <a:latin typeface="Cambria Math"/>
                              <a:ea typeface="Cambria Math"/>
                            </a:rPr>
                            <m:t>𝛚</m:t>
                          </m:r>
                        </m:e>
                        <m:sub>
                          <m:r>
                            <a:rPr lang="en-US" sz="1600" b="1" i="0" smtClean="0">
                              <a:latin typeface="Cambria Math"/>
                            </a:rPr>
                            <m:t>𝐬𝟏</m:t>
                          </m:r>
                        </m:sub>
                      </m:sSub>
                      <m:r>
                        <a:rPr lang="en-US" sz="1600" b="1" i="0" smtClean="0">
                          <a:latin typeface="Cambria Math"/>
                        </a:rPr>
                        <m:t>𝐭</m:t>
                      </m:r>
                      <m:r>
                        <a:rPr lang="en-US" sz="1600" b="1" i="0" smtClean="0">
                          <a:latin typeface="Cambria Math"/>
                        </a:rPr>
                        <m:t>+</m:t>
                      </m:r>
                      <m:sSub>
                        <m:sSubPr>
                          <m:ctrlPr>
                            <a:rPr lang="en-US" sz="1600" b="1" i="1">
                              <a:latin typeface="Cambria Math"/>
                            </a:rPr>
                          </m:ctrlPr>
                        </m:sSubPr>
                        <m:e>
                          <m:sSub>
                            <m:sSubPr>
                              <m:ctrlPr>
                                <a:rPr lang="en-US" sz="1600" b="1" i="1">
                                  <a:latin typeface="Cambria Math"/>
                                </a:rPr>
                              </m:ctrlPr>
                            </m:sSubPr>
                            <m:e>
                              <m:r>
                                <a:rPr lang="en-US" sz="1600" b="1">
                                  <a:latin typeface="Cambria Math"/>
                                </a:rPr>
                                <m:t>𝐚</m:t>
                              </m:r>
                            </m:e>
                            <m:sub>
                              <m:r>
                                <a:rPr lang="en-US" sz="1600" b="1">
                                  <a:latin typeface="Cambria Math"/>
                                </a:rPr>
                                <m:t>𝟏</m:t>
                              </m:r>
                            </m:sub>
                          </m:sSub>
                          <m:r>
                            <a:rPr lang="en-US" sz="1600" b="1">
                              <a:latin typeface="Cambria Math"/>
                            </a:rPr>
                            <m:t>𝐕</m:t>
                          </m:r>
                        </m:e>
                        <m:sub>
                          <m:r>
                            <a:rPr lang="en-US" sz="1600" b="1">
                              <a:latin typeface="Cambria Math"/>
                            </a:rPr>
                            <m:t>𝐩</m:t>
                          </m:r>
                        </m:sub>
                      </m:sSub>
                      <m:r>
                        <a:rPr lang="en-US" sz="1600" b="1">
                          <a:latin typeface="Cambria Math"/>
                        </a:rPr>
                        <m:t>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m:t>
                      </m:r>
                    </m:oMath>
                  </m:oMathPara>
                </a14:m>
                <a:endParaRPr lang="en-US" sz="1600" b="1" dirty="0">
                  <a:solidFill>
                    <a:srgbClr val="FF0000"/>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1447800" y="4419600"/>
                <a:ext cx="2798074" cy="360612"/>
              </a:xfrm>
              <a:prstGeom prst="rect">
                <a:avLst/>
              </a:prstGeom>
              <a:blipFill rotWithShape="1">
                <a:blip r:embed="rId4"/>
                <a:stretch>
                  <a:fillRect b="-16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1447800" y="4820988"/>
                <a:ext cx="6248400" cy="38735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𝟐</m:t>
                          </m:r>
                        </m:sup>
                      </m:sSup>
                      <m:sSup>
                        <m:sSupPr>
                          <m:ctrlPr>
                            <a:rPr lang="en-US" sz="1600" b="1" i="1" smtClean="0">
                              <a:latin typeface="Cambria Math"/>
                            </a:rPr>
                          </m:ctrlPr>
                        </m:sSupPr>
                        <m:e>
                          <m:r>
                            <a:rPr lang="en-US" sz="1600" b="1">
                              <a:latin typeface="Cambria Math"/>
                            </a:rPr>
                            <m:t>𝐜𝐨𝐬</m:t>
                          </m:r>
                        </m:e>
                        <m:sup>
                          <m:r>
                            <a:rPr lang="en-US" sz="1600" b="1" i="1" smtClean="0">
                              <a:latin typeface="Cambria Math"/>
                            </a:rPr>
                            <m:t>𝟐</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𝐬𝟏</m:t>
                          </m:r>
                        </m:sub>
                      </m:sSub>
                      <m:r>
                        <a:rPr lang="en-US" sz="1600" b="1">
                          <a:latin typeface="Cambria Math"/>
                        </a:rPr>
                        <m:t>𝐭</m:t>
                      </m:r>
                      <m:r>
                        <a:rPr lang="en-US" sz="1600" b="1" i="0" smtClean="0">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a:latin typeface="Cambria Math"/>
                            </a:rPr>
                            <m:t>𝟐</m:t>
                          </m:r>
                        </m:sup>
                      </m:sSup>
                      <m:sSup>
                        <m:sSupPr>
                          <m:ctrlPr>
                            <a:rPr lang="en-US" sz="1600" b="1" i="1">
                              <a:latin typeface="Cambria Math"/>
                            </a:rPr>
                          </m:ctrlPr>
                        </m:sSupPr>
                        <m:e>
                          <m:r>
                            <a:rPr lang="en-US" sz="1600" b="1">
                              <a:latin typeface="Cambria Math"/>
                            </a:rPr>
                            <m:t>𝐜𝐨𝐬</m:t>
                          </m:r>
                        </m:e>
                        <m:sup>
                          <m:r>
                            <a:rPr lang="en-US" sz="1600" b="1" i="1">
                              <a:latin typeface="Cambria Math"/>
                            </a:rPr>
                            <m:t>𝟐</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m:t>
                      </m:r>
                      <m:r>
                        <a:rPr lang="en-US" sz="1600" b="1" i="0" smtClean="0">
                          <a:latin typeface="Cambria Math"/>
                        </a:rPr>
                        <m:t>+</m:t>
                      </m:r>
                      <m:sSub>
                        <m:sSubPr>
                          <m:ctrlPr>
                            <a:rPr lang="en-US" sz="1600" b="1" i="1">
                              <a:latin typeface="Cambria Math"/>
                            </a:rPr>
                          </m:ctrlPr>
                        </m:sSubPr>
                        <m:e>
                          <m:r>
                            <a:rPr lang="en-US" sz="1600" b="1" i="0" smtClean="0">
                              <a:latin typeface="Cambria Math"/>
                            </a:rPr>
                            <m:t>𝟐</m:t>
                          </m:r>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a:latin typeface="Cambria Math"/>
                            </a:rPr>
                            <m:t>𝟐</m:t>
                          </m:r>
                        </m:sup>
                      </m:sSup>
                      <m:r>
                        <a:rPr lang="en-US" sz="1600" b="1">
                          <a:latin typeface="Cambria Math"/>
                        </a:rPr>
                        <m:t>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𝐬𝟏</m:t>
                          </m:r>
                        </m:sub>
                      </m:sSub>
                      <m:r>
                        <a:rPr lang="en-US" sz="1600" b="1">
                          <a:latin typeface="Cambria Math"/>
                        </a:rPr>
                        <m:t>𝐭𝐜𝐨𝐬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𝐬𝟐</m:t>
                          </m:r>
                        </m:sub>
                      </m:sSub>
                      <m:r>
                        <a:rPr lang="en-US" sz="1600" b="1">
                          <a:latin typeface="Cambria Math"/>
                        </a:rPr>
                        <m:t>𝐭</m:t>
                      </m:r>
                    </m:oMath>
                  </m:oMathPara>
                </a14:m>
                <a:endParaRPr lang="en-US" sz="1600" b="1" dirty="0">
                  <a:solidFill>
                    <a:srgbClr val="FF000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1447800" y="4820988"/>
                <a:ext cx="6248400" cy="387350"/>
              </a:xfrm>
              <a:prstGeom prst="rect">
                <a:avLst/>
              </a:prstGeom>
              <a:blipFill rotWithShape="1">
                <a:blip r:embed="rId5"/>
                <a:stretch>
                  <a:fillRect b="-15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1447800" y="5251450"/>
                <a:ext cx="6248400" cy="68236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𝟑</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𝟑</m:t>
                          </m:r>
                        </m:sup>
                      </m:sSup>
                      <m:sSup>
                        <m:sSupPr>
                          <m:ctrlPr>
                            <a:rPr lang="en-US" sz="1600" b="1" i="1" smtClean="0">
                              <a:latin typeface="Cambria Math"/>
                            </a:rPr>
                          </m:ctrlPr>
                        </m:sSupPr>
                        <m:e>
                          <m:r>
                            <a:rPr lang="en-US" sz="1600" b="1">
                              <a:latin typeface="Cambria Math"/>
                            </a:rPr>
                            <m:t>𝐜𝐨𝐬</m:t>
                          </m:r>
                        </m:e>
                        <m:sup>
                          <m:r>
                            <a:rPr lang="en-US" sz="1600" b="1" i="1" smtClean="0">
                              <a:latin typeface="Cambria Math"/>
                            </a:rPr>
                            <m:t>𝟑</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𝐬𝟏</m:t>
                          </m:r>
                        </m:sub>
                      </m:sSub>
                      <m:r>
                        <a:rPr lang="en-US" sz="1600" b="1">
                          <a:latin typeface="Cambria Math"/>
                        </a:rPr>
                        <m:t>𝐭</m:t>
                      </m:r>
                      <m:r>
                        <a:rPr lang="en-US" sz="1600" b="1" i="0" smtClean="0">
                          <a:latin typeface="Cambria Math"/>
                        </a:rPr>
                        <m:t>+</m:t>
                      </m:r>
                      <m:sSub>
                        <m:sSubPr>
                          <m:ctrlPr>
                            <a:rPr lang="en-US" sz="1600" b="1" i="1">
                              <a:latin typeface="Cambria Math"/>
                            </a:rPr>
                          </m:ctrlPr>
                        </m:sSubPr>
                        <m:e>
                          <m:r>
                            <a:rPr lang="en-US" sz="1600" b="1">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𝟑</m:t>
                          </m:r>
                        </m:sup>
                      </m:sSup>
                      <m:sSup>
                        <m:sSupPr>
                          <m:ctrlPr>
                            <a:rPr lang="en-US" sz="1600" b="1" i="1">
                              <a:latin typeface="Cambria Math"/>
                            </a:rPr>
                          </m:ctrlPr>
                        </m:sSupPr>
                        <m:e>
                          <m:r>
                            <a:rPr lang="en-US" sz="1600" b="1">
                              <a:latin typeface="Cambria Math"/>
                            </a:rPr>
                            <m:t>𝐜𝐨𝐬</m:t>
                          </m:r>
                        </m:e>
                        <m:sup>
                          <m:r>
                            <a:rPr lang="en-US" sz="1600" b="1" i="1" smtClean="0">
                              <a:latin typeface="Cambria Math"/>
                            </a:rPr>
                            <m:t>𝟑</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m:t>
                      </m:r>
                    </m:oMath>
                  </m:oMathPara>
                </a14:m>
                <a:endParaRPr lang="en-US" sz="1600" b="1" dirty="0" smtClean="0">
                  <a:solidFill>
                    <a:srgbClr val="FF0000"/>
                  </a:solidFill>
                </a:endParaRPr>
              </a:p>
              <a:p>
                <a:pPr/>
                <a14:m>
                  <m:oMathPara xmlns:m="http://schemas.openxmlformats.org/officeDocument/2006/math">
                    <m:oMathParaPr>
                      <m:jc m:val="left"/>
                    </m:oMathParaPr>
                    <m:oMath xmlns:m="http://schemas.openxmlformats.org/officeDocument/2006/math">
                      <m:sSub>
                        <m:sSubPr>
                          <m:ctrlPr>
                            <a:rPr lang="en-US" sz="1600" b="1" i="1">
                              <a:latin typeface="Cambria Math"/>
                            </a:rPr>
                          </m:ctrlPr>
                        </m:sSubPr>
                        <m:e>
                          <m:r>
                            <a:rPr lang="en-US" sz="1600" b="1" i="1" smtClean="0">
                              <a:latin typeface="Cambria Math"/>
                            </a:rPr>
                            <m:t>+</m:t>
                          </m:r>
                          <m:r>
                            <a:rPr lang="en-US" sz="1600" b="1" i="0" smtClean="0">
                              <a:latin typeface="Cambria Math"/>
                            </a:rPr>
                            <m:t>𝟑</m:t>
                          </m:r>
                          <m:r>
                            <a:rPr lang="en-US" sz="1600" b="1">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𝟑</m:t>
                          </m:r>
                        </m:sup>
                      </m:sSup>
                      <m:sSup>
                        <m:sSupPr>
                          <m:ctrlPr>
                            <a:rPr lang="en-US" sz="1600" b="1" i="1">
                              <a:latin typeface="Cambria Math"/>
                            </a:rPr>
                          </m:ctrlPr>
                        </m:sSupPr>
                        <m:e>
                          <m:r>
                            <a:rPr lang="en-US" sz="1600" b="1">
                              <a:latin typeface="Cambria Math"/>
                            </a:rPr>
                            <m:t>𝐜𝐨𝐬</m:t>
                          </m:r>
                        </m:e>
                        <m:sup>
                          <m:r>
                            <a:rPr lang="en-US" sz="1600" b="1" i="1" smtClean="0">
                              <a:latin typeface="Cambria Math"/>
                            </a:rPr>
                            <m:t>𝟐</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𝐬𝟏</m:t>
                          </m:r>
                        </m:sub>
                      </m:sSub>
                      <m:r>
                        <a:rPr lang="en-US" sz="1600" b="1">
                          <a:latin typeface="Cambria Math"/>
                        </a:rPr>
                        <m:t>𝐭𝐜𝐨𝐬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𝐬𝟐</m:t>
                          </m:r>
                        </m:sub>
                      </m:sSub>
                      <m:r>
                        <a:rPr lang="en-US" sz="1600" b="1">
                          <a:latin typeface="Cambria Math"/>
                        </a:rPr>
                        <m:t>𝐭</m:t>
                      </m:r>
                      <m:sSub>
                        <m:sSubPr>
                          <m:ctrlPr>
                            <a:rPr lang="en-US" sz="1600" b="1" i="1">
                              <a:latin typeface="Cambria Math"/>
                            </a:rPr>
                          </m:ctrlPr>
                        </m:sSubPr>
                        <m:e>
                          <m:r>
                            <a:rPr lang="en-US" sz="1600" b="1" i="1">
                              <a:latin typeface="Cambria Math"/>
                            </a:rPr>
                            <m:t>+</m:t>
                          </m:r>
                          <m:r>
                            <a:rPr lang="en-US" sz="1600" b="1">
                              <a:latin typeface="Cambria Math"/>
                            </a:rPr>
                            <m:t>𝟑𝐚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a:latin typeface="Cambria Math"/>
                            </a:rPr>
                            <m:t>𝟑</m:t>
                          </m:r>
                        </m:sup>
                      </m:sSup>
                      <m:sSup>
                        <m:sSupPr>
                          <m:ctrlPr>
                            <a:rPr lang="en-US" sz="1600" b="1" i="1">
                              <a:latin typeface="Cambria Math"/>
                            </a:rPr>
                          </m:ctrlPr>
                        </m:sSupPr>
                        <m:e>
                          <m:r>
                            <a:rPr lang="en-US" sz="1600" b="1">
                              <a:latin typeface="Cambria Math"/>
                            </a:rPr>
                            <m:t>𝐜𝐨𝐬</m:t>
                          </m:r>
                        </m:e>
                        <m:sup>
                          <m:r>
                            <a:rPr lang="en-US" sz="1600" b="1" i="1">
                              <a:latin typeface="Cambria Math"/>
                            </a:rPr>
                            <m:t>𝟐</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𝟏</m:t>
                          </m:r>
                        </m:sub>
                      </m:sSub>
                      <m:r>
                        <a:rPr lang="en-US" sz="1600" b="1">
                          <a:latin typeface="Cambria Math"/>
                        </a:rPr>
                        <m:t>𝐭</m:t>
                      </m:r>
                    </m:oMath>
                  </m:oMathPara>
                </a14:m>
                <a:endParaRPr lang="en-US" sz="1600" b="1" dirty="0">
                  <a:solidFill>
                    <a:srgbClr val="FF000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1447800" y="5251450"/>
                <a:ext cx="6248400" cy="682366"/>
              </a:xfrm>
              <a:prstGeom prst="rect">
                <a:avLst/>
              </a:prstGeom>
              <a:blipFill rotWithShape="1">
                <a:blip r:embed="rId6"/>
                <a:stretch>
                  <a:fillRect/>
                </a:stretch>
              </a:blipFill>
            </p:spPr>
            <p:txBody>
              <a:bodyPr/>
              <a:lstStyle/>
              <a:p>
                <a:r>
                  <a:rPr lang="en-US">
                    <a:noFill/>
                  </a:rPr>
                  <a:t> </a:t>
                </a:r>
              </a:p>
            </p:txBody>
          </p:sp>
        </mc:Fallback>
      </mc:AlternateContent>
      <p:sp>
        <p:nvSpPr>
          <p:cNvPr id="24" name="Rectangle 23"/>
          <p:cNvSpPr/>
          <p:nvPr/>
        </p:nvSpPr>
        <p:spPr>
          <a:xfrm>
            <a:off x="1420144" y="4343400"/>
            <a:ext cx="2911182" cy="4775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424150" y="4800600"/>
            <a:ext cx="5510050" cy="4775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1416270" y="5257800"/>
            <a:ext cx="5510050" cy="6760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p:cNvCxnSpPr/>
          <p:nvPr/>
        </p:nvCxnSpPr>
        <p:spPr>
          <a:xfrm flipH="1">
            <a:off x="4419600" y="3895130"/>
            <a:ext cx="533400" cy="687064"/>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5638800" y="3895130"/>
            <a:ext cx="0" cy="885082"/>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2" name="Freeform 31"/>
          <p:cNvSpPr/>
          <p:nvPr/>
        </p:nvSpPr>
        <p:spPr>
          <a:xfrm>
            <a:off x="6526924" y="3899338"/>
            <a:ext cx="1243134" cy="1545049"/>
          </a:xfrm>
          <a:custGeom>
            <a:avLst/>
            <a:gdLst>
              <a:gd name="connsiteX0" fmla="*/ 0 w 1243134"/>
              <a:gd name="connsiteY0" fmla="*/ 0 h 1545049"/>
              <a:gd name="connsiteX1" fmla="*/ 52552 w 1243134"/>
              <a:gd name="connsiteY1" fmla="*/ 63062 h 1545049"/>
              <a:gd name="connsiteX2" fmla="*/ 73573 w 1243134"/>
              <a:gd name="connsiteY2" fmla="*/ 105103 h 1545049"/>
              <a:gd name="connsiteX3" fmla="*/ 115614 w 1243134"/>
              <a:gd name="connsiteY3" fmla="*/ 136634 h 1545049"/>
              <a:gd name="connsiteX4" fmla="*/ 147145 w 1243134"/>
              <a:gd name="connsiteY4" fmla="*/ 168165 h 1545049"/>
              <a:gd name="connsiteX5" fmla="*/ 252248 w 1243134"/>
              <a:gd name="connsiteY5" fmla="*/ 241738 h 1545049"/>
              <a:gd name="connsiteX6" fmla="*/ 336331 w 1243134"/>
              <a:gd name="connsiteY6" fmla="*/ 294290 h 1545049"/>
              <a:gd name="connsiteX7" fmla="*/ 388883 w 1243134"/>
              <a:gd name="connsiteY7" fmla="*/ 325821 h 1545049"/>
              <a:gd name="connsiteX8" fmla="*/ 430924 w 1243134"/>
              <a:gd name="connsiteY8" fmla="*/ 346841 h 1545049"/>
              <a:gd name="connsiteX9" fmla="*/ 462455 w 1243134"/>
              <a:gd name="connsiteY9" fmla="*/ 367862 h 1545049"/>
              <a:gd name="connsiteX10" fmla="*/ 493986 w 1243134"/>
              <a:gd name="connsiteY10" fmla="*/ 378372 h 1545049"/>
              <a:gd name="connsiteX11" fmla="*/ 567559 w 1243134"/>
              <a:gd name="connsiteY11" fmla="*/ 420414 h 1545049"/>
              <a:gd name="connsiteX12" fmla="*/ 599090 w 1243134"/>
              <a:gd name="connsiteY12" fmla="*/ 430924 h 1545049"/>
              <a:gd name="connsiteX13" fmla="*/ 672662 w 1243134"/>
              <a:gd name="connsiteY13" fmla="*/ 483476 h 1545049"/>
              <a:gd name="connsiteX14" fmla="*/ 714704 w 1243134"/>
              <a:gd name="connsiteY14" fmla="*/ 493986 h 1545049"/>
              <a:gd name="connsiteX15" fmla="*/ 798786 w 1243134"/>
              <a:gd name="connsiteY15" fmla="*/ 536028 h 1545049"/>
              <a:gd name="connsiteX16" fmla="*/ 893379 w 1243134"/>
              <a:gd name="connsiteY16" fmla="*/ 599090 h 1545049"/>
              <a:gd name="connsiteX17" fmla="*/ 935421 w 1243134"/>
              <a:gd name="connsiteY17" fmla="*/ 630621 h 1545049"/>
              <a:gd name="connsiteX18" fmla="*/ 977462 w 1243134"/>
              <a:gd name="connsiteY18" fmla="*/ 651641 h 1545049"/>
              <a:gd name="connsiteX19" fmla="*/ 1019504 w 1243134"/>
              <a:gd name="connsiteY19" fmla="*/ 683172 h 1545049"/>
              <a:gd name="connsiteX20" fmla="*/ 1093076 w 1243134"/>
              <a:gd name="connsiteY20" fmla="*/ 735724 h 1545049"/>
              <a:gd name="connsiteX21" fmla="*/ 1177159 w 1243134"/>
              <a:gd name="connsiteY21" fmla="*/ 830317 h 1545049"/>
              <a:gd name="connsiteX22" fmla="*/ 1198179 w 1243134"/>
              <a:gd name="connsiteY22" fmla="*/ 861848 h 1545049"/>
              <a:gd name="connsiteX23" fmla="*/ 1219200 w 1243134"/>
              <a:gd name="connsiteY23" fmla="*/ 903890 h 1545049"/>
              <a:gd name="connsiteX24" fmla="*/ 1240221 w 1243134"/>
              <a:gd name="connsiteY24" fmla="*/ 966952 h 1545049"/>
              <a:gd name="connsiteX25" fmla="*/ 1187669 w 1243134"/>
              <a:gd name="connsiteY25" fmla="*/ 1240221 h 1545049"/>
              <a:gd name="connsiteX26" fmla="*/ 1093076 w 1243134"/>
              <a:gd name="connsiteY26" fmla="*/ 1303283 h 1545049"/>
              <a:gd name="connsiteX27" fmla="*/ 1061545 w 1243134"/>
              <a:gd name="connsiteY27" fmla="*/ 1324303 h 1545049"/>
              <a:gd name="connsiteX28" fmla="*/ 1030014 w 1243134"/>
              <a:gd name="connsiteY28" fmla="*/ 1334814 h 1545049"/>
              <a:gd name="connsiteX29" fmla="*/ 998483 w 1243134"/>
              <a:gd name="connsiteY29" fmla="*/ 1355834 h 1545049"/>
              <a:gd name="connsiteX30" fmla="*/ 903890 w 1243134"/>
              <a:gd name="connsiteY30" fmla="*/ 1387365 h 1545049"/>
              <a:gd name="connsiteX31" fmla="*/ 872359 w 1243134"/>
              <a:gd name="connsiteY31" fmla="*/ 1408386 h 1545049"/>
              <a:gd name="connsiteX32" fmla="*/ 798786 w 1243134"/>
              <a:gd name="connsiteY32" fmla="*/ 1429407 h 1545049"/>
              <a:gd name="connsiteX33" fmla="*/ 756745 w 1243134"/>
              <a:gd name="connsiteY33" fmla="*/ 1450428 h 1545049"/>
              <a:gd name="connsiteX34" fmla="*/ 693683 w 1243134"/>
              <a:gd name="connsiteY34" fmla="*/ 1471448 h 1545049"/>
              <a:gd name="connsiteX35" fmla="*/ 599090 w 1243134"/>
              <a:gd name="connsiteY35" fmla="*/ 1502979 h 1545049"/>
              <a:gd name="connsiteX36" fmla="*/ 504497 w 1243134"/>
              <a:gd name="connsiteY36" fmla="*/ 1534510 h 1545049"/>
              <a:gd name="connsiteX37" fmla="*/ 462455 w 1243134"/>
              <a:gd name="connsiteY37" fmla="*/ 1545021 h 1545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43134" h="1545049">
                <a:moveTo>
                  <a:pt x="0" y="0"/>
                </a:moveTo>
                <a:cubicBezTo>
                  <a:pt x="17517" y="21021"/>
                  <a:pt x="36860" y="40646"/>
                  <a:pt x="52552" y="63062"/>
                </a:cubicBezTo>
                <a:cubicBezTo>
                  <a:pt x="61537" y="75898"/>
                  <a:pt x="63376" y="93207"/>
                  <a:pt x="73573" y="105103"/>
                </a:cubicBezTo>
                <a:cubicBezTo>
                  <a:pt x="84973" y="118403"/>
                  <a:pt x="102314" y="125234"/>
                  <a:pt x="115614" y="136634"/>
                </a:cubicBezTo>
                <a:cubicBezTo>
                  <a:pt x="126899" y="146307"/>
                  <a:pt x="135860" y="158492"/>
                  <a:pt x="147145" y="168165"/>
                </a:cubicBezTo>
                <a:cubicBezTo>
                  <a:pt x="189007" y="204046"/>
                  <a:pt x="204019" y="205567"/>
                  <a:pt x="252248" y="241738"/>
                </a:cubicBezTo>
                <a:cubicBezTo>
                  <a:pt x="325258" y="296494"/>
                  <a:pt x="262135" y="253070"/>
                  <a:pt x="336331" y="294290"/>
                </a:cubicBezTo>
                <a:cubicBezTo>
                  <a:pt x="354189" y="304211"/>
                  <a:pt x="371025" y="315900"/>
                  <a:pt x="388883" y="325821"/>
                </a:cubicBezTo>
                <a:cubicBezTo>
                  <a:pt x="402579" y="333430"/>
                  <a:pt x="417321" y="339068"/>
                  <a:pt x="430924" y="346841"/>
                </a:cubicBezTo>
                <a:cubicBezTo>
                  <a:pt x="441892" y="353108"/>
                  <a:pt x="451157" y="362213"/>
                  <a:pt x="462455" y="367862"/>
                </a:cubicBezTo>
                <a:cubicBezTo>
                  <a:pt x="472364" y="372817"/>
                  <a:pt x="483803" y="374008"/>
                  <a:pt x="493986" y="378372"/>
                </a:cubicBezTo>
                <a:cubicBezTo>
                  <a:pt x="622974" y="433652"/>
                  <a:pt x="462003" y="367636"/>
                  <a:pt x="567559" y="420414"/>
                </a:cubicBezTo>
                <a:cubicBezTo>
                  <a:pt x="577468" y="425369"/>
                  <a:pt x="588580" y="427421"/>
                  <a:pt x="599090" y="430924"/>
                </a:cubicBezTo>
                <a:cubicBezTo>
                  <a:pt x="603874" y="434512"/>
                  <a:pt x="660710" y="478354"/>
                  <a:pt x="672662" y="483476"/>
                </a:cubicBezTo>
                <a:cubicBezTo>
                  <a:pt x="685939" y="489166"/>
                  <a:pt x="700690" y="490483"/>
                  <a:pt x="714704" y="493986"/>
                </a:cubicBezTo>
                <a:cubicBezTo>
                  <a:pt x="742731" y="508000"/>
                  <a:pt x="772713" y="518646"/>
                  <a:pt x="798786" y="536028"/>
                </a:cubicBezTo>
                <a:cubicBezTo>
                  <a:pt x="830317" y="557049"/>
                  <a:pt x="863062" y="576353"/>
                  <a:pt x="893379" y="599090"/>
                </a:cubicBezTo>
                <a:cubicBezTo>
                  <a:pt x="907393" y="609600"/>
                  <a:pt x="920566" y="621337"/>
                  <a:pt x="935421" y="630621"/>
                </a:cubicBezTo>
                <a:cubicBezTo>
                  <a:pt x="948707" y="638925"/>
                  <a:pt x="964176" y="643337"/>
                  <a:pt x="977462" y="651641"/>
                </a:cubicBezTo>
                <a:cubicBezTo>
                  <a:pt x="992317" y="660925"/>
                  <a:pt x="1005249" y="672990"/>
                  <a:pt x="1019504" y="683172"/>
                </a:cubicBezTo>
                <a:cubicBezTo>
                  <a:pt x="1048270" y="703719"/>
                  <a:pt x="1064975" y="710746"/>
                  <a:pt x="1093076" y="735724"/>
                </a:cubicBezTo>
                <a:cubicBezTo>
                  <a:pt x="1135337" y="773290"/>
                  <a:pt x="1146799" y="787813"/>
                  <a:pt x="1177159" y="830317"/>
                </a:cubicBezTo>
                <a:cubicBezTo>
                  <a:pt x="1184501" y="840596"/>
                  <a:pt x="1191912" y="850881"/>
                  <a:pt x="1198179" y="861848"/>
                </a:cubicBezTo>
                <a:cubicBezTo>
                  <a:pt x="1205952" y="875452"/>
                  <a:pt x="1213381" y="889343"/>
                  <a:pt x="1219200" y="903890"/>
                </a:cubicBezTo>
                <a:cubicBezTo>
                  <a:pt x="1227429" y="924463"/>
                  <a:pt x="1240221" y="966952"/>
                  <a:pt x="1240221" y="966952"/>
                </a:cubicBezTo>
                <a:cubicBezTo>
                  <a:pt x="1238139" y="1008581"/>
                  <a:pt x="1265136" y="1188577"/>
                  <a:pt x="1187669" y="1240221"/>
                </a:cubicBezTo>
                <a:lnTo>
                  <a:pt x="1093076" y="1303283"/>
                </a:lnTo>
                <a:cubicBezTo>
                  <a:pt x="1082566" y="1310290"/>
                  <a:pt x="1073528" y="1320308"/>
                  <a:pt x="1061545" y="1324303"/>
                </a:cubicBezTo>
                <a:cubicBezTo>
                  <a:pt x="1051035" y="1327807"/>
                  <a:pt x="1039923" y="1329859"/>
                  <a:pt x="1030014" y="1334814"/>
                </a:cubicBezTo>
                <a:cubicBezTo>
                  <a:pt x="1018716" y="1340463"/>
                  <a:pt x="1010143" y="1350976"/>
                  <a:pt x="998483" y="1355834"/>
                </a:cubicBezTo>
                <a:cubicBezTo>
                  <a:pt x="967803" y="1368617"/>
                  <a:pt x="903890" y="1387365"/>
                  <a:pt x="903890" y="1387365"/>
                </a:cubicBezTo>
                <a:cubicBezTo>
                  <a:pt x="893380" y="1394372"/>
                  <a:pt x="883657" y="1402737"/>
                  <a:pt x="872359" y="1408386"/>
                </a:cubicBezTo>
                <a:cubicBezTo>
                  <a:pt x="846956" y="1421087"/>
                  <a:pt x="825717" y="1419307"/>
                  <a:pt x="798786" y="1429407"/>
                </a:cubicBezTo>
                <a:cubicBezTo>
                  <a:pt x="784116" y="1434908"/>
                  <a:pt x="771292" y="1444609"/>
                  <a:pt x="756745" y="1450428"/>
                </a:cubicBezTo>
                <a:cubicBezTo>
                  <a:pt x="736172" y="1458657"/>
                  <a:pt x="714704" y="1464441"/>
                  <a:pt x="693683" y="1471448"/>
                </a:cubicBezTo>
                <a:lnTo>
                  <a:pt x="599090" y="1502979"/>
                </a:lnTo>
                <a:lnTo>
                  <a:pt x="504497" y="1534510"/>
                </a:lnTo>
                <a:cubicBezTo>
                  <a:pt x="469640" y="1546129"/>
                  <a:pt x="484045" y="1545021"/>
                  <a:pt x="462455" y="1545021"/>
                </a:cubicBezTo>
              </a:path>
            </a:pathLst>
          </a:custGeom>
          <a:noFill/>
          <a:ln w="28575">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914400" y="4429794"/>
            <a:ext cx="381000" cy="370806"/>
          </a:xfrm>
          <a:prstGeom prst="ellipse">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2"/>
          <p:cNvSpPr txBox="1">
            <a:spLocks noChangeArrowheads="1"/>
          </p:cNvSpPr>
          <p:nvPr/>
        </p:nvSpPr>
        <p:spPr bwMode="auto">
          <a:xfrm>
            <a:off x="950530" y="4419600"/>
            <a:ext cx="266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A</a:t>
            </a:r>
            <a:endParaRPr lang="en-US" b="1" baseline="-25000" dirty="0" smtClean="0">
              <a:latin typeface="Franklin Gothic Medium Cond" pitchFamily="34" charset="0"/>
            </a:endParaRPr>
          </a:p>
        </p:txBody>
      </p:sp>
      <p:sp>
        <p:nvSpPr>
          <p:cNvPr id="35" name="Oval 34"/>
          <p:cNvSpPr/>
          <p:nvPr/>
        </p:nvSpPr>
        <p:spPr>
          <a:xfrm>
            <a:off x="914400" y="4886994"/>
            <a:ext cx="381000" cy="370806"/>
          </a:xfrm>
          <a:prstGeom prst="ellipse">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2"/>
          <p:cNvSpPr txBox="1">
            <a:spLocks noChangeArrowheads="1"/>
          </p:cNvSpPr>
          <p:nvPr/>
        </p:nvSpPr>
        <p:spPr bwMode="auto">
          <a:xfrm>
            <a:off x="950530" y="4876800"/>
            <a:ext cx="266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B</a:t>
            </a:r>
            <a:endParaRPr lang="en-US" b="1" baseline="-25000" dirty="0" smtClean="0">
              <a:latin typeface="Franklin Gothic Medium Cond" pitchFamily="34" charset="0"/>
            </a:endParaRPr>
          </a:p>
        </p:txBody>
      </p:sp>
      <p:sp>
        <p:nvSpPr>
          <p:cNvPr id="37" name="Oval 36"/>
          <p:cNvSpPr/>
          <p:nvPr/>
        </p:nvSpPr>
        <p:spPr>
          <a:xfrm>
            <a:off x="914400" y="5420394"/>
            <a:ext cx="381000" cy="370806"/>
          </a:xfrm>
          <a:prstGeom prst="ellipse">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2"/>
          <p:cNvSpPr txBox="1">
            <a:spLocks noChangeArrowheads="1"/>
          </p:cNvSpPr>
          <p:nvPr/>
        </p:nvSpPr>
        <p:spPr bwMode="auto">
          <a:xfrm>
            <a:off x="950530" y="5410200"/>
            <a:ext cx="266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C</a:t>
            </a:r>
            <a:endParaRPr lang="en-US" b="1" baseline="-25000" dirty="0" smtClean="0">
              <a:latin typeface="Franklin Gothic Medium Cond" pitchFamily="34" charset="0"/>
            </a:endParaRPr>
          </a:p>
        </p:txBody>
      </p:sp>
    </p:spTree>
    <p:extLst>
      <p:ext uri="{BB962C8B-B14F-4D97-AF65-F5344CB8AC3E}">
        <p14:creationId xmlns:p14="http://schemas.microsoft.com/office/powerpoint/2010/main" val="52560383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16</a:t>
            </a:fld>
            <a:endParaRPr lang="en-US"/>
          </a:p>
        </p:txBody>
      </p:sp>
      <p:sp>
        <p:nvSpPr>
          <p:cNvPr id="5" name="Title 1"/>
          <p:cNvSpPr>
            <a:spLocks noGrp="1"/>
          </p:cNvSpPr>
          <p:nvPr>
            <p:ph type="title"/>
          </p:nvPr>
        </p:nvSpPr>
        <p:spPr>
          <a:xfrm>
            <a:off x="457200" y="639762"/>
            <a:ext cx="8229600" cy="655638"/>
          </a:xfrm>
        </p:spPr>
        <p:txBody>
          <a:bodyPr/>
          <a:lstStyle/>
          <a:p>
            <a:r>
              <a:rPr lang="en-US" dirty="0" smtClean="0"/>
              <a:t>Intermodulation Distortion (2-tone test)</a:t>
            </a:r>
            <a:endParaRPr lang="en-US" dirty="0"/>
          </a:p>
        </p:txBody>
      </p:sp>
      <p:grpSp>
        <p:nvGrpSpPr>
          <p:cNvPr id="19" name="Group 18"/>
          <p:cNvGrpSpPr/>
          <p:nvPr/>
        </p:nvGrpSpPr>
        <p:grpSpPr>
          <a:xfrm>
            <a:off x="589295" y="1219200"/>
            <a:ext cx="3337560" cy="381000"/>
            <a:chOff x="589295" y="1219200"/>
            <a:chExt cx="3337560" cy="381000"/>
          </a:xfrm>
        </p:grpSpPr>
        <mc:AlternateContent xmlns:mc="http://schemas.openxmlformats.org/markup-compatibility/2006" xmlns:a14="http://schemas.microsoft.com/office/drawing/2010/main">
          <mc:Choice Requires="a14">
            <p:sp>
              <p:nvSpPr>
                <p:cNvPr id="6" name="TextBox 5"/>
                <p:cNvSpPr txBox="1"/>
                <p:nvPr/>
              </p:nvSpPr>
              <p:spPr>
                <a:xfrm>
                  <a:off x="961043" y="1219200"/>
                  <a:ext cx="2965812" cy="360612"/>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latin typeface="Cambria Math"/>
                              </a:rPr>
                            </m:ctrlPr>
                          </m:sSubPr>
                          <m:e>
                            <m:r>
                              <a:rPr lang="en-US" sz="1600" b="1" i="0" smtClean="0">
                                <a:latin typeface="Cambria Math"/>
                              </a:rPr>
                              <m:t>: </m:t>
                            </m:r>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𝐜𝐨𝐬</m:t>
                        </m:r>
                        <m:sSub>
                          <m:sSubPr>
                            <m:ctrlPr>
                              <a:rPr lang="en-US" sz="1600" b="1" i="1" smtClean="0">
                                <a:latin typeface="Cambria Math"/>
                              </a:rPr>
                            </m:ctrlPr>
                          </m:sSubPr>
                          <m:e>
                            <m:r>
                              <a:rPr lang="en-US" sz="1600" b="1" i="0">
                                <a:latin typeface="Cambria Math"/>
                                <a:ea typeface="Cambria Math"/>
                              </a:rPr>
                              <m:t>𝛚</m:t>
                            </m:r>
                          </m:e>
                          <m:sub>
                            <m:r>
                              <a:rPr lang="en-US" sz="1600" b="1" i="0" smtClean="0">
                                <a:latin typeface="Cambria Math"/>
                              </a:rPr>
                              <m:t>𝐬𝟏</m:t>
                            </m:r>
                          </m:sub>
                        </m:sSub>
                        <m:r>
                          <a:rPr lang="en-US" sz="1600" b="1" i="0" smtClean="0">
                            <a:latin typeface="Cambria Math"/>
                          </a:rPr>
                          <m:t>𝐭</m:t>
                        </m:r>
                        <m:r>
                          <a:rPr lang="en-US" sz="1600" b="1" i="0" smtClean="0">
                            <a:latin typeface="Cambria Math"/>
                          </a:rPr>
                          <m:t>+</m:t>
                        </m:r>
                        <m:sSub>
                          <m:sSubPr>
                            <m:ctrlPr>
                              <a:rPr lang="en-US" sz="1600" b="1" i="1">
                                <a:latin typeface="Cambria Math"/>
                              </a:rPr>
                            </m:ctrlPr>
                          </m:sSubPr>
                          <m:e>
                            <m:sSub>
                              <m:sSubPr>
                                <m:ctrlPr>
                                  <a:rPr lang="en-US" sz="1600" b="1" i="1">
                                    <a:latin typeface="Cambria Math"/>
                                  </a:rPr>
                                </m:ctrlPr>
                              </m:sSubPr>
                              <m:e>
                                <m:r>
                                  <a:rPr lang="en-US" sz="1600" b="1">
                                    <a:latin typeface="Cambria Math"/>
                                  </a:rPr>
                                  <m:t>𝐚</m:t>
                                </m:r>
                              </m:e>
                              <m:sub>
                                <m:r>
                                  <a:rPr lang="en-US" sz="1600" b="1">
                                    <a:latin typeface="Cambria Math"/>
                                  </a:rPr>
                                  <m:t>𝟏</m:t>
                                </m:r>
                              </m:sub>
                            </m:sSub>
                            <m:r>
                              <a:rPr lang="en-US" sz="1600" b="1">
                                <a:latin typeface="Cambria Math"/>
                              </a:rPr>
                              <m:t>𝐕</m:t>
                            </m:r>
                          </m:e>
                          <m:sub>
                            <m:r>
                              <a:rPr lang="en-US" sz="1600" b="1">
                                <a:latin typeface="Cambria Math"/>
                              </a:rPr>
                              <m:t>𝐩</m:t>
                            </m:r>
                          </m:sub>
                        </m:sSub>
                        <m:r>
                          <a:rPr lang="en-US" sz="1600" b="1">
                            <a:latin typeface="Cambria Math"/>
                          </a:rPr>
                          <m:t>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m:t>
                        </m:r>
                      </m:oMath>
                    </m:oMathPara>
                  </a14:m>
                  <a:endParaRPr lang="en-US" sz="1600" b="1" dirty="0">
                    <a:solidFill>
                      <a:srgbClr val="FF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961043" y="1219200"/>
                  <a:ext cx="2965812" cy="360612"/>
                </a:xfrm>
                <a:prstGeom prst="rect">
                  <a:avLst/>
                </a:prstGeom>
                <a:blipFill rotWithShape="1">
                  <a:blip r:embed="rId3"/>
                  <a:stretch>
                    <a:fillRect b="-1695"/>
                  </a:stretch>
                </a:blipFill>
              </p:spPr>
              <p:txBody>
                <a:bodyPr/>
                <a:lstStyle/>
                <a:p>
                  <a:r>
                    <a:rPr lang="en-US">
                      <a:noFill/>
                    </a:rPr>
                    <a:t> </a:t>
                  </a:r>
                </a:p>
              </p:txBody>
            </p:sp>
          </mc:Fallback>
        </mc:AlternateContent>
        <p:sp>
          <p:nvSpPr>
            <p:cNvPr id="8" name="Oval 7"/>
            <p:cNvSpPr/>
            <p:nvPr/>
          </p:nvSpPr>
          <p:spPr>
            <a:xfrm>
              <a:off x="589295" y="1229394"/>
              <a:ext cx="381000" cy="370806"/>
            </a:xfrm>
            <a:prstGeom prst="ellipse">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2"/>
            <p:cNvSpPr txBox="1">
              <a:spLocks noChangeArrowheads="1"/>
            </p:cNvSpPr>
            <p:nvPr/>
          </p:nvSpPr>
          <p:spPr bwMode="auto">
            <a:xfrm>
              <a:off x="625425" y="1219200"/>
              <a:ext cx="266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A</a:t>
              </a:r>
              <a:endParaRPr lang="en-US" b="1" baseline="-25000" dirty="0" smtClean="0">
                <a:latin typeface="Franklin Gothic Medium Cond" pitchFamily="34" charset="0"/>
              </a:endParaRPr>
            </a:p>
          </p:txBody>
        </p:sp>
      </p:grpSp>
      <p:grpSp>
        <p:nvGrpSpPr>
          <p:cNvPr id="18" name="Group 17"/>
          <p:cNvGrpSpPr/>
          <p:nvPr/>
        </p:nvGrpSpPr>
        <p:grpSpPr>
          <a:xfrm>
            <a:off x="589295" y="1600200"/>
            <a:ext cx="8326105" cy="648063"/>
            <a:chOff x="589295" y="1714137"/>
            <a:chExt cx="8326105" cy="648063"/>
          </a:xfrm>
        </p:grpSpPr>
        <p:sp>
          <p:nvSpPr>
            <p:cNvPr id="10" name="Oval 9"/>
            <p:cNvSpPr/>
            <p:nvPr/>
          </p:nvSpPr>
          <p:spPr>
            <a:xfrm>
              <a:off x="589295" y="1915194"/>
              <a:ext cx="381000" cy="370806"/>
            </a:xfrm>
            <a:prstGeom prst="ellipse">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2"/>
            <p:cNvSpPr txBox="1">
              <a:spLocks noChangeArrowheads="1"/>
            </p:cNvSpPr>
            <p:nvPr/>
          </p:nvSpPr>
          <p:spPr bwMode="auto">
            <a:xfrm>
              <a:off x="625425" y="1905000"/>
              <a:ext cx="266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B</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961043" y="1714137"/>
                  <a:ext cx="7954357"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bSup>
                          <m:sSubSupPr>
                            <m:ctrlPr>
                              <a:rPr lang="en-US" sz="1600" b="1" i="1">
                                <a:latin typeface="Cambria Math"/>
                              </a:rPr>
                            </m:ctrlPr>
                          </m:sSubSupPr>
                          <m:e>
                            <m:sSub>
                              <m:sSubPr>
                                <m:ctrlPr>
                                  <a:rPr lang="en-US" sz="1600" b="1" i="1">
                                    <a:latin typeface="Cambria Math"/>
                                  </a:rPr>
                                </m:ctrlPr>
                              </m:sSubPr>
                              <m:e>
                                <m:r>
                                  <a:rPr lang="en-US" sz="1600" b="1">
                                    <a:latin typeface="Cambria Math"/>
                                  </a:rPr>
                                  <m:t>𝐕</m:t>
                                </m:r>
                              </m:e>
                              <m:sub>
                                <m:r>
                                  <a:rPr lang="en-US" sz="1600" b="1">
                                    <a:latin typeface="Cambria Math"/>
                                  </a:rPr>
                                  <m:t>𝐩</m:t>
                                </m:r>
                              </m:sub>
                            </m:sSub>
                          </m:e>
                          <m:sub/>
                          <m:sup>
                            <m:r>
                              <a:rPr lang="en-US" sz="1600" b="1" i="1">
                                <a:latin typeface="Cambria Math"/>
                              </a:rPr>
                              <m:t>𝟐</m:t>
                            </m:r>
                          </m:sup>
                        </m:sSubSup>
                        <m:r>
                          <a:rPr lang="en-US" sz="1600" b="1" i="0" smtClean="0">
                            <a:latin typeface="Cambria Math"/>
                          </a:rPr>
                          <m:t>+</m:t>
                        </m:r>
                        <m:f>
                          <m:fPr>
                            <m:ctrlPr>
                              <a:rPr lang="en-US" sz="1600" b="1" i="1" smtClean="0">
                                <a:latin typeface="Cambria Math"/>
                              </a:rPr>
                            </m:ctrlPr>
                          </m:fPr>
                          <m:num>
                            <m:sSub>
                              <m:sSubPr>
                                <m:ctrlPr>
                                  <a:rPr lang="en-US" sz="1600" b="1" i="1">
                                    <a:latin typeface="Cambria Math"/>
                                  </a:rPr>
                                </m:ctrlPr>
                              </m:sSubPr>
                              <m:e>
                                <m:r>
                                  <a:rPr lang="en-US" sz="1600" b="1">
                                    <a:latin typeface="Cambria Math"/>
                                  </a:rPr>
                                  <m:t>𝐚</m:t>
                                </m:r>
                              </m:e>
                              <m:sub>
                                <m:r>
                                  <a:rPr lang="en-US" sz="1600" b="1">
                                    <a:latin typeface="Cambria Math"/>
                                  </a:rPr>
                                  <m:t>𝟐</m:t>
                                </m:r>
                              </m:sub>
                            </m:sSub>
                            <m:sSubSup>
                              <m:sSubSupPr>
                                <m:ctrlPr>
                                  <a:rPr lang="en-US" sz="1600" b="1" i="1">
                                    <a:latin typeface="Cambria Math"/>
                                  </a:rPr>
                                </m:ctrlPr>
                              </m:sSubSupPr>
                              <m:e>
                                <m:sSub>
                                  <m:sSubPr>
                                    <m:ctrlPr>
                                      <a:rPr lang="en-US" sz="1600" b="1" i="1">
                                        <a:latin typeface="Cambria Math"/>
                                      </a:rPr>
                                    </m:ctrlPr>
                                  </m:sSubPr>
                                  <m:e>
                                    <m:r>
                                      <a:rPr lang="en-US" sz="1600" b="1">
                                        <a:latin typeface="Cambria Math"/>
                                      </a:rPr>
                                      <m:t>𝐕</m:t>
                                    </m:r>
                                  </m:e>
                                  <m:sub>
                                    <m:r>
                                      <a:rPr lang="en-US" sz="1600" b="1">
                                        <a:latin typeface="Cambria Math"/>
                                      </a:rPr>
                                      <m:t>𝐩</m:t>
                                    </m:r>
                                  </m:sub>
                                </m:sSub>
                              </m:e>
                              <m:sub/>
                              <m:sup>
                                <m:r>
                                  <a:rPr lang="en-US" sz="1600" b="1" i="1">
                                    <a:latin typeface="Cambria Math"/>
                                  </a:rPr>
                                  <m:t>𝟐</m:t>
                                </m:r>
                              </m:sup>
                            </m:sSubSup>
                          </m:num>
                          <m:den>
                            <m:r>
                              <a:rPr lang="en-US" sz="1600" b="1" i="1" smtClean="0">
                                <a:latin typeface="Cambria Math"/>
                              </a:rPr>
                              <m:t>𝟐</m:t>
                            </m:r>
                          </m:den>
                        </m:f>
                        <m:d>
                          <m:dPr>
                            <m:ctrlPr>
                              <a:rPr lang="en-US" sz="1600" b="1" i="1" smtClean="0">
                                <a:latin typeface="Cambria Math"/>
                              </a:rPr>
                            </m:ctrlPr>
                          </m:dPr>
                          <m:e>
                            <m:r>
                              <a:rPr lang="en-US" sz="1600" b="1">
                                <a:latin typeface="Cambria Math"/>
                              </a:rPr>
                              <m:t>𝐜𝐨𝐬</m:t>
                            </m:r>
                            <m:sSub>
                              <m:sSubPr>
                                <m:ctrlPr>
                                  <a:rPr lang="en-US" sz="1600" b="1" i="1">
                                    <a:latin typeface="Cambria Math"/>
                                  </a:rPr>
                                </m:ctrlPr>
                              </m:sSubPr>
                              <m:e>
                                <m:r>
                                  <a:rPr lang="en-US" sz="1600" b="1" i="0" smtClean="0">
                                    <a:latin typeface="Cambria Math"/>
                                  </a:rPr>
                                  <m:t>𝟐</m:t>
                                </m:r>
                                <m:r>
                                  <a:rPr lang="en-US" sz="1600" b="1">
                                    <a:latin typeface="Cambria Math"/>
                                    <a:ea typeface="Cambria Math"/>
                                  </a:rPr>
                                  <m:t>𝛚</m:t>
                                </m:r>
                              </m:e>
                              <m:sub>
                                <m:r>
                                  <a:rPr lang="en-US" sz="1600" b="1">
                                    <a:latin typeface="Cambria Math"/>
                                  </a:rPr>
                                  <m:t>𝐬𝟏</m:t>
                                </m:r>
                              </m:sub>
                            </m:sSub>
                            <m:r>
                              <a:rPr lang="en-US" sz="1600" b="1">
                                <a:latin typeface="Cambria Math"/>
                              </a:rPr>
                              <m:t>𝐭</m:t>
                            </m:r>
                            <m:r>
                              <a:rPr lang="en-US" sz="1600" b="1">
                                <a:latin typeface="Cambria Math"/>
                              </a:rPr>
                              <m:t>+</m:t>
                            </m:r>
                            <m:r>
                              <a:rPr lang="en-US" sz="1600" b="1">
                                <a:latin typeface="Cambria Math"/>
                              </a:rPr>
                              <m:t>𝐜𝐨𝐬</m:t>
                            </m:r>
                            <m:sSub>
                              <m:sSubPr>
                                <m:ctrlPr>
                                  <a:rPr lang="en-US" sz="1600" b="1" i="1">
                                    <a:latin typeface="Cambria Math"/>
                                  </a:rPr>
                                </m:ctrlPr>
                              </m:sSubPr>
                              <m:e>
                                <m:r>
                                  <a:rPr lang="en-US" sz="1600" b="1" i="0" smtClean="0">
                                    <a:latin typeface="Cambria Math"/>
                                  </a:rPr>
                                  <m:t>𝟐</m:t>
                                </m:r>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m:t>
                            </m:r>
                          </m:e>
                        </m:d>
                        <m:r>
                          <a:rPr lang="en-US" sz="1600" b="1" i="0" smtClean="0">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bSup>
                          <m:sSubSupPr>
                            <m:ctrlPr>
                              <a:rPr lang="en-US" sz="1600" b="1" i="1">
                                <a:latin typeface="Cambria Math"/>
                              </a:rPr>
                            </m:ctrlPr>
                          </m:sSubSupPr>
                          <m:e>
                            <m:sSub>
                              <m:sSubPr>
                                <m:ctrlPr>
                                  <a:rPr lang="en-US" sz="1600" b="1" i="1">
                                    <a:latin typeface="Cambria Math"/>
                                  </a:rPr>
                                </m:ctrlPr>
                              </m:sSubPr>
                              <m:e>
                                <m:r>
                                  <a:rPr lang="en-US" sz="1600" b="1">
                                    <a:latin typeface="Cambria Math"/>
                                  </a:rPr>
                                  <m:t>𝐕</m:t>
                                </m:r>
                              </m:e>
                              <m:sub>
                                <m:r>
                                  <a:rPr lang="en-US" sz="1600" b="1">
                                    <a:latin typeface="Cambria Math"/>
                                  </a:rPr>
                                  <m:t>𝐩</m:t>
                                </m:r>
                              </m:sub>
                            </m:sSub>
                          </m:e>
                          <m:sub/>
                          <m:sup>
                            <m:r>
                              <a:rPr lang="en-US" sz="1600" b="1" i="1">
                                <a:latin typeface="Cambria Math"/>
                              </a:rPr>
                              <m:t>𝟐</m:t>
                            </m:r>
                          </m:sup>
                        </m:sSubSup>
                        <m:d>
                          <m:dPr>
                            <m:ctrlPr>
                              <a:rPr lang="en-US" sz="1600" b="1" i="1" smtClean="0">
                                <a:latin typeface="Cambria Math"/>
                              </a:rPr>
                            </m:ctrlPr>
                          </m:dPr>
                          <m:e>
                            <m:r>
                              <a:rPr lang="en-US" sz="1600" b="1" i="1" smtClean="0">
                                <a:latin typeface="Cambria Math"/>
                              </a:rPr>
                              <m:t>𝒄𝒐𝒔</m:t>
                            </m:r>
                            <m:d>
                              <m:dPr>
                                <m:ctrlPr>
                                  <a:rPr lang="en-US" sz="1600" b="1" i="1" smtClean="0">
                                    <a:latin typeface="Cambria Math"/>
                                  </a:rPr>
                                </m:ctrlPr>
                              </m:dPr>
                              <m:e>
                                <m:sSub>
                                  <m:sSubPr>
                                    <m:ctrlPr>
                                      <a:rPr lang="en-US" sz="1600" b="1" i="1">
                                        <a:latin typeface="Cambria Math"/>
                                      </a:rPr>
                                    </m:ctrlPr>
                                  </m:sSubPr>
                                  <m:e>
                                    <m:r>
                                      <a:rPr lang="en-US" sz="1600" b="1">
                                        <a:latin typeface="Cambria Math"/>
                                        <a:ea typeface="Cambria Math"/>
                                      </a:rPr>
                                      <m:t>𝛚</m:t>
                                    </m:r>
                                  </m:e>
                                  <m:sub>
                                    <m:r>
                                      <a:rPr lang="en-US" sz="1600" b="1">
                                        <a:latin typeface="Cambria Math"/>
                                      </a:rPr>
                                      <m:t>𝐬𝟏</m:t>
                                    </m:r>
                                  </m:sub>
                                </m:sSub>
                                <m:r>
                                  <a:rPr lang="en-US" sz="1600" b="1" i="1" smtClean="0">
                                    <a:latin typeface="Cambria Math"/>
                                  </a:rPr>
                                  <m:t>+</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e>
                            </m:d>
                            <m:r>
                              <a:rPr lang="en-US" sz="1600" b="1" i="1" smtClean="0">
                                <a:latin typeface="Cambria Math"/>
                              </a:rPr>
                              <m:t>𝒕</m:t>
                            </m:r>
                            <m:r>
                              <a:rPr lang="en-US" sz="1600" b="1" i="1" smtClean="0">
                                <a:latin typeface="Cambria Math"/>
                              </a:rPr>
                              <m:t>+</m:t>
                            </m:r>
                            <m:r>
                              <a:rPr lang="en-US" sz="1600" b="1" i="1">
                                <a:latin typeface="Cambria Math"/>
                              </a:rPr>
                              <m:t>𝒄𝒐𝒔</m:t>
                            </m:r>
                            <m:d>
                              <m:dPr>
                                <m:ctrlPr>
                                  <a:rPr lang="en-US" sz="1600" b="1" i="1">
                                    <a:latin typeface="Cambria Math"/>
                                  </a:rPr>
                                </m:ctrlPr>
                              </m:dPr>
                              <m:e>
                                <m:sSub>
                                  <m:sSubPr>
                                    <m:ctrlPr>
                                      <a:rPr lang="en-US" sz="1600" b="1" i="1">
                                        <a:latin typeface="Cambria Math"/>
                                      </a:rPr>
                                    </m:ctrlPr>
                                  </m:sSubPr>
                                  <m:e>
                                    <m:r>
                                      <a:rPr lang="en-US" sz="1600" b="1">
                                        <a:latin typeface="Cambria Math"/>
                                        <a:ea typeface="Cambria Math"/>
                                      </a:rPr>
                                      <m:t>𝛚</m:t>
                                    </m:r>
                                  </m:e>
                                  <m:sub>
                                    <m:r>
                                      <a:rPr lang="en-US" sz="1600" b="1">
                                        <a:latin typeface="Cambria Math"/>
                                      </a:rPr>
                                      <m:t>𝐬𝟏</m:t>
                                    </m:r>
                                  </m:sub>
                                </m:sSub>
                                <m:r>
                                  <a:rPr lang="en-US" sz="1600" b="1" i="1" smtClean="0">
                                    <a:latin typeface="Cambria Math"/>
                                  </a:rPr>
                                  <m:t>−</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𝐬𝟐</m:t>
                                    </m:r>
                                  </m:sub>
                                </m:sSub>
                              </m:e>
                            </m:d>
                            <m:r>
                              <a:rPr lang="en-US" sz="1600" b="1" i="1">
                                <a:latin typeface="Cambria Math"/>
                              </a:rPr>
                              <m:t>𝒕</m:t>
                            </m:r>
                          </m:e>
                        </m:d>
                      </m:oMath>
                    </m:oMathPara>
                  </a14:m>
                  <a:endParaRPr lang="en-US" sz="1600" b="1" dirty="0">
                    <a:solidFill>
                      <a:srgbClr val="FF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961043" y="1714137"/>
                  <a:ext cx="7954357" cy="648063"/>
                </a:xfrm>
                <a:prstGeom prst="rect">
                  <a:avLst/>
                </a:prstGeom>
                <a:blipFill rotWithShape="1">
                  <a:blip r:embed="rId4"/>
                  <a:stretch>
                    <a:fillRect/>
                  </a:stretch>
                </a:blipFill>
              </p:spPr>
              <p:txBody>
                <a:bodyPr/>
                <a:lstStyle/>
                <a:p>
                  <a:r>
                    <a:rPr lang="en-US">
                      <a:noFill/>
                    </a:rPr>
                    <a:t> </a:t>
                  </a:r>
                </a:p>
              </p:txBody>
            </p:sp>
          </mc:Fallback>
        </mc:AlternateContent>
      </p:grpSp>
      <p:grpSp>
        <p:nvGrpSpPr>
          <p:cNvPr id="17" name="Group 16"/>
          <p:cNvGrpSpPr/>
          <p:nvPr/>
        </p:nvGrpSpPr>
        <p:grpSpPr>
          <a:xfrm>
            <a:off x="589295" y="2286000"/>
            <a:ext cx="6184237" cy="1759521"/>
            <a:chOff x="589295" y="2507679"/>
            <a:chExt cx="6184237" cy="1759521"/>
          </a:xfrm>
        </p:grpSpPr>
        <p:sp>
          <p:nvSpPr>
            <p:cNvPr id="12" name="Oval 11"/>
            <p:cNvSpPr/>
            <p:nvPr/>
          </p:nvSpPr>
          <p:spPr>
            <a:xfrm>
              <a:off x="589295" y="2708736"/>
              <a:ext cx="381000" cy="370806"/>
            </a:xfrm>
            <a:prstGeom prst="ellipse">
              <a:avLst/>
            </a:prstGeom>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2"/>
            <p:cNvSpPr txBox="1">
              <a:spLocks noChangeArrowheads="1"/>
            </p:cNvSpPr>
            <p:nvPr/>
          </p:nvSpPr>
          <p:spPr bwMode="auto">
            <a:xfrm>
              <a:off x="625425" y="2698542"/>
              <a:ext cx="2667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C</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15" name="TextBox 14"/>
                <p:cNvSpPr txBox="1"/>
                <p:nvPr/>
              </p:nvSpPr>
              <p:spPr>
                <a:xfrm>
                  <a:off x="961043" y="2507679"/>
                  <a:ext cx="5812489" cy="1759521"/>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latin typeface="Cambria Math"/>
                          </a:rPr>
                          <m:t>:</m:t>
                        </m:r>
                        <m:f>
                          <m:fPr>
                            <m:ctrlPr>
                              <a:rPr lang="en-US" sz="1600" b="1" i="1" smtClean="0">
                                <a:latin typeface="Cambria Math"/>
                              </a:rPr>
                            </m:ctrlPr>
                          </m:fPr>
                          <m:num>
                            <m:r>
                              <a:rPr lang="en-US" sz="1600" b="1" i="1" smtClean="0">
                                <a:latin typeface="Cambria Math"/>
                              </a:rPr>
                              <m:t>𝟗</m:t>
                            </m:r>
                            <m:sSub>
                              <m:sSubPr>
                                <m:ctrlPr>
                                  <a:rPr lang="en-US" sz="1600" b="1" i="1">
                                    <a:latin typeface="Cambria Math"/>
                                  </a:rPr>
                                </m:ctrlPr>
                              </m:sSubPr>
                              <m:e>
                                <m:r>
                                  <a:rPr lang="en-US" sz="1600" b="1">
                                    <a:latin typeface="Cambria Math"/>
                                  </a:rPr>
                                  <m:t>𝐚</m:t>
                                </m:r>
                              </m:e>
                              <m:sub>
                                <m:r>
                                  <a:rPr lang="en-US" sz="1600" b="1" i="0" smtClean="0">
                                    <a:latin typeface="Cambria Math"/>
                                  </a:rPr>
                                  <m:t>𝟑</m:t>
                                </m:r>
                              </m:sub>
                            </m:sSub>
                            <m:sSubSup>
                              <m:sSubSupPr>
                                <m:ctrlPr>
                                  <a:rPr lang="en-US" sz="1600" b="1" i="1">
                                    <a:latin typeface="Cambria Math"/>
                                  </a:rPr>
                                </m:ctrlPr>
                              </m:sSubSupPr>
                              <m:e>
                                <m:sSub>
                                  <m:sSubPr>
                                    <m:ctrlPr>
                                      <a:rPr lang="en-US" sz="1600" b="1" i="1">
                                        <a:latin typeface="Cambria Math"/>
                                      </a:rPr>
                                    </m:ctrlPr>
                                  </m:sSubPr>
                                  <m:e>
                                    <m:r>
                                      <a:rPr lang="en-US" sz="1600" b="1">
                                        <a:latin typeface="Cambria Math"/>
                                      </a:rPr>
                                      <m:t>𝐕</m:t>
                                    </m:r>
                                  </m:e>
                                  <m:sub>
                                    <m:r>
                                      <a:rPr lang="en-US" sz="1600" b="1">
                                        <a:latin typeface="Cambria Math"/>
                                      </a:rPr>
                                      <m:t>𝐩</m:t>
                                    </m:r>
                                  </m:sub>
                                </m:sSub>
                              </m:e>
                              <m:sub/>
                              <m:sup>
                                <m:r>
                                  <a:rPr lang="en-US" sz="1600" b="1" i="1" smtClean="0">
                                    <a:latin typeface="Cambria Math"/>
                                  </a:rPr>
                                  <m:t>𝟑</m:t>
                                </m:r>
                              </m:sup>
                            </m:sSubSup>
                          </m:num>
                          <m:den>
                            <m:r>
                              <a:rPr lang="en-US" sz="1600" b="1" i="1" smtClean="0">
                                <a:latin typeface="Cambria Math"/>
                              </a:rPr>
                              <m:t>𝟒</m:t>
                            </m:r>
                          </m:den>
                        </m:f>
                        <m:d>
                          <m:dPr>
                            <m:ctrlPr>
                              <a:rPr lang="en-US" sz="1600" b="1" i="1" smtClean="0">
                                <a:latin typeface="Cambria Math"/>
                              </a:rPr>
                            </m:ctrlPr>
                          </m:dPr>
                          <m:e>
                            <m:r>
                              <a:rPr lang="en-US" sz="1600" b="1">
                                <a:latin typeface="Cambria Math"/>
                              </a:rPr>
                              <m:t>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𝐬𝟏</m:t>
                                </m:r>
                              </m:sub>
                            </m:sSub>
                            <m:r>
                              <a:rPr lang="en-US" sz="1600" b="1">
                                <a:latin typeface="Cambria Math"/>
                              </a:rPr>
                              <m:t>𝐭</m:t>
                            </m:r>
                            <m:r>
                              <a:rPr lang="en-US" sz="1600" b="1">
                                <a:latin typeface="Cambria Math"/>
                              </a:rPr>
                              <m:t>+</m:t>
                            </m:r>
                            <m:r>
                              <a:rPr lang="en-US" sz="1600" b="1">
                                <a:latin typeface="Cambria Math"/>
                              </a:rPr>
                              <m:t>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m:t>
                            </m:r>
                          </m:e>
                        </m:d>
                        <m:r>
                          <a:rPr lang="en-US" sz="1600" b="1" i="0" smtClean="0">
                            <a:latin typeface="Cambria Math"/>
                          </a:rPr>
                          <m:t>+</m:t>
                        </m:r>
                        <m:f>
                          <m:fPr>
                            <m:ctrlPr>
                              <a:rPr lang="en-US" sz="1600" b="1" i="1">
                                <a:latin typeface="Cambria Math"/>
                              </a:rPr>
                            </m:ctrlPr>
                          </m:fPr>
                          <m:num>
                            <m:sSub>
                              <m:sSubPr>
                                <m:ctrlPr>
                                  <a:rPr lang="en-US" sz="1600" b="1" i="1">
                                    <a:latin typeface="Cambria Math"/>
                                  </a:rPr>
                                </m:ctrlPr>
                              </m:sSubPr>
                              <m:e>
                                <m:r>
                                  <a:rPr lang="en-US" sz="1600" b="1">
                                    <a:latin typeface="Cambria Math"/>
                                  </a:rPr>
                                  <m:t>𝐚</m:t>
                                </m:r>
                              </m:e>
                              <m:sub>
                                <m:r>
                                  <a:rPr lang="en-US" sz="1600" b="1">
                                    <a:latin typeface="Cambria Math"/>
                                  </a:rPr>
                                  <m:t>𝟑</m:t>
                                </m:r>
                              </m:sub>
                            </m:sSub>
                            <m:sSubSup>
                              <m:sSubSupPr>
                                <m:ctrlPr>
                                  <a:rPr lang="en-US" sz="1600" b="1" i="1">
                                    <a:latin typeface="Cambria Math"/>
                                  </a:rPr>
                                </m:ctrlPr>
                              </m:sSubSupPr>
                              <m:e>
                                <m:sSub>
                                  <m:sSubPr>
                                    <m:ctrlPr>
                                      <a:rPr lang="en-US" sz="1600" b="1" i="1">
                                        <a:latin typeface="Cambria Math"/>
                                      </a:rPr>
                                    </m:ctrlPr>
                                  </m:sSubPr>
                                  <m:e>
                                    <m:r>
                                      <a:rPr lang="en-US" sz="1600" b="1">
                                        <a:latin typeface="Cambria Math"/>
                                      </a:rPr>
                                      <m:t>𝐕</m:t>
                                    </m:r>
                                  </m:e>
                                  <m:sub>
                                    <m:r>
                                      <a:rPr lang="en-US" sz="1600" b="1">
                                        <a:latin typeface="Cambria Math"/>
                                      </a:rPr>
                                      <m:t>𝐩</m:t>
                                    </m:r>
                                  </m:sub>
                                </m:sSub>
                              </m:e>
                              <m:sub/>
                              <m:sup>
                                <m:r>
                                  <a:rPr lang="en-US" sz="1600" b="1" i="1">
                                    <a:latin typeface="Cambria Math"/>
                                  </a:rPr>
                                  <m:t>𝟑</m:t>
                                </m:r>
                              </m:sup>
                            </m:sSubSup>
                          </m:num>
                          <m:den>
                            <m:r>
                              <a:rPr lang="en-US" sz="1600" b="1" i="1">
                                <a:latin typeface="Cambria Math"/>
                              </a:rPr>
                              <m:t>𝟒</m:t>
                            </m:r>
                          </m:den>
                        </m:f>
                        <m:d>
                          <m:dPr>
                            <m:ctrlPr>
                              <a:rPr lang="en-US" sz="1600" b="1" i="1">
                                <a:latin typeface="Cambria Math"/>
                              </a:rPr>
                            </m:ctrlPr>
                          </m:dPr>
                          <m:e>
                            <m:r>
                              <a:rPr lang="en-US" sz="1600" b="1">
                                <a:latin typeface="Cambria Math"/>
                              </a:rPr>
                              <m:t>𝐜𝐨𝐬</m:t>
                            </m:r>
                            <m:sSub>
                              <m:sSubPr>
                                <m:ctrlPr>
                                  <a:rPr lang="en-US" sz="1600" b="1" i="1">
                                    <a:latin typeface="Cambria Math"/>
                                  </a:rPr>
                                </m:ctrlPr>
                              </m:sSubPr>
                              <m:e>
                                <m:r>
                                  <a:rPr lang="en-US" sz="1600" b="1" i="0" smtClean="0">
                                    <a:latin typeface="Cambria Math"/>
                                  </a:rPr>
                                  <m:t>𝟑</m:t>
                                </m:r>
                                <m:r>
                                  <a:rPr lang="en-US" sz="1600" b="1">
                                    <a:latin typeface="Cambria Math"/>
                                    <a:ea typeface="Cambria Math"/>
                                  </a:rPr>
                                  <m:t>𝛚</m:t>
                                </m:r>
                              </m:e>
                              <m:sub>
                                <m:r>
                                  <a:rPr lang="en-US" sz="1600" b="1">
                                    <a:latin typeface="Cambria Math"/>
                                  </a:rPr>
                                  <m:t>𝐬𝟏</m:t>
                                </m:r>
                              </m:sub>
                            </m:sSub>
                            <m:r>
                              <a:rPr lang="en-US" sz="1600" b="1">
                                <a:latin typeface="Cambria Math"/>
                              </a:rPr>
                              <m:t>𝐭</m:t>
                            </m:r>
                            <m:r>
                              <a:rPr lang="en-US" sz="1600" b="1">
                                <a:latin typeface="Cambria Math"/>
                              </a:rPr>
                              <m:t>+</m:t>
                            </m:r>
                            <m:r>
                              <a:rPr lang="en-US" sz="1600" b="1">
                                <a:latin typeface="Cambria Math"/>
                              </a:rPr>
                              <m:t>𝐜𝐨𝐬𝟑</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𝐬𝟐</m:t>
                                </m:r>
                              </m:sub>
                            </m:sSub>
                            <m:r>
                              <a:rPr lang="en-US" sz="1600" b="1">
                                <a:latin typeface="Cambria Math"/>
                              </a:rPr>
                              <m:t>𝐭</m:t>
                            </m:r>
                          </m:e>
                        </m:d>
                      </m:oMath>
                    </m:oMathPara>
                  </a14:m>
                  <a:endParaRPr lang="en-US" sz="1600" b="1" dirty="0" smtClean="0">
                    <a:solidFill>
                      <a:srgbClr val="FF0000"/>
                    </a:solidFill>
                  </a:endParaRPr>
                </a:p>
                <a:p>
                  <a:pPr/>
                  <a14:m>
                    <m:oMathPara xmlns:m="http://schemas.openxmlformats.org/officeDocument/2006/math">
                      <m:oMathParaPr>
                        <m:jc m:val="left"/>
                      </m:oMathParaPr>
                      <m:oMath xmlns:m="http://schemas.openxmlformats.org/officeDocument/2006/math">
                        <m:r>
                          <a:rPr lang="en-US" sz="1600" b="1" i="1">
                            <a:latin typeface="Cambria Math"/>
                          </a:rPr>
                          <m:t>+</m:t>
                        </m:r>
                        <m:f>
                          <m:fPr>
                            <m:ctrlPr>
                              <a:rPr lang="en-US" sz="1600" b="1" i="1">
                                <a:latin typeface="Cambria Math"/>
                              </a:rPr>
                            </m:ctrlPr>
                          </m:fPr>
                          <m:num>
                            <m:sSub>
                              <m:sSubPr>
                                <m:ctrlPr>
                                  <a:rPr lang="en-US" sz="1600" b="1" i="1">
                                    <a:latin typeface="Cambria Math"/>
                                  </a:rPr>
                                </m:ctrlPr>
                              </m:sSubPr>
                              <m:e>
                                <m:r>
                                  <a:rPr lang="en-US" sz="1600" b="1" i="0" smtClean="0">
                                    <a:latin typeface="Cambria Math"/>
                                  </a:rPr>
                                  <m:t>𝟑</m:t>
                                </m:r>
                                <m:r>
                                  <a:rPr lang="en-US" sz="1600" b="1">
                                    <a:latin typeface="Cambria Math"/>
                                  </a:rPr>
                                  <m:t>𝐚</m:t>
                                </m:r>
                              </m:e>
                              <m:sub>
                                <m:r>
                                  <a:rPr lang="en-US" sz="1600" b="1">
                                    <a:latin typeface="Cambria Math"/>
                                  </a:rPr>
                                  <m:t>𝟑</m:t>
                                </m:r>
                              </m:sub>
                            </m:sSub>
                            <m:sSubSup>
                              <m:sSubSupPr>
                                <m:ctrlPr>
                                  <a:rPr lang="en-US" sz="1600" b="1" i="1">
                                    <a:latin typeface="Cambria Math"/>
                                  </a:rPr>
                                </m:ctrlPr>
                              </m:sSubSupPr>
                              <m:e>
                                <m:sSub>
                                  <m:sSubPr>
                                    <m:ctrlPr>
                                      <a:rPr lang="en-US" sz="1600" b="1" i="1">
                                        <a:latin typeface="Cambria Math"/>
                                      </a:rPr>
                                    </m:ctrlPr>
                                  </m:sSubPr>
                                  <m:e>
                                    <m:r>
                                      <a:rPr lang="en-US" sz="1600" b="1">
                                        <a:latin typeface="Cambria Math"/>
                                      </a:rPr>
                                      <m:t>𝐕</m:t>
                                    </m:r>
                                  </m:e>
                                  <m:sub>
                                    <m:r>
                                      <a:rPr lang="en-US" sz="1600" b="1">
                                        <a:latin typeface="Cambria Math"/>
                                      </a:rPr>
                                      <m:t>𝐩</m:t>
                                    </m:r>
                                  </m:sub>
                                </m:sSub>
                              </m:e>
                              <m:sub/>
                              <m:sup>
                                <m:r>
                                  <a:rPr lang="en-US" sz="1600" b="1" i="1">
                                    <a:latin typeface="Cambria Math"/>
                                  </a:rPr>
                                  <m:t>𝟑</m:t>
                                </m:r>
                              </m:sup>
                            </m:sSubSup>
                          </m:num>
                          <m:den>
                            <m:r>
                              <a:rPr lang="en-US" sz="1600" b="1" i="1">
                                <a:latin typeface="Cambria Math"/>
                              </a:rPr>
                              <m:t>𝟒</m:t>
                            </m:r>
                          </m:den>
                        </m:f>
                        <m:d>
                          <m:dPr>
                            <m:ctrlPr>
                              <a:rPr lang="en-US" sz="1600" b="1" i="1">
                                <a:latin typeface="Cambria Math"/>
                              </a:rPr>
                            </m:ctrlPr>
                          </m:dPr>
                          <m:e>
                            <m:r>
                              <a:rPr lang="en-US" sz="1600" b="1" i="1">
                                <a:latin typeface="Cambria Math"/>
                              </a:rPr>
                              <m:t>𝒄𝒐𝒔</m:t>
                            </m:r>
                            <m:d>
                              <m:dPr>
                                <m:ctrlPr>
                                  <a:rPr lang="en-US" sz="1600" b="1" i="1">
                                    <a:latin typeface="Cambria Math"/>
                                  </a:rPr>
                                </m:ctrlPr>
                              </m:dPr>
                              <m:e>
                                <m:sSub>
                                  <m:sSubPr>
                                    <m:ctrlPr>
                                      <a:rPr lang="en-US" sz="1600" b="1" i="1">
                                        <a:latin typeface="Cambria Math"/>
                                      </a:rPr>
                                    </m:ctrlPr>
                                  </m:sSubPr>
                                  <m:e>
                                    <m:r>
                                      <a:rPr lang="en-US" sz="1600" b="1" i="0" smtClean="0">
                                        <a:latin typeface="Cambria Math"/>
                                      </a:rPr>
                                      <m:t>𝟐</m:t>
                                    </m:r>
                                    <m:r>
                                      <a:rPr lang="en-US" sz="1600" b="1">
                                        <a:latin typeface="Cambria Math"/>
                                        <a:ea typeface="Cambria Math"/>
                                      </a:rPr>
                                      <m:t>𝛚</m:t>
                                    </m:r>
                                  </m:e>
                                  <m:sub>
                                    <m:r>
                                      <a:rPr lang="en-US" sz="1600" b="1">
                                        <a:latin typeface="Cambria Math"/>
                                      </a:rPr>
                                      <m:t>𝐬𝟏</m:t>
                                    </m:r>
                                  </m:sub>
                                </m:sSub>
                                <m:r>
                                  <a:rPr lang="en-US" sz="1600" b="1" i="1" smtClean="0">
                                    <a:latin typeface="Cambria Math"/>
                                  </a:rPr>
                                  <m:t>−</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𝐬𝟐</m:t>
                                    </m:r>
                                  </m:sub>
                                </m:sSub>
                              </m:e>
                            </m:d>
                            <m:r>
                              <a:rPr lang="en-US" sz="1600" b="1" i="1">
                                <a:latin typeface="Cambria Math"/>
                              </a:rPr>
                              <m:t>𝒕</m:t>
                            </m:r>
                            <m:r>
                              <a:rPr lang="en-US" sz="1600" b="1" i="1">
                                <a:latin typeface="Cambria Math"/>
                              </a:rPr>
                              <m:t>+</m:t>
                            </m:r>
                            <m:r>
                              <a:rPr lang="en-US" sz="1600" b="1" i="1">
                                <a:latin typeface="Cambria Math"/>
                              </a:rPr>
                              <m:t>𝒄𝒐𝒔</m:t>
                            </m:r>
                            <m:d>
                              <m:dPr>
                                <m:ctrlPr>
                                  <a:rPr lang="en-US" sz="1600" b="1" i="1">
                                    <a:latin typeface="Cambria Math"/>
                                  </a:rPr>
                                </m:ctrlPr>
                              </m:dPr>
                              <m:e>
                                <m:r>
                                  <a:rPr lang="en-US" sz="1600" b="1" i="1" smtClean="0">
                                    <a:latin typeface="Cambria Math"/>
                                  </a:rPr>
                                  <m:t>𝟐</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i="1">
                                    <a:latin typeface="Cambria Math"/>
                                  </a:rPr>
                                  <m:t>−</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𝟏</m:t>
                                    </m:r>
                                  </m:sub>
                                </m:sSub>
                              </m:e>
                            </m:d>
                            <m:r>
                              <a:rPr lang="en-US" sz="1600" b="1" i="1">
                                <a:latin typeface="Cambria Math"/>
                              </a:rPr>
                              <m:t>𝒕</m:t>
                            </m:r>
                          </m:e>
                        </m:d>
                      </m:oMath>
                    </m:oMathPara>
                  </a14:m>
                  <a:endParaRPr lang="en-US" sz="1600" b="1" dirty="0" smtClean="0">
                    <a:solidFill>
                      <a:srgbClr val="FF0000"/>
                    </a:solidFill>
                  </a:endParaRPr>
                </a:p>
                <a:p>
                  <a:pPr/>
                  <a14:m>
                    <m:oMathPara xmlns:m="http://schemas.openxmlformats.org/officeDocument/2006/math">
                      <m:oMathParaPr>
                        <m:jc m:val="left"/>
                      </m:oMathParaPr>
                      <m:oMath xmlns:m="http://schemas.openxmlformats.org/officeDocument/2006/math">
                        <m:r>
                          <a:rPr lang="en-US" sz="1600" b="1" i="1">
                            <a:latin typeface="Cambria Math"/>
                          </a:rPr>
                          <m:t>+</m:t>
                        </m:r>
                        <m:f>
                          <m:fPr>
                            <m:ctrlPr>
                              <a:rPr lang="en-US" sz="1600" b="1" i="1">
                                <a:latin typeface="Cambria Math"/>
                              </a:rPr>
                            </m:ctrlPr>
                          </m:fPr>
                          <m:num>
                            <m:sSub>
                              <m:sSubPr>
                                <m:ctrlPr>
                                  <a:rPr lang="en-US" sz="1600" b="1" i="1">
                                    <a:latin typeface="Cambria Math"/>
                                  </a:rPr>
                                </m:ctrlPr>
                              </m:sSubPr>
                              <m:e>
                                <m:r>
                                  <a:rPr lang="en-US" sz="1600" b="1">
                                    <a:latin typeface="Cambria Math"/>
                                  </a:rPr>
                                  <m:t>𝟑𝐚</m:t>
                                </m:r>
                              </m:e>
                              <m:sub>
                                <m:r>
                                  <a:rPr lang="en-US" sz="1600" b="1">
                                    <a:latin typeface="Cambria Math"/>
                                  </a:rPr>
                                  <m:t>𝟑</m:t>
                                </m:r>
                              </m:sub>
                            </m:sSub>
                            <m:sSubSup>
                              <m:sSubSupPr>
                                <m:ctrlPr>
                                  <a:rPr lang="en-US" sz="1600" b="1" i="1">
                                    <a:latin typeface="Cambria Math"/>
                                  </a:rPr>
                                </m:ctrlPr>
                              </m:sSubSupPr>
                              <m:e>
                                <m:sSub>
                                  <m:sSubPr>
                                    <m:ctrlPr>
                                      <a:rPr lang="en-US" sz="1600" b="1" i="1">
                                        <a:latin typeface="Cambria Math"/>
                                      </a:rPr>
                                    </m:ctrlPr>
                                  </m:sSubPr>
                                  <m:e>
                                    <m:r>
                                      <a:rPr lang="en-US" sz="1600" b="1">
                                        <a:latin typeface="Cambria Math"/>
                                      </a:rPr>
                                      <m:t>𝐕</m:t>
                                    </m:r>
                                  </m:e>
                                  <m:sub>
                                    <m:r>
                                      <a:rPr lang="en-US" sz="1600" b="1">
                                        <a:latin typeface="Cambria Math"/>
                                      </a:rPr>
                                      <m:t>𝐩</m:t>
                                    </m:r>
                                  </m:sub>
                                </m:sSub>
                              </m:e>
                              <m:sub/>
                              <m:sup>
                                <m:r>
                                  <a:rPr lang="en-US" sz="1600" b="1" i="1">
                                    <a:latin typeface="Cambria Math"/>
                                  </a:rPr>
                                  <m:t>𝟑</m:t>
                                </m:r>
                              </m:sup>
                            </m:sSubSup>
                          </m:num>
                          <m:den>
                            <m:r>
                              <a:rPr lang="en-US" sz="1600" b="1" i="1">
                                <a:latin typeface="Cambria Math"/>
                              </a:rPr>
                              <m:t>𝟒</m:t>
                            </m:r>
                          </m:den>
                        </m:f>
                        <m:d>
                          <m:dPr>
                            <m:ctrlPr>
                              <a:rPr lang="en-US" sz="1600" b="1" i="1">
                                <a:latin typeface="Cambria Math"/>
                              </a:rPr>
                            </m:ctrlPr>
                          </m:dPr>
                          <m:e>
                            <m:r>
                              <a:rPr lang="en-US" sz="1600" b="1" i="1">
                                <a:latin typeface="Cambria Math"/>
                              </a:rPr>
                              <m:t>𝒄𝒐𝒔</m:t>
                            </m:r>
                            <m:d>
                              <m:dPr>
                                <m:ctrlPr>
                                  <a:rPr lang="en-US" sz="1600" b="1" i="1">
                                    <a:latin typeface="Cambria Math"/>
                                  </a:rPr>
                                </m:ctrlPr>
                              </m:dPr>
                              <m:e>
                                <m:sSub>
                                  <m:sSubPr>
                                    <m:ctrlPr>
                                      <a:rPr lang="en-US" sz="1600" b="1" i="1">
                                        <a:latin typeface="Cambria Math"/>
                                      </a:rPr>
                                    </m:ctrlPr>
                                  </m:sSubPr>
                                  <m:e>
                                    <m:r>
                                      <a:rPr lang="en-US" sz="1600" b="1">
                                        <a:latin typeface="Cambria Math"/>
                                      </a:rPr>
                                      <m:t>𝟐</m:t>
                                    </m:r>
                                    <m:r>
                                      <a:rPr lang="en-US" sz="1600" b="1">
                                        <a:latin typeface="Cambria Math"/>
                                        <a:ea typeface="Cambria Math"/>
                                      </a:rPr>
                                      <m:t>𝛚</m:t>
                                    </m:r>
                                  </m:e>
                                  <m:sub>
                                    <m:r>
                                      <a:rPr lang="en-US" sz="1600" b="1">
                                        <a:latin typeface="Cambria Math"/>
                                      </a:rPr>
                                      <m:t>𝐬𝟏</m:t>
                                    </m:r>
                                  </m:sub>
                                </m:sSub>
                                <m:r>
                                  <a:rPr lang="en-US" sz="1600" b="1" i="1" smtClean="0">
                                    <a:latin typeface="Cambria Math"/>
                                  </a:rPr>
                                  <m:t>+</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𝐬𝟐</m:t>
                                    </m:r>
                                  </m:sub>
                                </m:sSub>
                              </m:e>
                            </m:d>
                            <m:r>
                              <a:rPr lang="en-US" sz="1600" b="1" i="1">
                                <a:latin typeface="Cambria Math"/>
                              </a:rPr>
                              <m:t>𝒕</m:t>
                            </m:r>
                            <m:r>
                              <a:rPr lang="en-US" sz="1600" b="1" i="1">
                                <a:latin typeface="Cambria Math"/>
                              </a:rPr>
                              <m:t>+</m:t>
                            </m:r>
                            <m:r>
                              <a:rPr lang="en-US" sz="1600" b="1" i="1">
                                <a:latin typeface="Cambria Math"/>
                              </a:rPr>
                              <m:t>𝒄𝒐𝒔</m:t>
                            </m:r>
                            <m:d>
                              <m:dPr>
                                <m:ctrlPr>
                                  <a:rPr lang="en-US" sz="1600" b="1" i="1">
                                    <a:latin typeface="Cambria Math"/>
                                  </a:rPr>
                                </m:ctrlPr>
                              </m:dPr>
                              <m:e>
                                <m:r>
                                  <a:rPr lang="en-US" sz="1600" b="1" i="1">
                                    <a:latin typeface="Cambria Math"/>
                                  </a:rPr>
                                  <m:t>𝟐</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𝐬𝟐</m:t>
                                    </m:r>
                                  </m:sub>
                                </m:sSub>
                                <m:r>
                                  <a:rPr lang="en-US" sz="1600" b="1" i="1" smtClean="0">
                                    <a:latin typeface="Cambria Math"/>
                                  </a:rPr>
                                  <m:t>+</m:t>
                                </m:r>
                                <m:sSub>
                                  <m:sSubPr>
                                    <m:ctrlPr>
                                      <a:rPr lang="en-US" sz="1600" b="1" i="1">
                                        <a:latin typeface="Cambria Math"/>
                                      </a:rPr>
                                    </m:ctrlPr>
                                  </m:sSubPr>
                                  <m:e>
                                    <m:r>
                                      <a:rPr lang="en-US" sz="1600" b="1">
                                        <a:latin typeface="Cambria Math"/>
                                        <a:ea typeface="Cambria Math"/>
                                      </a:rPr>
                                      <m:t>𝛚</m:t>
                                    </m:r>
                                  </m:e>
                                  <m:sub>
                                    <m:r>
                                      <a:rPr lang="en-US" sz="1600" b="1">
                                        <a:latin typeface="Cambria Math"/>
                                      </a:rPr>
                                      <m:t>𝐬𝟏</m:t>
                                    </m:r>
                                  </m:sub>
                                </m:sSub>
                              </m:e>
                            </m:d>
                            <m:r>
                              <a:rPr lang="en-US" sz="1600" b="1" i="1">
                                <a:latin typeface="Cambria Math"/>
                              </a:rPr>
                              <m:t>𝒕</m:t>
                            </m:r>
                          </m:e>
                        </m:d>
                      </m:oMath>
                    </m:oMathPara>
                  </a14:m>
                  <a:endParaRPr lang="en-US" sz="1600" b="1" dirty="0">
                    <a:solidFill>
                      <a:srgbClr val="FF0000"/>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961043" y="2507679"/>
                  <a:ext cx="5812489" cy="1759521"/>
                </a:xfrm>
                <a:prstGeom prst="rect">
                  <a:avLst/>
                </a:prstGeom>
                <a:blipFill rotWithShape="1">
                  <a:blip r:embed="rId5"/>
                  <a:stretch>
                    <a:fillRect/>
                  </a:stretch>
                </a:blipFill>
              </p:spPr>
              <p:txBody>
                <a:bodyPr/>
                <a:lstStyle/>
                <a:p>
                  <a:r>
                    <a:rPr lang="en-US">
                      <a:noFill/>
                    </a:rPr>
                    <a:t> </a:t>
                  </a:r>
                </a:p>
              </p:txBody>
            </p:sp>
          </mc:Fallback>
        </mc:AlternateContent>
      </p:grpSp>
      <p:graphicFrame>
        <p:nvGraphicFramePr>
          <p:cNvPr id="16" name="Object 15"/>
          <p:cNvGraphicFramePr>
            <a:graphicFrameLocks noChangeAspect="1"/>
          </p:cNvGraphicFramePr>
          <p:nvPr>
            <p:extLst>
              <p:ext uri="{D42A27DB-BD31-4B8C-83A1-F6EECF244321}">
                <p14:modId xmlns:p14="http://schemas.microsoft.com/office/powerpoint/2010/main" val="2711336936"/>
              </p:ext>
            </p:extLst>
          </p:nvPr>
        </p:nvGraphicFramePr>
        <p:xfrm>
          <a:off x="589295" y="3778542"/>
          <a:ext cx="8126638" cy="2698458"/>
        </p:xfrm>
        <a:graphic>
          <a:graphicData uri="http://schemas.openxmlformats.org/presentationml/2006/ole">
            <mc:AlternateContent xmlns:mc="http://schemas.openxmlformats.org/markup-compatibility/2006">
              <mc:Choice xmlns:v="urn:schemas-microsoft-com:vml" Requires="v">
                <p:oleObj spid="_x0000_s108609" name="Visio" r:id="rId6" imgW="3842641" imgH="1251720" progId="Visio.Drawing.11">
                  <p:embed/>
                </p:oleObj>
              </mc:Choice>
              <mc:Fallback>
                <p:oleObj name="Visio" r:id="rId6" imgW="3842641" imgH="1251720" progId="Visio.Drawing.11">
                  <p:embed/>
                  <p:pic>
                    <p:nvPicPr>
                      <p:cNvPr id="0" name=""/>
                      <p:cNvPicPr/>
                      <p:nvPr/>
                    </p:nvPicPr>
                    <p:blipFill>
                      <a:blip r:embed="rId7"/>
                      <a:stretch>
                        <a:fillRect/>
                      </a:stretch>
                    </p:blipFill>
                    <p:spPr>
                      <a:xfrm>
                        <a:off x="589295" y="3778542"/>
                        <a:ext cx="8126638" cy="2698458"/>
                      </a:xfrm>
                      <a:prstGeom prst="rect">
                        <a:avLst/>
                      </a:prstGeom>
                    </p:spPr>
                  </p:pic>
                </p:oleObj>
              </mc:Fallback>
            </mc:AlternateContent>
          </a:graphicData>
        </a:graphic>
      </p:graphicFrame>
    </p:spTree>
    <p:extLst>
      <p:ext uri="{BB962C8B-B14F-4D97-AF65-F5344CB8AC3E}">
        <p14:creationId xmlns:p14="http://schemas.microsoft.com/office/powerpoint/2010/main" val="385098912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23"/>
          <p:cNvSpPr/>
          <p:nvPr/>
        </p:nvSpPr>
        <p:spPr>
          <a:xfrm>
            <a:off x="280515" y="2103110"/>
            <a:ext cx="1546275" cy="147262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2" name="Oval 21"/>
          <p:cNvSpPr/>
          <p:nvPr/>
        </p:nvSpPr>
        <p:spPr>
          <a:xfrm>
            <a:off x="2185515" y="2712709"/>
            <a:ext cx="2051851" cy="159038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1" name="Oval 20"/>
          <p:cNvSpPr/>
          <p:nvPr/>
        </p:nvSpPr>
        <p:spPr>
          <a:xfrm>
            <a:off x="4901347" y="1950710"/>
            <a:ext cx="3456367" cy="217516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17</a:t>
            </a:fld>
            <a:endParaRPr lang="en-US">
              <a:solidFill>
                <a:srgbClr val="000000"/>
              </a:solidFill>
            </a:endParaRPr>
          </a:p>
        </p:txBody>
      </p:sp>
      <p:sp>
        <p:nvSpPr>
          <p:cNvPr id="5" name="Title 1"/>
          <p:cNvSpPr>
            <a:spLocks noGrp="1"/>
          </p:cNvSpPr>
          <p:nvPr>
            <p:ph type="title"/>
          </p:nvPr>
        </p:nvSpPr>
        <p:spPr>
          <a:xfrm>
            <a:off x="457200" y="639762"/>
            <a:ext cx="8229600" cy="655638"/>
          </a:xfrm>
        </p:spPr>
        <p:txBody>
          <a:bodyPr/>
          <a:lstStyle/>
          <a:p>
            <a:r>
              <a:rPr lang="en-US" dirty="0" smtClean="0"/>
              <a:t>Intermodulation Distortion (2-tone test)</a:t>
            </a:r>
            <a:endParaRPr lang="en-US" dirty="0"/>
          </a:p>
        </p:txBody>
      </p:sp>
      <p:graphicFrame>
        <p:nvGraphicFramePr>
          <p:cNvPr id="16" name="Object 15"/>
          <p:cNvGraphicFramePr>
            <a:graphicFrameLocks noChangeAspect="1"/>
          </p:cNvGraphicFramePr>
          <p:nvPr>
            <p:extLst>
              <p:ext uri="{D42A27DB-BD31-4B8C-83A1-F6EECF244321}">
                <p14:modId xmlns:p14="http://schemas.microsoft.com/office/powerpoint/2010/main" val="2312774151"/>
              </p:ext>
            </p:extLst>
          </p:nvPr>
        </p:nvGraphicFramePr>
        <p:xfrm>
          <a:off x="204315" y="1382670"/>
          <a:ext cx="8787285" cy="2917827"/>
        </p:xfrm>
        <a:graphic>
          <a:graphicData uri="http://schemas.openxmlformats.org/presentationml/2006/ole">
            <mc:AlternateContent xmlns:mc="http://schemas.openxmlformats.org/markup-compatibility/2006">
              <mc:Choice xmlns:v="urn:schemas-microsoft-com:vml" Requires="v">
                <p:oleObj spid="_x0000_s109635" name="Visio" r:id="rId3" imgW="3842641" imgH="1251720" progId="Visio.Drawing.11">
                  <p:embed/>
                </p:oleObj>
              </mc:Choice>
              <mc:Fallback>
                <p:oleObj name="Visio" r:id="rId3" imgW="3842641" imgH="1251720" progId="Visio.Drawing.11">
                  <p:embed/>
                  <p:pic>
                    <p:nvPicPr>
                      <p:cNvPr id="0" name=""/>
                      <p:cNvPicPr/>
                      <p:nvPr/>
                    </p:nvPicPr>
                    <p:blipFill>
                      <a:blip r:embed="rId4"/>
                      <a:stretch>
                        <a:fillRect/>
                      </a:stretch>
                    </p:blipFill>
                    <p:spPr>
                      <a:xfrm>
                        <a:off x="204315" y="1382670"/>
                        <a:ext cx="8787285" cy="2917827"/>
                      </a:xfrm>
                      <a:prstGeom prst="rect">
                        <a:avLst/>
                      </a:prstGeom>
                    </p:spPr>
                  </p:pic>
                </p:oleObj>
              </mc:Fallback>
            </mc:AlternateContent>
          </a:graphicData>
        </a:graphic>
      </p:graphicFrame>
      <p:sp>
        <p:nvSpPr>
          <p:cNvPr id="20" name="Rectangle 19"/>
          <p:cNvSpPr/>
          <p:nvPr/>
        </p:nvSpPr>
        <p:spPr>
          <a:xfrm>
            <a:off x="5715000" y="1447800"/>
            <a:ext cx="2057400" cy="584775"/>
          </a:xfrm>
          <a:prstGeom prst="rect">
            <a:avLst/>
          </a:prstGeom>
        </p:spPr>
        <p:txBody>
          <a:bodyPr wrap="square">
            <a:spAutoFit/>
          </a:bodyPr>
          <a:lstStyle/>
          <a:p>
            <a:r>
              <a:rPr lang="en-US" sz="1600" b="1" dirty="0" smtClean="0">
                <a:solidFill>
                  <a:srgbClr val="0000FF"/>
                </a:solidFill>
                <a:latin typeface="Franklin Gothic Medium Cond"/>
              </a:rPr>
              <a:t>Easy to filter out 2</a:t>
            </a:r>
            <a:r>
              <a:rPr lang="en-US" sz="1600" b="1" baseline="30000" dirty="0" smtClean="0">
                <a:solidFill>
                  <a:srgbClr val="0000FF"/>
                </a:solidFill>
                <a:latin typeface="Franklin Gothic Medium Cond"/>
              </a:rPr>
              <a:t>nd</a:t>
            </a:r>
            <a:r>
              <a:rPr lang="en-US" sz="1600" b="1" dirty="0" smtClean="0">
                <a:solidFill>
                  <a:srgbClr val="0000FF"/>
                </a:solidFill>
                <a:latin typeface="Franklin Gothic Medium Cond"/>
              </a:rPr>
              <a:t> and higher order terms.</a:t>
            </a:r>
            <a:endParaRPr lang="en-US" sz="1600" dirty="0">
              <a:solidFill>
                <a:srgbClr val="0000FF"/>
              </a:solidFill>
              <a:latin typeface="Franklin Gothic Medium Cond"/>
            </a:endParaRPr>
          </a:p>
        </p:txBody>
      </p:sp>
      <p:sp>
        <p:nvSpPr>
          <p:cNvPr id="23" name="Rectangle 22"/>
          <p:cNvSpPr/>
          <p:nvPr/>
        </p:nvSpPr>
        <p:spPr>
          <a:xfrm>
            <a:off x="2414114" y="4278270"/>
            <a:ext cx="2337601" cy="830997"/>
          </a:xfrm>
          <a:prstGeom prst="rect">
            <a:avLst/>
          </a:prstGeom>
        </p:spPr>
        <p:txBody>
          <a:bodyPr wrap="square">
            <a:spAutoFit/>
          </a:bodyPr>
          <a:lstStyle/>
          <a:p>
            <a:r>
              <a:rPr lang="en-US" sz="1600" b="1" dirty="0" smtClean="0">
                <a:solidFill>
                  <a:srgbClr val="0000FF"/>
                </a:solidFill>
                <a:latin typeface="Franklin Gothic Medium Cond"/>
              </a:rPr>
              <a:t>These IMD tones are folded into signal bandwidth and degrade linearity.</a:t>
            </a:r>
            <a:endParaRPr lang="en-US" sz="1600" dirty="0">
              <a:solidFill>
                <a:srgbClr val="0000FF"/>
              </a:solidFill>
              <a:latin typeface="Franklin Gothic Medium Cond"/>
            </a:endParaRPr>
          </a:p>
        </p:txBody>
      </p:sp>
      <p:sp>
        <p:nvSpPr>
          <p:cNvPr id="25" name="Rectangle 24"/>
          <p:cNvSpPr/>
          <p:nvPr/>
        </p:nvSpPr>
        <p:spPr>
          <a:xfrm>
            <a:off x="228600" y="1295400"/>
            <a:ext cx="2310286" cy="830997"/>
          </a:xfrm>
          <a:prstGeom prst="rect">
            <a:avLst/>
          </a:prstGeom>
        </p:spPr>
        <p:txBody>
          <a:bodyPr wrap="square">
            <a:spAutoFit/>
          </a:bodyPr>
          <a:lstStyle/>
          <a:p>
            <a:r>
              <a:rPr lang="en-US" sz="1600" b="1" dirty="0" smtClean="0">
                <a:solidFill>
                  <a:srgbClr val="0000FF"/>
                </a:solidFill>
                <a:latin typeface="Franklin Gothic Medium Cond"/>
              </a:rPr>
              <a:t>These IMD tones play detrimental role, depending on receiver architecture. </a:t>
            </a:r>
            <a:endParaRPr lang="en-US" sz="1600" dirty="0">
              <a:solidFill>
                <a:srgbClr val="0000FF"/>
              </a:solidFill>
              <a:latin typeface="Franklin Gothic Medium Cond"/>
            </a:endParaRPr>
          </a:p>
        </p:txBody>
      </p:sp>
      <p:sp>
        <p:nvSpPr>
          <p:cNvPr id="26" name="Rectangle 25"/>
          <p:cNvSpPr/>
          <p:nvPr/>
        </p:nvSpPr>
        <p:spPr>
          <a:xfrm>
            <a:off x="3723016" y="1397387"/>
            <a:ext cx="1028700" cy="338554"/>
          </a:xfrm>
          <a:prstGeom prst="rect">
            <a:avLst/>
          </a:prstGeom>
        </p:spPr>
        <p:txBody>
          <a:bodyPr wrap="square">
            <a:spAutoFit/>
          </a:bodyPr>
          <a:lstStyle/>
          <a:p>
            <a:r>
              <a:rPr lang="en-US" sz="1600" b="1" dirty="0" smtClean="0">
                <a:solidFill>
                  <a:srgbClr val="FF0000"/>
                </a:solidFill>
                <a:latin typeface="Franklin Gothic Medium Cond"/>
              </a:rPr>
              <a:t>Filtering</a:t>
            </a:r>
            <a:endParaRPr lang="en-US" sz="1600" dirty="0">
              <a:solidFill>
                <a:srgbClr val="FF0000"/>
              </a:solidFill>
              <a:latin typeface="Franklin Gothic Medium Cond"/>
            </a:endParaRPr>
          </a:p>
        </p:txBody>
      </p:sp>
      <mc:AlternateContent xmlns:mc="http://schemas.openxmlformats.org/markup-compatibility/2006" xmlns:a14="http://schemas.microsoft.com/office/drawing/2010/main">
        <mc:Choice Requires="a14">
          <p:sp>
            <p:nvSpPr>
              <p:cNvPr id="27" name="TextBox 26"/>
              <p:cNvSpPr txBox="1"/>
              <p:nvPr/>
            </p:nvSpPr>
            <p:spPr>
              <a:xfrm>
                <a:off x="1216408" y="4876800"/>
                <a:ext cx="4750083"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i="0" smtClean="0">
                          <a:latin typeface="Cambria Math"/>
                        </a:rPr>
                        <m:t>𝟏</m:t>
                      </m:r>
                      <m:r>
                        <a:rPr lang="en-US" sz="1600" b="1" i="0" smtClean="0">
                          <a:latin typeface="Cambria Math"/>
                        </a:rPr>
                        <m:t>. </m:t>
                      </m:r>
                      <m:r>
                        <a:rPr lang="en-US" sz="1600" b="1" i="0" smtClean="0">
                          <a:latin typeface="Cambria Math"/>
                        </a:rPr>
                        <m:t>𝐅𝐮𝐧𝐝𝐚𝐦𝐞𝐧𝐭𝐚𝐥</m:t>
                      </m:r>
                      <m:r>
                        <a:rPr lang="en-US" sz="1600" b="1" i="0" smtClean="0">
                          <a:latin typeface="Cambria Math"/>
                        </a:rPr>
                        <m:t> </m:t>
                      </m:r>
                      <m:r>
                        <a:rPr lang="en-US" sz="1600" b="1" i="0" smtClean="0">
                          <a:latin typeface="Cambria Math"/>
                        </a:rPr>
                        <m:t>𝐭𝐨𝐧𝐞</m:t>
                      </m:r>
                      <m:r>
                        <a:rPr lang="en-US" sz="1600" b="1" i="0" smtClean="0">
                          <a:latin typeface="Cambria Math"/>
                        </a:rPr>
                        <m:t> (</m:t>
                      </m:r>
                      <m:sSub>
                        <m:sSubPr>
                          <m:ctrlPr>
                            <a:rPr lang="en-US" sz="1600" b="1" i="1">
                              <a:latin typeface="Cambria Math"/>
                            </a:rPr>
                          </m:ctrlPr>
                        </m:sSubPr>
                        <m:e>
                          <m:r>
                            <a:rPr lang="en-US" sz="1600" b="1" i="0">
                              <a:latin typeface="Cambria Math"/>
                              <a:ea typeface="Cambria Math"/>
                            </a:rPr>
                            <m:t>𝛚</m:t>
                          </m:r>
                        </m:e>
                        <m:sub>
                          <m:r>
                            <a:rPr lang="en-US" sz="1600" b="1" i="0">
                              <a:latin typeface="Cambria Math"/>
                            </a:rPr>
                            <m:t>𝐬𝟏</m:t>
                          </m:r>
                          <m:r>
                            <a:rPr lang="en-US" sz="1600" b="1" i="0" smtClean="0">
                              <a:latin typeface="Cambria Math"/>
                            </a:rPr>
                            <m:t>, </m:t>
                          </m:r>
                        </m:sub>
                      </m:sSub>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𝟐</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 </m:t>
                          </m:r>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m:t>
                      </m:r>
                      <m:f>
                        <m:fPr>
                          <m:ctrlPr>
                            <a:rPr lang="en-US" sz="1600" b="1" i="1">
                              <a:latin typeface="Cambria Math"/>
                            </a:rPr>
                          </m:ctrlPr>
                        </m:fPr>
                        <m:num>
                          <m:r>
                            <a:rPr lang="en-US" sz="1600" b="1" i="0">
                              <a:latin typeface="Cambria Math"/>
                            </a:rPr>
                            <m:t>𝟗</m:t>
                          </m:r>
                          <m:sSub>
                            <m:sSubPr>
                              <m:ctrlPr>
                                <a:rPr lang="en-US" sz="1600" b="1" i="1">
                                  <a:latin typeface="Cambria Math"/>
                                </a:rPr>
                              </m:ctrlPr>
                            </m:sSubPr>
                            <m:e>
                              <m:r>
                                <a:rPr lang="en-US" sz="1600" b="1" i="0">
                                  <a:latin typeface="Cambria Math"/>
                                </a:rPr>
                                <m:t>𝐚</m:t>
                              </m:r>
                            </m:e>
                            <m:sub>
                              <m:r>
                                <a:rPr lang="en-US" sz="1600" b="1" i="0">
                                  <a:latin typeface="Cambria Math"/>
                                </a:rPr>
                                <m:t>𝟑</m:t>
                              </m:r>
                            </m:sub>
                          </m:sSub>
                          <m:sSubSup>
                            <m:sSubSupPr>
                              <m:ctrlPr>
                                <a:rPr lang="en-US" sz="1600" b="1" i="1">
                                  <a:latin typeface="Cambria Math"/>
                                </a:rPr>
                              </m:ctrlPr>
                            </m:sSubSupPr>
                            <m:e>
                              <m:sSub>
                                <m:sSubPr>
                                  <m:ctrlPr>
                                    <a:rPr lang="en-US" sz="1600" b="1" i="1">
                                      <a:latin typeface="Cambria Math"/>
                                    </a:rPr>
                                  </m:ctrlPr>
                                </m:sSubPr>
                                <m:e>
                                  <m:r>
                                    <a:rPr lang="en-US" sz="1600" b="1" i="0">
                                      <a:latin typeface="Cambria Math"/>
                                    </a:rPr>
                                    <m:t>𝐕</m:t>
                                  </m:r>
                                </m:e>
                                <m:sub>
                                  <m:r>
                                    <a:rPr lang="en-US" sz="1600" b="1" i="0">
                                      <a:latin typeface="Cambria Math"/>
                                    </a:rPr>
                                    <m:t>𝐩</m:t>
                                  </m:r>
                                </m:sub>
                              </m:sSub>
                            </m:e>
                            <m:sub/>
                            <m:sup>
                              <m:r>
                                <a:rPr lang="en-US" sz="1600" b="1" i="0">
                                  <a:latin typeface="Cambria Math"/>
                                </a:rPr>
                                <m:t>𝟑</m:t>
                              </m:r>
                            </m:sup>
                          </m:sSubSup>
                        </m:num>
                        <m:den>
                          <m:r>
                            <a:rPr lang="en-US" sz="1600" b="1" i="0">
                              <a:latin typeface="Cambria Math"/>
                            </a:rPr>
                            <m:t>𝟒</m:t>
                          </m:r>
                        </m:den>
                      </m:f>
                    </m:oMath>
                  </m:oMathPara>
                </a14:m>
                <a:endParaRPr lang="en-US" sz="1600" b="1" dirty="0">
                  <a:solidFill>
                    <a:srgbClr val="FF0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216408" y="4876800"/>
                <a:ext cx="4750083" cy="648063"/>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1242046" y="5447937"/>
                <a:ext cx="5650906" cy="419474"/>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i="0" smtClean="0">
                          <a:latin typeface="Cambria Math"/>
                        </a:rPr>
                        <m:t>𝟐</m:t>
                      </m:r>
                      <m:r>
                        <a:rPr lang="en-US" sz="1600" b="1" i="0" smtClean="0">
                          <a:latin typeface="Cambria Math"/>
                        </a:rPr>
                        <m:t>. </m:t>
                      </m:r>
                      <m:r>
                        <a:rPr lang="en-US" sz="1600" b="1" i="0" smtClean="0">
                          <a:latin typeface="Cambria Math"/>
                        </a:rPr>
                        <m:t>𝟐𝐧𝐝</m:t>
                      </m:r>
                      <m:r>
                        <a:rPr lang="en-US" sz="1600" b="1" i="0" smtClean="0">
                          <a:latin typeface="Cambria Math"/>
                        </a:rPr>
                        <m:t>−</m:t>
                      </m:r>
                      <m:r>
                        <a:rPr lang="en-US" sz="1600" b="1" i="0" smtClean="0">
                          <a:latin typeface="Cambria Math"/>
                        </a:rPr>
                        <m:t>𝐨𝐫𝐝𝐞𝐫</m:t>
                      </m:r>
                      <m:r>
                        <a:rPr lang="en-US" sz="1600" b="1" i="0" smtClean="0">
                          <a:latin typeface="Cambria Math"/>
                        </a:rPr>
                        <m:t> </m:t>
                      </m:r>
                      <m:r>
                        <a:rPr lang="en-US" sz="1600" b="1" i="0" smtClean="0">
                          <a:latin typeface="Cambria Math"/>
                        </a:rPr>
                        <m:t>𝐢𝐧𝐭𝐞𝐫𝐦𝐨𝐝𝐮𝐥𝐚𝐭𝐢𝐨𝐧</m:t>
                      </m:r>
                      <m:r>
                        <a:rPr lang="en-US" sz="1600" b="1" i="0" smtClean="0">
                          <a:latin typeface="Cambria Math"/>
                        </a:rPr>
                        <m:t> </m:t>
                      </m:r>
                      <m:r>
                        <a:rPr lang="en-US" sz="1600" b="1" i="0" smtClean="0">
                          <a:latin typeface="Cambria Math"/>
                        </a:rPr>
                        <m:t>𝐭𝐨𝐧𝐞</m:t>
                      </m:r>
                      <m:r>
                        <a:rPr lang="en-US" sz="1600" b="1" i="0" smtClean="0">
                          <a:latin typeface="Cambria Math"/>
                        </a:rPr>
                        <m:t> </m:t>
                      </m:r>
                      <m:d>
                        <m:dPr>
                          <m:ctrlPr>
                            <a:rPr lang="en-US" sz="1600" b="1" i="1" smtClean="0">
                              <a:latin typeface="Cambria Math"/>
                            </a:rPr>
                          </m:ctrlPr>
                        </m:dPr>
                        <m:e>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𝟐</m:t>
                              </m:r>
                            </m:sub>
                          </m:sSub>
                          <m:r>
                            <a:rPr lang="en-US" sz="1600" b="1" i="0" smtClean="0">
                              <a:latin typeface="Cambria Math"/>
                            </a:rPr>
                            <m:t>−</m:t>
                          </m:r>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𝟏</m:t>
                              </m:r>
                            </m:sub>
                          </m:sSub>
                        </m:e>
                      </m:d>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bSup>
                        <m:sSubSupPr>
                          <m:ctrlPr>
                            <a:rPr lang="en-US" sz="1600" b="1" i="1">
                              <a:latin typeface="Cambria Math"/>
                            </a:rPr>
                          </m:ctrlPr>
                        </m:sSubSupPr>
                        <m:e>
                          <m:sSub>
                            <m:sSubPr>
                              <m:ctrlPr>
                                <a:rPr lang="en-US" sz="1600" b="1" i="1">
                                  <a:latin typeface="Cambria Math"/>
                                </a:rPr>
                              </m:ctrlPr>
                            </m:sSubPr>
                            <m:e>
                              <m:r>
                                <a:rPr lang="en-US" sz="1600" b="1" i="0">
                                  <a:latin typeface="Cambria Math"/>
                                </a:rPr>
                                <m:t>𝐕</m:t>
                              </m:r>
                            </m:e>
                            <m:sub>
                              <m:r>
                                <a:rPr lang="en-US" sz="1600" b="1" i="0">
                                  <a:latin typeface="Cambria Math"/>
                                </a:rPr>
                                <m:t>𝐩</m:t>
                              </m:r>
                            </m:sub>
                          </m:sSub>
                        </m:e>
                        <m:sub/>
                        <m:sup>
                          <m:r>
                            <a:rPr lang="en-US" sz="1600" b="1" i="0" smtClean="0">
                              <a:latin typeface="Cambria Math"/>
                            </a:rPr>
                            <m:t>𝟐</m:t>
                          </m:r>
                        </m:sup>
                      </m:sSubSup>
                    </m:oMath>
                  </m:oMathPara>
                </a14:m>
                <a:endParaRPr lang="en-US" sz="1600" b="1" dirty="0">
                  <a:solidFill>
                    <a:srgbClr val="FF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1242046" y="5447937"/>
                <a:ext cx="5650906" cy="419474"/>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1242046" y="5638800"/>
                <a:ext cx="6987554"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i="0" smtClean="0">
                          <a:latin typeface="Cambria Math"/>
                        </a:rPr>
                        <m:t>𝟑</m:t>
                      </m:r>
                      <m:r>
                        <a:rPr lang="en-US" sz="1600" b="1" i="0" smtClean="0">
                          <a:latin typeface="Cambria Math"/>
                        </a:rPr>
                        <m:t>. </m:t>
                      </m:r>
                      <m:r>
                        <a:rPr lang="en-US" sz="1600" b="1" i="0" smtClean="0">
                          <a:latin typeface="Cambria Math"/>
                        </a:rPr>
                        <m:t>𝟑𝐫𝐝</m:t>
                      </m:r>
                      <m:r>
                        <a:rPr lang="en-US" sz="1600" b="1" i="0" smtClean="0">
                          <a:latin typeface="Cambria Math"/>
                        </a:rPr>
                        <m:t>−</m:t>
                      </m:r>
                      <m:r>
                        <a:rPr lang="en-US" sz="1600" b="1" i="0" smtClean="0">
                          <a:latin typeface="Cambria Math"/>
                        </a:rPr>
                        <m:t>𝐨𝐫𝐝𝐞𝐫</m:t>
                      </m:r>
                      <m:r>
                        <a:rPr lang="en-US" sz="1600" b="1" i="0" smtClean="0">
                          <a:latin typeface="Cambria Math"/>
                        </a:rPr>
                        <m:t> </m:t>
                      </m:r>
                      <m:r>
                        <a:rPr lang="en-US" sz="1600" b="1" i="0" smtClean="0">
                          <a:latin typeface="Cambria Math"/>
                        </a:rPr>
                        <m:t>𝐢𝐧𝐭𝐞𝐫𝐦𝐨𝐝𝐮𝐥𝐚𝐭𝐢𝐨𝐧</m:t>
                      </m:r>
                      <m:r>
                        <a:rPr lang="en-US" sz="1600" b="1" i="0" smtClean="0">
                          <a:latin typeface="Cambria Math"/>
                        </a:rPr>
                        <m:t> </m:t>
                      </m:r>
                      <m:r>
                        <a:rPr lang="en-US" sz="1600" b="1" i="0" smtClean="0">
                          <a:latin typeface="Cambria Math"/>
                        </a:rPr>
                        <m:t>𝐭𝐨𝐧𝐞</m:t>
                      </m:r>
                      <m:r>
                        <a:rPr lang="en-US" sz="1600" b="1" i="0" smtClean="0">
                          <a:latin typeface="Cambria Math"/>
                        </a:rPr>
                        <m:t> </m:t>
                      </m:r>
                      <m:d>
                        <m:dPr>
                          <m:ctrlPr>
                            <a:rPr lang="en-US" sz="1600" b="1" i="1" smtClean="0">
                              <a:latin typeface="Cambria Math"/>
                            </a:rPr>
                          </m:ctrlPr>
                        </m:dPr>
                        <m:e>
                          <m:r>
                            <a:rPr lang="en-US" sz="1600" b="1" i="0" smtClean="0">
                              <a:latin typeface="Cambria Math"/>
                            </a:rPr>
                            <m:t>𝟐</m:t>
                          </m:r>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𝟐</m:t>
                              </m:r>
                            </m:sub>
                          </m:sSub>
                          <m:r>
                            <a:rPr lang="en-US" sz="1600" b="1" i="0" smtClean="0">
                              <a:latin typeface="Cambria Math"/>
                            </a:rPr>
                            <m:t>−</m:t>
                          </m:r>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𝟏</m:t>
                              </m:r>
                            </m:sub>
                          </m:sSub>
                          <m:r>
                            <a:rPr lang="en-US" sz="1600" b="1" i="0" smtClean="0">
                              <a:latin typeface="Cambria Math"/>
                            </a:rPr>
                            <m:t>,</m:t>
                          </m:r>
                          <m:r>
                            <a:rPr lang="en-US" sz="1600" b="1" i="0">
                              <a:latin typeface="Cambria Math"/>
                            </a:rPr>
                            <m:t>𝟐</m:t>
                          </m:r>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𝟏</m:t>
                              </m:r>
                            </m:sub>
                          </m:sSub>
                          <m:r>
                            <a:rPr lang="en-US" sz="1600" b="1" i="0">
                              <a:latin typeface="Cambria Math"/>
                            </a:rPr>
                            <m:t>−</m:t>
                          </m:r>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𝟐</m:t>
                              </m:r>
                            </m:sub>
                          </m:sSub>
                        </m:e>
                      </m:d>
                      <m:r>
                        <a:rPr lang="en-US" sz="1600" b="1" i="0" smtClean="0">
                          <a:latin typeface="Cambria Math"/>
                        </a:rPr>
                        <m:t>:</m:t>
                      </m:r>
                      <m:f>
                        <m:fPr>
                          <m:ctrlPr>
                            <a:rPr lang="en-US" sz="1600" b="1" i="1">
                              <a:latin typeface="Cambria Math"/>
                            </a:rPr>
                          </m:ctrlPr>
                        </m:fPr>
                        <m:num>
                          <m:r>
                            <a:rPr lang="en-US" sz="1600" b="1" i="0" smtClean="0">
                              <a:latin typeface="Cambria Math"/>
                            </a:rPr>
                            <m:t>𝟑</m:t>
                          </m:r>
                          <m:sSub>
                            <m:sSubPr>
                              <m:ctrlPr>
                                <a:rPr lang="en-US" sz="1600" b="1" i="1">
                                  <a:latin typeface="Cambria Math"/>
                                </a:rPr>
                              </m:ctrlPr>
                            </m:sSubPr>
                            <m:e>
                              <m:r>
                                <a:rPr lang="en-US" sz="1600" b="1" i="0">
                                  <a:latin typeface="Cambria Math"/>
                                </a:rPr>
                                <m:t>𝐚</m:t>
                              </m:r>
                            </m:e>
                            <m:sub>
                              <m:r>
                                <a:rPr lang="en-US" sz="1600" b="1" i="0">
                                  <a:latin typeface="Cambria Math"/>
                                </a:rPr>
                                <m:t>𝟑</m:t>
                              </m:r>
                            </m:sub>
                          </m:sSub>
                          <m:sSubSup>
                            <m:sSubSupPr>
                              <m:ctrlPr>
                                <a:rPr lang="en-US" sz="1600" b="1" i="1">
                                  <a:latin typeface="Cambria Math"/>
                                </a:rPr>
                              </m:ctrlPr>
                            </m:sSubSupPr>
                            <m:e>
                              <m:sSub>
                                <m:sSubPr>
                                  <m:ctrlPr>
                                    <a:rPr lang="en-US" sz="1600" b="1" i="1">
                                      <a:latin typeface="Cambria Math"/>
                                    </a:rPr>
                                  </m:ctrlPr>
                                </m:sSubPr>
                                <m:e>
                                  <m:r>
                                    <a:rPr lang="en-US" sz="1600" b="1" i="0">
                                      <a:latin typeface="Cambria Math"/>
                                    </a:rPr>
                                    <m:t>𝐕</m:t>
                                  </m:r>
                                </m:e>
                                <m:sub>
                                  <m:r>
                                    <a:rPr lang="en-US" sz="1600" b="1" i="0">
                                      <a:latin typeface="Cambria Math"/>
                                    </a:rPr>
                                    <m:t>𝐩</m:t>
                                  </m:r>
                                </m:sub>
                              </m:sSub>
                            </m:e>
                            <m:sub/>
                            <m:sup>
                              <m:r>
                                <a:rPr lang="en-US" sz="1600" b="1" i="0">
                                  <a:latin typeface="Cambria Math"/>
                                </a:rPr>
                                <m:t>𝟑</m:t>
                              </m:r>
                            </m:sup>
                          </m:sSubSup>
                        </m:num>
                        <m:den>
                          <m:r>
                            <a:rPr lang="en-US" sz="1600" b="1" i="0">
                              <a:latin typeface="Cambria Math"/>
                            </a:rPr>
                            <m:t>𝟒</m:t>
                          </m:r>
                        </m:den>
                      </m:f>
                    </m:oMath>
                  </m:oMathPara>
                </a14:m>
                <a:endParaRPr lang="en-US" sz="1600" b="1" dirty="0">
                  <a:solidFill>
                    <a:srgbClr val="FF0000"/>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1242046" y="5638800"/>
                <a:ext cx="6987554" cy="648063"/>
              </a:xfrm>
              <a:prstGeom prst="rect">
                <a:avLst/>
              </a:prstGeom>
              <a:blipFill rotWithShape="1">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94279955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7141775" y="1692166"/>
            <a:ext cx="814697" cy="756896"/>
          </a:xfrm>
          <a:custGeom>
            <a:avLst/>
            <a:gdLst>
              <a:gd name="connsiteX0" fmla="*/ 467715 w 814697"/>
              <a:gd name="connsiteY0" fmla="*/ 756744 h 756896"/>
              <a:gd name="connsiteX1" fmla="*/ 415163 w 814697"/>
              <a:gd name="connsiteY1" fmla="*/ 735724 h 756896"/>
              <a:gd name="connsiteX2" fmla="*/ 352101 w 814697"/>
              <a:gd name="connsiteY2" fmla="*/ 693682 h 756896"/>
              <a:gd name="connsiteX3" fmla="*/ 278528 w 814697"/>
              <a:gd name="connsiteY3" fmla="*/ 641131 h 756896"/>
              <a:gd name="connsiteX4" fmla="*/ 183935 w 814697"/>
              <a:gd name="connsiteY4" fmla="*/ 578068 h 756896"/>
              <a:gd name="connsiteX5" fmla="*/ 152404 w 814697"/>
              <a:gd name="connsiteY5" fmla="*/ 557048 h 756896"/>
              <a:gd name="connsiteX6" fmla="*/ 110363 w 814697"/>
              <a:gd name="connsiteY6" fmla="*/ 493986 h 756896"/>
              <a:gd name="connsiteX7" fmla="*/ 78832 w 814697"/>
              <a:gd name="connsiteY7" fmla="*/ 462455 h 756896"/>
              <a:gd name="connsiteX8" fmla="*/ 47301 w 814697"/>
              <a:gd name="connsiteY8" fmla="*/ 388882 h 756896"/>
              <a:gd name="connsiteX9" fmla="*/ 26280 w 814697"/>
              <a:gd name="connsiteY9" fmla="*/ 357351 h 756896"/>
              <a:gd name="connsiteX10" fmla="*/ 15770 w 814697"/>
              <a:gd name="connsiteY10" fmla="*/ 168165 h 756896"/>
              <a:gd name="connsiteX11" fmla="*/ 47301 w 814697"/>
              <a:gd name="connsiteY11" fmla="*/ 136634 h 756896"/>
              <a:gd name="connsiteX12" fmla="*/ 78832 w 814697"/>
              <a:gd name="connsiteY12" fmla="*/ 126124 h 756896"/>
              <a:gd name="connsiteX13" fmla="*/ 110363 w 814697"/>
              <a:gd name="connsiteY13" fmla="*/ 105103 h 756896"/>
              <a:gd name="connsiteX14" fmla="*/ 215466 w 814697"/>
              <a:gd name="connsiteY14" fmla="*/ 84082 h 756896"/>
              <a:gd name="connsiteX15" fmla="*/ 415163 w 814697"/>
              <a:gd name="connsiteY15" fmla="*/ 63062 h 756896"/>
              <a:gd name="connsiteX16" fmla="*/ 488735 w 814697"/>
              <a:gd name="connsiteY16" fmla="*/ 42041 h 756896"/>
              <a:gd name="connsiteX17" fmla="*/ 551797 w 814697"/>
              <a:gd name="connsiteY17" fmla="*/ 21020 h 756896"/>
              <a:gd name="connsiteX18" fmla="*/ 625370 w 814697"/>
              <a:gd name="connsiteY18" fmla="*/ 0 h 756896"/>
              <a:gd name="connsiteX19" fmla="*/ 772515 w 814697"/>
              <a:gd name="connsiteY19" fmla="*/ 10510 h 756896"/>
              <a:gd name="connsiteX20" fmla="*/ 804046 w 814697"/>
              <a:gd name="connsiteY20" fmla="*/ 21020 h 756896"/>
              <a:gd name="connsiteX21" fmla="*/ 814556 w 814697"/>
              <a:gd name="connsiteY21" fmla="*/ 52551 h 756896"/>
              <a:gd name="connsiteX22" fmla="*/ 783025 w 814697"/>
              <a:gd name="connsiteY22" fmla="*/ 315310 h 756896"/>
              <a:gd name="connsiteX23" fmla="*/ 762004 w 814697"/>
              <a:gd name="connsiteY23" fmla="*/ 346841 h 756896"/>
              <a:gd name="connsiteX24" fmla="*/ 730473 w 814697"/>
              <a:gd name="connsiteY24" fmla="*/ 409903 h 756896"/>
              <a:gd name="connsiteX25" fmla="*/ 698942 w 814697"/>
              <a:gd name="connsiteY25" fmla="*/ 472965 h 756896"/>
              <a:gd name="connsiteX26" fmla="*/ 667411 w 814697"/>
              <a:gd name="connsiteY26" fmla="*/ 546537 h 756896"/>
              <a:gd name="connsiteX27" fmla="*/ 614859 w 814697"/>
              <a:gd name="connsiteY27" fmla="*/ 641131 h 756896"/>
              <a:gd name="connsiteX28" fmla="*/ 604349 w 814697"/>
              <a:gd name="connsiteY28" fmla="*/ 672662 h 756896"/>
              <a:gd name="connsiteX29" fmla="*/ 541287 w 814697"/>
              <a:gd name="connsiteY29" fmla="*/ 704193 h 756896"/>
              <a:gd name="connsiteX30" fmla="*/ 509756 w 814697"/>
              <a:gd name="connsiteY30" fmla="*/ 725213 h 756896"/>
              <a:gd name="connsiteX31" fmla="*/ 467715 w 814697"/>
              <a:gd name="connsiteY31" fmla="*/ 756744 h 756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14697" h="756896">
                <a:moveTo>
                  <a:pt x="467715" y="756744"/>
                </a:moveTo>
                <a:cubicBezTo>
                  <a:pt x="451949" y="758496"/>
                  <a:pt x="431726" y="744758"/>
                  <a:pt x="415163" y="735724"/>
                </a:cubicBezTo>
                <a:cubicBezTo>
                  <a:pt x="392984" y="723626"/>
                  <a:pt x="373122" y="707696"/>
                  <a:pt x="352101" y="693682"/>
                </a:cubicBezTo>
                <a:cubicBezTo>
                  <a:pt x="249579" y="625334"/>
                  <a:pt x="408911" y="732399"/>
                  <a:pt x="278528" y="641131"/>
                </a:cubicBezTo>
                <a:cubicBezTo>
                  <a:pt x="247483" y="619399"/>
                  <a:pt x="215466" y="599089"/>
                  <a:pt x="183935" y="578068"/>
                </a:cubicBezTo>
                <a:lnTo>
                  <a:pt x="152404" y="557048"/>
                </a:lnTo>
                <a:cubicBezTo>
                  <a:pt x="138390" y="536027"/>
                  <a:pt x="128227" y="511850"/>
                  <a:pt x="110363" y="493986"/>
                </a:cubicBezTo>
                <a:cubicBezTo>
                  <a:pt x="99853" y="483476"/>
                  <a:pt x="87471" y="474550"/>
                  <a:pt x="78832" y="462455"/>
                </a:cubicBezTo>
                <a:cubicBezTo>
                  <a:pt x="42377" y="411418"/>
                  <a:pt x="70175" y="434631"/>
                  <a:pt x="47301" y="388882"/>
                </a:cubicBezTo>
                <a:cubicBezTo>
                  <a:pt x="41652" y="377584"/>
                  <a:pt x="33287" y="367861"/>
                  <a:pt x="26280" y="357351"/>
                </a:cubicBezTo>
                <a:cubicBezTo>
                  <a:pt x="-154" y="278051"/>
                  <a:pt x="-11676" y="271086"/>
                  <a:pt x="15770" y="168165"/>
                </a:cubicBezTo>
                <a:cubicBezTo>
                  <a:pt x="19600" y="153803"/>
                  <a:pt x="34933" y="144879"/>
                  <a:pt x="47301" y="136634"/>
                </a:cubicBezTo>
                <a:cubicBezTo>
                  <a:pt x="56519" y="130489"/>
                  <a:pt x="68322" y="129627"/>
                  <a:pt x="78832" y="126124"/>
                </a:cubicBezTo>
                <a:cubicBezTo>
                  <a:pt x="89342" y="119117"/>
                  <a:pt x="98752" y="110079"/>
                  <a:pt x="110363" y="105103"/>
                </a:cubicBezTo>
                <a:cubicBezTo>
                  <a:pt x="129511" y="96897"/>
                  <a:pt x="202431" y="85944"/>
                  <a:pt x="215466" y="84082"/>
                </a:cubicBezTo>
                <a:cubicBezTo>
                  <a:pt x="295833" y="72601"/>
                  <a:pt x="329116" y="70884"/>
                  <a:pt x="415163" y="63062"/>
                </a:cubicBezTo>
                <a:cubicBezTo>
                  <a:pt x="521101" y="27747"/>
                  <a:pt x="356799" y="81622"/>
                  <a:pt x="488735" y="42041"/>
                </a:cubicBezTo>
                <a:cubicBezTo>
                  <a:pt x="509958" y="35674"/>
                  <a:pt x="530301" y="26394"/>
                  <a:pt x="551797" y="21020"/>
                </a:cubicBezTo>
                <a:cubicBezTo>
                  <a:pt x="604587" y="7823"/>
                  <a:pt x="580135" y="15078"/>
                  <a:pt x="625370" y="0"/>
                </a:cubicBezTo>
                <a:cubicBezTo>
                  <a:pt x="674418" y="3503"/>
                  <a:pt x="723678" y="4765"/>
                  <a:pt x="772515" y="10510"/>
                </a:cubicBezTo>
                <a:cubicBezTo>
                  <a:pt x="783518" y="11804"/>
                  <a:pt x="796212" y="13186"/>
                  <a:pt x="804046" y="21020"/>
                </a:cubicBezTo>
                <a:cubicBezTo>
                  <a:pt x="811880" y="28854"/>
                  <a:pt x="811053" y="42041"/>
                  <a:pt x="814556" y="52551"/>
                </a:cubicBezTo>
                <a:cubicBezTo>
                  <a:pt x="813737" y="68118"/>
                  <a:pt x="821517" y="257573"/>
                  <a:pt x="783025" y="315310"/>
                </a:cubicBezTo>
                <a:lnTo>
                  <a:pt x="762004" y="346841"/>
                </a:lnTo>
                <a:cubicBezTo>
                  <a:pt x="735587" y="426095"/>
                  <a:pt x="771222" y="328405"/>
                  <a:pt x="730473" y="409903"/>
                </a:cubicBezTo>
                <a:cubicBezTo>
                  <a:pt x="686958" y="496932"/>
                  <a:pt x="759186" y="382601"/>
                  <a:pt x="698942" y="472965"/>
                </a:cubicBezTo>
                <a:cubicBezTo>
                  <a:pt x="671139" y="584181"/>
                  <a:pt x="708888" y="453211"/>
                  <a:pt x="667411" y="546537"/>
                </a:cubicBezTo>
                <a:cubicBezTo>
                  <a:pt x="626257" y="639134"/>
                  <a:pt x="672412" y="583579"/>
                  <a:pt x="614859" y="641131"/>
                </a:cubicBezTo>
                <a:cubicBezTo>
                  <a:pt x="611356" y="651641"/>
                  <a:pt x="611270" y="664011"/>
                  <a:pt x="604349" y="672662"/>
                </a:cubicBezTo>
                <a:cubicBezTo>
                  <a:pt x="584271" y="697760"/>
                  <a:pt x="566671" y="691501"/>
                  <a:pt x="541287" y="704193"/>
                </a:cubicBezTo>
                <a:cubicBezTo>
                  <a:pt x="529989" y="709842"/>
                  <a:pt x="521054" y="719564"/>
                  <a:pt x="509756" y="725213"/>
                </a:cubicBezTo>
                <a:cubicBezTo>
                  <a:pt x="486518" y="736832"/>
                  <a:pt x="483481" y="754992"/>
                  <a:pt x="467715" y="75674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4298452" y="1166648"/>
            <a:ext cx="2145460" cy="714704"/>
          </a:xfrm>
          <a:custGeom>
            <a:avLst/>
            <a:gdLst>
              <a:gd name="connsiteX0" fmla="*/ 2144389 w 2145460"/>
              <a:gd name="connsiteY0" fmla="*/ 294290 h 714704"/>
              <a:gd name="connsiteX1" fmla="*/ 2133879 w 2145460"/>
              <a:gd name="connsiteY1" fmla="*/ 567559 h 714704"/>
              <a:gd name="connsiteX2" fmla="*/ 2091838 w 2145460"/>
              <a:gd name="connsiteY2" fmla="*/ 662152 h 714704"/>
              <a:gd name="connsiteX3" fmla="*/ 2060307 w 2145460"/>
              <a:gd name="connsiteY3" fmla="*/ 672662 h 714704"/>
              <a:gd name="connsiteX4" fmla="*/ 1976224 w 2145460"/>
              <a:gd name="connsiteY4" fmla="*/ 693683 h 714704"/>
              <a:gd name="connsiteX5" fmla="*/ 1829079 w 2145460"/>
              <a:gd name="connsiteY5" fmla="*/ 714704 h 714704"/>
              <a:gd name="connsiteX6" fmla="*/ 599369 w 2145460"/>
              <a:gd name="connsiteY6" fmla="*/ 693683 h 714704"/>
              <a:gd name="connsiteX7" fmla="*/ 546817 w 2145460"/>
              <a:gd name="connsiteY7" fmla="*/ 683173 h 714704"/>
              <a:gd name="connsiteX8" fmla="*/ 441714 w 2145460"/>
              <a:gd name="connsiteY8" fmla="*/ 672662 h 714704"/>
              <a:gd name="connsiteX9" fmla="*/ 347120 w 2145460"/>
              <a:gd name="connsiteY9" fmla="*/ 651642 h 714704"/>
              <a:gd name="connsiteX10" fmla="*/ 231507 w 2145460"/>
              <a:gd name="connsiteY10" fmla="*/ 630621 h 714704"/>
              <a:gd name="connsiteX11" fmla="*/ 168445 w 2145460"/>
              <a:gd name="connsiteY11" fmla="*/ 609600 h 714704"/>
              <a:gd name="connsiteX12" fmla="*/ 136914 w 2145460"/>
              <a:gd name="connsiteY12" fmla="*/ 599090 h 714704"/>
              <a:gd name="connsiteX13" fmla="*/ 115893 w 2145460"/>
              <a:gd name="connsiteY13" fmla="*/ 567559 h 714704"/>
              <a:gd name="connsiteX14" fmla="*/ 42320 w 2145460"/>
              <a:gd name="connsiteY14" fmla="*/ 515007 h 714704"/>
              <a:gd name="connsiteX15" fmla="*/ 279 w 2145460"/>
              <a:gd name="connsiteY15" fmla="*/ 451945 h 714704"/>
              <a:gd name="connsiteX16" fmla="*/ 10789 w 2145460"/>
              <a:gd name="connsiteY16" fmla="*/ 378373 h 714704"/>
              <a:gd name="connsiteX17" fmla="*/ 94872 w 2145460"/>
              <a:gd name="connsiteY17" fmla="*/ 304800 h 714704"/>
              <a:gd name="connsiteX18" fmla="*/ 210486 w 2145460"/>
              <a:gd name="connsiteY18" fmla="*/ 262759 h 714704"/>
              <a:gd name="connsiteX19" fmla="*/ 284058 w 2145460"/>
              <a:gd name="connsiteY19" fmla="*/ 241738 h 714704"/>
              <a:gd name="connsiteX20" fmla="*/ 357631 w 2145460"/>
              <a:gd name="connsiteY20" fmla="*/ 231228 h 714704"/>
              <a:gd name="connsiteX21" fmla="*/ 399672 w 2145460"/>
              <a:gd name="connsiteY21" fmla="*/ 220718 h 714704"/>
              <a:gd name="connsiteX22" fmla="*/ 504776 w 2145460"/>
              <a:gd name="connsiteY22" fmla="*/ 210207 h 714704"/>
              <a:gd name="connsiteX23" fmla="*/ 578348 w 2145460"/>
              <a:gd name="connsiteY23" fmla="*/ 199697 h 714704"/>
              <a:gd name="connsiteX24" fmla="*/ 641410 w 2145460"/>
              <a:gd name="connsiteY24" fmla="*/ 178676 h 714704"/>
              <a:gd name="connsiteX25" fmla="*/ 736003 w 2145460"/>
              <a:gd name="connsiteY25" fmla="*/ 105104 h 714704"/>
              <a:gd name="connsiteX26" fmla="*/ 767534 w 2145460"/>
              <a:gd name="connsiteY26" fmla="*/ 94593 h 714704"/>
              <a:gd name="connsiteX27" fmla="*/ 799065 w 2145460"/>
              <a:gd name="connsiteY27" fmla="*/ 73573 h 714704"/>
              <a:gd name="connsiteX28" fmla="*/ 883148 w 2145460"/>
              <a:gd name="connsiteY28" fmla="*/ 52552 h 714704"/>
              <a:gd name="connsiteX29" fmla="*/ 914679 w 2145460"/>
              <a:gd name="connsiteY29" fmla="*/ 42042 h 714704"/>
              <a:gd name="connsiteX30" fmla="*/ 998762 w 2145460"/>
              <a:gd name="connsiteY30" fmla="*/ 31531 h 714704"/>
              <a:gd name="connsiteX31" fmla="*/ 1135396 w 2145460"/>
              <a:gd name="connsiteY31" fmla="*/ 10511 h 714704"/>
              <a:gd name="connsiteX32" fmla="*/ 1229989 w 2145460"/>
              <a:gd name="connsiteY32" fmla="*/ 0 h 714704"/>
              <a:gd name="connsiteX33" fmla="*/ 1534789 w 2145460"/>
              <a:gd name="connsiteY33" fmla="*/ 10511 h 714704"/>
              <a:gd name="connsiteX34" fmla="*/ 1576831 w 2145460"/>
              <a:gd name="connsiteY34" fmla="*/ 21021 h 714704"/>
              <a:gd name="connsiteX35" fmla="*/ 1639893 w 2145460"/>
              <a:gd name="connsiteY35" fmla="*/ 42042 h 714704"/>
              <a:gd name="connsiteX36" fmla="*/ 1734486 w 2145460"/>
              <a:gd name="connsiteY36" fmla="*/ 105104 h 714704"/>
              <a:gd name="connsiteX37" fmla="*/ 1797548 w 2145460"/>
              <a:gd name="connsiteY37" fmla="*/ 147145 h 714704"/>
              <a:gd name="connsiteX38" fmla="*/ 1860610 w 2145460"/>
              <a:gd name="connsiteY38" fmla="*/ 189186 h 714704"/>
              <a:gd name="connsiteX39" fmla="*/ 1923672 w 2145460"/>
              <a:gd name="connsiteY39" fmla="*/ 231228 h 714704"/>
              <a:gd name="connsiteX40" fmla="*/ 1986734 w 2145460"/>
              <a:gd name="connsiteY40" fmla="*/ 262759 h 714704"/>
              <a:gd name="connsiteX41" fmla="*/ 2112858 w 2145460"/>
              <a:gd name="connsiteY41" fmla="*/ 273269 h 714704"/>
              <a:gd name="connsiteX42" fmla="*/ 2144389 w 2145460"/>
              <a:gd name="connsiteY42" fmla="*/ 294290 h 71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45460" h="714704">
                <a:moveTo>
                  <a:pt x="2144389" y="294290"/>
                </a:moveTo>
                <a:cubicBezTo>
                  <a:pt x="2147893" y="343338"/>
                  <a:pt x="2142388" y="476800"/>
                  <a:pt x="2133879" y="567559"/>
                </a:cubicBezTo>
                <a:cubicBezTo>
                  <a:pt x="2132447" y="582833"/>
                  <a:pt x="2111704" y="646259"/>
                  <a:pt x="2091838" y="662152"/>
                </a:cubicBezTo>
                <a:cubicBezTo>
                  <a:pt x="2083187" y="669073"/>
                  <a:pt x="2070995" y="669747"/>
                  <a:pt x="2060307" y="672662"/>
                </a:cubicBezTo>
                <a:cubicBezTo>
                  <a:pt x="2032435" y="680264"/>
                  <a:pt x="2004721" y="688934"/>
                  <a:pt x="1976224" y="693683"/>
                </a:cubicBezTo>
                <a:cubicBezTo>
                  <a:pt x="1885300" y="708836"/>
                  <a:pt x="1934308" y="701550"/>
                  <a:pt x="1829079" y="714704"/>
                </a:cubicBezTo>
                <a:cubicBezTo>
                  <a:pt x="1755947" y="713873"/>
                  <a:pt x="897943" y="711246"/>
                  <a:pt x="599369" y="693683"/>
                </a:cubicBezTo>
                <a:cubicBezTo>
                  <a:pt x="581536" y="692634"/>
                  <a:pt x="564525" y="685534"/>
                  <a:pt x="546817" y="683173"/>
                </a:cubicBezTo>
                <a:cubicBezTo>
                  <a:pt x="511917" y="678520"/>
                  <a:pt x="476748" y="676166"/>
                  <a:pt x="441714" y="672662"/>
                </a:cubicBezTo>
                <a:cubicBezTo>
                  <a:pt x="403917" y="663213"/>
                  <a:pt x="387154" y="658314"/>
                  <a:pt x="347120" y="651642"/>
                </a:cubicBezTo>
                <a:cubicBezTo>
                  <a:pt x="286062" y="641465"/>
                  <a:pt x="281947" y="645753"/>
                  <a:pt x="231507" y="630621"/>
                </a:cubicBezTo>
                <a:cubicBezTo>
                  <a:pt x="210284" y="624254"/>
                  <a:pt x="189466" y="616607"/>
                  <a:pt x="168445" y="609600"/>
                </a:cubicBezTo>
                <a:lnTo>
                  <a:pt x="136914" y="599090"/>
                </a:lnTo>
                <a:cubicBezTo>
                  <a:pt x="129907" y="588580"/>
                  <a:pt x="124825" y="576491"/>
                  <a:pt x="115893" y="567559"/>
                </a:cubicBezTo>
                <a:cubicBezTo>
                  <a:pt x="102859" y="554525"/>
                  <a:pt x="60222" y="526942"/>
                  <a:pt x="42320" y="515007"/>
                </a:cubicBezTo>
                <a:cubicBezTo>
                  <a:pt x="28306" y="493986"/>
                  <a:pt x="-3294" y="476955"/>
                  <a:pt x="279" y="451945"/>
                </a:cubicBezTo>
                <a:cubicBezTo>
                  <a:pt x="3782" y="427421"/>
                  <a:pt x="3671" y="402101"/>
                  <a:pt x="10789" y="378373"/>
                </a:cubicBezTo>
                <a:cubicBezTo>
                  <a:pt x="21737" y="341880"/>
                  <a:pt x="69474" y="321732"/>
                  <a:pt x="94872" y="304800"/>
                </a:cubicBezTo>
                <a:cubicBezTo>
                  <a:pt x="160966" y="260737"/>
                  <a:pt x="90077" y="302894"/>
                  <a:pt x="210486" y="262759"/>
                </a:cubicBezTo>
                <a:cubicBezTo>
                  <a:pt x="237496" y="253756"/>
                  <a:pt x="255031" y="247016"/>
                  <a:pt x="284058" y="241738"/>
                </a:cubicBezTo>
                <a:cubicBezTo>
                  <a:pt x="308432" y="237306"/>
                  <a:pt x="333257" y="235659"/>
                  <a:pt x="357631" y="231228"/>
                </a:cubicBezTo>
                <a:cubicBezTo>
                  <a:pt x="371843" y="228644"/>
                  <a:pt x="385372" y="222761"/>
                  <a:pt x="399672" y="220718"/>
                </a:cubicBezTo>
                <a:cubicBezTo>
                  <a:pt x="434528" y="215739"/>
                  <a:pt x="469808" y="214321"/>
                  <a:pt x="504776" y="210207"/>
                </a:cubicBezTo>
                <a:cubicBezTo>
                  <a:pt x="529379" y="207312"/>
                  <a:pt x="553824" y="203200"/>
                  <a:pt x="578348" y="199697"/>
                </a:cubicBezTo>
                <a:cubicBezTo>
                  <a:pt x="599369" y="192690"/>
                  <a:pt x="625742" y="194344"/>
                  <a:pt x="641410" y="178676"/>
                </a:cubicBezTo>
                <a:cubicBezTo>
                  <a:pt x="668617" y="151469"/>
                  <a:pt x="698286" y="117677"/>
                  <a:pt x="736003" y="105104"/>
                </a:cubicBezTo>
                <a:cubicBezTo>
                  <a:pt x="746513" y="101600"/>
                  <a:pt x="757625" y="99548"/>
                  <a:pt x="767534" y="94593"/>
                </a:cubicBezTo>
                <a:cubicBezTo>
                  <a:pt x="778832" y="88944"/>
                  <a:pt x="787767" y="79222"/>
                  <a:pt x="799065" y="73573"/>
                </a:cubicBezTo>
                <a:cubicBezTo>
                  <a:pt x="823095" y="61558"/>
                  <a:pt x="859154" y="58550"/>
                  <a:pt x="883148" y="52552"/>
                </a:cubicBezTo>
                <a:cubicBezTo>
                  <a:pt x="893896" y="49865"/>
                  <a:pt x="903779" y="44024"/>
                  <a:pt x="914679" y="42042"/>
                </a:cubicBezTo>
                <a:cubicBezTo>
                  <a:pt x="942469" y="36989"/>
                  <a:pt x="970800" y="35526"/>
                  <a:pt x="998762" y="31531"/>
                </a:cubicBezTo>
                <a:cubicBezTo>
                  <a:pt x="1121480" y="14000"/>
                  <a:pt x="999786" y="27463"/>
                  <a:pt x="1135396" y="10511"/>
                </a:cubicBezTo>
                <a:cubicBezTo>
                  <a:pt x="1166876" y="6576"/>
                  <a:pt x="1198458" y="3504"/>
                  <a:pt x="1229989" y="0"/>
                </a:cubicBezTo>
                <a:cubicBezTo>
                  <a:pt x="1331589" y="3504"/>
                  <a:pt x="1433315" y="4361"/>
                  <a:pt x="1534789" y="10511"/>
                </a:cubicBezTo>
                <a:cubicBezTo>
                  <a:pt x="1549208" y="11385"/>
                  <a:pt x="1562995" y="16870"/>
                  <a:pt x="1576831" y="21021"/>
                </a:cubicBezTo>
                <a:cubicBezTo>
                  <a:pt x="1598054" y="27388"/>
                  <a:pt x="1621457" y="29751"/>
                  <a:pt x="1639893" y="42042"/>
                </a:cubicBezTo>
                <a:lnTo>
                  <a:pt x="1734486" y="105104"/>
                </a:lnTo>
                <a:cubicBezTo>
                  <a:pt x="1734491" y="105107"/>
                  <a:pt x="1797544" y="147141"/>
                  <a:pt x="1797548" y="147145"/>
                </a:cubicBezTo>
                <a:cubicBezTo>
                  <a:pt x="1836913" y="186510"/>
                  <a:pt x="1814978" y="173976"/>
                  <a:pt x="1860610" y="189186"/>
                </a:cubicBezTo>
                <a:lnTo>
                  <a:pt x="1923672" y="231228"/>
                </a:lnTo>
                <a:cubicBezTo>
                  <a:pt x="1945817" y="245991"/>
                  <a:pt x="1959536" y="259133"/>
                  <a:pt x="1986734" y="262759"/>
                </a:cubicBezTo>
                <a:cubicBezTo>
                  <a:pt x="2028551" y="268334"/>
                  <a:pt x="2070817" y="269766"/>
                  <a:pt x="2112858" y="273269"/>
                </a:cubicBezTo>
                <a:cubicBezTo>
                  <a:pt x="2151821" y="286257"/>
                  <a:pt x="2140885" y="245242"/>
                  <a:pt x="2144389" y="29429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3</a:t>
            </a:r>
            <a:r>
              <a:rPr lang="en-US" baseline="30000" dirty="0" smtClean="0"/>
              <a:t>rd</a:t>
            </a:r>
            <a:r>
              <a:rPr lang="en-US" dirty="0" smtClean="0"/>
              <a:t> –order Intermodulation Distortion (IM3)</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18</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05115693"/>
              </p:ext>
            </p:extLst>
          </p:nvPr>
        </p:nvGraphicFramePr>
        <p:xfrm>
          <a:off x="1128712" y="2032523"/>
          <a:ext cx="3062288" cy="4184347"/>
        </p:xfrm>
        <a:graphic>
          <a:graphicData uri="http://schemas.openxmlformats.org/presentationml/2006/ole">
            <mc:AlternateContent xmlns:mc="http://schemas.openxmlformats.org/markup-compatibility/2006">
              <mc:Choice xmlns:v="urn:schemas-microsoft-com:vml" Requires="v">
                <p:oleObj spid="_x0000_s110654" name="Visio" r:id="rId3" imgW="1413336" imgH="1870560" progId="Visio.Drawing.11">
                  <p:embed/>
                </p:oleObj>
              </mc:Choice>
              <mc:Fallback>
                <p:oleObj name="Visio" r:id="rId3" imgW="1413336" imgH="1870560" progId="Visio.Drawing.11">
                  <p:embed/>
                  <p:pic>
                    <p:nvPicPr>
                      <p:cNvPr id="0" name=""/>
                      <p:cNvPicPr/>
                      <p:nvPr/>
                    </p:nvPicPr>
                    <p:blipFill>
                      <a:blip r:embed="rId4"/>
                      <a:stretch>
                        <a:fillRect/>
                      </a:stretch>
                    </p:blipFill>
                    <p:spPr>
                      <a:xfrm>
                        <a:off x="1128712" y="2032523"/>
                        <a:ext cx="3062288" cy="4184347"/>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Box 5"/>
              <p:cNvSpPr txBox="1"/>
              <p:nvPr/>
            </p:nvSpPr>
            <p:spPr>
              <a:xfrm>
                <a:off x="1447800" y="1180737"/>
                <a:ext cx="7387215"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𝐅𝐮𝐧𝐝𝐚𝐦𝐞𝐧𝐭𝐚𝐥</m:t>
                      </m:r>
                      <m:r>
                        <a:rPr lang="en-US" sz="1600" b="1" i="0" smtClean="0">
                          <a:solidFill>
                            <a:schemeClr val="tx1"/>
                          </a:solidFill>
                          <a:latin typeface="Cambria Math"/>
                        </a:rPr>
                        <m:t> </m:t>
                      </m:r>
                      <m:r>
                        <a:rPr lang="en-US" sz="1600" b="1" i="0" smtClean="0">
                          <a:solidFill>
                            <a:schemeClr val="tx1"/>
                          </a:solidFill>
                          <a:latin typeface="Cambria Math"/>
                        </a:rPr>
                        <m:t>𝐭𝐨𝐧𝐞</m:t>
                      </m:r>
                      <m:r>
                        <a:rPr lang="en-US" sz="1600" b="1" i="0" smtClean="0">
                          <a:solidFill>
                            <a:schemeClr val="tx1"/>
                          </a:solidFill>
                          <a:latin typeface="Cambria Math"/>
                        </a:rPr>
                        <m:t> </m:t>
                      </m:r>
                      <m:d>
                        <m:dPr>
                          <m:ctrlPr>
                            <a:rPr lang="en-US" sz="1600" b="1" i="1" smtClean="0">
                              <a:solidFill>
                                <a:schemeClr val="tx1"/>
                              </a:solidFill>
                              <a:latin typeface="Cambria Math"/>
                            </a:rPr>
                          </m:ctrlPr>
                        </m:dPr>
                        <m:e>
                          <m:sSub>
                            <m:sSubPr>
                              <m:ctrlPr>
                                <a:rPr lang="en-US" sz="1600" b="1" i="1">
                                  <a:solidFill>
                                    <a:schemeClr val="tx1"/>
                                  </a:solidFill>
                                  <a:latin typeface="Cambria Math"/>
                                </a:rPr>
                              </m:ctrlPr>
                            </m:sSubPr>
                            <m:e>
                              <m:r>
                                <a:rPr lang="en-US" sz="1600" b="1" i="0">
                                  <a:solidFill>
                                    <a:schemeClr val="tx1"/>
                                  </a:solidFill>
                                  <a:latin typeface="Cambria Math"/>
                                  <a:ea typeface="Cambria Math"/>
                                </a:rPr>
                                <m:t>𝛚</m:t>
                              </m:r>
                            </m:e>
                            <m:sub>
                              <m:r>
                                <a:rPr lang="en-US" sz="1600" b="1" i="0">
                                  <a:solidFill>
                                    <a:schemeClr val="tx1"/>
                                  </a:solidFill>
                                  <a:latin typeface="Cambria Math"/>
                                </a:rPr>
                                <m:t>𝐬𝟏</m:t>
                              </m:r>
                              <m:r>
                                <a:rPr lang="en-US" sz="1600" b="1" i="0" smtClean="0">
                                  <a:solidFill>
                                    <a:schemeClr val="tx1"/>
                                  </a:solidFill>
                                  <a:latin typeface="Cambria Math"/>
                                </a:rPr>
                                <m:t>, </m:t>
                              </m:r>
                            </m:sub>
                          </m:sSub>
                          <m:sSub>
                            <m:sSubPr>
                              <m:ctrlPr>
                                <a:rPr lang="en-US" sz="1600" b="1" i="1">
                                  <a:solidFill>
                                    <a:schemeClr val="tx1"/>
                                  </a:solidFill>
                                  <a:latin typeface="Cambria Math"/>
                                </a:rPr>
                              </m:ctrlPr>
                            </m:sSubPr>
                            <m:e>
                              <m:r>
                                <a:rPr lang="en-US" sz="1600" b="1" i="0">
                                  <a:solidFill>
                                    <a:schemeClr val="tx1"/>
                                  </a:solidFill>
                                  <a:latin typeface="Cambria Math"/>
                                  <a:ea typeface="Cambria Math"/>
                                </a:rPr>
                                <m:t>𝛚</m:t>
                              </m:r>
                            </m:e>
                            <m:sub>
                              <m:r>
                                <a:rPr lang="en-US" sz="1600" b="1" i="0">
                                  <a:solidFill>
                                    <a:schemeClr val="tx1"/>
                                  </a:solidFill>
                                  <a:latin typeface="Cambria Math"/>
                                </a:rPr>
                                <m:t>𝐬</m:t>
                              </m:r>
                              <m:r>
                                <a:rPr lang="en-US" sz="1600" b="1" i="0" smtClean="0">
                                  <a:solidFill>
                                    <a:schemeClr val="tx1"/>
                                  </a:solidFill>
                                  <a:latin typeface="Cambria Math"/>
                                </a:rPr>
                                <m:t>𝟐</m:t>
                              </m:r>
                            </m:sub>
                          </m:sSub>
                        </m:e>
                      </m:d>
                      <m:sSub>
                        <m:sSubPr>
                          <m:ctrlPr>
                            <a:rPr lang="en-US" sz="1600" b="1" i="1" smtClean="0">
                              <a:solidFill>
                                <a:schemeClr val="tx1"/>
                              </a:solidFill>
                              <a:latin typeface="Cambria Math"/>
                            </a:rPr>
                          </m:ctrlPr>
                        </m:sSubPr>
                        <m:e>
                          <m:r>
                            <a:rPr lang="en-US" sz="1600" b="1" i="0" smtClean="0">
                              <a:solidFill>
                                <a:schemeClr val="tx1"/>
                              </a:solidFill>
                              <a:latin typeface="Cambria Math"/>
                            </a:rPr>
                            <m:t>: </m:t>
                          </m:r>
                          <m:r>
                            <a:rPr lang="en-US" sz="1600" b="1" i="0" smtClean="0">
                              <a:solidFill>
                                <a:schemeClr val="tx1"/>
                              </a:solidFill>
                              <a:latin typeface="Cambria Math"/>
                            </a:rPr>
                            <m:t>𝐚</m:t>
                          </m:r>
                        </m:e>
                        <m:sub>
                          <m:r>
                            <a:rPr lang="en-US" sz="1600" b="1" i="0" smtClean="0">
                              <a:solidFill>
                                <a:schemeClr val="tx1"/>
                              </a:solidFill>
                              <a:latin typeface="Cambria Math"/>
                            </a:rPr>
                            <m:t>𝟏</m:t>
                          </m:r>
                        </m:sub>
                      </m:sSub>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𝐩</m:t>
                          </m:r>
                        </m:sub>
                      </m:sSub>
                      <m:r>
                        <a:rPr lang="en-US" sz="1600" b="1" i="0" smtClean="0">
                          <a:solidFill>
                            <a:schemeClr val="tx1"/>
                          </a:solidFill>
                          <a:latin typeface="Cambria Math"/>
                        </a:rPr>
                        <m:t>+</m:t>
                      </m:r>
                      <m:f>
                        <m:fPr>
                          <m:ctrlPr>
                            <a:rPr lang="en-US" sz="1600" b="1" i="1">
                              <a:solidFill>
                                <a:schemeClr val="tx1"/>
                              </a:solidFill>
                              <a:latin typeface="Cambria Math"/>
                            </a:rPr>
                          </m:ctrlPr>
                        </m:fPr>
                        <m:num>
                          <m:r>
                            <a:rPr lang="en-US" sz="1600" b="1" i="0">
                              <a:solidFill>
                                <a:schemeClr val="tx1"/>
                              </a:solidFill>
                              <a:latin typeface="Cambria Math"/>
                            </a:rPr>
                            <m:t>𝟗</m:t>
                          </m:r>
                          <m:sSub>
                            <m:sSubPr>
                              <m:ctrlPr>
                                <a:rPr lang="en-US" sz="1600" b="1" i="1">
                                  <a:solidFill>
                                    <a:schemeClr val="tx1"/>
                                  </a:solidFill>
                                  <a:latin typeface="Cambria Math"/>
                                </a:rPr>
                              </m:ctrlPr>
                            </m:sSubPr>
                            <m:e>
                              <m:r>
                                <a:rPr lang="en-US" sz="1600" b="1" i="0">
                                  <a:solidFill>
                                    <a:schemeClr val="tx1"/>
                                  </a:solidFill>
                                  <a:latin typeface="Cambria Math"/>
                                </a:rPr>
                                <m:t>𝐚</m:t>
                              </m:r>
                            </m:e>
                            <m:sub>
                              <m:r>
                                <a:rPr lang="en-US" sz="1600" b="1" i="0">
                                  <a:solidFill>
                                    <a:schemeClr val="tx1"/>
                                  </a:solidFill>
                                  <a:latin typeface="Cambria Math"/>
                                </a:rPr>
                                <m:t>𝟑</m:t>
                              </m:r>
                            </m:sub>
                          </m:sSub>
                          <m:sSubSup>
                            <m:sSubSupPr>
                              <m:ctrlPr>
                                <a:rPr lang="en-US" sz="1600" b="1" i="1">
                                  <a:solidFill>
                                    <a:schemeClr val="tx1"/>
                                  </a:solidFill>
                                  <a:latin typeface="Cambria Math"/>
                                </a:rPr>
                              </m:ctrlPr>
                            </m:sSubSupPr>
                            <m:e>
                              <m:sSub>
                                <m:sSubPr>
                                  <m:ctrlPr>
                                    <a:rPr lang="en-US" sz="1600" b="1" i="1">
                                      <a:solidFill>
                                        <a:schemeClr val="tx1"/>
                                      </a:solidFill>
                                      <a:latin typeface="Cambria Math"/>
                                    </a:rPr>
                                  </m:ctrlPr>
                                </m:sSubPr>
                                <m:e>
                                  <m:r>
                                    <a:rPr lang="en-US" sz="1600" b="1" i="0">
                                      <a:solidFill>
                                        <a:schemeClr val="tx1"/>
                                      </a:solidFill>
                                      <a:latin typeface="Cambria Math"/>
                                    </a:rPr>
                                    <m:t>𝐕</m:t>
                                  </m:r>
                                </m:e>
                                <m:sub>
                                  <m:r>
                                    <a:rPr lang="en-US" sz="1600" b="1" i="0">
                                      <a:solidFill>
                                        <a:schemeClr val="tx1"/>
                                      </a:solidFill>
                                      <a:latin typeface="Cambria Math"/>
                                    </a:rPr>
                                    <m:t>𝐩</m:t>
                                  </m:r>
                                </m:sub>
                              </m:sSub>
                            </m:e>
                            <m:sub/>
                            <m:sup>
                              <m:r>
                                <a:rPr lang="en-US" sz="1600" b="1" i="0">
                                  <a:solidFill>
                                    <a:schemeClr val="tx1"/>
                                  </a:solidFill>
                                  <a:latin typeface="Cambria Math"/>
                                </a:rPr>
                                <m:t>𝟑</m:t>
                              </m:r>
                            </m:sup>
                          </m:sSubSup>
                        </m:num>
                        <m:den>
                          <m:r>
                            <a:rPr lang="en-US" sz="1600" b="1" i="0">
                              <a:solidFill>
                                <a:schemeClr val="tx1"/>
                              </a:solidFill>
                              <a:latin typeface="Cambria Math"/>
                            </a:rPr>
                            <m:t>𝟒</m:t>
                          </m:r>
                        </m:den>
                      </m:f>
                      <m:r>
                        <a:rPr lang="en-US" sz="1600" b="1" i="0" smtClean="0">
                          <a:solidFill>
                            <a:schemeClr val="tx1"/>
                          </a:solidFill>
                          <a:latin typeface="Cambria Math"/>
                          <a:ea typeface="Cambria Math"/>
                        </a:rPr>
                        <m:t>≈</m:t>
                      </m:r>
                      <m:sSub>
                        <m:sSubPr>
                          <m:ctrlPr>
                            <a:rPr lang="en-US" sz="1600" b="1" i="1" smtClean="0">
                              <a:solidFill>
                                <a:srgbClr val="0000FF"/>
                              </a:solidFill>
                              <a:latin typeface="Cambria Math"/>
                            </a:rPr>
                          </m:ctrlPr>
                        </m:sSubPr>
                        <m:e>
                          <m:r>
                            <a:rPr lang="en-US" sz="1600" b="1" i="0">
                              <a:solidFill>
                                <a:srgbClr val="0000FF"/>
                              </a:solidFill>
                              <a:latin typeface="Cambria Math"/>
                            </a:rPr>
                            <m:t> </m:t>
                          </m:r>
                          <m:r>
                            <a:rPr lang="en-US" sz="1600" b="1" i="0">
                              <a:solidFill>
                                <a:srgbClr val="0000FF"/>
                              </a:solidFill>
                              <a:latin typeface="Cambria Math"/>
                            </a:rPr>
                            <m:t>𝐚</m:t>
                          </m:r>
                        </m:e>
                        <m:sub>
                          <m:r>
                            <a:rPr lang="en-US" sz="1600" b="1" i="0">
                              <a:solidFill>
                                <a:srgbClr val="0000FF"/>
                              </a:solidFill>
                              <a:latin typeface="Cambria Math"/>
                            </a:rPr>
                            <m:t>𝟏</m:t>
                          </m:r>
                        </m:sub>
                      </m:sSub>
                      <m:sSub>
                        <m:sSubPr>
                          <m:ctrlPr>
                            <a:rPr lang="en-US" sz="1600" b="1" i="1">
                              <a:solidFill>
                                <a:srgbClr val="0000FF"/>
                              </a:solidFill>
                              <a:latin typeface="Cambria Math"/>
                            </a:rPr>
                          </m:ctrlPr>
                        </m:sSubPr>
                        <m:e>
                          <m:r>
                            <a:rPr lang="en-US" sz="1600" b="1" i="0">
                              <a:solidFill>
                                <a:srgbClr val="0000FF"/>
                              </a:solidFill>
                              <a:latin typeface="Cambria Math"/>
                            </a:rPr>
                            <m:t>𝐕</m:t>
                          </m:r>
                        </m:e>
                        <m:sub>
                          <m:r>
                            <a:rPr lang="en-US" sz="1600" b="1" i="0">
                              <a:solidFill>
                                <a:srgbClr val="0000FF"/>
                              </a:solidFill>
                              <a:latin typeface="Cambria Math"/>
                            </a:rPr>
                            <m:t>𝐩</m:t>
                          </m:r>
                        </m:sub>
                      </m:sSub>
                      <m:r>
                        <a:rPr lang="en-US" sz="1600" b="1" i="0" smtClean="0">
                          <a:solidFill>
                            <a:schemeClr val="tx1"/>
                          </a:solidFill>
                          <a:latin typeface="Cambria Math"/>
                        </a:rPr>
                        <m:t> </m:t>
                      </m:r>
                      <m:r>
                        <a:rPr lang="en-US" sz="1600" b="1" i="0" smtClean="0">
                          <a:solidFill>
                            <a:srgbClr val="0000FF"/>
                          </a:solidFill>
                          <a:latin typeface="Cambria Math"/>
                        </a:rPr>
                        <m:t>@</m:t>
                      </m:r>
                      <m:r>
                        <a:rPr lang="en-US" sz="1600" b="1" i="0" smtClean="0">
                          <a:solidFill>
                            <a:srgbClr val="0000FF"/>
                          </a:solidFill>
                          <a:latin typeface="Cambria Math"/>
                        </a:rPr>
                        <m:t>𝐰𝐞𝐥𝐥</m:t>
                      </m:r>
                      <m:r>
                        <a:rPr lang="en-US" sz="1600" b="1" i="0" smtClean="0">
                          <a:solidFill>
                            <a:srgbClr val="0000FF"/>
                          </a:solidFill>
                          <a:latin typeface="Cambria Math"/>
                        </a:rPr>
                        <m:t> </m:t>
                      </m:r>
                      <m:r>
                        <a:rPr lang="en-US" sz="1600" b="1" i="0" smtClean="0">
                          <a:solidFill>
                            <a:srgbClr val="0000FF"/>
                          </a:solidFill>
                          <a:latin typeface="Cambria Math"/>
                        </a:rPr>
                        <m:t>𝐛𝐞𝐥𝐨𝐰</m:t>
                      </m:r>
                      <m:r>
                        <a:rPr lang="en-US" sz="1600" b="1" i="0" smtClean="0">
                          <a:solidFill>
                            <a:srgbClr val="0000FF"/>
                          </a:solidFill>
                          <a:latin typeface="Cambria Math"/>
                        </a:rPr>
                        <m:t> </m:t>
                      </m:r>
                      <m:r>
                        <a:rPr lang="en-US" sz="1600" b="1" i="0" smtClean="0">
                          <a:solidFill>
                            <a:srgbClr val="0000FF"/>
                          </a:solidFill>
                          <a:latin typeface="Cambria Math"/>
                        </a:rPr>
                        <m:t>𝐬𝐚𝐭</m:t>
                      </m:r>
                      <m:r>
                        <a:rPr lang="en-US" sz="1600" b="1" i="0" smtClean="0">
                          <a:solidFill>
                            <a:srgbClr val="0000FF"/>
                          </a:solidFill>
                          <a:latin typeface="Cambria Math"/>
                        </a:rPr>
                        <m:t>. </m:t>
                      </m:r>
                      <m:r>
                        <a:rPr lang="en-US" sz="1600" b="1" i="0" smtClean="0">
                          <a:solidFill>
                            <a:srgbClr val="0000FF"/>
                          </a:solidFill>
                          <a:latin typeface="Cambria Math"/>
                        </a:rPr>
                        <m:t>𝐩𝐨𝐢𝐧𝐭</m:t>
                      </m:r>
                    </m:oMath>
                  </m:oMathPara>
                </a14:m>
                <a:endParaRPr lang="en-US" sz="1600" b="1" dirty="0">
                  <a:solidFill>
                    <a:schemeClr val="tx1"/>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447800" y="1180737"/>
                <a:ext cx="7387215" cy="648063"/>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473438" y="1714137"/>
                <a:ext cx="6836743"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𝟑𝐫𝐝</m:t>
                      </m:r>
                      <m:r>
                        <a:rPr lang="en-US" sz="1600" b="1" i="0" smtClean="0">
                          <a:solidFill>
                            <a:schemeClr val="tx1"/>
                          </a:solidFill>
                          <a:latin typeface="Cambria Math"/>
                        </a:rPr>
                        <m:t>−</m:t>
                      </m:r>
                      <m:r>
                        <a:rPr lang="en-US" sz="1600" b="1" i="0" smtClean="0">
                          <a:solidFill>
                            <a:schemeClr val="tx1"/>
                          </a:solidFill>
                          <a:latin typeface="Cambria Math"/>
                        </a:rPr>
                        <m:t>𝐨𝐫𝐝𝐞𝐫</m:t>
                      </m:r>
                      <m:r>
                        <a:rPr lang="en-US" sz="1600" b="1" i="0" smtClean="0">
                          <a:solidFill>
                            <a:schemeClr val="tx1"/>
                          </a:solidFill>
                          <a:latin typeface="Cambria Math"/>
                        </a:rPr>
                        <m:t> </m:t>
                      </m:r>
                      <m:r>
                        <a:rPr lang="en-US" sz="1600" b="1" i="0" smtClean="0">
                          <a:solidFill>
                            <a:schemeClr val="tx1"/>
                          </a:solidFill>
                          <a:latin typeface="Cambria Math"/>
                        </a:rPr>
                        <m:t>𝐢𝐧𝐭𝐞𝐫𝐦𝐨𝐝𝐮𝐥𝐚𝐭𝐢𝐨𝐧</m:t>
                      </m:r>
                      <m:r>
                        <a:rPr lang="en-US" sz="1600" b="1" i="0" smtClean="0">
                          <a:solidFill>
                            <a:schemeClr val="tx1"/>
                          </a:solidFill>
                          <a:latin typeface="Cambria Math"/>
                        </a:rPr>
                        <m:t> </m:t>
                      </m:r>
                      <m:r>
                        <a:rPr lang="en-US" sz="1600" b="1" i="0" smtClean="0">
                          <a:solidFill>
                            <a:schemeClr val="tx1"/>
                          </a:solidFill>
                          <a:latin typeface="Cambria Math"/>
                        </a:rPr>
                        <m:t>𝐭𝐨𝐧𝐞</m:t>
                      </m:r>
                      <m:r>
                        <a:rPr lang="en-US" sz="1600" b="1" i="0" smtClean="0">
                          <a:solidFill>
                            <a:schemeClr val="tx1"/>
                          </a:solidFill>
                          <a:latin typeface="Cambria Math"/>
                        </a:rPr>
                        <m:t> </m:t>
                      </m:r>
                      <m:d>
                        <m:dPr>
                          <m:ctrlPr>
                            <a:rPr lang="en-US" sz="1600" b="1" i="1" smtClean="0">
                              <a:solidFill>
                                <a:schemeClr val="tx1"/>
                              </a:solidFill>
                              <a:latin typeface="Cambria Math"/>
                            </a:rPr>
                          </m:ctrlPr>
                        </m:dPr>
                        <m:e>
                          <m:r>
                            <a:rPr lang="en-US" sz="1600" b="1" i="0" smtClean="0">
                              <a:solidFill>
                                <a:schemeClr val="tx1"/>
                              </a:solidFill>
                              <a:latin typeface="Cambria Math"/>
                            </a:rPr>
                            <m:t>𝟐</m:t>
                          </m:r>
                          <m:sSub>
                            <m:sSubPr>
                              <m:ctrlPr>
                                <a:rPr lang="en-US" sz="1600" b="1" i="1">
                                  <a:solidFill>
                                    <a:schemeClr val="tx1"/>
                                  </a:solidFill>
                                  <a:latin typeface="Cambria Math"/>
                                </a:rPr>
                              </m:ctrlPr>
                            </m:sSubPr>
                            <m:e>
                              <m:r>
                                <a:rPr lang="en-US" sz="1600" b="1" i="0">
                                  <a:solidFill>
                                    <a:schemeClr val="tx1"/>
                                  </a:solidFill>
                                  <a:latin typeface="Cambria Math"/>
                                  <a:ea typeface="Cambria Math"/>
                                </a:rPr>
                                <m:t>𝛚</m:t>
                              </m:r>
                            </m:e>
                            <m:sub>
                              <m:r>
                                <a:rPr lang="en-US" sz="1600" b="1" i="0">
                                  <a:solidFill>
                                    <a:schemeClr val="tx1"/>
                                  </a:solidFill>
                                  <a:latin typeface="Cambria Math"/>
                                </a:rPr>
                                <m:t>𝐬</m:t>
                              </m:r>
                              <m:r>
                                <a:rPr lang="en-US" sz="1600" b="1" i="0" smtClean="0">
                                  <a:solidFill>
                                    <a:schemeClr val="tx1"/>
                                  </a:solidFill>
                                  <a:latin typeface="Cambria Math"/>
                                </a:rPr>
                                <m:t>𝟐</m:t>
                              </m:r>
                            </m:sub>
                          </m:sSub>
                          <m:r>
                            <a:rPr lang="en-US" sz="1600" b="1" i="0" smtClean="0">
                              <a:solidFill>
                                <a:schemeClr val="tx1"/>
                              </a:solidFill>
                              <a:latin typeface="Cambria Math"/>
                            </a:rPr>
                            <m:t>−</m:t>
                          </m:r>
                          <m:sSub>
                            <m:sSubPr>
                              <m:ctrlPr>
                                <a:rPr lang="en-US" sz="1600" b="1" i="1">
                                  <a:solidFill>
                                    <a:schemeClr val="tx1"/>
                                  </a:solidFill>
                                  <a:latin typeface="Cambria Math"/>
                                </a:rPr>
                              </m:ctrlPr>
                            </m:sSubPr>
                            <m:e>
                              <m:r>
                                <a:rPr lang="en-US" sz="1600" b="1" i="0">
                                  <a:solidFill>
                                    <a:schemeClr val="tx1"/>
                                  </a:solidFill>
                                  <a:latin typeface="Cambria Math"/>
                                  <a:ea typeface="Cambria Math"/>
                                </a:rPr>
                                <m:t>𝛚</m:t>
                              </m:r>
                            </m:e>
                            <m:sub>
                              <m:r>
                                <a:rPr lang="en-US" sz="1600" b="1" i="0">
                                  <a:solidFill>
                                    <a:schemeClr val="tx1"/>
                                  </a:solidFill>
                                  <a:latin typeface="Cambria Math"/>
                                </a:rPr>
                                <m:t>𝐬</m:t>
                              </m:r>
                              <m:r>
                                <a:rPr lang="en-US" sz="1600" b="1" i="0" smtClean="0">
                                  <a:solidFill>
                                    <a:schemeClr val="tx1"/>
                                  </a:solidFill>
                                  <a:latin typeface="Cambria Math"/>
                                </a:rPr>
                                <m:t>𝟏</m:t>
                              </m:r>
                            </m:sub>
                          </m:sSub>
                          <m:r>
                            <a:rPr lang="en-US" sz="1600" b="1" i="0" smtClean="0">
                              <a:solidFill>
                                <a:schemeClr val="tx1"/>
                              </a:solidFill>
                              <a:latin typeface="Cambria Math"/>
                            </a:rPr>
                            <m:t>,</m:t>
                          </m:r>
                          <m:r>
                            <a:rPr lang="en-US" sz="1600" b="1" i="0">
                              <a:solidFill>
                                <a:schemeClr val="tx1"/>
                              </a:solidFill>
                              <a:latin typeface="Cambria Math"/>
                            </a:rPr>
                            <m:t>𝟐</m:t>
                          </m:r>
                          <m:sSub>
                            <m:sSubPr>
                              <m:ctrlPr>
                                <a:rPr lang="en-US" sz="1600" b="1" i="1">
                                  <a:solidFill>
                                    <a:schemeClr val="tx1"/>
                                  </a:solidFill>
                                  <a:latin typeface="Cambria Math"/>
                                </a:rPr>
                              </m:ctrlPr>
                            </m:sSubPr>
                            <m:e>
                              <m:r>
                                <a:rPr lang="en-US" sz="1600" b="1" i="0">
                                  <a:solidFill>
                                    <a:schemeClr val="tx1"/>
                                  </a:solidFill>
                                  <a:latin typeface="Cambria Math"/>
                                  <a:ea typeface="Cambria Math"/>
                                </a:rPr>
                                <m:t>𝛚</m:t>
                              </m:r>
                            </m:e>
                            <m:sub>
                              <m:r>
                                <a:rPr lang="en-US" sz="1600" b="1" i="0">
                                  <a:solidFill>
                                    <a:schemeClr val="tx1"/>
                                  </a:solidFill>
                                  <a:latin typeface="Cambria Math"/>
                                </a:rPr>
                                <m:t>𝐬</m:t>
                              </m:r>
                              <m:r>
                                <a:rPr lang="en-US" sz="1600" b="1" i="0" smtClean="0">
                                  <a:solidFill>
                                    <a:schemeClr val="tx1"/>
                                  </a:solidFill>
                                  <a:latin typeface="Cambria Math"/>
                                </a:rPr>
                                <m:t>𝟏</m:t>
                              </m:r>
                            </m:sub>
                          </m:sSub>
                          <m:r>
                            <a:rPr lang="en-US" sz="1600" b="1" i="0">
                              <a:solidFill>
                                <a:schemeClr val="tx1"/>
                              </a:solidFill>
                              <a:latin typeface="Cambria Math"/>
                            </a:rPr>
                            <m:t>−</m:t>
                          </m:r>
                          <m:sSub>
                            <m:sSubPr>
                              <m:ctrlPr>
                                <a:rPr lang="en-US" sz="1600" b="1" i="1">
                                  <a:solidFill>
                                    <a:schemeClr val="tx1"/>
                                  </a:solidFill>
                                  <a:latin typeface="Cambria Math"/>
                                </a:rPr>
                              </m:ctrlPr>
                            </m:sSubPr>
                            <m:e>
                              <m:r>
                                <a:rPr lang="en-US" sz="1600" b="1" i="0">
                                  <a:solidFill>
                                    <a:schemeClr val="tx1"/>
                                  </a:solidFill>
                                  <a:latin typeface="Cambria Math"/>
                                  <a:ea typeface="Cambria Math"/>
                                </a:rPr>
                                <m:t>𝛚</m:t>
                              </m:r>
                            </m:e>
                            <m:sub>
                              <m:r>
                                <a:rPr lang="en-US" sz="1600" b="1" i="0">
                                  <a:solidFill>
                                    <a:schemeClr val="tx1"/>
                                  </a:solidFill>
                                  <a:latin typeface="Cambria Math"/>
                                </a:rPr>
                                <m:t>𝐬</m:t>
                              </m:r>
                              <m:r>
                                <a:rPr lang="en-US" sz="1600" b="1" i="0" smtClean="0">
                                  <a:solidFill>
                                    <a:schemeClr val="tx1"/>
                                  </a:solidFill>
                                  <a:latin typeface="Cambria Math"/>
                                </a:rPr>
                                <m:t>𝟐</m:t>
                              </m:r>
                            </m:sub>
                          </m:sSub>
                        </m:e>
                      </m:d>
                      <m:r>
                        <a:rPr lang="en-US" sz="1600" b="1" i="0" smtClean="0">
                          <a:solidFill>
                            <a:schemeClr val="tx1"/>
                          </a:solidFill>
                          <a:latin typeface="Cambria Math"/>
                        </a:rPr>
                        <m:t>:</m:t>
                      </m:r>
                      <m:f>
                        <m:fPr>
                          <m:ctrlPr>
                            <a:rPr lang="en-US" sz="1600" b="1" i="1" smtClean="0">
                              <a:solidFill>
                                <a:srgbClr val="FF0000"/>
                              </a:solidFill>
                              <a:latin typeface="Cambria Math"/>
                            </a:rPr>
                          </m:ctrlPr>
                        </m:fPr>
                        <m:num>
                          <m:r>
                            <a:rPr lang="en-US" sz="1600" b="1" i="0" smtClean="0">
                              <a:solidFill>
                                <a:srgbClr val="FF0000"/>
                              </a:solidFill>
                              <a:latin typeface="Cambria Math"/>
                            </a:rPr>
                            <m:t>𝟑</m:t>
                          </m:r>
                          <m:sSub>
                            <m:sSubPr>
                              <m:ctrlPr>
                                <a:rPr lang="en-US" sz="1600" b="1" i="1">
                                  <a:solidFill>
                                    <a:srgbClr val="FF0000"/>
                                  </a:solidFill>
                                  <a:latin typeface="Cambria Math"/>
                                </a:rPr>
                              </m:ctrlPr>
                            </m:sSubPr>
                            <m:e>
                              <m:r>
                                <a:rPr lang="en-US" sz="1600" b="1" i="0">
                                  <a:solidFill>
                                    <a:srgbClr val="FF0000"/>
                                  </a:solidFill>
                                  <a:latin typeface="Cambria Math"/>
                                </a:rPr>
                                <m:t>𝐚</m:t>
                              </m:r>
                            </m:e>
                            <m:sub>
                              <m:r>
                                <a:rPr lang="en-US" sz="1600" b="1" i="0">
                                  <a:solidFill>
                                    <a:srgbClr val="FF0000"/>
                                  </a:solidFill>
                                  <a:latin typeface="Cambria Math"/>
                                </a:rPr>
                                <m:t>𝟑</m:t>
                              </m:r>
                            </m:sub>
                          </m:sSub>
                          <m:sSubSup>
                            <m:sSubSupPr>
                              <m:ctrlPr>
                                <a:rPr lang="en-US" sz="1600" b="1" i="1">
                                  <a:solidFill>
                                    <a:srgbClr val="FF0000"/>
                                  </a:solidFill>
                                  <a:latin typeface="Cambria Math"/>
                                </a:rPr>
                              </m:ctrlPr>
                            </m:sSubSupPr>
                            <m:e>
                              <m:sSub>
                                <m:sSubPr>
                                  <m:ctrlPr>
                                    <a:rPr lang="en-US" sz="1600" b="1" i="1">
                                      <a:solidFill>
                                        <a:srgbClr val="FF0000"/>
                                      </a:solidFill>
                                      <a:latin typeface="Cambria Math"/>
                                    </a:rPr>
                                  </m:ctrlPr>
                                </m:sSubPr>
                                <m:e>
                                  <m:r>
                                    <a:rPr lang="en-US" sz="1600" b="1" i="0">
                                      <a:solidFill>
                                        <a:srgbClr val="FF0000"/>
                                      </a:solidFill>
                                      <a:latin typeface="Cambria Math"/>
                                    </a:rPr>
                                    <m:t>𝐕</m:t>
                                  </m:r>
                                </m:e>
                                <m:sub>
                                  <m:r>
                                    <a:rPr lang="en-US" sz="1600" b="1" i="0">
                                      <a:solidFill>
                                        <a:srgbClr val="FF0000"/>
                                      </a:solidFill>
                                      <a:latin typeface="Cambria Math"/>
                                    </a:rPr>
                                    <m:t>𝐩</m:t>
                                  </m:r>
                                </m:sub>
                              </m:sSub>
                            </m:e>
                            <m:sub/>
                            <m:sup>
                              <m:r>
                                <a:rPr lang="en-US" sz="1600" b="1" i="0">
                                  <a:solidFill>
                                    <a:srgbClr val="FF0000"/>
                                  </a:solidFill>
                                  <a:latin typeface="Cambria Math"/>
                                </a:rPr>
                                <m:t>𝟑</m:t>
                              </m:r>
                            </m:sup>
                          </m:sSubSup>
                        </m:num>
                        <m:den>
                          <m:r>
                            <a:rPr lang="en-US" sz="1600" b="1" i="0">
                              <a:solidFill>
                                <a:srgbClr val="FF0000"/>
                              </a:solidFill>
                              <a:latin typeface="Cambria Math"/>
                            </a:rPr>
                            <m:t>𝟒</m:t>
                          </m:r>
                        </m:den>
                      </m:f>
                    </m:oMath>
                  </m:oMathPara>
                </a14:m>
                <a:endParaRPr lang="en-US" sz="1600" b="1" dirty="0">
                  <a:solidFill>
                    <a:schemeClr val="tx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473438" y="1714137"/>
                <a:ext cx="6836743" cy="648063"/>
              </a:xfrm>
              <a:prstGeom prst="rect">
                <a:avLst/>
              </a:prstGeom>
              <a:blipFill rotWithShape="1">
                <a:blip r:embed="rId6"/>
                <a:stretch>
                  <a:fillRect/>
                </a:stretch>
              </a:blipFill>
            </p:spPr>
            <p:txBody>
              <a:bodyPr/>
              <a:lstStyle/>
              <a:p>
                <a:r>
                  <a:rPr lang="en-US">
                    <a:noFill/>
                  </a:rPr>
                  <a:t> </a:t>
                </a:r>
              </a:p>
            </p:txBody>
          </p:sp>
        </mc:Fallback>
      </mc:AlternateContent>
      <p:sp>
        <p:nvSpPr>
          <p:cNvPr id="8" name="Rectangle 7"/>
          <p:cNvSpPr/>
          <p:nvPr/>
        </p:nvSpPr>
        <p:spPr>
          <a:xfrm>
            <a:off x="1966912" y="3668516"/>
            <a:ext cx="410834" cy="338554"/>
          </a:xfrm>
          <a:prstGeom prst="rect">
            <a:avLst/>
          </a:prstGeom>
        </p:spPr>
        <p:txBody>
          <a:bodyPr wrap="square">
            <a:spAutoFit/>
          </a:bodyPr>
          <a:lstStyle/>
          <a:p>
            <a:pPr algn="ctr"/>
            <a:r>
              <a:rPr lang="en-US" sz="1600" b="1" dirty="0" smtClean="0">
                <a:latin typeface="Franklin Gothic Medium Cond"/>
              </a:rPr>
              <a:t>1</a:t>
            </a:r>
            <a:endParaRPr lang="en-US" sz="1600" dirty="0">
              <a:latin typeface="Franklin Gothic Medium Cond"/>
            </a:endParaRPr>
          </a:p>
        </p:txBody>
      </p:sp>
      <p:sp>
        <p:nvSpPr>
          <p:cNvPr id="9" name="Rectangle 8"/>
          <p:cNvSpPr/>
          <p:nvPr/>
        </p:nvSpPr>
        <p:spPr>
          <a:xfrm>
            <a:off x="2099222" y="4506716"/>
            <a:ext cx="410834" cy="338554"/>
          </a:xfrm>
          <a:prstGeom prst="rect">
            <a:avLst/>
          </a:prstGeom>
        </p:spPr>
        <p:txBody>
          <a:bodyPr wrap="square">
            <a:spAutoFit/>
          </a:bodyPr>
          <a:lstStyle/>
          <a:p>
            <a:pPr algn="ctr"/>
            <a:r>
              <a:rPr lang="en-US" sz="1600" b="1" dirty="0" smtClean="0">
                <a:latin typeface="Franklin Gothic Medium Cond"/>
              </a:rPr>
              <a:t>3</a:t>
            </a:r>
            <a:endParaRPr lang="en-US" sz="1600" dirty="0">
              <a:latin typeface="Franklin Gothic Medium Cond"/>
            </a:endParaRPr>
          </a:p>
        </p:txBody>
      </p:sp>
      <p:sp>
        <p:nvSpPr>
          <p:cNvPr id="10" name="Rectangle 9"/>
          <p:cNvSpPr/>
          <p:nvPr/>
        </p:nvSpPr>
        <p:spPr>
          <a:xfrm>
            <a:off x="533400" y="2023646"/>
            <a:ext cx="1081809" cy="338554"/>
          </a:xfrm>
          <a:prstGeom prst="rect">
            <a:avLst/>
          </a:prstGeom>
        </p:spPr>
        <p:txBody>
          <a:bodyPr wrap="square">
            <a:spAutoFit/>
          </a:bodyPr>
          <a:lstStyle/>
          <a:p>
            <a:pPr algn="ctr"/>
            <a:r>
              <a:rPr lang="en-US" sz="1600" b="1" dirty="0" smtClean="0">
                <a:latin typeface="Franklin Gothic Medium Cond"/>
              </a:rPr>
              <a:t>P</a:t>
            </a:r>
            <a:r>
              <a:rPr lang="en-US" sz="1600" b="1" baseline="-25000" dirty="0" smtClean="0">
                <a:latin typeface="Franklin Gothic Medium Cond"/>
              </a:rPr>
              <a:t>out</a:t>
            </a:r>
            <a:r>
              <a:rPr lang="en-US" sz="1600" b="1" dirty="0" smtClean="0">
                <a:latin typeface="Franklin Gothic Medium Cond"/>
              </a:rPr>
              <a:t> (</a:t>
            </a:r>
            <a:r>
              <a:rPr lang="en-US" sz="1600" b="1" dirty="0" err="1" smtClean="0">
                <a:latin typeface="Franklin Gothic Medium Cond"/>
              </a:rPr>
              <a:t>dBm</a:t>
            </a:r>
            <a:r>
              <a:rPr lang="en-US" sz="1600" b="1" dirty="0" smtClean="0">
                <a:latin typeface="Franklin Gothic Medium Cond"/>
              </a:rPr>
              <a:t>)</a:t>
            </a:r>
            <a:endParaRPr lang="en-US" sz="1600" dirty="0">
              <a:latin typeface="Franklin Gothic Medium Cond"/>
            </a:endParaRPr>
          </a:p>
        </p:txBody>
      </p:sp>
      <p:sp>
        <p:nvSpPr>
          <p:cNvPr id="11" name="Rectangle 10"/>
          <p:cNvSpPr/>
          <p:nvPr/>
        </p:nvSpPr>
        <p:spPr>
          <a:xfrm>
            <a:off x="3810000" y="5791200"/>
            <a:ext cx="1081809" cy="338554"/>
          </a:xfrm>
          <a:prstGeom prst="rect">
            <a:avLst/>
          </a:prstGeom>
        </p:spPr>
        <p:txBody>
          <a:bodyPr wrap="square">
            <a:spAutoFit/>
          </a:bodyPr>
          <a:lstStyle/>
          <a:p>
            <a:pPr algn="ctr"/>
            <a:r>
              <a:rPr lang="en-US" sz="1600" b="1" dirty="0" smtClean="0">
                <a:latin typeface="Franklin Gothic Medium Cond"/>
              </a:rPr>
              <a:t>P</a:t>
            </a:r>
            <a:r>
              <a:rPr lang="en-US" sz="1600" b="1" baseline="-25000" dirty="0" smtClean="0">
                <a:latin typeface="Franklin Gothic Medium Cond"/>
              </a:rPr>
              <a:t>in</a:t>
            </a:r>
            <a:r>
              <a:rPr lang="en-US" sz="1600" b="1" dirty="0" smtClean="0">
                <a:latin typeface="Franklin Gothic Medium Cond"/>
              </a:rPr>
              <a:t> (</a:t>
            </a:r>
            <a:r>
              <a:rPr lang="en-US" sz="1600" b="1" dirty="0" err="1" smtClean="0">
                <a:latin typeface="Franklin Gothic Medium Cond"/>
              </a:rPr>
              <a:t>dBm</a:t>
            </a:r>
            <a:r>
              <a:rPr lang="en-US" sz="1600" b="1" dirty="0" smtClean="0">
                <a:latin typeface="Franklin Gothic Medium Cond"/>
              </a:rPr>
              <a:t>)</a:t>
            </a:r>
            <a:endParaRPr lang="en-US" sz="1600" dirty="0">
              <a:latin typeface="Franklin Gothic Medium Cond"/>
            </a:endParaRPr>
          </a:p>
        </p:txBody>
      </p:sp>
      <p:sp>
        <p:nvSpPr>
          <p:cNvPr id="15" name="Freeform 14"/>
          <p:cNvSpPr/>
          <p:nvPr/>
        </p:nvSpPr>
        <p:spPr>
          <a:xfrm>
            <a:off x="2228155" y="1881352"/>
            <a:ext cx="2932424" cy="1618593"/>
          </a:xfrm>
          <a:custGeom>
            <a:avLst/>
            <a:gdLst>
              <a:gd name="connsiteX0" fmla="*/ 2932424 w 2932424"/>
              <a:gd name="connsiteY0" fmla="*/ 0 h 1618593"/>
              <a:gd name="connsiteX1" fmla="*/ 2837831 w 2932424"/>
              <a:gd name="connsiteY1" fmla="*/ 31531 h 1618593"/>
              <a:gd name="connsiteX2" fmla="*/ 2785279 w 2932424"/>
              <a:gd name="connsiteY2" fmla="*/ 63062 h 1618593"/>
              <a:gd name="connsiteX3" fmla="*/ 2753748 w 2932424"/>
              <a:gd name="connsiteY3" fmla="*/ 84082 h 1618593"/>
              <a:gd name="connsiteX4" fmla="*/ 2722217 w 2932424"/>
              <a:gd name="connsiteY4" fmla="*/ 94593 h 1618593"/>
              <a:gd name="connsiteX5" fmla="*/ 2680176 w 2932424"/>
              <a:gd name="connsiteY5" fmla="*/ 115614 h 1618593"/>
              <a:gd name="connsiteX6" fmla="*/ 2627624 w 2932424"/>
              <a:gd name="connsiteY6" fmla="*/ 136634 h 1618593"/>
              <a:gd name="connsiteX7" fmla="*/ 2585583 w 2932424"/>
              <a:gd name="connsiteY7" fmla="*/ 168165 h 1618593"/>
              <a:gd name="connsiteX8" fmla="*/ 2501500 w 2932424"/>
              <a:gd name="connsiteY8" fmla="*/ 199696 h 1618593"/>
              <a:gd name="connsiteX9" fmla="*/ 2438438 w 2932424"/>
              <a:gd name="connsiteY9" fmla="*/ 231227 h 1618593"/>
              <a:gd name="connsiteX10" fmla="*/ 2406907 w 2932424"/>
              <a:gd name="connsiteY10" fmla="*/ 252248 h 1618593"/>
              <a:gd name="connsiteX11" fmla="*/ 2354355 w 2932424"/>
              <a:gd name="connsiteY11" fmla="*/ 262758 h 1618593"/>
              <a:gd name="connsiteX12" fmla="*/ 2280783 w 2932424"/>
              <a:gd name="connsiteY12" fmla="*/ 294289 h 1618593"/>
              <a:gd name="connsiteX13" fmla="*/ 2207211 w 2932424"/>
              <a:gd name="connsiteY13" fmla="*/ 304800 h 1618593"/>
              <a:gd name="connsiteX14" fmla="*/ 2123128 w 2932424"/>
              <a:gd name="connsiteY14" fmla="*/ 325820 h 1618593"/>
              <a:gd name="connsiteX15" fmla="*/ 2091597 w 2932424"/>
              <a:gd name="connsiteY15" fmla="*/ 336331 h 1618593"/>
              <a:gd name="connsiteX16" fmla="*/ 1891900 w 2932424"/>
              <a:gd name="connsiteY16" fmla="*/ 357351 h 1618593"/>
              <a:gd name="connsiteX17" fmla="*/ 1807817 w 2932424"/>
              <a:gd name="connsiteY17" fmla="*/ 367862 h 1618593"/>
              <a:gd name="connsiteX18" fmla="*/ 1734245 w 2932424"/>
              <a:gd name="connsiteY18" fmla="*/ 378372 h 1618593"/>
              <a:gd name="connsiteX19" fmla="*/ 1608121 w 2932424"/>
              <a:gd name="connsiteY19" fmla="*/ 388882 h 1618593"/>
              <a:gd name="connsiteX20" fmla="*/ 1261279 w 2932424"/>
              <a:gd name="connsiteY20" fmla="*/ 420414 h 1618593"/>
              <a:gd name="connsiteX21" fmla="*/ 1040562 w 2932424"/>
              <a:gd name="connsiteY21" fmla="*/ 430924 h 1618593"/>
              <a:gd name="connsiteX22" fmla="*/ 914438 w 2932424"/>
              <a:gd name="connsiteY22" fmla="*/ 451945 h 1618593"/>
              <a:gd name="connsiteX23" fmla="*/ 861886 w 2932424"/>
              <a:gd name="connsiteY23" fmla="*/ 462455 h 1618593"/>
              <a:gd name="connsiteX24" fmla="*/ 756783 w 2932424"/>
              <a:gd name="connsiteY24" fmla="*/ 472965 h 1618593"/>
              <a:gd name="connsiteX25" fmla="*/ 693721 w 2932424"/>
              <a:gd name="connsiteY25" fmla="*/ 493986 h 1618593"/>
              <a:gd name="connsiteX26" fmla="*/ 588617 w 2932424"/>
              <a:gd name="connsiteY26" fmla="*/ 515007 h 1618593"/>
              <a:gd name="connsiteX27" fmla="*/ 504535 w 2932424"/>
              <a:gd name="connsiteY27" fmla="*/ 546538 h 1618593"/>
              <a:gd name="connsiteX28" fmla="*/ 473004 w 2932424"/>
              <a:gd name="connsiteY28" fmla="*/ 578069 h 1618593"/>
              <a:gd name="connsiteX29" fmla="*/ 388921 w 2932424"/>
              <a:gd name="connsiteY29" fmla="*/ 651641 h 1618593"/>
              <a:gd name="connsiteX30" fmla="*/ 325859 w 2932424"/>
              <a:gd name="connsiteY30" fmla="*/ 746234 h 1618593"/>
              <a:gd name="connsiteX31" fmla="*/ 262797 w 2932424"/>
              <a:gd name="connsiteY31" fmla="*/ 819807 h 1618593"/>
              <a:gd name="connsiteX32" fmla="*/ 210245 w 2932424"/>
              <a:gd name="connsiteY32" fmla="*/ 893379 h 1618593"/>
              <a:gd name="connsiteX33" fmla="*/ 178714 w 2932424"/>
              <a:gd name="connsiteY33" fmla="*/ 956441 h 1618593"/>
              <a:gd name="connsiteX34" fmla="*/ 168204 w 2932424"/>
              <a:gd name="connsiteY34" fmla="*/ 987972 h 1618593"/>
              <a:gd name="connsiteX35" fmla="*/ 136673 w 2932424"/>
              <a:gd name="connsiteY35" fmla="*/ 1019503 h 1618593"/>
              <a:gd name="connsiteX36" fmla="*/ 115652 w 2932424"/>
              <a:gd name="connsiteY36" fmla="*/ 1051034 h 1618593"/>
              <a:gd name="connsiteX37" fmla="*/ 94631 w 2932424"/>
              <a:gd name="connsiteY37" fmla="*/ 1135117 h 1618593"/>
              <a:gd name="connsiteX38" fmla="*/ 73611 w 2932424"/>
              <a:gd name="connsiteY38" fmla="*/ 1166648 h 1618593"/>
              <a:gd name="connsiteX39" fmla="*/ 52590 w 2932424"/>
              <a:gd name="connsiteY39" fmla="*/ 1229710 h 1618593"/>
              <a:gd name="connsiteX40" fmla="*/ 42079 w 2932424"/>
              <a:gd name="connsiteY40" fmla="*/ 1261241 h 1618593"/>
              <a:gd name="connsiteX41" fmla="*/ 21059 w 2932424"/>
              <a:gd name="connsiteY41" fmla="*/ 1366345 h 1618593"/>
              <a:gd name="connsiteX42" fmla="*/ 10548 w 2932424"/>
              <a:gd name="connsiteY42" fmla="*/ 1418896 h 1618593"/>
              <a:gd name="connsiteX43" fmla="*/ 38 w 2932424"/>
              <a:gd name="connsiteY43" fmla="*/ 1618593 h 1618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932424" h="1618593">
                <a:moveTo>
                  <a:pt x="2932424" y="0"/>
                </a:moveTo>
                <a:cubicBezTo>
                  <a:pt x="2900893" y="10510"/>
                  <a:pt x="2866331" y="14431"/>
                  <a:pt x="2837831" y="31531"/>
                </a:cubicBezTo>
                <a:cubicBezTo>
                  <a:pt x="2820314" y="42041"/>
                  <a:pt x="2802602" y="52235"/>
                  <a:pt x="2785279" y="63062"/>
                </a:cubicBezTo>
                <a:cubicBezTo>
                  <a:pt x="2774567" y="69757"/>
                  <a:pt x="2765046" y="78433"/>
                  <a:pt x="2753748" y="84082"/>
                </a:cubicBezTo>
                <a:cubicBezTo>
                  <a:pt x="2743839" y="89037"/>
                  <a:pt x="2732400" y="90229"/>
                  <a:pt x="2722217" y="94593"/>
                </a:cubicBezTo>
                <a:cubicBezTo>
                  <a:pt x="2707816" y="100765"/>
                  <a:pt x="2694493" y="109251"/>
                  <a:pt x="2680176" y="115614"/>
                </a:cubicBezTo>
                <a:cubicBezTo>
                  <a:pt x="2662935" y="123276"/>
                  <a:pt x="2644116" y="127472"/>
                  <a:pt x="2627624" y="136634"/>
                </a:cubicBezTo>
                <a:cubicBezTo>
                  <a:pt x="2612311" y="145141"/>
                  <a:pt x="2600896" y="159658"/>
                  <a:pt x="2585583" y="168165"/>
                </a:cubicBezTo>
                <a:cubicBezTo>
                  <a:pt x="2526536" y="200969"/>
                  <a:pt x="2548703" y="178717"/>
                  <a:pt x="2501500" y="199696"/>
                </a:cubicBezTo>
                <a:cubicBezTo>
                  <a:pt x="2480024" y="209241"/>
                  <a:pt x="2458982" y="219813"/>
                  <a:pt x="2438438" y="231227"/>
                </a:cubicBezTo>
                <a:cubicBezTo>
                  <a:pt x="2427396" y="237362"/>
                  <a:pt x="2418735" y="247813"/>
                  <a:pt x="2406907" y="252248"/>
                </a:cubicBezTo>
                <a:cubicBezTo>
                  <a:pt x="2390180" y="258521"/>
                  <a:pt x="2371872" y="259255"/>
                  <a:pt x="2354355" y="262758"/>
                </a:cubicBezTo>
                <a:cubicBezTo>
                  <a:pt x="2331562" y="274155"/>
                  <a:pt x="2306561" y="289133"/>
                  <a:pt x="2280783" y="294289"/>
                </a:cubicBezTo>
                <a:cubicBezTo>
                  <a:pt x="2256491" y="299147"/>
                  <a:pt x="2231503" y="299942"/>
                  <a:pt x="2207211" y="304800"/>
                </a:cubicBezTo>
                <a:cubicBezTo>
                  <a:pt x="2178882" y="310466"/>
                  <a:pt x="2150535" y="316684"/>
                  <a:pt x="2123128" y="325820"/>
                </a:cubicBezTo>
                <a:cubicBezTo>
                  <a:pt x="2112618" y="329324"/>
                  <a:pt x="2102525" y="334510"/>
                  <a:pt x="2091597" y="336331"/>
                </a:cubicBezTo>
                <a:cubicBezTo>
                  <a:pt x="2066968" y="340436"/>
                  <a:pt x="1912086" y="355108"/>
                  <a:pt x="1891900" y="357351"/>
                </a:cubicBezTo>
                <a:cubicBezTo>
                  <a:pt x="1863827" y="360470"/>
                  <a:pt x="1835815" y="364129"/>
                  <a:pt x="1807817" y="367862"/>
                </a:cubicBezTo>
                <a:cubicBezTo>
                  <a:pt x="1783261" y="371136"/>
                  <a:pt x="1758882" y="375779"/>
                  <a:pt x="1734245" y="378372"/>
                </a:cubicBezTo>
                <a:cubicBezTo>
                  <a:pt x="1692290" y="382788"/>
                  <a:pt x="1650135" y="385063"/>
                  <a:pt x="1608121" y="388882"/>
                </a:cubicBezTo>
                <a:lnTo>
                  <a:pt x="1261279" y="420414"/>
                </a:lnTo>
                <a:lnTo>
                  <a:pt x="1040562" y="430924"/>
                </a:lnTo>
                <a:cubicBezTo>
                  <a:pt x="998521" y="437931"/>
                  <a:pt x="956232" y="443587"/>
                  <a:pt x="914438" y="451945"/>
                </a:cubicBezTo>
                <a:cubicBezTo>
                  <a:pt x="896921" y="455448"/>
                  <a:pt x="879594" y="460094"/>
                  <a:pt x="861886" y="462455"/>
                </a:cubicBezTo>
                <a:cubicBezTo>
                  <a:pt x="826986" y="467108"/>
                  <a:pt x="791817" y="469462"/>
                  <a:pt x="756783" y="472965"/>
                </a:cubicBezTo>
                <a:cubicBezTo>
                  <a:pt x="735762" y="479972"/>
                  <a:pt x="715577" y="490343"/>
                  <a:pt x="693721" y="493986"/>
                </a:cubicBezTo>
                <a:cubicBezTo>
                  <a:pt x="671917" y="497620"/>
                  <a:pt x="613708" y="505598"/>
                  <a:pt x="588617" y="515007"/>
                </a:cubicBezTo>
                <a:cubicBezTo>
                  <a:pt x="478691" y="556229"/>
                  <a:pt x="612451" y="519557"/>
                  <a:pt x="504535" y="546538"/>
                </a:cubicBezTo>
                <a:cubicBezTo>
                  <a:pt x="494025" y="557048"/>
                  <a:pt x="484290" y="568396"/>
                  <a:pt x="473004" y="578069"/>
                </a:cubicBezTo>
                <a:cubicBezTo>
                  <a:pt x="414398" y="628303"/>
                  <a:pt x="444152" y="589507"/>
                  <a:pt x="388921" y="651641"/>
                </a:cubicBezTo>
                <a:cubicBezTo>
                  <a:pt x="313289" y="736727"/>
                  <a:pt x="373535" y="669950"/>
                  <a:pt x="325859" y="746234"/>
                </a:cubicBezTo>
                <a:cubicBezTo>
                  <a:pt x="290395" y="802977"/>
                  <a:pt x="302484" y="773505"/>
                  <a:pt x="262797" y="819807"/>
                </a:cubicBezTo>
                <a:cubicBezTo>
                  <a:pt x="243242" y="842621"/>
                  <a:pt x="226881" y="868425"/>
                  <a:pt x="210245" y="893379"/>
                </a:cubicBezTo>
                <a:cubicBezTo>
                  <a:pt x="183828" y="972633"/>
                  <a:pt x="219463" y="874943"/>
                  <a:pt x="178714" y="956441"/>
                </a:cubicBezTo>
                <a:cubicBezTo>
                  <a:pt x="173759" y="966350"/>
                  <a:pt x="174349" y="978754"/>
                  <a:pt x="168204" y="987972"/>
                </a:cubicBezTo>
                <a:cubicBezTo>
                  <a:pt x="159959" y="1000340"/>
                  <a:pt x="146189" y="1008084"/>
                  <a:pt x="136673" y="1019503"/>
                </a:cubicBezTo>
                <a:cubicBezTo>
                  <a:pt x="128586" y="1029207"/>
                  <a:pt x="122659" y="1040524"/>
                  <a:pt x="115652" y="1051034"/>
                </a:cubicBezTo>
                <a:cubicBezTo>
                  <a:pt x="111653" y="1071029"/>
                  <a:pt x="105406" y="1113567"/>
                  <a:pt x="94631" y="1135117"/>
                </a:cubicBezTo>
                <a:cubicBezTo>
                  <a:pt x="88982" y="1146415"/>
                  <a:pt x="78741" y="1155105"/>
                  <a:pt x="73611" y="1166648"/>
                </a:cubicBezTo>
                <a:cubicBezTo>
                  <a:pt x="64612" y="1186896"/>
                  <a:pt x="59597" y="1208689"/>
                  <a:pt x="52590" y="1229710"/>
                </a:cubicBezTo>
                <a:cubicBezTo>
                  <a:pt x="49086" y="1240220"/>
                  <a:pt x="44252" y="1250377"/>
                  <a:pt x="42079" y="1261241"/>
                </a:cubicBezTo>
                <a:lnTo>
                  <a:pt x="21059" y="1366345"/>
                </a:lnTo>
                <a:lnTo>
                  <a:pt x="10548" y="1418896"/>
                </a:lnTo>
                <a:cubicBezTo>
                  <a:pt x="-1210" y="1583514"/>
                  <a:pt x="38" y="1516868"/>
                  <a:pt x="38" y="1618593"/>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8" name="TextBox 17"/>
              <p:cNvSpPr txBox="1"/>
              <p:nvPr/>
            </p:nvSpPr>
            <p:spPr>
              <a:xfrm>
                <a:off x="3048001" y="3733800"/>
                <a:ext cx="5867399" cy="190520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𝐅𝐫𝐚𝐜𝐭𝐢𝐨𝐧𝐚𝐥</m:t>
                      </m:r>
                      <m:r>
                        <a:rPr lang="en-US" sz="1600" b="1" i="0" smtClean="0">
                          <a:solidFill>
                            <a:schemeClr val="tx1"/>
                          </a:solidFill>
                          <a:latin typeface="Cambria Math"/>
                        </a:rPr>
                        <m:t> </m:t>
                      </m:r>
                      <m:r>
                        <a:rPr lang="en-US" sz="1600" b="1" i="0" smtClean="0">
                          <a:solidFill>
                            <a:schemeClr val="tx1"/>
                          </a:solidFill>
                          <a:latin typeface="Cambria Math"/>
                        </a:rPr>
                        <m:t>𝟑𝐫𝐝</m:t>
                      </m:r>
                      <m:r>
                        <a:rPr lang="en-US" sz="1600" b="1" i="0" smtClean="0">
                          <a:solidFill>
                            <a:schemeClr val="tx1"/>
                          </a:solidFill>
                          <a:latin typeface="Cambria Math"/>
                        </a:rPr>
                        <m:t>−</m:t>
                      </m:r>
                      <m:r>
                        <a:rPr lang="en-US" sz="1600" b="1" i="0" smtClean="0">
                          <a:solidFill>
                            <a:schemeClr val="tx1"/>
                          </a:solidFill>
                          <a:latin typeface="Cambria Math"/>
                        </a:rPr>
                        <m:t>𝐨𝐫𝐝𝐞𝐫</m:t>
                      </m:r>
                      <m:r>
                        <a:rPr lang="en-US" sz="1600" b="1" i="0" smtClean="0">
                          <a:solidFill>
                            <a:schemeClr val="tx1"/>
                          </a:solidFill>
                          <a:latin typeface="Cambria Math"/>
                        </a:rPr>
                        <m:t> </m:t>
                      </m:r>
                      <m:r>
                        <a:rPr lang="en-US" sz="1600" b="1" i="0" smtClean="0">
                          <a:solidFill>
                            <a:schemeClr val="tx1"/>
                          </a:solidFill>
                          <a:latin typeface="Cambria Math"/>
                        </a:rPr>
                        <m:t>𝐢𝐧𝐭𝐞𝐫𝐦𝐨𝐝𝐮𝐥𝐚𝐭𝐢𝐨𝐧</m:t>
                      </m:r>
                      <m:r>
                        <a:rPr lang="en-US" sz="1600" b="1" i="0" smtClean="0">
                          <a:solidFill>
                            <a:schemeClr val="tx1"/>
                          </a:solidFill>
                          <a:latin typeface="Cambria Math"/>
                        </a:rPr>
                        <m:t> </m:t>
                      </m:r>
                      <m:d>
                        <m:dPr>
                          <m:ctrlPr>
                            <a:rPr lang="en-US" sz="1600" b="1" i="1" smtClean="0">
                              <a:solidFill>
                                <a:schemeClr val="tx1"/>
                              </a:solidFill>
                              <a:latin typeface="Cambria Math"/>
                            </a:rPr>
                          </m:ctrlPr>
                        </m:dPr>
                        <m:e>
                          <m:r>
                            <a:rPr lang="en-US" sz="1600" b="1" i="0" smtClean="0">
                              <a:solidFill>
                                <a:schemeClr val="tx1"/>
                              </a:solidFill>
                              <a:latin typeface="Cambria Math"/>
                            </a:rPr>
                            <m:t>𝐈𝐌𝟑</m:t>
                          </m:r>
                        </m:e>
                      </m:d>
                      <m:r>
                        <a:rPr lang="en-US" sz="1600" b="1" i="0" smtClean="0">
                          <a:solidFill>
                            <a:schemeClr val="tx1"/>
                          </a:solidFill>
                          <a:latin typeface="Cambria Math"/>
                        </a:rPr>
                        <m:t>𝐢𝐬</m:t>
                      </m:r>
                      <m:r>
                        <a:rPr lang="en-US" sz="1600" b="1" i="0" smtClean="0">
                          <a:solidFill>
                            <a:schemeClr val="tx1"/>
                          </a:solidFill>
                          <a:latin typeface="Cambria Math"/>
                        </a:rPr>
                        <m:t> </m:t>
                      </m:r>
                      <m:r>
                        <a:rPr lang="en-US" sz="1600" b="1" i="0" smtClean="0">
                          <a:solidFill>
                            <a:schemeClr val="tx1"/>
                          </a:solidFill>
                          <a:latin typeface="Cambria Math"/>
                        </a:rPr>
                        <m:t>𝐠𝐢𝐯𝐞𝐧</m:t>
                      </m:r>
                      <m:r>
                        <a:rPr lang="en-US" sz="1600" b="1" i="0" smtClean="0">
                          <a:solidFill>
                            <a:schemeClr val="tx1"/>
                          </a:solidFill>
                          <a:latin typeface="Cambria Math"/>
                        </a:rPr>
                        <m:t> </m:t>
                      </m:r>
                      <m:r>
                        <a:rPr lang="en-US" sz="1600" b="1" i="0" smtClean="0">
                          <a:solidFill>
                            <a:schemeClr val="tx1"/>
                          </a:solidFill>
                          <a:latin typeface="Cambria Math"/>
                        </a:rPr>
                        <m:t>𝐛𝐲</m:t>
                      </m:r>
                      <m:r>
                        <a:rPr lang="en-US" sz="1600" b="1" i="0" smtClean="0">
                          <a:solidFill>
                            <a:schemeClr val="tx1"/>
                          </a:solidFill>
                          <a:latin typeface="Cambria Math"/>
                        </a:rPr>
                        <m:t>: </m:t>
                      </m:r>
                    </m:oMath>
                  </m:oMathPara>
                </a14:m>
                <a:endParaRPr lang="en-US" sz="1600" b="1" dirty="0" smtClean="0">
                  <a:solidFill>
                    <a:schemeClr val="tx1"/>
                  </a:solidFill>
                  <a:latin typeface="Cambria Math"/>
                </a:endParaRPr>
              </a:p>
              <a:p>
                <a:endParaRPr lang="en-US" sz="1600" b="1" dirty="0" smtClean="0">
                  <a:solidFill>
                    <a:schemeClr val="tx1"/>
                  </a:solidFill>
                  <a:latin typeface="Cambria Math"/>
                </a:endParaRPr>
              </a:p>
              <a:p>
                <a:pPr/>
                <a14:m>
                  <m:oMathPara xmlns:m="http://schemas.openxmlformats.org/officeDocument/2006/math">
                    <m:oMathParaPr>
                      <m:jc m:val="left"/>
                    </m:oMathParaPr>
                    <m:oMath xmlns:m="http://schemas.openxmlformats.org/officeDocument/2006/math">
                      <m:sSub>
                        <m:sSubPr>
                          <m:ctrlPr>
                            <a:rPr lang="en-US" sz="1600" b="1" i="1" smtClean="0">
                              <a:solidFill>
                                <a:schemeClr val="tx1"/>
                              </a:solidFill>
                              <a:latin typeface="Cambria Math"/>
                            </a:rPr>
                          </m:ctrlPr>
                        </m:sSubPr>
                        <m:e>
                          <m:r>
                            <a:rPr lang="en-US" sz="1600" b="1">
                              <a:latin typeface="Cambria Math"/>
                            </a:rPr>
                            <m:t>𝐈𝐌</m:t>
                          </m:r>
                        </m:e>
                        <m:sub>
                          <m:r>
                            <a:rPr lang="en-US" sz="1600" b="1" i="1" smtClean="0">
                              <a:solidFill>
                                <a:schemeClr val="tx1"/>
                              </a:solidFill>
                              <a:latin typeface="Cambria Math"/>
                            </a:rPr>
                            <m:t>𝟑</m:t>
                          </m:r>
                        </m:sub>
                      </m:sSub>
                      <m:r>
                        <a:rPr lang="en-US" sz="1600" b="1" i="0" smtClean="0">
                          <a:solidFill>
                            <a:schemeClr val="tx1"/>
                          </a:solidFill>
                          <a:latin typeface="Cambria Math"/>
                        </a:rPr>
                        <m:t>=</m:t>
                      </m:r>
                      <m:f>
                        <m:fPr>
                          <m:ctrlPr>
                            <a:rPr lang="en-US" sz="1600" b="1" i="1" smtClean="0">
                              <a:solidFill>
                                <a:schemeClr val="tx1"/>
                              </a:solidFill>
                              <a:latin typeface="Cambria Math"/>
                            </a:rPr>
                          </m:ctrlPr>
                        </m:fPr>
                        <m:num>
                          <m:r>
                            <a:rPr lang="en-US" sz="1600" b="1" i="0" smtClean="0">
                              <a:solidFill>
                                <a:schemeClr val="tx1"/>
                              </a:solidFill>
                              <a:latin typeface="Cambria Math"/>
                            </a:rPr>
                            <m:t>𝐀𝐦𝐩𝐥𝐢𝐭𝐮𝐝𝐞</m:t>
                          </m:r>
                          <m:r>
                            <a:rPr lang="en-US" sz="1600" b="1" i="0" smtClean="0">
                              <a:solidFill>
                                <a:schemeClr val="tx1"/>
                              </a:solidFill>
                              <a:latin typeface="Cambria Math"/>
                            </a:rPr>
                            <m:t> </m:t>
                          </m:r>
                          <m:r>
                            <a:rPr lang="en-US" sz="1600" b="1" i="0" smtClean="0">
                              <a:solidFill>
                                <a:schemeClr val="tx1"/>
                              </a:solidFill>
                              <a:latin typeface="Cambria Math"/>
                            </a:rPr>
                            <m:t>𝐨𝐟</m:t>
                          </m:r>
                          <m:r>
                            <a:rPr lang="en-US" sz="1600" b="1" i="0" smtClean="0">
                              <a:solidFill>
                                <a:schemeClr val="tx1"/>
                              </a:solidFill>
                              <a:latin typeface="Cambria Math"/>
                            </a:rPr>
                            <m:t> </m:t>
                          </m:r>
                          <m:r>
                            <a:rPr lang="en-US" sz="1600" b="1" i="0" smtClean="0">
                              <a:solidFill>
                                <a:schemeClr val="tx1"/>
                              </a:solidFill>
                              <a:latin typeface="Cambria Math"/>
                            </a:rPr>
                            <m:t>𝐭𝐡𝐞</m:t>
                          </m:r>
                          <m:r>
                            <a:rPr lang="en-US" sz="1600" b="1" i="0" smtClean="0">
                              <a:solidFill>
                                <a:schemeClr val="tx1"/>
                              </a:solidFill>
                              <a:latin typeface="Cambria Math"/>
                            </a:rPr>
                            <m:t> </m:t>
                          </m:r>
                          <m:r>
                            <a:rPr lang="en-US" sz="1600" b="1" i="0" smtClean="0">
                              <a:solidFill>
                                <a:schemeClr val="tx1"/>
                              </a:solidFill>
                              <a:latin typeface="Cambria Math"/>
                            </a:rPr>
                            <m:t>𝟑𝐫𝐝</m:t>
                          </m:r>
                          <m:r>
                            <a:rPr lang="en-US" sz="1600" b="1" i="0" smtClean="0">
                              <a:solidFill>
                                <a:schemeClr val="tx1"/>
                              </a:solidFill>
                              <a:latin typeface="Cambria Math"/>
                            </a:rPr>
                            <m:t> </m:t>
                          </m:r>
                          <m:r>
                            <a:rPr lang="en-US" sz="1600" b="1" i="0" smtClean="0">
                              <a:solidFill>
                                <a:schemeClr val="tx1"/>
                              </a:solidFill>
                              <a:latin typeface="Cambria Math"/>
                            </a:rPr>
                            <m:t>𝐨𝐫𝐝𝐞𝐫</m:t>
                          </m:r>
                          <m:r>
                            <a:rPr lang="en-US" sz="1600" b="1" i="0" smtClean="0">
                              <a:solidFill>
                                <a:schemeClr val="tx1"/>
                              </a:solidFill>
                              <a:latin typeface="Cambria Math"/>
                            </a:rPr>
                            <m:t> </m:t>
                          </m:r>
                          <m:r>
                            <a:rPr lang="en-US" sz="1600" b="1" i="0" smtClean="0">
                              <a:solidFill>
                                <a:schemeClr val="tx1"/>
                              </a:solidFill>
                              <a:latin typeface="Cambria Math"/>
                            </a:rPr>
                            <m:t>𝐢𝐧𝐭𝐞𝐫𝐦𝐨𝐝𝐮𝐥𝐚𝐭𝐢𝐨𝐧</m:t>
                          </m:r>
                          <m:r>
                            <a:rPr lang="en-US" sz="1600" b="1" i="0" smtClean="0">
                              <a:solidFill>
                                <a:schemeClr val="tx1"/>
                              </a:solidFill>
                              <a:latin typeface="Cambria Math"/>
                            </a:rPr>
                            <m:t> </m:t>
                          </m:r>
                          <m:r>
                            <a:rPr lang="en-US" sz="1600" b="1" i="0" smtClean="0">
                              <a:solidFill>
                                <a:schemeClr val="tx1"/>
                              </a:solidFill>
                              <a:latin typeface="Cambria Math"/>
                            </a:rPr>
                            <m:t>𝐨𝐮𝐭𝐩𝐮𝐭</m:t>
                          </m:r>
                        </m:num>
                        <m:den>
                          <m:r>
                            <a:rPr lang="en-US" sz="1600" b="1" i="0" smtClean="0">
                              <a:solidFill>
                                <a:schemeClr val="tx1"/>
                              </a:solidFill>
                              <a:latin typeface="Cambria Math"/>
                            </a:rPr>
                            <m:t>𝐀𝐦𝐩𝐥𝐢𝐭𝐮𝐝𝐞</m:t>
                          </m:r>
                          <m:r>
                            <a:rPr lang="en-US" sz="1600" b="1" i="0" smtClean="0">
                              <a:solidFill>
                                <a:schemeClr val="tx1"/>
                              </a:solidFill>
                              <a:latin typeface="Cambria Math"/>
                            </a:rPr>
                            <m:t> </m:t>
                          </m:r>
                          <m:r>
                            <a:rPr lang="en-US" sz="1600" b="1" i="0" smtClean="0">
                              <a:solidFill>
                                <a:schemeClr val="tx1"/>
                              </a:solidFill>
                              <a:latin typeface="Cambria Math"/>
                            </a:rPr>
                            <m:t>𝐨𝐟</m:t>
                          </m:r>
                          <m:r>
                            <a:rPr lang="en-US" sz="1600" b="1" i="0" smtClean="0">
                              <a:solidFill>
                                <a:schemeClr val="tx1"/>
                              </a:solidFill>
                              <a:latin typeface="Cambria Math"/>
                            </a:rPr>
                            <m:t> </m:t>
                          </m:r>
                          <m:r>
                            <a:rPr lang="en-US" sz="1600" b="1" i="0" smtClean="0">
                              <a:solidFill>
                                <a:schemeClr val="tx1"/>
                              </a:solidFill>
                              <a:latin typeface="Cambria Math"/>
                            </a:rPr>
                            <m:t>𝐭𝐡𝐞</m:t>
                          </m:r>
                          <m:r>
                            <a:rPr lang="en-US" sz="1600" b="1" i="0" smtClean="0">
                              <a:solidFill>
                                <a:schemeClr val="tx1"/>
                              </a:solidFill>
                              <a:latin typeface="Cambria Math"/>
                            </a:rPr>
                            <m:t> </m:t>
                          </m:r>
                          <m:r>
                            <a:rPr lang="en-US" sz="1600" b="1" i="0" smtClean="0">
                              <a:solidFill>
                                <a:schemeClr val="tx1"/>
                              </a:solidFill>
                              <a:latin typeface="Cambria Math"/>
                            </a:rPr>
                            <m:t>𝐟𝐮𝐧𝐝𝐚𝐦𝐞𝐧𝐭𝐚𝐥</m:t>
                          </m:r>
                          <m:r>
                            <a:rPr lang="en-US" sz="1600" b="1" i="0" smtClean="0">
                              <a:solidFill>
                                <a:schemeClr val="tx1"/>
                              </a:solidFill>
                              <a:latin typeface="Cambria Math"/>
                            </a:rPr>
                            <m:t> </m:t>
                          </m:r>
                          <m:r>
                            <a:rPr lang="en-US" sz="1600" b="1" i="0" smtClean="0">
                              <a:solidFill>
                                <a:schemeClr val="tx1"/>
                              </a:solidFill>
                              <a:latin typeface="Cambria Math"/>
                            </a:rPr>
                            <m:t>𝐨𝐮𝐭𝐩𝐮𝐭</m:t>
                          </m:r>
                        </m:den>
                      </m:f>
                      <m:r>
                        <a:rPr lang="en-US" sz="1600" b="1" i="0" smtClean="0">
                          <a:solidFill>
                            <a:schemeClr val="tx1"/>
                          </a:solidFill>
                          <a:latin typeface="Cambria Math"/>
                        </a:rPr>
                        <m:t>=</m:t>
                      </m:r>
                      <m:f>
                        <m:fPr>
                          <m:ctrlPr>
                            <a:rPr lang="en-US" sz="1600" b="1" i="1" smtClean="0">
                              <a:solidFill>
                                <a:schemeClr val="tx1"/>
                              </a:solidFill>
                              <a:latin typeface="Cambria Math"/>
                            </a:rPr>
                          </m:ctrlPr>
                        </m:fPr>
                        <m:num>
                          <m:f>
                            <m:fPr>
                              <m:ctrlPr>
                                <a:rPr lang="en-US" sz="1600" b="1" i="1">
                                  <a:latin typeface="Cambria Math"/>
                                </a:rPr>
                              </m:ctrlPr>
                            </m:fPr>
                            <m:num>
                              <m:r>
                                <a:rPr lang="en-US" sz="1600" b="1" i="0" smtClean="0">
                                  <a:latin typeface="Cambria Math"/>
                                </a:rPr>
                                <m:t>𝟑</m:t>
                              </m:r>
                              <m:sSub>
                                <m:sSubPr>
                                  <m:ctrlPr>
                                    <a:rPr lang="en-US" sz="1600" b="1" i="1">
                                      <a:latin typeface="Cambria Math"/>
                                    </a:rPr>
                                  </m:ctrlPr>
                                </m:sSubPr>
                                <m:e>
                                  <m:r>
                                    <a:rPr lang="en-US" sz="1600" b="1" i="0">
                                      <a:latin typeface="Cambria Math"/>
                                    </a:rPr>
                                    <m:t>𝐚</m:t>
                                  </m:r>
                                </m:e>
                                <m:sub>
                                  <m:r>
                                    <a:rPr lang="en-US" sz="1600" b="1" i="0">
                                      <a:latin typeface="Cambria Math"/>
                                    </a:rPr>
                                    <m:t>𝟑</m:t>
                                  </m:r>
                                </m:sub>
                              </m:sSub>
                              <m:sSubSup>
                                <m:sSubSupPr>
                                  <m:ctrlPr>
                                    <a:rPr lang="en-US" sz="1600" b="1" i="1">
                                      <a:latin typeface="Cambria Math"/>
                                    </a:rPr>
                                  </m:ctrlPr>
                                </m:sSubSupPr>
                                <m:e>
                                  <m:sSub>
                                    <m:sSubPr>
                                      <m:ctrlPr>
                                        <a:rPr lang="en-US" sz="1600" b="1" i="1">
                                          <a:latin typeface="Cambria Math"/>
                                        </a:rPr>
                                      </m:ctrlPr>
                                    </m:sSubPr>
                                    <m:e>
                                      <m:r>
                                        <a:rPr lang="en-US" sz="1600" b="1" i="0">
                                          <a:latin typeface="Cambria Math"/>
                                        </a:rPr>
                                        <m:t>𝐕</m:t>
                                      </m:r>
                                    </m:e>
                                    <m:sub>
                                      <m:r>
                                        <a:rPr lang="en-US" sz="1600" b="1" i="0">
                                          <a:latin typeface="Cambria Math"/>
                                        </a:rPr>
                                        <m:t>𝐩</m:t>
                                      </m:r>
                                    </m:sub>
                                  </m:sSub>
                                </m:e>
                                <m:sub/>
                                <m:sup>
                                  <m:r>
                                    <a:rPr lang="en-US" sz="1600" b="1" i="0">
                                      <a:latin typeface="Cambria Math"/>
                                    </a:rPr>
                                    <m:t>𝟑</m:t>
                                  </m:r>
                                </m:sup>
                              </m:sSubSup>
                            </m:num>
                            <m:den>
                              <m:r>
                                <a:rPr lang="en-US" sz="1600" b="1" i="0">
                                  <a:latin typeface="Cambria Math"/>
                                </a:rPr>
                                <m:t>𝟒</m:t>
                              </m:r>
                            </m:den>
                          </m:f>
                        </m:num>
                        <m:den>
                          <m:sSub>
                            <m:sSubPr>
                              <m:ctrlPr>
                                <a:rPr lang="en-US" sz="1600" b="1" i="1">
                                  <a:latin typeface="Cambria Math"/>
                                </a:rPr>
                              </m:ctrlPr>
                            </m:sSubPr>
                            <m:e>
                              <m:r>
                                <a:rPr lang="en-US" sz="1600" b="1" i="0">
                                  <a:latin typeface="Cambria Math"/>
                                </a:rPr>
                                <m:t>𝐚</m:t>
                              </m:r>
                            </m:e>
                            <m:sub>
                              <m:r>
                                <a:rPr lang="en-US" sz="1600" b="1" i="0">
                                  <a:latin typeface="Cambria Math"/>
                                </a:rPr>
                                <m:t>𝟏</m:t>
                              </m:r>
                            </m:sub>
                          </m:sSub>
                          <m:sSub>
                            <m:sSubPr>
                              <m:ctrlPr>
                                <a:rPr lang="en-US" sz="1600" b="1" i="1">
                                  <a:latin typeface="Cambria Math"/>
                                </a:rPr>
                              </m:ctrlPr>
                            </m:sSubPr>
                            <m:e>
                              <m:r>
                                <a:rPr lang="en-US" sz="1600" b="1" i="0">
                                  <a:latin typeface="Cambria Math"/>
                                </a:rPr>
                                <m:t>𝐕</m:t>
                              </m:r>
                            </m:e>
                            <m:sub>
                              <m:r>
                                <a:rPr lang="en-US" sz="1600" b="1" i="0">
                                  <a:latin typeface="Cambria Math"/>
                                </a:rPr>
                                <m:t>𝐩</m:t>
                              </m:r>
                            </m:sub>
                          </m:sSub>
                        </m:den>
                      </m:f>
                      <m:r>
                        <a:rPr lang="en-US" sz="1600" b="1" i="0" smtClean="0">
                          <a:solidFill>
                            <a:schemeClr val="tx1"/>
                          </a:solidFill>
                          <a:latin typeface="Cambria Math"/>
                        </a:rPr>
                        <m:t>=</m:t>
                      </m:r>
                      <m:f>
                        <m:fPr>
                          <m:ctrlPr>
                            <a:rPr lang="en-US" sz="1600" b="1" i="1">
                              <a:latin typeface="Cambria Math"/>
                            </a:rPr>
                          </m:ctrlPr>
                        </m:fPr>
                        <m:num>
                          <m:r>
                            <a:rPr lang="en-US" sz="1600" b="1" i="0">
                              <a:latin typeface="Cambria Math"/>
                            </a:rPr>
                            <m:t>𝟑</m:t>
                          </m:r>
                          <m:sSub>
                            <m:sSubPr>
                              <m:ctrlPr>
                                <a:rPr lang="en-US" sz="1600" b="1" i="1">
                                  <a:latin typeface="Cambria Math"/>
                                </a:rPr>
                              </m:ctrlPr>
                            </m:sSubPr>
                            <m:e>
                              <m:r>
                                <a:rPr lang="en-US" sz="1600" b="1" i="0">
                                  <a:latin typeface="Cambria Math"/>
                                </a:rPr>
                                <m:t>𝐚</m:t>
                              </m:r>
                            </m:e>
                            <m:sub>
                              <m:r>
                                <a:rPr lang="en-US" sz="1600" b="1" i="0">
                                  <a:latin typeface="Cambria Math"/>
                                </a:rPr>
                                <m:t>𝟑</m:t>
                              </m:r>
                            </m:sub>
                          </m:sSub>
                          <m:sSubSup>
                            <m:sSubSupPr>
                              <m:ctrlPr>
                                <a:rPr lang="en-US" sz="1600" b="1" i="1">
                                  <a:latin typeface="Cambria Math"/>
                                </a:rPr>
                              </m:ctrlPr>
                            </m:sSubSupPr>
                            <m:e>
                              <m:sSub>
                                <m:sSubPr>
                                  <m:ctrlPr>
                                    <a:rPr lang="en-US" sz="1600" b="1" i="1">
                                      <a:latin typeface="Cambria Math"/>
                                    </a:rPr>
                                  </m:ctrlPr>
                                </m:sSubPr>
                                <m:e>
                                  <m:r>
                                    <a:rPr lang="en-US" sz="1600" b="1" i="0">
                                      <a:latin typeface="Cambria Math"/>
                                    </a:rPr>
                                    <m:t>𝐕</m:t>
                                  </m:r>
                                </m:e>
                                <m:sub>
                                  <m:r>
                                    <a:rPr lang="en-US" sz="1600" b="1" i="0">
                                      <a:latin typeface="Cambria Math"/>
                                    </a:rPr>
                                    <m:t>𝐩</m:t>
                                  </m:r>
                                </m:sub>
                              </m:sSub>
                            </m:e>
                            <m:sub/>
                            <m:sup>
                              <m:r>
                                <a:rPr lang="en-US" sz="1600" b="1" i="0" smtClean="0">
                                  <a:latin typeface="Cambria Math"/>
                                </a:rPr>
                                <m:t>𝟐</m:t>
                              </m:r>
                            </m:sup>
                          </m:sSubSup>
                        </m:num>
                        <m:den>
                          <m:r>
                            <a:rPr lang="en-US" sz="1600" b="1" i="0">
                              <a:latin typeface="Cambria Math"/>
                            </a:rPr>
                            <m:t>𝟒</m:t>
                          </m:r>
                          <m:sSub>
                            <m:sSubPr>
                              <m:ctrlPr>
                                <a:rPr lang="en-US" sz="1600" b="1" i="1">
                                  <a:latin typeface="Cambria Math"/>
                                </a:rPr>
                              </m:ctrlPr>
                            </m:sSubPr>
                            <m:e>
                              <m:r>
                                <a:rPr lang="en-US" sz="1600" b="1" i="0">
                                  <a:latin typeface="Cambria Math"/>
                                </a:rPr>
                                <m:t>𝐚</m:t>
                              </m:r>
                            </m:e>
                            <m:sub>
                              <m:r>
                                <a:rPr lang="en-US" sz="1600" b="1" i="0">
                                  <a:latin typeface="Cambria Math"/>
                                </a:rPr>
                                <m:t>𝟏</m:t>
                              </m:r>
                            </m:sub>
                          </m:sSub>
                        </m:den>
                      </m:f>
                    </m:oMath>
                  </m:oMathPara>
                </a14:m>
                <a:endParaRPr lang="en-US" sz="1600" b="1" dirty="0">
                  <a:solidFill>
                    <a:schemeClr val="tx1"/>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3048001" y="3733800"/>
                <a:ext cx="5867399" cy="1905202"/>
              </a:xfrm>
              <a:prstGeom prst="rect">
                <a:avLst/>
              </a:prstGeom>
              <a:blipFill rotWithShape="1">
                <a:blip r:embed="rId7"/>
                <a:stretch>
                  <a:fillRect/>
                </a:stretch>
              </a:blipFill>
            </p:spPr>
            <p:txBody>
              <a:bodyPr/>
              <a:lstStyle/>
              <a:p>
                <a:r>
                  <a:rPr lang="en-US">
                    <a:noFill/>
                  </a:rPr>
                  <a:t> </a:t>
                </a:r>
              </a:p>
            </p:txBody>
          </p:sp>
        </mc:Fallback>
      </mc:AlternateContent>
      <p:sp>
        <p:nvSpPr>
          <p:cNvPr id="20" name="Freeform 19"/>
          <p:cNvSpPr/>
          <p:nvPr/>
        </p:nvSpPr>
        <p:spPr>
          <a:xfrm>
            <a:off x="2575034" y="2270234"/>
            <a:ext cx="4750676" cy="1839878"/>
          </a:xfrm>
          <a:custGeom>
            <a:avLst/>
            <a:gdLst>
              <a:gd name="connsiteX0" fmla="*/ 4750676 w 4750676"/>
              <a:gd name="connsiteY0" fmla="*/ 0 h 1839878"/>
              <a:gd name="connsiteX1" fmla="*/ 4508938 w 4750676"/>
              <a:gd name="connsiteY1" fmla="*/ 10511 h 1839878"/>
              <a:gd name="connsiteX2" fmla="*/ 4403835 w 4750676"/>
              <a:gd name="connsiteY2" fmla="*/ 31532 h 1839878"/>
              <a:gd name="connsiteX3" fmla="*/ 4277711 w 4750676"/>
              <a:gd name="connsiteY3" fmla="*/ 52552 h 1839878"/>
              <a:gd name="connsiteX4" fmla="*/ 4214649 w 4750676"/>
              <a:gd name="connsiteY4" fmla="*/ 63063 h 1839878"/>
              <a:gd name="connsiteX5" fmla="*/ 4035973 w 4750676"/>
              <a:gd name="connsiteY5" fmla="*/ 84083 h 1839878"/>
              <a:gd name="connsiteX6" fmla="*/ 3899338 w 4750676"/>
              <a:gd name="connsiteY6" fmla="*/ 105104 h 1839878"/>
              <a:gd name="connsiteX7" fmla="*/ 3825766 w 4750676"/>
              <a:gd name="connsiteY7" fmla="*/ 115614 h 1839878"/>
              <a:gd name="connsiteX8" fmla="*/ 3678621 w 4750676"/>
              <a:gd name="connsiteY8" fmla="*/ 147145 h 1839878"/>
              <a:gd name="connsiteX9" fmla="*/ 3594538 w 4750676"/>
              <a:gd name="connsiteY9" fmla="*/ 168166 h 1839878"/>
              <a:gd name="connsiteX10" fmla="*/ 3563007 w 4750676"/>
              <a:gd name="connsiteY10" fmla="*/ 178676 h 1839878"/>
              <a:gd name="connsiteX11" fmla="*/ 3499945 w 4750676"/>
              <a:gd name="connsiteY11" fmla="*/ 189187 h 1839878"/>
              <a:gd name="connsiteX12" fmla="*/ 3436883 w 4750676"/>
              <a:gd name="connsiteY12" fmla="*/ 210207 h 1839878"/>
              <a:gd name="connsiteX13" fmla="*/ 3279228 w 4750676"/>
              <a:gd name="connsiteY13" fmla="*/ 231228 h 1839878"/>
              <a:gd name="connsiteX14" fmla="*/ 3247697 w 4750676"/>
              <a:gd name="connsiteY14" fmla="*/ 241738 h 1839878"/>
              <a:gd name="connsiteX15" fmla="*/ 3195145 w 4750676"/>
              <a:gd name="connsiteY15" fmla="*/ 252249 h 1839878"/>
              <a:gd name="connsiteX16" fmla="*/ 3132083 w 4750676"/>
              <a:gd name="connsiteY16" fmla="*/ 273269 h 1839878"/>
              <a:gd name="connsiteX17" fmla="*/ 2995449 w 4750676"/>
              <a:gd name="connsiteY17" fmla="*/ 294290 h 1839878"/>
              <a:gd name="connsiteX18" fmla="*/ 2963918 w 4750676"/>
              <a:gd name="connsiteY18" fmla="*/ 304800 h 1839878"/>
              <a:gd name="connsiteX19" fmla="*/ 2900856 w 4750676"/>
              <a:gd name="connsiteY19" fmla="*/ 315311 h 1839878"/>
              <a:gd name="connsiteX20" fmla="*/ 2827283 w 4750676"/>
              <a:gd name="connsiteY20" fmla="*/ 325821 h 1839878"/>
              <a:gd name="connsiteX21" fmla="*/ 2732690 w 4750676"/>
              <a:gd name="connsiteY21" fmla="*/ 336332 h 1839878"/>
              <a:gd name="connsiteX22" fmla="*/ 2638097 w 4750676"/>
              <a:gd name="connsiteY22" fmla="*/ 357352 h 1839878"/>
              <a:gd name="connsiteX23" fmla="*/ 2606566 w 4750676"/>
              <a:gd name="connsiteY23" fmla="*/ 367863 h 1839878"/>
              <a:gd name="connsiteX24" fmla="*/ 2564525 w 4750676"/>
              <a:gd name="connsiteY24" fmla="*/ 378373 h 1839878"/>
              <a:gd name="connsiteX25" fmla="*/ 2522483 w 4750676"/>
              <a:gd name="connsiteY25" fmla="*/ 399394 h 1839878"/>
              <a:gd name="connsiteX26" fmla="*/ 2480442 w 4750676"/>
              <a:gd name="connsiteY26" fmla="*/ 409904 h 1839878"/>
              <a:gd name="connsiteX27" fmla="*/ 2427890 w 4750676"/>
              <a:gd name="connsiteY27" fmla="*/ 430925 h 1839878"/>
              <a:gd name="connsiteX28" fmla="*/ 2396359 w 4750676"/>
              <a:gd name="connsiteY28" fmla="*/ 441435 h 1839878"/>
              <a:gd name="connsiteX29" fmla="*/ 2354318 w 4750676"/>
              <a:gd name="connsiteY29" fmla="*/ 462456 h 1839878"/>
              <a:gd name="connsiteX30" fmla="*/ 2322787 w 4750676"/>
              <a:gd name="connsiteY30" fmla="*/ 472966 h 1839878"/>
              <a:gd name="connsiteX31" fmla="*/ 2280745 w 4750676"/>
              <a:gd name="connsiteY31" fmla="*/ 493987 h 1839878"/>
              <a:gd name="connsiteX32" fmla="*/ 2228194 w 4750676"/>
              <a:gd name="connsiteY32" fmla="*/ 515007 h 1839878"/>
              <a:gd name="connsiteX33" fmla="*/ 2165132 w 4750676"/>
              <a:gd name="connsiteY33" fmla="*/ 557049 h 1839878"/>
              <a:gd name="connsiteX34" fmla="*/ 2123090 w 4750676"/>
              <a:gd name="connsiteY34" fmla="*/ 588580 h 1839878"/>
              <a:gd name="connsiteX35" fmla="*/ 2091559 w 4750676"/>
              <a:gd name="connsiteY35" fmla="*/ 609600 h 1839878"/>
              <a:gd name="connsiteX36" fmla="*/ 2060028 w 4750676"/>
              <a:gd name="connsiteY36" fmla="*/ 651642 h 1839878"/>
              <a:gd name="connsiteX37" fmla="*/ 2028497 w 4750676"/>
              <a:gd name="connsiteY37" fmla="*/ 662152 h 1839878"/>
              <a:gd name="connsiteX38" fmla="*/ 1986456 w 4750676"/>
              <a:gd name="connsiteY38" fmla="*/ 693683 h 1839878"/>
              <a:gd name="connsiteX39" fmla="*/ 1954925 w 4750676"/>
              <a:gd name="connsiteY39" fmla="*/ 714704 h 1839878"/>
              <a:gd name="connsiteX40" fmla="*/ 1923394 w 4750676"/>
              <a:gd name="connsiteY40" fmla="*/ 746235 h 1839878"/>
              <a:gd name="connsiteX41" fmla="*/ 1860332 w 4750676"/>
              <a:gd name="connsiteY41" fmla="*/ 788276 h 1839878"/>
              <a:gd name="connsiteX42" fmla="*/ 1807780 w 4750676"/>
              <a:gd name="connsiteY42" fmla="*/ 840828 h 1839878"/>
              <a:gd name="connsiteX43" fmla="*/ 1744718 w 4750676"/>
              <a:gd name="connsiteY43" fmla="*/ 903890 h 1839878"/>
              <a:gd name="connsiteX44" fmla="*/ 1713187 w 4750676"/>
              <a:gd name="connsiteY44" fmla="*/ 935421 h 1839878"/>
              <a:gd name="connsiteX45" fmla="*/ 1681656 w 4750676"/>
              <a:gd name="connsiteY45" fmla="*/ 956442 h 1839878"/>
              <a:gd name="connsiteX46" fmla="*/ 1650125 w 4750676"/>
              <a:gd name="connsiteY46" fmla="*/ 1008994 h 1839878"/>
              <a:gd name="connsiteX47" fmla="*/ 1618594 w 4750676"/>
              <a:gd name="connsiteY47" fmla="*/ 1030014 h 1839878"/>
              <a:gd name="connsiteX48" fmla="*/ 1597573 w 4750676"/>
              <a:gd name="connsiteY48" fmla="*/ 1072056 h 1839878"/>
              <a:gd name="connsiteX49" fmla="*/ 1566042 w 4750676"/>
              <a:gd name="connsiteY49" fmla="*/ 1093076 h 1839878"/>
              <a:gd name="connsiteX50" fmla="*/ 1513490 w 4750676"/>
              <a:gd name="connsiteY50" fmla="*/ 1135118 h 1839878"/>
              <a:gd name="connsiteX51" fmla="*/ 1429407 w 4750676"/>
              <a:gd name="connsiteY51" fmla="*/ 1219200 h 1839878"/>
              <a:gd name="connsiteX52" fmla="*/ 1397876 w 4750676"/>
              <a:gd name="connsiteY52" fmla="*/ 1250732 h 1839878"/>
              <a:gd name="connsiteX53" fmla="*/ 1355835 w 4750676"/>
              <a:gd name="connsiteY53" fmla="*/ 1282263 h 1839878"/>
              <a:gd name="connsiteX54" fmla="*/ 1334814 w 4750676"/>
              <a:gd name="connsiteY54" fmla="*/ 1313794 h 1839878"/>
              <a:gd name="connsiteX55" fmla="*/ 1292773 w 4750676"/>
              <a:gd name="connsiteY55" fmla="*/ 1345325 h 1839878"/>
              <a:gd name="connsiteX56" fmla="*/ 1229711 w 4750676"/>
              <a:gd name="connsiteY56" fmla="*/ 1387366 h 1839878"/>
              <a:gd name="connsiteX57" fmla="*/ 1166649 w 4750676"/>
              <a:gd name="connsiteY57" fmla="*/ 1429407 h 1839878"/>
              <a:gd name="connsiteX58" fmla="*/ 1103587 w 4750676"/>
              <a:gd name="connsiteY58" fmla="*/ 1471449 h 1839878"/>
              <a:gd name="connsiteX59" fmla="*/ 1072056 w 4750676"/>
              <a:gd name="connsiteY59" fmla="*/ 1492469 h 1839878"/>
              <a:gd name="connsiteX60" fmla="*/ 987973 w 4750676"/>
              <a:gd name="connsiteY60" fmla="*/ 1524000 h 1839878"/>
              <a:gd name="connsiteX61" fmla="*/ 914400 w 4750676"/>
              <a:gd name="connsiteY61" fmla="*/ 1576552 h 1839878"/>
              <a:gd name="connsiteX62" fmla="*/ 882869 w 4750676"/>
              <a:gd name="connsiteY62" fmla="*/ 1587063 h 1839878"/>
              <a:gd name="connsiteX63" fmla="*/ 840828 w 4750676"/>
              <a:gd name="connsiteY63" fmla="*/ 1608083 h 1839878"/>
              <a:gd name="connsiteX64" fmla="*/ 809297 w 4750676"/>
              <a:gd name="connsiteY64" fmla="*/ 1618594 h 1839878"/>
              <a:gd name="connsiteX65" fmla="*/ 767256 w 4750676"/>
              <a:gd name="connsiteY65" fmla="*/ 1639614 h 1839878"/>
              <a:gd name="connsiteX66" fmla="*/ 735725 w 4750676"/>
              <a:gd name="connsiteY66" fmla="*/ 1650125 h 1839878"/>
              <a:gd name="connsiteX67" fmla="*/ 704194 w 4750676"/>
              <a:gd name="connsiteY67" fmla="*/ 1671145 h 1839878"/>
              <a:gd name="connsiteX68" fmla="*/ 662152 w 4750676"/>
              <a:gd name="connsiteY68" fmla="*/ 1681656 h 1839878"/>
              <a:gd name="connsiteX69" fmla="*/ 630621 w 4750676"/>
              <a:gd name="connsiteY69" fmla="*/ 1692166 h 1839878"/>
              <a:gd name="connsiteX70" fmla="*/ 525518 w 4750676"/>
              <a:gd name="connsiteY70" fmla="*/ 1723697 h 1839878"/>
              <a:gd name="connsiteX71" fmla="*/ 462456 w 4750676"/>
              <a:gd name="connsiteY71" fmla="*/ 1744718 h 1839878"/>
              <a:gd name="connsiteX72" fmla="*/ 430925 w 4750676"/>
              <a:gd name="connsiteY72" fmla="*/ 1755228 h 1839878"/>
              <a:gd name="connsiteX73" fmla="*/ 388883 w 4750676"/>
              <a:gd name="connsiteY73" fmla="*/ 1776249 h 1839878"/>
              <a:gd name="connsiteX74" fmla="*/ 325821 w 4750676"/>
              <a:gd name="connsiteY74" fmla="*/ 1786759 h 1839878"/>
              <a:gd name="connsiteX75" fmla="*/ 283780 w 4750676"/>
              <a:gd name="connsiteY75" fmla="*/ 1797269 h 1839878"/>
              <a:gd name="connsiteX76" fmla="*/ 220718 w 4750676"/>
              <a:gd name="connsiteY76" fmla="*/ 1807780 h 1839878"/>
              <a:gd name="connsiteX77" fmla="*/ 178676 w 4750676"/>
              <a:gd name="connsiteY77" fmla="*/ 1818290 h 1839878"/>
              <a:gd name="connsiteX78" fmla="*/ 94594 w 4750676"/>
              <a:gd name="connsiteY78" fmla="*/ 1828800 h 1839878"/>
              <a:gd name="connsiteX79" fmla="*/ 0 w 4750676"/>
              <a:gd name="connsiteY79" fmla="*/ 1839311 h 1839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750676" h="1839878">
                <a:moveTo>
                  <a:pt x="4750676" y="0"/>
                </a:moveTo>
                <a:cubicBezTo>
                  <a:pt x="4670097" y="3504"/>
                  <a:pt x="4589262" y="3209"/>
                  <a:pt x="4508938" y="10511"/>
                </a:cubicBezTo>
                <a:cubicBezTo>
                  <a:pt x="4473357" y="13746"/>
                  <a:pt x="4439077" y="25659"/>
                  <a:pt x="4403835" y="31532"/>
                </a:cubicBezTo>
                <a:lnTo>
                  <a:pt x="4277711" y="52552"/>
                </a:lnTo>
                <a:cubicBezTo>
                  <a:pt x="4256690" y="56055"/>
                  <a:pt x="4235872" y="61134"/>
                  <a:pt x="4214649" y="63063"/>
                </a:cubicBezTo>
                <a:cubicBezTo>
                  <a:pt x="4077812" y="75502"/>
                  <a:pt x="4137205" y="67211"/>
                  <a:pt x="4035973" y="84083"/>
                </a:cubicBezTo>
                <a:cubicBezTo>
                  <a:pt x="3968050" y="106725"/>
                  <a:pt x="4024966" y="90325"/>
                  <a:pt x="3899338" y="105104"/>
                </a:cubicBezTo>
                <a:cubicBezTo>
                  <a:pt x="3874735" y="107998"/>
                  <a:pt x="3850290" y="112111"/>
                  <a:pt x="3825766" y="115614"/>
                </a:cubicBezTo>
                <a:cubicBezTo>
                  <a:pt x="3735908" y="145567"/>
                  <a:pt x="3784691" y="133887"/>
                  <a:pt x="3678621" y="147145"/>
                </a:cubicBezTo>
                <a:cubicBezTo>
                  <a:pt x="3606554" y="171169"/>
                  <a:pt x="3695989" y="142804"/>
                  <a:pt x="3594538" y="168166"/>
                </a:cubicBezTo>
                <a:cubicBezTo>
                  <a:pt x="3583790" y="170853"/>
                  <a:pt x="3573822" y="176273"/>
                  <a:pt x="3563007" y="178676"/>
                </a:cubicBezTo>
                <a:cubicBezTo>
                  <a:pt x="3542204" y="183299"/>
                  <a:pt x="3520619" y="184018"/>
                  <a:pt x="3499945" y="189187"/>
                </a:cubicBezTo>
                <a:cubicBezTo>
                  <a:pt x="3478449" y="194561"/>
                  <a:pt x="3458905" y="207760"/>
                  <a:pt x="3436883" y="210207"/>
                </a:cubicBezTo>
                <a:cubicBezTo>
                  <a:pt x="3391350" y="215267"/>
                  <a:pt x="3326401" y="220745"/>
                  <a:pt x="3279228" y="231228"/>
                </a:cubicBezTo>
                <a:cubicBezTo>
                  <a:pt x="3268413" y="233631"/>
                  <a:pt x="3258445" y="239051"/>
                  <a:pt x="3247697" y="241738"/>
                </a:cubicBezTo>
                <a:cubicBezTo>
                  <a:pt x="3230366" y="246071"/>
                  <a:pt x="3212380" y="247549"/>
                  <a:pt x="3195145" y="252249"/>
                </a:cubicBezTo>
                <a:cubicBezTo>
                  <a:pt x="3173768" y="258079"/>
                  <a:pt x="3154018" y="270135"/>
                  <a:pt x="3132083" y="273269"/>
                </a:cubicBezTo>
                <a:cubicBezTo>
                  <a:pt x="3108627" y="276620"/>
                  <a:pt x="3021687" y="288459"/>
                  <a:pt x="2995449" y="294290"/>
                </a:cubicBezTo>
                <a:cubicBezTo>
                  <a:pt x="2984634" y="296693"/>
                  <a:pt x="2974733" y="302397"/>
                  <a:pt x="2963918" y="304800"/>
                </a:cubicBezTo>
                <a:cubicBezTo>
                  <a:pt x="2943115" y="309423"/>
                  <a:pt x="2921919" y="312071"/>
                  <a:pt x="2900856" y="315311"/>
                </a:cubicBezTo>
                <a:cubicBezTo>
                  <a:pt x="2876371" y="319078"/>
                  <a:pt x="2851865" y="322748"/>
                  <a:pt x="2827283" y="325821"/>
                </a:cubicBezTo>
                <a:cubicBezTo>
                  <a:pt x="2795803" y="329756"/>
                  <a:pt x="2763983" y="331116"/>
                  <a:pt x="2732690" y="336332"/>
                </a:cubicBezTo>
                <a:cubicBezTo>
                  <a:pt x="2700829" y="341642"/>
                  <a:pt x="2669433" y="349518"/>
                  <a:pt x="2638097" y="357352"/>
                </a:cubicBezTo>
                <a:cubicBezTo>
                  <a:pt x="2627349" y="360039"/>
                  <a:pt x="2617219" y="364819"/>
                  <a:pt x="2606566" y="367863"/>
                </a:cubicBezTo>
                <a:cubicBezTo>
                  <a:pt x="2592677" y="371831"/>
                  <a:pt x="2578539" y="374870"/>
                  <a:pt x="2564525" y="378373"/>
                </a:cubicBezTo>
                <a:cubicBezTo>
                  <a:pt x="2550511" y="385380"/>
                  <a:pt x="2537154" y="393893"/>
                  <a:pt x="2522483" y="399394"/>
                </a:cubicBezTo>
                <a:cubicBezTo>
                  <a:pt x="2508958" y="404466"/>
                  <a:pt x="2494146" y="405336"/>
                  <a:pt x="2480442" y="409904"/>
                </a:cubicBezTo>
                <a:cubicBezTo>
                  <a:pt x="2462543" y="415870"/>
                  <a:pt x="2445556" y="424300"/>
                  <a:pt x="2427890" y="430925"/>
                </a:cubicBezTo>
                <a:cubicBezTo>
                  <a:pt x="2417517" y="434815"/>
                  <a:pt x="2406542" y="437071"/>
                  <a:pt x="2396359" y="441435"/>
                </a:cubicBezTo>
                <a:cubicBezTo>
                  <a:pt x="2381958" y="447607"/>
                  <a:pt x="2368719" y="456284"/>
                  <a:pt x="2354318" y="462456"/>
                </a:cubicBezTo>
                <a:cubicBezTo>
                  <a:pt x="2344135" y="466820"/>
                  <a:pt x="2332970" y="468602"/>
                  <a:pt x="2322787" y="472966"/>
                </a:cubicBezTo>
                <a:cubicBezTo>
                  <a:pt x="2308386" y="479138"/>
                  <a:pt x="2295063" y="487624"/>
                  <a:pt x="2280745" y="493987"/>
                </a:cubicBezTo>
                <a:cubicBezTo>
                  <a:pt x="2263505" y="501649"/>
                  <a:pt x="2245711" y="508000"/>
                  <a:pt x="2228194" y="515007"/>
                </a:cubicBezTo>
                <a:cubicBezTo>
                  <a:pt x="2154819" y="588382"/>
                  <a:pt x="2236114" y="516488"/>
                  <a:pt x="2165132" y="557049"/>
                </a:cubicBezTo>
                <a:cubicBezTo>
                  <a:pt x="2149923" y="565740"/>
                  <a:pt x="2137345" y="578398"/>
                  <a:pt x="2123090" y="588580"/>
                </a:cubicBezTo>
                <a:cubicBezTo>
                  <a:pt x="2112811" y="595922"/>
                  <a:pt x="2102069" y="602593"/>
                  <a:pt x="2091559" y="609600"/>
                </a:cubicBezTo>
                <a:cubicBezTo>
                  <a:pt x="2081049" y="623614"/>
                  <a:pt x="2073485" y="640428"/>
                  <a:pt x="2060028" y="651642"/>
                </a:cubicBezTo>
                <a:cubicBezTo>
                  <a:pt x="2051517" y="658735"/>
                  <a:pt x="2038116" y="656655"/>
                  <a:pt x="2028497" y="662152"/>
                </a:cubicBezTo>
                <a:cubicBezTo>
                  <a:pt x="2013288" y="670843"/>
                  <a:pt x="2000710" y="683501"/>
                  <a:pt x="1986456" y="693683"/>
                </a:cubicBezTo>
                <a:cubicBezTo>
                  <a:pt x="1976177" y="701025"/>
                  <a:pt x="1964629" y="706617"/>
                  <a:pt x="1954925" y="714704"/>
                </a:cubicBezTo>
                <a:cubicBezTo>
                  <a:pt x="1943506" y="724220"/>
                  <a:pt x="1935127" y="737110"/>
                  <a:pt x="1923394" y="746235"/>
                </a:cubicBezTo>
                <a:cubicBezTo>
                  <a:pt x="1903452" y="761745"/>
                  <a:pt x="1860332" y="788276"/>
                  <a:pt x="1860332" y="788276"/>
                </a:cubicBezTo>
                <a:cubicBezTo>
                  <a:pt x="1817016" y="853249"/>
                  <a:pt x="1865109" y="789868"/>
                  <a:pt x="1807780" y="840828"/>
                </a:cubicBezTo>
                <a:cubicBezTo>
                  <a:pt x="1785561" y="860578"/>
                  <a:pt x="1765739" y="882869"/>
                  <a:pt x="1744718" y="903890"/>
                </a:cubicBezTo>
                <a:cubicBezTo>
                  <a:pt x="1734208" y="914400"/>
                  <a:pt x="1725554" y="927176"/>
                  <a:pt x="1713187" y="935421"/>
                </a:cubicBezTo>
                <a:lnTo>
                  <a:pt x="1681656" y="956442"/>
                </a:lnTo>
                <a:cubicBezTo>
                  <a:pt x="1671146" y="973959"/>
                  <a:pt x="1663420" y="993484"/>
                  <a:pt x="1650125" y="1008994"/>
                </a:cubicBezTo>
                <a:cubicBezTo>
                  <a:pt x="1641904" y="1018585"/>
                  <a:pt x="1626681" y="1020310"/>
                  <a:pt x="1618594" y="1030014"/>
                </a:cubicBezTo>
                <a:cubicBezTo>
                  <a:pt x="1608563" y="1042051"/>
                  <a:pt x="1607604" y="1060019"/>
                  <a:pt x="1597573" y="1072056"/>
                </a:cubicBezTo>
                <a:cubicBezTo>
                  <a:pt x="1589486" y="1081760"/>
                  <a:pt x="1576147" y="1085497"/>
                  <a:pt x="1566042" y="1093076"/>
                </a:cubicBezTo>
                <a:cubicBezTo>
                  <a:pt x="1548095" y="1106536"/>
                  <a:pt x="1529974" y="1119902"/>
                  <a:pt x="1513490" y="1135118"/>
                </a:cubicBezTo>
                <a:cubicBezTo>
                  <a:pt x="1484365" y="1162003"/>
                  <a:pt x="1457435" y="1191172"/>
                  <a:pt x="1429407" y="1219200"/>
                </a:cubicBezTo>
                <a:cubicBezTo>
                  <a:pt x="1418896" y="1229711"/>
                  <a:pt x="1409767" y="1241813"/>
                  <a:pt x="1397876" y="1250732"/>
                </a:cubicBezTo>
                <a:cubicBezTo>
                  <a:pt x="1383862" y="1261242"/>
                  <a:pt x="1368221" y="1269877"/>
                  <a:pt x="1355835" y="1282263"/>
                </a:cubicBezTo>
                <a:cubicBezTo>
                  <a:pt x="1346903" y="1291195"/>
                  <a:pt x="1343746" y="1304862"/>
                  <a:pt x="1334814" y="1313794"/>
                </a:cubicBezTo>
                <a:cubicBezTo>
                  <a:pt x="1322428" y="1326180"/>
                  <a:pt x="1307124" y="1335280"/>
                  <a:pt x="1292773" y="1345325"/>
                </a:cubicBezTo>
                <a:cubicBezTo>
                  <a:pt x="1272076" y="1359813"/>
                  <a:pt x="1250732" y="1373352"/>
                  <a:pt x="1229711" y="1387366"/>
                </a:cubicBezTo>
                <a:lnTo>
                  <a:pt x="1166649" y="1429407"/>
                </a:lnTo>
                <a:lnTo>
                  <a:pt x="1103587" y="1471449"/>
                </a:lnTo>
                <a:cubicBezTo>
                  <a:pt x="1093077" y="1478456"/>
                  <a:pt x="1084311" y="1489405"/>
                  <a:pt x="1072056" y="1492469"/>
                </a:cubicBezTo>
                <a:cubicBezTo>
                  <a:pt x="1031708" y="1502556"/>
                  <a:pt x="1024611" y="1501101"/>
                  <a:pt x="987973" y="1524000"/>
                </a:cubicBezTo>
                <a:cubicBezTo>
                  <a:pt x="968902" y="1535920"/>
                  <a:pt x="936657" y="1565424"/>
                  <a:pt x="914400" y="1576552"/>
                </a:cubicBezTo>
                <a:cubicBezTo>
                  <a:pt x="904491" y="1581507"/>
                  <a:pt x="893052" y="1582699"/>
                  <a:pt x="882869" y="1587063"/>
                </a:cubicBezTo>
                <a:cubicBezTo>
                  <a:pt x="868468" y="1593235"/>
                  <a:pt x="855229" y="1601911"/>
                  <a:pt x="840828" y="1608083"/>
                </a:cubicBezTo>
                <a:cubicBezTo>
                  <a:pt x="830645" y="1612447"/>
                  <a:pt x="819480" y="1614230"/>
                  <a:pt x="809297" y="1618594"/>
                </a:cubicBezTo>
                <a:cubicBezTo>
                  <a:pt x="794896" y="1624766"/>
                  <a:pt x="781657" y="1633442"/>
                  <a:pt x="767256" y="1639614"/>
                </a:cubicBezTo>
                <a:cubicBezTo>
                  <a:pt x="757073" y="1643978"/>
                  <a:pt x="745634" y="1645170"/>
                  <a:pt x="735725" y="1650125"/>
                </a:cubicBezTo>
                <a:cubicBezTo>
                  <a:pt x="724427" y="1655774"/>
                  <a:pt x="715804" y="1666169"/>
                  <a:pt x="704194" y="1671145"/>
                </a:cubicBezTo>
                <a:cubicBezTo>
                  <a:pt x="690917" y="1676835"/>
                  <a:pt x="676042" y="1677688"/>
                  <a:pt x="662152" y="1681656"/>
                </a:cubicBezTo>
                <a:cubicBezTo>
                  <a:pt x="651499" y="1684700"/>
                  <a:pt x="641274" y="1689122"/>
                  <a:pt x="630621" y="1692166"/>
                </a:cubicBezTo>
                <a:cubicBezTo>
                  <a:pt x="519436" y="1723932"/>
                  <a:pt x="675374" y="1673745"/>
                  <a:pt x="525518" y="1723697"/>
                </a:cubicBezTo>
                <a:lnTo>
                  <a:pt x="462456" y="1744718"/>
                </a:lnTo>
                <a:cubicBezTo>
                  <a:pt x="451946" y="1748221"/>
                  <a:pt x="440834" y="1750273"/>
                  <a:pt x="430925" y="1755228"/>
                </a:cubicBezTo>
                <a:cubicBezTo>
                  <a:pt x="416911" y="1762235"/>
                  <a:pt x="403890" y="1771747"/>
                  <a:pt x="388883" y="1776249"/>
                </a:cubicBezTo>
                <a:cubicBezTo>
                  <a:pt x="368471" y="1782373"/>
                  <a:pt x="346718" y="1782580"/>
                  <a:pt x="325821" y="1786759"/>
                </a:cubicBezTo>
                <a:cubicBezTo>
                  <a:pt x="311657" y="1789592"/>
                  <a:pt x="297944" y="1794436"/>
                  <a:pt x="283780" y="1797269"/>
                </a:cubicBezTo>
                <a:cubicBezTo>
                  <a:pt x="262883" y="1801448"/>
                  <a:pt x="241615" y="1803601"/>
                  <a:pt x="220718" y="1807780"/>
                </a:cubicBezTo>
                <a:cubicBezTo>
                  <a:pt x="206553" y="1810613"/>
                  <a:pt x="192925" y="1815915"/>
                  <a:pt x="178676" y="1818290"/>
                </a:cubicBezTo>
                <a:cubicBezTo>
                  <a:pt x="150815" y="1822933"/>
                  <a:pt x="122621" y="1825297"/>
                  <a:pt x="94594" y="1828800"/>
                </a:cubicBezTo>
                <a:cubicBezTo>
                  <a:pt x="35558" y="1843560"/>
                  <a:pt x="66997" y="1839311"/>
                  <a:pt x="0" y="1839311"/>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5105400" y="4845270"/>
            <a:ext cx="1026608" cy="9459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500505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7141775" y="1692166"/>
            <a:ext cx="814697" cy="756896"/>
          </a:xfrm>
          <a:custGeom>
            <a:avLst/>
            <a:gdLst>
              <a:gd name="connsiteX0" fmla="*/ 467715 w 814697"/>
              <a:gd name="connsiteY0" fmla="*/ 756744 h 756896"/>
              <a:gd name="connsiteX1" fmla="*/ 415163 w 814697"/>
              <a:gd name="connsiteY1" fmla="*/ 735724 h 756896"/>
              <a:gd name="connsiteX2" fmla="*/ 352101 w 814697"/>
              <a:gd name="connsiteY2" fmla="*/ 693682 h 756896"/>
              <a:gd name="connsiteX3" fmla="*/ 278528 w 814697"/>
              <a:gd name="connsiteY3" fmla="*/ 641131 h 756896"/>
              <a:gd name="connsiteX4" fmla="*/ 183935 w 814697"/>
              <a:gd name="connsiteY4" fmla="*/ 578068 h 756896"/>
              <a:gd name="connsiteX5" fmla="*/ 152404 w 814697"/>
              <a:gd name="connsiteY5" fmla="*/ 557048 h 756896"/>
              <a:gd name="connsiteX6" fmla="*/ 110363 w 814697"/>
              <a:gd name="connsiteY6" fmla="*/ 493986 h 756896"/>
              <a:gd name="connsiteX7" fmla="*/ 78832 w 814697"/>
              <a:gd name="connsiteY7" fmla="*/ 462455 h 756896"/>
              <a:gd name="connsiteX8" fmla="*/ 47301 w 814697"/>
              <a:gd name="connsiteY8" fmla="*/ 388882 h 756896"/>
              <a:gd name="connsiteX9" fmla="*/ 26280 w 814697"/>
              <a:gd name="connsiteY9" fmla="*/ 357351 h 756896"/>
              <a:gd name="connsiteX10" fmla="*/ 15770 w 814697"/>
              <a:gd name="connsiteY10" fmla="*/ 168165 h 756896"/>
              <a:gd name="connsiteX11" fmla="*/ 47301 w 814697"/>
              <a:gd name="connsiteY11" fmla="*/ 136634 h 756896"/>
              <a:gd name="connsiteX12" fmla="*/ 78832 w 814697"/>
              <a:gd name="connsiteY12" fmla="*/ 126124 h 756896"/>
              <a:gd name="connsiteX13" fmla="*/ 110363 w 814697"/>
              <a:gd name="connsiteY13" fmla="*/ 105103 h 756896"/>
              <a:gd name="connsiteX14" fmla="*/ 215466 w 814697"/>
              <a:gd name="connsiteY14" fmla="*/ 84082 h 756896"/>
              <a:gd name="connsiteX15" fmla="*/ 415163 w 814697"/>
              <a:gd name="connsiteY15" fmla="*/ 63062 h 756896"/>
              <a:gd name="connsiteX16" fmla="*/ 488735 w 814697"/>
              <a:gd name="connsiteY16" fmla="*/ 42041 h 756896"/>
              <a:gd name="connsiteX17" fmla="*/ 551797 w 814697"/>
              <a:gd name="connsiteY17" fmla="*/ 21020 h 756896"/>
              <a:gd name="connsiteX18" fmla="*/ 625370 w 814697"/>
              <a:gd name="connsiteY18" fmla="*/ 0 h 756896"/>
              <a:gd name="connsiteX19" fmla="*/ 772515 w 814697"/>
              <a:gd name="connsiteY19" fmla="*/ 10510 h 756896"/>
              <a:gd name="connsiteX20" fmla="*/ 804046 w 814697"/>
              <a:gd name="connsiteY20" fmla="*/ 21020 h 756896"/>
              <a:gd name="connsiteX21" fmla="*/ 814556 w 814697"/>
              <a:gd name="connsiteY21" fmla="*/ 52551 h 756896"/>
              <a:gd name="connsiteX22" fmla="*/ 783025 w 814697"/>
              <a:gd name="connsiteY22" fmla="*/ 315310 h 756896"/>
              <a:gd name="connsiteX23" fmla="*/ 762004 w 814697"/>
              <a:gd name="connsiteY23" fmla="*/ 346841 h 756896"/>
              <a:gd name="connsiteX24" fmla="*/ 730473 w 814697"/>
              <a:gd name="connsiteY24" fmla="*/ 409903 h 756896"/>
              <a:gd name="connsiteX25" fmla="*/ 698942 w 814697"/>
              <a:gd name="connsiteY25" fmla="*/ 472965 h 756896"/>
              <a:gd name="connsiteX26" fmla="*/ 667411 w 814697"/>
              <a:gd name="connsiteY26" fmla="*/ 546537 h 756896"/>
              <a:gd name="connsiteX27" fmla="*/ 614859 w 814697"/>
              <a:gd name="connsiteY27" fmla="*/ 641131 h 756896"/>
              <a:gd name="connsiteX28" fmla="*/ 604349 w 814697"/>
              <a:gd name="connsiteY28" fmla="*/ 672662 h 756896"/>
              <a:gd name="connsiteX29" fmla="*/ 541287 w 814697"/>
              <a:gd name="connsiteY29" fmla="*/ 704193 h 756896"/>
              <a:gd name="connsiteX30" fmla="*/ 509756 w 814697"/>
              <a:gd name="connsiteY30" fmla="*/ 725213 h 756896"/>
              <a:gd name="connsiteX31" fmla="*/ 467715 w 814697"/>
              <a:gd name="connsiteY31" fmla="*/ 756744 h 756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14697" h="756896">
                <a:moveTo>
                  <a:pt x="467715" y="756744"/>
                </a:moveTo>
                <a:cubicBezTo>
                  <a:pt x="451949" y="758496"/>
                  <a:pt x="431726" y="744758"/>
                  <a:pt x="415163" y="735724"/>
                </a:cubicBezTo>
                <a:cubicBezTo>
                  <a:pt x="392984" y="723626"/>
                  <a:pt x="373122" y="707696"/>
                  <a:pt x="352101" y="693682"/>
                </a:cubicBezTo>
                <a:cubicBezTo>
                  <a:pt x="249579" y="625334"/>
                  <a:pt x="408911" y="732399"/>
                  <a:pt x="278528" y="641131"/>
                </a:cubicBezTo>
                <a:cubicBezTo>
                  <a:pt x="247483" y="619399"/>
                  <a:pt x="215466" y="599089"/>
                  <a:pt x="183935" y="578068"/>
                </a:cubicBezTo>
                <a:lnTo>
                  <a:pt x="152404" y="557048"/>
                </a:lnTo>
                <a:cubicBezTo>
                  <a:pt x="138390" y="536027"/>
                  <a:pt x="128227" y="511850"/>
                  <a:pt x="110363" y="493986"/>
                </a:cubicBezTo>
                <a:cubicBezTo>
                  <a:pt x="99853" y="483476"/>
                  <a:pt x="87471" y="474550"/>
                  <a:pt x="78832" y="462455"/>
                </a:cubicBezTo>
                <a:cubicBezTo>
                  <a:pt x="42377" y="411418"/>
                  <a:pt x="70175" y="434631"/>
                  <a:pt x="47301" y="388882"/>
                </a:cubicBezTo>
                <a:cubicBezTo>
                  <a:pt x="41652" y="377584"/>
                  <a:pt x="33287" y="367861"/>
                  <a:pt x="26280" y="357351"/>
                </a:cubicBezTo>
                <a:cubicBezTo>
                  <a:pt x="-154" y="278051"/>
                  <a:pt x="-11676" y="271086"/>
                  <a:pt x="15770" y="168165"/>
                </a:cubicBezTo>
                <a:cubicBezTo>
                  <a:pt x="19600" y="153803"/>
                  <a:pt x="34933" y="144879"/>
                  <a:pt x="47301" y="136634"/>
                </a:cubicBezTo>
                <a:cubicBezTo>
                  <a:pt x="56519" y="130489"/>
                  <a:pt x="68322" y="129627"/>
                  <a:pt x="78832" y="126124"/>
                </a:cubicBezTo>
                <a:cubicBezTo>
                  <a:pt x="89342" y="119117"/>
                  <a:pt x="98752" y="110079"/>
                  <a:pt x="110363" y="105103"/>
                </a:cubicBezTo>
                <a:cubicBezTo>
                  <a:pt x="129511" y="96897"/>
                  <a:pt x="202431" y="85944"/>
                  <a:pt x="215466" y="84082"/>
                </a:cubicBezTo>
                <a:cubicBezTo>
                  <a:pt x="295833" y="72601"/>
                  <a:pt x="329116" y="70884"/>
                  <a:pt x="415163" y="63062"/>
                </a:cubicBezTo>
                <a:cubicBezTo>
                  <a:pt x="521101" y="27747"/>
                  <a:pt x="356799" y="81622"/>
                  <a:pt x="488735" y="42041"/>
                </a:cubicBezTo>
                <a:cubicBezTo>
                  <a:pt x="509958" y="35674"/>
                  <a:pt x="530301" y="26394"/>
                  <a:pt x="551797" y="21020"/>
                </a:cubicBezTo>
                <a:cubicBezTo>
                  <a:pt x="604587" y="7823"/>
                  <a:pt x="580135" y="15078"/>
                  <a:pt x="625370" y="0"/>
                </a:cubicBezTo>
                <a:cubicBezTo>
                  <a:pt x="674418" y="3503"/>
                  <a:pt x="723678" y="4765"/>
                  <a:pt x="772515" y="10510"/>
                </a:cubicBezTo>
                <a:cubicBezTo>
                  <a:pt x="783518" y="11804"/>
                  <a:pt x="796212" y="13186"/>
                  <a:pt x="804046" y="21020"/>
                </a:cubicBezTo>
                <a:cubicBezTo>
                  <a:pt x="811880" y="28854"/>
                  <a:pt x="811053" y="42041"/>
                  <a:pt x="814556" y="52551"/>
                </a:cubicBezTo>
                <a:cubicBezTo>
                  <a:pt x="813737" y="68118"/>
                  <a:pt x="821517" y="257573"/>
                  <a:pt x="783025" y="315310"/>
                </a:cubicBezTo>
                <a:lnTo>
                  <a:pt x="762004" y="346841"/>
                </a:lnTo>
                <a:cubicBezTo>
                  <a:pt x="735587" y="426095"/>
                  <a:pt x="771222" y="328405"/>
                  <a:pt x="730473" y="409903"/>
                </a:cubicBezTo>
                <a:cubicBezTo>
                  <a:pt x="686958" y="496932"/>
                  <a:pt x="759186" y="382601"/>
                  <a:pt x="698942" y="472965"/>
                </a:cubicBezTo>
                <a:cubicBezTo>
                  <a:pt x="671139" y="584181"/>
                  <a:pt x="708888" y="453211"/>
                  <a:pt x="667411" y="546537"/>
                </a:cubicBezTo>
                <a:cubicBezTo>
                  <a:pt x="626257" y="639134"/>
                  <a:pt x="672412" y="583579"/>
                  <a:pt x="614859" y="641131"/>
                </a:cubicBezTo>
                <a:cubicBezTo>
                  <a:pt x="611356" y="651641"/>
                  <a:pt x="611270" y="664011"/>
                  <a:pt x="604349" y="672662"/>
                </a:cubicBezTo>
                <a:cubicBezTo>
                  <a:pt x="584271" y="697760"/>
                  <a:pt x="566671" y="691501"/>
                  <a:pt x="541287" y="704193"/>
                </a:cubicBezTo>
                <a:cubicBezTo>
                  <a:pt x="529989" y="709842"/>
                  <a:pt x="521054" y="719564"/>
                  <a:pt x="509756" y="725213"/>
                </a:cubicBezTo>
                <a:cubicBezTo>
                  <a:pt x="486518" y="736832"/>
                  <a:pt x="483481" y="754992"/>
                  <a:pt x="467715" y="75674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Freeform 12"/>
          <p:cNvSpPr/>
          <p:nvPr/>
        </p:nvSpPr>
        <p:spPr>
          <a:xfrm>
            <a:off x="4298452" y="1166648"/>
            <a:ext cx="2145460" cy="714704"/>
          </a:xfrm>
          <a:custGeom>
            <a:avLst/>
            <a:gdLst>
              <a:gd name="connsiteX0" fmla="*/ 2144389 w 2145460"/>
              <a:gd name="connsiteY0" fmla="*/ 294290 h 714704"/>
              <a:gd name="connsiteX1" fmla="*/ 2133879 w 2145460"/>
              <a:gd name="connsiteY1" fmla="*/ 567559 h 714704"/>
              <a:gd name="connsiteX2" fmla="*/ 2091838 w 2145460"/>
              <a:gd name="connsiteY2" fmla="*/ 662152 h 714704"/>
              <a:gd name="connsiteX3" fmla="*/ 2060307 w 2145460"/>
              <a:gd name="connsiteY3" fmla="*/ 672662 h 714704"/>
              <a:gd name="connsiteX4" fmla="*/ 1976224 w 2145460"/>
              <a:gd name="connsiteY4" fmla="*/ 693683 h 714704"/>
              <a:gd name="connsiteX5" fmla="*/ 1829079 w 2145460"/>
              <a:gd name="connsiteY5" fmla="*/ 714704 h 714704"/>
              <a:gd name="connsiteX6" fmla="*/ 599369 w 2145460"/>
              <a:gd name="connsiteY6" fmla="*/ 693683 h 714704"/>
              <a:gd name="connsiteX7" fmla="*/ 546817 w 2145460"/>
              <a:gd name="connsiteY7" fmla="*/ 683173 h 714704"/>
              <a:gd name="connsiteX8" fmla="*/ 441714 w 2145460"/>
              <a:gd name="connsiteY8" fmla="*/ 672662 h 714704"/>
              <a:gd name="connsiteX9" fmla="*/ 347120 w 2145460"/>
              <a:gd name="connsiteY9" fmla="*/ 651642 h 714704"/>
              <a:gd name="connsiteX10" fmla="*/ 231507 w 2145460"/>
              <a:gd name="connsiteY10" fmla="*/ 630621 h 714704"/>
              <a:gd name="connsiteX11" fmla="*/ 168445 w 2145460"/>
              <a:gd name="connsiteY11" fmla="*/ 609600 h 714704"/>
              <a:gd name="connsiteX12" fmla="*/ 136914 w 2145460"/>
              <a:gd name="connsiteY12" fmla="*/ 599090 h 714704"/>
              <a:gd name="connsiteX13" fmla="*/ 115893 w 2145460"/>
              <a:gd name="connsiteY13" fmla="*/ 567559 h 714704"/>
              <a:gd name="connsiteX14" fmla="*/ 42320 w 2145460"/>
              <a:gd name="connsiteY14" fmla="*/ 515007 h 714704"/>
              <a:gd name="connsiteX15" fmla="*/ 279 w 2145460"/>
              <a:gd name="connsiteY15" fmla="*/ 451945 h 714704"/>
              <a:gd name="connsiteX16" fmla="*/ 10789 w 2145460"/>
              <a:gd name="connsiteY16" fmla="*/ 378373 h 714704"/>
              <a:gd name="connsiteX17" fmla="*/ 94872 w 2145460"/>
              <a:gd name="connsiteY17" fmla="*/ 304800 h 714704"/>
              <a:gd name="connsiteX18" fmla="*/ 210486 w 2145460"/>
              <a:gd name="connsiteY18" fmla="*/ 262759 h 714704"/>
              <a:gd name="connsiteX19" fmla="*/ 284058 w 2145460"/>
              <a:gd name="connsiteY19" fmla="*/ 241738 h 714704"/>
              <a:gd name="connsiteX20" fmla="*/ 357631 w 2145460"/>
              <a:gd name="connsiteY20" fmla="*/ 231228 h 714704"/>
              <a:gd name="connsiteX21" fmla="*/ 399672 w 2145460"/>
              <a:gd name="connsiteY21" fmla="*/ 220718 h 714704"/>
              <a:gd name="connsiteX22" fmla="*/ 504776 w 2145460"/>
              <a:gd name="connsiteY22" fmla="*/ 210207 h 714704"/>
              <a:gd name="connsiteX23" fmla="*/ 578348 w 2145460"/>
              <a:gd name="connsiteY23" fmla="*/ 199697 h 714704"/>
              <a:gd name="connsiteX24" fmla="*/ 641410 w 2145460"/>
              <a:gd name="connsiteY24" fmla="*/ 178676 h 714704"/>
              <a:gd name="connsiteX25" fmla="*/ 736003 w 2145460"/>
              <a:gd name="connsiteY25" fmla="*/ 105104 h 714704"/>
              <a:gd name="connsiteX26" fmla="*/ 767534 w 2145460"/>
              <a:gd name="connsiteY26" fmla="*/ 94593 h 714704"/>
              <a:gd name="connsiteX27" fmla="*/ 799065 w 2145460"/>
              <a:gd name="connsiteY27" fmla="*/ 73573 h 714704"/>
              <a:gd name="connsiteX28" fmla="*/ 883148 w 2145460"/>
              <a:gd name="connsiteY28" fmla="*/ 52552 h 714704"/>
              <a:gd name="connsiteX29" fmla="*/ 914679 w 2145460"/>
              <a:gd name="connsiteY29" fmla="*/ 42042 h 714704"/>
              <a:gd name="connsiteX30" fmla="*/ 998762 w 2145460"/>
              <a:gd name="connsiteY30" fmla="*/ 31531 h 714704"/>
              <a:gd name="connsiteX31" fmla="*/ 1135396 w 2145460"/>
              <a:gd name="connsiteY31" fmla="*/ 10511 h 714704"/>
              <a:gd name="connsiteX32" fmla="*/ 1229989 w 2145460"/>
              <a:gd name="connsiteY32" fmla="*/ 0 h 714704"/>
              <a:gd name="connsiteX33" fmla="*/ 1534789 w 2145460"/>
              <a:gd name="connsiteY33" fmla="*/ 10511 h 714704"/>
              <a:gd name="connsiteX34" fmla="*/ 1576831 w 2145460"/>
              <a:gd name="connsiteY34" fmla="*/ 21021 h 714704"/>
              <a:gd name="connsiteX35" fmla="*/ 1639893 w 2145460"/>
              <a:gd name="connsiteY35" fmla="*/ 42042 h 714704"/>
              <a:gd name="connsiteX36" fmla="*/ 1734486 w 2145460"/>
              <a:gd name="connsiteY36" fmla="*/ 105104 h 714704"/>
              <a:gd name="connsiteX37" fmla="*/ 1797548 w 2145460"/>
              <a:gd name="connsiteY37" fmla="*/ 147145 h 714704"/>
              <a:gd name="connsiteX38" fmla="*/ 1860610 w 2145460"/>
              <a:gd name="connsiteY38" fmla="*/ 189186 h 714704"/>
              <a:gd name="connsiteX39" fmla="*/ 1923672 w 2145460"/>
              <a:gd name="connsiteY39" fmla="*/ 231228 h 714704"/>
              <a:gd name="connsiteX40" fmla="*/ 1986734 w 2145460"/>
              <a:gd name="connsiteY40" fmla="*/ 262759 h 714704"/>
              <a:gd name="connsiteX41" fmla="*/ 2112858 w 2145460"/>
              <a:gd name="connsiteY41" fmla="*/ 273269 h 714704"/>
              <a:gd name="connsiteX42" fmla="*/ 2144389 w 2145460"/>
              <a:gd name="connsiteY42" fmla="*/ 294290 h 71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45460" h="714704">
                <a:moveTo>
                  <a:pt x="2144389" y="294290"/>
                </a:moveTo>
                <a:cubicBezTo>
                  <a:pt x="2147893" y="343338"/>
                  <a:pt x="2142388" y="476800"/>
                  <a:pt x="2133879" y="567559"/>
                </a:cubicBezTo>
                <a:cubicBezTo>
                  <a:pt x="2132447" y="582833"/>
                  <a:pt x="2111704" y="646259"/>
                  <a:pt x="2091838" y="662152"/>
                </a:cubicBezTo>
                <a:cubicBezTo>
                  <a:pt x="2083187" y="669073"/>
                  <a:pt x="2070995" y="669747"/>
                  <a:pt x="2060307" y="672662"/>
                </a:cubicBezTo>
                <a:cubicBezTo>
                  <a:pt x="2032435" y="680264"/>
                  <a:pt x="2004721" y="688934"/>
                  <a:pt x="1976224" y="693683"/>
                </a:cubicBezTo>
                <a:cubicBezTo>
                  <a:pt x="1885300" y="708836"/>
                  <a:pt x="1934308" y="701550"/>
                  <a:pt x="1829079" y="714704"/>
                </a:cubicBezTo>
                <a:cubicBezTo>
                  <a:pt x="1755947" y="713873"/>
                  <a:pt x="897943" y="711246"/>
                  <a:pt x="599369" y="693683"/>
                </a:cubicBezTo>
                <a:cubicBezTo>
                  <a:pt x="581536" y="692634"/>
                  <a:pt x="564525" y="685534"/>
                  <a:pt x="546817" y="683173"/>
                </a:cubicBezTo>
                <a:cubicBezTo>
                  <a:pt x="511917" y="678520"/>
                  <a:pt x="476748" y="676166"/>
                  <a:pt x="441714" y="672662"/>
                </a:cubicBezTo>
                <a:cubicBezTo>
                  <a:pt x="403917" y="663213"/>
                  <a:pt x="387154" y="658314"/>
                  <a:pt x="347120" y="651642"/>
                </a:cubicBezTo>
                <a:cubicBezTo>
                  <a:pt x="286062" y="641465"/>
                  <a:pt x="281947" y="645753"/>
                  <a:pt x="231507" y="630621"/>
                </a:cubicBezTo>
                <a:cubicBezTo>
                  <a:pt x="210284" y="624254"/>
                  <a:pt x="189466" y="616607"/>
                  <a:pt x="168445" y="609600"/>
                </a:cubicBezTo>
                <a:lnTo>
                  <a:pt x="136914" y="599090"/>
                </a:lnTo>
                <a:cubicBezTo>
                  <a:pt x="129907" y="588580"/>
                  <a:pt x="124825" y="576491"/>
                  <a:pt x="115893" y="567559"/>
                </a:cubicBezTo>
                <a:cubicBezTo>
                  <a:pt x="102859" y="554525"/>
                  <a:pt x="60222" y="526942"/>
                  <a:pt x="42320" y="515007"/>
                </a:cubicBezTo>
                <a:cubicBezTo>
                  <a:pt x="28306" y="493986"/>
                  <a:pt x="-3294" y="476955"/>
                  <a:pt x="279" y="451945"/>
                </a:cubicBezTo>
                <a:cubicBezTo>
                  <a:pt x="3782" y="427421"/>
                  <a:pt x="3671" y="402101"/>
                  <a:pt x="10789" y="378373"/>
                </a:cubicBezTo>
                <a:cubicBezTo>
                  <a:pt x="21737" y="341880"/>
                  <a:pt x="69474" y="321732"/>
                  <a:pt x="94872" y="304800"/>
                </a:cubicBezTo>
                <a:cubicBezTo>
                  <a:pt x="160966" y="260737"/>
                  <a:pt x="90077" y="302894"/>
                  <a:pt x="210486" y="262759"/>
                </a:cubicBezTo>
                <a:cubicBezTo>
                  <a:pt x="237496" y="253756"/>
                  <a:pt x="255031" y="247016"/>
                  <a:pt x="284058" y="241738"/>
                </a:cubicBezTo>
                <a:cubicBezTo>
                  <a:pt x="308432" y="237306"/>
                  <a:pt x="333257" y="235659"/>
                  <a:pt x="357631" y="231228"/>
                </a:cubicBezTo>
                <a:cubicBezTo>
                  <a:pt x="371843" y="228644"/>
                  <a:pt x="385372" y="222761"/>
                  <a:pt x="399672" y="220718"/>
                </a:cubicBezTo>
                <a:cubicBezTo>
                  <a:pt x="434528" y="215739"/>
                  <a:pt x="469808" y="214321"/>
                  <a:pt x="504776" y="210207"/>
                </a:cubicBezTo>
                <a:cubicBezTo>
                  <a:pt x="529379" y="207312"/>
                  <a:pt x="553824" y="203200"/>
                  <a:pt x="578348" y="199697"/>
                </a:cubicBezTo>
                <a:cubicBezTo>
                  <a:pt x="599369" y="192690"/>
                  <a:pt x="625742" y="194344"/>
                  <a:pt x="641410" y="178676"/>
                </a:cubicBezTo>
                <a:cubicBezTo>
                  <a:pt x="668617" y="151469"/>
                  <a:pt x="698286" y="117677"/>
                  <a:pt x="736003" y="105104"/>
                </a:cubicBezTo>
                <a:cubicBezTo>
                  <a:pt x="746513" y="101600"/>
                  <a:pt x="757625" y="99548"/>
                  <a:pt x="767534" y="94593"/>
                </a:cubicBezTo>
                <a:cubicBezTo>
                  <a:pt x="778832" y="88944"/>
                  <a:pt x="787767" y="79222"/>
                  <a:pt x="799065" y="73573"/>
                </a:cubicBezTo>
                <a:cubicBezTo>
                  <a:pt x="823095" y="61558"/>
                  <a:pt x="859154" y="58550"/>
                  <a:pt x="883148" y="52552"/>
                </a:cubicBezTo>
                <a:cubicBezTo>
                  <a:pt x="893896" y="49865"/>
                  <a:pt x="903779" y="44024"/>
                  <a:pt x="914679" y="42042"/>
                </a:cubicBezTo>
                <a:cubicBezTo>
                  <a:pt x="942469" y="36989"/>
                  <a:pt x="970800" y="35526"/>
                  <a:pt x="998762" y="31531"/>
                </a:cubicBezTo>
                <a:cubicBezTo>
                  <a:pt x="1121480" y="14000"/>
                  <a:pt x="999786" y="27463"/>
                  <a:pt x="1135396" y="10511"/>
                </a:cubicBezTo>
                <a:cubicBezTo>
                  <a:pt x="1166876" y="6576"/>
                  <a:pt x="1198458" y="3504"/>
                  <a:pt x="1229989" y="0"/>
                </a:cubicBezTo>
                <a:cubicBezTo>
                  <a:pt x="1331589" y="3504"/>
                  <a:pt x="1433315" y="4361"/>
                  <a:pt x="1534789" y="10511"/>
                </a:cubicBezTo>
                <a:cubicBezTo>
                  <a:pt x="1549208" y="11385"/>
                  <a:pt x="1562995" y="16870"/>
                  <a:pt x="1576831" y="21021"/>
                </a:cubicBezTo>
                <a:cubicBezTo>
                  <a:pt x="1598054" y="27388"/>
                  <a:pt x="1621457" y="29751"/>
                  <a:pt x="1639893" y="42042"/>
                </a:cubicBezTo>
                <a:lnTo>
                  <a:pt x="1734486" y="105104"/>
                </a:lnTo>
                <a:cubicBezTo>
                  <a:pt x="1734491" y="105107"/>
                  <a:pt x="1797544" y="147141"/>
                  <a:pt x="1797548" y="147145"/>
                </a:cubicBezTo>
                <a:cubicBezTo>
                  <a:pt x="1836913" y="186510"/>
                  <a:pt x="1814978" y="173976"/>
                  <a:pt x="1860610" y="189186"/>
                </a:cubicBezTo>
                <a:lnTo>
                  <a:pt x="1923672" y="231228"/>
                </a:lnTo>
                <a:cubicBezTo>
                  <a:pt x="1945817" y="245991"/>
                  <a:pt x="1959536" y="259133"/>
                  <a:pt x="1986734" y="262759"/>
                </a:cubicBezTo>
                <a:cubicBezTo>
                  <a:pt x="2028551" y="268334"/>
                  <a:pt x="2070817" y="269766"/>
                  <a:pt x="2112858" y="273269"/>
                </a:cubicBezTo>
                <a:cubicBezTo>
                  <a:pt x="2151821" y="286257"/>
                  <a:pt x="2140885" y="245242"/>
                  <a:pt x="2144389" y="29429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3</a:t>
            </a:r>
            <a:r>
              <a:rPr lang="en-US" baseline="30000" dirty="0" smtClean="0"/>
              <a:t>rd</a:t>
            </a:r>
            <a:r>
              <a:rPr lang="en-US" dirty="0" smtClean="0"/>
              <a:t> –order Input Intercept Point (IIP3)</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19</a:t>
            </a:fld>
            <a:endParaRPr lang="en-US">
              <a:solidFill>
                <a:srgbClr val="000000"/>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1095748197"/>
              </p:ext>
            </p:extLst>
          </p:nvPr>
        </p:nvGraphicFramePr>
        <p:xfrm>
          <a:off x="1128712" y="2032523"/>
          <a:ext cx="3062288" cy="4184347"/>
        </p:xfrm>
        <a:graphic>
          <a:graphicData uri="http://schemas.openxmlformats.org/presentationml/2006/ole">
            <mc:AlternateContent xmlns:mc="http://schemas.openxmlformats.org/markup-compatibility/2006">
              <mc:Choice xmlns:v="urn:schemas-microsoft-com:vml" Requires="v">
                <p:oleObj spid="_x0000_s111680" name="Visio" r:id="rId3" imgW="1413336" imgH="1870560" progId="Visio.Drawing.11">
                  <p:embed/>
                </p:oleObj>
              </mc:Choice>
              <mc:Fallback>
                <p:oleObj name="Visio" r:id="rId3" imgW="1413336" imgH="1870560" progId="Visio.Drawing.11">
                  <p:embed/>
                  <p:pic>
                    <p:nvPicPr>
                      <p:cNvPr id="0" name=""/>
                      <p:cNvPicPr/>
                      <p:nvPr/>
                    </p:nvPicPr>
                    <p:blipFill>
                      <a:blip r:embed="rId4"/>
                      <a:stretch>
                        <a:fillRect/>
                      </a:stretch>
                    </p:blipFill>
                    <p:spPr>
                      <a:xfrm>
                        <a:off x="1128712" y="2032523"/>
                        <a:ext cx="3062288" cy="4184347"/>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Box 5"/>
              <p:cNvSpPr txBox="1"/>
              <p:nvPr/>
            </p:nvSpPr>
            <p:spPr>
              <a:xfrm>
                <a:off x="1447800" y="1180737"/>
                <a:ext cx="7387215"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𝐅𝐮𝐧𝐝𝐚𝐦𝐞𝐧𝐭𝐚𝐥</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𝐬𝟏</m:t>
                              </m:r>
                              <m:r>
                                <a:rPr lang="en-US" sz="1600" b="1" smtClean="0">
                                  <a:solidFill>
                                    <a:srgbClr val="000000"/>
                                  </a:solidFill>
                                  <a:latin typeface="Cambria Math"/>
                                </a:rPr>
                                <m:t>, </m:t>
                              </m:r>
                            </m:sub>
                          </m:sSub>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e>
                      </m:d>
                      <m:sSub>
                        <m:sSubPr>
                          <m:ctrlPr>
                            <a:rPr lang="en-US" sz="1600" b="1" i="1" smtClean="0">
                              <a:solidFill>
                                <a:srgbClr val="000000"/>
                              </a:solidFill>
                              <a:latin typeface="Cambria Math"/>
                            </a:rPr>
                          </m:ctrlPr>
                        </m:sSubPr>
                        <m:e>
                          <m:r>
                            <a:rPr lang="en-US" sz="1600" b="1" smtClean="0">
                              <a:solidFill>
                                <a:srgbClr val="000000"/>
                              </a:solidFill>
                              <a:latin typeface="Cambria Math"/>
                            </a:rPr>
                            <m:t>: </m:t>
                          </m:r>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m:t>
                      </m:r>
                      <m:f>
                        <m:fPr>
                          <m:ctrlPr>
                            <a:rPr lang="en-US" sz="1600" b="1" i="1">
                              <a:solidFill>
                                <a:srgbClr val="000000"/>
                              </a:solidFill>
                              <a:latin typeface="Cambria Math"/>
                            </a:rPr>
                          </m:ctrlPr>
                        </m:fPr>
                        <m:num>
                          <m:r>
                            <a:rPr lang="en-US" sz="1600" b="1">
                              <a:solidFill>
                                <a:srgbClr val="000000"/>
                              </a:solidFill>
                              <a:latin typeface="Cambria Math"/>
                            </a:rPr>
                            <m:t>𝟗</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bSup>
                            <m:sSubSupPr>
                              <m:ctrlPr>
                                <a:rPr lang="en-US" sz="1600" b="1" i="1">
                                  <a:solidFill>
                                    <a:srgbClr val="000000"/>
                                  </a:solidFill>
                                  <a:latin typeface="Cambria Math"/>
                                </a:rPr>
                              </m:ctrlPr>
                            </m:sSub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b/>
                            <m:sup>
                              <m:r>
                                <a:rPr lang="en-US" sz="1600" b="1">
                                  <a:solidFill>
                                    <a:srgbClr val="000000"/>
                                  </a:solidFill>
                                  <a:latin typeface="Cambria Math"/>
                                </a:rPr>
                                <m:t>𝟑</m:t>
                              </m:r>
                            </m:sup>
                          </m:sSubSup>
                        </m:num>
                        <m:den>
                          <m:r>
                            <a:rPr lang="en-US" sz="1600" b="1">
                              <a:solidFill>
                                <a:srgbClr val="000000"/>
                              </a:solidFill>
                              <a:latin typeface="Cambria Math"/>
                            </a:rPr>
                            <m:t>𝟒</m:t>
                          </m:r>
                        </m:den>
                      </m:f>
                      <m:r>
                        <a:rPr lang="en-US" sz="1600" b="1" smtClean="0">
                          <a:solidFill>
                            <a:srgbClr val="000000"/>
                          </a:solidFill>
                          <a:latin typeface="Cambria Math"/>
                          <a:ea typeface="Cambria Math"/>
                        </a:rPr>
                        <m:t>≈</m:t>
                      </m:r>
                      <m:sSub>
                        <m:sSubPr>
                          <m:ctrlPr>
                            <a:rPr lang="en-US" sz="1600" b="1" i="1" smtClean="0">
                              <a:solidFill>
                                <a:srgbClr val="0000FF"/>
                              </a:solidFill>
                              <a:latin typeface="Cambria Math"/>
                            </a:rPr>
                          </m:ctrlPr>
                        </m:sSubPr>
                        <m:e>
                          <m:r>
                            <a:rPr lang="en-US" sz="1600" b="1">
                              <a:solidFill>
                                <a:srgbClr val="0000FF"/>
                              </a:solidFill>
                              <a:latin typeface="Cambria Math"/>
                            </a:rPr>
                            <m:t> </m:t>
                          </m:r>
                          <m:r>
                            <a:rPr lang="en-US" sz="1600" b="1">
                              <a:solidFill>
                                <a:srgbClr val="0000FF"/>
                              </a:solidFill>
                              <a:latin typeface="Cambria Math"/>
                            </a:rPr>
                            <m:t>𝐚</m:t>
                          </m:r>
                        </m:e>
                        <m:sub>
                          <m:r>
                            <a:rPr lang="en-US" sz="1600" b="1">
                              <a:solidFill>
                                <a:srgbClr val="0000FF"/>
                              </a:solidFill>
                              <a:latin typeface="Cambria Math"/>
                            </a:rPr>
                            <m:t>𝟏</m:t>
                          </m:r>
                        </m:sub>
                      </m:sSub>
                      <m:sSub>
                        <m:sSubPr>
                          <m:ctrlPr>
                            <a:rPr lang="en-US" sz="1600" b="1" i="1">
                              <a:solidFill>
                                <a:srgbClr val="0000FF"/>
                              </a:solidFill>
                              <a:latin typeface="Cambria Math"/>
                            </a:rPr>
                          </m:ctrlPr>
                        </m:sSubPr>
                        <m:e>
                          <m:r>
                            <a:rPr lang="en-US" sz="1600" b="1">
                              <a:solidFill>
                                <a:srgbClr val="0000FF"/>
                              </a:solidFill>
                              <a:latin typeface="Cambria Math"/>
                            </a:rPr>
                            <m:t>𝐕</m:t>
                          </m:r>
                        </m:e>
                        <m:sub>
                          <m:r>
                            <a:rPr lang="en-US" sz="1600" b="1">
                              <a:solidFill>
                                <a:srgbClr val="0000FF"/>
                              </a:solidFill>
                              <a:latin typeface="Cambria Math"/>
                            </a:rPr>
                            <m:t>𝐩</m:t>
                          </m:r>
                        </m:sub>
                      </m:sSub>
                      <m:r>
                        <a:rPr lang="en-US" sz="1600" b="1" smtClean="0">
                          <a:solidFill>
                            <a:srgbClr val="000000"/>
                          </a:solidFill>
                          <a:latin typeface="Cambria Math"/>
                        </a:rPr>
                        <m:t> </m:t>
                      </m:r>
                      <m:r>
                        <a:rPr lang="en-US" sz="1600" b="1" smtClean="0">
                          <a:solidFill>
                            <a:srgbClr val="0000FF"/>
                          </a:solidFill>
                          <a:latin typeface="Cambria Math"/>
                        </a:rPr>
                        <m:t>@</m:t>
                      </m:r>
                      <m:r>
                        <a:rPr lang="en-US" sz="1600" b="1" smtClean="0">
                          <a:solidFill>
                            <a:srgbClr val="0000FF"/>
                          </a:solidFill>
                          <a:latin typeface="Cambria Math"/>
                        </a:rPr>
                        <m:t>𝐰𝐞𝐥𝐥</m:t>
                      </m:r>
                      <m:r>
                        <a:rPr lang="en-US" sz="1600" b="1" smtClean="0">
                          <a:solidFill>
                            <a:srgbClr val="0000FF"/>
                          </a:solidFill>
                          <a:latin typeface="Cambria Math"/>
                        </a:rPr>
                        <m:t> </m:t>
                      </m:r>
                      <m:r>
                        <a:rPr lang="en-US" sz="1600" b="1" smtClean="0">
                          <a:solidFill>
                            <a:srgbClr val="0000FF"/>
                          </a:solidFill>
                          <a:latin typeface="Cambria Math"/>
                        </a:rPr>
                        <m:t>𝐛𝐞𝐥𝐨𝐰</m:t>
                      </m:r>
                      <m:r>
                        <a:rPr lang="en-US" sz="1600" b="1" smtClean="0">
                          <a:solidFill>
                            <a:srgbClr val="0000FF"/>
                          </a:solidFill>
                          <a:latin typeface="Cambria Math"/>
                        </a:rPr>
                        <m:t> </m:t>
                      </m:r>
                      <m:r>
                        <a:rPr lang="en-US" sz="1600" b="1" smtClean="0">
                          <a:solidFill>
                            <a:srgbClr val="0000FF"/>
                          </a:solidFill>
                          <a:latin typeface="Cambria Math"/>
                        </a:rPr>
                        <m:t>𝐬𝐚𝐭</m:t>
                      </m:r>
                      <m:r>
                        <a:rPr lang="en-US" sz="1600" b="1" smtClean="0">
                          <a:solidFill>
                            <a:srgbClr val="0000FF"/>
                          </a:solidFill>
                          <a:latin typeface="Cambria Math"/>
                        </a:rPr>
                        <m:t>. </m:t>
                      </m:r>
                      <m:r>
                        <a:rPr lang="en-US" sz="1600" b="1" smtClean="0">
                          <a:solidFill>
                            <a:srgbClr val="0000FF"/>
                          </a:solidFill>
                          <a:latin typeface="Cambria Math"/>
                        </a:rPr>
                        <m:t>𝐩𝐨𝐢𝐧𝐭</m:t>
                      </m:r>
                    </m:oMath>
                  </m:oMathPara>
                </a14:m>
                <a:endParaRPr lang="en-US" sz="1600" b="1" dirty="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447800" y="1180737"/>
                <a:ext cx="7387215" cy="648063"/>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473438" y="1714137"/>
                <a:ext cx="6836743"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𝟑𝐫𝐝</m:t>
                      </m:r>
                      <m:r>
                        <a:rPr lang="en-US" sz="1600" b="1" smtClean="0">
                          <a:solidFill>
                            <a:srgbClr val="000000"/>
                          </a:solidFill>
                          <a:latin typeface="Cambria Math"/>
                        </a:rPr>
                        <m:t>−</m:t>
                      </m:r>
                      <m:r>
                        <a:rPr lang="en-US" sz="1600" b="1" smtClean="0">
                          <a:solidFill>
                            <a:srgbClr val="000000"/>
                          </a:solidFill>
                          <a:latin typeface="Cambria Math"/>
                        </a:rPr>
                        <m:t>𝐨𝐫𝐝𝐞𝐫</m:t>
                      </m:r>
                      <m:r>
                        <a:rPr lang="en-US" sz="1600" b="1" smtClean="0">
                          <a:solidFill>
                            <a:srgbClr val="000000"/>
                          </a:solidFill>
                          <a:latin typeface="Cambria Math"/>
                        </a:rPr>
                        <m:t> </m:t>
                      </m:r>
                      <m:r>
                        <a:rPr lang="en-US" sz="1600" b="1" smtClean="0">
                          <a:solidFill>
                            <a:srgbClr val="000000"/>
                          </a:solidFill>
                          <a:latin typeface="Cambria Math"/>
                        </a:rPr>
                        <m:t>𝐢𝐧𝐭𝐞𝐫𝐦𝐨𝐝𝐮𝐥𝐚𝐭𝐢𝐨𝐧</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r>
                            <a:rPr lang="en-US" sz="1600" b="1" smtClean="0">
                              <a:solidFill>
                                <a:srgbClr val="000000"/>
                              </a:solidFill>
                              <a:latin typeface="Cambria Math"/>
                            </a:rPr>
                            <m:t>𝟐</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𝟏</m:t>
                              </m:r>
                            </m:sub>
                          </m:sSub>
                          <m:r>
                            <a:rPr lang="en-US" sz="1600" b="1" smtClean="0">
                              <a:solidFill>
                                <a:srgbClr val="000000"/>
                              </a:solidFill>
                              <a:latin typeface="Cambria Math"/>
                            </a:rPr>
                            <m:t>,</m:t>
                          </m:r>
                          <m:r>
                            <a:rPr lang="en-US" sz="1600" b="1">
                              <a:solidFill>
                                <a:srgbClr val="000000"/>
                              </a:solidFill>
                              <a:latin typeface="Cambria Math"/>
                            </a:rPr>
                            <m:t>𝟐</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𝟏</m:t>
                              </m:r>
                            </m:sub>
                          </m:sSub>
                          <m:r>
                            <a:rPr lang="en-US" sz="1600" b="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e>
                      </m:d>
                      <m:r>
                        <a:rPr lang="en-US" sz="1600" b="1" smtClean="0">
                          <a:solidFill>
                            <a:srgbClr val="000000"/>
                          </a:solidFill>
                          <a:latin typeface="Cambria Math"/>
                        </a:rPr>
                        <m:t>:</m:t>
                      </m:r>
                      <m:f>
                        <m:fPr>
                          <m:ctrlPr>
                            <a:rPr lang="en-US" sz="1600" b="1" i="1" smtClean="0">
                              <a:solidFill>
                                <a:srgbClr val="FF0000"/>
                              </a:solidFill>
                              <a:latin typeface="Cambria Math"/>
                            </a:rPr>
                          </m:ctrlPr>
                        </m:fPr>
                        <m:num>
                          <m:r>
                            <a:rPr lang="en-US" sz="1600" b="1" smtClean="0">
                              <a:solidFill>
                                <a:srgbClr val="FF0000"/>
                              </a:solidFill>
                              <a:latin typeface="Cambria Math"/>
                            </a:rPr>
                            <m:t>𝟑</m:t>
                          </m:r>
                          <m:sSub>
                            <m:sSubPr>
                              <m:ctrlPr>
                                <a:rPr lang="en-US" sz="1600" b="1" i="1">
                                  <a:solidFill>
                                    <a:srgbClr val="FF0000"/>
                                  </a:solidFill>
                                  <a:latin typeface="Cambria Math"/>
                                </a:rPr>
                              </m:ctrlPr>
                            </m:sSubPr>
                            <m:e>
                              <m:r>
                                <a:rPr lang="en-US" sz="1600" b="1">
                                  <a:solidFill>
                                    <a:srgbClr val="FF0000"/>
                                  </a:solidFill>
                                  <a:latin typeface="Cambria Math"/>
                                </a:rPr>
                                <m:t>𝐚</m:t>
                              </m:r>
                            </m:e>
                            <m:sub>
                              <m:r>
                                <a:rPr lang="en-US" sz="1600" b="1">
                                  <a:solidFill>
                                    <a:srgbClr val="FF0000"/>
                                  </a:solidFill>
                                  <a:latin typeface="Cambria Math"/>
                                </a:rPr>
                                <m:t>𝟑</m:t>
                              </m:r>
                            </m:sub>
                          </m:sSub>
                          <m:sSubSup>
                            <m:sSubSupPr>
                              <m:ctrlPr>
                                <a:rPr lang="en-US" sz="1600" b="1" i="1">
                                  <a:solidFill>
                                    <a:srgbClr val="FF0000"/>
                                  </a:solidFill>
                                  <a:latin typeface="Cambria Math"/>
                                </a:rPr>
                              </m:ctrlPr>
                            </m:sSubSup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𝐩</m:t>
                                  </m:r>
                                </m:sub>
                              </m:sSub>
                            </m:e>
                            <m:sub/>
                            <m:sup>
                              <m:r>
                                <a:rPr lang="en-US" sz="1600" b="1">
                                  <a:solidFill>
                                    <a:srgbClr val="FF0000"/>
                                  </a:solidFill>
                                  <a:latin typeface="Cambria Math"/>
                                </a:rPr>
                                <m:t>𝟑</m:t>
                              </m:r>
                            </m:sup>
                          </m:sSubSup>
                        </m:num>
                        <m:den>
                          <m:r>
                            <a:rPr lang="en-US" sz="1600" b="1">
                              <a:solidFill>
                                <a:srgbClr val="FF0000"/>
                              </a:solidFill>
                              <a:latin typeface="Cambria Math"/>
                            </a:rPr>
                            <m:t>𝟒</m:t>
                          </m:r>
                        </m:den>
                      </m:f>
                    </m:oMath>
                  </m:oMathPara>
                </a14:m>
                <a:endParaRPr lang="en-US" sz="1600" b="1" dirty="0">
                  <a:solidFill>
                    <a:srgbClr val="00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473438" y="1714137"/>
                <a:ext cx="6836743" cy="648063"/>
              </a:xfrm>
              <a:prstGeom prst="rect">
                <a:avLst/>
              </a:prstGeom>
              <a:blipFill rotWithShape="1">
                <a:blip r:embed="rId6"/>
                <a:stretch>
                  <a:fillRect/>
                </a:stretch>
              </a:blipFill>
            </p:spPr>
            <p:txBody>
              <a:bodyPr/>
              <a:lstStyle/>
              <a:p>
                <a:r>
                  <a:rPr lang="en-US">
                    <a:noFill/>
                  </a:rPr>
                  <a:t> </a:t>
                </a:r>
              </a:p>
            </p:txBody>
          </p:sp>
        </mc:Fallback>
      </mc:AlternateContent>
      <p:sp>
        <p:nvSpPr>
          <p:cNvPr id="8" name="Rectangle 7"/>
          <p:cNvSpPr/>
          <p:nvPr/>
        </p:nvSpPr>
        <p:spPr>
          <a:xfrm>
            <a:off x="1966912" y="366851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1</a:t>
            </a:r>
            <a:endParaRPr lang="en-US" sz="1600" dirty="0">
              <a:solidFill>
                <a:srgbClr val="000000"/>
              </a:solidFill>
              <a:latin typeface="Franklin Gothic Medium Cond"/>
            </a:endParaRPr>
          </a:p>
        </p:txBody>
      </p:sp>
      <p:sp>
        <p:nvSpPr>
          <p:cNvPr id="9" name="Rectangle 8"/>
          <p:cNvSpPr/>
          <p:nvPr/>
        </p:nvSpPr>
        <p:spPr>
          <a:xfrm>
            <a:off x="2099222" y="450671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3</a:t>
            </a:r>
            <a:endParaRPr lang="en-US" sz="1600" dirty="0">
              <a:solidFill>
                <a:srgbClr val="000000"/>
              </a:solidFill>
              <a:latin typeface="Franklin Gothic Medium Cond"/>
            </a:endParaRPr>
          </a:p>
        </p:txBody>
      </p:sp>
      <p:sp>
        <p:nvSpPr>
          <p:cNvPr id="10" name="Rectangle 9"/>
          <p:cNvSpPr/>
          <p:nvPr/>
        </p:nvSpPr>
        <p:spPr>
          <a:xfrm>
            <a:off x="533400" y="2023646"/>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out</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sp>
        <p:nvSpPr>
          <p:cNvPr id="11" name="Rectangle 10"/>
          <p:cNvSpPr/>
          <p:nvPr/>
        </p:nvSpPr>
        <p:spPr>
          <a:xfrm>
            <a:off x="3810000" y="5791200"/>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in</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mc:AlternateContent xmlns:mc="http://schemas.openxmlformats.org/markup-compatibility/2006" xmlns:a14="http://schemas.microsoft.com/office/drawing/2010/main">
        <mc:Choice Requires="a14">
          <p:sp>
            <p:nvSpPr>
              <p:cNvPr id="18" name="TextBox 17"/>
              <p:cNvSpPr txBox="1"/>
              <p:nvPr/>
            </p:nvSpPr>
            <p:spPr>
              <a:xfrm>
                <a:off x="5029200" y="4648200"/>
                <a:ext cx="3505200" cy="169213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a:latin typeface="Cambria Math"/>
                            </a:rPr>
                          </m:ctrlPr>
                        </m:sSubPr>
                        <m:e>
                          <m:r>
                            <a:rPr lang="en-US" sz="1600" b="1">
                              <a:latin typeface="Cambria Math"/>
                            </a:rPr>
                            <m:t>𝐈𝐌</m:t>
                          </m:r>
                        </m:e>
                        <m:sub>
                          <m:r>
                            <a:rPr lang="en-US" sz="1600" b="1" i="1">
                              <a:latin typeface="Cambria Math"/>
                            </a:rPr>
                            <m:t>𝟑</m:t>
                          </m:r>
                        </m:sub>
                      </m:sSub>
                      <m:r>
                        <a:rPr lang="en-US" sz="1600" b="1" smtClean="0">
                          <a:solidFill>
                            <a:srgbClr val="000000"/>
                          </a:solidFill>
                          <a:latin typeface="Cambria Math"/>
                        </a:rPr>
                        <m:t>=</m:t>
                      </m:r>
                      <m:f>
                        <m:fPr>
                          <m:ctrlPr>
                            <a:rPr lang="en-US" sz="1600" b="1" i="1">
                              <a:solidFill>
                                <a:srgbClr val="000000"/>
                              </a:solidFill>
                              <a:latin typeface="Cambria Math"/>
                            </a:rPr>
                          </m:ctrlPr>
                        </m:fPr>
                        <m:num>
                          <m:r>
                            <a:rPr lang="en-US" sz="1600" b="1">
                              <a:solidFill>
                                <a:srgbClr val="000000"/>
                              </a:solidFill>
                              <a:latin typeface="Cambria Math"/>
                            </a:rPr>
                            <m:t>𝟑</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bSup>
                            <m:sSubSupPr>
                              <m:ctrlPr>
                                <a:rPr lang="en-US" sz="1600" b="1" i="1">
                                  <a:solidFill>
                                    <a:srgbClr val="000000"/>
                                  </a:solidFill>
                                  <a:latin typeface="Cambria Math"/>
                                </a:rPr>
                              </m:ctrlPr>
                            </m:sSub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b/>
                            <m:sup>
                              <m:r>
                                <a:rPr lang="en-US" sz="1600" b="1" smtClean="0">
                                  <a:solidFill>
                                    <a:srgbClr val="000000"/>
                                  </a:solidFill>
                                  <a:latin typeface="Cambria Math"/>
                                </a:rPr>
                                <m:t>𝟐</m:t>
                              </m:r>
                            </m:sup>
                          </m:sSubSup>
                        </m:num>
                        <m:den>
                          <m:r>
                            <a:rPr lang="en-US" sz="1600" b="1">
                              <a:solidFill>
                                <a:srgbClr val="000000"/>
                              </a:solidFill>
                              <a:latin typeface="Cambria Math"/>
                            </a:rPr>
                            <m:t>𝟒</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den>
                      </m:f>
                      <m:r>
                        <a:rPr lang="en-US" sz="1600" b="1" i="0" smtClean="0">
                          <a:solidFill>
                            <a:srgbClr val="000000"/>
                          </a:solidFill>
                          <a:latin typeface="Cambria Math"/>
                        </a:rPr>
                        <m:t>=</m:t>
                      </m:r>
                      <m:r>
                        <a:rPr lang="en-US" sz="1600" b="1" i="0" smtClean="0">
                          <a:solidFill>
                            <a:srgbClr val="000000"/>
                          </a:solidFill>
                          <a:latin typeface="Cambria Math"/>
                        </a:rPr>
                        <m:t>𝟏</m:t>
                      </m:r>
                      <m:r>
                        <a:rPr lang="en-US" sz="1600" b="1" i="0" smtClean="0">
                          <a:solidFill>
                            <a:srgbClr val="000000"/>
                          </a:solidFill>
                          <a:latin typeface="Cambria Math"/>
                        </a:rPr>
                        <m:t> @</m:t>
                      </m:r>
                      <m:r>
                        <a:rPr lang="en-US" sz="1600" b="1" i="0" smtClean="0">
                          <a:solidFill>
                            <a:srgbClr val="000000"/>
                          </a:solidFill>
                          <a:latin typeface="Cambria Math"/>
                        </a:rPr>
                        <m:t>𝐈𝐈𝐏𝟑</m:t>
                      </m:r>
                    </m:oMath>
                  </m:oMathPara>
                </a14:m>
                <a:endParaRPr lang="en-US" sz="1600" b="1" dirty="0" smtClean="0">
                  <a:solidFill>
                    <a:srgbClr val="000000"/>
                  </a:solidFill>
                </a:endParaRPr>
              </a:p>
              <a:p>
                <a:pPr marL="285750" indent="-285750">
                  <a:buFont typeface="Wingdings"/>
                  <a:buChar char="à"/>
                </a:pPr>
                <a14:m>
                  <m:oMath xmlns:m="http://schemas.openxmlformats.org/officeDocument/2006/math">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smtClean="0">
                            <a:solidFill>
                              <a:srgbClr val="000000"/>
                            </a:solidFill>
                            <a:latin typeface="Cambria Math"/>
                          </a:rPr>
                          <m:t>,</m:t>
                        </m:r>
                        <m:r>
                          <a:rPr lang="en-US" sz="1600" b="1" i="1" smtClean="0">
                            <a:solidFill>
                              <a:srgbClr val="000000"/>
                            </a:solidFill>
                            <a:latin typeface="Cambria Math"/>
                          </a:rPr>
                          <m:t>𝑰𝑰𝑷</m:t>
                        </m:r>
                        <m:r>
                          <a:rPr lang="en-US" sz="1600" b="1" i="1" smtClean="0">
                            <a:solidFill>
                              <a:srgbClr val="000000"/>
                            </a:solidFill>
                            <a:latin typeface="Cambria Math"/>
                          </a:rPr>
                          <m:t>𝟑</m:t>
                        </m:r>
                      </m:sub>
                    </m:sSub>
                    <m:r>
                      <a:rPr lang="en-US" sz="1600" b="1" i="1" smtClean="0">
                        <a:solidFill>
                          <a:srgbClr val="000000"/>
                        </a:solidFill>
                        <a:latin typeface="Cambria Math"/>
                      </a:rPr>
                      <m:t>=</m:t>
                    </m:r>
                    <m:rad>
                      <m:radPr>
                        <m:degHide m:val="on"/>
                        <m:ctrlPr>
                          <a:rPr lang="en-US" sz="1600" b="1" i="1" smtClean="0">
                            <a:solidFill>
                              <a:srgbClr val="000000"/>
                            </a:solidFill>
                            <a:latin typeface="Cambria Math"/>
                          </a:rPr>
                        </m:ctrlPr>
                      </m:radPr>
                      <m:deg/>
                      <m:e>
                        <m:f>
                          <m:fPr>
                            <m:ctrlPr>
                              <a:rPr lang="en-US" sz="1600" b="1" i="1" smtClean="0">
                                <a:solidFill>
                                  <a:srgbClr val="000000"/>
                                </a:solidFill>
                                <a:latin typeface="Cambria Math"/>
                              </a:rPr>
                            </m:ctrlPr>
                          </m:fPr>
                          <m:num>
                            <m:r>
                              <a:rPr lang="en-US" sz="1600" b="1" i="1" smtClean="0">
                                <a:solidFill>
                                  <a:srgbClr val="000000"/>
                                </a:solidFill>
                                <a:latin typeface="Cambria Math"/>
                              </a:rPr>
                              <m:t>𝟒</m:t>
                            </m:r>
                          </m:num>
                          <m:den>
                            <m:r>
                              <a:rPr lang="en-US" sz="1600" b="1" i="1" smtClean="0">
                                <a:solidFill>
                                  <a:srgbClr val="000000"/>
                                </a:solidFill>
                                <a:latin typeface="Cambria Math"/>
                              </a:rPr>
                              <m:t>𝟑</m:t>
                            </m:r>
                          </m:den>
                        </m:f>
                        <m:d>
                          <m:dPr>
                            <m:begChr m:val="|"/>
                            <m:endChr m:val="|"/>
                            <m:ctrlPr>
                              <a:rPr lang="en-US" sz="1600" b="1" i="1" smtClean="0">
                                <a:solidFill>
                                  <a:srgbClr val="000000"/>
                                </a:solidFill>
                                <a:latin typeface="Cambria Math"/>
                              </a:rPr>
                            </m:ctrlPr>
                          </m:dPr>
                          <m:e>
                            <m:f>
                              <m:fPr>
                                <m:ctrlPr>
                                  <a:rPr lang="en-US" sz="1600" b="1" i="1" smtClean="0">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den>
                            </m:f>
                          </m:e>
                        </m:d>
                      </m:e>
                    </m:rad>
                    <m:r>
                      <a:rPr lang="en-US" sz="1600" b="1" i="1" smtClean="0">
                        <a:solidFill>
                          <a:srgbClr val="000000"/>
                        </a:solidFill>
                        <a:latin typeface="Cambria Math"/>
                        <a:ea typeface="Cambria Math"/>
                      </a:rPr>
                      <m:t>≈</m:t>
                    </m:r>
                    <m:r>
                      <a:rPr lang="en-US" sz="1600" b="1" i="1" smtClean="0">
                        <a:solidFill>
                          <a:srgbClr val="000000"/>
                        </a:solidFill>
                        <a:latin typeface="Cambria Math"/>
                      </a:rPr>
                      <m:t>𝟏</m:t>
                    </m:r>
                    <m:r>
                      <a:rPr lang="en-US" sz="1600" b="1" i="1" smtClean="0">
                        <a:solidFill>
                          <a:srgbClr val="000000"/>
                        </a:solidFill>
                        <a:latin typeface="Cambria Math"/>
                      </a:rPr>
                      <m:t>.</m:t>
                    </m:r>
                    <m:r>
                      <a:rPr lang="en-US" sz="1600" b="1" i="1" smtClean="0">
                        <a:solidFill>
                          <a:srgbClr val="000000"/>
                        </a:solidFill>
                        <a:latin typeface="Cambria Math"/>
                      </a:rPr>
                      <m:t>𝟏𝟓</m:t>
                    </m:r>
                    <m:rad>
                      <m:radPr>
                        <m:degHide m:val="on"/>
                        <m:ctrlPr>
                          <a:rPr lang="en-US" sz="1600" b="1" i="1">
                            <a:solidFill>
                              <a:srgbClr val="000000"/>
                            </a:solidFill>
                            <a:latin typeface="Cambria Math"/>
                          </a:rPr>
                        </m:ctrlPr>
                      </m:radPr>
                      <m:deg/>
                      <m:e>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den>
                            </m:f>
                          </m:e>
                        </m:d>
                      </m:e>
                    </m:rad>
                  </m:oMath>
                </a14:m>
                <a:endParaRPr lang="en-US" sz="1600" b="1" dirty="0" smtClean="0">
                  <a:solidFill>
                    <a:srgbClr val="000000"/>
                  </a:solidFill>
                </a:endParaRPr>
              </a:p>
              <a:p>
                <a:pPr marL="285750" indent="-285750">
                  <a:buFont typeface="Wingdings"/>
                  <a:buChar char="à"/>
                </a:pPr>
                <a14:m>
                  <m:oMath xmlns:m="http://schemas.openxmlformats.org/officeDocument/2006/math">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smtClean="0">
                            <a:solidFill>
                              <a:srgbClr val="000000"/>
                            </a:solidFill>
                            <a:latin typeface="Cambria Math"/>
                          </a:rPr>
                          <m:t>𝑶</m:t>
                        </m:r>
                        <m:r>
                          <a:rPr lang="en-US" sz="1600" b="1" i="1">
                            <a:solidFill>
                              <a:srgbClr val="000000"/>
                            </a:solidFill>
                            <a:latin typeface="Cambria Math"/>
                          </a:rPr>
                          <m:t>𝑰𝑷</m:t>
                        </m:r>
                        <m:r>
                          <a:rPr lang="en-US" sz="1600" b="1" i="1">
                            <a:solidFill>
                              <a:srgbClr val="000000"/>
                            </a:solidFill>
                            <a:latin typeface="Cambria Math"/>
                          </a:rPr>
                          <m:t>𝟑</m:t>
                        </m:r>
                      </m:sub>
                    </m:sSub>
                    <m:r>
                      <a:rPr lang="en-US" sz="1600" b="1" i="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rad>
                      <m:radPr>
                        <m:degHide m:val="on"/>
                        <m:ctrlPr>
                          <a:rPr lang="en-US" sz="1600" b="1" i="1">
                            <a:solidFill>
                              <a:srgbClr val="000000"/>
                            </a:solidFill>
                            <a:latin typeface="Cambria Math"/>
                          </a:rPr>
                        </m:ctrlPr>
                      </m:radPr>
                      <m:deg/>
                      <m:e>
                        <m:f>
                          <m:fPr>
                            <m:ctrlPr>
                              <a:rPr lang="en-US" sz="1600" b="1" i="1">
                                <a:solidFill>
                                  <a:srgbClr val="000000"/>
                                </a:solidFill>
                                <a:latin typeface="Cambria Math"/>
                              </a:rPr>
                            </m:ctrlPr>
                          </m:fPr>
                          <m:num>
                            <m:r>
                              <a:rPr lang="en-US" sz="1600" b="1" i="1">
                                <a:solidFill>
                                  <a:srgbClr val="000000"/>
                                </a:solidFill>
                                <a:latin typeface="Cambria Math"/>
                              </a:rPr>
                              <m:t>𝟒</m:t>
                            </m:r>
                          </m:num>
                          <m:den>
                            <m:r>
                              <a:rPr lang="en-US" sz="1600" b="1" i="1">
                                <a:solidFill>
                                  <a:srgbClr val="000000"/>
                                </a:solidFill>
                                <a:latin typeface="Cambria Math"/>
                              </a:rPr>
                              <m:t>𝟑</m:t>
                            </m:r>
                          </m:den>
                        </m:f>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den>
                            </m:f>
                          </m:e>
                        </m:d>
                      </m:e>
                    </m:rad>
                    <m:r>
                      <a:rPr lang="en-US" sz="1600" b="1" i="1">
                        <a:solidFill>
                          <a:srgbClr val="000000"/>
                        </a:solidFill>
                        <a:latin typeface="Cambria Math"/>
                        <a:ea typeface="Cambria Math"/>
                      </a:rPr>
                      <m:t>≈</m:t>
                    </m:r>
                    <m:r>
                      <a:rPr lang="en-US" sz="1600" b="1" i="1">
                        <a:solidFill>
                          <a:srgbClr val="000000"/>
                        </a:solidFill>
                        <a:latin typeface="Cambria Math"/>
                      </a:rPr>
                      <m:t>𝟏</m:t>
                    </m:r>
                    <m:r>
                      <a:rPr lang="en-US" sz="1600" b="1" i="1">
                        <a:solidFill>
                          <a:srgbClr val="000000"/>
                        </a:solidFill>
                        <a:latin typeface="Cambria Math"/>
                      </a:rPr>
                      <m:t>.</m:t>
                    </m:r>
                    <m:r>
                      <a:rPr lang="en-US" sz="1600" b="1" i="1">
                        <a:solidFill>
                          <a:srgbClr val="000000"/>
                        </a:solidFill>
                        <a:latin typeface="Cambria Math"/>
                      </a:rPr>
                      <m:t>𝟏𝟓</m:t>
                    </m:r>
                    <m:rad>
                      <m:radPr>
                        <m:degHide m:val="on"/>
                        <m:ctrlPr>
                          <a:rPr lang="en-US" sz="1600" b="1" i="1">
                            <a:solidFill>
                              <a:srgbClr val="000000"/>
                            </a:solidFill>
                            <a:latin typeface="Cambria Math"/>
                          </a:rPr>
                        </m:ctrlPr>
                      </m:radPr>
                      <m:deg/>
                      <m:e>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smtClean="0">
                                        <a:solidFill>
                                          <a:srgbClr val="000000"/>
                                        </a:solidFill>
                                        <a:latin typeface="Cambria Math"/>
                                      </a:rPr>
                                      <m:t>𝟑</m:t>
                                    </m:r>
                                  </m:sup>
                                </m:sSup>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den>
                            </m:f>
                          </m:e>
                        </m:d>
                      </m:e>
                    </m:rad>
                  </m:oMath>
                </a14:m>
                <a:endParaRPr lang="en-US" sz="1600" b="1" dirty="0">
                  <a:solidFill>
                    <a:srgbClr val="00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5029200" y="4648200"/>
                <a:ext cx="3505200" cy="1692130"/>
              </a:xfrm>
              <a:prstGeom prst="rect">
                <a:avLst/>
              </a:prstGeom>
              <a:blipFill rotWithShape="1">
                <a:blip r:embed="rId7"/>
                <a:stretch>
                  <a:fillRect/>
                </a:stretch>
              </a:blipFill>
            </p:spPr>
            <p:txBody>
              <a:bodyPr/>
              <a:lstStyle/>
              <a:p>
                <a:r>
                  <a:rPr lang="en-US">
                    <a:noFill/>
                  </a:rPr>
                  <a:t> </a:t>
                </a:r>
              </a:p>
            </p:txBody>
          </p:sp>
        </mc:Fallback>
      </mc:AlternateContent>
      <p:sp>
        <p:nvSpPr>
          <p:cNvPr id="17" name="TextBox 2"/>
          <p:cNvSpPr txBox="1">
            <a:spLocks noChangeArrowheads="1"/>
          </p:cNvSpPr>
          <p:nvPr/>
        </p:nvSpPr>
        <p:spPr bwMode="auto">
          <a:xfrm>
            <a:off x="4114800" y="2362200"/>
            <a:ext cx="45720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sz="1600" b="1" dirty="0" smtClean="0">
                <a:solidFill>
                  <a:srgbClr val="000000"/>
                </a:solidFill>
                <a:latin typeface="Franklin Gothic Medium Cond" pitchFamily="34" charset="0"/>
              </a:rPr>
              <a:t>IIP3 is defined as the signal level at which the extrapolated output signal levels at </a:t>
            </a:r>
            <a:r>
              <a:rPr lang="en-US" sz="1600" b="1" dirty="0" smtClean="0">
                <a:solidFill>
                  <a:srgbClr val="000000"/>
                </a:solidFill>
                <a:latin typeface="Symbol" pitchFamily="18" charset="2"/>
              </a:rPr>
              <a:t>w</a:t>
            </a:r>
            <a:r>
              <a:rPr lang="en-US" sz="1600" b="1" baseline="-25000" dirty="0" smtClean="0">
                <a:solidFill>
                  <a:srgbClr val="000000"/>
                </a:solidFill>
                <a:latin typeface="Franklin Gothic Medium Cond" pitchFamily="34" charset="0"/>
              </a:rPr>
              <a:t>s1</a:t>
            </a:r>
            <a:r>
              <a:rPr lang="en-US" sz="1600" b="1" dirty="0" smtClean="0">
                <a:solidFill>
                  <a:srgbClr val="000000"/>
                </a:solidFill>
                <a:latin typeface="Franklin Gothic Medium Cond" pitchFamily="34" charset="0"/>
              </a:rPr>
              <a:t> (or </a:t>
            </a:r>
            <a:r>
              <a:rPr lang="en-US" sz="1600" b="1" dirty="0" smtClean="0">
                <a:solidFill>
                  <a:srgbClr val="000000"/>
                </a:solidFill>
                <a:latin typeface="Symbol" pitchFamily="18" charset="2"/>
              </a:rPr>
              <a:t>w</a:t>
            </a:r>
            <a:r>
              <a:rPr lang="en-US" sz="1600" b="1" baseline="-25000" dirty="0" smtClean="0">
                <a:solidFill>
                  <a:srgbClr val="000000"/>
                </a:solidFill>
                <a:latin typeface="Franklin Gothic Medium Cond" pitchFamily="34" charset="0"/>
              </a:rPr>
              <a:t>s2</a:t>
            </a:r>
            <a:r>
              <a:rPr lang="en-US" sz="1600" b="1" dirty="0" smtClean="0">
                <a:solidFill>
                  <a:srgbClr val="000000"/>
                </a:solidFill>
                <a:latin typeface="Franklin Gothic Medium Cond" pitchFamily="34" charset="0"/>
              </a:rPr>
              <a:t>) and 2</a:t>
            </a:r>
            <a:r>
              <a:rPr lang="en-US" sz="1600" b="1" dirty="0" smtClean="0">
                <a:solidFill>
                  <a:srgbClr val="000000"/>
                </a:solidFill>
                <a:latin typeface="Symbol" pitchFamily="18" charset="2"/>
              </a:rPr>
              <a:t>w</a:t>
            </a:r>
            <a:r>
              <a:rPr lang="en-US" sz="1600" b="1" baseline="-25000" dirty="0" smtClean="0">
                <a:solidFill>
                  <a:srgbClr val="000000"/>
                </a:solidFill>
                <a:latin typeface="Franklin Gothic Medium Cond" pitchFamily="34" charset="0"/>
              </a:rPr>
              <a:t>s1</a:t>
            </a:r>
            <a:r>
              <a:rPr lang="en-US" sz="1600" b="1" dirty="0" smtClean="0">
                <a:solidFill>
                  <a:srgbClr val="000000"/>
                </a:solidFill>
                <a:latin typeface="Franklin Gothic Medium Cond" pitchFamily="34" charset="0"/>
              </a:rPr>
              <a:t>-</a:t>
            </a:r>
            <a:r>
              <a:rPr lang="en-US" sz="1600" b="1" dirty="0" smtClean="0">
                <a:solidFill>
                  <a:srgbClr val="000000"/>
                </a:solidFill>
                <a:latin typeface="Symbol" pitchFamily="18" charset="2"/>
              </a:rPr>
              <a:t>w</a:t>
            </a:r>
            <a:r>
              <a:rPr lang="en-US" sz="1600" b="1" baseline="-25000" dirty="0" smtClean="0">
                <a:solidFill>
                  <a:srgbClr val="000000"/>
                </a:solidFill>
                <a:latin typeface="Franklin Gothic Medium Cond" pitchFamily="34" charset="0"/>
              </a:rPr>
              <a:t>s2</a:t>
            </a:r>
            <a:r>
              <a:rPr lang="en-US" sz="1600" b="1" dirty="0" smtClean="0">
                <a:solidFill>
                  <a:srgbClr val="000000"/>
                </a:solidFill>
                <a:latin typeface="Franklin Gothic Medium Cond" pitchFamily="34" charset="0"/>
              </a:rPr>
              <a:t> (or 2</a:t>
            </a:r>
            <a:r>
              <a:rPr lang="en-US" sz="1600" b="1" dirty="0" smtClean="0">
                <a:solidFill>
                  <a:srgbClr val="000000"/>
                </a:solidFill>
                <a:latin typeface="Symbol" pitchFamily="18" charset="2"/>
              </a:rPr>
              <a:t>w</a:t>
            </a:r>
            <a:r>
              <a:rPr lang="en-US" sz="1600" b="1" baseline="-25000" dirty="0" smtClean="0">
                <a:solidFill>
                  <a:srgbClr val="000000"/>
                </a:solidFill>
                <a:latin typeface="Franklin Gothic Medium Cond" pitchFamily="34" charset="0"/>
              </a:rPr>
              <a:t>s2</a:t>
            </a:r>
            <a:r>
              <a:rPr lang="en-US" sz="1600" b="1" dirty="0" smtClean="0">
                <a:solidFill>
                  <a:srgbClr val="000000"/>
                </a:solidFill>
                <a:latin typeface="Franklin Gothic Medium Cond" pitchFamily="34" charset="0"/>
              </a:rPr>
              <a:t>-</a:t>
            </a:r>
            <a:r>
              <a:rPr lang="en-US" sz="1600" b="1" dirty="0" smtClean="0">
                <a:solidFill>
                  <a:srgbClr val="000000"/>
                </a:solidFill>
                <a:latin typeface="Symbol" pitchFamily="18" charset="2"/>
              </a:rPr>
              <a:t>w</a:t>
            </a:r>
            <a:r>
              <a:rPr lang="en-US" sz="1600" b="1" baseline="-25000" dirty="0" smtClean="0">
                <a:solidFill>
                  <a:srgbClr val="000000"/>
                </a:solidFill>
                <a:latin typeface="Franklin Gothic Medium Cond" pitchFamily="34" charset="0"/>
              </a:rPr>
              <a:t>s1</a:t>
            </a:r>
            <a:r>
              <a:rPr lang="en-US" sz="1600" b="1" dirty="0" smtClean="0">
                <a:solidFill>
                  <a:srgbClr val="000000"/>
                </a:solidFill>
                <a:latin typeface="Franklin Gothic Medium Cond" pitchFamily="34" charset="0"/>
              </a:rPr>
              <a:t>) equal each other. The corresponding output power level is referred to as the third-order output intercept point (OIP3). </a:t>
            </a:r>
            <a:endParaRPr lang="en-US" sz="1600" b="1" dirty="0">
              <a:solidFill>
                <a:srgbClr val="000000"/>
              </a:solidFill>
              <a:latin typeface="Franklin Gothic Medium Cond" pitchFamily="34" charset="0"/>
            </a:endParaRPr>
          </a:p>
        </p:txBody>
      </p:sp>
      <p:sp>
        <p:nvSpPr>
          <p:cNvPr id="19" name="TextBox 2"/>
          <p:cNvSpPr txBox="1">
            <a:spLocks noChangeArrowheads="1"/>
          </p:cNvSpPr>
          <p:nvPr/>
        </p:nvSpPr>
        <p:spPr bwMode="auto">
          <a:xfrm>
            <a:off x="4114800" y="3657600"/>
            <a:ext cx="4572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sz="1600" b="1" dirty="0" smtClean="0">
                <a:solidFill>
                  <a:srgbClr val="000000"/>
                </a:solidFill>
                <a:latin typeface="Franklin Gothic Medium Cond" pitchFamily="34" charset="0"/>
              </a:rPr>
              <a:t>Note that the 3</a:t>
            </a:r>
            <a:r>
              <a:rPr lang="en-US" sz="1600" b="1" baseline="30000" dirty="0" smtClean="0">
                <a:solidFill>
                  <a:srgbClr val="000000"/>
                </a:solidFill>
                <a:latin typeface="Franklin Gothic Medium Cond" pitchFamily="34" charset="0"/>
              </a:rPr>
              <a:t>rd</a:t>
            </a:r>
            <a:r>
              <a:rPr lang="en-US" sz="1600" b="1" dirty="0" smtClean="0">
                <a:solidFill>
                  <a:srgbClr val="000000"/>
                </a:solidFill>
                <a:latin typeface="Franklin Gothic Medium Cond" pitchFamily="34" charset="0"/>
              </a:rPr>
              <a:t> –order intermodulation distortion corrupts the signal since it falls in the same frequency band as the signal of interest. IIP3 is therefore very crucial for high frequency communication systems. </a:t>
            </a:r>
            <a:endParaRPr lang="en-US" sz="1600" b="1" dirty="0">
              <a:solidFill>
                <a:srgbClr val="000000"/>
              </a:solidFill>
              <a:latin typeface="Franklin Gothic Medium Cond" pitchFamily="34" charset="0"/>
            </a:endParaRPr>
          </a:p>
        </p:txBody>
      </p:sp>
      <p:sp>
        <p:nvSpPr>
          <p:cNvPr id="22" name="Rectangle 21"/>
          <p:cNvSpPr/>
          <p:nvPr/>
        </p:nvSpPr>
        <p:spPr>
          <a:xfrm>
            <a:off x="2590800" y="5943600"/>
            <a:ext cx="1081809" cy="369332"/>
          </a:xfrm>
          <a:prstGeom prst="rect">
            <a:avLst/>
          </a:prstGeom>
        </p:spPr>
        <p:txBody>
          <a:bodyPr wrap="square">
            <a:spAutoFit/>
          </a:bodyPr>
          <a:lstStyle/>
          <a:p>
            <a:pPr algn="ctr"/>
            <a:r>
              <a:rPr lang="en-US" b="1" dirty="0" smtClean="0">
                <a:solidFill>
                  <a:srgbClr val="FF0000"/>
                </a:solidFill>
                <a:latin typeface="Franklin Gothic Medium Cond"/>
              </a:rPr>
              <a:t>IIP</a:t>
            </a:r>
            <a:r>
              <a:rPr lang="en-US" b="1" baseline="-25000" dirty="0" smtClean="0">
                <a:solidFill>
                  <a:srgbClr val="FF0000"/>
                </a:solidFill>
                <a:latin typeface="Franklin Gothic Medium Cond"/>
              </a:rPr>
              <a:t>3</a:t>
            </a:r>
            <a:endParaRPr lang="en-US" dirty="0">
              <a:solidFill>
                <a:srgbClr val="FF0000"/>
              </a:solidFill>
              <a:latin typeface="Franklin Gothic Medium Cond"/>
            </a:endParaRPr>
          </a:p>
        </p:txBody>
      </p:sp>
      <p:sp>
        <p:nvSpPr>
          <p:cNvPr id="23" name="Rectangle 22"/>
          <p:cNvSpPr/>
          <p:nvPr/>
        </p:nvSpPr>
        <p:spPr>
          <a:xfrm>
            <a:off x="594591" y="2907268"/>
            <a:ext cx="1081809" cy="369332"/>
          </a:xfrm>
          <a:prstGeom prst="rect">
            <a:avLst/>
          </a:prstGeom>
        </p:spPr>
        <p:txBody>
          <a:bodyPr wrap="square">
            <a:spAutoFit/>
          </a:bodyPr>
          <a:lstStyle/>
          <a:p>
            <a:pPr algn="ctr"/>
            <a:r>
              <a:rPr lang="en-US" b="1" dirty="0" smtClean="0">
                <a:solidFill>
                  <a:srgbClr val="FF0000"/>
                </a:solidFill>
                <a:latin typeface="Franklin Gothic Medium Cond"/>
              </a:rPr>
              <a:t>OIP</a:t>
            </a:r>
            <a:r>
              <a:rPr lang="en-US" b="1" baseline="-25000" dirty="0" smtClean="0">
                <a:solidFill>
                  <a:srgbClr val="FF0000"/>
                </a:solidFill>
                <a:latin typeface="Franklin Gothic Medium Cond"/>
              </a:rPr>
              <a:t>3</a:t>
            </a:r>
            <a:endParaRPr lang="en-US" dirty="0">
              <a:solidFill>
                <a:srgbClr val="FF0000"/>
              </a:solidFill>
              <a:latin typeface="Franklin Gothic Medium Cond"/>
            </a:endParaRPr>
          </a:p>
        </p:txBody>
      </p:sp>
      <p:sp>
        <p:nvSpPr>
          <p:cNvPr id="3" name="Rectangle 2"/>
          <p:cNvSpPr/>
          <p:nvPr/>
        </p:nvSpPr>
        <p:spPr>
          <a:xfrm>
            <a:off x="7010400" y="5257800"/>
            <a:ext cx="1066800" cy="533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549659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Rounded Rectangle 190"/>
          <p:cNvSpPr/>
          <p:nvPr/>
        </p:nvSpPr>
        <p:spPr>
          <a:xfrm>
            <a:off x="4523208" y="5255576"/>
            <a:ext cx="816747" cy="381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Rounded Rectangle 189"/>
          <p:cNvSpPr/>
          <p:nvPr/>
        </p:nvSpPr>
        <p:spPr>
          <a:xfrm>
            <a:off x="1795555" y="5267244"/>
            <a:ext cx="1495658" cy="381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Linearity (introduction)</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a:t>
            </a:fld>
            <a:endParaRPr lang="en-US"/>
          </a:p>
        </p:txBody>
      </p:sp>
      <p:grpSp>
        <p:nvGrpSpPr>
          <p:cNvPr id="154" name="Group 153"/>
          <p:cNvGrpSpPr/>
          <p:nvPr/>
        </p:nvGrpSpPr>
        <p:grpSpPr>
          <a:xfrm>
            <a:off x="1902520" y="2480535"/>
            <a:ext cx="3435309" cy="2414427"/>
            <a:chOff x="2102289" y="2113427"/>
            <a:chExt cx="3435309" cy="2414427"/>
          </a:xfrm>
        </p:grpSpPr>
        <p:sp>
          <p:nvSpPr>
            <p:cNvPr id="143" name="Freeform 142"/>
            <p:cNvSpPr/>
            <p:nvPr/>
          </p:nvSpPr>
          <p:spPr>
            <a:xfrm>
              <a:off x="4747023" y="2113427"/>
              <a:ext cx="790575" cy="243096"/>
            </a:xfrm>
            <a:custGeom>
              <a:avLst/>
              <a:gdLst>
                <a:gd name="connsiteX0" fmla="*/ 0 w 790575"/>
                <a:gd name="connsiteY0" fmla="*/ 243096 h 243096"/>
                <a:gd name="connsiteX1" fmla="*/ 11906 w 790575"/>
                <a:gd name="connsiteY1" fmla="*/ 233571 h 243096"/>
                <a:gd name="connsiteX2" fmla="*/ 26194 w 790575"/>
                <a:gd name="connsiteY2" fmla="*/ 224046 h 243096"/>
                <a:gd name="connsiteX3" fmla="*/ 47625 w 790575"/>
                <a:gd name="connsiteY3" fmla="*/ 207377 h 243096"/>
                <a:gd name="connsiteX4" fmla="*/ 61912 w 790575"/>
                <a:gd name="connsiteY4" fmla="*/ 197852 h 243096"/>
                <a:gd name="connsiteX5" fmla="*/ 69056 w 790575"/>
                <a:gd name="connsiteY5" fmla="*/ 195471 h 243096"/>
                <a:gd name="connsiteX6" fmla="*/ 83344 w 790575"/>
                <a:gd name="connsiteY6" fmla="*/ 185946 h 243096"/>
                <a:gd name="connsiteX7" fmla="*/ 104775 w 790575"/>
                <a:gd name="connsiteY7" fmla="*/ 171658 h 243096"/>
                <a:gd name="connsiteX8" fmla="*/ 111919 w 790575"/>
                <a:gd name="connsiteY8" fmla="*/ 166896 h 243096"/>
                <a:gd name="connsiteX9" fmla="*/ 119062 w 790575"/>
                <a:gd name="connsiteY9" fmla="*/ 164514 h 243096"/>
                <a:gd name="connsiteX10" fmla="*/ 140494 w 790575"/>
                <a:gd name="connsiteY10" fmla="*/ 152608 h 243096"/>
                <a:gd name="connsiteX11" fmla="*/ 161925 w 790575"/>
                <a:gd name="connsiteY11" fmla="*/ 140702 h 243096"/>
                <a:gd name="connsiteX12" fmla="*/ 169069 w 790575"/>
                <a:gd name="connsiteY12" fmla="*/ 133558 h 243096"/>
                <a:gd name="connsiteX13" fmla="*/ 183356 w 790575"/>
                <a:gd name="connsiteY13" fmla="*/ 128796 h 243096"/>
                <a:gd name="connsiteX14" fmla="*/ 197644 w 790575"/>
                <a:gd name="connsiteY14" fmla="*/ 119271 h 243096"/>
                <a:gd name="connsiteX15" fmla="*/ 211931 w 790575"/>
                <a:gd name="connsiteY15" fmla="*/ 114508 h 243096"/>
                <a:gd name="connsiteX16" fmla="*/ 226219 w 790575"/>
                <a:gd name="connsiteY16" fmla="*/ 107364 h 243096"/>
                <a:gd name="connsiteX17" fmla="*/ 240506 w 790575"/>
                <a:gd name="connsiteY17" fmla="*/ 100221 h 243096"/>
                <a:gd name="connsiteX18" fmla="*/ 247650 w 790575"/>
                <a:gd name="connsiteY18" fmla="*/ 95458 h 243096"/>
                <a:gd name="connsiteX19" fmla="*/ 261937 w 790575"/>
                <a:gd name="connsiteY19" fmla="*/ 90696 h 243096"/>
                <a:gd name="connsiteX20" fmla="*/ 278606 w 790575"/>
                <a:gd name="connsiteY20" fmla="*/ 83552 h 243096"/>
                <a:gd name="connsiteX21" fmla="*/ 292894 w 790575"/>
                <a:gd name="connsiteY21" fmla="*/ 78789 h 243096"/>
                <a:gd name="connsiteX22" fmla="*/ 300037 w 790575"/>
                <a:gd name="connsiteY22" fmla="*/ 76408 h 243096"/>
                <a:gd name="connsiteX23" fmla="*/ 309562 w 790575"/>
                <a:gd name="connsiteY23" fmla="*/ 74027 h 243096"/>
                <a:gd name="connsiteX24" fmla="*/ 338137 w 790575"/>
                <a:gd name="connsiteY24" fmla="*/ 64502 h 243096"/>
                <a:gd name="connsiteX25" fmla="*/ 345281 w 790575"/>
                <a:gd name="connsiteY25" fmla="*/ 62121 h 243096"/>
                <a:gd name="connsiteX26" fmla="*/ 352425 w 790575"/>
                <a:gd name="connsiteY26" fmla="*/ 59739 h 243096"/>
                <a:gd name="connsiteX27" fmla="*/ 364331 w 790575"/>
                <a:gd name="connsiteY27" fmla="*/ 57358 h 243096"/>
                <a:gd name="connsiteX28" fmla="*/ 378619 w 790575"/>
                <a:gd name="connsiteY28" fmla="*/ 52596 h 243096"/>
                <a:gd name="connsiteX29" fmla="*/ 388144 w 790575"/>
                <a:gd name="connsiteY29" fmla="*/ 50214 h 243096"/>
                <a:gd name="connsiteX30" fmla="*/ 395287 w 790575"/>
                <a:gd name="connsiteY30" fmla="*/ 47833 h 243096"/>
                <a:gd name="connsiteX31" fmla="*/ 414337 w 790575"/>
                <a:gd name="connsiteY31" fmla="*/ 43071 h 243096"/>
                <a:gd name="connsiteX32" fmla="*/ 428625 w 790575"/>
                <a:gd name="connsiteY32" fmla="*/ 38308 h 243096"/>
                <a:gd name="connsiteX33" fmla="*/ 438150 w 790575"/>
                <a:gd name="connsiteY33" fmla="*/ 35927 h 243096"/>
                <a:gd name="connsiteX34" fmla="*/ 450056 w 790575"/>
                <a:gd name="connsiteY34" fmla="*/ 33546 h 243096"/>
                <a:gd name="connsiteX35" fmla="*/ 457200 w 790575"/>
                <a:gd name="connsiteY35" fmla="*/ 31164 h 243096"/>
                <a:gd name="connsiteX36" fmla="*/ 471487 w 790575"/>
                <a:gd name="connsiteY36" fmla="*/ 28783 h 243096"/>
                <a:gd name="connsiteX37" fmla="*/ 483394 w 790575"/>
                <a:gd name="connsiteY37" fmla="*/ 26402 h 243096"/>
                <a:gd name="connsiteX38" fmla="*/ 492919 w 790575"/>
                <a:gd name="connsiteY38" fmla="*/ 24021 h 243096"/>
                <a:gd name="connsiteX39" fmla="*/ 533400 w 790575"/>
                <a:gd name="connsiteY39" fmla="*/ 19258 h 243096"/>
                <a:gd name="connsiteX40" fmla="*/ 550069 w 790575"/>
                <a:gd name="connsiteY40" fmla="*/ 16877 h 243096"/>
                <a:gd name="connsiteX41" fmla="*/ 564356 w 790575"/>
                <a:gd name="connsiteY41" fmla="*/ 14496 h 243096"/>
                <a:gd name="connsiteX42" fmla="*/ 628650 w 790575"/>
                <a:gd name="connsiteY42" fmla="*/ 9733 h 243096"/>
                <a:gd name="connsiteX43" fmla="*/ 652462 w 790575"/>
                <a:gd name="connsiteY43" fmla="*/ 7352 h 243096"/>
                <a:gd name="connsiteX44" fmla="*/ 726281 w 790575"/>
                <a:gd name="connsiteY44" fmla="*/ 2589 h 243096"/>
                <a:gd name="connsiteX45" fmla="*/ 752475 w 790575"/>
                <a:gd name="connsiteY45" fmla="*/ 208 h 243096"/>
                <a:gd name="connsiteX46" fmla="*/ 790575 w 790575"/>
                <a:gd name="connsiteY46" fmla="*/ 208 h 24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790575" h="243096">
                  <a:moveTo>
                    <a:pt x="0" y="243096"/>
                  </a:moveTo>
                  <a:cubicBezTo>
                    <a:pt x="3969" y="239921"/>
                    <a:pt x="7796" y="236560"/>
                    <a:pt x="11906" y="233571"/>
                  </a:cubicBezTo>
                  <a:cubicBezTo>
                    <a:pt x="16535" y="230204"/>
                    <a:pt x="22147" y="228094"/>
                    <a:pt x="26194" y="224046"/>
                  </a:cubicBezTo>
                  <a:cubicBezTo>
                    <a:pt x="37385" y="212854"/>
                    <a:pt x="30534" y="218771"/>
                    <a:pt x="47625" y="207377"/>
                  </a:cubicBezTo>
                  <a:lnTo>
                    <a:pt x="61912" y="197852"/>
                  </a:lnTo>
                  <a:lnTo>
                    <a:pt x="69056" y="195471"/>
                  </a:lnTo>
                  <a:cubicBezTo>
                    <a:pt x="84912" y="179615"/>
                    <a:pt x="67835" y="194562"/>
                    <a:pt x="83344" y="185946"/>
                  </a:cubicBezTo>
                  <a:cubicBezTo>
                    <a:pt x="83352" y="185942"/>
                    <a:pt x="101200" y="174042"/>
                    <a:pt x="104775" y="171658"/>
                  </a:cubicBezTo>
                  <a:cubicBezTo>
                    <a:pt x="107156" y="170071"/>
                    <a:pt x="109204" y="167801"/>
                    <a:pt x="111919" y="166896"/>
                  </a:cubicBezTo>
                  <a:cubicBezTo>
                    <a:pt x="114300" y="166102"/>
                    <a:pt x="116868" y="165733"/>
                    <a:pt x="119062" y="164514"/>
                  </a:cubicBezTo>
                  <a:cubicBezTo>
                    <a:pt x="143619" y="150870"/>
                    <a:pt x="124332" y="157994"/>
                    <a:pt x="140494" y="152608"/>
                  </a:cubicBezTo>
                  <a:cubicBezTo>
                    <a:pt x="156870" y="141691"/>
                    <a:pt x="149351" y="144893"/>
                    <a:pt x="161925" y="140702"/>
                  </a:cubicBezTo>
                  <a:cubicBezTo>
                    <a:pt x="164306" y="138321"/>
                    <a:pt x="166125" y="135193"/>
                    <a:pt x="169069" y="133558"/>
                  </a:cubicBezTo>
                  <a:cubicBezTo>
                    <a:pt x="173457" y="131120"/>
                    <a:pt x="183356" y="128796"/>
                    <a:pt x="183356" y="128796"/>
                  </a:cubicBezTo>
                  <a:cubicBezTo>
                    <a:pt x="188119" y="125621"/>
                    <a:pt x="192214" y="121081"/>
                    <a:pt x="197644" y="119271"/>
                  </a:cubicBezTo>
                  <a:cubicBezTo>
                    <a:pt x="202406" y="117683"/>
                    <a:pt x="207754" y="117292"/>
                    <a:pt x="211931" y="114508"/>
                  </a:cubicBezTo>
                  <a:cubicBezTo>
                    <a:pt x="232409" y="100858"/>
                    <a:pt x="206497" y="117226"/>
                    <a:pt x="226219" y="107364"/>
                  </a:cubicBezTo>
                  <a:cubicBezTo>
                    <a:pt x="244676" y="98135"/>
                    <a:pt x="222555" y="106204"/>
                    <a:pt x="240506" y="100221"/>
                  </a:cubicBezTo>
                  <a:cubicBezTo>
                    <a:pt x="242887" y="98633"/>
                    <a:pt x="245035" y="96620"/>
                    <a:pt x="247650" y="95458"/>
                  </a:cubicBezTo>
                  <a:cubicBezTo>
                    <a:pt x="252237" y="93419"/>
                    <a:pt x="261937" y="90696"/>
                    <a:pt x="261937" y="90696"/>
                  </a:cubicBezTo>
                  <a:cubicBezTo>
                    <a:pt x="273272" y="83139"/>
                    <a:pt x="264626" y="87746"/>
                    <a:pt x="278606" y="83552"/>
                  </a:cubicBezTo>
                  <a:cubicBezTo>
                    <a:pt x="283415" y="82109"/>
                    <a:pt x="288131" y="80377"/>
                    <a:pt x="292894" y="78789"/>
                  </a:cubicBezTo>
                  <a:cubicBezTo>
                    <a:pt x="295275" y="77995"/>
                    <a:pt x="297602" y="77017"/>
                    <a:pt x="300037" y="76408"/>
                  </a:cubicBezTo>
                  <a:cubicBezTo>
                    <a:pt x="303212" y="75614"/>
                    <a:pt x="306427" y="74967"/>
                    <a:pt x="309562" y="74027"/>
                  </a:cubicBezTo>
                  <a:cubicBezTo>
                    <a:pt x="319143" y="71153"/>
                    <a:pt x="328637" y="67668"/>
                    <a:pt x="338137" y="64502"/>
                  </a:cubicBezTo>
                  <a:lnTo>
                    <a:pt x="345281" y="62121"/>
                  </a:lnTo>
                  <a:cubicBezTo>
                    <a:pt x="347662" y="61327"/>
                    <a:pt x="349964" y="60231"/>
                    <a:pt x="352425" y="59739"/>
                  </a:cubicBezTo>
                  <a:cubicBezTo>
                    <a:pt x="356394" y="58945"/>
                    <a:pt x="360426" y="58423"/>
                    <a:pt x="364331" y="57358"/>
                  </a:cubicBezTo>
                  <a:cubicBezTo>
                    <a:pt x="369174" y="56037"/>
                    <a:pt x="373749" y="53814"/>
                    <a:pt x="378619" y="52596"/>
                  </a:cubicBezTo>
                  <a:cubicBezTo>
                    <a:pt x="381794" y="51802"/>
                    <a:pt x="384997" y="51113"/>
                    <a:pt x="388144" y="50214"/>
                  </a:cubicBezTo>
                  <a:cubicBezTo>
                    <a:pt x="390557" y="49524"/>
                    <a:pt x="392866" y="48493"/>
                    <a:pt x="395287" y="47833"/>
                  </a:cubicBezTo>
                  <a:cubicBezTo>
                    <a:pt x="401602" y="46111"/>
                    <a:pt x="408128" y="45141"/>
                    <a:pt x="414337" y="43071"/>
                  </a:cubicBezTo>
                  <a:cubicBezTo>
                    <a:pt x="419100" y="41483"/>
                    <a:pt x="423755" y="39525"/>
                    <a:pt x="428625" y="38308"/>
                  </a:cubicBezTo>
                  <a:cubicBezTo>
                    <a:pt x="431800" y="37514"/>
                    <a:pt x="434955" y="36637"/>
                    <a:pt x="438150" y="35927"/>
                  </a:cubicBezTo>
                  <a:cubicBezTo>
                    <a:pt x="442101" y="35049"/>
                    <a:pt x="446130" y="34528"/>
                    <a:pt x="450056" y="33546"/>
                  </a:cubicBezTo>
                  <a:cubicBezTo>
                    <a:pt x="452491" y="32937"/>
                    <a:pt x="454750" y="31709"/>
                    <a:pt x="457200" y="31164"/>
                  </a:cubicBezTo>
                  <a:cubicBezTo>
                    <a:pt x="461913" y="30117"/>
                    <a:pt x="466737" y="29647"/>
                    <a:pt x="471487" y="28783"/>
                  </a:cubicBezTo>
                  <a:cubicBezTo>
                    <a:pt x="475469" y="28059"/>
                    <a:pt x="479443" y="27280"/>
                    <a:pt x="483394" y="26402"/>
                  </a:cubicBezTo>
                  <a:cubicBezTo>
                    <a:pt x="486589" y="25692"/>
                    <a:pt x="489691" y="24559"/>
                    <a:pt x="492919" y="24021"/>
                  </a:cubicBezTo>
                  <a:cubicBezTo>
                    <a:pt x="501192" y="22642"/>
                    <a:pt x="525723" y="20217"/>
                    <a:pt x="533400" y="19258"/>
                  </a:cubicBezTo>
                  <a:cubicBezTo>
                    <a:pt x="538969" y="18562"/>
                    <a:pt x="544522" y="17730"/>
                    <a:pt x="550069" y="16877"/>
                  </a:cubicBezTo>
                  <a:cubicBezTo>
                    <a:pt x="554841" y="16143"/>
                    <a:pt x="559561" y="15060"/>
                    <a:pt x="564356" y="14496"/>
                  </a:cubicBezTo>
                  <a:cubicBezTo>
                    <a:pt x="589157" y="11578"/>
                    <a:pt x="602214" y="11766"/>
                    <a:pt x="628650" y="9733"/>
                  </a:cubicBezTo>
                  <a:cubicBezTo>
                    <a:pt x="636603" y="9121"/>
                    <a:pt x="644513" y="8014"/>
                    <a:pt x="652462" y="7352"/>
                  </a:cubicBezTo>
                  <a:cubicBezTo>
                    <a:pt x="697453" y="3603"/>
                    <a:pt x="676898" y="6117"/>
                    <a:pt x="726281" y="2589"/>
                  </a:cubicBezTo>
                  <a:cubicBezTo>
                    <a:pt x="735026" y="1964"/>
                    <a:pt x="743714" y="532"/>
                    <a:pt x="752475" y="208"/>
                  </a:cubicBezTo>
                  <a:cubicBezTo>
                    <a:pt x="765166" y="-262"/>
                    <a:pt x="777875" y="208"/>
                    <a:pt x="790575" y="208"/>
                  </a:cubicBezTo>
                </a:path>
              </a:pathLst>
            </a:cu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2" name="Straight Connector 151"/>
            <p:cNvCxnSpPr/>
            <p:nvPr/>
          </p:nvCxnSpPr>
          <p:spPr>
            <a:xfrm flipV="1">
              <a:off x="2102289" y="2342102"/>
              <a:ext cx="2654625" cy="2185752"/>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grpSp>
      <p:cxnSp>
        <p:nvCxnSpPr>
          <p:cNvPr id="14" name="Straight Arrow Connector 13"/>
          <p:cNvCxnSpPr/>
          <p:nvPr/>
        </p:nvCxnSpPr>
        <p:spPr>
          <a:xfrm>
            <a:off x="1983497" y="5115537"/>
            <a:ext cx="436993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2"/>
          <p:cNvSpPr txBox="1">
            <a:spLocks noChangeArrowheads="1"/>
          </p:cNvSpPr>
          <p:nvPr/>
        </p:nvSpPr>
        <p:spPr bwMode="auto">
          <a:xfrm>
            <a:off x="6277231" y="4939108"/>
            <a:ext cx="464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P</a:t>
            </a:r>
            <a:r>
              <a:rPr lang="en-US" b="1" baseline="-25000" dirty="0" smtClean="0">
                <a:latin typeface="Franklin Gothic Medium Cond" pitchFamily="34" charset="0"/>
              </a:rPr>
              <a:t>in</a:t>
            </a:r>
            <a:r>
              <a:rPr lang="en-US" b="1" dirty="0" smtClean="0">
                <a:latin typeface="Franklin Gothic Medium Cond" pitchFamily="34" charset="0"/>
              </a:rPr>
              <a:t> </a:t>
            </a:r>
          </a:p>
        </p:txBody>
      </p:sp>
      <p:sp>
        <p:nvSpPr>
          <p:cNvPr id="46" name="TextBox 2"/>
          <p:cNvSpPr txBox="1">
            <a:spLocks noChangeArrowheads="1"/>
          </p:cNvSpPr>
          <p:nvPr/>
        </p:nvSpPr>
        <p:spPr bwMode="auto">
          <a:xfrm>
            <a:off x="685800" y="4702055"/>
            <a:ext cx="5068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GN</a:t>
            </a:r>
            <a:r>
              <a:rPr lang="en-US" b="1" baseline="-25000" dirty="0" err="1" smtClean="0">
                <a:latin typeface="Franklin Gothic Medium Cond" pitchFamily="34" charset="0"/>
              </a:rPr>
              <a:t>i</a:t>
            </a:r>
            <a:endParaRPr lang="en-US" b="1" baseline="-25000" dirty="0">
              <a:latin typeface="Franklin Gothic Medium Cond" pitchFamily="34" charset="0"/>
            </a:endParaRPr>
          </a:p>
        </p:txBody>
      </p:sp>
      <p:sp>
        <p:nvSpPr>
          <p:cNvPr id="47" name="Rectangle 46"/>
          <p:cNvSpPr/>
          <p:nvPr/>
        </p:nvSpPr>
        <p:spPr>
          <a:xfrm>
            <a:off x="5873766" y="4481908"/>
            <a:ext cx="2889234" cy="369332"/>
          </a:xfrm>
          <a:prstGeom prst="rect">
            <a:avLst/>
          </a:prstGeom>
        </p:spPr>
        <p:txBody>
          <a:bodyPr wrap="square">
            <a:spAutoFit/>
          </a:bodyPr>
          <a:lstStyle/>
          <a:p>
            <a:pPr marL="0" indent="0" eaLnBrk="1" hangingPunct="1"/>
            <a:r>
              <a:rPr lang="en-US" b="1" dirty="0" smtClean="0">
                <a:solidFill>
                  <a:srgbClr val="C00000"/>
                </a:solidFill>
                <a:latin typeface="Franklin Gothic Medium Cond" pitchFamily="34" charset="0"/>
              </a:rPr>
              <a:t>Output Min</a:t>
            </a:r>
            <a:r>
              <a:rPr lang="en-US" b="1" dirty="0" smtClean="0">
                <a:solidFill>
                  <a:srgbClr val="C00000"/>
                </a:solidFill>
                <a:latin typeface="Franklin Gothic Medium Cond" pitchFamily="34" charset="0"/>
              </a:rPr>
              <a:t>. Noise Floor </a:t>
            </a:r>
            <a:r>
              <a:rPr lang="en-US" b="1" dirty="0" smtClean="0">
                <a:solidFill>
                  <a:srgbClr val="C00000"/>
                </a:solidFill>
                <a:latin typeface="Franklin Gothic Medium Cond" pitchFamily="34" charset="0"/>
              </a:rPr>
              <a:t>=</a:t>
            </a:r>
            <a:r>
              <a:rPr lang="en-US" b="1" dirty="0" err="1" smtClean="0">
                <a:solidFill>
                  <a:srgbClr val="C00000"/>
                </a:solidFill>
                <a:latin typeface="Franklin Gothic Medium Cond" pitchFamily="34" charset="0"/>
              </a:rPr>
              <a:t>GN</a:t>
            </a:r>
            <a:r>
              <a:rPr lang="en-US" b="1" baseline="-25000" dirty="0" err="1" smtClean="0">
                <a:solidFill>
                  <a:srgbClr val="C00000"/>
                </a:solidFill>
                <a:latin typeface="Franklin Gothic Medium Cond" pitchFamily="34" charset="0"/>
              </a:rPr>
              <a:t>i</a:t>
            </a:r>
            <a:r>
              <a:rPr lang="en-US" b="1" baseline="-25000" dirty="0" smtClean="0">
                <a:solidFill>
                  <a:srgbClr val="C00000"/>
                </a:solidFill>
                <a:latin typeface="Franklin Gothic Medium Cond" pitchFamily="34" charset="0"/>
              </a:rPr>
              <a:t> </a:t>
            </a:r>
            <a:r>
              <a:rPr lang="en-US" b="1" dirty="0" smtClean="0">
                <a:solidFill>
                  <a:srgbClr val="C00000"/>
                </a:solidFill>
                <a:latin typeface="Franklin Gothic Medium Cond" pitchFamily="34" charset="0"/>
              </a:rPr>
              <a:t>x F</a:t>
            </a:r>
            <a:endParaRPr lang="en-US" b="1" dirty="0">
              <a:solidFill>
                <a:srgbClr val="C00000"/>
              </a:solidFill>
              <a:latin typeface="Franklin Gothic Medium Cond" pitchFamily="34" charset="0"/>
            </a:endParaRPr>
          </a:p>
        </p:txBody>
      </p:sp>
      <p:cxnSp>
        <p:nvCxnSpPr>
          <p:cNvPr id="49" name="Straight Arrow Connector 48"/>
          <p:cNvCxnSpPr/>
          <p:nvPr/>
        </p:nvCxnSpPr>
        <p:spPr>
          <a:xfrm>
            <a:off x="1324231" y="4177893"/>
            <a:ext cx="0" cy="506072"/>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533400" y="4228465"/>
            <a:ext cx="790831" cy="369332"/>
          </a:xfrm>
          <a:prstGeom prst="rect">
            <a:avLst/>
          </a:prstGeom>
        </p:spPr>
        <p:txBody>
          <a:bodyPr wrap="square">
            <a:spAutoFit/>
          </a:bodyPr>
          <a:lstStyle/>
          <a:p>
            <a:pPr marL="0" indent="0" algn="r" eaLnBrk="1" hangingPunct="1"/>
            <a:r>
              <a:rPr lang="en-US" b="1" dirty="0" err="1" smtClean="0">
                <a:latin typeface="Franklin Gothic Medium Cond" pitchFamily="34" charset="0"/>
              </a:rPr>
              <a:t>SNR</a:t>
            </a:r>
            <a:r>
              <a:rPr lang="en-US" b="1" baseline="-25000" dirty="0" err="1" smtClean="0">
                <a:latin typeface="Franklin Gothic Medium Cond" pitchFamily="34" charset="0"/>
              </a:rPr>
              <a:t>min</a:t>
            </a:r>
            <a:endParaRPr lang="en-US" b="1" baseline="-25000" dirty="0">
              <a:latin typeface="Franklin Gothic Medium Cond" pitchFamily="34" charset="0"/>
            </a:endParaRPr>
          </a:p>
        </p:txBody>
      </p:sp>
      <p:sp>
        <p:nvSpPr>
          <p:cNvPr id="52" name="Rectangle 51"/>
          <p:cNvSpPr/>
          <p:nvPr/>
        </p:nvSpPr>
        <p:spPr>
          <a:xfrm>
            <a:off x="5867400" y="3967599"/>
            <a:ext cx="2819400" cy="369332"/>
          </a:xfrm>
          <a:prstGeom prst="rect">
            <a:avLst/>
          </a:prstGeom>
        </p:spPr>
        <p:txBody>
          <a:bodyPr wrap="square">
            <a:spAutoFit/>
          </a:bodyPr>
          <a:lstStyle/>
          <a:p>
            <a:pPr marL="0" indent="0" eaLnBrk="1" hangingPunct="1"/>
            <a:r>
              <a:rPr lang="en-US" b="1" dirty="0" smtClean="0">
                <a:solidFill>
                  <a:srgbClr val="FF00FF"/>
                </a:solidFill>
                <a:latin typeface="Franklin Gothic Medium Cond" pitchFamily="34" charset="0"/>
              </a:rPr>
              <a:t>Output MDS=</a:t>
            </a:r>
            <a:r>
              <a:rPr lang="en-US" b="1" dirty="0" err="1" smtClean="0">
                <a:solidFill>
                  <a:srgbClr val="FF00FF"/>
                </a:solidFill>
                <a:latin typeface="Franklin Gothic Medium Cond" pitchFamily="34" charset="0"/>
              </a:rPr>
              <a:t>GN</a:t>
            </a:r>
            <a:r>
              <a:rPr lang="en-US" b="1" baseline="-25000" dirty="0" err="1" smtClean="0">
                <a:solidFill>
                  <a:srgbClr val="FF00FF"/>
                </a:solidFill>
                <a:latin typeface="Franklin Gothic Medium Cond" pitchFamily="34" charset="0"/>
              </a:rPr>
              <a:t>i</a:t>
            </a:r>
            <a:r>
              <a:rPr lang="en-US" b="1" baseline="-25000" dirty="0" smtClean="0">
                <a:solidFill>
                  <a:srgbClr val="FF00FF"/>
                </a:solidFill>
                <a:latin typeface="Franklin Gothic Medium Cond" pitchFamily="34" charset="0"/>
              </a:rPr>
              <a:t> </a:t>
            </a:r>
            <a:r>
              <a:rPr lang="en-US" b="1" dirty="0" smtClean="0">
                <a:solidFill>
                  <a:srgbClr val="FF00FF"/>
                </a:solidFill>
                <a:latin typeface="Franklin Gothic Medium Cond" pitchFamily="34" charset="0"/>
              </a:rPr>
              <a:t>x F x </a:t>
            </a:r>
            <a:r>
              <a:rPr lang="en-US" b="1" dirty="0" err="1" smtClean="0">
                <a:solidFill>
                  <a:srgbClr val="FF00FF"/>
                </a:solidFill>
                <a:latin typeface="Franklin Gothic Medium Cond" pitchFamily="34" charset="0"/>
              </a:rPr>
              <a:t>SNR</a:t>
            </a:r>
            <a:r>
              <a:rPr lang="en-US" b="1" baseline="-25000" dirty="0" err="1" smtClean="0">
                <a:solidFill>
                  <a:srgbClr val="FF00FF"/>
                </a:solidFill>
                <a:latin typeface="Franklin Gothic Medium Cond" pitchFamily="34" charset="0"/>
              </a:rPr>
              <a:t>min</a:t>
            </a:r>
            <a:endParaRPr lang="en-US" b="1" baseline="-25000" dirty="0">
              <a:solidFill>
                <a:srgbClr val="FF00FF"/>
              </a:solidFill>
              <a:latin typeface="Franklin Gothic Medium Cond" pitchFamily="34" charset="0"/>
            </a:endParaRPr>
          </a:p>
        </p:txBody>
      </p:sp>
      <p:cxnSp>
        <p:nvCxnSpPr>
          <p:cNvPr id="19" name="Straight Connector 18"/>
          <p:cNvCxnSpPr/>
          <p:nvPr/>
        </p:nvCxnSpPr>
        <p:spPr>
          <a:xfrm flipH="1">
            <a:off x="1102069" y="469220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1190755" y="469220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1279442" y="469220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1368128" y="469220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1448910" y="469220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1537596" y="469220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1626284" y="469220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1714970" y="469220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1803043"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1891729"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1980417"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2069103"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2149885"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2238571"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2327258"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2415944"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2500938"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2589624"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2678312"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2766998"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847779"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2936465"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3025153"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3113839" y="469405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3201913" y="4695909"/>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3290599" y="4695909"/>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3379286" y="4695909"/>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Freeform 14"/>
          <p:cNvSpPr/>
          <p:nvPr/>
        </p:nvSpPr>
        <p:spPr>
          <a:xfrm>
            <a:off x="1095630" y="4896319"/>
            <a:ext cx="4841399"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1102200" y="4658337"/>
            <a:ext cx="4841399"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47"/>
          <p:cNvSpPr/>
          <p:nvPr/>
        </p:nvSpPr>
        <p:spPr>
          <a:xfrm>
            <a:off x="1102200" y="4152265"/>
            <a:ext cx="4841399"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8" name="Straight Connector 107"/>
          <p:cNvCxnSpPr/>
          <p:nvPr/>
        </p:nvCxnSpPr>
        <p:spPr>
          <a:xfrm flipH="1">
            <a:off x="3475392" y="470020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H="1">
            <a:off x="3564078" y="470020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flipH="1">
            <a:off x="3652766" y="470020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flipH="1">
            <a:off x="3741452" y="470020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flipH="1">
            <a:off x="3822233" y="470020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a:off x="3910919" y="470020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H="1">
            <a:off x="3999607" y="470020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a:off x="4088293" y="470020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H="1">
            <a:off x="4176366"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H="1">
            <a:off x="4265052"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4353740"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H="1">
            <a:off x="4442426"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H="1">
            <a:off x="4523208"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flipH="1">
            <a:off x="4611894"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H="1">
            <a:off x="4700581"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H="1">
            <a:off x="4789267"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4874261"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H="1">
            <a:off x="4962947"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H="1">
            <a:off x="5051635"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flipH="1">
            <a:off x="5140321"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flipH="1">
            <a:off x="5221102"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flipH="1">
            <a:off x="5309789"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flipH="1">
            <a:off x="5398476"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H="1">
            <a:off x="5487162" y="470205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H="1">
            <a:off x="5575236" y="4703908"/>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H="1">
            <a:off x="5663922" y="4703908"/>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flipH="1">
            <a:off x="5752609" y="4703908"/>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6" name="Straight Arrow Connector 145"/>
          <p:cNvCxnSpPr/>
          <p:nvPr/>
        </p:nvCxnSpPr>
        <p:spPr>
          <a:xfrm flipV="1">
            <a:off x="2015425" y="2207576"/>
            <a:ext cx="0" cy="29313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6" name="TextBox 2"/>
          <p:cNvSpPr txBox="1">
            <a:spLocks noChangeArrowheads="1"/>
          </p:cNvSpPr>
          <p:nvPr/>
        </p:nvSpPr>
        <p:spPr bwMode="auto">
          <a:xfrm>
            <a:off x="1476631" y="2066844"/>
            <a:ext cx="6378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P</a:t>
            </a:r>
            <a:r>
              <a:rPr lang="en-US" b="1" baseline="-25000" dirty="0" smtClean="0">
                <a:latin typeface="Franklin Gothic Medium Cond" pitchFamily="34" charset="0"/>
              </a:rPr>
              <a:t>out</a:t>
            </a:r>
            <a:r>
              <a:rPr lang="en-US" b="1" dirty="0" smtClean="0">
                <a:latin typeface="Franklin Gothic Medium Cond" pitchFamily="34" charset="0"/>
              </a:rPr>
              <a:t> </a:t>
            </a:r>
          </a:p>
        </p:txBody>
      </p:sp>
      <p:cxnSp>
        <p:nvCxnSpPr>
          <p:cNvPr id="158" name="Straight Connector 157"/>
          <p:cNvCxnSpPr/>
          <p:nvPr/>
        </p:nvCxnSpPr>
        <p:spPr>
          <a:xfrm>
            <a:off x="2181358" y="4481908"/>
            <a:ext cx="0" cy="826532"/>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a:off x="2743200" y="3967599"/>
            <a:ext cx="0" cy="1352509"/>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62" name="TextBox 2"/>
          <p:cNvSpPr txBox="1">
            <a:spLocks noChangeArrowheads="1"/>
          </p:cNvSpPr>
          <p:nvPr/>
        </p:nvSpPr>
        <p:spPr bwMode="auto">
          <a:xfrm>
            <a:off x="1828800" y="5267244"/>
            <a:ext cx="83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P</a:t>
            </a:r>
            <a:r>
              <a:rPr lang="en-US" b="1" baseline="-25000" dirty="0" err="1" smtClean="0">
                <a:latin typeface="Franklin Gothic Medium Cond" pitchFamily="34" charset="0"/>
              </a:rPr>
              <a:t>in,min</a:t>
            </a:r>
            <a:r>
              <a:rPr lang="en-US" b="1" dirty="0" smtClean="0">
                <a:latin typeface="Franklin Gothic Medium Cond" pitchFamily="34" charset="0"/>
              </a:rPr>
              <a:t> </a:t>
            </a:r>
          </a:p>
        </p:txBody>
      </p:sp>
      <p:sp>
        <p:nvSpPr>
          <p:cNvPr id="163" name="TextBox 2"/>
          <p:cNvSpPr txBox="1">
            <a:spLocks noChangeArrowheads="1"/>
          </p:cNvSpPr>
          <p:nvPr/>
        </p:nvSpPr>
        <p:spPr bwMode="auto">
          <a:xfrm>
            <a:off x="2514600" y="5255576"/>
            <a:ext cx="83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P</a:t>
            </a:r>
            <a:r>
              <a:rPr lang="en-US" b="1" baseline="-25000" dirty="0" err="1" smtClean="0">
                <a:latin typeface="Franklin Gothic Medium Cond" pitchFamily="34" charset="0"/>
              </a:rPr>
              <a:t>in,MDS</a:t>
            </a:r>
            <a:endParaRPr lang="en-US" b="1" dirty="0" smtClean="0">
              <a:latin typeface="Franklin Gothic Medium Cond" pitchFamily="34" charset="0"/>
            </a:endParaRPr>
          </a:p>
        </p:txBody>
      </p:sp>
      <p:cxnSp>
        <p:nvCxnSpPr>
          <p:cNvPr id="164" name="Straight Connector 163"/>
          <p:cNvCxnSpPr/>
          <p:nvPr/>
        </p:nvCxnSpPr>
        <p:spPr>
          <a:xfrm>
            <a:off x="4873287" y="2343741"/>
            <a:ext cx="32344" cy="299066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67" name="TextBox 2"/>
          <p:cNvSpPr txBox="1">
            <a:spLocks noChangeArrowheads="1"/>
          </p:cNvSpPr>
          <p:nvPr/>
        </p:nvSpPr>
        <p:spPr bwMode="auto">
          <a:xfrm>
            <a:off x="4572000" y="5255576"/>
            <a:ext cx="83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P</a:t>
            </a:r>
            <a:r>
              <a:rPr lang="en-US" b="1" baseline="-25000" dirty="0" err="1" smtClean="0">
                <a:latin typeface="Franklin Gothic Medium Cond" pitchFamily="34" charset="0"/>
              </a:rPr>
              <a:t>in,max</a:t>
            </a:r>
            <a:endParaRPr lang="en-US" b="1" dirty="0" smtClean="0">
              <a:latin typeface="Franklin Gothic Medium Cond" pitchFamily="34" charset="0"/>
            </a:endParaRPr>
          </a:p>
        </p:txBody>
      </p:sp>
      <p:cxnSp>
        <p:nvCxnSpPr>
          <p:cNvPr id="168" name="Straight Connector 167"/>
          <p:cNvCxnSpPr/>
          <p:nvPr/>
        </p:nvCxnSpPr>
        <p:spPr>
          <a:xfrm flipV="1">
            <a:off x="3092278" y="1736020"/>
            <a:ext cx="2654625" cy="2185752"/>
          </a:xfrm>
          <a:prstGeom prst="line">
            <a:avLst/>
          </a:prstGeom>
          <a:ln w="38100">
            <a:solidFill>
              <a:srgbClr val="0000FF"/>
            </a:solidFill>
            <a:prstDash val="sysDot"/>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flipV="1">
            <a:off x="1845304" y="2480535"/>
            <a:ext cx="3488696" cy="3810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73" name="TextBox 2"/>
          <p:cNvSpPr txBox="1">
            <a:spLocks noChangeArrowheads="1"/>
          </p:cNvSpPr>
          <p:nvPr/>
        </p:nvSpPr>
        <p:spPr bwMode="auto">
          <a:xfrm>
            <a:off x="1142216" y="2314919"/>
            <a:ext cx="83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P</a:t>
            </a:r>
            <a:r>
              <a:rPr lang="en-US" b="1" baseline="-25000" dirty="0" err="1" smtClean="0">
                <a:latin typeface="Franklin Gothic Medium Cond" pitchFamily="34" charset="0"/>
              </a:rPr>
              <a:t>out,max</a:t>
            </a:r>
            <a:endParaRPr lang="en-US" b="1" dirty="0" smtClean="0">
              <a:latin typeface="Franklin Gothic Medium Cond" pitchFamily="34" charset="0"/>
            </a:endParaRPr>
          </a:p>
        </p:txBody>
      </p:sp>
      <p:cxnSp>
        <p:nvCxnSpPr>
          <p:cNvPr id="175" name="Straight Connector 174"/>
          <p:cNvCxnSpPr/>
          <p:nvPr/>
        </p:nvCxnSpPr>
        <p:spPr>
          <a:xfrm>
            <a:off x="3688903" y="3502976"/>
            <a:ext cx="1694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flipH="1" flipV="1">
            <a:off x="3858369" y="3262354"/>
            <a:ext cx="7907" cy="24062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8" name="TextBox 2"/>
          <p:cNvSpPr txBox="1">
            <a:spLocks noChangeArrowheads="1"/>
          </p:cNvSpPr>
          <p:nvPr/>
        </p:nvSpPr>
        <p:spPr bwMode="auto">
          <a:xfrm>
            <a:off x="3830140" y="3263436"/>
            <a:ext cx="1676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G: Power Gain </a:t>
            </a:r>
          </a:p>
        </p:txBody>
      </p:sp>
      <p:sp>
        <p:nvSpPr>
          <p:cNvPr id="180" name="TextBox 2"/>
          <p:cNvSpPr txBox="1">
            <a:spLocks noChangeArrowheads="1"/>
          </p:cNvSpPr>
          <p:nvPr/>
        </p:nvSpPr>
        <p:spPr bwMode="auto">
          <a:xfrm>
            <a:off x="1295400" y="1335088"/>
            <a:ext cx="6553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Most RF and analog electronics have limited input range where input and output gain has linear relationship.  </a:t>
            </a:r>
            <a:endParaRPr lang="en-US" b="1" dirty="0">
              <a:solidFill>
                <a:srgbClr val="000000"/>
              </a:solidFill>
              <a:latin typeface="Franklin Gothic Medium Cond" pitchFamily="34" charset="0"/>
            </a:endParaRPr>
          </a:p>
        </p:txBody>
      </p:sp>
      <p:cxnSp>
        <p:nvCxnSpPr>
          <p:cNvPr id="182" name="Straight Arrow Connector 181"/>
          <p:cNvCxnSpPr/>
          <p:nvPr/>
        </p:nvCxnSpPr>
        <p:spPr>
          <a:xfrm flipH="1">
            <a:off x="5339955" y="2335845"/>
            <a:ext cx="342409" cy="155844"/>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88" name="TextBox 2"/>
          <p:cNvSpPr txBox="1">
            <a:spLocks noChangeArrowheads="1"/>
          </p:cNvSpPr>
          <p:nvPr/>
        </p:nvSpPr>
        <p:spPr bwMode="auto">
          <a:xfrm>
            <a:off x="5638800" y="2057400"/>
            <a:ext cx="265048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0000FF"/>
                </a:solidFill>
                <a:latin typeface="Franklin Gothic Medium Cond" pitchFamily="34" charset="0"/>
              </a:rPr>
              <a:t>After certain input power level, output starts to be saturated due to a nonlinearity of a system. </a:t>
            </a:r>
            <a:endParaRPr lang="en-US" b="1" dirty="0">
              <a:solidFill>
                <a:srgbClr val="0000FF"/>
              </a:solidFill>
              <a:latin typeface="Franklin Gothic Medium Cond" pitchFamily="34" charset="0"/>
            </a:endParaRPr>
          </a:p>
        </p:txBody>
      </p:sp>
      <p:sp>
        <p:nvSpPr>
          <p:cNvPr id="192" name="Rectangle 191"/>
          <p:cNvSpPr/>
          <p:nvPr/>
        </p:nvSpPr>
        <p:spPr>
          <a:xfrm>
            <a:off x="1208070" y="5602822"/>
            <a:ext cx="2702849" cy="338554"/>
          </a:xfrm>
          <a:prstGeom prst="rect">
            <a:avLst/>
          </a:prstGeom>
        </p:spPr>
        <p:txBody>
          <a:bodyPr wrap="square">
            <a:spAutoFit/>
          </a:bodyPr>
          <a:lstStyle/>
          <a:p>
            <a:pPr marL="0" indent="0" algn="r" eaLnBrk="1" hangingPunct="1"/>
            <a:r>
              <a:rPr lang="en-US" sz="1600" b="1" dirty="0" smtClean="0">
                <a:latin typeface="Franklin Gothic Medium Cond" pitchFamily="34" charset="0"/>
              </a:rPr>
              <a:t>Determined by noise of a system.</a:t>
            </a:r>
            <a:endParaRPr lang="en-US" sz="1600" b="1" baseline="-25000" dirty="0">
              <a:latin typeface="Franklin Gothic Medium Cond" pitchFamily="34" charset="0"/>
            </a:endParaRPr>
          </a:p>
        </p:txBody>
      </p:sp>
      <p:sp>
        <p:nvSpPr>
          <p:cNvPr id="194" name="Rectangle 193"/>
          <p:cNvSpPr/>
          <p:nvPr/>
        </p:nvSpPr>
        <p:spPr>
          <a:xfrm>
            <a:off x="4078951" y="5605046"/>
            <a:ext cx="3464849" cy="338554"/>
          </a:xfrm>
          <a:prstGeom prst="rect">
            <a:avLst/>
          </a:prstGeom>
        </p:spPr>
        <p:txBody>
          <a:bodyPr wrap="square">
            <a:spAutoFit/>
          </a:bodyPr>
          <a:lstStyle/>
          <a:p>
            <a:pPr marL="0" indent="0" algn="r" eaLnBrk="1" hangingPunct="1"/>
            <a:r>
              <a:rPr lang="en-US" sz="1600" b="1" dirty="0" smtClean="0">
                <a:latin typeface="Franklin Gothic Medium Cond" pitchFamily="34" charset="0"/>
              </a:rPr>
              <a:t>Determined by a nonlinearity of a system.</a:t>
            </a:r>
            <a:endParaRPr lang="en-US" sz="1600" b="1" baseline="-25000" dirty="0">
              <a:latin typeface="Franklin Gothic Medium Cond" pitchFamily="34" charset="0"/>
            </a:endParaRPr>
          </a:p>
        </p:txBody>
      </p:sp>
      <p:cxnSp>
        <p:nvCxnSpPr>
          <p:cNvPr id="197" name="Straight Connector 196"/>
          <p:cNvCxnSpPr/>
          <p:nvPr/>
        </p:nvCxnSpPr>
        <p:spPr>
          <a:xfrm flipH="1">
            <a:off x="1134762" y="4707924"/>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flipH="1">
            <a:off x="1223449" y="4707924"/>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flipH="1">
            <a:off x="1312135" y="4707924"/>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flipH="1">
            <a:off x="1392917" y="4707924"/>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flipH="1">
            <a:off x="1481603" y="4707924"/>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p:nvCxnSpPr>
        <p:spPr>
          <a:xfrm flipH="1">
            <a:off x="1570291" y="4707924"/>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flipH="1">
            <a:off x="1658977" y="4707924"/>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flipH="1">
            <a:off x="1747050"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flipH="1">
            <a:off x="1835736"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flipH="1">
            <a:off x="1924424"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flipH="1">
            <a:off x="2013110"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a:xfrm flipH="1">
            <a:off x="2093892"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flipH="1">
            <a:off x="2182578"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flipH="1">
            <a:off x="2271265"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flipH="1">
            <a:off x="2359951"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flipH="1">
            <a:off x="2444945"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flipH="1">
            <a:off x="2533631"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flipH="1">
            <a:off x="2622319"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flipH="1">
            <a:off x="2711005"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flipH="1">
            <a:off x="2791786"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flipH="1">
            <a:off x="2880472"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flipH="1">
            <a:off x="2969160"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flipH="1">
            <a:off x="3057846" y="4709777"/>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flipH="1">
            <a:off x="3145920" y="4711630"/>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flipH="1">
            <a:off x="3234606" y="4711630"/>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flipH="1">
            <a:off x="3323293" y="4711630"/>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flipH="1">
            <a:off x="3419399" y="471592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flipH="1">
            <a:off x="3508085" y="471592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flipH="1">
            <a:off x="3596773" y="471592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flipH="1">
            <a:off x="3685459" y="471592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flipH="1">
            <a:off x="3766240" y="471592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flipH="1">
            <a:off x="3854926" y="471592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flipH="1">
            <a:off x="3943614" y="471592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flipH="1">
            <a:off x="4032300" y="4715923"/>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p:nvCxnSpPr>
        <p:spPr>
          <a:xfrm flipH="1">
            <a:off x="4120373"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p:nvCxnSpPr>
        <p:spPr>
          <a:xfrm flipH="1">
            <a:off x="4209059"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p:nvCxnSpPr>
        <p:spPr>
          <a:xfrm flipH="1">
            <a:off x="4297747"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p:nvCxnSpPr>
        <p:spPr>
          <a:xfrm flipH="1">
            <a:off x="4386433"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p:nvCxnSpPr>
        <p:spPr>
          <a:xfrm flipH="1">
            <a:off x="4467215"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p:nvCxnSpPr>
        <p:spPr>
          <a:xfrm flipH="1">
            <a:off x="4555901"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flipH="1">
            <a:off x="4644588"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flipH="1">
            <a:off x="4733274"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flipH="1">
            <a:off x="4818268"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flipH="1">
            <a:off x="4906954"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flipH="1">
            <a:off x="4995642"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flipH="1">
            <a:off x="5084328"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flipH="1">
            <a:off x="5165109"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flipH="1">
            <a:off x="5253796"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flipH="1">
            <a:off x="5342483" y="4717776"/>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flipH="1">
            <a:off x="5426676" y="4716162"/>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flipH="1">
            <a:off x="5514750" y="471801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flipH="1">
            <a:off x="5603436" y="471801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flipH="1">
            <a:off x="5692123" y="4718015"/>
            <a:ext cx="177374"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45" name="TextBox 2"/>
          <p:cNvSpPr txBox="1">
            <a:spLocks noChangeArrowheads="1"/>
          </p:cNvSpPr>
          <p:nvPr/>
        </p:nvSpPr>
        <p:spPr bwMode="auto">
          <a:xfrm>
            <a:off x="822491" y="5879068"/>
            <a:ext cx="38257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FF"/>
                </a:solidFill>
                <a:latin typeface="Franklin Gothic Medium Cond" pitchFamily="34" charset="0"/>
              </a:rPr>
              <a:t>P</a:t>
            </a:r>
            <a:r>
              <a:rPr lang="en-US" b="1" baseline="-25000" dirty="0" err="1" smtClean="0">
                <a:solidFill>
                  <a:srgbClr val="0000FF"/>
                </a:solidFill>
                <a:latin typeface="Franklin Gothic Medium Cond" pitchFamily="34" charset="0"/>
              </a:rPr>
              <a:t>in,min</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kT</a:t>
            </a:r>
            <a:r>
              <a:rPr lang="en-US" b="1" dirty="0" err="1" smtClean="0">
                <a:solidFill>
                  <a:srgbClr val="0000FF"/>
                </a:solidFill>
                <a:latin typeface="Symbol" pitchFamily="18" charset="2"/>
              </a:rPr>
              <a:t>D</a:t>
            </a:r>
            <a:r>
              <a:rPr lang="en-US" b="1" dirty="0" err="1" smtClean="0">
                <a:solidFill>
                  <a:srgbClr val="0000FF"/>
                </a:solidFill>
                <a:latin typeface="Franklin Gothic Medium Cond" pitchFamily="34" charset="0"/>
              </a:rPr>
              <a:t>f</a:t>
            </a:r>
            <a:r>
              <a:rPr lang="en-US" b="1" dirty="0" smtClean="0">
                <a:solidFill>
                  <a:srgbClr val="0000FF"/>
                </a:solidFill>
                <a:latin typeface="Franklin Gothic Medium Cond" pitchFamily="34" charset="0"/>
              </a:rPr>
              <a:t> </a:t>
            </a:r>
            <a:r>
              <a:rPr lang="en-US" b="1" dirty="0">
                <a:solidFill>
                  <a:srgbClr val="0000FF"/>
                </a:solidFill>
                <a:latin typeface="Franklin Gothic Medium Cond" pitchFamily="34" charset="0"/>
              </a:rPr>
              <a:t>x F, </a:t>
            </a:r>
            <a:r>
              <a:rPr lang="en-US" b="1" dirty="0" err="1" smtClean="0">
                <a:solidFill>
                  <a:srgbClr val="0000FF"/>
                </a:solidFill>
                <a:latin typeface="Franklin Gothic Medium Cond" pitchFamily="34" charset="0"/>
              </a:rPr>
              <a:t>P</a:t>
            </a:r>
            <a:r>
              <a:rPr lang="en-US" b="1" baseline="-25000" dirty="0" err="1" smtClean="0">
                <a:solidFill>
                  <a:srgbClr val="0000FF"/>
                </a:solidFill>
                <a:latin typeface="Franklin Gothic Medium Cond" pitchFamily="34" charset="0"/>
              </a:rPr>
              <a:t>in,MDS</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kT</a:t>
            </a:r>
            <a:r>
              <a:rPr lang="en-US" b="1" dirty="0" err="1" smtClean="0">
                <a:solidFill>
                  <a:srgbClr val="0000FF"/>
                </a:solidFill>
                <a:latin typeface="Symbol" pitchFamily="18" charset="2"/>
              </a:rPr>
              <a:t>D</a:t>
            </a:r>
            <a:r>
              <a:rPr lang="en-US" b="1" dirty="0" err="1" smtClean="0">
                <a:solidFill>
                  <a:srgbClr val="0000FF"/>
                </a:solidFill>
                <a:latin typeface="Franklin Gothic Medium Cond" pitchFamily="34" charset="0"/>
              </a:rPr>
              <a:t>f</a:t>
            </a:r>
            <a:r>
              <a:rPr lang="en-US" b="1" dirty="0" smtClean="0">
                <a:solidFill>
                  <a:srgbClr val="0000FF"/>
                </a:solidFill>
                <a:latin typeface="Franklin Gothic Medium Cond" pitchFamily="34" charset="0"/>
              </a:rPr>
              <a:t> </a:t>
            </a:r>
            <a:r>
              <a:rPr lang="en-US" b="1" dirty="0">
                <a:solidFill>
                  <a:srgbClr val="0000FF"/>
                </a:solidFill>
                <a:latin typeface="Franklin Gothic Medium Cond" pitchFamily="34" charset="0"/>
              </a:rPr>
              <a:t>x </a:t>
            </a:r>
            <a:r>
              <a:rPr lang="en-US" b="1" dirty="0" smtClean="0">
                <a:solidFill>
                  <a:srgbClr val="0000FF"/>
                </a:solidFill>
                <a:latin typeface="Franklin Gothic Medium Cond" pitchFamily="34" charset="0"/>
              </a:rPr>
              <a:t>F + </a:t>
            </a:r>
            <a:r>
              <a:rPr lang="en-US" b="1" dirty="0" err="1" smtClean="0">
                <a:solidFill>
                  <a:srgbClr val="0000FF"/>
                </a:solidFill>
                <a:latin typeface="Franklin Gothic Medium Cond" pitchFamily="34" charset="0"/>
              </a:rPr>
              <a:t>SNR</a:t>
            </a:r>
            <a:r>
              <a:rPr lang="en-US" b="1" baseline="-25000" dirty="0" err="1" smtClean="0">
                <a:solidFill>
                  <a:srgbClr val="0000FF"/>
                </a:solidFill>
                <a:latin typeface="Franklin Gothic Medium Cond" pitchFamily="34" charset="0"/>
              </a:rPr>
              <a:t>min</a:t>
            </a:r>
            <a:endParaRPr lang="en-US" b="1" baseline="-25000" dirty="0">
              <a:solidFill>
                <a:srgbClr val="0000FF"/>
              </a:solidFill>
              <a:latin typeface="Franklin Gothic Medium Cond" pitchFamily="34" charset="0"/>
            </a:endParaRPr>
          </a:p>
        </p:txBody>
      </p:sp>
    </p:spTree>
    <p:extLst>
      <p:ext uri="{BB962C8B-B14F-4D97-AF65-F5344CB8AC3E}">
        <p14:creationId xmlns:p14="http://schemas.microsoft.com/office/powerpoint/2010/main" val="279852412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7141775" y="1692166"/>
            <a:ext cx="814697" cy="756896"/>
          </a:xfrm>
          <a:custGeom>
            <a:avLst/>
            <a:gdLst>
              <a:gd name="connsiteX0" fmla="*/ 467715 w 814697"/>
              <a:gd name="connsiteY0" fmla="*/ 756744 h 756896"/>
              <a:gd name="connsiteX1" fmla="*/ 415163 w 814697"/>
              <a:gd name="connsiteY1" fmla="*/ 735724 h 756896"/>
              <a:gd name="connsiteX2" fmla="*/ 352101 w 814697"/>
              <a:gd name="connsiteY2" fmla="*/ 693682 h 756896"/>
              <a:gd name="connsiteX3" fmla="*/ 278528 w 814697"/>
              <a:gd name="connsiteY3" fmla="*/ 641131 h 756896"/>
              <a:gd name="connsiteX4" fmla="*/ 183935 w 814697"/>
              <a:gd name="connsiteY4" fmla="*/ 578068 h 756896"/>
              <a:gd name="connsiteX5" fmla="*/ 152404 w 814697"/>
              <a:gd name="connsiteY5" fmla="*/ 557048 h 756896"/>
              <a:gd name="connsiteX6" fmla="*/ 110363 w 814697"/>
              <a:gd name="connsiteY6" fmla="*/ 493986 h 756896"/>
              <a:gd name="connsiteX7" fmla="*/ 78832 w 814697"/>
              <a:gd name="connsiteY7" fmla="*/ 462455 h 756896"/>
              <a:gd name="connsiteX8" fmla="*/ 47301 w 814697"/>
              <a:gd name="connsiteY8" fmla="*/ 388882 h 756896"/>
              <a:gd name="connsiteX9" fmla="*/ 26280 w 814697"/>
              <a:gd name="connsiteY9" fmla="*/ 357351 h 756896"/>
              <a:gd name="connsiteX10" fmla="*/ 15770 w 814697"/>
              <a:gd name="connsiteY10" fmla="*/ 168165 h 756896"/>
              <a:gd name="connsiteX11" fmla="*/ 47301 w 814697"/>
              <a:gd name="connsiteY11" fmla="*/ 136634 h 756896"/>
              <a:gd name="connsiteX12" fmla="*/ 78832 w 814697"/>
              <a:gd name="connsiteY12" fmla="*/ 126124 h 756896"/>
              <a:gd name="connsiteX13" fmla="*/ 110363 w 814697"/>
              <a:gd name="connsiteY13" fmla="*/ 105103 h 756896"/>
              <a:gd name="connsiteX14" fmla="*/ 215466 w 814697"/>
              <a:gd name="connsiteY14" fmla="*/ 84082 h 756896"/>
              <a:gd name="connsiteX15" fmla="*/ 415163 w 814697"/>
              <a:gd name="connsiteY15" fmla="*/ 63062 h 756896"/>
              <a:gd name="connsiteX16" fmla="*/ 488735 w 814697"/>
              <a:gd name="connsiteY16" fmla="*/ 42041 h 756896"/>
              <a:gd name="connsiteX17" fmla="*/ 551797 w 814697"/>
              <a:gd name="connsiteY17" fmla="*/ 21020 h 756896"/>
              <a:gd name="connsiteX18" fmla="*/ 625370 w 814697"/>
              <a:gd name="connsiteY18" fmla="*/ 0 h 756896"/>
              <a:gd name="connsiteX19" fmla="*/ 772515 w 814697"/>
              <a:gd name="connsiteY19" fmla="*/ 10510 h 756896"/>
              <a:gd name="connsiteX20" fmla="*/ 804046 w 814697"/>
              <a:gd name="connsiteY20" fmla="*/ 21020 h 756896"/>
              <a:gd name="connsiteX21" fmla="*/ 814556 w 814697"/>
              <a:gd name="connsiteY21" fmla="*/ 52551 h 756896"/>
              <a:gd name="connsiteX22" fmla="*/ 783025 w 814697"/>
              <a:gd name="connsiteY22" fmla="*/ 315310 h 756896"/>
              <a:gd name="connsiteX23" fmla="*/ 762004 w 814697"/>
              <a:gd name="connsiteY23" fmla="*/ 346841 h 756896"/>
              <a:gd name="connsiteX24" fmla="*/ 730473 w 814697"/>
              <a:gd name="connsiteY24" fmla="*/ 409903 h 756896"/>
              <a:gd name="connsiteX25" fmla="*/ 698942 w 814697"/>
              <a:gd name="connsiteY25" fmla="*/ 472965 h 756896"/>
              <a:gd name="connsiteX26" fmla="*/ 667411 w 814697"/>
              <a:gd name="connsiteY26" fmla="*/ 546537 h 756896"/>
              <a:gd name="connsiteX27" fmla="*/ 614859 w 814697"/>
              <a:gd name="connsiteY27" fmla="*/ 641131 h 756896"/>
              <a:gd name="connsiteX28" fmla="*/ 604349 w 814697"/>
              <a:gd name="connsiteY28" fmla="*/ 672662 h 756896"/>
              <a:gd name="connsiteX29" fmla="*/ 541287 w 814697"/>
              <a:gd name="connsiteY29" fmla="*/ 704193 h 756896"/>
              <a:gd name="connsiteX30" fmla="*/ 509756 w 814697"/>
              <a:gd name="connsiteY30" fmla="*/ 725213 h 756896"/>
              <a:gd name="connsiteX31" fmla="*/ 467715 w 814697"/>
              <a:gd name="connsiteY31" fmla="*/ 756744 h 756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14697" h="756896">
                <a:moveTo>
                  <a:pt x="467715" y="756744"/>
                </a:moveTo>
                <a:cubicBezTo>
                  <a:pt x="451949" y="758496"/>
                  <a:pt x="431726" y="744758"/>
                  <a:pt x="415163" y="735724"/>
                </a:cubicBezTo>
                <a:cubicBezTo>
                  <a:pt x="392984" y="723626"/>
                  <a:pt x="373122" y="707696"/>
                  <a:pt x="352101" y="693682"/>
                </a:cubicBezTo>
                <a:cubicBezTo>
                  <a:pt x="249579" y="625334"/>
                  <a:pt x="408911" y="732399"/>
                  <a:pt x="278528" y="641131"/>
                </a:cubicBezTo>
                <a:cubicBezTo>
                  <a:pt x="247483" y="619399"/>
                  <a:pt x="215466" y="599089"/>
                  <a:pt x="183935" y="578068"/>
                </a:cubicBezTo>
                <a:lnTo>
                  <a:pt x="152404" y="557048"/>
                </a:lnTo>
                <a:cubicBezTo>
                  <a:pt x="138390" y="536027"/>
                  <a:pt x="128227" y="511850"/>
                  <a:pt x="110363" y="493986"/>
                </a:cubicBezTo>
                <a:cubicBezTo>
                  <a:pt x="99853" y="483476"/>
                  <a:pt x="87471" y="474550"/>
                  <a:pt x="78832" y="462455"/>
                </a:cubicBezTo>
                <a:cubicBezTo>
                  <a:pt x="42377" y="411418"/>
                  <a:pt x="70175" y="434631"/>
                  <a:pt x="47301" y="388882"/>
                </a:cubicBezTo>
                <a:cubicBezTo>
                  <a:pt x="41652" y="377584"/>
                  <a:pt x="33287" y="367861"/>
                  <a:pt x="26280" y="357351"/>
                </a:cubicBezTo>
                <a:cubicBezTo>
                  <a:pt x="-154" y="278051"/>
                  <a:pt x="-11676" y="271086"/>
                  <a:pt x="15770" y="168165"/>
                </a:cubicBezTo>
                <a:cubicBezTo>
                  <a:pt x="19600" y="153803"/>
                  <a:pt x="34933" y="144879"/>
                  <a:pt x="47301" y="136634"/>
                </a:cubicBezTo>
                <a:cubicBezTo>
                  <a:pt x="56519" y="130489"/>
                  <a:pt x="68322" y="129627"/>
                  <a:pt x="78832" y="126124"/>
                </a:cubicBezTo>
                <a:cubicBezTo>
                  <a:pt x="89342" y="119117"/>
                  <a:pt x="98752" y="110079"/>
                  <a:pt x="110363" y="105103"/>
                </a:cubicBezTo>
                <a:cubicBezTo>
                  <a:pt x="129511" y="96897"/>
                  <a:pt x="202431" y="85944"/>
                  <a:pt x="215466" y="84082"/>
                </a:cubicBezTo>
                <a:cubicBezTo>
                  <a:pt x="295833" y="72601"/>
                  <a:pt x="329116" y="70884"/>
                  <a:pt x="415163" y="63062"/>
                </a:cubicBezTo>
                <a:cubicBezTo>
                  <a:pt x="521101" y="27747"/>
                  <a:pt x="356799" y="81622"/>
                  <a:pt x="488735" y="42041"/>
                </a:cubicBezTo>
                <a:cubicBezTo>
                  <a:pt x="509958" y="35674"/>
                  <a:pt x="530301" y="26394"/>
                  <a:pt x="551797" y="21020"/>
                </a:cubicBezTo>
                <a:cubicBezTo>
                  <a:pt x="604587" y="7823"/>
                  <a:pt x="580135" y="15078"/>
                  <a:pt x="625370" y="0"/>
                </a:cubicBezTo>
                <a:cubicBezTo>
                  <a:pt x="674418" y="3503"/>
                  <a:pt x="723678" y="4765"/>
                  <a:pt x="772515" y="10510"/>
                </a:cubicBezTo>
                <a:cubicBezTo>
                  <a:pt x="783518" y="11804"/>
                  <a:pt x="796212" y="13186"/>
                  <a:pt x="804046" y="21020"/>
                </a:cubicBezTo>
                <a:cubicBezTo>
                  <a:pt x="811880" y="28854"/>
                  <a:pt x="811053" y="42041"/>
                  <a:pt x="814556" y="52551"/>
                </a:cubicBezTo>
                <a:cubicBezTo>
                  <a:pt x="813737" y="68118"/>
                  <a:pt x="821517" y="257573"/>
                  <a:pt x="783025" y="315310"/>
                </a:cubicBezTo>
                <a:lnTo>
                  <a:pt x="762004" y="346841"/>
                </a:lnTo>
                <a:cubicBezTo>
                  <a:pt x="735587" y="426095"/>
                  <a:pt x="771222" y="328405"/>
                  <a:pt x="730473" y="409903"/>
                </a:cubicBezTo>
                <a:cubicBezTo>
                  <a:pt x="686958" y="496932"/>
                  <a:pt x="759186" y="382601"/>
                  <a:pt x="698942" y="472965"/>
                </a:cubicBezTo>
                <a:cubicBezTo>
                  <a:pt x="671139" y="584181"/>
                  <a:pt x="708888" y="453211"/>
                  <a:pt x="667411" y="546537"/>
                </a:cubicBezTo>
                <a:cubicBezTo>
                  <a:pt x="626257" y="639134"/>
                  <a:pt x="672412" y="583579"/>
                  <a:pt x="614859" y="641131"/>
                </a:cubicBezTo>
                <a:cubicBezTo>
                  <a:pt x="611356" y="651641"/>
                  <a:pt x="611270" y="664011"/>
                  <a:pt x="604349" y="672662"/>
                </a:cubicBezTo>
                <a:cubicBezTo>
                  <a:pt x="584271" y="697760"/>
                  <a:pt x="566671" y="691501"/>
                  <a:pt x="541287" y="704193"/>
                </a:cubicBezTo>
                <a:cubicBezTo>
                  <a:pt x="529989" y="709842"/>
                  <a:pt x="521054" y="719564"/>
                  <a:pt x="509756" y="725213"/>
                </a:cubicBezTo>
                <a:cubicBezTo>
                  <a:pt x="486518" y="736832"/>
                  <a:pt x="483481" y="754992"/>
                  <a:pt x="467715" y="75674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Freeform 12"/>
          <p:cNvSpPr/>
          <p:nvPr/>
        </p:nvSpPr>
        <p:spPr>
          <a:xfrm>
            <a:off x="4298452" y="1166648"/>
            <a:ext cx="2145460" cy="714704"/>
          </a:xfrm>
          <a:custGeom>
            <a:avLst/>
            <a:gdLst>
              <a:gd name="connsiteX0" fmla="*/ 2144389 w 2145460"/>
              <a:gd name="connsiteY0" fmla="*/ 294290 h 714704"/>
              <a:gd name="connsiteX1" fmla="*/ 2133879 w 2145460"/>
              <a:gd name="connsiteY1" fmla="*/ 567559 h 714704"/>
              <a:gd name="connsiteX2" fmla="*/ 2091838 w 2145460"/>
              <a:gd name="connsiteY2" fmla="*/ 662152 h 714704"/>
              <a:gd name="connsiteX3" fmla="*/ 2060307 w 2145460"/>
              <a:gd name="connsiteY3" fmla="*/ 672662 h 714704"/>
              <a:gd name="connsiteX4" fmla="*/ 1976224 w 2145460"/>
              <a:gd name="connsiteY4" fmla="*/ 693683 h 714704"/>
              <a:gd name="connsiteX5" fmla="*/ 1829079 w 2145460"/>
              <a:gd name="connsiteY5" fmla="*/ 714704 h 714704"/>
              <a:gd name="connsiteX6" fmla="*/ 599369 w 2145460"/>
              <a:gd name="connsiteY6" fmla="*/ 693683 h 714704"/>
              <a:gd name="connsiteX7" fmla="*/ 546817 w 2145460"/>
              <a:gd name="connsiteY7" fmla="*/ 683173 h 714704"/>
              <a:gd name="connsiteX8" fmla="*/ 441714 w 2145460"/>
              <a:gd name="connsiteY8" fmla="*/ 672662 h 714704"/>
              <a:gd name="connsiteX9" fmla="*/ 347120 w 2145460"/>
              <a:gd name="connsiteY9" fmla="*/ 651642 h 714704"/>
              <a:gd name="connsiteX10" fmla="*/ 231507 w 2145460"/>
              <a:gd name="connsiteY10" fmla="*/ 630621 h 714704"/>
              <a:gd name="connsiteX11" fmla="*/ 168445 w 2145460"/>
              <a:gd name="connsiteY11" fmla="*/ 609600 h 714704"/>
              <a:gd name="connsiteX12" fmla="*/ 136914 w 2145460"/>
              <a:gd name="connsiteY12" fmla="*/ 599090 h 714704"/>
              <a:gd name="connsiteX13" fmla="*/ 115893 w 2145460"/>
              <a:gd name="connsiteY13" fmla="*/ 567559 h 714704"/>
              <a:gd name="connsiteX14" fmla="*/ 42320 w 2145460"/>
              <a:gd name="connsiteY14" fmla="*/ 515007 h 714704"/>
              <a:gd name="connsiteX15" fmla="*/ 279 w 2145460"/>
              <a:gd name="connsiteY15" fmla="*/ 451945 h 714704"/>
              <a:gd name="connsiteX16" fmla="*/ 10789 w 2145460"/>
              <a:gd name="connsiteY16" fmla="*/ 378373 h 714704"/>
              <a:gd name="connsiteX17" fmla="*/ 94872 w 2145460"/>
              <a:gd name="connsiteY17" fmla="*/ 304800 h 714704"/>
              <a:gd name="connsiteX18" fmla="*/ 210486 w 2145460"/>
              <a:gd name="connsiteY18" fmla="*/ 262759 h 714704"/>
              <a:gd name="connsiteX19" fmla="*/ 284058 w 2145460"/>
              <a:gd name="connsiteY19" fmla="*/ 241738 h 714704"/>
              <a:gd name="connsiteX20" fmla="*/ 357631 w 2145460"/>
              <a:gd name="connsiteY20" fmla="*/ 231228 h 714704"/>
              <a:gd name="connsiteX21" fmla="*/ 399672 w 2145460"/>
              <a:gd name="connsiteY21" fmla="*/ 220718 h 714704"/>
              <a:gd name="connsiteX22" fmla="*/ 504776 w 2145460"/>
              <a:gd name="connsiteY22" fmla="*/ 210207 h 714704"/>
              <a:gd name="connsiteX23" fmla="*/ 578348 w 2145460"/>
              <a:gd name="connsiteY23" fmla="*/ 199697 h 714704"/>
              <a:gd name="connsiteX24" fmla="*/ 641410 w 2145460"/>
              <a:gd name="connsiteY24" fmla="*/ 178676 h 714704"/>
              <a:gd name="connsiteX25" fmla="*/ 736003 w 2145460"/>
              <a:gd name="connsiteY25" fmla="*/ 105104 h 714704"/>
              <a:gd name="connsiteX26" fmla="*/ 767534 w 2145460"/>
              <a:gd name="connsiteY26" fmla="*/ 94593 h 714704"/>
              <a:gd name="connsiteX27" fmla="*/ 799065 w 2145460"/>
              <a:gd name="connsiteY27" fmla="*/ 73573 h 714704"/>
              <a:gd name="connsiteX28" fmla="*/ 883148 w 2145460"/>
              <a:gd name="connsiteY28" fmla="*/ 52552 h 714704"/>
              <a:gd name="connsiteX29" fmla="*/ 914679 w 2145460"/>
              <a:gd name="connsiteY29" fmla="*/ 42042 h 714704"/>
              <a:gd name="connsiteX30" fmla="*/ 998762 w 2145460"/>
              <a:gd name="connsiteY30" fmla="*/ 31531 h 714704"/>
              <a:gd name="connsiteX31" fmla="*/ 1135396 w 2145460"/>
              <a:gd name="connsiteY31" fmla="*/ 10511 h 714704"/>
              <a:gd name="connsiteX32" fmla="*/ 1229989 w 2145460"/>
              <a:gd name="connsiteY32" fmla="*/ 0 h 714704"/>
              <a:gd name="connsiteX33" fmla="*/ 1534789 w 2145460"/>
              <a:gd name="connsiteY33" fmla="*/ 10511 h 714704"/>
              <a:gd name="connsiteX34" fmla="*/ 1576831 w 2145460"/>
              <a:gd name="connsiteY34" fmla="*/ 21021 h 714704"/>
              <a:gd name="connsiteX35" fmla="*/ 1639893 w 2145460"/>
              <a:gd name="connsiteY35" fmla="*/ 42042 h 714704"/>
              <a:gd name="connsiteX36" fmla="*/ 1734486 w 2145460"/>
              <a:gd name="connsiteY36" fmla="*/ 105104 h 714704"/>
              <a:gd name="connsiteX37" fmla="*/ 1797548 w 2145460"/>
              <a:gd name="connsiteY37" fmla="*/ 147145 h 714704"/>
              <a:gd name="connsiteX38" fmla="*/ 1860610 w 2145460"/>
              <a:gd name="connsiteY38" fmla="*/ 189186 h 714704"/>
              <a:gd name="connsiteX39" fmla="*/ 1923672 w 2145460"/>
              <a:gd name="connsiteY39" fmla="*/ 231228 h 714704"/>
              <a:gd name="connsiteX40" fmla="*/ 1986734 w 2145460"/>
              <a:gd name="connsiteY40" fmla="*/ 262759 h 714704"/>
              <a:gd name="connsiteX41" fmla="*/ 2112858 w 2145460"/>
              <a:gd name="connsiteY41" fmla="*/ 273269 h 714704"/>
              <a:gd name="connsiteX42" fmla="*/ 2144389 w 2145460"/>
              <a:gd name="connsiteY42" fmla="*/ 294290 h 71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45460" h="714704">
                <a:moveTo>
                  <a:pt x="2144389" y="294290"/>
                </a:moveTo>
                <a:cubicBezTo>
                  <a:pt x="2147893" y="343338"/>
                  <a:pt x="2142388" y="476800"/>
                  <a:pt x="2133879" y="567559"/>
                </a:cubicBezTo>
                <a:cubicBezTo>
                  <a:pt x="2132447" y="582833"/>
                  <a:pt x="2111704" y="646259"/>
                  <a:pt x="2091838" y="662152"/>
                </a:cubicBezTo>
                <a:cubicBezTo>
                  <a:pt x="2083187" y="669073"/>
                  <a:pt x="2070995" y="669747"/>
                  <a:pt x="2060307" y="672662"/>
                </a:cubicBezTo>
                <a:cubicBezTo>
                  <a:pt x="2032435" y="680264"/>
                  <a:pt x="2004721" y="688934"/>
                  <a:pt x="1976224" y="693683"/>
                </a:cubicBezTo>
                <a:cubicBezTo>
                  <a:pt x="1885300" y="708836"/>
                  <a:pt x="1934308" y="701550"/>
                  <a:pt x="1829079" y="714704"/>
                </a:cubicBezTo>
                <a:cubicBezTo>
                  <a:pt x="1755947" y="713873"/>
                  <a:pt x="897943" y="711246"/>
                  <a:pt x="599369" y="693683"/>
                </a:cubicBezTo>
                <a:cubicBezTo>
                  <a:pt x="581536" y="692634"/>
                  <a:pt x="564525" y="685534"/>
                  <a:pt x="546817" y="683173"/>
                </a:cubicBezTo>
                <a:cubicBezTo>
                  <a:pt x="511917" y="678520"/>
                  <a:pt x="476748" y="676166"/>
                  <a:pt x="441714" y="672662"/>
                </a:cubicBezTo>
                <a:cubicBezTo>
                  <a:pt x="403917" y="663213"/>
                  <a:pt x="387154" y="658314"/>
                  <a:pt x="347120" y="651642"/>
                </a:cubicBezTo>
                <a:cubicBezTo>
                  <a:pt x="286062" y="641465"/>
                  <a:pt x="281947" y="645753"/>
                  <a:pt x="231507" y="630621"/>
                </a:cubicBezTo>
                <a:cubicBezTo>
                  <a:pt x="210284" y="624254"/>
                  <a:pt x="189466" y="616607"/>
                  <a:pt x="168445" y="609600"/>
                </a:cubicBezTo>
                <a:lnTo>
                  <a:pt x="136914" y="599090"/>
                </a:lnTo>
                <a:cubicBezTo>
                  <a:pt x="129907" y="588580"/>
                  <a:pt x="124825" y="576491"/>
                  <a:pt x="115893" y="567559"/>
                </a:cubicBezTo>
                <a:cubicBezTo>
                  <a:pt x="102859" y="554525"/>
                  <a:pt x="60222" y="526942"/>
                  <a:pt x="42320" y="515007"/>
                </a:cubicBezTo>
                <a:cubicBezTo>
                  <a:pt x="28306" y="493986"/>
                  <a:pt x="-3294" y="476955"/>
                  <a:pt x="279" y="451945"/>
                </a:cubicBezTo>
                <a:cubicBezTo>
                  <a:pt x="3782" y="427421"/>
                  <a:pt x="3671" y="402101"/>
                  <a:pt x="10789" y="378373"/>
                </a:cubicBezTo>
                <a:cubicBezTo>
                  <a:pt x="21737" y="341880"/>
                  <a:pt x="69474" y="321732"/>
                  <a:pt x="94872" y="304800"/>
                </a:cubicBezTo>
                <a:cubicBezTo>
                  <a:pt x="160966" y="260737"/>
                  <a:pt x="90077" y="302894"/>
                  <a:pt x="210486" y="262759"/>
                </a:cubicBezTo>
                <a:cubicBezTo>
                  <a:pt x="237496" y="253756"/>
                  <a:pt x="255031" y="247016"/>
                  <a:pt x="284058" y="241738"/>
                </a:cubicBezTo>
                <a:cubicBezTo>
                  <a:pt x="308432" y="237306"/>
                  <a:pt x="333257" y="235659"/>
                  <a:pt x="357631" y="231228"/>
                </a:cubicBezTo>
                <a:cubicBezTo>
                  <a:pt x="371843" y="228644"/>
                  <a:pt x="385372" y="222761"/>
                  <a:pt x="399672" y="220718"/>
                </a:cubicBezTo>
                <a:cubicBezTo>
                  <a:pt x="434528" y="215739"/>
                  <a:pt x="469808" y="214321"/>
                  <a:pt x="504776" y="210207"/>
                </a:cubicBezTo>
                <a:cubicBezTo>
                  <a:pt x="529379" y="207312"/>
                  <a:pt x="553824" y="203200"/>
                  <a:pt x="578348" y="199697"/>
                </a:cubicBezTo>
                <a:cubicBezTo>
                  <a:pt x="599369" y="192690"/>
                  <a:pt x="625742" y="194344"/>
                  <a:pt x="641410" y="178676"/>
                </a:cubicBezTo>
                <a:cubicBezTo>
                  <a:pt x="668617" y="151469"/>
                  <a:pt x="698286" y="117677"/>
                  <a:pt x="736003" y="105104"/>
                </a:cubicBezTo>
                <a:cubicBezTo>
                  <a:pt x="746513" y="101600"/>
                  <a:pt x="757625" y="99548"/>
                  <a:pt x="767534" y="94593"/>
                </a:cubicBezTo>
                <a:cubicBezTo>
                  <a:pt x="778832" y="88944"/>
                  <a:pt x="787767" y="79222"/>
                  <a:pt x="799065" y="73573"/>
                </a:cubicBezTo>
                <a:cubicBezTo>
                  <a:pt x="823095" y="61558"/>
                  <a:pt x="859154" y="58550"/>
                  <a:pt x="883148" y="52552"/>
                </a:cubicBezTo>
                <a:cubicBezTo>
                  <a:pt x="893896" y="49865"/>
                  <a:pt x="903779" y="44024"/>
                  <a:pt x="914679" y="42042"/>
                </a:cubicBezTo>
                <a:cubicBezTo>
                  <a:pt x="942469" y="36989"/>
                  <a:pt x="970800" y="35526"/>
                  <a:pt x="998762" y="31531"/>
                </a:cubicBezTo>
                <a:cubicBezTo>
                  <a:pt x="1121480" y="14000"/>
                  <a:pt x="999786" y="27463"/>
                  <a:pt x="1135396" y="10511"/>
                </a:cubicBezTo>
                <a:cubicBezTo>
                  <a:pt x="1166876" y="6576"/>
                  <a:pt x="1198458" y="3504"/>
                  <a:pt x="1229989" y="0"/>
                </a:cubicBezTo>
                <a:cubicBezTo>
                  <a:pt x="1331589" y="3504"/>
                  <a:pt x="1433315" y="4361"/>
                  <a:pt x="1534789" y="10511"/>
                </a:cubicBezTo>
                <a:cubicBezTo>
                  <a:pt x="1549208" y="11385"/>
                  <a:pt x="1562995" y="16870"/>
                  <a:pt x="1576831" y="21021"/>
                </a:cubicBezTo>
                <a:cubicBezTo>
                  <a:pt x="1598054" y="27388"/>
                  <a:pt x="1621457" y="29751"/>
                  <a:pt x="1639893" y="42042"/>
                </a:cubicBezTo>
                <a:lnTo>
                  <a:pt x="1734486" y="105104"/>
                </a:lnTo>
                <a:cubicBezTo>
                  <a:pt x="1734491" y="105107"/>
                  <a:pt x="1797544" y="147141"/>
                  <a:pt x="1797548" y="147145"/>
                </a:cubicBezTo>
                <a:cubicBezTo>
                  <a:pt x="1836913" y="186510"/>
                  <a:pt x="1814978" y="173976"/>
                  <a:pt x="1860610" y="189186"/>
                </a:cubicBezTo>
                <a:lnTo>
                  <a:pt x="1923672" y="231228"/>
                </a:lnTo>
                <a:cubicBezTo>
                  <a:pt x="1945817" y="245991"/>
                  <a:pt x="1959536" y="259133"/>
                  <a:pt x="1986734" y="262759"/>
                </a:cubicBezTo>
                <a:cubicBezTo>
                  <a:pt x="2028551" y="268334"/>
                  <a:pt x="2070817" y="269766"/>
                  <a:pt x="2112858" y="273269"/>
                </a:cubicBezTo>
                <a:cubicBezTo>
                  <a:pt x="2151821" y="286257"/>
                  <a:pt x="2140885" y="245242"/>
                  <a:pt x="2144389" y="29429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Relating IIP3 to Input P1dB</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20</a:t>
            </a:fld>
            <a:endParaRPr lang="en-US">
              <a:solidFill>
                <a:srgbClr val="000000"/>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3552574141"/>
              </p:ext>
            </p:extLst>
          </p:nvPr>
        </p:nvGraphicFramePr>
        <p:xfrm>
          <a:off x="1128712" y="2032523"/>
          <a:ext cx="3062288" cy="4184347"/>
        </p:xfrm>
        <a:graphic>
          <a:graphicData uri="http://schemas.openxmlformats.org/presentationml/2006/ole">
            <mc:AlternateContent xmlns:mc="http://schemas.openxmlformats.org/markup-compatibility/2006">
              <mc:Choice xmlns:v="urn:schemas-microsoft-com:vml" Requires="v">
                <p:oleObj spid="_x0000_s112700" name="Visio" r:id="rId3" imgW="1413336" imgH="1870560" progId="Visio.Drawing.11">
                  <p:embed/>
                </p:oleObj>
              </mc:Choice>
              <mc:Fallback>
                <p:oleObj name="Visio" r:id="rId3" imgW="1413336" imgH="1870560" progId="Visio.Drawing.11">
                  <p:embed/>
                  <p:pic>
                    <p:nvPicPr>
                      <p:cNvPr id="0" name=""/>
                      <p:cNvPicPr/>
                      <p:nvPr/>
                    </p:nvPicPr>
                    <p:blipFill>
                      <a:blip r:embed="rId4"/>
                      <a:stretch>
                        <a:fillRect/>
                      </a:stretch>
                    </p:blipFill>
                    <p:spPr>
                      <a:xfrm>
                        <a:off x="1128712" y="2032523"/>
                        <a:ext cx="3062288" cy="4184347"/>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Box 5"/>
              <p:cNvSpPr txBox="1"/>
              <p:nvPr/>
            </p:nvSpPr>
            <p:spPr>
              <a:xfrm>
                <a:off x="1447800" y="1180737"/>
                <a:ext cx="7387215"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𝐅𝐮𝐧𝐝𝐚𝐦𝐞𝐧𝐭𝐚𝐥</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𝐬𝟏</m:t>
                              </m:r>
                              <m:r>
                                <a:rPr lang="en-US" sz="1600" b="1" smtClean="0">
                                  <a:solidFill>
                                    <a:srgbClr val="000000"/>
                                  </a:solidFill>
                                  <a:latin typeface="Cambria Math"/>
                                </a:rPr>
                                <m:t>, </m:t>
                              </m:r>
                            </m:sub>
                          </m:sSub>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e>
                      </m:d>
                      <m:sSub>
                        <m:sSubPr>
                          <m:ctrlPr>
                            <a:rPr lang="en-US" sz="1600" b="1" i="1" smtClean="0">
                              <a:solidFill>
                                <a:srgbClr val="000000"/>
                              </a:solidFill>
                              <a:latin typeface="Cambria Math"/>
                            </a:rPr>
                          </m:ctrlPr>
                        </m:sSubPr>
                        <m:e>
                          <m:r>
                            <a:rPr lang="en-US" sz="1600" b="1" smtClean="0">
                              <a:solidFill>
                                <a:srgbClr val="000000"/>
                              </a:solidFill>
                              <a:latin typeface="Cambria Math"/>
                            </a:rPr>
                            <m:t>: </m:t>
                          </m:r>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m:t>
                      </m:r>
                      <m:f>
                        <m:fPr>
                          <m:ctrlPr>
                            <a:rPr lang="en-US" sz="1600" b="1" i="1">
                              <a:solidFill>
                                <a:srgbClr val="000000"/>
                              </a:solidFill>
                              <a:latin typeface="Cambria Math"/>
                            </a:rPr>
                          </m:ctrlPr>
                        </m:fPr>
                        <m:num>
                          <m:r>
                            <a:rPr lang="en-US" sz="1600" b="1">
                              <a:solidFill>
                                <a:srgbClr val="000000"/>
                              </a:solidFill>
                              <a:latin typeface="Cambria Math"/>
                            </a:rPr>
                            <m:t>𝟗</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bSup>
                            <m:sSubSupPr>
                              <m:ctrlPr>
                                <a:rPr lang="en-US" sz="1600" b="1" i="1">
                                  <a:solidFill>
                                    <a:srgbClr val="000000"/>
                                  </a:solidFill>
                                  <a:latin typeface="Cambria Math"/>
                                </a:rPr>
                              </m:ctrlPr>
                            </m:sSub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b/>
                            <m:sup>
                              <m:r>
                                <a:rPr lang="en-US" sz="1600" b="1">
                                  <a:solidFill>
                                    <a:srgbClr val="000000"/>
                                  </a:solidFill>
                                  <a:latin typeface="Cambria Math"/>
                                </a:rPr>
                                <m:t>𝟑</m:t>
                              </m:r>
                            </m:sup>
                          </m:sSubSup>
                        </m:num>
                        <m:den>
                          <m:r>
                            <a:rPr lang="en-US" sz="1600" b="1">
                              <a:solidFill>
                                <a:srgbClr val="000000"/>
                              </a:solidFill>
                              <a:latin typeface="Cambria Math"/>
                            </a:rPr>
                            <m:t>𝟒</m:t>
                          </m:r>
                        </m:den>
                      </m:f>
                      <m:r>
                        <a:rPr lang="en-US" sz="1600" b="1" smtClean="0">
                          <a:solidFill>
                            <a:srgbClr val="000000"/>
                          </a:solidFill>
                          <a:latin typeface="Cambria Math"/>
                          <a:ea typeface="Cambria Math"/>
                        </a:rPr>
                        <m:t>≈</m:t>
                      </m:r>
                      <m:sSub>
                        <m:sSubPr>
                          <m:ctrlPr>
                            <a:rPr lang="en-US" sz="1600" b="1" i="1" smtClean="0">
                              <a:solidFill>
                                <a:srgbClr val="0000FF"/>
                              </a:solidFill>
                              <a:latin typeface="Cambria Math"/>
                            </a:rPr>
                          </m:ctrlPr>
                        </m:sSubPr>
                        <m:e>
                          <m:r>
                            <a:rPr lang="en-US" sz="1600" b="1">
                              <a:solidFill>
                                <a:srgbClr val="0000FF"/>
                              </a:solidFill>
                              <a:latin typeface="Cambria Math"/>
                            </a:rPr>
                            <m:t> </m:t>
                          </m:r>
                          <m:r>
                            <a:rPr lang="en-US" sz="1600" b="1">
                              <a:solidFill>
                                <a:srgbClr val="0000FF"/>
                              </a:solidFill>
                              <a:latin typeface="Cambria Math"/>
                            </a:rPr>
                            <m:t>𝐚</m:t>
                          </m:r>
                        </m:e>
                        <m:sub>
                          <m:r>
                            <a:rPr lang="en-US" sz="1600" b="1">
                              <a:solidFill>
                                <a:srgbClr val="0000FF"/>
                              </a:solidFill>
                              <a:latin typeface="Cambria Math"/>
                            </a:rPr>
                            <m:t>𝟏</m:t>
                          </m:r>
                        </m:sub>
                      </m:sSub>
                      <m:sSub>
                        <m:sSubPr>
                          <m:ctrlPr>
                            <a:rPr lang="en-US" sz="1600" b="1" i="1">
                              <a:solidFill>
                                <a:srgbClr val="0000FF"/>
                              </a:solidFill>
                              <a:latin typeface="Cambria Math"/>
                            </a:rPr>
                          </m:ctrlPr>
                        </m:sSubPr>
                        <m:e>
                          <m:r>
                            <a:rPr lang="en-US" sz="1600" b="1">
                              <a:solidFill>
                                <a:srgbClr val="0000FF"/>
                              </a:solidFill>
                              <a:latin typeface="Cambria Math"/>
                            </a:rPr>
                            <m:t>𝐕</m:t>
                          </m:r>
                        </m:e>
                        <m:sub>
                          <m:r>
                            <a:rPr lang="en-US" sz="1600" b="1">
                              <a:solidFill>
                                <a:srgbClr val="0000FF"/>
                              </a:solidFill>
                              <a:latin typeface="Cambria Math"/>
                            </a:rPr>
                            <m:t>𝐩</m:t>
                          </m:r>
                        </m:sub>
                      </m:sSub>
                      <m:r>
                        <a:rPr lang="en-US" sz="1600" b="1" smtClean="0">
                          <a:solidFill>
                            <a:srgbClr val="000000"/>
                          </a:solidFill>
                          <a:latin typeface="Cambria Math"/>
                        </a:rPr>
                        <m:t> </m:t>
                      </m:r>
                      <m:r>
                        <a:rPr lang="en-US" sz="1600" b="1" smtClean="0">
                          <a:solidFill>
                            <a:srgbClr val="0000FF"/>
                          </a:solidFill>
                          <a:latin typeface="Cambria Math"/>
                        </a:rPr>
                        <m:t>@</m:t>
                      </m:r>
                      <m:r>
                        <a:rPr lang="en-US" sz="1600" b="1" smtClean="0">
                          <a:solidFill>
                            <a:srgbClr val="0000FF"/>
                          </a:solidFill>
                          <a:latin typeface="Cambria Math"/>
                        </a:rPr>
                        <m:t>𝐰𝐞𝐥𝐥</m:t>
                      </m:r>
                      <m:r>
                        <a:rPr lang="en-US" sz="1600" b="1" smtClean="0">
                          <a:solidFill>
                            <a:srgbClr val="0000FF"/>
                          </a:solidFill>
                          <a:latin typeface="Cambria Math"/>
                        </a:rPr>
                        <m:t> </m:t>
                      </m:r>
                      <m:r>
                        <a:rPr lang="en-US" sz="1600" b="1" smtClean="0">
                          <a:solidFill>
                            <a:srgbClr val="0000FF"/>
                          </a:solidFill>
                          <a:latin typeface="Cambria Math"/>
                        </a:rPr>
                        <m:t>𝐛𝐞𝐥𝐨𝐰</m:t>
                      </m:r>
                      <m:r>
                        <a:rPr lang="en-US" sz="1600" b="1" smtClean="0">
                          <a:solidFill>
                            <a:srgbClr val="0000FF"/>
                          </a:solidFill>
                          <a:latin typeface="Cambria Math"/>
                        </a:rPr>
                        <m:t> </m:t>
                      </m:r>
                      <m:r>
                        <a:rPr lang="en-US" sz="1600" b="1" smtClean="0">
                          <a:solidFill>
                            <a:srgbClr val="0000FF"/>
                          </a:solidFill>
                          <a:latin typeface="Cambria Math"/>
                        </a:rPr>
                        <m:t>𝐬𝐚𝐭</m:t>
                      </m:r>
                      <m:r>
                        <a:rPr lang="en-US" sz="1600" b="1" smtClean="0">
                          <a:solidFill>
                            <a:srgbClr val="0000FF"/>
                          </a:solidFill>
                          <a:latin typeface="Cambria Math"/>
                        </a:rPr>
                        <m:t>. </m:t>
                      </m:r>
                      <m:r>
                        <a:rPr lang="en-US" sz="1600" b="1" smtClean="0">
                          <a:solidFill>
                            <a:srgbClr val="0000FF"/>
                          </a:solidFill>
                          <a:latin typeface="Cambria Math"/>
                        </a:rPr>
                        <m:t>𝐩𝐨𝐢𝐧𝐭</m:t>
                      </m:r>
                    </m:oMath>
                  </m:oMathPara>
                </a14:m>
                <a:endParaRPr lang="en-US" sz="1600" b="1" dirty="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447800" y="1180737"/>
                <a:ext cx="7387215" cy="648063"/>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473438" y="1714137"/>
                <a:ext cx="6836743"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𝟑𝐫𝐝</m:t>
                      </m:r>
                      <m:r>
                        <a:rPr lang="en-US" sz="1600" b="1" smtClean="0">
                          <a:solidFill>
                            <a:srgbClr val="000000"/>
                          </a:solidFill>
                          <a:latin typeface="Cambria Math"/>
                        </a:rPr>
                        <m:t>−</m:t>
                      </m:r>
                      <m:r>
                        <a:rPr lang="en-US" sz="1600" b="1" smtClean="0">
                          <a:solidFill>
                            <a:srgbClr val="000000"/>
                          </a:solidFill>
                          <a:latin typeface="Cambria Math"/>
                        </a:rPr>
                        <m:t>𝐨𝐫𝐝𝐞𝐫</m:t>
                      </m:r>
                      <m:r>
                        <a:rPr lang="en-US" sz="1600" b="1" smtClean="0">
                          <a:solidFill>
                            <a:srgbClr val="000000"/>
                          </a:solidFill>
                          <a:latin typeface="Cambria Math"/>
                        </a:rPr>
                        <m:t> </m:t>
                      </m:r>
                      <m:r>
                        <a:rPr lang="en-US" sz="1600" b="1" smtClean="0">
                          <a:solidFill>
                            <a:srgbClr val="000000"/>
                          </a:solidFill>
                          <a:latin typeface="Cambria Math"/>
                        </a:rPr>
                        <m:t>𝐢𝐧𝐭𝐞𝐫𝐦𝐨𝐝𝐮𝐥𝐚𝐭𝐢𝐨𝐧</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r>
                            <a:rPr lang="en-US" sz="1600" b="1" smtClean="0">
                              <a:solidFill>
                                <a:srgbClr val="000000"/>
                              </a:solidFill>
                              <a:latin typeface="Cambria Math"/>
                            </a:rPr>
                            <m:t>𝟐</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𝟏</m:t>
                              </m:r>
                            </m:sub>
                          </m:sSub>
                          <m:r>
                            <a:rPr lang="en-US" sz="1600" b="1" smtClean="0">
                              <a:solidFill>
                                <a:srgbClr val="000000"/>
                              </a:solidFill>
                              <a:latin typeface="Cambria Math"/>
                            </a:rPr>
                            <m:t>,</m:t>
                          </m:r>
                          <m:r>
                            <a:rPr lang="en-US" sz="1600" b="1">
                              <a:solidFill>
                                <a:srgbClr val="000000"/>
                              </a:solidFill>
                              <a:latin typeface="Cambria Math"/>
                            </a:rPr>
                            <m:t>𝟐</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𝟏</m:t>
                              </m:r>
                            </m:sub>
                          </m:sSub>
                          <m:r>
                            <a:rPr lang="en-US" sz="1600" b="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e>
                      </m:d>
                      <m:r>
                        <a:rPr lang="en-US" sz="1600" b="1" smtClean="0">
                          <a:solidFill>
                            <a:srgbClr val="000000"/>
                          </a:solidFill>
                          <a:latin typeface="Cambria Math"/>
                        </a:rPr>
                        <m:t>:</m:t>
                      </m:r>
                      <m:f>
                        <m:fPr>
                          <m:ctrlPr>
                            <a:rPr lang="en-US" sz="1600" b="1" i="1" smtClean="0">
                              <a:solidFill>
                                <a:srgbClr val="FF0000"/>
                              </a:solidFill>
                              <a:latin typeface="Cambria Math"/>
                            </a:rPr>
                          </m:ctrlPr>
                        </m:fPr>
                        <m:num>
                          <m:r>
                            <a:rPr lang="en-US" sz="1600" b="1" smtClean="0">
                              <a:solidFill>
                                <a:srgbClr val="FF0000"/>
                              </a:solidFill>
                              <a:latin typeface="Cambria Math"/>
                            </a:rPr>
                            <m:t>𝟑</m:t>
                          </m:r>
                          <m:sSub>
                            <m:sSubPr>
                              <m:ctrlPr>
                                <a:rPr lang="en-US" sz="1600" b="1" i="1">
                                  <a:solidFill>
                                    <a:srgbClr val="FF0000"/>
                                  </a:solidFill>
                                  <a:latin typeface="Cambria Math"/>
                                </a:rPr>
                              </m:ctrlPr>
                            </m:sSubPr>
                            <m:e>
                              <m:r>
                                <a:rPr lang="en-US" sz="1600" b="1">
                                  <a:solidFill>
                                    <a:srgbClr val="FF0000"/>
                                  </a:solidFill>
                                  <a:latin typeface="Cambria Math"/>
                                </a:rPr>
                                <m:t>𝐚</m:t>
                              </m:r>
                            </m:e>
                            <m:sub>
                              <m:r>
                                <a:rPr lang="en-US" sz="1600" b="1">
                                  <a:solidFill>
                                    <a:srgbClr val="FF0000"/>
                                  </a:solidFill>
                                  <a:latin typeface="Cambria Math"/>
                                </a:rPr>
                                <m:t>𝟑</m:t>
                              </m:r>
                            </m:sub>
                          </m:sSub>
                          <m:sSubSup>
                            <m:sSubSupPr>
                              <m:ctrlPr>
                                <a:rPr lang="en-US" sz="1600" b="1" i="1">
                                  <a:solidFill>
                                    <a:srgbClr val="FF0000"/>
                                  </a:solidFill>
                                  <a:latin typeface="Cambria Math"/>
                                </a:rPr>
                              </m:ctrlPr>
                            </m:sSubSup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𝐩</m:t>
                                  </m:r>
                                </m:sub>
                              </m:sSub>
                            </m:e>
                            <m:sub/>
                            <m:sup>
                              <m:r>
                                <a:rPr lang="en-US" sz="1600" b="1">
                                  <a:solidFill>
                                    <a:srgbClr val="FF0000"/>
                                  </a:solidFill>
                                  <a:latin typeface="Cambria Math"/>
                                </a:rPr>
                                <m:t>𝟑</m:t>
                              </m:r>
                            </m:sup>
                          </m:sSubSup>
                        </m:num>
                        <m:den>
                          <m:r>
                            <a:rPr lang="en-US" sz="1600" b="1">
                              <a:solidFill>
                                <a:srgbClr val="FF0000"/>
                              </a:solidFill>
                              <a:latin typeface="Cambria Math"/>
                            </a:rPr>
                            <m:t>𝟒</m:t>
                          </m:r>
                        </m:den>
                      </m:f>
                    </m:oMath>
                  </m:oMathPara>
                </a14:m>
                <a:endParaRPr lang="en-US" sz="1600" b="1" dirty="0">
                  <a:solidFill>
                    <a:srgbClr val="00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473438" y="1714137"/>
                <a:ext cx="6836743" cy="648063"/>
              </a:xfrm>
              <a:prstGeom prst="rect">
                <a:avLst/>
              </a:prstGeom>
              <a:blipFill rotWithShape="1">
                <a:blip r:embed="rId6"/>
                <a:stretch>
                  <a:fillRect/>
                </a:stretch>
              </a:blipFill>
            </p:spPr>
            <p:txBody>
              <a:bodyPr/>
              <a:lstStyle/>
              <a:p>
                <a:r>
                  <a:rPr lang="en-US">
                    <a:noFill/>
                  </a:rPr>
                  <a:t> </a:t>
                </a:r>
              </a:p>
            </p:txBody>
          </p:sp>
        </mc:Fallback>
      </mc:AlternateContent>
      <p:sp>
        <p:nvSpPr>
          <p:cNvPr id="8" name="Rectangle 7"/>
          <p:cNvSpPr/>
          <p:nvPr/>
        </p:nvSpPr>
        <p:spPr>
          <a:xfrm>
            <a:off x="1966912" y="366851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1</a:t>
            </a:r>
            <a:endParaRPr lang="en-US" sz="1600" dirty="0">
              <a:solidFill>
                <a:srgbClr val="000000"/>
              </a:solidFill>
              <a:latin typeface="Franklin Gothic Medium Cond"/>
            </a:endParaRPr>
          </a:p>
        </p:txBody>
      </p:sp>
      <p:sp>
        <p:nvSpPr>
          <p:cNvPr id="9" name="Rectangle 8"/>
          <p:cNvSpPr/>
          <p:nvPr/>
        </p:nvSpPr>
        <p:spPr>
          <a:xfrm>
            <a:off x="2099222" y="450671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3</a:t>
            </a:r>
            <a:endParaRPr lang="en-US" sz="1600" dirty="0">
              <a:solidFill>
                <a:srgbClr val="000000"/>
              </a:solidFill>
              <a:latin typeface="Franklin Gothic Medium Cond"/>
            </a:endParaRPr>
          </a:p>
        </p:txBody>
      </p:sp>
      <p:sp>
        <p:nvSpPr>
          <p:cNvPr id="10" name="Rectangle 9"/>
          <p:cNvSpPr/>
          <p:nvPr/>
        </p:nvSpPr>
        <p:spPr>
          <a:xfrm>
            <a:off x="533400" y="2023646"/>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out</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sp>
        <p:nvSpPr>
          <p:cNvPr id="11" name="Rectangle 10"/>
          <p:cNvSpPr/>
          <p:nvPr/>
        </p:nvSpPr>
        <p:spPr>
          <a:xfrm>
            <a:off x="3810000" y="5791200"/>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in</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mc:AlternateContent xmlns:mc="http://schemas.openxmlformats.org/markup-compatibility/2006" xmlns:a14="http://schemas.microsoft.com/office/drawing/2010/main">
        <mc:Choice Requires="a14">
          <p:sp>
            <p:nvSpPr>
              <p:cNvPr id="18" name="TextBox 17"/>
              <p:cNvSpPr txBox="1"/>
              <p:nvPr/>
            </p:nvSpPr>
            <p:spPr>
              <a:xfrm>
                <a:off x="4237884" y="2614481"/>
                <a:ext cx="4180494" cy="81984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smtClean="0">
                              <a:solidFill>
                                <a:srgbClr val="000000"/>
                              </a:solidFill>
                              <a:latin typeface="Cambria Math"/>
                            </a:rPr>
                            <m:t>,</m:t>
                          </m:r>
                          <m:r>
                            <a:rPr lang="en-US" sz="1600" b="1" i="1" smtClean="0">
                              <a:solidFill>
                                <a:srgbClr val="000000"/>
                              </a:solidFill>
                              <a:latin typeface="Cambria Math"/>
                            </a:rPr>
                            <m:t>𝑰𝑰𝑷</m:t>
                          </m:r>
                          <m:r>
                            <a:rPr lang="en-US" sz="1600" b="1" i="1" smtClean="0">
                              <a:solidFill>
                                <a:srgbClr val="000000"/>
                              </a:solidFill>
                              <a:latin typeface="Cambria Math"/>
                            </a:rPr>
                            <m:t>𝟑</m:t>
                          </m:r>
                        </m:sub>
                      </m:sSub>
                      <m:r>
                        <a:rPr lang="en-US" sz="1600" b="1" i="1" smtClean="0">
                          <a:solidFill>
                            <a:srgbClr val="000000"/>
                          </a:solidFill>
                          <a:latin typeface="Cambria Math"/>
                        </a:rPr>
                        <m:t>=</m:t>
                      </m:r>
                      <m:rad>
                        <m:radPr>
                          <m:degHide m:val="on"/>
                          <m:ctrlPr>
                            <a:rPr lang="en-US" sz="1600" b="1" i="1" smtClean="0">
                              <a:solidFill>
                                <a:srgbClr val="000000"/>
                              </a:solidFill>
                              <a:latin typeface="Cambria Math"/>
                            </a:rPr>
                          </m:ctrlPr>
                        </m:radPr>
                        <m:deg/>
                        <m:e>
                          <m:f>
                            <m:fPr>
                              <m:ctrlPr>
                                <a:rPr lang="en-US" sz="1600" b="1" i="1" smtClean="0">
                                  <a:solidFill>
                                    <a:srgbClr val="000000"/>
                                  </a:solidFill>
                                  <a:latin typeface="Cambria Math"/>
                                </a:rPr>
                              </m:ctrlPr>
                            </m:fPr>
                            <m:num>
                              <m:r>
                                <a:rPr lang="en-US" sz="1600" b="1" i="1" smtClean="0">
                                  <a:solidFill>
                                    <a:srgbClr val="000000"/>
                                  </a:solidFill>
                                  <a:latin typeface="Cambria Math"/>
                                </a:rPr>
                                <m:t>𝟒</m:t>
                              </m:r>
                            </m:num>
                            <m:den>
                              <m:r>
                                <a:rPr lang="en-US" sz="1600" b="1" i="1" smtClean="0">
                                  <a:solidFill>
                                    <a:srgbClr val="000000"/>
                                  </a:solidFill>
                                  <a:latin typeface="Cambria Math"/>
                                </a:rPr>
                                <m:t>𝟑</m:t>
                              </m:r>
                            </m:den>
                          </m:f>
                          <m:d>
                            <m:dPr>
                              <m:begChr m:val="|"/>
                              <m:endChr m:val="|"/>
                              <m:ctrlPr>
                                <a:rPr lang="en-US" sz="1600" b="1" i="1" smtClean="0">
                                  <a:solidFill>
                                    <a:srgbClr val="000000"/>
                                  </a:solidFill>
                                  <a:latin typeface="Cambria Math"/>
                                </a:rPr>
                              </m:ctrlPr>
                            </m:dPr>
                            <m:e>
                              <m:f>
                                <m:fPr>
                                  <m:ctrlPr>
                                    <a:rPr lang="en-US" sz="1600" b="1" i="1" smtClean="0">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den>
                              </m:f>
                            </m:e>
                          </m:d>
                        </m:e>
                      </m:rad>
                      <m:r>
                        <a:rPr lang="en-US" sz="1600" b="1" i="1" smtClean="0">
                          <a:solidFill>
                            <a:srgbClr val="000000"/>
                          </a:solidFill>
                          <a:latin typeface="Cambria Math"/>
                          <a:ea typeface="Cambria Math"/>
                        </a:rPr>
                        <m:t>≈</m:t>
                      </m:r>
                      <m:r>
                        <a:rPr lang="en-US" sz="1600" b="1" i="1" smtClean="0">
                          <a:solidFill>
                            <a:srgbClr val="000000"/>
                          </a:solidFill>
                          <a:latin typeface="Cambria Math"/>
                        </a:rPr>
                        <m:t>𝟏</m:t>
                      </m:r>
                      <m:r>
                        <a:rPr lang="en-US" sz="1600" b="1" i="1" smtClean="0">
                          <a:solidFill>
                            <a:srgbClr val="000000"/>
                          </a:solidFill>
                          <a:latin typeface="Cambria Math"/>
                        </a:rPr>
                        <m:t>.</m:t>
                      </m:r>
                      <m:r>
                        <a:rPr lang="en-US" sz="1600" b="1" i="1" smtClean="0">
                          <a:solidFill>
                            <a:srgbClr val="000000"/>
                          </a:solidFill>
                          <a:latin typeface="Cambria Math"/>
                        </a:rPr>
                        <m:t>𝟏𝟓</m:t>
                      </m:r>
                      <m:rad>
                        <m:radPr>
                          <m:degHide m:val="on"/>
                          <m:ctrlPr>
                            <a:rPr lang="en-US" sz="1600" b="1" i="1">
                              <a:solidFill>
                                <a:srgbClr val="000000"/>
                              </a:solidFill>
                              <a:latin typeface="Cambria Math"/>
                            </a:rPr>
                          </m:ctrlPr>
                        </m:radPr>
                        <m:deg/>
                        <m:e>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den>
                              </m:f>
                            </m:e>
                          </m:d>
                        </m:e>
                      </m:rad>
                      <m:r>
                        <a:rPr lang="en-US" sz="1600" b="1" i="1" smtClean="0">
                          <a:solidFill>
                            <a:srgbClr val="000000"/>
                          </a:solidFill>
                          <a:latin typeface="Cambria Math"/>
                        </a:rPr>
                        <m:t>  </m:t>
                      </m:r>
                      <m:r>
                        <a:rPr lang="en-US" sz="1600" b="1" i="1">
                          <a:solidFill>
                            <a:srgbClr val="000000"/>
                          </a:solidFill>
                          <a:latin typeface="Cambria Math"/>
                          <a:ea typeface="Cambria Math"/>
                        </a:rPr>
                        <m:t>≈</m:t>
                      </m:r>
                      <m:r>
                        <a:rPr lang="en-US" sz="1600" b="1" i="0" smtClean="0">
                          <a:solidFill>
                            <a:srgbClr val="000000"/>
                          </a:solidFill>
                          <a:latin typeface="Cambria Math"/>
                          <a:ea typeface="Cambria Math"/>
                        </a:rPr>
                        <m:t>𝟏</m:t>
                      </m:r>
                      <m:r>
                        <a:rPr lang="en-US" sz="1600" b="1" i="0" smtClean="0">
                          <a:solidFill>
                            <a:srgbClr val="000000"/>
                          </a:solidFill>
                          <a:latin typeface="Cambria Math"/>
                          <a:ea typeface="Cambria Math"/>
                        </a:rPr>
                        <m:t>.</m:t>
                      </m:r>
                      <m:r>
                        <a:rPr lang="en-US" sz="1600" b="1" i="0" smtClean="0">
                          <a:solidFill>
                            <a:srgbClr val="000000"/>
                          </a:solidFill>
                          <a:latin typeface="Cambria Math"/>
                          <a:ea typeface="Cambria Math"/>
                        </a:rPr>
                        <m:t>𝟐</m:t>
                      </m:r>
                      <m:rad>
                        <m:radPr>
                          <m:degHide m:val="on"/>
                          <m:ctrlPr>
                            <a:rPr lang="en-US" sz="1600" b="1" i="1">
                              <a:solidFill>
                                <a:srgbClr val="000000"/>
                              </a:solidFill>
                              <a:latin typeface="Cambria Math"/>
                            </a:rPr>
                          </m:ctrlPr>
                        </m:radPr>
                        <m:deg/>
                        <m:e>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den>
                              </m:f>
                            </m:e>
                          </m:d>
                        </m:e>
                      </m:rad>
                    </m:oMath>
                  </m:oMathPara>
                </a14:m>
                <a:endParaRPr lang="en-US" sz="1600" b="1" dirty="0" smtClean="0">
                  <a:solidFill>
                    <a:srgbClr val="00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4237884" y="2614481"/>
                <a:ext cx="4180494" cy="819840"/>
              </a:xfrm>
              <a:prstGeom prst="rect">
                <a:avLst/>
              </a:prstGeom>
              <a:blipFill rotWithShape="1">
                <a:blip r:embed="rId7"/>
                <a:stretch>
                  <a:fillRect/>
                </a:stretch>
              </a:blipFill>
            </p:spPr>
            <p:txBody>
              <a:bodyPr/>
              <a:lstStyle/>
              <a:p>
                <a:r>
                  <a:rPr lang="en-US">
                    <a:noFill/>
                  </a:rPr>
                  <a:t> </a:t>
                </a:r>
              </a:p>
            </p:txBody>
          </p:sp>
        </mc:Fallback>
      </mc:AlternateContent>
      <p:sp>
        <p:nvSpPr>
          <p:cNvPr id="22" name="Rectangle 21"/>
          <p:cNvSpPr/>
          <p:nvPr/>
        </p:nvSpPr>
        <p:spPr>
          <a:xfrm>
            <a:off x="2728191" y="5943600"/>
            <a:ext cx="1081809" cy="369332"/>
          </a:xfrm>
          <a:prstGeom prst="rect">
            <a:avLst/>
          </a:prstGeom>
        </p:spPr>
        <p:txBody>
          <a:bodyPr wrap="square">
            <a:spAutoFit/>
          </a:bodyPr>
          <a:lstStyle/>
          <a:p>
            <a:pPr algn="ctr"/>
            <a:r>
              <a:rPr lang="en-US" b="1" dirty="0" smtClean="0">
                <a:solidFill>
                  <a:srgbClr val="FF0000"/>
                </a:solidFill>
                <a:latin typeface="Franklin Gothic Medium Cond"/>
              </a:rPr>
              <a:t>IIP</a:t>
            </a:r>
            <a:r>
              <a:rPr lang="en-US" b="1" baseline="-25000" dirty="0" smtClean="0">
                <a:solidFill>
                  <a:srgbClr val="FF0000"/>
                </a:solidFill>
                <a:latin typeface="Franklin Gothic Medium Cond"/>
              </a:rPr>
              <a:t>3</a:t>
            </a:r>
            <a:endParaRPr lang="en-US" dirty="0">
              <a:solidFill>
                <a:srgbClr val="FF0000"/>
              </a:solidFill>
              <a:latin typeface="Franklin Gothic Medium Cond"/>
            </a:endParaRPr>
          </a:p>
        </p:txBody>
      </p:sp>
      <p:sp>
        <p:nvSpPr>
          <p:cNvPr id="23" name="Rectangle 22"/>
          <p:cNvSpPr/>
          <p:nvPr/>
        </p:nvSpPr>
        <p:spPr>
          <a:xfrm>
            <a:off x="594591" y="2907268"/>
            <a:ext cx="1081809" cy="369332"/>
          </a:xfrm>
          <a:prstGeom prst="rect">
            <a:avLst/>
          </a:prstGeom>
        </p:spPr>
        <p:txBody>
          <a:bodyPr wrap="square">
            <a:spAutoFit/>
          </a:bodyPr>
          <a:lstStyle/>
          <a:p>
            <a:pPr algn="ctr"/>
            <a:r>
              <a:rPr lang="en-US" b="1" dirty="0" smtClean="0">
                <a:solidFill>
                  <a:srgbClr val="FF0000"/>
                </a:solidFill>
                <a:latin typeface="Franklin Gothic Medium Cond"/>
              </a:rPr>
              <a:t>OIP</a:t>
            </a:r>
            <a:r>
              <a:rPr lang="en-US" b="1" baseline="-25000" dirty="0" smtClean="0">
                <a:solidFill>
                  <a:srgbClr val="FF0000"/>
                </a:solidFill>
                <a:latin typeface="Franklin Gothic Medium Cond"/>
              </a:rPr>
              <a:t>3</a:t>
            </a:r>
            <a:endParaRPr lang="en-US" dirty="0">
              <a:solidFill>
                <a:srgbClr val="FF0000"/>
              </a:solidFill>
              <a:latin typeface="Franklin Gothic Medium Cond"/>
            </a:endParaRPr>
          </a:p>
        </p:txBody>
      </p:sp>
      <p:sp>
        <p:nvSpPr>
          <p:cNvPr id="3" name="Rectangle 2"/>
          <p:cNvSpPr/>
          <p:nvPr/>
        </p:nvSpPr>
        <p:spPr>
          <a:xfrm>
            <a:off x="6028140" y="2590800"/>
            <a:ext cx="1066800" cy="84352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21" name="TextBox 20"/>
              <p:cNvSpPr txBox="1"/>
              <p:nvPr/>
            </p:nvSpPr>
            <p:spPr>
              <a:xfrm>
                <a:off x="4191000" y="3591375"/>
                <a:ext cx="3273396" cy="8198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a:latin typeface="Cambria Math"/>
                            </a:rPr>
                            <m:t>𝐕</m:t>
                          </m:r>
                        </m:e>
                        <m:sub>
                          <m:r>
                            <a:rPr lang="en-US" sz="1600" b="1">
                              <a:latin typeface="Cambria Math"/>
                            </a:rPr>
                            <m:t>𝐩</m:t>
                          </m:r>
                          <m:r>
                            <a:rPr lang="en-US" sz="1600" b="1" i="0" smtClean="0">
                              <a:latin typeface="Cambria Math"/>
                            </a:rPr>
                            <m:t>,−</m:t>
                          </m:r>
                          <m:r>
                            <a:rPr lang="en-US" sz="1600" b="1" i="0" smtClean="0">
                              <a:latin typeface="Cambria Math"/>
                            </a:rPr>
                            <m:t>𝟏𝐝𝐁</m:t>
                          </m:r>
                        </m:sub>
                      </m:sSub>
                      <m:r>
                        <a:rPr lang="en-US" sz="1600" b="1" i="0" smtClean="0">
                          <a:latin typeface="Cambria Math"/>
                        </a:rPr>
                        <m:t>=</m:t>
                      </m:r>
                      <m:r>
                        <a:rPr lang="en-US" sz="1600" b="1" i="0" smtClean="0">
                          <a:latin typeface="Cambria Math"/>
                        </a:rPr>
                        <m:t>𝟎</m:t>
                      </m:r>
                      <m:r>
                        <a:rPr lang="en-US" sz="1600" b="1" i="0" smtClean="0">
                          <a:latin typeface="Cambria Math"/>
                        </a:rPr>
                        <m:t>.</m:t>
                      </m:r>
                      <m:r>
                        <a:rPr lang="en-US" sz="1600" b="1" i="0" smtClean="0">
                          <a:latin typeface="Cambria Math"/>
                        </a:rPr>
                        <m:t>𝟑𝟖</m:t>
                      </m:r>
                      <m:rad>
                        <m:radPr>
                          <m:degHide m:val="on"/>
                          <m:ctrlPr>
                            <a:rPr lang="en-US" sz="1600" b="1" i="1" smtClean="0">
                              <a:latin typeface="Cambria Math"/>
                            </a:rPr>
                          </m:ctrlPr>
                        </m:radPr>
                        <m:deg/>
                        <m:e>
                          <m:d>
                            <m:dPr>
                              <m:begChr m:val="|"/>
                              <m:endChr m:val="|"/>
                              <m:ctrlPr>
                                <a:rPr lang="en-US" sz="1600" b="1" i="1" smtClean="0">
                                  <a:latin typeface="Cambria Math"/>
                                </a:rPr>
                              </m:ctrlPr>
                            </m:dPr>
                            <m:e>
                              <m:f>
                                <m:fPr>
                                  <m:ctrlPr>
                                    <a:rPr lang="en-US" sz="1600" b="1" i="1">
                                      <a:latin typeface="Cambria Math"/>
                                    </a:rPr>
                                  </m:ctrlPr>
                                </m:fPr>
                                <m:num>
                                  <m:sSub>
                                    <m:sSubPr>
                                      <m:ctrlPr>
                                        <a:rPr lang="en-US" sz="1600" b="1" i="1">
                                          <a:latin typeface="Cambria Math"/>
                                        </a:rPr>
                                      </m:ctrlPr>
                                    </m:sSubPr>
                                    <m:e>
                                      <m:r>
                                        <a:rPr lang="en-US" sz="1600" b="1">
                                          <a:latin typeface="Cambria Math"/>
                                        </a:rPr>
                                        <m:t>𝐚</m:t>
                                      </m:r>
                                    </m:e>
                                    <m:sub>
                                      <m:r>
                                        <a:rPr lang="en-US" sz="1600" b="1" i="0" smtClean="0">
                                          <a:latin typeface="Cambria Math"/>
                                        </a:rPr>
                                        <m:t>𝟏</m:t>
                                      </m:r>
                                    </m:sub>
                                  </m:sSub>
                                </m:num>
                                <m:den>
                                  <m:sSub>
                                    <m:sSubPr>
                                      <m:ctrlPr>
                                        <a:rPr lang="en-US" sz="1600" b="1" i="1">
                                          <a:latin typeface="Cambria Math"/>
                                        </a:rPr>
                                      </m:ctrlPr>
                                    </m:sSubPr>
                                    <m:e>
                                      <m:r>
                                        <a:rPr lang="en-US" sz="1600" b="1">
                                          <a:latin typeface="Cambria Math"/>
                                        </a:rPr>
                                        <m:t>𝐚</m:t>
                                      </m:r>
                                    </m:e>
                                    <m:sub>
                                      <m:r>
                                        <a:rPr lang="en-US" sz="1600" b="1" i="0" smtClean="0">
                                          <a:latin typeface="Cambria Math"/>
                                        </a:rPr>
                                        <m:t>𝟑</m:t>
                                      </m:r>
                                    </m:sub>
                                  </m:sSub>
                                </m:den>
                              </m:f>
                            </m:e>
                          </m:d>
                          <m:r>
                            <a:rPr lang="en-US" sz="1600" b="1" i="1" smtClean="0">
                              <a:latin typeface="Cambria Math"/>
                            </a:rPr>
                            <m:t>  </m:t>
                          </m:r>
                        </m:e>
                      </m:rad>
                      <m:r>
                        <a:rPr lang="en-US" sz="1600" b="1" i="1">
                          <a:solidFill>
                            <a:srgbClr val="000000"/>
                          </a:solidFill>
                          <a:latin typeface="Cambria Math"/>
                          <a:ea typeface="Cambria Math"/>
                        </a:rPr>
                        <m:t>≈</m:t>
                      </m:r>
                      <m:r>
                        <a:rPr lang="en-US" sz="1600" b="1" i="0" smtClean="0">
                          <a:solidFill>
                            <a:srgbClr val="000000"/>
                          </a:solidFill>
                          <a:latin typeface="Cambria Math"/>
                          <a:ea typeface="Cambria Math"/>
                        </a:rPr>
                        <m:t>𝟎</m:t>
                      </m:r>
                      <m:r>
                        <a:rPr lang="en-US" sz="1600" b="1">
                          <a:solidFill>
                            <a:srgbClr val="000000"/>
                          </a:solidFill>
                          <a:latin typeface="Cambria Math"/>
                          <a:ea typeface="Cambria Math"/>
                        </a:rPr>
                        <m:t>.</m:t>
                      </m:r>
                      <m:r>
                        <a:rPr lang="en-US" sz="1600" b="1" i="0" smtClean="0">
                          <a:solidFill>
                            <a:srgbClr val="000000"/>
                          </a:solidFill>
                          <a:latin typeface="Cambria Math"/>
                          <a:ea typeface="Cambria Math"/>
                        </a:rPr>
                        <m:t>𝟒</m:t>
                      </m:r>
                      <m:rad>
                        <m:radPr>
                          <m:degHide m:val="on"/>
                          <m:ctrlPr>
                            <a:rPr lang="en-US" sz="1600" b="1" i="1">
                              <a:solidFill>
                                <a:srgbClr val="000000"/>
                              </a:solidFill>
                              <a:latin typeface="Cambria Math"/>
                            </a:rPr>
                          </m:ctrlPr>
                        </m:radPr>
                        <m:deg/>
                        <m:e>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den>
                              </m:f>
                            </m:e>
                          </m:d>
                        </m:e>
                      </m:rad>
                    </m:oMath>
                  </m:oMathPara>
                </a14:m>
                <a:endParaRPr lang="en-US" sz="1600" b="1" dirty="0" smtClean="0">
                  <a:solidFill>
                    <a:schemeClr val="tx1"/>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4191000" y="3591375"/>
                <a:ext cx="3273396" cy="819840"/>
              </a:xfrm>
              <a:prstGeom prst="rect">
                <a:avLst/>
              </a:prstGeom>
              <a:blipFill rotWithShape="1">
                <a:blip r:embed="rId8"/>
                <a:stretch>
                  <a:fillRect/>
                </a:stretch>
              </a:blipFill>
            </p:spPr>
            <p:txBody>
              <a:bodyPr/>
              <a:lstStyle/>
              <a:p>
                <a:r>
                  <a:rPr lang="en-US">
                    <a:noFill/>
                  </a:rPr>
                  <a:t> </a:t>
                </a:r>
              </a:p>
            </p:txBody>
          </p:sp>
        </mc:Fallback>
      </mc:AlternateContent>
      <p:sp>
        <p:nvSpPr>
          <p:cNvPr id="24" name="Rectangle 23"/>
          <p:cNvSpPr/>
          <p:nvPr/>
        </p:nvSpPr>
        <p:spPr>
          <a:xfrm>
            <a:off x="5186448" y="3602452"/>
            <a:ext cx="1066800" cy="84352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25" name="TextBox 24"/>
              <p:cNvSpPr txBox="1"/>
              <p:nvPr/>
            </p:nvSpPr>
            <p:spPr>
              <a:xfrm>
                <a:off x="4718388" y="4598852"/>
                <a:ext cx="1911012" cy="36061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i="0">
                              <a:solidFill>
                                <a:srgbClr val="000000"/>
                              </a:solidFill>
                              <a:latin typeface="Cambria Math"/>
                            </a:rPr>
                            <m:t>𝐕</m:t>
                          </m:r>
                        </m:e>
                        <m:sub>
                          <m:r>
                            <a:rPr lang="en-US" sz="1600" b="1" i="0">
                              <a:solidFill>
                                <a:srgbClr val="000000"/>
                              </a:solidFill>
                              <a:latin typeface="Cambria Math"/>
                            </a:rPr>
                            <m:t>𝐩</m:t>
                          </m:r>
                          <m:r>
                            <a:rPr lang="en-US" sz="1600" b="1" i="0" smtClean="0">
                              <a:solidFill>
                                <a:srgbClr val="000000"/>
                              </a:solidFill>
                              <a:latin typeface="Cambria Math"/>
                            </a:rPr>
                            <m:t>,</m:t>
                          </m:r>
                          <m:r>
                            <a:rPr lang="en-US" sz="1600" b="1" i="0" smtClean="0">
                              <a:solidFill>
                                <a:srgbClr val="000000"/>
                              </a:solidFill>
                              <a:latin typeface="Cambria Math"/>
                            </a:rPr>
                            <m:t>𝐈𝐈𝐏𝟑</m:t>
                          </m:r>
                        </m:sub>
                      </m:sSub>
                      <m:r>
                        <a:rPr lang="en-US" sz="1600" b="1" i="0" smtClean="0">
                          <a:solidFill>
                            <a:srgbClr val="000000"/>
                          </a:solidFill>
                          <a:latin typeface="Cambria Math"/>
                          <a:ea typeface="Cambria Math"/>
                        </a:rPr>
                        <m:t>≈</m:t>
                      </m:r>
                      <m:r>
                        <a:rPr lang="en-US" sz="1600" b="1" i="0" smtClean="0">
                          <a:solidFill>
                            <a:srgbClr val="000000"/>
                          </a:solidFill>
                          <a:latin typeface="Cambria Math"/>
                          <a:ea typeface="Cambria Math"/>
                        </a:rPr>
                        <m:t>𝟑</m:t>
                      </m:r>
                      <m:sSub>
                        <m:sSubPr>
                          <m:ctrlPr>
                            <a:rPr lang="en-US" sz="1600" b="1" i="1">
                              <a:latin typeface="Cambria Math"/>
                            </a:rPr>
                          </m:ctrlPr>
                        </m:sSubPr>
                        <m:e>
                          <m:r>
                            <a:rPr lang="en-US" sz="1600" b="1" i="0">
                              <a:latin typeface="Cambria Math"/>
                            </a:rPr>
                            <m:t>𝐕</m:t>
                          </m:r>
                        </m:e>
                        <m:sub>
                          <m:r>
                            <a:rPr lang="en-US" sz="1600" b="1" i="0">
                              <a:latin typeface="Cambria Math"/>
                            </a:rPr>
                            <m:t>𝐩</m:t>
                          </m:r>
                          <m:r>
                            <a:rPr lang="en-US" sz="1600" b="1" i="0">
                              <a:latin typeface="Cambria Math"/>
                            </a:rPr>
                            <m:t>,−</m:t>
                          </m:r>
                          <m:r>
                            <a:rPr lang="en-US" sz="1600" b="1" i="0">
                              <a:latin typeface="Cambria Math"/>
                            </a:rPr>
                            <m:t>𝟏𝐝𝐁</m:t>
                          </m:r>
                        </m:sub>
                      </m:sSub>
                    </m:oMath>
                  </m:oMathPara>
                </a14:m>
                <a:endParaRPr lang="en-US" sz="1600" b="1" dirty="0" smtClean="0">
                  <a:solidFill>
                    <a:srgbClr val="000000"/>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4718388" y="4598852"/>
                <a:ext cx="1911012" cy="360612"/>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4724400" y="4965003"/>
                <a:ext cx="3581400" cy="36061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i="0">
                              <a:solidFill>
                                <a:srgbClr val="000000"/>
                              </a:solidFill>
                              <a:latin typeface="Cambria Math"/>
                            </a:rPr>
                            <m:t>𝐕</m:t>
                          </m:r>
                        </m:e>
                        <m:sub>
                          <m:r>
                            <a:rPr lang="en-US" sz="1600" b="1" i="0">
                              <a:solidFill>
                                <a:srgbClr val="000000"/>
                              </a:solidFill>
                              <a:latin typeface="Cambria Math"/>
                            </a:rPr>
                            <m:t>𝐩</m:t>
                          </m:r>
                          <m:r>
                            <a:rPr lang="en-US" sz="1600" b="1" i="0" smtClean="0">
                              <a:solidFill>
                                <a:srgbClr val="000000"/>
                              </a:solidFill>
                              <a:latin typeface="Cambria Math"/>
                            </a:rPr>
                            <m:t>,</m:t>
                          </m:r>
                          <m:r>
                            <a:rPr lang="en-US" sz="1600" b="1" i="0" smtClean="0">
                              <a:solidFill>
                                <a:srgbClr val="000000"/>
                              </a:solidFill>
                              <a:latin typeface="Cambria Math"/>
                            </a:rPr>
                            <m:t>𝐈𝐈𝐏𝟑</m:t>
                          </m:r>
                        </m:sub>
                      </m:sSub>
                      <m:d>
                        <m:dPr>
                          <m:ctrlPr>
                            <a:rPr lang="en-US" sz="1600" b="1" i="1" smtClean="0">
                              <a:solidFill>
                                <a:srgbClr val="000000"/>
                              </a:solidFill>
                              <a:latin typeface="Cambria Math"/>
                            </a:rPr>
                          </m:ctrlPr>
                        </m:dPr>
                        <m:e>
                          <m:r>
                            <a:rPr lang="en-US" sz="1600" b="1" i="0" smtClean="0">
                              <a:solidFill>
                                <a:srgbClr val="000000"/>
                              </a:solidFill>
                              <a:latin typeface="Cambria Math"/>
                            </a:rPr>
                            <m:t>𝐝𝐁</m:t>
                          </m:r>
                        </m:e>
                      </m:d>
                      <m:r>
                        <a:rPr lang="en-US" sz="1600" b="1" i="0" smtClean="0">
                          <a:solidFill>
                            <a:srgbClr val="000000"/>
                          </a:solidFill>
                          <a:latin typeface="Cambria Math"/>
                          <a:ea typeface="Cambria Math"/>
                        </a:rPr>
                        <m:t>≈</m:t>
                      </m:r>
                      <m:sSub>
                        <m:sSubPr>
                          <m:ctrlPr>
                            <a:rPr lang="en-US" sz="1600" b="1" i="1">
                              <a:latin typeface="Cambria Math"/>
                            </a:rPr>
                          </m:ctrlPr>
                        </m:sSubPr>
                        <m:e>
                          <m:r>
                            <a:rPr lang="en-US" sz="1600" b="1" i="0">
                              <a:latin typeface="Cambria Math"/>
                            </a:rPr>
                            <m:t>𝐕</m:t>
                          </m:r>
                        </m:e>
                        <m:sub>
                          <m:r>
                            <a:rPr lang="en-US" sz="1600" b="1" i="0">
                              <a:latin typeface="Cambria Math"/>
                            </a:rPr>
                            <m:t>𝐩</m:t>
                          </m:r>
                          <m:r>
                            <a:rPr lang="en-US" sz="1600" b="1" i="0">
                              <a:latin typeface="Cambria Math"/>
                            </a:rPr>
                            <m:t>,−</m:t>
                          </m:r>
                          <m:r>
                            <a:rPr lang="en-US" sz="1600" b="1" i="0">
                              <a:latin typeface="Cambria Math"/>
                            </a:rPr>
                            <m:t>𝟏𝐝𝐁</m:t>
                          </m:r>
                        </m:sub>
                      </m:sSub>
                      <m:d>
                        <m:dPr>
                          <m:ctrlPr>
                            <a:rPr lang="en-US" sz="1600" b="1" i="1" smtClean="0">
                              <a:latin typeface="Cambria Math"/>
                            </a:rPr>
                          </m:ctrlPr>
                        </m:dPr>
                        <m:e>
                          <m:r>
                            <a:rPr lang="en-US" sz="1600" b="1" i="0" smtClean="0">
                              <a:latin typeface="Cambria Math"/>
                            </a:rPr>
                            <m:t>𝐝𝐁</m:t>
                          </m:r>
                        </m:e>
                      </m:d>
                      <m:r>
                        <a:rPr lang="en-US" sz="1600" b="1" i="0" smtClean="0">
                          <a:latin typeface="Cambria Math"/>
                        </a:rPr>
                        <m:t>+</m:t>
                      </m:r>
                      <m:r>
                        <a:rPr lang="en-US" sz="1600" b="1" i="0" smtClean="0">
                          <a:latin typeface="Cambria Math"/>
                        </a:rPr>
                        <m:t>𝟏𝟎𝐝𝐁</m:t>
                      </m:r>
                    </m:oMath>
                  </m:oMathPara>
                </a14:m>
                <a:endParaRPr lang="en-US" sz="1600" b="1" dirty="0" smtClean="0">
                  <a:solidFill>
                    <a:srgbClr val="0000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4724400" y="4965003"/>
                <a:ext cx="3581400" cy="360612"/>
              </a:xfrm>
              <a:prstGeom prst="rect">
                <a:avLst/>
              </a:prstGeom>
              <a:blipFill rotWithShape="1">
                <a:blip r:embed="rId10"/>
                <a:stretch>
                  <a:fillRect/>
                </a:stretch>
              </a:blipFill>
            </p:spPr>
            <p:txBody>
              <a:bodyPr/>
              <a:lstStyle/>
              <a:p>
                <a:r>
                  <a:rPr lang="en-US">
                    <a:noFill/>
                  </a:rPr>
                  <a:t> </a:t>
                </a:r>
              </a:p>
            </p:txBody>
          </p:sp>
        </mc:Fallback>
      </mc:AlternateContent>
      <p:sp>
        <p:nvSpPr>
          <p:cNvPr id="12" name="Rectangle 11"/>
          <p:cNvSpPr/>
          <p:nvPr/>
        </p:nvSpPr>
        <p:spPr>
          <a:xfrm>
            <a:off x="4648200" y="4522652"/>
            <a:ext cx="3359809" cy="87916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2118591" y="5943600"/>
            <a:ext cx="1081809" cy="369332"/>
          </a:xfrm>
          <a:prstGeom prst="rect">
            <a:avLst/>
          </a:prstGeom>
        </p:spPr>
        <p:txBody>
          <a:bodyPr wrap="square">
            <a:spAutoFit/>
          </a:bodyPr>
          <a:lstStyle/>
          <a:p>
            <a:pPr algn="ctr"/>
            <a:r>
              <a:rPr lang="en-US" b="1" dirty="0" smtClean="0">
                <a:solidFill>
                  <a:srgbClr val="FF0000"/>
                </a:solidFill>
                <a:latin typeface="Franklin Gothic Medium Cond"/>
              </a:rPr>
              <a:t>P</a:t>
            </a:r>
            <a:r>
              <a:rPr lang="en-US" b="1" baseline="-25000" dirty="0" smtClean="0">
                <a:solidFill>
                  <a:srgbClr val="FF0000"/>
                </a:solidFill>
                <a:latin typeface="Franklin Gothic Medium Cond"/>
              </a:rPr>
              <a:t>-1dB</a:t>
            </a:r>
            <a:endParaRPr lang="en-US" dirty="0">
              <a:solidFill>
                <a:srgbClr val="FF0000"/>
              </a:solidFill>
              <a:latin typeface="Franklin Gothic Medium Cond"/>
            </a:endParaRPr>
          </a:p>
        </p:txBody>
      </p:sp>
      <p:cxnSp>
        <p:nvCxnSpPr>
          <p:cNvPr id="28" name="Straight Arrow Connector 27"/>
          <p:cNvCxnSpPr/>
          <p:nvPr/>
        </p:nvCxnSpPr>
        <p:spPr>
          <a:xfrm>
            <a:off x="2377746" y="5181600"/>
            <a:ext cx="281749"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3127584" y="5176346"/>
            <a:ext cx="377616" cy="5254"/>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2362200" y="4800600"/>
            <a:ext cx="1081809" cy="369332"/>
          </a:xfrm>
          <a:prstGeom prst="rect">
            <a:avLst/>
          </a:prstGeom>
        </p:spPr>
        <p:txBody>
          <a:bodyPr wrap="square">
            <a:spAutoFit/>
          </a:bodyPr>
          <a:lstStyle/>
          <a:p>
            <a:pPr algn="ctr"/>
            <a:r>
              <a:rPr lang="en-US" b="1" dirty="0" smtClean="0">
                <a:solidFill>
                  <a:srgbClr val="FF0000"/>
                </a:solidFill>
                <a:latin typeface="Franklin Gothic Medium Cond"/>
              </a:rPr>
              <a:t>10 dB</a:t>
            </a:r>
            <a:endParaRPr lang="en-US" dirty="0">
              <a:solidFill>
                <a:srgbClr val="FF0000"/>
              </a:solidFill>
              <a:latin typeface="Franklin Gothic Medium Cond"/>
            </a:endParaRPr>
          </a:p>
        </p:txBody>
      </p:sp>
      <p:sp>
        <p:nvSpPr>
          <p:cNvPr id="34" name="TextBox 2"/>
          <p:cNvSpPr txBox="1">
            <a:spLocks noChangeArrowheads="1"/>
          </p:cNvSpPr>
          <p:nvPr/>
        </p:nvSpPr>
        <p:spPr bwMode="auto">
          <a:xfrm>
            <a:off x="4950371" y="5511225"/>
            <a:ext cx="30576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sz="1600" b="1" dirty="0" smtClean="0">
                <a:solidFill>
                  <a:srgbClr val="000000"/>
                </a:solidFill>
                <a:latin typeface="Franklin Gothic Medium Cond" pitchFamily="34" charset="0"/>
              </a:rPr>
              <a:t>Note: IIP3 is two-tone test, while input P1dB is single-tone test.</a:t>
            </a:r>
            <a:endParaRPr lang="en-US" sz="1600" b="1" dirty="0">
              <a:solidFill>
                <a:srgbClr val="000000"/>
              </a:solidFill>
              <a:latin typeface="Franklin Gothic Medium Cond" pitchFamily="34" charset="0"/>
            </a:endParaRPr>
          </a:p>
        </p:txBody>
      </p:sp>
    </p:spTree>
    <p:extLst>
      <p:ext uri="{BB962C8B-B14F-4D97-AF65-F5344CB8AC3E}">
        <p14:creationId xmlns:p14="http://schemas.microsoft.com/office/powerpoint/2010/main" val="443393788"/>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5791200" y="1799146"/>
            <a:ext cx="814697" cy="448999"/>
          </a:xfrm>
          <a:custGeom>
            <a:avLst/>
            <a:gdLst>
              <a:gd name="connsiteX0" fmla="*/ 467715 w 814697"/>
              <a:gd name="connsiteY0" fmla="*/ 756744 h 756896"/>
              <a:gd name="connsiteX1" fmla="*/ 415163 w 814697"/>
              <a:gd name="connsiteY1" fmla="*/ 735724 h 756896"/>
              <a:gd name="connsiteX2" fmla="*/ 352101 w 814697"/>
              <a:gd name="connsiteY2" fmla="*/ 693682 h 756896"/>
              <a:gd name="connsiteX3" fmla="*/ 278528 w 814697"/>
              <a:gd name="connsiteY3" fmla="*/ 641131 h 756896"/>
              <a:gd name="connsiteX4" fmla="*/ 183935 w 814697"/>
              <a:gd name="connsiteY4" fmla="*/ 578068 h 756896"/>
              <a:gd name="connsiteX5" fmla="*/ 152404 w 814697"/>
              <a:gd name="connsiteY5" fmla="*/ 557048 h 756896"/>
              <a:gd name="connsiteX6" fmla="*/ 110363 w 814697"/>
              <a:gd name="connsiteY6" fmla="*/ 493986 h 756896"/>
              <a:gd name="connsiteX7" fmla="*/ 78832 w 814697"/>
              <a:gd name="connsiteY7" fmla="*/ 462455 h 756896"/>
              <a:gd name="connsiteX8" fmla="*/ 47301 w 814697"/>
              <a:gd name="connsiteY8" fmla="*/ 388882 h 756896"/>
              <a:gd name="connsiteX9" fmla="*/ 26280 w 814697"/>
              <a:gd name="connsiteY9" fmla="*/ 357351 h 756896"/>
              <a:gd name="connsiteX10" fmla="*/ 15770 w 814697"/>
              <a:gd name="connsiteY10" fmla="*/ 168165 h 756896"/>
              <a:gd name="connsiteX11" fmla="*/ 47301 w 814697"/>
              <a:gd name="connsiteY11" fmla="*/ 136634 h 756896"/>
              <a:gd name="connsiteX12" fmla="*/ 78832 w 814697"/>
              <a:gd name="connsiteY12" fmla="*/ 126124 h 756896"/>
              <a:gd name="connsiteX13" fmla="*/ 110363 w 814697"/>
              <a:gd name="connsiteY13" fmla="*/ 105103 h 756896"/>
              <a:gd name="connsiteX14" fmla="*/ 215466 w 814697"/>
              <a:gd name="connsiteY14" fmla="*/ 84082 h 756896"/>
              <a:gd name="connsiteX15" fmla="*/ 415163 w 814697"/>
              <a:gd name="connsiteY15" fmla="*/ 63062 h 756896"/>
              <a:gd name="connsiteX16" fmla="*/ 488735 w 814697"/>
              <a:gd name="connsiteY16" fmla="*/ 42041 h 756896"/>
              <a:gd name="connsiteX17" fmla="*/ 551797 w 814697"/>
              <a:gd name="connsiteY17" fmla="*/ 21020 h 756896"/>
              <a:gd name="connsiteX18" fmla="*/ 625370 w 814697"/>
              <a:gd name="connsiteY18" fmla="*/ 0 h 756896"/>
              <a:gd name="connsiteX19" fmla="*/ 772515 w 814697"/>
              <a:gd name="connsiteY19" fmla="*/ 10510 h 756896"/>
              <a:gd name="connsiteX20" fmla="*/ 804046 w 814697"/>
              <a:gd name="connsiteY20" fmla="*/ 21020 h 756896"/>
              <a:gd name="connsiteX21" fmla="*/ 814556 w 814697"/>
              <a:gd name="connsiteY21" fmla="*/ 52551 h 756896"/>
              <a:gd name="connsiteX22" fmla="*/ 783025 w 814697"/>
              <a:gd name="connsiteY22" fmla="*/ 315310 h 756896"/>
              <a:gd name="connsiteX23" fmla="*/ 762004 w 814697"/>
              <a:gd name="connsiteY23" fmla="*/ 346841 h 756896"/>
              <a:gd name="connsiteX24" fmla="*/ 730473 w 814697"/>
              <a:gd name="connsiteY24" fmla="*/ 409903 h 756896"/>
              <a:gd name="connsiteX25" fmla="*/ 698942 w 814697"/>
              <a:gd name="connsiteY25" fmla="*/ 472965 h 756896"/>
              <a:gd name="connsiteX26" fmla="*/ 667411 w 814697"/>
              <a:gd name="connsiteY26" fmla="*/ 546537 h 756896"/>
              <a:gd name="connsiteX27" fmla="*/ 614859 w 814697"/>
              <a:gd name="connsiteY27" fmla="*/ 641131 h 756896"/>
              <a:gd name="connsiteX28" fmla="*/ 604349 w 814697"/>
              <a:gd name="connsiteY28" fmla="*/ 672662 h 756896"/>
              <a:gd name="connsiteX29" fmla="*/ 541287 w 814697"/>
              <a:gd name="connsiteY29" fmla="*/ 704193 h 756896"/>
              <a:gd name="connsiteX30" fmla="*/ 509756 w 814697"/>
              <a:gd name="connsiteY30" fmla="*/ 725213 h 756896"/>
              <a:gd name="connsiteX31" fmla="*/ 467715 w 814697"/>
              <a:gd name="connsiteY31" fmla="*/ 756744 h 756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14697" h="756896">
                <a:moveTo>
                  <a:pt x="467715" y="756744"/>
                </a:moveTo>
                <a:cubicBezTo>
                  <a:pt x="451949" y="758496"/>
                  <a:pt x="431726" y="744758"/>
                  <a:pt x="415163" y="735724"/>
                </a:cubicBezTo>
                <a:cubicBezTo>
                  <a:pt x="392984" y="723626"/>
                  <a:pt x="373122" y="707696"/>
                  <a:pt x="352101" y="693682"/>
                </a:cubicBezTo>
                <a:cubicBezTo>
                  <a:pt x="249579" y="625334"/>
                  <a:pt x="408911" y="732399"/>
                  <a:pt x="278528" y="641131"/>
                </a:cubicBezTo>
                <a:cubicBezTo>
                  <a:pt x="247483" y="619399"/>
                  <a:pt x="215466" y="599089"/>
                  <a:pt x="183935" y="578068"/>
                </a:cubicBezTo>
                <a:lnTo>
                  <a:pt x="152404" y="557048"/>
                </a:lnTo>
                <a:cubicBezTo>
                  <a:pt x="138390" y="536027"/>
                  <a:pt x="128227" y="511850"/>
                  <a:pt x="110363" y="493986"/>
                </a:cubicBezTo>
                <a:cubicBezTo>
                  <a:pt x="99853" y="483476"/>
                  <a:pt x="87471" y="474550"/>
                  <a:pt x="78832" y="462455"/>
                </a:cubicBezTo>
                <a:cubicBezTo>
                  <a:pt x="42377" y="411418"/>
                  <a:pt x="70175" y="434631"/>
                  <a:pt x="47301" y="388882"/>
                </a:cubicBezTo>
                <a:cubicBezTo>
                  <a:pt x="41652" y="377584"/>
                  <a:pt x="33287" y="367861"/>
                  <a:pt x="26280" y="357351"/>
                </a:cubicBezTo>
                <a:cubicBezTo>
                  <a:pt x="-154" y="278051"/>
                  <a:pt x="-11676" y="271086"/>
                  <a:pt x="15770" y="168165"/>
                </a:cubicBezTo>
                <a:cubicBezTo>
                  <a:pt x="19600" y="153803"/>
                  <a:pt x="34933" y="144879"/>
                  <a:pt x="47301" y="136634"/>
                </a:cubicBezTo>
                <a:cubicBezTo>
                  <a:pt x="56519" y="130489"/>
                  <a:pt x="68322" y="129627"/>
                  <a:pt x="78832" y="126124"/>
                </a:cubicBezTo>
                <a:cubicBezTo>
                  <a:pt x="89342" y="119117"/>
                  <a:pt x="98752" y="110079"/>
                  <a:pt x="110363" y="105103"/>
                </a:cubicBezTo>
                <a:cubicBezTo>
                  <a:pt x="129511" y="96897"/>
                  <a:pt x="202431" y="85944"/>
                  <a:pt x="215466" y="84082"/>
                </a:cubicBezTo>
                <a:cubicBezTo>
                  <a:pt x="295833" y="72601"/>
                  <a:pt x="329116" y="70884"/>
                  <a:pt x="415163" y="63062"/>
                </a:cubicBezTo>
                <a:cubicBezTo>
                  <a:pt x="521101" y="27747"/>
                  <a:pt x="356799" y="81622"/>
                  <a:pt x="488735" y="42041"/>
                </a:cubicBezTo>
                <a:cubicBezTo>
                  <a:pt x="509958" y="35674"/>
                  <a:pt x="530301" y="26394"/>
                  <a:pt x="551797" y="21020"/>
                </a:cubicBezTo>
                <a:cubicBezTo>
                  <a:pt x="604587" y="7823"/>
                  <a:pt x="580135" y="15078"/>
                  <a:pt x="625370" y="0"/>
                </a:cubicBezTo>
                <a:cubicBezTo>
                  <a:pt x="674418" y="3503"/>
                  <a:pt x="723678" y="4765"/>
                  <a:pt x="772515" y="10510"/>
                </a:cubicBezTo>
                <a:cubicBezTo>
                  <a:pt x="783518" y="11804"/>
                  <a:pt x="796212" y="13186"/>
                  <a:pt x="804046" y="21020"/>
                </a:cubicBezTo>
                <a:cubicBezTo>
                  <a:pt x="811880" y="28854"/>
                  <a:pt x="811053" y="42041"/>
                  <a:pt x="814556" y="52551"/>
                </a:cubicBezTo>
                <a:cubicBezTo>
                  <a:pt x="813737" y="68118"/>
                  <a:pt x="821517" y="257573"/>
                  <a:pt x="783025" y="315310"/>
                </a:cubicBezTo>
                <a:lnTo>
                  <a:pt x="762004" y="346841"/>
                </a:lnTo>
                <a:cubicBezTo>
                  <a:pt x="735587" y="426095"/>
                  <a:pt x="771222" y="328405"/>
                  <a:pt x="730473" y="409903"/>
                </a:cubicBezTo>
                <a:cubicBezTo>
                  <a:pt x="686958" y="496932"/>
                  <a:pt x="759186" y="382601"/>
                  <a:pt x="698942" y="472965"/>
                </a:cubicBezTo>
                <a:cubicBezTo>
                  <a:pt x="671139" y="584181"/>
                  <a:pt x="708888" y="453211"/>
                  <a:pt x="667411" y="546537"/>
                </a:cubicBezTo>
                <a:cubicBezTo>
                  <a:pt x="626257" y="639134"/>
                  <a:pt x="672412" y="583579"/>
                  <a:pt x="614859" y="641131"/>
                </a:cubicBezTo>
                <a:cubicBezTo>
                  <a:pt x="611356" y="651641"/>
                  <a:pt x="611270" y="664011"/>
                  <a:pt x="604349" y="672662"/>
                </a:cubicBezTo>
                <a:cubicBezTo>
                  <a:pt x="584271" y="697760"/>
                  <a:pt x="566671" y="691501"/>
                  <a:pt x="541287" y="704193"/>
                </a:cubicBezTo>
                <a:cubicBezTo>
                  <a:pt x="529989" y="709842"/>
                  <a:pt x="521054" y="719564"/>
                  <a:pt x="509756" y="725213"/>
                </a:cubicBezTo>
                <a:cubicBezTo>
                  <a:pt x="486518" y="736832"/>
                  <a:pt x="483481" y="754992"/>
                  <a:pt x="467715" y="75674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Freeform 12"/>
          <p:cNvSpPr/>
          <p:nvPr/>
        </p:nvSpPr>
        <p:spPr>
          <a:xfrm>
            <a:off x="4298452" y="1166648"/>
            <a:ext cx="2145460" cy="623678"/>
          </a:xfrm>
          <a:custGeom>
            <a:avLst/>
            <a:gdLst>
              <a:gd name="connsiteX0" fmla="*/ 2144389 w 2145460"/>
              <a:gd name="connsiteY0" fmla="*/ 294290 h 714704"/>
              <a:gd name="connsiteX1" fmla="*/ 2133879 w 2145460"/>
              <a:gd name="connsiteY1" fmla="*/ 567559 h 714704"/>
              <a:gd name="connsiteX2" fmla="*/ 2091838 w 2145460"/>
              <a:gd name="connsiteY2" fmla="*/ 662152 h 714704"/>
              <a:gd name="connsiteX3" fmla="*/ 2060307 w 2145460"/>
              <a:gd name="connsiteY3" fmla="*/ 672662 h 714704"/>
              <a:gd name="connsiteX4" fmla="*/ 1976224 w 2145460"/>
              <a:gd name="connsiteY4" fmla="*/ 693683 h 714704"/>
              <a:gd name="connsiteX5" fmla="*/ 1829079 w 2145460"/>
              <a:gd name="connsiteY5" fmla="*/ 714704 h 714704"/>
              <a:gd name="connsiteX6" fmla="*/ 599369 w 2145460"/>
              <a:gd name="connsiteY6" fmla="*/ 693683 h 714704"/>
              <a:gd name="connsiteX7" fmla="*/ 546817 w 2145460"/>
              <a:gd name="connsiteY7" fmla="*/ 683173 h 714704"/>
              <a:gd name="connsiteX8" fmla="*/ 441714 w 2145460"/>
              <a:gd name="connsiteY8" fmla="*/ 672662 h 714704"/>
              <a:gd name="connsiteX9" fmla="*/ 347120 w 2145460"/>
              <a:gd name="connsiteY9" fmla="*/ 651642 h 714704"/>
              <a:gd name="connsiteX10" fmla="*/ 231507 w 2145460"/>
              <a:gd name="connsiteY10" fmla="*/ 630621 h 714704"/>
              <a:gd name="connsiteX11" fmla="*/ 168445 w 2145460"/>
              <a:gd name="connsiteY11" fmla="*/ 609600 h 714704"/>
              <a:gd name="connsiteX12" fmla="*/ 136914 w 2145460"/>
              <a:gd name="connsiteY12" fmla="*/ 599090 h 714704"/>
              <a:gd name="connsiteX13" fmla="*/ 115893 w 2145460"/>
              <a:gd name="connsiteY13" fmla="*/ 567559 h 714704"/>
              <a:gd name="connsiteX14" fmla="*/ 42320 w 2145460"/>
              <a:gd name="connsiteY14" fmla="*/ 515007 h 714704"/>
              <a:gd name="connsiteX15" fmla="*/ 279 w 2145460"/>
              <a:gd name="connsiteY15" fmla="*/ 451945 h 714704"/>
              <a:gd name="connsiteX16" fmla="*/ 10789 w 2145460"/>
              <a:gd name="connsiteY16" fmla="*/ 378373 h 714704"/>
              <a:gd name="connsiteX17" fmla="*/ 94872 w 2145460"/>
              <a:gd name="connsiteY17" fmla="*/ 304800 h 714704"/>
              <a:gd name="connsiteX18" fmla="*/ 210486 w 2145460"/>
              <a:gd name="connsiteY18" fmla="*/ 262759 h 714704"/>
              <a:gd name="connsiteX19" fmla="*/ 284058 w 2145460"/>
              <a:gd name="connsiteY19" fmla="*/ 241738 h 714704"/>
              <a:gd name="connsiteX20" fmla="*/ 357631 w 2145460"/>
              <a:gd name="connsiteY20" fmla="*/ 231228 h 714704"/>
              <a:gd name="connsiteX21" fmla="*/ 399672 w 2145460"/>
              <a:gd name="connsiteY21" fmla="*/ 220718 h 714704"/>
              <a:gd name="connsiteX22" fmla="*/ 504776 w 2145460"/>
              <a:gd name="connsiteY22" fmla="*/ 210207 h 714704"/>
              <a:gd name="connsiteX23" fmla="*/ 578348 w 2145460"/>
              <a:gd name="connsiteY23" fmla="*/ 199697 h 714704"/>
              <a:gd name="connsiteX24" fmla="*/ 641410 w 2145460"/>
              <a:gd name="connsiteY24" fmla="*/ 178676 h 714704"/>
              <a:gd name="connsiteX25" fmla="*/ 736003 w 2145460"/>
              <a:gd name="connsiteY25" fmla="*/ 105104 h 714704"/>
              <a:gd name="connsiteX26" fmla="*/ 767534 w 2145460"/>
              <a:gd name="connsiteY26" fmla="*/ 94593 h 714704"/>
              <a:gd name="connsiteX27" fmla="*/ 799065 w 2145460"/>
              <a:gd name="connsiteY27" fmla="*/ 73573 h 714704"/>
              <a:gd name="connsiteX28" fmla="*/ 883148 w 2145460"/>
              <a:gd name="connsiteY28" fmla="*/ 52552 h 714704"/>
              <a:gd name="connsiteX29" fmla="*/ 914679 w 2145460"/>
              <a:gd name="connsiteY29" fmla="*/ 42042 h 714704"/>
              <a:gd name="connsiteX30" fmla="*/ 998762 w 2145460"/>
              <a:gd name="connsiteY30" fmla="*/ 31531 h 714704"/>
              <a:gd name="connsiteX31" fmla="*/ 1135396 w 2145460"/>
              <a:gd name="connsiteY31" fmla="*/ 10511 h 714704"/>
              <a:gd name="connsiteX32" fmla="*/ 1229989 w 2145460"/>
              <a:gd name="connsiteY32" fmla="*/ 0 h 714704"/>
              <a:gd name="connsiteX33" fmla="*/ 1534789 w 2145460"/>
              <a:gd name="connsiteY33" fmla="*/ 10511 h 714704"/>
              <a:gd name="connsiteX34" fmla="*/ 1576831 w 2145460"/>
              <a:gd name="connsiteY34" fmla="*/ 21021 h 714704"/>
              <a:gd name="connsiteX35" fmla="*/ 1639893 w 2145460"/>
              <a:gd name="connsiteY35" fmla="*/ 42042 h 714704"/>
              <a:gd name="connsiteX36" fmla="*/ 1734486 w 2145460"/>
              <a:gd name="connsiteY36" fmla="*/ 105104 h 714704"/>
              <a:gd name="connsiteX37" fmla="*/ 1797548 w 2145460"/>
              <a:gd name="connsiteY37" fmla="*/ 147145 h 714704"/>
              <a:gd name="connsiteX38" fmla="*/ 1860610 w 2145460"/>
              <a:gd name="connsiteY38" fmla="*/ 189186 h 714704"/>
              <a:gd name="connsiteX39" fmla="*/ 1923672 w 2145460"/>
              <a:gd name="connsiteY39" fmla="*/ 231228 h 714704"/>
              <a:gd name="connsiteX40" fmla="*/ 1986734 w 2145460"/>
              <a:gd name="connsiteY40" fmla="*/ 262759 h 714704"/>
              <a:gd name="connsiteX41" fmla="*/ 2112858 w 2145460"/>
              <a:gd name="connsiteY41" fmla="*/ 273269 h 714704"/>
              <a:gd name="connsiteX42" fmla="*/ 2144389 w 2145460"/>
              <a:gd name="connsiteY42" fmla="*/ 294290 h 71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45460" h="714704">
                <a:moveTo>
                  <a:pt x="2144389" y="294290"/>
                </a:moveTo>
                <a:cubicBezTo>
                  <a:pt x="2147893" y="343338"/>
                  <a:pt x="2142388" y="476800"/>
                  <a:pt x="2133879" y="567559"/>
                </a:cubicBezTo>
                <a:cubicBezTo>
                  <a:pt x="2132447" y="582833"/>
                  <a:pt x="2111704" y="646259"/>
                  <a:pt x="2091838" y="662152"/>
                </a:cubicBezTo>
                <a:cubicBezTo>
                  <a:pt x="2083187" y="669073"/>
                  <a:pt x="2070995" y="669747"/>
                  <a:pt x="2060307" y="672662"/>
                </a:cubicBezTo>
                <a:cubicBezTo>
                  <a:pt x="2032435" y="680264"/>
                  <a:pt x="2004721" y="688934"/>
                  <a:pt x="1976224" y="693683"/>
                </a:cubicBezTo>
                <a:cubicBezTo>
                  <a:pt x="1885300" y="708836"/>
                  <a:pt x="1934308" y="701550"/>
                  <a:pt x="1829079" y="714704"/>
                </a:cubicBezTo>
                <a:cubicBezTo>
                  <a:pt x="1755947" y="713873"/>
                  <a:pt x="897943" y="711246"/>
                  <a:pt x="599369" y="693683"/>
                </a:cubicBezTo>
                <a:cubicBezTo>
                  <a:pt x="581536" y="692634"/>
                  <a:pt x="564525" y="685534"/>
                  <a:pt x="546817" y="683173"/>
                </a:cubicBezTo>
                <a:cubicBezTo>
                  <a:pt x="511917" y="678520"/>
                  <a:pt x="476748" y="676166"/>
                  <a:pt x="441714" y="672662"/>
                </a:cubicBezTo>
                <a:cubicBezTo>
                  <a:pt x="403917" y="663213"/>
                  <a:pt x="387154" y="658314"/>
                  <a:pt x="347120" y="651642"/>
                </a:cubicBezTo>
                <a:cubicBezTo>
                  <a:pt x="286062" y="641465"/>
                  <a:pt x="281947" y="645753"/>
                  <a:pt x="231507" y="630621"/>
                </a:cubicBezTo>
                <a:cubicBezTo>
                  <a:pt x="210284" y="624254"/>
                  <a:pt x="189466" y="616607"/>
                  <a:pt x="168445" y="609600"/>
                </a:cubicBezTo>
                <a:lnTo>
                  <a:pt x="136914" y="599090"/>
                </a:lnTo>
                <a:cubicBezTo>
                  <a:pt x="129907" y="588580"/>
                  <a:pt x="124825" y="576491"/>
                  <a:pt x="115893" y="567559"/>
                </a:cubicBezTo>
                <a:cubicBezTo>
                  <a:pt x="102859" y="554525"/>
                  <a:pt x="60222" y="526942"/>
                  <a:pt x="42320" y="515007"/>
                </a:cubicBezTo>
                <a:cubicBezTo>
                  <a:pt x="28306" y="493986"/>
                  <a:pt x="-3294" y="476955"/>
                  <a:pt x="279" y="451945"/>
                </a:cubicBezTo>
                <a:cubicBezTo>
                  <a:pt x="3782" y="427421"/>
                  <a:pt x="3671" y="402101"/>
                  <a:pt x="10789" y="378373"/>
                </a:cubicBezTo>
                <a:cubicBezTo>
                  <a:pt x="21737" y="341880"/>
                  <a:pt x="69474" y="321732"/>
                  <a:pt x="94872" y="304800"/>
                </a:cubicBezTo>
                <a:cubicBezTo>
                  <a:pt x="160966" y="260737"/>
                  <a:pt x="90077" y="302894"/>
                  <a:pt x="210486" y="262759"/>
                </a:cubicBezTo>
                <a:cubicBezTo>
                  <a:pt x="237496" y="253756"/>
                  <a:pt x="255031" y="247016"/>
                  <a:pt x="284058" y="241738"/>
                </a:cubicBezTo>
                <a:cubicBezTo>
                  <a:pt x="308432" y="237306"/>
                  <a:pt x="333257" y="235659"/>
                  <a:pt x="357631" y="231228"/>
                </a:cubicBezTo>
                <a:cubicBezTo>
                  <a:pt x="371843" y="228644"/>
                  <a:pt x="385372" y="222761"/>
                  <a:pt x="399672" y="220718"/>
                </a:cubicBezTo>
                <a:cubicBezTo>
                  <a:pt x="434528" y="215739"/>
                  <a:pt x="469808" y="214321"/>
                  <a:pt x="504776" y="210207"/>
                </a:cubicBezTo>
                <a:cubicBezTo>
                  <a:pt x="529379" y="207312"/>
                  <a:pt x="553824" y="203200"/>
                  <a:pt x="578348" y="199697"/>
                </a:cubicBezTo>
                <a:cubicBezTo>
                  <a:pt x="599369" y="192690"/>
                  <a:pt x="625742" y="194344"/>
                  <a:pt x="641410" y="178676"/>
                </a:cubicBezTo>
                <a:cubicBezTo>
                  <a:pt x="668617" y="151469"/>
                  <a:pt x="698286" y="117677"/>
                  <a:pt x="736003" y="105104"/>
                </a:cubicBezTo>
                <a:cubicBezTo>
                  <a:pt x="746513" y="101600"/>
                  <a:pt x="757625" y="99548"/>
                  <a:pt x="767534" y="94593"/>
                </a:cubicBezTo>
                <a:cubicBezTo>
                  <a:pt x="778832" y="88944"/>
                  <a:pt x="787767" y="79222"/>
                  <a:pt x="799065" y="73573"/>
                </a:cubicBezTo>
                <a:cubicBezTo>
                  <a:pt x="823095" y="61558"/>
                  <a:pt x="859154" y="58550"/>
                  <a:pt x="883148" y="52552"/>
                </a:cubicBezTo>
                <a:cubicBezTo>
                  <a:pt x="893896" y="49865"/>
                  <a:pt x="903779" y="44024"/>
                  <a:pt x="914679" y="42042"/>
                </a:cubicBezTo>
                <a:cubicBezTo>
                  <a:pt x="942469" y="36989"/>
                  <a:pt x="970800" y="35526"/>
                  <a:pt x="998762" y="31531"/>
                </a:cubicBezTo>
                <a:cubicBezTo>
                  <a:pt x="1121480" y="14000"/>
                  <a:pt x="999786" y="27463"/>
                  <a:pt x="1135396" y="10511"/>
                </a:cubicBezTo>
                <a:cubicBezTo>
                  <a:pt x="1166876" y="6576"/>
                  <a:pt x="1198458" y="3504"/>
                  <a:pt x="1229989" y="0"/>
                </a:cubicBezTo>
                <a:cubicBezTo>
                  <a:pt x="1331589" y="3504"/>
                  <a:pt x="1433315" y="4361"/>
                  <a:pt x="1534789" y="10511"/>
                </a:cubicBezTo>
                <a:cubicBezTo>
                  <a:pt x="1549208" y="11385"/>
                  <a:pt x="1562995" y="16870"/>
                  <a:pt x="1576831" y="21021"/>
                </a:cubicBezTo>
                <a:cubicBezTo>
                  <a:pt x="1598054" y="27388"/>
                  <a:pt x="1621457" y="29751"/>
                  <a:pt x="1639893" y="42042"/>
                </a:cubicBezTo>
                <a:lnTo>
                  <a:pt x="1734486" y="105104"/>
                </a:lnTo>
                <a:cubicBezTo>
                  <a:pt x="1734491" y="105107"/>
                  <a:pt x="1797544" y="147141"/>
                  <a:pt x="1797548" y="147145"/>
                </a:cubicBezTo>
                <a:cubicBezTo>
                  <a:pt x="1836913" y="186510"/>
                  <a:pt x="1814978" y="173976"/>
                  <a:pt x="1860610" y="189186"/>
                </a:cubicBezTo>
                <a:lnTo>
                  <a:pt x="1923672" y="231228"/>
                </a:lnTo>
                <a:cubicBezTo>
                  <a:pt x="1945817" y="245991"/>
                  <a:pt x="1959536" y="259133"/>
                  <a:pt x="1986734" y="262759"/>
                </a:cubicBezTo>
                <a:cubicBezTo>
                  <a:pt x="2028551" y="268334"/>
                  <a:pt x="2070817" y="269766"/>
                  <a:pt x="2112858" y="273269"/>
                </a:cubicBezTo>
                <a:cubicBezTo>
                  <a:pt x="2151821" y="286257"/>
                  <a:pt x="2140885" y="245242"/>
                  <a:pt x="2144389" y="29429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2</a:t>
            </a:r>
            <a:r>
              <a:rPr lang="en-US" baseline="30000" dirty="0" smtClean="0"/>
              <a:t>nd</a:t>
            </a:r>
            <a:r>
              <a:rPr lang="en-US" dirty="0" smtClean="0"/>
              <a:t> –order Intermodulation Distortion (IM2)</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21</a:t>
            </a:fld>
            <a:endParaRPr lang="en-US">
              <a:solidFill>
                <a:srgbClr val="000000"/>
              </a:solidFill>
            </a:endParaRPr>
          </a:p>
        </p:txBody>
      </p:sp>
      <mc:AlternateContent xmlns:mc="http://schemas.openxmlformats.org/markup-compatibility/2006" xmlns:a14="http://schemas.microsoft.com/office/drawing/2010/main">
        <mc:Choice Requires="a14">
          <p:sp>
            <p:nvSpPr>
              <p:cNvPr id="6" name="TextBox 5"/>
              <p:cNvSpPr txBox="1"/>
              <p:nvPr/>
            </p:nvSpPr>
            <p:spPr>
              <a:xfrm>
                <a:off x="1447800" y="1180737"/>
                <a:ext cx="7387215"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𝐅𝐮𝐧𝐝𝐚𝐦𝐞𝐧𝐭𝐚𝐥</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𝐬𝟏</m:t>
                              </m:r>
                              <m:r>
                                <a:rPr lang="en-US" sz="1600" b="1" smtClean="0">
                                  <a:solidFill>
                                    <a:srgbClr val="000000"/>
                                  </a:solidFill>
                                  <a:latin typeface="Cambria Math"/>
                                </a:rPr>
                                <m:t>, </m:t>
                              </m:r>
                            </m:sub>
                          </m:sSub>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e>
                      </m:d>
                      <m:sSub>
                        <m:sSubPr>
                          <m:ctrlPr>
                            <a:rPr lang="en-US" sz="1600" b="1" i="1" smtClean="0">
                              <a:solidFill>
                                <a:srgbClr val="000000"/>
                              </a:solidFill>
                              <a:latin typeface="Cambria Math"/>
                            </a:rPr>
                          </m:ctrlPr>
                        </m:sSubPr>
                        <m:e>
                          <m:r>
                            <a:rPr lang="en-US" sz="1600" b="1" smtClean="0">
                              <a:solidFill>
                                <a:srgbClr val="000000"/>
                              </a:solidFill>
                              <a:latin typeface="Cambria Math"/>
                            </a:rPr>
                            <m:t>: </m:t>
                          </m:r>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m:t>
                      </m:r>
                      <m:f>
                        <m:fPr>
                          <m:ctrlPr>
                            <a:rPr lang="en-US" sz="1600" b="1" i="1">
                              <a:solidFill>
                                <a:srgbClr val="000000"/>
                              </a:solidFill>
                              <a:latin typeface="Cambria Math"/>
                            </a:rPr>
                          </m:ctrlPr>
                        </m:fPr>
                        <m:num>
                          <m:r>
                            <a:rPr lang="en-US" sz="1600" b="1">
                              <a:solidFill>
                                <a:srgbClr val="000000"/>
                              </a:solidFill>
                              <a:latin typeface="Cambria Math"/>
                            </a:rPr>
                            <m:t>𝟗</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bSup>
                            <m:sSubSupPr>
                              <m:ctrlPr>
                                <a:rPr lang="en-US" sz="1600" b="1" i="1">
                                  <a:solidFill>
                                    <a:srgbClr val="000000"/>
                                  </a:solidFill>
                                  <a:latin typeface="Cambria Math"/>
                                </a:rPr>
                              </m:ctrlPr>
                            </m:sSub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b/>
                            <m:sup>
                              <m:r>
                                <a:rPr lang="en-US" sz="1600" b="1">
                                  <a:solidFill>
                                    <a:srgbClr val="000000"/>
                                  </a:solidFill>
                                  <a:latin typeface="Cambria Math"/>
                                </a:rPr>
                                <m:t>𝟑</m:t>
                              </m:r>
                            </m:sup>
                          </m:sSubSup>
                        </m:num>
                        <m:den>
                          <m:r>
                            <a:rPr lang="en-US" sz="1600" b="1">
                              <a:solidFill>
                                <a:srgbClr val="000000"/>
                              </a:solidFill>
                              <a:latin typeface="Cambria Math"/>
                            </a:rPr>
                            <m:t>𝟒</m:t>
                          </m:r>
                        </m:den>
                      </m:f>
                      <m:r>
                        <a:rPr lang="en-US" sz="1600" b="1" smtClean="0">
                          <a:solidFill>
                            <a:srgbClr val="000000"/>
                          </a:solidFill>
                          <a:latin typeface="Cambria Math"/>
                          <a:ea typeface="Cambria Math"/>
                        </a:rPr>
                        <m:t>≈</m:t>
                      </m:r>
                      <m:sSub>
                        <m:sSubPr>
                          <m:ctrlPr>
                            <a:rPr lang="en-US" sz="1600" b="1" i="1" smtClean="0">
                              <a:solidFill>
                                <a:srgbClr val="0000FF"/>
                              </a:solidFill>
                              <a:latin typeface="Cambria Math"/>
                            </a:rPr>
                          </m:ctrlPr>
                        </m:sSubPr>
                        <m:e>
                          <m:r>
                            <a:rPr lang="en-US" sz="1600" b="1">
                              <a:solidFill>
                                <a:srgbClr val="0000FF"/>
                              </a:solidFill>
                              <a:latin typeface="Cambria Math"/>
                            </a:rPr>
                            <m:t> </m:t>
                          </m:r>
                          <m:r>
                            <a:rPr lang="en-US" sz="1600" b="1">
                              <a:solidFill>
                                <a:srgbClr val="0000FF"/>
                              </a:solidFill>
                              <a:latin typeface="Cambria Math"/>
                            </a:rPr>
                            <m:t>𝐚</m:t>
                          </m:r>
                        </m:e>
                        <m:sub>
                          <m:r>
                            <a:rPr lang="en-US" sz="1600" b="1">
                              <a:solidFill>
                                <a:srgbClr val="0000FF"/>
                              </a:solidFill>
                              <a:latin typeface="Cambria Math"/>
                            </a:rPr>
                            <m:t>𝟏</m:t>
                          </m:r>
                        </m:sub>
                      </m:sSub>
                      <m:sSub>
                        <m:sSubPr>
                          <m:ctrlPr>
                            <a:rPr lang="en-US" sz="1600" b="1" i="1">
                              <a:solidFill>
                                <a:srgbClr val="0000FF"/>
                              </a:solidFill>
                              <a:latin typeface="Cambria Math"/>
                            </a:rPr>
                          </m:ctrlPr>
                        </m:sSubPr>
                        <m:e>
                          <m:r>
                            <a:rPr lang="en-US" sz="1600" b="1">
                              <a:solidFill>
                                <a:srgbClr val="0000FF"/>
                              </a:solidFill>
                              <a:latin typeface="Cambria Math"/>
                            </a:rPr>
                            <m:t>𝐕</m:t>
                          </m:r>
                        </m:e>
                        <m:sub>
                          <m:r>
                            <a:rPr lang="en-US" sz="1600" b="1">
                              <a:solidFill>
                                <a:srgbClr val="0000FF"/>
                              </a:solidFill>
                              <a:latin typeface="Cambria Math"/>
                            </a:rPr>
                            <m:t>𝐩</m:t>
                          </m:r>
                        </m:sub>
                      </m:sSub>
                      <m:r>
                        <a:rPr lang="en-US" sz="1600" b="1" smtClean="0">
                          <a:solidFill>
                            <a:srgbClr val="000000"/>
                          </a:solidFill>
                          <a:latin typeface="Cambria Math"/>
                        </a:rPr>
                        <m:t> </m:t>
                      </m:r>
                      <m:r>
                        <a:rPr lang="en-US" sz="1600" b="1" smtClean="0">
                          <a:solidFill>
                            <a:srgbClr val="0000FF"/>
                          </a:solidFill>
                          <a:latin typeface="Cambria Math"/>
                        </a:rPr>
                        <m:t>@</m:t>
                      </m:r>
                      <m:r>
                        <a:rPr lang="en-US" sz="1600" b="1" smtClean="0">
                          <a:solidFill>
                            <a:srgbClr val="0000FF"/>
                          </a:solidFill>
                          <a:latin typeface="Cambria Math"/>
                        </a:rPr>
                        <m:t>𝐰𝐞𝐥𝐥</m:t>
                      </m:r>
                      <m:r>
                        <a:rPr lang="en-US" sz="1600" b="1" smtClean="0">
                          <a:solidFill>
                            <a:srgbClr val="0000FF"/>
                          </a:solidFill>
                          <a:latin typeface="Cambria Math"/>
                        </a:rPr>
                        <m:t> </m:t>
                      </m:r>
                      <m:r>
                        <a:rPr lang="en-US" sz="1600" b="1" smtClean="0">
                          <a:solidFill>
                            <a:srgbClr val="0000FF"/>
                          </a:solidFill>
                          <a:latin typeface="Cambria Math"/>
                        </a:rPr>
                        <m:t>𝐛𝐞𝐥𝐨𝐰</m:t>
                      </m:r>
                      <m:r>
                        <a:rPr lang="en-US" sz="1600" b="1" smtClean="0">
                          <a:solidFill>
                            <a:srgbClr val="0000FF"/>
                          </a:solidFill>
                          <a:latin typeface="Cambria Math"/>
                        </a:rPr>
                        <m:t> </m:t>
                      </m:r>
                      <m:r>
                        <a:rPr lang="en-US" sz="1600" b="1" smtClean="0">
                          <a:solidFill>
                            <a:srgbClr val="0000FF"/>
                          </a:solidFill>
                          <a:latin typeface="Cambria Math"/>
                        </a:rPr>
                        <m:t>𝐬𝐚𝐭</m:t>
                      </m:r>
                      <m:r>
                        <a:rPr lang="en-US" sz="1600" b="1" smtClean="0">
                          <a:solidFill>
                            <a:srgbClr val="0000FF"/>
                          </a:solidFill>
                          <a:latin typeface="Cambria Math"/>
                        </a:rPr>
                        <m:t>. </m:t>
                      </m:r>
                      <m:r>
                        <a:rPr lang="en-US" sz="1600" b="1" smtClean="0">
                          <a:solidFill>
                            <a:srgbClr val="0000FF"/>
                          </a:solidFill>
                          <a:latin typeface="Cambria Math"/>
                        </a:rPr>
                        <m:t>𝐩𝐨𝐢𝐧𝐭</m:t>
                      </m:r>
                    </m:oMath>
                  </m:oMathPara>
                </a14:m>
                <a:endParaRPr lang="en-US" sz="1600" b="1" dirty="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447800" y="1180737"/>
                <a:ext cx="7387215" cy="648063"/>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3048001" y="3733800"/>
                <a:ext cx="5867399" cy="178811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𝐅𝐫𝐚𝐜𝐭𝐢𝐨𝐧𝐚𝐥</m:t>
                      </m:r>
                      <m:r>
                        <a:rPr lang="en-US" sz="1600" b="1" smtClean="0">
                          <a:solidFill>
                            <a:srgbClr val="000000"/>
                          </a:solidFill>
                          <a:latin typeface="Cambria Math"/>
                        </a:rPr>
                        <m:t> </m:t>
                      </m:r>
                      <m:r>
                        <a:rPr lang="en-US" sz="1600" b="1" i="0" smtClean="0">
                          <a:solidFill>
                            <a:srgbClr val="000000"/>
                          </a:solidFill>
                          <a:latin typeface="Cambria Math"/>
                        </a:rPr>
                        <m:t>𝟐𝐧𝐝</m:t>
                      </m:r>
                      <m:r>
                        <a:rPr lang="en-US" sz="1600" b="1" smtClean="0">
                          <a:solidFill>
                            <a:srgbClr val="000000"/>
                          </a:solidFill>
                          <a:latin typeface="Cambria Math"/>
                        </a:rPr>
                        <m:t>−</m:t>
                      </m:r>
                      <m:r>
                        <a:rPr lang="en-US" sz="1600" b="1" smtClean="0">
                          <a:solidFill>
                            <a:srgbClr val="000000"/>
                          </a:solidFill>
                          <a:latin typeface="Cambria Math"/>
                        </a:rPr>
                        <m:t>𝐨𝐫𝐝𝐞𝐫</m:t>
                      </m:r>
                      <m:r>
                        <a:rPr lang="en-US" sz="1600" b="1" smtClean="0">
                          <a:solidFill>
                            <a:srgbClr val="000000"/>
                          </a:solidFill>
                          <a:latin typeface="Cambria Math"/>
                        </a:rPr>
                        <m:t> </m:t>
                      </m:r>
                      <m:r>
                        <a:rPr lang="en-US" sz="1600" b="1" smtClean="0">
                          <a:solidFill>
                            <a:srgbClr val="000000"/>
                          </a:solidFill>
                          <a:latin typeface="Cambria Math"/>
                        </a:rPr>
                        <m:t>𝐢𝐧𝐭𝐞𝐫𝐦𝐨𝐝𝐮𝐥𝐚𝐭𝐢𝐨𝐧</m:t>
                      </m:r>
                      <m:r>
                        <a:rPr lang="en-US" sz="1600" b="1" smtClean="0">
                          <a:solidFill>
                            <a:srgbClr val="000000"/>
                          </a:solidFill>
                          <a:latin typeface="Cambria Math"/>
                        </a:rPr>
                        <m:t> </m:t>
                      </m:r>
                      <m:d>
                        <m:dPr>
                          <m:ctrlPr>
                            <a:rPr lang="en-US" sz="1600" b="1" i="1" smtClean="0">
                              <a:solidFill>
                                <a:srgbClr val="000000"/>
                              </a:solidFill>
                              <a:latin typeface="Cambria Math"/>
                            </a:rPr>
                          </m:ctrlPr>
                        </m:dPr>
                        <m:e>
                          <m:r>
                            <a:rPr lang="en-US" sz="1600" b="1" smtClean="0">
                              <a:solidFill>
                                <a:srgbClr val="000000"/>
                              </a:solidFill>
                              <a:latin typeface="Cambria Math"/>
                            </a:rPr>
                            <m:t>𝐈𝐌</m:t>
                          </m:r>
                          <m:r>
                            <a:rPr lang="en-US" sz="1600" b="1" i="0" smtClean="0">
                              <a:solidFill>
                                <a:srgbClr val="000000"/>
                              </a:solidFill>
                              <a:latin typeface="Cambria Math"/>
                            </a:rPr>
                            <m:t>𝟐</m:t>
                          </m:r>
                        </m:e>
                      </m:d>
                      <m:r>
                        <a:rPr lang="en-US" sz="1600" b="1" smtClean="0">
                          <a:solidFill>
                            <a:srgbClr val="000000"/>
                          </a:solidFill>
                          <a:latin typeface="Cambria Math"/>
                        </a:rPr>
                        <m:t>𝐢𝐬</m:t>
                      </m:r>
                      <m:r>
                        <a:rPr lang="en-US" sz="1600" b="1" smtClean="0">
                          <a:solidFill>
                            <a:srgbClr val="000000"/>
                          </a:solidFill>
                          <a:latin typeface="Cambria Math"/>
                        </a:rPr>
                        <m:t> </m:t>
                      </m:r>
                      <m:r>
                        <a:rPr lang="en-US" sz="1600" b="1" smtClean="0">
                          <a:solidFill>
                            <a:srgbClr val="000000"/>
                          </a:solidFill>
                          <a:latin typeface="Cambria Math"/>
                        </a:rPr>
                        <m:t>𝐠𝐢𝐯𝐞𝐧</m:t>
                      </m:r>
                      <m:r>
                        <a:rPr lang="en-US" sz="1600" b="1" smtClean="0">
                          <a:solidFill>
                            <a:srgbClr val="000000"/>
                          </a:solidFill>
                          <a:latin typeface="Cambria Math"/>
                        </a:rPr>
                        <m:t> </m:t>
                      </m:r>
                      <m:r>
                        <a:rPr lang="en-US" sz="1600" b="1" smtClean="0">
                          <a:solidFill>
                            <a:srgbClr val="000000"/>
                          </a:solidFill>
                          <a:latin typeface="Cambria Math"/>
                        </a:rPr>
                        <m:t>𝐛𝐲</m:t>
                      </m:r>
                      <m:r>
                        <a:rPr lang="en-US" sz="1600" b="1" smtClean="0">
                          <a:solidFill>
                            <a:srgbClr val="000000"/>
                          </a:solidFill>
                          <a:latin typeface="Cambria Math"/>
                        </a:rPr>
                        <m:t>: </m:t>
                      </m:r>
                    </m:oMath>
                  </m:oMathPara>
                </a14:m>
                <a:endParaRPr lang="en-US" sz="1600" b="1" dirty="0" smtClean="0">
                  <a:solidFill>
                    <a:srgbClr val="000000"/>
                  </a:solidFill>
                  <a:latin typeface="Cambria Math"/>
                </a:endParaRPr>
              </a:p>
              <a:p>
                <a:endParaRPr lang="en-US" sz="1600" b="1" dirty="0" smtClean="0">
                  <a:solidFill>
                    <a:srgbClr val="000000"/>
                  </a:solidFill>
                  <a:latin typeface="Cambria Math"/>
                </a:endParaRPr>
              </a:p>
              <a:p>
                <a:pPr/>
                <a14:m>
                  <m:oMathPara xmlns:m="http://schemas.openxmlformats.org/officeDocument/2006/math">
                    <m:oMathParaPr>
                      <m:jc m:val="left"/>
                    </m:oMathParaPr>
                    <m:oMath xmlns:m="http://schemas.openxmlformats.org/officeDocument/2006/math">
                      <m:sSub>
                        <m:sSubPr>
                          <m:ctrlPr>
                            <a:rPr lang="en-US" sz="1600" b="1" i="1">
                              <a:latin typeface="Cambria Math"/>
                            </a:rPr>
                          </m:ctrlPr>
                        </m:sSubPr>
                        <m:e>
                          <m:r>
                            <a:rPr lang="en-US" sz="1600" b="1">
                              <a:latin typeface="Cambria Math"/>
                            </a:rPr>
                            <m:t>𝐈𝐌</m:t>
                          </m:r>
                        </m:e>
                        <m:sub>
                          <m:r>
                            <a:rPr lang="en-US" sz="1600" b="1" i="1" smtClean="0">
                              <a:latin typeface="Cambria Math"/>
                            </a:rPr>
                            <m:t>𝟐</m:t>
                          </m:r>
                        </m:sub>
                      </m:sSub>
                      <m:r>
                        <a:rPr lang="en-US" sz="1600" b="1" smtClean="0">
                          <a:solidFill>
                            <a:srgbClr val="000000"/>
                          </a:solidFill>
                          <a:latin typeface="Cambria Math"/>
                        </a:rPr>
                        <m:t>=</m:t>
                      </m:r>
                      <m:f>
                        <m:fPr>
                          <m:ctrlPr>
                            <a:rPr lang="en-US" sz="1600" b="1" i="1" smtClean="0">
                              <a:solidFill>
                                <a:srgbClr val="000000"/>
                              </a:solidFill>
                              <a:latin typeface="Cambria Math"/>
                            </a:rPr>
                          </m:ctrlPr>
                        </m:fPr>
                        <m:num>
                          <m:r>
                            <a:rPr lang="en-US" sz="1600" b="1" smtClean="0">
                              <a:solidFill>
                                <a:srgbClr val="000000"/>
                              </a:solidFill>
                              <a:latin typeface="Cambria Math"/>
                            </a:rPr>
                            <m:t>𝐀𝐦𝐩𝐥𝐢𝐭𝐮𝐝𝐞</m:t>
                          </m:r>
                          <m:r>
                            <a:rPr lang="en-US" sz="1600" b="1" smtClean="0">
                              <a:solidFill>
                                <a:srgbClr val="000000"/>
                              </a:solidFill>
                              <a:latin typeface="Cambria Math"/>
                            </a:rPr>
                            <m:t> </m:t>
                          </m:r>
                          <m:r>
                            <a:rPr lang="en-US" sz="1600" b="1" smtClean="0">
                              <a:solidFill>
                                <a:srgbClr val="000000"/>
                              </a:solidFill>
                              <a:latin typeface="Cambria Math"/>
                            </a:rPr>
                            <m:t>𝐨𝐟</m:t>
                          </m:r>
                          <m:r>
                            <a:rPr lang="en-US" sz="1600" b="1" smtClean="0">
                              <a:solidFill>
                                <a:srgbClr val="000000"/>
                              </a:solidFill>
                              <a:latin typeface="Cambria Math"/>
                            </a:rPr>
                            <m:t> </m:t>
                          </m:r>
                          <m:r>
                            <a:rPr lang="en-US" sz="1600" b="1" smtClean="0">
                              <a:solidFill>
                                <a:srgbClr val="000000"/>
                              </a:solidFill>
                              <a:latin typeface="Cambria Math"/>
                            </a:rPr>
                            <m:t>𝐭𝐡𝐞</m:t>
                          </m:r>
                          <m:r>
                            <a:rPr lang="en-US" sz="1600" b="1" smtClean="0">
                              <a:solidFill>
                                <a:srgbClr val="000000"/>
                              </a:solidFill>
                              <a:latin typeface="Cambria Math"/>
                            </a:rPr>
                            <m:t> </m:t>
                          </m:r>
                          <m:r>
                            <a:rPr lang="en-US" sz="1600" b="1" i="0" smtClean="0">
                              <a:solidFill>
                                <a:srgbClr val="000000"/>
                              </a:solidFill>
                              <a:latin typeface="Cambria Math"/>
                            </a:rPr>
                            <m:t>𝟐𝐧</m:t>
                          </m:r>
                          <m:r>
                            <a:rPr lang="en-US" sz="1600" b="1" smtClean="0">
                              <a:solidFill>
                                <a:srgbClr val="000000"/>
                              </a:solidFill>
                              <a:latin typeface="Cambria Math"/>
                            </a:rPr>
                            <m:t>𝐝</m:t>
                          </m:r>
                          <m:r>
                            <a:rPr lang="en-US" sz="1600" b="1" smtClean="0">
                              <a:solidFill>
                                <a:srgbClr val="000000"/>
                              </a:solidFill>
                              <a:latin typeface="Cambria Math"/>
                            </a:rPr>
                            <m:t> </m:t>
                          </m:r>
                          <m:r>
                            <a:rPr lang="en-US" sz="1600" b="1" smtClean="0">
                              <a:solidFill>
                                <a:srgbClr val="000000"/>
                              </a:solidFill>
                              <a:latin typeface="Cambria Math"/>
                            </a:rPr>
                            <m:t>𝐨𝐫𝐝𝐞𝐫</m:t>
                          </m:r>
                          <m:r>
                            <a:rPr lang="en-US" sz="1600" b="1" smtClean="0">
                              <a:solidFill>
                                <a:srgbClr val="000000"/>
                              </a:solidFill>
                              <a:latin typeface="Cambria Math"/>
                            </a:rPr>
                            <m:t> </m:t>
                          </m:r>
                          <m:r>
                            <a:rPr lang="en-US" sz="1600" b="1" smtClean="0">
                              <a:solidFill>
                                <a:srgbClr val="000000"/>
                              </a:solidFill>
                              <a:latin typeface="Cambria Math"/>
                            </a:rPr>
                            <m:t>𝐢𝐧𝐭𝐞𝐫𝐦𝐨𝐝𝐮𝐥𝐚𝐭𝐢𝐨𝐧</m:t>
                          </m:r>
                          <m:r>
                            <a:rPr lang="en-US" sz="1600" b="1" smtClean="0">
                              <a:solidFill>
                                <a:srgbClr val="000000"/>
                              </a:solidFill>
                              <a:latin typeface="Cambria Math"/>
                            </a:rPr>
                            <m:t> </m:t>
                          </m:r>
                          <m:r>
                            <a:rPr lang="en-US" sz="1600" b="1" smtClean="0">
                              <a:solidFill>
                                <a:srgbClr val="000000"/>
                              </a:solidFill>
                              <a:latin typeface="Cambria Math"/>
                            </a:rPr>
                            <m:t>𝐨𝐮𝐭𝐩𝐮𝐭</m:t>
                          </m:r>
                        </m:num>
                        <m:den>
                          <m:r>
                            <a:rPr lang="en-US" sz="1600" b="1" smtClean="0">
                              <a:solidFill>
                                <a:srgbClr val="000000"/>
                              </a:solidFill>
                              <a:latin typeface="Cambria Math"/>
                            </a:rPr>
                            <m:t>𝐀𝐦𝐩𝐥𝐢𝐭𝐮𝐝𝐞</m:t>
                          </m:r>
                          <m:r>
                            <a:rPr lang="en-US" sz="1600" b="1" smtClean="0">
                              <a:solidFill>
                                <a:srgbClr val="000000"/>
                              </a:solidFill>
                              <a:latin typeface="Cambria Math"/>
                            </a:rPr>
                            <m:t> </m:t>
                          </m:r>
                          <m:r>
                            <a:rPr lang="en-US" sz="1600" b="1" smtClean="0">
                              <a:solidFill>
                                <a:srgbClr val="000000"/>
                              </a:solidFill>
                              <a:latin typeface="Cambria Math"/>
                            </a:rPr>
                            <m:t>𝐨𝐟</m:t>
                          </m:r>
                          <m:r>
                            <a:rPr lang="en-US" sz="1600" b="1" smtClean="0">
                              <a:solidFill>
                                <a:srgbClr val="000000"/>
                              </a:solidFill>
                              <a:latin typeface="Cambria Math"/>
                            </a:rPr>
                            <m:t> </m:t>
                          </m:r>
                          <m:r>
                            <a:rPr lang="en-US" sz="1600" b="1" smtClean="0">
                              <a:solidFill>
                                <a:srgbClr val="000000"/>
                              </a:solidFill>
                              <a:latin typeface="Cambria Math"/>
                            </a:rPr>
                            <m:t>𝐭𝐡𝐞</m:t>
                          </m:r>
                          <m:r>
                            <a:rPr lang="en-US" sz="1600" b="1" smtClean="0">
                              <a:solidFill>
                                <a:srgbClr val="000000"/>
                              </a:solidFill>
                              <a:latin typeface="Cambria Math"/>
                            </a:rPr>
                            <m:t> </m:t>
                          </m:r>
                          <m:r>
                            <a:rPr lang="en-US" sz="1600" b="1" smtClean="0">
                              <a:solidFill>
                                <a:srgbClr val="000000"/>
                              </a:solidFill>
                              <a:latin typeface="Cambria Math"/>
                            </a:rPr>
                            <m:t>𝐟𝐮𝐧𝐝𝐚𝐦𝐞𝐧𝐭𝐚𝐥</m:t>
                          </m:r>
                          <m:r>
                            <a:rPr lang="en-US" sz="1600" b="1" smtClean="0">
                              <a:solidFill>
                                <a:srgbClr val="000000"/>
                              </a:solidFill>
                              <a:latin typeface="Cambria Math"/>
                            </a:rPr>
                            <m:t> </m:t>
                          </m:r>
                          <m:r>
                            <a:rPr lang="en-US" sz="1600" b="1" smtClean="0">
                              <a:solidFill>
                                <a:srgbClr val="000000"/>
                              </a:solidFill>
                              <a:latin typeface="Cambria Math"/>
                            </a:rPr>
                            <m:t>𝐨𝐮𝐭𝐩𝐮𝐭</m:t>
                          </m:r>
                        </m:den>
                      </m:f>
                      <m:r>
                        <a:rPr lang="en-US" sz="1600" b="1" smtClean="0">
                          <a:solidFill>
                            <a:srgbClr val="000000"/>
                          </a:solidFill>
                          <a:latin typeface="Cambria Math"/>
                        </a:rPr>
                        <m:t>=</m:t>
                      </m:r>
                      <m:f>
                        <m:fPr>
                          <m:ctrlPr>
                            <a:rPr lang="en-US" sz="1600" b="1" i="1" smtClean="0">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i="0" smtClean="0">
                                  <a:solidFill>
                                    <a:srgbClr val="000000"/>
                                  </a:solidFill>
                                  <a:latin typeface="Cambria Math"/>
                                </a:rPr>
                                <m:t>𝟐</m:t>
                              </m:r>
                            </m:sub>
                          </m:sSub>
                          <m:sSubSup>
                            <m:sSubSupPr>
                              <m:ctrlPr>
                                <a:rPr lang="en-US" sz="1600" b="1" i="1">
                                  <a:solidFill>
                                    <a:srgbClr val="000000"/>
                                  </a:solidFill>
                                  <a:latin typeface="Cambria Math"/>
                                </a:rPr>
                              </m:ctrlPr>
                            </m:sSub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b/>
                            <m:sup>
                              <m:r>
                                <a:rPr lang="en-US" sz="1600" b="1" i="0" smtClean="0">
                                  <a:solidFill>
                                    <a:srgbClr val="000000"/>
                                  </a:solidFill>
                                  <a:latin typeface="Cambria Math"/>
                                </a:rPr>
                                <m:t>𝟐</m:t>
                              </m:r>
                            </m:sup>
                          </m:sSubSup>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den>
                      </m:f>
                      <m:r>
                        <a:rPr lang="en-US" sz="1600" b="1" smtClean="0">
                          <a:solidFill>
                            <a:srgbClr val="000000"/>
                          </a:solidFill>
                          <a:latin typeface="Cambria Math"/>
                        </a:rPr>
                        <m:t>=</m:t>
                      </m:r>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i="0" smtClean="0">
                                  <a:solidFill>
                                    <a:srgbClr val="000000"/>
                                  </a:solidFill>
                                  <a:latin typeface="Cambria Math"/>
                                </a:rPr>
                                <m:t>𝟐</m:t>
                              </m:r>
                            </m:sub>
                          </m:sSub>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den>
                      </m:f>
                    </m:oMath>
                  </m:oMathPara>
                </a14:m>
                <a:endParaRPr lang="en-US" sz="1600" b="1" dirty="0">
                  <a:solidFill>
                    <a:srgbClr val="00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3048001" y="3733800"/>
                <a:ext cx="5867399" cy="1788118"/>
              </a:xfrm>
              <a:prstGeom prst="rect">
                <a:avLst/>
              </a:prstGeom>
              <a:blipFill rotWithShape="1">
                <a:blip r:embed="rId4"/>
                <a:stretch>
                  <a:fillRect/>
                </a:stretch>
              </a:blipFill>
            </p:spPr>
            <p:txBody>
              <a:bodyPr/>
              <a:lstStyle/>
              <a:p>
                <a:r>
                  <a:rPr lang="en-US">
                    <a:noFill/>
                  </a:rPr>
                  <a:t> </a:t>
                </a:r>
              </a:p>
            </p:txBody>
          </p:sp>
        </mc:Fallback>
      </mc:AlternateContent>
      <p:sp>
        <p:nvSpPr>
          <p:cNvPr id="21" name="Rectangle 20"/>
          <p:cNvSpPr/>
          <p:nvPr/>
        </p:nvSpPr>
        <p:spPr>
          <a:xfrm>
            <a:off x="4955092" y="4845270"/>
            <a:ext cx="683708" cy="5649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17" name="TextBox 16"/>
              <p:cNvSpPr txBox="1"/>
              <p:nvPr/>
            </p:nvSpPr>
            <p:spPr>
              <a:xfrm>
                <a:off x="1447800" y="1790326"/>
                <a:ext cx="5292924" cy="419474"/>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i="0" smtClean="0">
                          <a:latin typeface="Cambria Math"/>
                        </a:rPr>
                        <m:t>𝟐𝐧𝐝</m:t>
                      </m:r>
                      <m:r>
                        <a:rPr lang="en-US" sz="1600" b="1" i="0" smtClean="0">
                          <a:latin typeface="Cambria Math"/>
                        </a:rPr>
                        <m:t>−</m:t>
                      </m:r>
                      <m:r>
                        <a:rPr lang="en-US" sz="1600" b="1" i="0" smtClean="0">
                          <a:latin typeface="Cambria Math"/>
                        </a:rPr>
                        <m:t>𝐨𝐫𝐝𝐞𝐫</m:t>
                      </m:r>
                      <m:r>
                        <a:rPr lang="en-US" sz="1600" b="1" i="0" smtClean="0">
                          <a:latin typeface="Cambria Math"/>
                        </a:rPr>
                        <m:t> </m:t>
                      </m:r>
                      <m:r>
                        <a:rPr lang="en-US" sz="1600" b="1" i="0" smtClean="0">
                          <a:latin typeface="Cambria Math"/>
                        </a:rPr>
                        <m:t>𝐢𝐧𝐭𝐞𝐫𝐦𝐨𝐝𝐮𝐥𝐚𝐭𝐢𝐨𝐧</m:t>
                      </m:r>
                      <m:r>
                        <a:rPr lang="en-US" sz="1600" b="1" i="0" smtClean="0">
                          <a:latin typeface="Cambria Math"/>
                        </a:rPr>
                        <m:t> </m:t>
                      </m:r>
                      <m:r>
                        <a:rPr lang="en-US" sz="1600" b="1" i="0" smtClean="0">
                          <a:latin typeface="Cambria Math"/>
                        </a:rPr>
                        <m:t>𝐭𝐨𝐧𝐞</m:t>
                      </m:r>
                      <m:r>
                        <a:rPr lang="en-US" sz="1600" b="1" i="0" smtClean="0">
                          <a:latin typeface="Cambria Math"/>
                        </a:rPr>
                        <m:t> </m:t>
                      </m:r>
                      <m:d>
                        <m:dPr>
                          <m:ctrlPr>
                            <a:rPr lang="en-US" sz="1600" b="1" i="1" smtClean="0">
                              <a:latin typeface="Cambria Math"/>
                            </a:rPr>
                          </m:ctrlPr>
                        </m:dPr>
                        <m:e>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𝟐</m:t>
                              </m:r>
                            </m:sub>
                          </m:sSub>
                          <m:r>
                            <a:rPr lang="en-US" sz="1600" b="1" i="0" smtClean="0">
                              <a:latin typeface="Cambria Math"/>
                            </a:rPr>
                            <m:t>−</m:t>
                          </m:r>
                          <m:sSub>
                            <m:sSubPr>
                              <m:ctrlPr>
                                <a:rPr lang="en-US" sz="1600" b="1" i="1">
                                  <a:latin typeface="Cambria Math"/>
                                </a:rPr>
                              </m:ctrlPr>
                            </m:sSubPr>
                            <m:e>
                              <m:r>
                                <a:rPr lang="en-US" sz="1600" b="1" i="0">
                                  <a:latin typeface="Cambria Math"/>
                                  <a:ea typeface="Cambria Math"/>
                                </a:rPr>
                                <m:t>𝛚</m:t>
                              </m:r>
                            </m:e>
                            <m:sub>
                              <m:r>
                                <a:rPr lang="en-US" sz="1600" b="1" i="0">
                                  <a:latin typeface="Cambria Math"/>
                                </a:rPr>
                                <m:t>𝐬</m:t>
                              </m:r>
                              <m:r>
                                <a:rPr lang="en-US" sz="1600" b="1" i="0" smtClean="0">
                                  <a:latin typeface="Cambria Math"/>
                                </a:rPr>
                                <m:t>𝟏</m:t>
                              </m:r>
                            </m:sub>
                          </m:sSub>
                        </m:e>
                      </m:d>
                      <m:r>
                        <a:rPr lang="en-US" sz="1600" b="1" i="0" smtClean="0">
                          <a:latin typeface="Cambria Math"/>
                        </a:rPr>
                        <m:t>:</m:t>
                      </m:r>
                      <m:sSub>
                        <m:sSubPr>
                          <m:ctrlPr>
                            <a:rPr lang="en-US" sz="1600" b="1" i="1" smtClean="0">
                              <a:solidFill>
                                <a:srgbClr val="FF0000"/>
                              </a:solidFill>
                              <a:latin typeface="Cambria Math"/>
                            </a:rPr>
                          </m:ctrlPr>
                        </m:sSubPr>
                        <m:e>
                          <m:r>
                            <a:rPr lang="en-US" sz="1600" b="1" i="0">
                              <a:solidFill>
                                <a:srgbClr val="FF0000"/>
                              </a:solidFill>
                              <a:latin typeface="Cambria Math"/>
                            </a:rPr>
                            <m:t>𝐚</m:t>
                          </m:r>
                        </m:e>
                        <m:sub>
                          <m:r>
                            <a:rPr lang="en-US" sz="1600" b="1" i="0" smtClean="0">
                              <a:solidFill>
                                <a:srgbClr val="FF0000"/>
                              </a:solidFill>
                              <a:latin typeface="Cambria Math"/>
                            </a:rPr>
                            <m:t>𝟐</m:t>
                          </m:r>
                        </m:sub>
                      </m:sSub>
                      <m:sSubSup>
                        <m:sSubSupPr>
                          <m:ctrlPr>
                            <a:rPr lang="en-US" sz="1600" b="1" i="1">
                              <a:solidFill>
                                <a:srgbClr val="FF0000"/>
                              </a:solidFill>
                              <a:latin typeface="Cambria Math"/>
                            </a:rPr>
                          </m:ctrlPr>
                        </m:sSubSupPr>
                        <m:e>
                          <m:sSub>
                            <m:sSubPr>
                              <m:ctrlPr>
                                <a:rPr lang="en-US" sz="1600" b="1" i="1">
                                  <a:solidFill>
                                    <a:srgbClr val="FF0000"/>
                                  </a:solidFill>
                                  <a:latin typeface="Cambria Math"/>
                                </a:rPr>
                              </m:ctrlPr>
                            </m:sSubPr>
                            <m:e>
                              <m:r>
                                <a:rPr lang="en-US" sz="1600" b="1" i="0">
                                  <a:solidFill>
                                    <a:srgbClr val="FF0000"/>
                                  </a:solidFill>
                                  <a:latin typeface="Cambria Math"/>
                                </a:rPr>
                                <m:t>𝐕</m:t>
                              </m:r>
                            </m:e>
                            <m:sub>
                              <m:r>
                                <a:rPr lang="en-US" sz="1600" b="1" i="0">
                                  <a:solidFill>
                                    <a:srgbClr val="FF0000"/>
                                  </a:solidFill>
                                  <a:latin typeface="Cambria Math"/>
                                </a:rPr>
                                <m:t>𝐩</m:t>
                              </m:r>
                            </m:sub>
                          </m:sSub>
                        </m:e>
                        <m:sub/>
                        <m:sup>
                          <m:r>
                            <a:rPr lang="en-US" sz="1600" b="1" i="0" smtClean="0">
                              <a:solidFill>
                                <a:srgbClr val="FF0000"/>
                              </a:solidFill>
                              <a:latin typeface="Cambria Math"/>
                            </a:rPr>
                            <m:t>𝟐</m:t>
                          </m:r>
                        </m:sup>
                      </m:sSubSup>
                    </m:oMath>
                  </m:oMathPara>
                </a14:m>
                <a:endParaRPr lang="en-US" sz="1600" b="1" dirty="0">
                  <a:solidFill>
                    <a:srgbClr val="FF0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1447800" y="1790326"/>
                <a:ext cx="5292924" cy="419474"/>
              </a:xfrm>
              <a:prstGeom prst="rect">
                <a:avLst/>
              </a:prstGeom>
              <a:blipFill rotWithShape="1">
                <a:blip r:embed="rId5"/>
                <a:stretch>
                  <a:fillRect/>
                </a:stretch>
              </a:blipFill>
            </p:spPr>
            <p:txBody>
              <a:bodyPr/>
              <a:lstStyle/>
              <a:p>
                <a:r>
                  <a:rPr lang="en-US">
                    <a:noFill/>
                  </a:rPr>
                  <a:t> </a:t>
                </a:r>
              </a:p>
            </p:txBody>
          </p:sp>
        </mc:Fallback>
      </mc:AlternateContent>
      <p:grpSp>
        <p:nvGrpSpPr>
          <p:cNvPr id="12" name="Group 11"/>
          <p:cNvGrpSpPr/>
          <p:nvPr/>
        </p:nvGrpSpPr>
        <p:grpSpPr>
          <a:xfrm>
            <a:off x="1204191" y="2252246"/>
            <a:ext cx="4144818" cy="3886200"/>
            <a:chOff x="533400" y="2209800"/>
            <a:chExt cx="4144818" cy="3886200"/>
          </a:xfrm>
        </p:grpSpPr>
        <p:sp>
          <p:nvSpPr>
            <p:cNvPr id="8" name="Rectangle 7"/>
            <p:cNvSpPr/>
            <p:nvPr/>
          </p:nvSpPr>
          <p:spPr>
            <a:xfrm>
              <a:off x="1413640" y="366851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1</a:t>
              </a:r>
              <a:endParaRPr lang="en-US" sz="1600" dirty="0">
                <a:solidFill>
                  <a:srgbClr val="000000"/>
                </a:solidFill>
                <a:latin typeface="Franklin Gothic Medium Cond"/>
              </a:endParaRPr>
            </a:p>
          </p:txBody>
        </p:sp>
        <p:sp>
          <p:nvSpPr>
            <p:cNvPr id="9" name="Rectangle 8"/>
            <p:cNvSpPr/>
            <p:nvPr/>
          </p:nvSpPr>
          <p:spPr>
            <a:xfrm>
              <a:off x="1524000" y="4267200"/>
              <a:ext cx="410834" cy="338554"/>
            </a:xfrm>
            <a:prstGeom prst="rect">
              <a:avLst/>
            </a:prstGeom>
          </p:spPr>
          <p:txBody>
            <a:bodyPr wrap="square">
              <a:spAutoFit/>
            </a:bodyPr>
            <a:lstStyle/>
            <a:p>
              <a:pPr algn="ctr"/>
              <a:r>
                <a:rPr lang="en-US" sz="1600" b="1" dirty="0" smtClean="0">
                  <a:solidFill>
                    <a:srgbClr val="000000"/>
                  </a:solidFill>
                  <a:latin typeface="Franklin Gothic Medium Cond"/>
                </a:rPr>
                <a:t>2</a:t>
              </a:r>
              <a:endParaRPr lang="en-US" sz="1600" dirty="0">
                <a:solidFill>
                  <a:srgbClr val="000000"/>
                </a:solidFill>
                <a:latin typeface="Franklin Gothic Medium Cond"/>
              </a:endParaRPr>
            </a:p>
          </p:txBody>
        </p:sp>
        <p:sp>
          <p:nvSpPr>
            <p:cNvPr id="10" name="Rectangle 9"/>
            <p:cNvSpPr/>
            <p:nvPr/>
          </p:nvSpPr>
          <p:spPr>
            <a:xfrm>
              <a:off x="533400" y="2209800"/>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out</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sp>
          <p:nvSpPr>
            <p:cNvPr id="11" name="Rectangle 10"/>
            <p:cNvSpPr/>
            <p:nvPr/>
          </p:nvSpPr>
          <p:spPr>
            <a:xfrm>
              <a:off x="3596409" y="5672554"/>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in</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138395468"/>
                </p:ext>
              </p:extLst>
            </p:nvPr>
          </p:nvGraphicFramePr>
          <p:xfrm>
            <a:off x="685800" y="2268341"/>
            <a:ext cx="3314453" cy="3827659"/>
          </p:xfrm>
          <a:graphic>
            <a:graphicData uri="http://schemas.openxmlformats.org/presentationml/2006/ole">
              <mc:AlternateContent xmlns:mc="http://schemas.openxmlformats.org/markup-compatibility/2006">
                <mc:Choice xmlns:v="urn:schemas-microsoft-com:vml" Requires="v">
                  <p:oleObj spid="_x0000_s113719" name="Visio" r:id="rId6" imgW="1641868" imgH="1870560" progId="Visio.Drawing.11">
                    <p:embed/>
                  </p:oleObj>
                </mc:Choice>
                <mc:Fallback>
                  <p:oleObj name="Visio" r:id="rId6" imgW="1641868" imgH="1870560" progId="Visio.Drawing.11">
                    <p:embed/>
                    <p:pic>
                      <p:nvPicPr>
                        <p:cNvPr id="0" name=""/>
                        <p:cNvPicPr/>
                        <p:nvPr/>
                      </p:nvPicPr>
                      <p:blipFill>
                        <a:blip r:embed="rId7"/>
                        <a:stretch>
                          <a:fillRect/>
                        </a:stretch>
                      </p:blipFill>
                      <p:spPr>
                        <a:xfrm>
                          <a:off x="685800" y="2268341"/>
                          <a:ext cx="3314453" cy="3827659"/>
                        </a:xfrm>
                        <a:prstGeom prst="rect">
                          <a:avLst/>
                        </a:prstGeom>
                      </p:spPr>
                    </p:pic>
                  </p:oleObj>
                </mc:Fallback>
              </mc:AlternateContent>
            </a:graphicData>
          </a:graphic>
        </p:graphicFrame>
      </p:grpSp>
      <p:sp>
        <p:nvSpPr>
          <p:cNvPr id="16" name="Freeform 15"/>
          <p:cNvSpPr/>
          <p:nvPr/>
        </p:nvSpPr>
        <p:spPr>
          <a:xfrm>
            <a:off x="1996886" y="1776248"/>
            <a:ext cx="2879914" cy="1986455"/>
          </a:xfrm>
          <a:custGeom>
            <a:avLst/>
            <a:gdLst>
              <a:gd name="connsiteX0" fmla="*/ 2879914 w 2879914"/>
              <a:gd name="connsiteY0" fmla="*/ 0 h 1986455"/>
              <a:gd name="connsiteX1" fmla="*/ 2816852 w 2879914"/>
              <a:gd name="connsiteY1" fmla="*/ 21021 h 1986455"/>
              <a:gd name="connsiteX2" fmla="*/ 2764300 w 2879914"/>
              <a:gd name="connsiteY2" fmla="*/ 52552 h 1986455"/>
              <a:gd name="connsiteX3" fmla="*/ 2690728 w 2879914"/>
              <a:gd name="connsiteY3" fmla="*/ 63062 h 1986455"/>
              <a:gd name="connsiteX4" fmla="*/ 2575114 w 2879914"/>
              <a:gd name="connsiteY4" fmla="*/ 105104 h 1986455"/>
              <a:gd name="connsiteX5" fmla="*/ 2533073 w 2879914"/>
              <a:gd name="connsiteY5" fmla="*/ 115614 h 1986455"/>
              <a:gd name="connsiteX6" fmla="*/ 2396438 w 2879914"/>
              <a:gd name="connsiteY6" fmla="*/ 157655 h 1986455"/>
              <a:gd name="connsiteX7" fmla="*/ 2343886 w 2879914"/>
              <a:gd name="connsiteY7" fmla="*/ 178676 h 1986455"/>
              <a:gd name="connsiteX8" fmla="*/ 2217762 w 2879914"/>
              <a:gd name="connsiteY8" fmla="*/ 210207 h 1986455"/>
              <a:gd name="connsiteX9" fmla="*/ 2165211 w 2879914"/>
              <a:gd name="connsiteY9" fmla="*/ 231228 h 1986455"/>
              <a:gd name="connsiteX10" fmla="*/ 2081128 w 2879914"/>
              <a:gd name="connsiteY10" fmla="*/ 252249 h 1986455"/>
              <a:gd name="connsiteX11" fmla="*/ 2039086 w 2879914"/>
              <a:gd name="connsiteY11" fmla="*/ 262759 h 1986455"/>
              <a:gd name="connsiteX12" fmla="*/ 1955004 w 2879914"/>
              <a:gd name="connsiteY12" fmla="*/ 294290 h 1986455"/>
              <a:gd name="connsiteX13" fmla="*/ 1891942 w 2879914"/>
              <a:gd name="connsiteY13" fmla="*/ 315311 h 1986455"/>
              <a:gd name="connsiteX14" fmla="*/ 1849900 w 2879914"/>
              <a:gd name="connsiteY14" fmla="*/ 325821 h 1986455"/>
              <a:gd name="connsiteX15" fmla="*/ 1797348 w 2879914"/>
              <a:gd name="connsiteY15" fmla="*/ 346842 h 1986455"/>
              <a:gd name="connsiteX16" fmla="*/ 1765817 w 2879914"/>
              <a:gd name="connsiteY16" fmla="*/ 367862 h 1986455"/>
              <a:gd name="connsiteX17" fmla="*/ 1702755 w 2879914"/>
              <a:gd name="connsiteY17" fmla="*/ 378373 h 1986455"/>
              <a:gd name="connsiteX18" fmla="*/ 1671224 w 2879914"/>
              <a:gd name="connsiteY18" fmla="*/ 399393 h 1986455"/>
              <a:gd name="connsiteX19" fmla="*/ 1597652 w 2879914"/>
              <a:gd name="connsiteY19" fmla="*/ 420414 h 1986455"/>
              <a:gd name="connsiteX20" fmla="*/ 1566121 w 2879914"/>
              <a:gd name="connsiteY20" fmla="*/ 441435 h 1986455"/>
              <a:gd name="connsiteX21" fmla="*/ 1492548 w 2879914"/>
              <a:gd name="connsiteY21" fmla="*/ 462455 h 1986455"/>
              <a:gd name="connsiteX22" fmla="*/ 1387445 w 2879914"/>
              <a:gd name="connsiteY22" fmla="*/ 515007 h 1986455"/>
              <a:gd name="connsiteX23" fmla="*/ 1324383 w 2879914"/>
              <a:gd name="connsiteY23" fmla="*/ 557049 h 1986455"/>
              <a:gd name="connsiteX24" fmla="*/ 1282342 w 2879914"/>
              <a:gd name="connsiteY24" fmla="*/ 588580 h 1986455"/>
              <a:gd name="connsiteX25" fmla="*/ 1187748 w 2879914"/>
              <a:gd name="connsiteY25" fmla="*/ 630621 h 1986455"/>
              <a:gd name="connsiteX26" fmla="*/ 1072135 w 2879914"/>
              <a:gd name="connsiteY26" fmla="*/ 693683 h 1986455"/>
              <a:gd name="connsiteX27" fmla="*/ 956521 w 2879914"/>
              <a:gd name="connsiteY27" fmla="*/ 767255 h 1986455"/>
              <a:gd name="connsiteX28" fmla="*/ 851417 w 2879914"/>
              <a:gd name="connsiteY28" fmla="*/ 830318 h 1986455"/>
              <a:gd name="connsiteX29" fmla="*/ 809376 w 2879914"/>
              <a:gd name="connsiteY29" fmla="*/ 872359 h 1986455"/>
              <a:gd name="connsiteX30" fmla="*/ 735804 w 2879914"/>
              <a:gd name="connsiteY30" fmla="*/ 924911 h 1986455"/>
              <a:gd name="connsiteX31" fmla="*/ 672742 w 2879914"/>
              <a:gd name="connsiteY31" fmla="*/ 987973 h 1986455"/>
              <a:gd name="connsiteX32" fmla="*/ 588659 w 2879914"/>
              <a:gd name="connsiteY32" fmla="*/ 1051035 h 1986455"/>
              <a:gd name="connsiteX33" fmla="*/ 557128 w 2879914"/>
              <a:gd name="connsiteY33" fmla="*/ 1082566 h 1986455"/>
              <a:gd name="connsiteX34" fmla="*/ 494066 w 2879914"/>
              <a:gd name="connsiteY34" fmla="*/ 1124607 h 1986455"/>
              <a:gd name="connsiteX35" fmla="*/ 441514 w 2879914"/>
              <a:gd name="connsiteY35" fmla="*/ 1187669 h 1986455"/>
              <a:gd name="connsiteX36" fmla="*/ 409983 w 2879914"/>
              <a:gd name="connsiteY36" fmla="*/ 1208690 h 1986455"/>
              <a:gd name="connsiteX37" fmla="*/ 346921 w 2879914"/>
              <a:gd name="connsiteY37" fmla="*/ 1271752 h 1986455"/>
              <a:gd name="connsiteX38" fmla="*/ 304880 w 2879914"/>
              <a:gd name="connsiteY38" fmla="*/ 1334814 h 1986455"/>
              <a:gd name="connsiteX39" fmla="*/ 283859 w 2879914"/>
              <a:gd name="connsiteY39" fmla="*/ 1366345 h 1986455"/>
              <a:gd name="connsiteX40" fmla="*/ 273348 w 2879914"/>
              <a:gd name="connsiteY40" fmla="*/ 1397876 h 1986455"/>
              <a:gd name="connsiteX41" fmla="*/ 252328 w 2879914"/>
              <a:gd name="connsiteY41" fmla="*/ 1439918 h 1986455"/>
              <a:gd name="connsiteX42" fmla="*/ 241817 w 2879914"/>
              <a:gd name="connsiteY42" fmla="*/ 1471449 h 1986455"/>
              <a:gd name="connsiteX43" fmla="*/ 199776 w 2879914"/>
              <a:gd name="connsiteY43" fmla="*/ 1534511 h 1986455"/>
              <a:gd name="connsiteX44" fmla="*/ 168245 w 2879914"/>
              <a:gd name="connsiteY44" fmla="*/ 1597573 h 1986455"/>
              <a:gd name="connsiteX45" fmla="*/ 147224 w 2879914"/>
              <a:gd name="connsiteY45" fmla="*/ 1639614 h 1986455"/>
              <a:gd name="connsiteX46" fmla="*/ 136714 w 2879914"/>
              <a:gd name="connsiteY46" fmla="*/ 1671145 h 1986455"/>
              <a:gd name="connsiteX47" fmla="*/ 115693 w 2879914"/>
              <a:gd name="connsiteY47" fmla="*/ 1702676 h 1986455"/>
              <a:gd name="connsiteX48" fmla="*/ 94673 w 2879914"/>
              <a:gd name="connsiteY48" fmla="*/ 1765738 h 1986455"/>
              <a:gd name="connsiteX49" fmla="*/ 52631 w 2879914"/>
              <a:gd name="connsiteY49" fmla="*/ 1828800 h 1986455"/>
              <a:gd name="connsiteX50" fmla="*/ 21100 w 2879914"/>
              <a:gd name="connsiteY50" fmla="*/ 1891862 h 1986455"/>
              <a:gd name="connsiteX51" fmla="*/ 10590 w 2879914"/>
              <a:gd name="connsiteY51" fmla="*/ 1923393 h 1986455"/>
              <a:gd name="connsiteX52" fmla="*/ 80 w 2879914"/>
              <a:gd name="connsiteY52" fmla="*/ 1986455 h 198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879914" h="1986455">
                <a:moveTo>
                  <a:pt x="2879914" y="0"/>
                </a:moveTo>
                <a:cubicBezTo>
                  <a:pt x="2858893" y="7007"/>
                  <a:pt x="2837024" y="11852"/>
                  <a:pt x="2816852" y="21021"/>
                </a:cubicBezTo>
                <a:cubicBezTo>
                  <a:pt x="2798255" y="29474"/>
                  <a:pt x="2783680" y="46092"/>
                  <a:pt x="2764300" y="52552"/>
                </a:cubicBezTo>
                <a:cubicBezTo>
                  <a:pt x="2740798" y="60386"/>
                  <a:pt x="2715252" y="59559"/>
                  <a:pt x="2690728" y="63062"/>
                </a:cubicBezTo>
                <a:cubicBezTo>
                  <a:pt x="2652190" y="77076"/>
                  <a:pt x="2614017" y="92136"/>
                  <a:pt x="2575114" y="105104"/>
                </a:cubicBezTo>
                <a:cubicBezTo>
                  <a:pt x="2561410" y="109672"/>
                  <a:pt x="2546931" y="111538"/>
                  <a:pt x="2533073" y="115614"/>
                </a:cubicBezTo>
                <a:cubicBezTo>
                  <a:pt x="2487357" y="129060"/>
                  <a:pt x="2441645" y="142586"/>
                  <a:pt x="2396438" y="157655"/>
                </a:cubicBezTo>
                <a:cubicBezTo>
                  <a:pt x="2378539" y="163621"/>
                  <a:pt x="2361986" y="173352"/>
                  <a:pt x="2343886" y="178676"/>
                </a:cubicBezTo>
                <a:cubicBezTo>
                  <a:pt x="2302312" y="190904"/>
                  <a:pt x="2259336" y="197979"/>
                  <a:pt x="2217762" y="210207"/>
                </a:cubicBezTo>
                <a:cubicBezTo>
                  <a:pt x="2199662" y="215531"/>
                  <a:pt x="2183243" y="225680"/>
                  <a:pt x="2165211" y="231228"/>
                </a:cubicBezTo>
                <a:cubicBezTo>
                  <a:pt x="2137598" y="239724"/>
                  <a:pt x="2109156" y="245242"/>
                  <a:pt x="2081128" y="252249"/>
                </a:cubicBezTo>
                <a:cubicBezTo>
                  <a:pt x="2067114" y="255752"/>
                  <a:pt x="2052790" y="258191"/>
                  <a:pt x="2039086" y="262759"/>
                </a:cubicBezTo>
                <a:cubicBezTo>
                  <a:pt x="1945400" y="293987"/>
                  <a:pt x="2093208" y="244033"/>
                  <a:pt x="1955004" y="294290"/>
                </a:cubicBezTo>
                <a:cubicBezTo>
                  <a:pt x="1934180" y="301862"/>
                  <a:pt x="1913438" y="309937"/>
                  <a:pt x="1891942" y="315311"/>
                </a:cubicBezTo>
                <a:cubicBezTo>
                  <a:pt x="1877928" y="318814"/>
                  <a:pt x="1863604" y="321253"/>
                  <a:pt x="1849900" y="325821"/>
                </a:cubicBezTo>
                <a:cubicBezTo>
                  <a:pt x="1832001" y="331787"/>
                  <a:pt x="1814223" y="338405"/>
                  <a:pt x="1797348" y="346842"/>
                </a:cubicBezTo>
                <a:cubicBezTo>
                  <a:pt x="1786050" y="352491"/>
                  <a:pt x="1777801" y="363867"/>
                  <a:pt x="1765817" y="367862"/>
                </a:cubicBezTo>
                <a:cubicBezTo>
                  <a:pt x="1745600" y="374601"/>
                  <a:pt x="1723776" y="374869"/>
                  <a:pt x="1702755" y="378373"/>
                </a:cubicBezTo>
                <a:cubicBezTo>
                  <a:pt x="1692245" y="385380"/>
                  <a:pt x="1682522" y="393744"/>
                  <a:pt x="1671224" y="399393"/>
                </a:cubicBezTo>
                <a:cubicBezTo>
                  <a:pt x="1656141" y="406934"/>
                  <a:pt x="1611129" y="417045"/>
                  <a:pt x="1597652" y="420414"/>
                </a:cubicBezTo>
                <a:cubicBezTo>
                  <a:pt x="1587142" y="427421"/>
                  <a:pt x="1577419" y="435786"/>
                  <a:pt x="1566121" y="441435"/>
                </a:cubicBezTo>
                <a:cubicBezTo>
                  <a:pt x="1551043" y="448974"/>
                  <a:pt x="1506017" y="459088"/>
                  <a:pt x="1492548" y="462455"/>
                </a:cubicBezTo>
                <a:cubicBezTo>
                  <a:pt x="1417467" y="512510"/>
                  <a:pt x="1453996" y="498370"/>
                  <a:pt x="1387445" y="515007"/>
                </a:cubicBezTo>
                <a:cubicBezTo>
                  <a:pt x="1366424" y="529021"/>
                  <a:pt x="1344594" y="541891"/>
                  <a:pt x="1324383" y="557049"/>
                </a:cubicBezTo>
                <a:cubicBezTo>
                  <a:pt x="1310369" y="567559"/>
                  <a:pt x="1297363" y="579567"/>
                  <a:pt x="1282342" y="588580"/>
                </a:cubicBezTo>
                <a:cubicBezTo>
                  <a:pt x="1236733" y="615946"/>
                  <a:pt x="1228677" y="616979"/>
                  <a:pt x="1187748" y="630621"/>
                </a:cubicBezTo>
                <a:cubicBezTo>
                  <a:pt x="1087934" y="710472"/>
                  <a:pt x="1186072" y="641893"/>
                  <a:pt x="1072135" y="693683"/>
                </a:cubicBezTo>
                <a:cubicBezTo>
                  <a:pt x="1046502" y="705334"/>
                  <a:pt x="976499" y="754542"/>
                  <a:pt x="956521" y="767255"/>
                </a:cubicBezTo>
                <a:lnTo>
                  <a:pt x="851417" y="830318"/>
                </a:lnTo>
                <a:cubicBezTo>
                  <a:pt x="837403" y="844332"/>
                  <a:pt x="824423" y="859461"/>
                  <a:pt x="809376" y="872359"/>
                </a:cubicBezTo>
                <a:cubicBezTo>
                  <a:pt x="689970" y="974708"/>
                  <a:pt x="889598" y="786496"/>
                  <a:pt x="735804" y="924911"/>
                </a:cubicBezTo>
                <a:cubicBezTo>
                  <a:pt x="713708" y="944798"/>
                  <a:pt x="696524" y="970136"/>
                  <a:pt x="672742" y="987973"/>
                </a:cubicBezTo>
                <a:cubicBezTo>
                  <a:pt x="644714" y="1008994"/>
                  <a:pt x="613432" y="1026262"/>
                  <a:pt x="588659" y="1051035"/>
                </a:cubicBezTo>
                <a:cubicBezTo>
                  <a:pt x="578149" y="1061545"/>
                  <a:pt x="568861" y="1073441"/>
                  <a:pt x="557128" y="1082566"/>
                </a:cubicBezTo>
                <a:cubicBezTo>
                  <a:pt x="537186" y="1098076"/>
                  <a:pt x="514008" y="1109097"/>
                  <a:pt x="494066" y="1124607"/>
                </a:cubicBezTo>
                <a:cubicBezTo>
                  <a:pt x="416587" y="1184868"/>
                  <a:pt x="502237" y="1126946"/>
                  <a:pt x="441514" y="1187669"/>
                </a:cubicBezTo>
                <a:cubicBezTo>
                  <a:pt x="432582" y="1196601"/>
                  <a:pt x="420493" y="1201683"/>
                  <a:pt x="409983" y="1208690"/>
                </a:cubicBezTo>
                <a:cubicBezTo>
                  <a:pt x="341638" y="1311206"/>
                  <a:pt x="451219" y="1154416"/>
                  <a:pt x="346921" y="1271752"/>
                </a:cubicBezTo>
                <a:cubicBezTo>
                  <a:pt x="330137" y="1290634"/>
                  <a:pt x="318894" y="1313793"/>
                  <a:pt x="304880" y="1334814"/>
                </a:cubicBezTo>
                <a:cubicBezTo>
                  <a:pt x="297873" y="1345324"/>
                  <a:pt x="287854" y="1354361"/>
                  <a:pt x="283859" y="1366345"/>
                </a:cubicBezTo>
                <a:cubicBezTo>
                  <a:pt x="280355" y="1376855"/>
                  <a:pt x="277712" y="1387693"/>
                  <a:pt x="273348" y="1397876"/>
                </a:cubicBezTo>
                <a:cubicBezTo>
                  <a:pt x="267176" y="1412277"/>
                  <a:pt x="258500" y="1425517"/>
                  <a:pt x="252328" y="1439918"/>
                </a:cubicBezTo>
                <a:cubicBezTo>
                  <a:pt x="247964" y="1450101"/>
                  <a:pt x="247197" y="1461764"/>
                  <a:pt x="241817" y="1471449"/>
                </a:cubicBezTo>
                <a:cubicBezTo>
                  <a:pt x="229548" y="1493533"/>
                  <a:pt x="199776" y="1534511"/>
                  <a:pt x="199776" y="1534511"/>
                </a:cubicBezTo>
                <a:cubicBezTo>
                  <a:pt x="180507" y="1592320"/>
                  <a:pt x="200844" y="1540526"/>
                  <a:pt x="168245" y="1597573"/>
                </a:cubicBezTo>
                <a:cubicBezTo>
                  <a:pt x="160471" y="1611176"/>
                  <a:pt x="153396" y="1625213"/>
                  <a:pt x="147224" y="1639614"/>
                </a:cubicBezTo>
                <a:cubicBezTo>
                  <a:pt x="142860" y="1649797"/>
                  <a:pt x="141669" y="1661236"/>
                  <a:pt x="136714" y="1671145"/>
                </a:cubicBezTo>
                <a:cubicBezTo>
                  <a:pt x="131065" y="1682443"/>
                  <a:pt x="122700" y="1692166"/>
                  <a:pt x="115693" y="1702676"/>
                </a:cubicBezTo>
                <a:cubicBezTo>
                  <a:pt x="108686" y="1723697"/>
                  <a:pt x="106964" y="1747302"/>
                  <a:pt x="94673" y="1765738"/>
                </a:cubicBezTo>
                <a:lnTo>
                  <a:pt x="52631" y="1828800"/>
                </a:lnTo>
                <a:cubicBezTo>
                  <a:pt x="26214" y="1908054"/>
                  <a:pt x="61849" y="1810364"/>
                  <a:pt x="21100" y="1891862"/>
                </a:cubicBezTo>
                <a:cubicBezTo>
                  <a:pt x="16145" y="1901771"/>
                  <a:pt x="13633" y="1912740"/>
                  <a:pt x="10590" y="1923393"/>
                </a:cubicBezTo>
                <a:cubicBezTo>
                  <a:pt x="-1619" y="1966127"/>
                  <a:pt x="80" y="1953951"/>
                  <a:pt x="80" y="1986455"/>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2511972" y="2207172"/>
            <a:ext cx="3499945" cy="2113545"/>
          </a:xfrm>
          <a:custGeom>
            <a:avLst/>
            <a:gdLst>
              <a:gd name="connsiteX0" fmla="*/ 3499945 w 3499945"/>
              <a:gd name="connsiteY0" fmla="*/ 0 h 2113545"/>
              <a:gd name="connsiteX1" fmla="*/ 3478925 w 3499945"/>
              <a:gd name="connsiteY1" fmla="*/ 94594 h 2113545"/>
              <a:gd name="connsiteX2" fmla="*/ 3457904 w 3499945"/>
              <a:gd name="connsiteY2" fmla="*/ 126125 h 2113545"/>
              <a:gd name="connsiteX3" fmla="*/ 3394842 w 3499945"/>
              <a:gd name="connsiteY3" fmla="*/ 220718 h 2113545"/>
              <a:gd name="connsiteX4" fmla="*/ 3373821 w 3499945"/>
              <a:gd name="connsiteY4" fmla="*/ 252249 h 2113545"/>
              <a:gd name="connsiteX5" fmla="*/ 3331780 w 3499945"/>
              <a:gd name="connsiteY5" fmla="*/ 294290 h 2113545"/>
              <a:gd name="connsiteX6" fmla="*/ 3310759 w 3499945"/>
              <a:gd name="connsiteY6" fmla="*/ 325821 h 2113545"/>
              <a:gd name="connsiteX7" fmla="*/ 3268718 w 3499945"/>
              <a:gd name="connsiteY7" fmla="*/ 378373 h 2113545"/>
              <a:gd name="connsiteX8" fmla="*/ 3195145 w 3499945"/>
              <a:gd name="connsiteY8" fmla="*/ 451945 h 2113545"/>
              <a:gd name="connsiteX9" fmla="*/ 3153104 w 3499945"/>
              <a:gd name="connsiteY9" fmla="*/ 493987 h 2113545"/>
              <a:gd name="connsiteX10" fmla="*/ 3121573 w 3499945"/>
              <a:gd name="connsiteY10" fmla="*/ 515007 h 2113545"/>
              <a:gd name="connsiteX11" fmla="*/ 3037490 w 3499945"/>
              <a:gd name="connsiteY11" fmla="*/ 599090 h 2113545"/>
              <a:gd name="connsiteX12" fmla="*/ 3005959 w 3499945"/>
              <a:gd name="connsiteY12" fmla="*/ 630621 h 2113545"/>
              <a:gd name="connsiteX13" fmla="*/ 2963918 w 3499945"/>
              <a:gd name="connsiteY13" fmla="*/ 672662 h 2113545"/>
              <a:gd name="connsiteX14" fmla="*/ 2921876 w 3499945"/>
              <a:gd name="connsiteY14" fmla="*/ 693683 h 2113545"/>
              <a:gd name="connsiteX15" fmla="*/ 2900856 w 3499945"/>
              <a:gd name="connsiteY15" fmla="*/ 725214 h 2113545"/>
              <a:gd name="connsiteX16" fmla="*/ 2869325 w 3499945"/>
              <a:gd name="connsiteY16" fmla="*/ 735725 h 2113545"/>
              <a:gd name="connsiteX17" fmla="*/ 2827283 w 3499945"/>
              <a:gd name="connsiteY17" fmla="*/ 767256 h 2113545"/>
              <a:gd name="connsiteX18" fmla="*/ 2785242 w 3499945"/>
              <a:gd name="connsiteY18" fmla="*/ 809297 h 2113545"/>
              <a:gd name="connsiteX19" fmla="*/ 2753711 w 3499945"/>
              <a:gd name="connsiteY19" fmla="*/ 830318 h 2113545"/>
              <a:gd name="connsiteX20" fmla="*/ 2711669 w 3499945"/>
              <a:gd name="connsiteY20" fmla="*/ 861849 h 2113545"/>
              <a:gd name="connsiteX21" fmla="*/ 2638097 w 3499945"/>
              <a:gd name="connsiteY21" fmla="*/ 914400 h 2113545"/>
              <a:gd name="connsiteX22" fmla="*/ 2564525 w 3499945"/>
              <a:gd name="connsiteY22" fmla="*/ 977462 h 2113545"/>
              <a:gd name="connsiteX23" fmla="*/ 2511973 w 3499945"/>
              <a:gd name="connsiteY23" fmla="*/ 998483 h 2113545"/>
              <a:gd name="connsiteX24" fmla="*/ 2438400 w 3499945"/>
              <a:gd name="connsiteY24" fmla="*/ 1051035 h 2113545"/>
              <a:gd name="connsiteX25" fmla="*/ 2406869 w 3499945"/>
              <a:gd name="connsiteY25" fmla="*/ 1061545 h 2113545"/>
              <a:gd name="connsiteX26" fmla="*/ 2364828 w 3499945"/>
              <a:gd name="connsiteY26" fmla="*/ 1093076 h 2113545"/>
              <a:gd name="connsiteX27" fmla="*/ 2333297 w 3499945"/>
              <a:gd name="connsiteY27" fmla="*/ 1124607 h 2113545"/>
              <a:gd name="connsiteX28" fmla="*/ 2259725 w 3499945"/>
              <a:gd name="connsiteY28" fmla="*/ 1156138 h 2113545"/>
              <a:gd name="connsiteX29" fmla="*/ 2196662 w 3499945"/>
              <a:gd name="connsiteY29" fmla="*/ 1198180 h 2113545"/>
              <a:gd name="connsiteX30" fmla="*/ 2123090 w 3499945"/>
              <a:gd name="connsiteY30" fmla="*/ 1250731 h 2113545"/>
              <a:gd name="connsiteX31" fmla="*/ 2028497 w 3499945"/>
              <a:gd name="connsiteY31" fmla="*/ 1292773 h 2113545"/>
              <a:gd name="connsiteX32" fmla="*/ 1965435 w 3499945"/>
              <a:gd name="connsiteY32" fmla="*/ 1334814 h 2113545"/>
              <a:gd name="connsiteX33" fmla="*/ 1912883 w 3499945"/>
              <a:gd name="connsiteY33" fmla="*/ 1355835 h 2113545"/>
              <a:gd name="connsiteX34" fmla="*/ 1881352 w 3499945"/>
              <a:gd name="connsiteY34" fmla="*/ 1376856 h 2113545"/>
              <a:gd name="connsiteX35" fmla="*/ 1807780 w 3499945"/>
              <a:gd name="connsiteY35" fmla="*/ 1397876 h 2113545"/>
              <a:gd name="connsiteX36" fmla="*/ 1776249 w 3499945"/>
              <a:gd name="connsiteY36" fmla="*/ 1418897 h 2113545"/>
              <a:gd name="connsiteX37" fmla="*/ 1681656 w 3499945"/>
              <a:gd name="connsiteY37" fmla="*/ 1450428 h 2113545"/>
              <a:gd name="connsiteX38" fmla="*/ 1618594 w 3499945"/>
              <a:gd name="connsiteY38" fmla="*/ 1492469 h 2113545"/>
              <a:gd name="connsiteX39" fmla="*/ 1576552 w 3499945"/>
              <a:gd name="connsiteY39" fmla="*/ 1524000 h 2113545"/>
              <a:gd name="connsiteX40" fmla="*/ 1545021 w 3499945"/>
              <a:gd name="connsiteY40" fmla="*/ 1534511 h 2113545"/>
              <a:gd name="connsiteX41" fmla="*/ 1502980 w 3499945"/>
              <a:gd name="connsiteY41" fmla="*/ 1555531 h 2113545"/>
              <a:gd name="connsiteX42" fmla="*/ 1471449 w 3499945"/>
              <a:gd name="connsiteY42" fmla="*/ 1566042 h 2113545"/>
              <a:gd name="connsiteX43" fmla="*/ 1408387 w 3499945"/>
              <a:gd name="connsiteY43" fmla="*/ 1608083 h 2113545"/>
              <a:gd name="connsiteX44" fmla="*/ 1376856 w 3499945"/>
              <a:gd name="connsiteY44" fmla="*/ 1618594 h 2113545"/>
              <a:gd name="connsiteX45" fmla="*/ 1282262 w 3499945"/>
              <a:gd name="connsiteY45" fmla="*/ 1671145 h 2113545"/>
              <a:gd name="connsiteX46" fmla="*/ 1250731 w 3499945"/>
              <a:gd name="connsiteY46" fmla="*/ 1692166 h 2113545"/>
              <a:gd name="connsiteX47" fmla="*/ 1187669 w 3499945"/>
              <a:gd name="connsiteY47" fmla="*/ 1713187 h 2113545"/>
              <a:gd name="connsiteX48" fmla="*/ 1156138 w 3499945"/>
              <a:gd name="connsiteY48" fmla="*/ 1734207 h 2113545"/>
              <a:gd name="connsiteX49" fmla="*/ 1114097 w 3499945"/>
              <a:gd name="connsiteY49" fmla="*/ 1744718 h 2113545"/>
              <a:gd name="connsiteX50" fmla="*/ 1019504 w 3499945"/>
              <a:gd name="connsiteY50" fmla="*/ 1776249 h 2113545"/>
              <a:gd name="connsiteX51" fmla="*/ 987973 w 3499945"/>
              <a:gd name="connsiteY51" fmla="*/ 1786759 h 2113545"/>
              <a:gd name="connsiteX52" fmla="*/ 945931 w 3499945"/>
              <a:gd name="connsiteY52" fmla="*/ 1807780 h 2113545"/>
              <a:gd name="connsiteX53" fmla="*/ 882869 w 3499945"/>
              <a:gd name="connsiteY53" fmla="*/ 1828800 h 2113545"/>
              <a:gd name="connsiteX54" fmla="*/ 840828 w 3499945"/>
              <a:gd name="connsiteY54" fmla="*/ 1849821 h 2113545"/>
              <a:gd name="connsiteX55" fmla="*/ 798787 w 3499945"/>
              <a:gd name="connsiteY55" fmla="*/ 1860331 h 2113545"/>
              <a:gd name="connsiteX56" fmla="*/ 767256 w 3499945"/>
              <a:gd name="connsiteY56" fmla="*/ 1870842 h 2113545"/>
              <a:gd name="connsiteX57" fmla="*/ 725214 w 3499945"/>
              <a:gd name="connsiteY57" fmla="*/ 1881352 h 2113545"/>
              <a:gd name="connsiteX58" fmla="*/ 641131 w 3499945"/>
              <a:gd name="connsiteY58" fmla="*/ 1912883 h 2113545"/>
              <a:gd name="connsiteX59" fmla="*/ 536028 w 3499945"/>
              <a:gd name="connsiteY59" fmla="*/ 1944414 h 2113545"/>
              <a:gd name="connsiteX60" fmla="*/ 462456 w 3499945"/>
              <a:gd name="connsiteY60" fmla="*/ 1975945 h 2113545"/>
              <a:gd name="connsiteX61" fmla="*/ 378373 w 3499945"/>
              <a:gd name="connsiteY61" fmla="*/ 1996966 h 2113545"/>
              <a:gd name="connsiteX62" fmla="*/ 346842 w 3499945"/>
              <a:gd name="connsiteY62" fmla="*/ 2017987 h 2113545"/>
              <a:gd name="connsiteX63" fmla="*/ 283780 w 3499945"/>
              <a:gd name="connsiteY63" fmla="*/ 2039007 h 2113545"/>
              <a:gd name="connsiteX64" fmla="*/ 252249 w 3499945"/>
              <a:gd name="connsiteY64" fmla="*/ 2049518 h 2113545"/>
              <a:gd name="connsiteX65" fmla="*/ 157656 w 3499945"/>
              <a:gd name="connsiteY65" fmla="*/ 2081049 h 2113545"/>
              <a:gd name="connsiteX66" fmla="*/ 126125 w 3499945"/>
              <a:gd name="connsiteY66" fmla="*/ 2091559 h 2113545"/>
              <a:gd name="connsiteX67" fmla="*/ 84083 w 3499945"/>
              <a:gd name="connsiteY67" fmla="*/ 2102069 h 2113545"/>
              <a:gd name="connsiteX68" fmla="*/ 52552 w 3499945"/>
              <a:gd name="connsiteY68" fmla="*/ 2112580 h 2113545"/>
              <a:gd name="connsiteX69" fmla="*/ 0 w 3499945"/>
              <a:gd name="connsiteY69" fmla="*/ 2112580 h 2113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499945" h="2113545">
                <a:moveTo>
                  <a:pt x="3499945" y="0"/>
                </a:moveTo>
                <a:cubicBezTo>
                  <a:pt x="3495909" y="24217"/>
                  <a:pt x="3491861" y="68722"/>
                  <a:pt x="3478925" y="94594"/>
                </a:cubicBezTo>
                <a:cubicBezTo>
                  <a:pt x="3473276" y="105892"/>
                  <a:pt x="3464599" y="115413"/>
                  <a:pt x="3457904" y="126125"/>
                </a:cubicBezTo>
                <a:cubicBezTo>
                  <a:pt x="3386824" y="239851"/>
                  <a:pt x="3464815" y="122756"/>
                  <a:pt x="3394842" y="220718"/>
                </a:cubicBezTo>
                <a:cubicBezTo>
                  <a:pt x="3387500" y="230997"/>
                  <a:pt x="3382042" y="242658"/>
                  <a:pt x="3373821" y="252249"/>
                </a:cubicBezTo>
                <a:cubicBezTo>
                  <a:pt x="3360923" y="267296"/>
                  <a:pt x="3344678" y="279243"/>
                  <a:pt x="3331780" y="294290"/>
                </a:cubicBezTo>
                <a:cubicBezTo>
                  <a:pt x="3323559" y="303881"/>
                  <a:pt x="3318338" y="315715"/>
                  <a:pt x="3310759" y="325821"/>
                </a:cubicBezTo>
                <a:cubicBezTo>
                  <a:pt x="3297299" y="343767"/>
                  <a:pt x="3283877" y="361836"/>
                  <a:pt x="3268718" y="378373"/>
                </a:cubicBezTo>
                <a:cubicBezTo>
                  <a:pt x="3245282" y="403939"/>
                  <a:pt x="3219669" y="427421"/>
                  <a:pt x="3195145" y="451945"/>
                </a:cubicBezTo>
                <a:cubicBezTo>
                  <a:pt x="3181131" y="465959"/>
                  <a:pt x="3169594" y="482994"/>
                  <a:pt x="3153104" y="493987"/>
                </a:cubicBezTo>
                <a:cubicBezTo>
                  <a:pt x="3142594" y="500994"/>
                  <a:pt x="3130920" y="506510"/>
                  <a:pt x="3121573" y="515007"/>
                </a:cubicBezTo>
                <a:cubicBezTo>
                  <a:pt x="3092244" y="541670"/>
                  <a:pt x="3065518" y="571062"/>
                  <a:pt x="3037490" y="599090"/>
                </a:cubicBezTo>
                <a:lnTo>
                  <a:pt x="3005959" y="630621"/>
                </a:lnTo>
                <a:cubicBezTo>
                  <a:pt x="2991945" y="644635"/>
                  <a:pt x="2981644" y="663799"/>
                  <a:pt x="2963918" y="672662"/>
                </a:cubicBezTo>
                <a:lnTo>
                  <a:pt x="2921876" y="693683"/>
                </a:lnTo>
                <a:cubicBezTo>
                  <a:pt x="2914869" y="704193"/>
                  <a:pt x="2910720" y="717323"/>
                  <a:pt x="2900856" y="725214"/>
                </a:cubicBezTo>
                <a:cubicBezTo>
                  <a:pt x="2892205" y="732135"/>
                  <a:pt x="2878944" y="730228"/>
                  <a:pt x="2869325" y="735725"/>
                </a:cubicBezTo>
                <a:cubicBezTo>
                  <a:pt x="2854116" y="744416"/>
                  <a:pt x="2840466" y="755721"/>
                  <a:pt x="2827283" y="767256"/>
                </a:cubicBezTo>
                <a:cubicBezTo>
                  <a:pt x="2812368" y="780306"/>
                  <a:pt x="2800289" y="796399"/>
                  <a:pt x="2785242" y="809297"/>
                </a:cubicBezTo>
                <a:cubicBezTo>
                  <a:pt x="2775651" y="817518"/>
                  <a:pt x="2763990" y="822976"/>
                  <a:pt x="2753711" y="830318"/>
                </a:cubicBezTo>
                <a:cubicBezTo>
                  <a:pt x="2739456" y="840500"/>
                  <a:pt x="2724969" y="850449"/>
                  <a:pt x="2711669" y="861849"/>
                </a:cubicBezTo>
                <a:cubicBezTo>
                  <a:pt x="2652015" y="912981"/>
                  <a:pt x="2711399" y="877750"/>
                  <a:pt x="2638097" y="914400"/>
                </a:cubicBezTo>
                <a:cubicBezTo>
                  <a:pt x="2614201" y="938296"/>
                  <a:pt x="2594861" y="960608"/>
                  <a:pt x="2564525" y="977462"/>
                </a:cubicBezTo>
                <a:cubicBezTo>
                  <a:pt x="2548033" y="986625"/>
                  <a:pt x="2528848" y="990045"/>
                  <a:pt x="2511973" y="998483"/>
                </a:cubicBezTo>
                <a:cubicBezTo>
                  <a:pt x="2479445" y="1014747"/>
                  <a:pt x="2471717" y="1031997"/>
                  <a:pt x="2438400" y="1051035"/>
                </a:cubicBezTo>
                <a:cubicBezTo>
                  <a:pt x="2428781" y="1056532"/>
                  <a:pt x="2417379" y="1058042"/>
                  <a:pt x="2406869" y="1061545"/>
                </a:cubicBezTo>
                <a:cubicBezTo>
                  <a:pt x="2392855" y="1072055"/>
                  <a:pt x="2378128" y="1081676"/>
                  <a:pt x="2364828" y="1093076"/>
                </a:cubicBezTo>
                <a:cubicBezTo>
                  <a:pt x="2353543" y="1102749"/>
                  <a:pt x="2345392" y="1115967"/>
                  <a:pt x="2333297" y="1124607"/>
                </a:cubicBezTo>
                <a:cubicBezTo>
                  <a:pt x="2310567" y="1140843"/>
                  <a:pt x="2285458" y="1147561"/>
                  <a:pt x="2259725" y="1156138"/>
                </a:cubicBezTo>
                <a:cubicBezTo>
                  <a:pt x="2199955" y="1215908"/>
                  <a:pt x="2257504" y="1167759"/>
                  <a:pt x="2196662" y="1198180"/>
                </a:cubicBezTo>
                <a:cubicBezTo>
                  <a:pt x="2174420" y="1209301"/>
                  <a:pt x="2142142" y="1238823"/>
                  <a:pt x="2123090" y="1250731"/>
                </a:cubicBezTo>
                <a:cubicBezTo>
                  <a:pt x="2054867" y="1293371"/>
                  <a:pt x="2106804" y="1250060"/>
                  <a:pt x="2028497" y="1292773"/>
                </a:cubicBezTo>
                <a:cubicBezTo>
                  <a:pt x="2006318" y="1304871"/>
                  <a:pt x="1988892" y="1325431"/>
                  <a:pt x="1965435" y="1334814"/>
                </a:cubicBezTo>
                <a:cubicBezTo>
                  <a:pt x="1947918" y="1341821"/>
                  <a:pt x="1929758" y="1347397"/>
                  <a:pt x="1912883" y="1355835"/>
                </a:cubicBezTo>
                <a:cubicBezTo>
                  <a:pt x="1901585" y="1361484"/>
                  <a:pt x="1892650" y="1371207"/>
                  <a:pt x="1881352" y="1376856"/>
                </a:cubicBezTo>
                <a:cubicBezTo>
                  <a:pt x="1866275" y="1384395"/>
                  <a:pt x="1821249" y="1394509"/>
                  <a:pt x="1807780" y="1397876"/>
                </a:cubicBezTo>
                <a:cubicBezTo>
                  <a:pt x="1797270" y="1404883"/>
                  <a:pt x="1787860" y="1413921"/>
                  <a:pt x="1776249" y="1418897"/>
                </a:cubicBezTo>
                <a:cubicBezTo>
                  <a:pt x="1686555" y="1457337"/>
                  <a:pt x="1785951" y="1393539"/>
                  <a:pt x="1681656" y="1450428"/>
                </a:cubicBezTo>
                <a:cubicBezTo>
                  <a:pt x="1659477" y="1462526"/>
                  <a:pt x="1638805" y="1477311"/>
                  <a:pt x="1618594" y="1492469"/>
                </a:cubicBezTo>
                <a:cubicBezTo>
                  <a:pt x="1604580" y="1502979"/>
                  <a:pt x="1591761" y="1515309"/>
                  <a:pt x="1576552" y="1524000"/>
                </a:cubicBezTo>
                <a:cubicBezTo>
                  <a:pt x="1566933" y="1529497"/>
                  <a:pt x="1555204" y="1530147"/>
                  <a:pt x="1545021" y="1534511"/>
                </a:cubicBezTo>
                <a:cubicBezTo>
                  <a:pt x="1530620" y="1540683"/>
                  <a:pt x="1517381" y="1549359"/>
                  <a:pt x="1502980" y="1555531"/>
                </a:cubicBezTo>
                <a:cubicBezTo>
                  <a:pt x="1492797" y="1559895"/>
                  <a:pt x="1481134" y="1560662"/>
                  <a:pt x="1471449" y="1566042"/>
                </a:cubicBezTo>
                <a:cubicBezTo>
                  <a:pt x="1449365" y="1578311"/>
                  <a:pt x="1432354" y="1600093"/>
                  <a:pt x="1408387" y="1608083"/>
                </a:cubicBezTo>
                <a:cubicBezTo>
                  <a:pt x="1397877" y="1611587"/>
                  <a:pt x="1386541" y="1613214"/>
                  <a:pt x="1376856" y="1618594"/>
                </a:cubicBezTo>
                <a:cubicBezTo>
                  <a:pt x="1268442" y="1678824"/>
                  <a:pt x="1353607" y="1647365"/>
                  <a:pt x="1282262" y="1671145"/>
                </a:cubicBezTo>
                <a:cubicBezTo>
                  <a:pt x="1271752" y="1678152"/>
                  <a:pt x="1262274" y="1687036"/>
                  <a:pt x="1250731" y="1692166"/>
                </a:cubicBezTo>
                <a:cubicBezTo>
                  <a:pt x="1230483" y="1701165"/>
                  <a:pt x="1206106" y="1700896"/>
                  <a:pt x="1187669" y="1713187"/>
                </a:cubicBezTo>
                <a:cubicBezTo>
                  <a:pt x="1177159" y="1720194"/>
                  <a:pt x="1167748" y="1729231"/>
                  <a:pt x="1156138" y="1734207"/>
                </a:cubicBezTo>
                <a:cubicBezTo>
                  <a:pt x="1142861" y="1739897"/>
                  <a:pt x="1127933" y="1740567"/>
                  <a:pt x="1114097" y="1744718"/>
                </a:cubicBezTo>
                <a:cubicBezTo>
                  <a:pt x="1114012" y="1744743"/>
                  <a:pt x="1035311" y="1770980"/>
                  <a:pt x="1019504" y="1776249"/>
                </a:cubicBezTo>
                <a:cubicBezTo>
                  <a:pt x="1008994" y="1779752"/>
                  <a:pt x="997882" y="1781804"/>
                  <a:pt x="987973" y="1786759"/>
                </a:cubicBezTo>
                <a:cubicBezTo>
                  <a:pt x="973959" y="1793766"/>
                  <a:pt x="960479" y="1801961"/>
                  <a:pt x="945931" y="1807780"/>
                </a:cubicBezTo>
                <a:cubicBezTo>
                  <a:pt x="925358" y="1816009"/>
                  <a:pt x="902687" y="1818891"/>
                  <a:pt x="882869" y="1828800"/>
                </a:cubicBezTo>
                <a:cubicBezTo>
                  <a:pt x="868855" y="1835807"/>
                  <a:pt x="855498" y="1844320"/>
                  <a:pt x="840828" y="1849821"/>
                </a:cubicBezTo>
                <a:cubicBezTo>
                  <a:pt x="827303" y="1854893"/>
                  <a:pt x="812676" y="1856363"/>
                  <a:pt x="798787" y="1860331"/>
                </a:cubicBezTo>
                <a:cubicBezTo>
                  <a:pt x="788134" y="1863375"/>
                  <a:pt x="777909" y="1867798"/>
                  <a:pt x="767256" y="1870842"/>
                </a:cubicBezTo>
                <a:cubicBezTo>
                  <a:pt x="753367" y="1874810"/>
                  <a:pt x="739104" y="1877384"/>
                  <a:pt x="725214" y="1881352"/>
                </a:cubicBezTo>
                <a:cubicBezTo>
                  <a:pt x="688770" y="1891764"/>
                  <a:pt x="681856" y="1898074"/>
                  <a:pt x="641131" y="1912883"/>
                </a:cubicBezTo>
                <a:cubicBezTo>
                  <a:pt x="584834" y="1933355"/>
                  <a:pt x="586222" y="1931866"/>
                  <a:pt x="536028" y="1944414"/>
                </a:cubicBezTo>
                <a:cubicBezTo>
                  <a:pt x="501571" y="1961643"/>
                  <a:pt x="496482" y="1966665"/>
                  <a:pt x="462456" y="1975945"/>
                </a:cubicBezTo>
                <a:cubicBezTo>
                  <a:pt x="434584" y="1983547"/>
                  <a:pt x="378373" y="1996966"/>
                  <a:pt x="378373" y="1996966"/>
                </a:cubicBezTo>
                <a:cubicBezTo>
                  <a:pt x="367863" y="2003973"/>
                  <a:pt x="358385" y="2012857"/>
                  <a:pt x="346842" y="2017987"/>
                </a:cubicBezTo>
                <a:cubicBezTo>
                  <a:pt x="326594" y="2026986"/>
                  <a:pt x="304801" y="2032000"/>
                  <a:pt x="283780" y="2039007"/>
                </a:cubicBezTo>
                <a:lnTo>
                  <a:pt x="252249" y="2049518"/>
                </a:lnTo>
                <a:lnTo>
                  <a:pt x="157656" y="2081049"/>
                </a:lnTo>
                <a:cubicBezTo>
                  <a:pt x="147146" y="2084552"/>
                  <a:pt x="136873" y="2088872"/>
                  <a:pt x="126125" y="2091559"/>
                </a:cubicBezTo>
                <a:cubicBezTo>
                  <a:pt x="112111" y="2095062"/>
                  <a:pt x="97972" y="2098101"/>
                  <a:pt x="84083" y="2102069"/>
                </a:cubicBezTo>
                <a:cubicBezTo>
                  <a:pt x="73430" y="2105113"/>
                  <a:pt x="63545" y="2111206"/>
                  <a:pt x="52552" y="2112580"/>
                </a:cubicBezTo>
                <a:cubicBezTo>
                  <a:pt x="35170" y="2114753"/>
                  <a:pt x="17517" y="2112580"/>
                  <a:pt x="0" y="2112580"/>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5705421"/>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5791200" y="1799146"/>
            <a:ext cx="814697" cy="448999"/>
          </a:xfrm>
          <a:custGeom>
            <a:avLst/>
            <a:gdLst>
              <a:gd name="connsiteX0" fmla="*/ 467715 w 814697"/>
              <a:gd name="connsiteY0" fmla="*/ 756744 h 756896"/>
              <a:gd name="connsiteX1" fmla="*/ 415163 w 814697"/>
              <a:gd name="connsiteY1" fmla="*/ 735724 h 756896"/>
              <a:gd name="connsiteX2" fmla="*/ 352101 w 814697"/>
              <a:gd name="connsiteY2" fmla="*/ 693682 h 756896"/>
              <a:gd name="connsiteX3" fmla="*/ 278528 w 814697"/>
              <a:gd name="connsiteY3" fmla="*/ 641131 h 756896"/>
              <a:gd name="connsiteX4" fmla="*/ 183935 w 814697"/>
              <a:gd name="connsiteY4" fmla="*/ 578068 h 756896"/>
              <a:gd name="connsiteX5" fmla="*/ 152404 w 814697"/>
              <a:gd name="connsiteY5" fmla="*/ 557048 h 756896"/>
              <a:gd name="connsiteX6" fmla="*/ 110363 w 814697"/>
              <a:gd name="connsiteY6" fmla="*/ 493986 h 756896"/>
              <a:gd name="connsiteX7" fmla="*/ 78832 w 814697"/>
              <a:gd name="connsiteY7" fmla="*/ 462455 h 756896"/>
              <a:gd name="connsiteX8" fmla="*/ 47301 w 814697"/>
              <a:gd name="connsiteY8" fmla="*/ 388882 h 756896"/>
              <a:gd name="connsiteX9" fmla="*/ 26280 w 814697"/>
              <a:gd name="connsiteY9" fmla="*/ 357351 h 756896"/>
              <a:gd name="connsiteX10" fmla="*/ 15770 w 814697"/>
              <a:gd name="connsiteY10" fmla="*/ 168165 h 756896"/>
              <a:gd name="connsiteX11" fmla="*/ 47301 w 814697"/>
              <a:gd name="connsiteY11" fmla="*/ 136634 h 756896"/>
              <a:gd name="connsiteX12" fmla="*/ 78832 w 814697"/>
              <a:gd name="connsiteY12" fmla="*/ 126124 h 756896"/>
              <a:gd name="connsiteX13" fmla="*/ 110363 w 814697"/>
              <a:gd name="connsiteY13" fmla="*/ 105103 h 756896"/>
              <a:gd name="connsiteX14" fmla="*/ 215466 w 814697"/>
              <a:gd name="connsiteY14" fmla="*/ 84082 h 756896"/>
              <a:gd name="connsiteX15" fmla="*/ 415163 w 814697"/>
              <a:gd name="connsiteY15" fmla="*/ 63062 h 756896"/>
              <a:gd name="connsiteX16" fmla="*/ 488735 w 814697"/>
              <a:gd name="connsiteY16" fmla="*/ 42041 h 756896"/>
              <a:gd name="connsiteX17" fmla="*/ 551797 w 814697"/>
              <a:gd name="connsiteY17" fmla="*/ 21020 h 756896"/>
              <a:gd name="connsiteX18" fmla="*/ 625370 w 814697"/>
              <a:gd name="connsiteY18" fmla="*/ 0 h 756896"/>
              <a:gd name="connsiteX19" fmla="*/ 772515 w 814697"/>
              <a:gd name="connsiteY19" fmla="*/ 10510 h 756896"/>
              <a:gd name="connsiteX20" fmla="*/ 804046 w 814697"/>
              <a:gd name="connsiteY20" fmla="*/ 21020 h 756896"/>
              <a:gd name="connsiteX21" fmla="*/ 814556 w 814697"/>
              <a:gd name="connsiteY21" fmla="*/ 52551 h 756896"/>
              <a:gd name="connsiteX22" fmla="*/ 783025 w 814697"/>
              <a:gd name="connsiteY22" fmla="*/ 315310 h 756896"/>
              <a:gd name="connsiteX23" fmla="*/ 762004 w 814697"/>
              <a:gd name="connsiteY23" fmla="*/ 346841 h 756896"/>
              <a:gd name="connsiteX24" fmla="*/ 730473 w 814697"/>
              <a:gd name="connsiteY24" fmla="*/ 409903 h 756896"/>
              <a:gd name="connsiteX25" fmla="*/ 698942 w 814697"/>
              <a:gd name="connsiteY25" fmla="*/ 472965 h 756896"/>
              <a:gd name="connsiteX26" fmla="*/ 667411 w 814697"/>
              <a:gd name="connsiteY26" fmla="*/ 546537 h 756896"/>
              <a:gd name="connsiteX27" fmla="*/ 614859 w 814697"/>
              <a:gd name="connsiteY27" fmla="*/ 641131 h 756896"/>
              <a:gd name="connsiteX28" fmla="*/ 604349 w 814697"/>
              <a:gd name="connsiteY28" fmla="*/ 672662 h 756896"/>
              <a:gd name="connsiteX29" fmla="*/ 541287 w 814697"/>
              <a:gd name="connsiteY29" fmla="*/ 704193 h 756896"/>
              <a:gd name="connsiteX30" fmla="*/ 509756 w 814697"/>
              <a:gd name="connsiteY30" fmla="*/ 725213 h 756896"/>
              <a:gd name="connsiteX31" fmla="*/ 467715 w 814697"/>
              <a:gd name="connsiteY31" fmla="*/ 756744 h 756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14697" h="756896">
                <a:moveTo>
                  <a:pt x="467715" y="756744"/>
                </a:moveTo>
                <a:cubicBezTo>
                  <a:pt x="451949" y="758496"/>
                  <a:pt x="431726" y="744758"/>
                  <a:pt x="415163" y="735724"/>
                </a:cubicBezTo>
                <a:cubicBezTo>
                  <a:pt x="392984" y="723626"/>
                  <a:pt x="373122" y="707696"/>
                  <a:pt x="352101" y="693682"/>
                </a:cubicBezTo>
                <a:cubicBezTo>
                  <a:pt x="249579" y="625334"/>
                  <a:pt x="408911" y="732399"/>
                  <a:pt x="278528" y="641131"/>
                </a:cubicBezTo>
                <a:cubicBezTo>
                  <a:pt x="247483" y="619399"/>
                  <a:pt x="215466" y="599089"/>
                  <a:pt x="183935" y="578068"/>
                </a:cubicBezTo>
                <a:lnTo>
                  <a:pt x="152404" y="557048"/>
                </a:lnTo>
                <a:cubicBezTo>
                  <a:pt x="138390" y="536027"/>
                  <a:pt x="128227" y="511850"/>
                  <a:pt x="110363" y="493986"/>
                </a:cubicBezTo>
                <a:cubicBezTo>
                  <a:pt x="99853" y="483476"/>
                  <a:pt x="87471" y="474550"/>
                  <a:pt x="78832" y="462455"/>
                </a:cubicBezTo>
                <a:cubicBezTo>
                  <a:pt x="42377" y="411418"/>
                  <a:pt x="70175" y="434631"/>
                  <a:pt x="47301" y="388882"/>
                </a:cubicBezTo>
                <a:cubicBezTo>
                  <a:pt x="41652" y="377584"/>
                  <a:pt x="33287" y="367861"/>
                  <a:pt x="26280" y="357351"/>
                </a:cubicBezTo>
                <a:cubicBezTo>
                  <a:pt x="-154" y="278051"/>
                  <a:pt x="-11676" y="271086"/>
                  <a:pt x="15770" y="168165"/>
                </a:cubicBezTo>
                <a:cubicBezTo>
                  <a:pt x="19600" y="153803"/>
                  <a:pt x="34933" y="144879"/>
                  <a:pt x="47301" y="136634"/>
                </a:cubicBezTo>
                <a:cubicBezTo>
                  <a:pt x="56519" y="130489"/>
                  <a:pt x="68322" y="129627"/>
                  <a:pt x="78832" y="126124"/>
                </a:cubicBezTo>
                <a:cubicBezTo>
                  <a:pt x="89342" y="119117"/>
                  <a:pt x="98752" y="110079"/>
                  <a:pt x="110363" y="105103"/>
                </a:cubicBezTo>
                <a:cubicBezTo>
                  <a:pt x="129511" y="96897"/>
                  <a:pt x="202431" y="85944"/>
                  <a:pt x="215466" y="84082"/>
                </a:cubicBezTo>
                <a:cubicBezTo>
                  <a:pt x="295833" y="72601"/>
                  <a:pt x="329116" y="70884"/>
                  <a:pt x="415163" y="63062"/>
                </a:cubicBezTo>
                <a:cubicBezTo>
                  <a:pt x="521101" y="27747"/>
                  <a:pt x="356799" y="81622"/>
                  <a:pt x="488735" y="42041"/>
                </a:cubicBezTo>
                <a:cubicBezTo>
                  <a:pt x="509958" y="35674"/>
                  <a:pt x="530301" y="26394"/>
                  <a:pt x="551797" y="21020"/>
                </a:cubicBezTo>
                <a:cubicBezTo>
                  <a:pt x="604587" y="7823"/>
                  <a:pt x="580135" y="15078"/>
                  <a:pt x="625370" y="0"/>
                </a:cubicBezTo>
                <a:cubicBezTo>
                  <a:pt x="674418" y="3503"/>
                  <a:pt x="723678" y="4765"/>
                  <a:pt x="772515" y="10510"/>
                </a:cubicBezTo>
                <a:cubicBezTo>
                  <a:pt x="783518" y="11804"/>
                  <a:pt x="796212" y="13186"/>
                  <a:pt x="804046" y="21020"/>
                </a:cubicBezTo>
                <a:cubicBezTo>
                  <a:pt x="811880" y="28854"/>
                  <a:pt x="811053" y="42041"/>
                  <a:pt x="814556" y="52551"/>
                </a:cubicBezTo>
                <a:cubicBezTo>
                  <a:pt x="813737" y="68118"/>
                  <a:pt x="821517" y="257573"/>
                  <a:pt x="783025" y="315310"/>
                </a:cubicBezTo>
                <a:lnTo>
                  <a:pt x="762004" y="346841"/>
                </a:lnTo>
                <a:cubicBezTo>
                  <a:pt x="735587" y="426095"/>
                  <a:pt x="771222" y="328405"/>
                  <a:pt x="730473" y="409903"/>
                </a:cubicBezTo>
                <a:cubicBezTo>
                  <a:pt x="686958" y="496932"/>
                  <a:pt x="759186" y="382601"/>
                  <a:pt x="698942" y="472965"/>
                </a:cubicBezTo>
                <a:cubicBezTo>
                  <a:pt x="671139" y="584181"/>
                  <a:pt x="708888" y="453211"/>
                  <a:pt x="667411" y="546537"/>
                </a:cubicBezTo>
                <a:cubicBezTo>
                  <a:pt x="626257" y="639134"/>
                  <a:pt x="672412" y="583579"/>
                  <a:pt x="614859" y="641131"/>
                </a:cubicBezTo>
                <a:cubicBezTo>
                  <a:pt x="611356" y="651641"/>
                  <a:pt x="611270" y="664011"/>
                  <a:pt x="604349" y="672662"/>
                </a:cubicBezTo>
                <a:cubicBezTo>
                  <a:pt x="584271" y="697760"/>
                  <a:pt x="566671" y="691501"/>
                  <a:pt x="541287" y="704193"/>
                </a:cubicBezTo>
                <a:cubicBezTo>
                  <a:pt x="529989" y="709842"/>
                  <a:pt x="521054" y="719564"/>
                  <a:pt x="509756" y="725213"/>
                </a:cubicBezTo>
                <a:cubicBezTo>
                  <a:pt x="486518" y="736832"/>
                  <a:pt x="483481" y="754992"/>
                  <a:pt x="467715" y="75674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Freeform 12"/>
          <p:cNvSpPr/>
          <p:nvPr/>
        </p:nvSpPr>
        <p:spPr>
          <a:xfrm>
            <a:off x="4298452" y="1166648"/>
            <a:ext cx="2145460" cy="623678"/>
          </a:xfrm>
          <a:custGeom>
            <a:avLst/>
            <a:gdLst>
              <a:gd name="connsiteX0" fmla="*/ 2144389 w 2145460"/>
              <a:gd name="connsiteY0" fmla="*/ 294290 h 714704"/>
              <a:gd name="connsiteX1" fmla="*/ 2133879 w 2145460"/>
              <a:gd name="connsiteY1" fmla="*/ 567559 h 714704"/>
              <a:gd name="connsiteX2" fmla="*/ 2091838 w 2145460"/>
              <a:gd name="connsiteY2" fmla="*/ 662152 h 714704"/>
              <a:gd name="connsiteX3" fmla="*/ 2060307 w 2145460"/>
              <a:gd name="connsiteY3" fmla="*/ 672662 h 714704"/>
              <a:gd name="connsiteX4" fmla="*/ 1976224 w 2145460"/>
              <a:gd name="connsiteY4" fmla="*/ 693683 h 714704"/>
              <a:gd name="connsiteX5" fmla="*/ 1829079 w 2145460"/>
              <a:gd name="connsiteY5" fmla="*/ 714704 h 714704"/>
              <a:gd name="connsiteX6" fmla="*/ 599369 w 2145460"/>
              <a:gd name="connsiteY6" fmla="*/ 693683 h 714704"/>
              <a:gd name="connsiteX7" fmla="*/ 546817 w 2145460"/>
              <a:gd name="connsiteY7" fmla="*/ 683173 h 714704"/>
              <a:gd name="connsiteX8" fmla="*/ 441714 w 2145460"/>
              <a:gd name="connsiteY8" fmla="*/ 672662 h 714704"/>
              <a:gd name="connsiteX9" fmla="*/ 347120 w 2145460"/>
              <a:gd name="connsiteY9" fmla="*/ 651642 h 714704"/>
              <a:gd name="connsiteX10" fmla="*/ 231507 w 2145460"/>
              <a:gd name="connsiteY10" fmla="*/ 630621 h 714704"/>
              <a:gd name="connsiteX11" fmla="*/ 168445 w 2145460"/>
              <a:gd name="connsiteY11" fmla="*/ 609600 h 714704"/>
              <a:gd name="connsiteX12" fmla="*/ 136914 w 2145460"/>
              <a:gd name="connsiteY12" fmla="*/ 599090 h 714704"/>
              <a:gd name="connsiteX13" fmla="*/ 115893 w 2145460"/>
              <a:gd name="connsiteY13" fmla="*/ 567559 h 714704"/>
              <a:gd name="connsiteX14" fmla="*/ 42320 w 2145460"/>
              <a:gd name="connsiteY14" fmla="*/ 515007 h 714704"/>
              <a:gd name="connsiteX15" fmla="*/ 279 w 2145460"/>
              <a:gd name="connsiteY15" fmla="*/ 451945 h 714704"/>
              <a:gd name="connsiteX16" fmla="*/ 10789 w 2145460"/>
              <a:gd name="connsiteY16" fmla="*/ 378373 h 714704"/>
              <a:gd name="connsiteX17" fmla="*/ 94872 w 2145460"/>
              <a:gd name="connsiteY17" fmla="*/ 304800 h 714704"/>
              <a:gd name="connsiteX18" fmla="*/ 210486 w 2145460"/>
              <a:gd name="connsiteY18" fmla="*/ 262759 h 714704"/>
              <a:gd name="connsiteX19" fmla="*/ 284058 w 2145460"/>
              <a:gd name="connsiteY19" fmla="*/ 241738 h 714704"/>
              <a:gd name="connsiteX20" fmla="*/ 357631 w 2145460"/>
              <a:gd name="connsiteY20" fmla="*/ 231228 h 714704"/>
              <a:gd name="connsiteX21" fmla="*/ 399672 w 2145460"/>
              <a:gd name="connsiteY21" fmla="*/ 220718 h 714704"/>
              <a:gd name="connsiteX22" fmla="*/ 504776 w 2145460"/>
              <a:gd name="connsiteY22" fmla="*/ 210207 h 714704"/>
              <a:gd name="connsiteX23" fmla="*/ 578348 w 2145460"/>
              <a:gd name="connsiteY23" fmla="*/ 199697 h 714704"/>
              <a:gd name="connsiteX24" fmla="*/ 641410 w 2145460"/>
              <a:gd name="connsiteY24" fmla="*/ 178676 h 714704"/>
              <a:gd name="connsiteX25" fmla="*/ 736003 w 2145460"/>
              <a:gd name="connsiteY25" fmla="*/ 105104 h 714704"/>
              <a:gd name="connsiteX26" fmla="*/ 767534 w 2145460"/>
              <a:gd name="connsiteY26" fmla="*/ 94593 h 714704"/>
              <a:gd name="connsiteX27" fmla="*/ 799065 w 2145460"/>
              <a:gd name="connsiteY27" fmla="*/ 73573 h 714704"/>
              <a:gd name="connsiteX28" fmla="*/ 883148 w 2145460"/>
              <a:gd name="connsiteY28" fmla="*/ 52552 h 714704"/>
              <a:gd name="connsiteX29" fmla="*/ 914679 w 2145460"/>
              <a:gd name="connsiteY29" fmla="*/ 42042 h 714704"/>
              <a:gd name="connsiteX30" fmla="*/ 998762 w 2145460"/>
              <a:gd name="connsiteY30" fmla="*/ 31531 h 714704"/>
              <a:gd name="connsiteX31" fmla="*/ 1135396 w 2145460"/>
              <a:gd name="connsiteY31" fmla="*/ 10511 h 714704"/>
              <a:gd name="connsiteX32" fmla="*/ 1229989 w 2145460"/>
              <a:gd name="connsiteY32" fmla="*/ 0 h 714704"/>
              <a:gd name="connsiteX33" fmla="*/ 1534789 w 2145460"/>
              <a:gd name="connsiteY33" fmla="*/ 10511 h 714704"/>
              <a:gd name="connsiteX34" fmla="*/ 1576831 w 2145460"/>
              <a:gd name="connsiteY34" fmla="*/ 21021 h 714704"/>
              <a:gd name="connsiteX35" fmla="*/ 1639893 w 2145460"/>
              <a:gd name="connsiteY35" fmla="*/ 42042 h 714704"/>
              <a:gd name="connsiteX36" fmla="*/ 1734486 w 2145460"/>
              <a:gd name="connsiteY36" fmla="*/ 105104 h 714704"/>
              <a:gd name="connsiteX37" fmla="*/ 1797548 w 2145460"/>
              <a:gd name="connsiteY37" fmla="*/ 147145 h 714704"/>
              <a:gd name="connsiteX38" fmla="*/ 1860610 w 2145460"/>
              <a:gd name="connsiteY38" fmla="*/ 189186 h 714704"/>
              <a:gd name="connsiteX39" fmla="*/ 1923672 w 2145460"/>
              <a:gd name="connsiteY39" fmla="*/ 231228 h 714704"/>
              <a:gd name="connsiteX40" fmla="*/ 1986734 w 2145460"/>
              <a:gd name="connsiteY40" fmla="*/ 262759 h 714704"/>
              <a:gd name="connsiteX41" fmla="*/ 2112858 w 2145460"/>
              <a:gd name="connsiteY41" fmla="*/ 273269 h 714704"/>
              <a:gd name="connsiteX42" fmla="*/ 2144389 w 2145460"/>
              <a:gd name="connsiteY42" fmla="*/ 294290 h 71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45460" h="714704">
                <a:moveTo>
                  <a:pt x="2144389" y="294290"/>
                </a:moveTo>
                <a:cubicBezTo>
                  <a:pt x="2147893" y="343338"/>
                  <a:pt x="2142388" y="476800"/>
                  <a:pt x="2133879" y="567559"/>
                </a:cubicBezTo>
                <a:cubicBezTo>
                  <a:pt x="2132447" y="582833"/>
                  <a:pt x="2111704" y="646259"/>
                  <a:pt x="2091838" y="662152"/>
                </a:cubicBezTo>
                <a:cubicBezTo>
                  <a:pt x="2083187" y="669073"/>
                  <a:pt x="2070995" y="669747"/>
                  <a:pt x="2060307" y="672662"/>
                </a:cubicBezTo>
                <a:cubicBezTo>
                  <a:pt x="2032435" y="680264"/>
                  <a:pt x="2004721" y="688934"/>
                  <a:pt x="1976224" y="693683"/>
                </a:cubicBezTo>
                <a:cubicBezTo>
                  <a:pt x="1885300" y="708836"/>
                  <a:pt x="1934308" y="701550"/>
                  <a:pt x="1829079" y="714704"/>
                </a:cubicBezTo>
                <a:cubicBezTo>
                  <a:pt x="1755947" y="713873"/>
                  <a:pt x="897943" y="711246"/>
                  <a:pt x="599369" y="693683"/>
                </a:cubicBezTo>
                <a:cubicBezTo>
                  <a:pt x="581536" y="692634"/>
                  <a:pt x="564525" y="685534"/>
                  <a:pt x="546817" y="683173"/>
                </a:cubicBezTo>
                <a:cubicBezTo>
                  <a:pt x="511917" y="678520"/>
                  <a:pt x="476748" y="676166"/>
                  <a:pt x="441714" y="672662"/>
                </a:cubicBezTo>
                <a:cubicBezTo>
                  <a:pt x="403917" y="663213"/>
                  <a:pt x="387154" y="658314"/>
                  <a:pt x="347120" y="651642"/>
                </a:cubicBezTo>
                <a:cubicBezTo>
                  <a:pt x="286062" y="641465"/>
                  <a:pt x="281947" y="645753"/>
                  <a:pt x="231507" y="630621"/>
                </a:cubicBezTo>
                <a:cubicBezTo>
                  <a:pt x="210284" y="624254"/>
                  <a:pt x="189466" y="616607"/>
                  <a:pt x="168445" y="609600"/>
                </a:cubicBezTo>
                <a:lnTo>
                  <a:pt x="136914" y="599090"/>
                </a:lnTo>
                <a:cubicBezTo>
                  <a:pt x="129907" y="588580"/>
                  <a:pt x="124825" y="576491"/>
                  <a:pt x="115893" y="567559"/>
                </a:cubicBezTo>
                <a:cubicBezTo>
                  <a:pt x="102859" y="554525"/>
                  <a:pt x="60222" y="526942"/>
                  <a:pt x="42320" y="515007"/>
                </a:cubicBezTo>
                <a:cubicBezTo>
                  <a:pt x="28306" y="493986"/>
                  <a:pt x="-3294" y="476955"/>
                  <a:pt x="279" y="451945"/>
                </a:cubicBezTo>
                <a:cubicBezTo>
                  <a:pt x="3782" y="427421"/>
                  <a:pt x="3671" y="402101"/>
                  <a:pt x="10789" y="378373"/>
                </a:cubicBezTo>
                <a:cubicBezTo>
                  <a:pt x="21737" y="341880"/>
                  <a:pt x="69474" y="321732"/>
                  <a:pt x="94872" y="304800"/>
                </a:cubicBezTo>
                <a:cubicBezTo>
                  <a:pt x="160966" y="260737"/>
                  <a:pt x="90077" y="302894"/>
                  <a:pt x="210486" y="262759"/>
                </a:cubicBezTo>
                <a:cubicBezTo>
                  <a:pt x="237496" y="253756"/>
                  <a:pt x="255031" y="247016"/>
                  <a:pt x="284058" y="241738"/>
                </a:cubicBezTo>
                <a:cubicBezTo>
                  <a:pt x="308432" y="237306"/>
                  <a:pt x="333257" y="235659"/>
                  <a:pt x="357631" y="231228"/>
                </a:cubicBezTo>
                <a:cubicBezTo>
                  <a:pt x="371843" y="228644"/>
                  <a:pt x="385372" y="222761"/>
                  <a:pt x="399672" y="220718"/>
                </a:cubicBezTo>
                <a:cubicBezTo>
                  <a:pt x="434528" y="215739"/>
                  <a:pt x="469808" y="214321"/>
                  <a:pt x="504776" y="210207"/>
                </a:cubicBezTo>
                <a:cubicBezTo>
                  <a:pt x="529379" y="207312"/>
                  <a:pt x="553824" y="203200"/>
                  <a:pt x="578348" y="199697"/>
                </a:cubicBezTo>
                <a:cubicBezTo>
                  <a:pt x="599369" y="192690"/>
                  <a:pt x="625742" y="194344"/>
                  <a:pt x="641410" y="178676"/>
                </a:cubicBezTo>
                <a:cubicBezTo>
                  <a:pt x="668617" y="151469"/>
                  <a:pt x="698286" y="117677"/>
                  <a:pt x="736003" y="105104"/>
                </a:cubicBezTo>
                <a:cubicBezTo>
                  <a:pt x="746513" y="101600"/>
                  <a:pt x="757625" y="99548"/>
                  <a:pt x="767534" y="94593"/>
                </a:cubicBezTo>
                <a:cubicBezTo>
                  <a:pt x="778832" y="88944"/>
                  <a:pt x="787767" y="79222"/>
                  <a:pt x="799065" y="73573"/>
                </a:cubicBezTo>
                <a:cubicBezTo>
                  <a:pt x="823095" y="61558"/>
                  <a:pt x="859154" y="58550"/>
                  <a:pt x="883148" y="52552"/>
                </a:cubicBezTo>
                <a:cubicBezTo>
                  <a:pt x="893896" y="49865"/>
                  <a:pt x="903779" y="44024"/>
                  <a:pt x="914679" y="42042"/>
                </a:cubicBezTo>
                <a:cubicBezTo>
                  <a:pt x="942469" y="36989"/>
                  <a:pt x="970800" y="35526"/>
                  <a:pt x="998762" y="31531"/>
                </a:cubicBezTo>
                <a:cubicBezTo>
                  <a:pt x="1121480" y="14000"/>
                  <a:pt x="999786" y="27463"/>
                  <a:pt x="1135396" y="10511"/>
                </a:cubicBezTo>
                <a:cubicBezTo>
                  <a:pt x="1166876" y="6576"/>
                  <a:pt x="1198458" y="3504"/>
                  <a:pt x="1229989" y="0"/>
                </a:cubicBezTo>
                <a:cubicBezTo>
                  <a:pt x="1331589" y="3504"/>
                  <a:pt x="1433315" y="4361"/>
                  <a:pt x="1534789" y="10511"/>
                </a:cubicBezTo>
                <a:cubicBezTo>
                  <a:pt x="1549208" y="11385"/>
                  <a:pt x="1562995" y="16870"/>
                  <a:pt x="1576831" y="21021"/>
                </a:cubicBezTo>
                <a:cubicBezTo>
                  <a:pt x="1598054" y="27388"/>
                  <a:pt x="1621457" y="29751"/>
                  <a:pt x="1639893" y="42042"/>
                </a:cubicBezTo>
                <a:lnTo>
                  <a:pt x="1734486" y="105104"/>
                </a:lnTo>
                <a:cubicBezTo>
                  <a:pt x="1734491" y="105107"/>
                  <a:pt x="1797544" y="147141"/>
                  <a:pt x="1797548" y="147145"/>
                </a:cubicBezTo>
                <a:cubicBezTo>
                  <a:pt x="1836913" y="186510"/>
                  <a:pt x="1814978" y="173976"/>
                  <a:pt x="1860610" y="189186"/>
                </a:cubicBezTo>
                <a:lnTo>
                  <a:pt x="1923672" y="231228"/>
                </a:lnTo>
                <a:cubicBezTo>
                  <a:pt x="1945817" y="245991"/>
                  <a:pt x="1959536" y="259133"/>
                  <a:pt x="1986734" y="262759"/>
                </a:cubicBezTo>
                <a:cubicBezTo>
                  <a:pt x="2028551" y="268334"/>
                  <a:pt x="2070817" y="269766"/>
                  <a:pt x="2112858" y="273269"/>
                </a:cubicBezTo>
                <a:cubicBezTo>
                  <a:pt x="2151821" y="286257"/>
                  <a:pt x="2140885" y="245242"/>
                  <a:pt x="2144389" y="29429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2</a:t>
            </a:r>
            <a:r>
              <a:rPr lang="en-US" baseline="30000" dirty="0" smtClean="0"/>
              <a:t>nd</a:t>
            </a:r>
            <a:r>
              <a:rPr lang="en-US" dirty="0" smtClean="0"/>
              <a:t> –order Intermodulation Distortion (IM2)</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22</a:t>
            </a:fld>
            <a:endParaRPr lang="en-US" dirty="0">
              <a:solidFill>
                <a:srgbClr val="000000"/>
              </a:solidFill>
            </a:endParaRPr>
          </a:p>
        </p:txBody>
      </p:sp>
      <mc:AlternateContent xmlns:mc="http://schemas.openxmlformats.org/markup-compatibility/2006" xmlns:a14="http://schemas.microsoft.com/office/drawing/2010/main">
        <mc:Choice Requires="a14">
          <p:sp>
            <p:nvSpPr>
              <p:cNvPr id="6" name="TextBox 5"/>
              <p:cNvSpPr txBox="1"/>
              <p:nvPr/>
            </p:nvSpPr>
            <p:spPr>
              <a:xfrm>
                <a:off x="1447800" y="1180737"/>
                <a:ext cx="7387215"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𝐅𝐮𝐧𝐝𝐚𝐦𝐞𝐧𝐭𝐚𝐥</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𝐬𝟏</m:t>
                              </m:r>
                              <m:r>
                                <a:rPr lang="en-US" sz="1600" b="1" smtClean="0">
                                  <a:solidFill>
                                    <a:srgbClr val="000000"/>
                                  </a:solidFill>
                                  <a:latin typeface="Cambria Math"/>
                                </a:rPr>
                                <m:t>, </m:t>
                              </m:r>
                            </m:sub>
                          </m:sSub>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e>
                      </m:d>
                      <m:sSub>
                        <m:sSubPr>
                          <m:ctrlPr>
                            <a:rPr lang="en-US" sz="1600" b="1" i="1" smtClean="0">
                              <a:solidFill>
                                <a:srgbClr val="000000"/>
                              </a:solidFill>
                              <a:latin typeface="Cambria Math"/>
                            </a:rPr>
                          </m:ctrlPr>
                        </m:sSubPr>
                        <m:e>
                          <m:r>
                            <a:rPr lang="en-US" sz="1600" b="1" smtClean="0">
                              <a:solidFill>
                                <a:srgbClr val="000000"/>
                              </a:solidFill>
                              <a:latin typeface="Cambria Math"/>
                            </a:rPr>
                            <m:t>: </m:t>
                          </m:r>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m:t>
                      </m:r>
                      <m:f>
                        <m:fPr>
                          <m:ctrlPr>
                            <a:rPr lang="en-US" sz="1600" b="1" i="1">
                              <a:solidFill>
                                <a:srgbClr val="000000"/>
                              </a:solidFill>
                              <a:latin typeface="Cambria Math"/>
                            </a:rPr>
                          </m:ctrlPr>
                        </m:fPr>
                        <m:num>
                          <m:r>
                            <a:rPr lang="en-US" sz="1600" b="1">
                              <a:solidFill>
                                <a:srgbClr val="000000"/>
                              </a:solidFill>
                              <a:latin typeface="Cambria Math"/>
                            </a:rPr>
                            <m:t>𝟗</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bSup>
                            <m:sSubSupPr>
                              <m:ctrlPr>
                                <a:rPr lang="en-US" sz="1600" b="1" i="1">
                                  <a:solidFill>
                                    <a:srgbClr val="000000"/>
                                  </a:solidFill>
                                  <a:latin typeface="Cambria Math"/>
                                </a:rPr>
                              </m:ctrlPr>
                            </m:sSub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b/>
                            <m:sup>
                              <m:r>
                                <a:rPr lang="en-US" sz="1600" b="1">
                                  <a:solidFill>
                                    <a:srgbClr val="000000"/>
                                  </a:solidFill>
                                  <a:latin typeface="Cambria Math"/>
                                </a:rPr>
                                <m:t>𝟑</m:t>
                              </m:r>
                            </m:sup>
                          </m:sSubSup>
                        </m:num>
                        <m:den>
                          <m:r>
                            <a:rPr lang="en-US" sz="1600" b="1">
                              <a:solidFill>
                                <a:srgbClr val="000000"/>
                              </a:solidFill>
                              <a:latin typeface="Cambria Math"/>
                            </a:rPr>
                            <m:t>𝟒</m:t>
                          </m:r>
                        </m:den>
                      </m:f>
                      <m:r>
                        <a:rPr lang="en-US" sz="1600" b="1" smtClean="0">
                          <a:solidFill>
                            <a:srgbClr val="000000"/>
                          </a:solidFill>
                          <a:latin typeface="Cambria Math"/>
                          <a:ea typeface="Cambria Math"/>
                        </a:rPr>
                        <m:t>≈</m:t>
                      </m:r>
                      <m:sSub>
                        <m:sSubPr>
                          <m:ctrlPr>
                            <a:rPr lang="en-US" sz="1600" b="1" i="1" smtClean="0">
                              <a:solidFill>
                                <a:srgbClr val="0000FF"/>
                              </a:solidFill>
                              <a:latin typeface="Cambria Math"/>
                            </a:rPr>
                          </m:ctrlPr>
                        </m:sSubPr>
                        <m:e>
                          <m:r>
                            <a:rPr lang="en-US" sz="1600" b="1">
                              <a:solidFill>
                                <a:srgbClr val="0000FF"/>
                              </a:solidFill>
                              <a:latin typeface="Cambria Math"/>
                            </a:rPr>
                            <m:t> </m:t>
                          </m:r>
                          <m:r>
                            <a:rPr lang="en-US" sz="1600" b="1">
                              <a:solidFill>
                                <a:srgbClr val="0000FF"/>
                              </a:solidFill>
                              <a:latin typeface="Cambria Math"/>
                            </a:rPr>
                            <m:t>𝐚</m:t>
                          </m:r>
                        </m:e>
                        <m:sub>
                          <m:r>
                            <a:rPr lang="en-US" sz="1600" b="1">
                              <a:solidFill>
                                <a:srgbClr val="0000FF"/>
                              </a:solidFill>
                              <a:latin typeface="Cambria Math"/>
                            </a:rPr>
                            <m:t>𝟏</m:t>
                          </m:r>
                        </m:sub>
                      </m:sSub>
                      <m:sSub>
                        <m:sSubPr>
                          <m:ctrlPr>
                            <a:rPr lang="en-US" sz="1600" b="1" i="1">
                              <a:solidFill>
                                <a:srgbClr val="0000FF"/>
                              </a:solidFill>
                              <a:latin typeface="Cambria Math"/>
                            </a:rPr>
                          </m:ctrlPr>
                        </m:sSubPr>
                        <m:e>
                          <m:r>
                            <a:rPr lang="en-US" sz="1600" b="1">
                              <a:solidFill>
                                <a:srgbClr val="0000FF"/>
                              </a:solidFill>
                              <a:latin typeface="Cambria Math"/>
                            </a:rPr>
                            <m:t>𝐕</m:t>
                          </m:r>
                        </m:e>
                        <m:sub>
                          <m:r>
                            <a:rPr lang="en-US" sz="1600" b="1">
                              <a:solidFill>
                                <a:srgbClr val="0000FF"/>
                              </a:solidFill>
                              <a:latin typeface="Cambria Math"/>
                            </a:rPr>
                            <m:t>𝐩</m:t>
                          </m:r>
                        </m:sub>
                      </m:sSub>
                      <m:r>
                        <a:rPr lang="en-US" sz="1600" b="1" smtClean="0">
                          <a:solidFill>
                            <a:srgbClr val="000000"/>
                          </a:solidFill>
                          <a:latin typeface="Cambria Math"/>
                        </a:rPr>
                        <m:t> </m:t>
                      </m:r>
                      <m:r>
                        <a:rPr lang="en-US" sz="1600" b="1" smtClean="0">
                          <a:solidFill>
                            <a:srgbClr val="0000FF"/>
                          </a:solidFill>
                          <a:latin typeface="Cambria Math"/>
                        </a:rPr>
                        <m:t>@</m:t>
                      </m:r>
                      <m:r>
                        <a:rPr lang="en-US" sz="1600" b="1" smtClean="0">
                          <a:solidFill>
                            <a:srgbClr val="0000FF"/>
                          </a:solidFill>
                          <a:latin typeface="Cambria Math"/>
                        </a:rPr>
                        <m:t>𝐰𝐞𝐥𝐥</m:t>
                      </m:r>
                      <m:r>
                        <a:rPr lang="en-US" sz="1600" b="1" smtClean="0">
                          <a:solidFill>
                            <a:srgbClr val="0000FF"/>
                          </a:solidFill>
                          <a:latin typeface="Cambria Math"/>
                        </a:rPr>
                        <m:t> </m:t>
                      </m:r>
                      <m:r>
                        <a:rPr lang="en-US" sz="1600" b="1" smtClean="0">
                          <a:solidFill>
                            <a:srgbClr val="0000FF"/>
                          </a:solidFill>
                          <a:latin typeface="Cambria Math"/>
                        </a:rPr>
                        <m:t>𝐛𝐞𝐥𝐨𝐰</m:t>
                      </m:r>
                      <m:r>
                        <a:rPr lang="en-US" sz="1600" b="1" smtClean="0">
                          <a:solidFill>
                            <a:srgbClr val="0000FF"/>
                          </a:solidFill>
                          <a:latin typeface="Cambria Math"/>
                        </a:rPr>
                        <m:t> </m:t>
                      </m:r>
                      <m:r>
                        <a:rPr lang="en-US" sz="1600" b="1" smtClean="0">
                          <a:solidFill>
                            <a:srgbClr val="0000FF"/>
                          </a:solidFill>
                          <a:latin typeface="Cambria Math"/>
                        </a:rPr>
                        <m:t>𝐬𝐚𝐭</m:t>
                      </m:r>
                      <m:r>
                        <a:rPr lang="en-US" sz="1600" b="1" smtClean="0">
                          <a:solidFill>
                            <a:srgbClr val="0000FF"/>
                          </a:solidFill>
                          <a:latin typeface="Cambria Math"/>
                        </a:rPr>
                        <m:t>. </m:t>
                      </m:r>
                      <m:r>
                        <a:rPr lang="en-US" sz="1600" b="1" smtClean="0">
                          <a:solidFill>
                            <a:srgbClr val="0000FF"/>
                          </a:solidFill>
                          <a:latin typeface="Cambria Math"/>
                        </a:rPr>
                        <m:t>𝐩𝐨𝐢𝐧𝐭</m:t>
                      </m:r>
                    </m:oMath>
                  </m:oMathPara>
                </a14:m>
                <a:endParaRPr lang="en-US" sz="1600" b="1" dirty="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447800" y="1180737"/>
                <a:ext cx="7387215" cy="648063"/>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1447800" y="1790326"/>
                <a:ext cx="5292924" cy="419474"/>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𝟐𝐧𝐝</m:t>
                      </m:r>
                      <m:r>
                        <a:rPr lang="en-US" sz="1600" b="1" smtClean="0">
                          <a:solidFill>
                            <a:srgbClr val="000000"/>
                          </a:solidFill>
                          <a:latin typeface="Cambria Math"/>
                        </a:rPr>
                        <m:t>−</m:t>
                      </m:r>
                      <m:r>
                        <a:rPr lang="en-US" sz="1600" b="1" smtClean="0">
                          <a:solidFill>
                            <a:srgbClr val="000000"/>
                          </a:solidFill>
                          <a:latin typeface="Cambria Math"/>
                        </a:rPr>
                        <m:t>𝐨𝐫𝐝𝐞𝐫</m:t>
                      </m:r>
                      <m:r>
                        <a:rPr lang="en-US" sz="1600" b="1" smtClean="0">
                          <a:solidFill>
                            <a:srgbClr val="000000"/>
                          </a:solidFill>
                          <a:latin typeface="Cambria Math"/>
                        </a:rPr>
                        <m:t> </m:t>
                      </m:r>
                      <m:r>
                        <a:rPr lang="en-US" sz="1600" b="1" smtClean="0">
                          <a:solidFill>
                            <a:srgbClr val="000000"/>
                          </a:solidFill>
                          <a:latin typeface="Cambria Math"/>
                        </a:rPr>
                        <m:t>𝐢𝐧𝐭𝐞𝐫𝐦𝐨𝐝𝐮𝐥𝐚𝐭𝐢𝐨𝐧</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𝟏</m:t>
                              </m:r>
                            </m:sub>
                          </m:sSub>
                        </m:e>
                      </m:d>
                      <m:r>
                        <a:rPr lang="en-US" sz="1600" b="1" smtClean="0">
                          <a:solidFill>
                            <a:srgbClr val="000000"/>
                          </a:solidFill>
                          <a:latin typeface="Cambria Math"/>
                        </a:rPr>
                        <m:t>:</m:t>
                      </m:r>
                      <m:sSub>
                        <m:sSubPr>
                          <m:ctrlPr>
                            <a:rPr lang="en-US" sz="1600" b="1" i="1" smtClean="0">
                              <a:solidFill>
                                <a:srgbClr val="FF0000"/>
                              </a:solidFill>
                              <a:latin typeface="Cambria Math"/>
                            </a:rPr>
                          </m:ctrlPr>
                        </m:sSubPr>
                        <m:e>
                          <m:r>
                            <a:rPr lang="en-US" sz="1600" b="1">
                              <a:solidFill>
                                <a:srgbClr val="FF0000"/>
                              </a:solidFill>
                              <a:latin typeface="Cambria Math"/>
                            </a:rPr>
                            <m:t>𝐚</m:t>
                          </m:r>
                        </m:e>
                        <m:sub>
                          <m:r>
                            <a:rPr lang="en-US" sz="1600" b="1" smtClean="0">
                              <a:solidFill>
                                <a:srgbClr val="FF0000"/>
                              </a:solidFill>
                              <a:latin typeface="Cambria Math"/>
                            </a:rPr>
                            <m:t>𝟐</m:t>
                          </m:r>
                        </m:sub>
                      </m:sSub>
                      <m:sSubSup>
                        <m:sSubSupPr>
                          <m:ctrlPr>
                            <a:rPr lang="en-US" sz="1600" b="1" i="1">
                              <a:solidFill>
                                <a:srgbClr val="FF0000"/>
                              </a:solidFill>
                              <a:latin typeface="Cambria Math"/>
                            </a:rPr>
                          </m:ctrlPr>
                        </m:sSubSup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𝐩</m:t>
                              </m:r>
                            </m:sub>
                          </m:sSub>
                        </m:e>
                        <m:sub/>
                        <m:sup>
                          <m:r>
                            <a:rPr lang="en-US" sz="1600" b="1" smtClean="0">
                              <a:solidFill>
                                <a:srgbClr val="FF0000"/>
                              </a:solidFill>
                              <a:latin typeface="Cambria Math"/>
                            </a:rPr>
                            <m:t>𝟐</m:t>
                          </m:r>
                        </m:sup>
                      </m:sSubSup>
                    </m:oMath>
                  </m:oMathPara>
                </a14:m>
                <a:endParaRPr lang="en-US" sz="1600" b="1" dirty="0">
                  <a:solidFill>
                    <a:srgbClr val="FF0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1447800" y="1790326"/>
                <a:ext cx="5292924" cy="419474"/>
              </a:xfrm>
              <a:prstGeom prst="rect">
                <a:avLst/>
              </a:prstGeom>
              <a:blipFill rotWithShape="1">
                <a:blip r:embed="rId4"/>
                <a:stretch>
                  <a:fillRect/>
                </a:stretch>
              </a:blipFill>
            </p:spPr>
            <p:txBody>
              <a:bodyPr/>
              <a:lstStyle/>
              <a:p>
                <a:r>
                  <a:rPr lang="en-US">
                    <a:noFill/>
                  </a:rPr>
                  <a:t> </a:t>
                </a:r>
              </a:p>
            </p:txBody>
          </p:sp>
        </mc:Fallback>
      </mc:AlternateContent>
      <p:grpSp>
        <p:nvGrpSpPr>
          <p:cNvPr id="12" name="Group 11"/>
          <p:cNvGrpSpPr/>
          <p:nvPr/>
        </p:nvGrpSpPr>
        <p:grpSpPr>
          <a:xfrm>
            <a:off x="1204191" y="2209800"/>
            <a:ext cx="4144818" cy="3928646"/>
            <a:chOff x="533400" y="2167354"/>
            <a:chExt cx="4144818" cy="3928646"/>
          </a:xfrm>
        </p:grpSpPr>
        <p:sp>
          <p:nvSpPr>
            <p:cNvPr id="8" name="Rectangle 7"/>
            <p:cNvSpPr/>
            <p:nvPr/>
          </p:nvSpPr>
          <p:spPr>
            <a:xfrm>
              <a:off x="1413640" y="366851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1</a:t>
              </a:r>
              <a:endParaRPr lang="en-US" sz="1600" dirty="0">
                <a:solidFill>
                  <a:srgbClr val="000000"/>
                </a:solidFill>
                <a:latin typeface="Franklin Gothic Medium Cond"/>
              </a:endParaRPr>
            </a:p>
          </p:txBody>
        </p:sp>
        <p:sp>
          <p:nvSpPr>
            <p:cNvPr id="9" name="Rectangle 8"/>
            <p:cNvSpPr/>
            <p:nvPr/>
          </p:nvSpPr>
          <p:spPr>
            <a:xfrm>
              <a:off x="1524000" y="4267200"/>
              <a:ext cx="410834" cy="338554"/>
            </a:xfrm>
            <a:prstGeom prst="rect">
              <a:avLst/>
            </a:prstGeom>
          </p:spPr>
          <p:txBody>
            <a:bodyPr wrap="square">
              <a:spAutoFit/>
            </a:bodyPr>
            <a:lstStyle/>
            <a:p>
              <a:pPr algn="ctr"/>
              <a:r>
                <a:rPr lang="en-US" sz="1600" b="1" dirty="0" smtClean="0">
                  <a:solidFill>
                    <a:srgbClr val="000000"/>
                  </a:solidFill>
                  <a:latin typeface="Franklin Gothic Medium Cond"/>
                </a:rPr>
                <a:t>2</a:t>
              </a:r>
              <a:endParaRPr lang="en-US" sz="1600" dirty="0">
                <a:solidFill>
                  <a:srgbClr val="000000"/>
                </a:solidFill>
                <a:latin typeface="Franklin Gothic Medium Cond"/>
              </a:endParaRPr>
            </a:p>
          </p:txBody>
        </p:sp>
        <p:sp>
          <p:nvSpPr>
            <p:cNvPr id="10" name="Rectangle 9"/>
            <p:cNvSpPr/>
            <p:nvPr/>
          </p:nvSpPr>
          <p:spPr>
            <a:xfrm>
              <a:off x="533400" y="2167354"/>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out</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sp>
          <p:nvSpPr>
            <p:cNvPr id="11" name="Rectangle 10"/>
            <p:cNvSpPr/>
            <p:nvPr/>
          </p:nvSpPr>
          <p:spPr>
            <a:xfrm>
              <a:off x="3596409" y="5672554"/>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in</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7139865"/>
                </p:ext>
              </p:extLst>
            </p:nvPr>
          </p:nvGraphicFramePr>
          <p:xfrm>
            <a:off x="685800" y="2268341"/>
            <a:ext cx="3314453" cy="3827659"/>
          </p:xfrm>
          <a:graphic>
            <a:graphicData uri="http://schemas.openxmlformats.org/presentationml/2006/ole">
              <mc:AlternateContent xmlns:mc="http://schemas.openxmlformats.org/markup-compatibility/2006">
                <mc:Choice xmlns:v="urn:schemas-microsoft-com:vml" Requires="v">
                  <p:oleObj spid="_x0000_s114745" name="Visio" r:id="rId5" imgW="1641868" imgH="1870560" progId="Visio.Drawing.11">
                    <p:embed/>
                  </p:oleObj>
                </mc:Choice>
                <mc:Fallback>
                  <p:oleObj name="Visio" r:id="rId5" imgW="1641868" imgH="1870560" progId="Visio.Drawing.11">
                    <p:embed/>
                    <p:pic>
                      <p:nvPicPr>
                        <p:cNvPr id="0" name=""/>
                        <p:cNvPicPr/>
                        <p:nvPr/>
                      </p:nvPicPr>
                      <p:blipFill>
                        <a:blip r:embed="rId6"/>
                        <a:stretch>
                          <a:fillRect/>
                        </a:stretch>
                      </p:blipFill>
                      <p:spPr>
                        <a:xfrm>
                          <a:off x="685800" y="2268341"/>
                          <a:ext cx="3314453" cy="3827659"/>
                        </a:xfrm>
                        <a:prstGeom prst="rect">
                          <a:avLst/>
                        </a:prstGeom>
                      </p:spPr>
                    </p:pic>
                  </p:oleObj>
                </mc:Fallback>
              </mc:AlternateContent>
            </a:graphicData>
          </a:graphic>
        </p:graphicFrame>
      </p:grpSp>
      <mc:AlternateContent xmlns:mc="http://schemas.openxmlformats.org/markup-compatibility/2006" xmlns:a14="http://schemas.microsoft.com/office/drawing/2010/main">
        <mc:Choice Requires="a14">
          <p:sp>
            <p:nvSpPr>
              <p:cNvPr id="20" name="TextBox 19"/>
              <p:cNvSpPr txBox="1"/>
              <p:nvPr/>
            </p:nvSpPr>
            <p:spPr>
              <a:xfrm>
                <a:off x="5105400" y="4070115"/>
                <a:ext cx="2971800" cy="141628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latin typeface="Cambria Math"/>
                            </a:rPr>
                          </m:ctrlPr>
                        </m:sSubPr>
                        <m:e>
                          <m:r>
                            <a:rPr lang="en-US" sz="1600" b="1">
                              <a:latin typeface="Cambria Math"/>
                            </a:rPr>
                            <m:t>𝐈𝐌</m:t>
                          </m:r>
                        </m:e>
                        <m:sub>
                          <m:r>
                            <a:rPr lang="en-US" sz="1600" b="1" i="1" smtClean="0">
                              <a:latin typeface="Cambria Math"/>
                            </a:rPr>
                            <m:t>𝟐</m:t>
                          </m:r>
                        </m:sub>
                      </m:sSub>
                      <m:r>
                        <a:rPr lang="en-US" sz="1600" b="1" smtClean="0">
                          <a:solidFill>
                            <a:srgbClr val="000000"/>
                          </a:solidFill>
                          <a:latin typeface="Cambria Math"/>
                        </a:rPr>
                        <m:t>=</m:t>
                      </m:r>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den>
                      </m:f>
                      <m:r>
                        <a:rPr lang="en-US" sz="1600" b="1" i="0" smtClean="0">
                          <a:solidFill>
                            <a:srgbClr val="000000"/>
                          </a:solidFill>
                          <a:latin typeface="Cambria Math"/>
                        </a:rPr>
                        <m:t>=</m:t>
                      </m:r>
                      <m:r>
                        <a:rPr lang="en-US" sz="1600" b="1" i="0" smtClean="0">
                          <a:solidFill>
                            <a:srgbClr val="000000"/>
                          </a:solidFill>
                          <a:latin typeface="Cambria Math"/>
                        </a:rPr>
                        <m:t>𝟏</m:t>
                      </m:r>
                      <m:r>
                        <a:rPr lang="en-US" sz="1600" b="1" i="0" smtClean="0">
                          <a:solidFill>
                            <a:srgbClr val="000000"/>
                          </a:solidFill>
                          <a:latin typeface="Cambria Math"/>
                        </a:rPr>
                        <m:t> @</m:t>
                      </m:r>
                      <m:r>
                        <a:rPr lang="en-US" sz="1600" b="1" i="0" smtClean="0">
                          <a:solidFill>
                            <a:srgbClr val="000000"/>
                          </a:solidFill>
                          <a:latin typeface="Cambria Math"/>
                        </a:rPr>
                        <m:t>𝐈𝐈𝐏𝟐</m:t>
                      </m:r>
                    </m:oMath>
                  </m:oMathPara>
                </a14:m>
                <a:endParaRPr lang="en-US" sz="1600" b="1" dirty="0" smtClean="0">
                  <a:solidFill>
                    <a:srgbClr val="000000"/>
                  </a:solidFill>
                </a:endParaRPr>
              </a:p>
              <a:p>
                <a:pPr marL="285750" indent="-285750">
                  <a:buFont typeface="Wingdings"/>
                  <a:buChar char="à"/>
                </a:pPr>
                <a14:m>
                  <m:oMath xmlns:m="http://schemas.openxmlformats.org/officeDocument/2006/math">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smtClean="0">
                            <a:solidFill>
                              <a:srgbClr val="000000"/>
                            </a:solidFill>
                            <a:latin typeface="Cambria Math"/>
                          </a:rPr>
                          <m:t>,</m:t>
                        </m:r>
                        <m:r>
                          <a:rPr lang="en-US" sz="1600" b="1" i="1" smtClean="0">
                            <a:solidFill>
                              <a:srgbClr val="000000"/>
                            </a:solidFill>
                            <a:latin typeface="Cambria Math"/>
                          </a:rPr>
                          <m:t>𝑰𝑰𝑷</m:t>
                        </m:r>
                        <m:r>
                          <a:rPr lang="en-US" sz="1600" b="1" i="1" smtClean="0">
                            <a:solidFill>
                              <a:srgbClr val="000000"/>
                            </a:solidFill>
                            <a:latin typeface="Cambria Math"/>
                          </a:rPr>
                          <m:t>𝟐</m:t>
                        </m:r>
                      </m:sub>
                    </m:sSub>
                    <m:r>
                      <a:rPr lang="en-US" sz="1600" b="1" i="1" smtClean="0">
                        <a:solidFill>
                          <a:srgbClr val="000000"/>
                        </a:solidFill>
                        <a:latin typeface="Cambria Math"/>
                      </a:rPr>
                      <m:t>=</m:t>
                    </m:r>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den>
                        </m:f>
                      </m:e>
                    </m:d>
                  </m:oMath>
                </a14:m>
                <a:endParaRPr lang="en-US" sz="1600" b="1" i="1" dirty="0" smtClean="0">
                  <a:solidFill>
                    <a:srgbClr val="000000"/>
                  </a:solidFill>
                  <a:latin typeface="Cambria Math"/>
                </a:endParaRPr>
              </a:p>
              <a:p>
                <a:pPr marL="285750" indent="-285750">
                  <a:buFont typeface="Wingdings"/>
                  <a:buChar char="à"/>
                </a:pPr>
                <a14:m>
                  <m:oMath xmlns:m="http://schemas.openxmlformats.org/officeDocument/2006/math">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smtClean="0">
                            <a:solidFill>
                              <a:srgbClr val="000000"/>
                            </a:solidFill>
                            <a:latin typeface="Cambria Math"/>
                          </a:rPr>
                          <m:t>𝑶</m:t>
                        </m:r>
                        <m:r>
                          <a:rPr lang="en-US" sz="1600" b="1" i="1">
                            <a:solidFill>
                              <a:srgbClr val="000000"/>
                            </a:solidFill>
                            <a:latin typeface="Cambria Math"/>
                          </a:rPr>
                          <m:t>𝑰𝑷</m:t>
                        </m:r>
                        <m:r>
                          <a:rPr lang="en-US" sz="1600" b="1" i="1" smtClean="0">
                            <a:solidFill>
                              <a:srgbClr val="000000"/>
                            </a:solidFill>
                            <a:latin typeface="Cambria Math"/>
                          </a:rPr>
                          <m:t>𝟐</m:t>
                        </m:r>
                      </m:sub>
                    </m:sSub>
                    <m:r>
                      <a:rPr lang="en-US" sz="1600" b="1" i="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den>
                        </m:f>
                      </m:e>
                    </m:d>
                    <m:r>
                      <a:rPr lang="en-US" sz="1600" b="1" i="1" smtClean="0">
                        <a:solidFill>
                          <a:srgbClr val="000000"/>
                        </a:solidFill>
                        <a:latin typeface="Cambria Math"/>
                      </a:rPr>
                      <m:t>=</m:t>
                    </m:r>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smtClean="0">
                                    <a:solidFill>
                                      <a:srgbClr val="000000"/>
                                    </a:solidFill>
                                    <a:latin typeface="Cambria Math"/>
                                  </a:rPr>
                                  <m:t>𝟐</m:t>
                                </m:r>
                              </m:sup>
                            </m:sSup>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i="0" smtClean="0">
                                    <a:solidFill>
                                      <a:srgbClr val="000000"/>
                                    </a:solidFill>
                                    <a:latin typeface="Cambria Math"/>
                                  </a:rPr>
                                  <m:t>𝟐</m:t>
                                </m:r>
                              </m:sub>
                            </m:sSub>
                          </m:den>
                        </m:f>
                      </m:e>
                    </m:d>
                  </m:oMath>
                </a14:m>
                <a:endParaRPr lang="en-US" sz="1600" b="1" dirty="0">
                  <a:solidFill>
                    <a:srgbClr val="000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5105400" y="4070115"/>
                <a:ext cx="2971800" cy="1416285"/>
              </a:xfrm>
              <a:prstGeom prst="rect">
                <a:avLst/>
              </a:prstGeom>
              <a:blipFill rotWithShape="1">
                <a:blip r:embed="rId7"/>
                <a:stretch>
                  <a:fillRect l="-821"/>
                </a:stretch>
              </a:blipFill>
            </p:spPr>
            <p:txBody>
              <a:bodyPr/>
              <a:lstStyle/>
              <a:p>
                <a:r>
                  <a:rPr lang="en-US">
                    <a:noFill/>
                  </a:rPr>
                  <a:t> </a:t>
                </a:r>
              </a:p>
            </p:txBody>
          </p:sp>
        </mc:Fallback>
      </mc:AlternateContent>
      <p:sp>
        <p:nvSpPr>
          <p:cNvPr id="22" name="TextBox 2"/>
          <p:cNvSpPr txBox="1">
            <a:spLocks noChangeArrowheads="1"/>
          </p:cNvSpPr>
          <p:nvPr/>
        </p:nvSpPr>
        <p:spPr bwMode="auto">
          <a:xfrm>
            <a:off x="4114800" y="2438400"/>
            <a:ext cx="45720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IIP2 is defined as the signal level at which the extrapolated output signal levels at </a:t>
            </a:r>
            <a:r>
              <a:rPr lang="en-US" b="1" dirty="0" smtClean="0">
                <a:solidFill>
                  <a:srgbClr val="000000"/>
                </a:solidFill>
                <a:latin typeface="Symbol" pitchFamily="18" charset="2"/>
              </a:rPr>
              <a:t>w</a:t>
            </a:r>
            <a:r>
              <a:rPr lang="en-US" b="1" baseline="-25000" dirty="0" smtClean="0">
                <a:solidFill>
                  <a:srgbClr val="000000"/>
                </a:solidFill>
                <a:latin typeface="Franklin Gothic Medium Cond" pitchFamily="34" charset="0"/>
              </a:rPr>
              <a:t>s1</a:t>
            </a:r>
            <a:r>
              <a:rPr lang="en-US" b="1" dirty="0" smtClean="0">
                <a:solidFill>
                  <a:srgbClr val="000000"/>
                </a:solidFill>
                <a:latin typeface="Franklin Gothic Medium Cond" pitchFamily="34" charset="0"/>
              </a:rPr>
              <a:t> (or </a:t>
            </a:r>
            <a:r>
              <a:rPr lang="en-US" b="1" dirty="0" smtClean="0">
                <a:solidFill>
                  <a:srgbClr val="000000"/>
                </a:solidFill>
                <a:latin typeface="Symbol" pitchFamily="18" charset="2"/>
              </a:rPr>
              <a:t>w</a:t>
            </a:r>
            <a:r>
              <a:rPr lang="en-US" b="1" baseline="-25000" dirty="0" smtClean="0">
                <a:solidFill>
                  <a:srgbClr val="000000"/>
                </a:solidFill>
                <a:latin typeface="Franklin Gothic Medium Cond" pitchFamily="34" charset="0"/>
              </a:rPr>
              <a:t>s2</a:t>
            </a:r>
            <a:r>
              <a:rPr lang="en-US" b="1" dirty="0" smtClean="0">
                <a:solidFill>
                  <a:srgbClr val="000000"/>
                </a:solidFill>
                <a:latin typeface="Franklin Gothic Medium Cond" pitchFamily="34" charset="0"/>
              </a:rPr>
              <a:t>) and </a:t>
            </a:r>
            <a:r>
              <a:rPr lang="en-US" b="1" dirty="0" smtClean="0">
                <a:solidFill>
                  <a:srgbClr val="000000"/>
                </a:solidFill>
                <a:latin typeface="Symbol" pitchFamily="18" charset="2"/>
              </a:rPr>
              <a:t>w</a:t>
            </a:r>
            <a:r>
              <a:rPr lang="en-US" b="1" baseline="-25000" dirty="0" smtClean="0">
                <a:solidFill>
                  <a:srgbClr val="000000"/>
                </a:solidFill>
                <a:latin typeface="Franklin Gothic Medium Cond" pitchFamily="34" charset="0"/>
              </a:rPr>
              <a:t>s2</a:t>
            </a:r>
            <a:r>
              <a:rPr lang="en-US" b="1" dirty="0" smtClean="0">
                <a:solidFill>
                  <a:srgbClr val="000000"/>
                </a:solidFill>
                <a:latin typeface="Franklin Gothic Medium Cond" pitchFamily="34" charset="0"/>
              </a:rPr>
              <a:t>-</a:t>
            </a:r>
            <a:r>
              <a:rPr lang="en-US" b="1" dirty="0" smtClean="0">
                <a:solidFill>
                  <a:srgbClr val="000000"/>
                </a:solidFill>
                <a:latin typeface="Symbol" pitchFamily="18" charset="2"/>
              </a:rPr>
              <a:t>w</a:t>
            </a:r>
            <a:r>
              <a:rPr lang="en-US" b="1" baseline="-25000" dirty="0" smtClean="0">
                <a:solidFill>
                  <a:srgbClr val="000000"/>
                </a:solidFill>
                <a:latin typeface="Franklin Gothic Medium Cond" pitchFamily="34" charset="0"/>
              </a:rPr>
              <a:t>s1</a:t>
            </a:r>
            <a:r>
              <a:rPr lang="en-US" b="1" dirty="0" smtClean="0">
                <a:solidFill>
                  <a:srgbClr val="000000"/>
                </a:solidFill>
                <a:latin typeface="Franklin Gothic Medium Cond" pitchFamily="34" charset="0"/>
              </a:rPr>
              <a:t> equal each other. The corresponding output power level is referred to as the second-order output intercept point (OIP2). </a:t>
            </a:r>
            <a:endParaRPr lang="en-US" b="1" dirty="0">
              <a:solidFill>
                <a:srgbClr val="000000"/>
              </a:solidFill>
              <a:latin typeface="Franklin Gothic Medium Cond" pitchFamily="34" charset="0"/>
            </a:endParaRPr>
          </a:p>
        </p:txBody>
      </p:sp>
      <p:sp>
        <p:nvSpPr>
          <p:cNvPr id="24" name="Rectangle 23"/>
          <p:cNvSpPr/>
          <p:nvPr/>
        </p:nvSpPr>
        <p:spPr>
          <a:xfrm>
            <a:off x="6248400" y="4600786"/>
            <a:ext cx="430852" cy="44941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3032991" y="5879068"/>
            <a:ext cx="1081809" cy="369332"/>
          </a:xfrm>
          <a:prstGeom prst="rect">
            <a:avLst/>
          </a:prstGeom>
        </p:spPr>
        <p:txBody>
          <a:bodyPr wrap="square">
            <a:spAutoFit/>
          </a:bodyPr>
          <a:lstStyle/>
          <a:p>
            <a:pPr algn="ctr"/>
            <a:r>
              <a:rPr lang="en-US" b="1" dirty="0" smtClean="0">
                <a:solidFill>
                  <a:srgbClr val="FF0000"/>
                </a:solidFill>
                <a:latin typeface="Franklin Gothic Medium Cond"/>
              </a:rPr>
              <a:t>IIP</a:t>
            </a:r>
            <a:r>
              <a:rPr lang="en-US" b="1" baseline="-25000" dirty="0" smtClean="0">
                <a:solidFill>
                  <a:srgbClr val="FF0000"/>
                </a:solidFill>
                <a:latin typeface="Franklin Gothic Medium Cond"/>
              </a:rPr>
              <a:t>2</a:t>
            </a:r>
            <a:endParaRPr lang="en-US" dirty="0">
              <a:solidFill>
                <a:srgbClr val="FF0000"/>
              </a:solidFill>
              <a:latin typeface="Franklin Gothic Medium Cond"/>
            </a:endParaRPr>
          </a:p>
        </p:txBody>
      </p:sp>
      <p:sp>
        <p:nvSpPr>
          <p:cNvPr id="26" name="Rectangle 25"/>
          <p:cNvSpPr/>
          <p:nvPr/>
        </p:nvSpPr>
        <p:spPr>
          <a:xfrm>
            <a:off x="762000" y="2842736"/>
            <a:ext cx="1081809" cy="369332"/>
          </a:xfrm>
          <a:prstGeom prst="rect">
            <a:avLst/>
          </a:prstGeom>
        </p:spPr>
        <p:txBody>
          <a:bodyPr wrap="square">
            <a:spAutoFit/>
          </a:bodyPr>
          <a:lstStyle/>
          <a:p>
            <a:pPr algn="ctr"/>
            <a:r>
              <a:rPr lang="en-US" b="1" dirty="0" smtClean="0">
                <a:solidFill>
                  <a:srgbClr val="FF0000"/>
                </a:solidFill>
                <a:latin typeface="Franklin Gothic Medium Cond"/>
              </a:rPr>
              <a:t>OIP</a:t>
            </a:r>
            <a:r>
              <a:rPr lang="en-US" b="1" baseline="-25000" dirty="0" smtClean="0">
                <a:solidFill>
                  <a:srgbClr val="FF0000"/>
                </a:solidFill>
                <a:latin typeface="Franklin Gothic Medium Cond"/>
              </a:rPr>
              <a:t>2</a:t>
            </a:r>
            <a:endParaRPr lang="en-US" dirty="0">
              <a:solidFill>
                <a:srgbClr val="FF0000"/>
              </a:solidFill>
              <a:latin typeface="Franklin Gothic Medium Cond"/>
            </a:endParaRPr>
          </a:p>
        </p:txBody>
      </p:sp>
    </p:spTree>
    <p:extLst>
      <p:ext uri="{BB962C8B-B14F-4D97-AF65-F5344CB8AC3E}">
        <p14:creationId xmlns:p14="http://schemas.microsoft.com/office/powerpoint/2010/main" val="2895865876"/>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5791200" y="1799146"/>
            <a:ext cx="814697" cy="448999"/>
          </a:xfrm>
          <a:custGeom>
            <a:avLst/>
            <a:gdLst>
              <a:gd name="connsiteX0" fmla="*/ 467715 w 814697"/>
              <a:gd name="connsiteY0" fmla="*/ 756744 h 756896"/>
              <a:gd name="connsiteX1" fmla="*/ 415163 w 814697"/>
              <a:gd name="connsiteY1" fmla="*/ 735724 h 756896"/>
              <a:gd name="connsiteX2" fmla="*/ 352101 w 814697"/>
              <a:gd name="connsiteY2" fmla="*/ 693682 h 756896"/>
              <a:gd name="connsiteX3" fmla="*/ 278528 w 814697"/>
              <a:gd name="connsiteY3" fmla="*/ 641131 h 756896"/>
              <a:gd name="connsiteX4" fmla="*/ 183935 w 814697"/>
              <a:gd name="connsiteY4" fmla="*/ 578068 h 756896"/>
              <a:gd name="connsiteX5" fmla="*/ 152404 w 814697"/>
              <a:gd name="connsiteY5" fmla="*/ 557048 h 756896"/>
              <a:gd name="connsiteX6" fmla="*/ 110363 w 814697"/>
              <a:gd name="connsiteY6" fmla="*/ 493986 h 756896"/>
              <a:gd name="connsiteX7" fmla="*/ 78832 w 814697"/>
              <a:gd name="connsiteY7" fmla="*/ 462455 h 756896"/>
              <a:gd name="connsiteX8" fmla="*/ 47301 w 814697"/>
              <a:gd name="connsiteY8" fmla="*/ 388882 h 756896"/>
              <a:gd name="connsiteX9" fmla="*/ 26280 w 814697"/>
              <a:gd name="connsiteY9" fmla="*/ 357351 h 756896"/>
              <a:gd name="connsiteX10" fmla="*/ 15770 w 814697"/>
              <a:gd name="connsiteY10" fmla="*/ 168165 h 756896"/>
              <a:gd name="connsiteX11" fmla="*/ 47301 w 814697"/>
              <a:gd name="connsiteY11" fmla="*/ 136634 h 756896"/>
              <a:gd name="connsiteX12" fmla="*/ 78832 w 814697"/>
              <a:gd name="connsiteY12" fmla="*/ 126124 h 756896"/>
              <a:gd name="connsiteX13" fmla="*/ 110363 w 814697"/>
              <a:gd name="connsiteY13" fmla="*/ 105103 h 756896"/>
              <a:gd name="connsiteX14" fmla="*/ 215466 w 814697"/>
              <a:gd name="connsiteY14" fmla="*/ 84082 h 756896"/>
              <a:gd name="connsiteX15" fmla="*/ 415163 w 814697"/>
              <a:gd name="connsiteY15" fmla="*/ 63062 h 756896"/>
              <a:gd name="connsiteX16" fmla="*/ 488735 w 814697"/>
              <a:gd name="connsiteY16" fmla="*/ 42041 h 756896"/>
              <a:gd name="connsiteX17" fmla="*/ 551797 w 814697"/>
              <a:gd name="connsiteY17" fmla="*/ 21020 h 756896"/>
              <a:gd name="connsiteX18" fmla="*/ 625370 w 814697"/>
              <a:gd name="connsiteY18" fmla="*/ 0 h 756896"/>
              <a:gd name="connsiteX19" fmla="*/ 772515 w 814697"/>
              <a:gd name="connsiteY19" fmla="*/ 10510 h 756896"/>
              <a:gd name="connsiteX20" fmla="*/ 804046 w 814697"/>
              <a:gd name="connsiteY20" fmla="*/ 21020 h 756896"/>
              <a:gd name="connsiteX21" fmla="*/ 814556 w 814697"/>
              <a:gd name="connsiteY21" fmla="*/ 52551 h 756896"/>
              <a:gd name="connsiteX22" fmla="*/ 783025 w 814697"/>
              <a:gd name="connsiteY22" fmla="*/ 315310 h 756896"/>
              <a:gd name="connsiteX23" fmla="*/ 762004 w 814697"/>
              <a:gd name="connsiteY23" fmla="*/ 346841 h 756896"/>
              <a:gd name="connsiteX24" fmla="*/ 730473 w 814697"/>
              <a:gd name="connsiteY24" fmla="*/ 409903 h 756896"/>
              <a:gd name="connsiteX25" fmla="*/ 698942 w 814697"/>
              <a:gd name="connsiteY25" fmla="*/ 472965 h 756896"/>
              <a:gd name="connsiteX26" fmla="*/ 667411 w 814697"/>
              <a:gd name="connsiteY26" fmla="*/ 546537 h 756896"/>
              <a:gd name="connsiteX27" fmla="*/ 614859 w 814697"/>
              <a:gd name="connsiteY27" fmla="*/ 641131 h 756896"/>
              <a:gd name="connsiteX28" fmla="*/ 604349 w 814697"/>
              <a:gd name="connsiteY28" fmla="*/ 672662 h 756896"/>
              <a:gd name="connsiteX29" fmla="*/ 541287 w 814697"/>
              <a:gd name="connsiteY29" fmla="*/ 704193 h 756896"/>
              <a:gd name="connsiteX30" fmla="*/ 509756 w 814697"/>
              <a:gd name="connsiteY30" fmla="*/ 725213 h 756896"/>
              <a:gd name="connsiteX31" fmla="*/ 467715 w 814697"/>
              <a:gd name="connsiteY31" fmla="*/ 756744 h 756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14697" h="756896">
                <a:moveTo>
                  <a:pt x="467715" y="756744"/>
                </a:moveTo>
                <a:cubicBezTo>
                  <a:pt x="451949" y="758496"/>
                  <a:pt x="431726" y="744758"/>
                  <a:pt x="415163" y="735724"/>
                </a:cubicBezTo>
                <a:cubicBezTo>
                  <a:pt x="392984" y="723626"/>
                  <a:pt x="373122" y="707696"/>
                  <a:pt x="352101" y="693682"/>
                </a:cubicBezTo>
                <a:cubicBezTo>
                  <a:pt x="249579" y="625334"/>
                  <a:pt x="408911" y="732399"/>
                  <a:pt x="278528" y="641131"/>
                </a:cubicBezTo>
                <a:cubicBezTo>
                  <a:pt x="247483" y="619399"/>
                  <a:pt x="215466" y="599089"/>
                  <a:pt x="183935" y="578068"/>
                </a:cubicBezTo>
                <a:lnTo>
                  <a:pt x="152404" y="557048"/>
                </a:lnTo>
                <a:cubicBezTo>
                  <a:pt x="138390" y="536027"/>
                  <a:pt x="128227" y="511850"/>
                  <a:pt x="110363" y="493986"/>
                </a:cubicBezTo>
                <a:cubicBezTo>
                  <a:pt x="99853" y="483476"/>
                  <a:pt x="87471" y="474550"/>
                  <a:pt x="78832" y="462455"/>
                </a:cubicBezTo>
                <a:cubicBezTo>
                  <a:pt x="42377" y="411418"/>
                  <a:pt x="70175" y="434631"/>
                  <a:pt x="47301" y="388882"/>
                </a:cubicBezTo>
                <a:cubicBezTo>
                  <a:pt x="41652" y="377584"/>
                  <a:pt x="33287" y="367861"/>
                  <a:pt x="26280" y="357351"/>
                </a:cubicBezTo>
                <a:cubicBezTo>
                  <a:pt x="-154" y="278051"/>
                  <a:pt x="-11676" y="271086"/>
                  <a:pt x="15770" y="168165"/>
                </a:cubicBezTo>
                <a:cubicBezTo>
                  <a:pt x="19600" y="153803"/>
                  <a:pt x="34933" y="144879"/>
                  <a:pt x="47301" y="136634"/>
                </a:cubicBezTo>
                <a:cubicBezTo>
                  <a:pt x="56519" y="130489"/>
                  <a:pt x="68322" y="129627"/>
                  <a:pt x="78832" y="126124"/>
                </a:cubicBezTo>
                <a:cubicBezTo>
                  <a:pt x="89342" y="119117"/>
                  <a:pt x="98752" y="110079"/>
                  <a:pt x="110363" y="105103"/>
                </a:cubicBezTo>
                <a:cubicBezTo>
                  <a:pt x="129511" y="96897"/>
                  <a:pt x="202431" y="85944"/>
                  <a:pt x="215466" y="84082"/>
                </a:cubicBezTo>
                <a:cubicBezTo>
                  <a:pt x="295833" y="72601"/>
                  <a:pt x="329116" y="70884"/>
                  <a:pt x="415163" y="63062"/>
                </a:cubicBezTo>
                <a:cubicBezTo>
                  <a:pt x="521101" y="27747"/>
                  <a:pt x="356799" y="81622"/>
                  <a:pt x="488735" y="42041"/>
                </a:cubicBezTo>
                <a:cubicBezTo>
                  <a:pt x="509958" y="35674"/>
                  <a:pt x="530301" y="26394"/>
                  <a:pt x="551797" y="21020"/>
                </a:cubicBezTo>
                <a:cubicBezTo>
                  <a:pt x="604587" y="7823"/>
                  <a:pt x="580135" y="15078"/>
                  <a:pt x="625370" y="0"/>
                </a:cubicBezTo>
                <a:cubicBezTo>
                  <a:pt x="674418" y="3503"/>
                  <a:pt x="723678" y="4765"/>
                  <a:pt x="772515" y="10510"/>
                </a:cubicBezTo>
                <a:cubicBezTo>
                  <a:pt x="783518" y="11804"/>
                  <a:pt x="796212" y="13186"/>
                  <a:pt x="804046" y="21020"/>
                </a:cubicBezTo>
                <a:cubicBezTo>
                  <a:pt x="811880" y="28854"/>
                  <a:pt x="811053" y="42041"/>
                  <a:pt x="814556" y="52551"/>
                </a:cubicBezTo>
                <a:cubicBezTo>
                  <a:pt x="813737" y="68118"/>
                  <a:pt x="821517" y="257573"/>
                  <a:pt x="783025" y="315310"/>
                </a:cubicBezTo>
                <a:lnTo>
                  <a:pt x="762004" y="346841"/>
                </a:lnTo>
                <a:cubicBezTo>
                  <a:pt x="735587" y="426095"/>
                  <a:pt x="771222" y="328405"/>
                  <a:pt x="730473" y="409903"/>
                </a:cubicBezTo>
                <a:cubicBezTo>
                  <a:pt x="686958" y="496932"/>
                  <a:pt x="759186" y="382601"/>
                  <a:pt x="698942" y="472965"/>
                </a:cubicBezTo>
                <a:cubicBezTo>
                  <a:pt x="671139" y="584181"/>
                  <a:pt x="708888" y="453211"/>
                  <a:pt x="667411" y="546537"/>
                </a:cubicBezTo>
                <a:cubicBezTo>
                  <a:pt x="626257" y="639134"/>
                  <a:pt x="672412" y="583579"/>
                  <a:pt x="614859" y="641131"/>
                </a:cubicBezTo>
                <a:cubicBezTo>
                  <a:pt x="611356" y="651641"/>
                  <a:pt x="611270" y="664011"/>
                  <a:pt x="604349" y="672662"/>
                </a:cubicBezTo>
                <a:cubicBezTo>
                  <a:pt x="584271" y="697760"/>
                  <a:pt x="566671" y="691501"/>
                  <a:pt x="541287" y="704193"/>
                </a:cubicBezTo>
                <a:cubicBezTo>
                  <a:pt x="529989" y="709842"/>
                  <a:pt x="521054" y="719564"/>
                  <a:pt x="509756" y="725213"/>
                </a:cubicBezTo>
                <a:cubicBezTo>
                  <a:pt x="486518" y="736832"/>
                  <a:pt x="483481" y="754992"/>
                  <a:pt x="467715" y="75674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3" name="Freeform 12"/>
          <p:cNvSpPr/>
          <p:nvPr/>
        </p:nvSpPr>
        <p:spPr>
          <a:xfrm>
            <a:off x="4298452" y="1166648"/>
            <a:ext cx="2145460" cy="623678"/>
          </a:xfrm>
          <a:custGeom>
            <a:avLst/>
            <a:gdLst>
              <a:gd name="connsiteX0" fmla="*/ 2144389 w 2145460"/>
              <a:gd name="connsiteY0" fmla="*/ 294290 h 714704"/>
              <a:gd name="connsiteX1" fmla="*/ 2133879 w 2145460"/>
              <a:gd name="connsiteY1" fmla="*/ 567559 h 714704"/>
              <a:gd name="connsiteX2" fmla="*/ 2091838 w 2145460"/>
              <a:gd name="connsiteY2" fmla="*/ 662152 h 714704"/>
              <a:gd name="connsiteX3" fmla="*/ 2060307 w 2145460"/>
              <a:gd name="connsiteY3" fmla="*/ 672662 h 714704"/>
              <a:gd name="connsiteX4" fmla="*/ 1976224 w 2145460"/>
              <a:gd name="connsiteY4" fmla="*/ 693683 h 714704"/>
              <a:gd name="connsiteX5" fmla="*/ 1829079 w 2145460"/>
              <a:gd name="connsiteY5" fmla="*/ 714704 h 714704"/>
              <a:gd name="connsiteX6" fmla="*/ 599369 w 2145460"/>
              <a:gd name="connsiteY6" fmla="*/ 693683 h 714704"/>
              <a:gd name="connsiteX7" fmla="*/ 546817 w 2145460"/>
              <a:gd name="connsiteY7" fmla="*/ 683173 h 714704"/>
              <a:gd name="connsiteX8" fmla="*/ 441714 w 2145460"/>
              <a:gd name="connsiteY8" fmla="*/ 672662 h 714704"/>
              <a:gd name="connsiteX9" fmla="*/ 347120 w 2145460"/>
              <a:gd name="connsiteY9" fmla="*/ 651642 h 714704"/>
              <a:gd name="connsiteX10" fmla="*/ 231507 w 2145460"/>
              <a:gd name="connsiteY10" fmla="*/ 630621 h 714704"/>
              <a:gd name="connsiteX11" fmla="*/ 168445 w 2145460"/>
              <a:gd name="connsiteY11" fmla="*/ 609600 h 714704"/>
              <a:gd name="connsiteX12" fmla="*/ 136914 w 2145460"/>
              <a:gd name="connsiteY12" fmla="*/ 599090 h 714704"/>
              <a:gd name="connsiteX13" fmla="*/ 115893 w 2145460"/>
              <a:gd name="connsiteY13" fmla="*/ 567559 h 714704"/>
              <a:gd name="connsiteX14" fmla="*/ 42320 w 2145460"/>
              <a:gd name="connsiteY14" fmla="*/ 515007 h 714704"/>
              <a:gd name="connsiteX15" fmla="*/ 279 w 2145460"/>
              <a:gd name="connsiteY15" fmla="*/ 451945 h 714704"/>
              <a:gd name="connsiteX16" fmla="*/ 10789 w 2145460"/>
              <a:gd name="connsiteY16" fmla="*/ 378373 h 714704"/>
              <a:gd name="connsiteX17" fmla="*/ 94872 w 2145460"/>
              <a:gd name="connsiteY17" fmla="*/ 304800 h 714704"/>
              <a:gd name="connsiteX18" fmla="*/ 210486 w 2145460"/>
              <a:gd name="connsiteY18" fmla="*/ 262759 h 714704"/>
              <a:gd name="connsiteX19" fmla="*/ 284058 w 2145460"/>
              <a:gd name="connsiteY19" fmla="*/ 241738 h 714704"/>
              <a:gd name="connsiteX20" fmla="*/ 357631 w 2145460"/>
              <a:gd name="connsiteY20" fmla="*/ 231228 h 714704"/>
              <a:gd name="connsiteX21" fmla="*/ 399672 w 2145460"/>
              <a:gd name="connsiteY21" fmla="*/ 220718 h 714704"/>
              <a:gd name="connsiteX22" fmla="*/ 504776 w 2145460"/>
              <a:gd name="connsiteY22" fmla="*/ 210207 h 714704"/>
              <a:gd name="connsiteX23" fmla="*/ 578348 w 2145460"/>
              <a:gd name="connsiteY23" fmla="*/ 199697 h 714704"/>
              <a:gd name="connsiteX24" fmla="*/ 641410 w 2145460"/>
              <a:gd name="connsiteY24" fmla="*/ 178676 h 714704"/>
              <a:gd name="connsiteX25" fmla="*/ 736003 w 2145460"/>
              <a:gd name="connsiteY25" fmla="*/ 105104 h 714704"/>
              <a:gd name="connsiteX26" fmla="*/ 767534 w 2145460"/>
              <a:gd name="connsiteY26" fmla="*/ 94593 h 714704"/>
              <a:gd name="connsiteX27" fmla="*/ 799065 w 2145460"/>
              <a:gd name="connsiteY27" fmla="*/ 73573 h 714704"/>
              <a:gd name="connsiteX28" fmla="*/ 883148 w 2145460"/>
              <a:gd name="connsiteY28" fmla="*/ 52552 h 714704"/>
              <a:gd name="connsiteX29" fmla="*/ 914679 w 2145460"/>
              <a:gd name="connsiteY29" fmla="*/ 42042 h 714704"/>
              <a:gd name="connsiteX30" fmla="*/ 998762 w 2145460"/>
              <a:gd name="connsiteY30" fmla="*/ 31531 h 714704"/>
              <a:gd name="connsiteX31" fmla="*/ 1135396 w 2145460"/>
              <a:gd name="connsiteY31" fmla="*/ 10511 h 714704"/>
              <a:gd name="connsiteX32" fmla="*/ 1229989 w 2145460"/>
              <a:gd name="connsiteY32" fmla="*/ 0 h 714704"/>
              <a:gd name="connsiteX33" fmla="*/ 1534789 w 2145460"/>
              <a:gd name="connsiteY33" fmla="*/ 10511 h 714704"/>
              <a:gd name="connsiteX34" fmla="*/ 1576831 w 2145460"/>
              <a:gd name="connsiteY34" fmla="*/ 21021 h 714704"/>
              <a:gd name="connsiteX35" fmla="*/ 1639893 w 2145460"/>
              <a:gd name="connsiteY35" fmla="*/ 42042 h 714704"/>
              <a:gd name="connsiteX36" fmla="*/ 1734486 w 2145460"/>
              <a:gd name="connsiteY36" fmla="*/ 105104 h 714704"/>
              <a:gd name="connsiteX37" fmla="*/ 1797548 w 2145460"/>
              <a:gd name="connsiteY37" fmla="*/ 147145 h 714704"/>
              <a:gd name="connsiteX38" fmla="*/ 1860610 w 2145460"/>
              <a:gd name="connsiteY38" fmla="*/ 189186 h 714704"/>
              <a:gd name="connsiteX39" fmla="*/ 1923672 w 2145460"/>
              <a:gd name="connsiteY39" fmla="*/ 231228 h 714704"/>
              <a:gd name="connsiteX40" fmla="*/ 1986734 w 2145460"/>
              <a:gd name="connsiteY40" fmla="*/ 262759 h 714704"/>
              <a:gd name="connsiteX41" fmla="*/ 2112858 w 2145460"/>
              <a:gd name="connsiteY41" fmla="*/ 273269 h 714704"/>
              <a:gd name="connsiteX42" fmla="*/ 2144389 w 2145460"/>
              <a:gd name="connsiteY42" fmla="*/ 294290 h 71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145460" h="714704">
                <a:moveTo>
                  <a:pt x="2144389" y="294290"/>
                </a:moveTo>
                <a:cubicBezTo>
                  <a:pt x="2147893" y="343338"/>
                  <a:pt x="2142388" y="476800"/>
                  <a:pt x="2133879" y="567559"/>
                </a:cubicBezTo>
                <a:cubicBezTo>
                  <a:pt x="2132447" y="582833"/>
                  <a:pt x="2111704" y="646259"/>
                  <a:pt x="2091838" y="662152"/>
                </a:cubicBezTo>
                <a:cubicBezTo>
                  <a:pt x="2083187" y="669073"/>
                  <a:pt x="2070995" y="669747"/>
                  <a:pt x="2060307" y="672662"/>
                </a:cubicBezTo>
                <a:cubicBezTo>
                  <a:pt x="2032435" y="680264"/>
                  <a:pt x="2004721" y="688934"/>
                  <a:pt x="1976224" y="693683"/>
                </a:cubicBezTo>
                <a:cubicBezTo>
                  <a:pt x="1885300" y="708836"/>
                  <a:pt x="1934308" y="701550"/>
                  <a:pt x="1829079" y="714704"/>
                </a:cubicBezTo>
                <a:cubicBezTo>
                  <a:pt x="1755947" y="713873"/>
                  <a:pt x="897943" y="711246"/>
                  <a:pt x="599369" y="693683"/>
                </a:cubicBezTo>
                <a:cubicBezTo>
                  <a:pt x="581536" y="692634"/>
                  <a:pt x="564525" y="685534"/>
                  <a:pt x="546817" y="683173"/>
                </a:cubicBezTo>
                <a:cubicBezTo>
                  <a:pt x="511917" y="678520"/>
                  <a:pt x="476748" y="676166"/>
                  <a:pt x="441714" y="672662"/>
                </a:cubicBezTo>
                <a:cubicBezTo>
                  <a:pt x="403917" y="663213"/>
                  <a:pt x="387154" y="658314"/>
                  <a:pt x="347120" y="651642"/>
                </a:cubicBezTo>
                <a:cubicBezTo>
                  <a:pt x="286062" y="641465"/>
                  <a:pt x="281947" y="645753"/>
                  <a:pt x="231507" y="630621"/>
                </a:cubicBezTo>
                <a:cubicBezTo>
                  <a:pt x="210284" y="624254"/>
                  <a:pt x="189466" y="616607"/>
                  <a:pt x="168445" y="609600"/>
                </a:cubicBezTo>
                <a:lnTo>
                  <a:pt x="136914" y="599090"/>
                </a:lnTo>
                <a:cubicBezTo>
                  <a:pt x="129907" y="588580"/>
                  <a:pt x="124825" y="576491"/>
                  <a:pt x="115893" y="567559"/>
                </a:cubicBezTo>
                <a:cubicBezTo>
                  <a:pt x="102859" y="554525"/>
                  <a:pt x="60222" y="526942"/>
                  <a:pt x="42320" y="515007"/>
                </a:cubicBezTo>
                <a:cubicBezTo>
                  <a:pt x="28306" y="493986"/>
                  <a:pt x="-3294" y="476955"/>
                  <a:pt x="279" y="451945"/>
                </a:cubicBezTo>
                <a:cubicBezTo>
                  <a:pt x="3782" y="427421"/>
                  <a:pt x="3671" y="402101"/>
                  <a:pt x="10789" y="378373"/>
                </a:cubicBezTo>
                <a:cubicBezTo>
                  <a:pt x="21737" y="341880"/>
                  <a:pt x="69474" y="321732"/>
                  <a:pt x="94872" y="304800"/>
                </a:cubicBezTo>
                <a:cubicBezTo>
                  <a:pt x="160966" y="260737"/>
                  <a:pt x="90077" y="302894"/>
                  <a:pt x="210486" y="262759"/>
                </a:cubicBezTo>
                <a:cubicBezTo>
                  <a:pt x="237496" y="253756"/>
                  <a:pt x="255031" y="247016"/>
                  <a:pt x="284058" y="241738"/>
                </a:cubicBezTo>
                <a:cubicBezTo>
                  <a:pt x="308432" y="237306"/>
                  <a:pt x="333257" y="235659"/>
                  <a:pt x="357631" y="231228"/>
                </a:cubicBezTo>
                <a:cubicBezTo>
                  <a:pt x="371843" y="228644"/>
                  <a:pt x="385372" y="222761"/>
                  <a:pt x="399672" y="220718"/>
                </a:cubicBezTo>
                <a:cubicBezTo>
                  <a:pt x="434528" y="215739"/>
                  <a:pt x="469808" y="214321"/>
                  <a:pt x="504776" y="210207"/>
                </a:cubicBezTo>
                <a:cubicBezTo>
                  <a:pt x="529379" y="207312"/>
                  <a:pt x="553824" y="203200"/>
                  <a:pt x="578348" y="199697"/>
                </a:cubicBezTo>
                <a:cubicBezTo>
                  <a:pt x="599369" y="192690"/>
                  <a:pt x="625742" y="194344"/>
                  <a:pt x="641410" y="178676"/>
                </a:cubicBezTo>
                <a:cubicBezTo>
                  <a:pt x="668617" y="151469"/>
                  <a:pt x="698286" y="117677"/>
                  <a:pt x="736003" y="105104"/>
                </a:cubicBezTo>
                <a:cubicBezTo>
                  <a:pt x="746513" y="101600"/>
                  <a:pt x="757625" y="99548"/>
                  <a:pt x="767534" y="94593"/>
                </a:cubicBezTo>
                <a:cubicBezTo>
                  <a:pt x="778832" y="88944"/>
                  <a:pt x="787767" y="79222"/>
                  <a:pt x="799065" y="73573"/>
                </a:cubicBezTo>
                <a:cubicBezTo>
                  <a:pt x="823095" y="61558"/>
                  <a:pt x="859154" y="58550"/>
                  <a:pt x="883148" y="52552"/>
                </a:cubicBezTo>
                <a:cubicBezTo>
                  <a:pt x="893896" y="49865"/>
                  <a:pt x="903779" y="44024"/>
                  <a:pt x="914679" y="42042"/>
                </a:cubicBezTo>
                <a:cubicBezTo>
                  <a:pt x="942469" y="36989"/>
                  <a:pt x="970800" y="35526"/>
                  <a:pt x="998762" y="31531"/>
                </a:cubicBezTo>
                <a:cubicBezTo>
                  <a:pt x="1121480" y="14000"/>
                  <a:pt x="999786" y="27463"/>
                  <a:pt x="1135396" y="10511"/>
                </a:cubicBezTo>
                <a:cubicBezTo>
                  <a:pt x="1166876" y="6576"/>
                  <a:pt x="1198458" y="3504"/>
                  <a:pt x="1229989" y="0"/>
                </a:cubicBezTo>
                <a:cubicBezTo>
                  <a:pt x="1331589" y="3504"/>
                  <a:pt x="1433315" y="4361"/>
                  <a:pt x="1534789" y="10511"/>
                </a:cubicBezTo>
                <a:cubicBezTo>
                  <a:pt x="1549208" y="11385"/>
                  <a:pt x="1562995" y="16870"/>
                  <a:pt x="1576831" y="21021"/>
                </a:cubicBezTo>
                <a:cubicBezTo>
                  <a:pt x="1598054" y="27388"/>
                  <a:pt x="1621457" y="29751"/>
                  <a:pt x="1639893" y="42042"/>
                </a:cubicBezTo>
                <a:lnTo>
                  <a:pt x="1734486" y="105104"/>
                </a:lnTo>
                <a:cubicBezTo>
                  <a:pt x="1734491" y="105107"/>
                  <a:pt x="1797544" y="147141"/>
                  <a:pt x="1797548" y="147145"/>
                </a:cubicBezTo>
                <a:cubicBezTo>
                  <a:pt x="1836913" y="186510"/>
                  <a:pt x="1814978" y="173976"/>
                  <a:pt x="1860610" y="189186"/>
                </a:cubicBezTo>
                <a:lnTo>
                  <a:pt x="1923672" y="231228"/>
                </a:lnTo>
                <a:cubicBezTo>
                  <a:pt x="1945817" y="245991"/>
                  <a:pt x="1959536" y="259133"/>
                  <a:pt x="1986734" y="262759"/>
                </a:cubicBezTo>
                <a:cubicBezTo>
                  <a:pt x="2028551" y="268334"/>
                  <a:pt x="2070817" y="269766"/>
                  <a:pt x="2112858" y="273269"/>
                </a:cubicBezTo>
                <a:cubicBezTo>
                  <a:pt x="2151821" y="286257"/>
                  <a:pt x="2140885" y="245242"/>
                  <a:pt x="2144389" y="29429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2</a:t>
            </a:r>
            <a:r>
              <a:rPr lang="en-US" baseline="30000" dirty="0" smtClean="0"/>
              <a:t>nd</a:t>
            </a:r>
            <a:r>
              <a:rPr lang="en-US" dirty="0" smtClean="0"/>
              <a:t> –order Intermodulation Distortion (IM2)</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23</a:t>
            </a:fld>
            <a:endParaRPr lang="en-US" dirty="0">
              <a:solidFill>
                <a:srgbClr val="000000"/>
              </a:solidFill>
            </a:endParaRPr>
          </a:p>
        </p:txBody>
      </p:sp>
      <mc:AlternateContent xmlns:mc="http://schemas.openxmlformats.org/markup-compatibility/2006" xmlns:a14="http://schemas.microsoft.com/office/drawing/2010/main">
        <mc:Choice Requires="a14">
          <p:sp>
            <p:nvSpPr>
              <p:cNvPr id="6" name="TextBox 5"/>
              <p:cNvSpPr txBox="1"/>
              <p:nvPr/>
            </p:nvSpPr>
            <p:spPr>
              <a:xfrm>
                <a:off x="1447800" y="1180737"/>
                <a:ext cx="7387215" cy="648063"/>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𝐅𝐮𝐧𝐝𝐚𝐦𝐞𝐧𝐭𝐚𝐥</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𝐬𝟏</m:t>
                              </m:r>
                              <m:r>
                                <a:rPr lang="en-US" sz="1600" b="1" smtClean="0">
                                  <a:solidFill>
                                    <a:srgbClr val="000000"/>
                                  </a:solidFill>
                                  <a:latin typeface="Cambria Math"/>
                                </a:rPr>
                                <m:t>, </m:t>
                              </m:r>
                            </m:sub>
                          </m:sSub>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e>
                      </m:d>
                      <m:sSub>
                        <m:sSubPr>
                          <m:ctrlPr>
                            <a:rPr lang="en-US" sz="1600" b="1" i="1" smtClean="0">
                              <a:solidFill>
                                <a:srgbClr val="000000"/>
                              </a:solidFill>
                              <a:latin typeface="Cambria Math"/>
                            </a:rPr>
                          </m:ctrlPr>
                        </m:sSubPr>
                        <m:e>
                          <m:r>
                            <a:rPr lang="en-US" sz="1600" b="1" smtClean="0">
                              <a:solidFill>
                                <a:srgbClr val="000000"/>
                              </a:solidFill>
                              <a:latin typeface="Cambria Math"/>
                            </a:rPr>
                            <m:t>: </m:t>
                          </m:r>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m:t>
                      </m:r>
                      <m:f>
                        <m:fPr>
                          <m:ctrlPr>
                            <a:rPr lang="en-US" sz="1600" b="1" i="1">
                              <a:solidFill>
                                <a:srgbClr val="000000"/>
                              </a:solidFill>
                              <a:latin typeface="Cambria Math"/>
                            </a:rPr>
                          </m:ctrlPr>
                        </m:fPr>
                        <m:num>
                          <m:r>
                            <a:rPr lang="en-US" sz="1600" b="1">
                              <a:solidFill>
                                <a:srgbClr val="000000"/>
                              </a:solidFill>
                              <a:latin typeface="Cambria Math"/>
                            </a:rPr>
                            <m:t>𝟗</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bSup>
                            <m:sSubSupPr>
                              <m:ctrlPr>
                                <a:rPr lang="en-US" sz="1600" b="1" i="1">
                                  <a:solidFill>
                                    <a:srgbClr val="000000"/>
                                  </a:solidFill>
                                  <a:latin typeface="Cambria Math"/>
                                </a:rPr>
                              </m:ctrlPr>
                            </m:sSub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b/>
                            <m:sup>
                              <m:r>
                                <a:rPr lang="en-US" sz="1600" b="1">
                                  <a:solidFill>
                                    <a:srgbClr val="000000"/>
                                  </a:solidFill>
                                  <a:latin typeface="Cambria Math"/>
                                </a:rPr>
                                <m:t>𝟑</m:t>
                              </m:r>
                            </m:sup>
                          </m:sSubSup>
                        </m:num>
                        <m:den>
                          <m:r>
                            <a:rPr lang="en-US" sz="1600" b="1">
                              <a:solidFill>
                                <a:srgbClr val="000000"/>
                              </a:solidFill>
                              <a:latin typeface="Cambria Math"/>
                            </a:rPr>
                            <m:t>𝟒</m:t>
                          </m:r>
                        </m:den>
                      </m:f>
                      <m:r>
                        <a:rPr lang="en-US" sz="1600" b="1" smtClean="0">
                          <a:solidFill>
                            <a:srgbClr val="000000"/>
                          </a:solidFill>
                          <a:latin typeface="Cambria Math"/>
                          <a:ea typeface="Cambria Math"/>
                        </a:rPr>
                        <m:t>≈</m:t>
                      </m:r>
                      <m:sSub>
                        <m:sSubPr>
                          <m:ctrlPr>
                            <a:rPr lang="en-US" sz="1600" b="1" i="1" smtClean="0">
                              <a:solidFill>
                                <a:srgbClr val="0000FF"/>
                              </a:solidFill>
                              <a:latin typeface="Cambria Math"/>
                            </a:rPr>
                          </m:ctrlPr>
                        </m:sSubPr>
                        <m:e>
                          <m:r>
                            <a:rPr lang="en-US" sz="1600" b="1">
                              <a:solidFill>
                                <a:srgbClr val="0000FF"/>
                              </a:solidFill>
                              <a:latin typeface="Cambria Math"/>
                            </a:rPr>
                            <m:t> </m:t>
                          </m:r>
                          <m:r>
                            <a:rPr lang="en-US" sz="1600" b="1">
                              <a:solidFill>
                                <a:srgbClr val="0000FF"/>
                              </a:solidFill>
                              <a:latin typeface="Cambria Math"/>
                            </a:rPr>
                            <m:t>𝐚</m:t>
                          </m:r>
                        </m:e>
                        <m:sub>
                          <m:r>
                            <a:rPr lang="en-US" sz="1600" b="1">
                              <a:solidFill>
                                <a:srgbClr val="0000FF"/>
                              </a:solidFill>
                              <a:latin typeface="Cambria Math"/>
                            </a:rPr>
                            <m:t>𝟏</m:t>
                          </m:r>
                        </m:sub>
                      </m:sSub>
                      <m:sSub>
                        <m:sSubPr>
                          <m:ctrlPr>
                            <a:rPr lang="en-US" sz="1600" b="1" i="1">
                              <a:solidFill>
                                <a:srgbClr val="0000FF"/>
                              </a:solidFill>
                              <a:latin typeface="Cambria Math"/>
                            </a:rPr>
                          </m:ctrlPr>
                        </m:sSubPr>
                        <m:e>
                          <m:r>
                            <a:rPr lang="en-US" sz="1600" b="1">
                              <a:solidFill>
                                <a:srgbClr val="0000FF"/>
                              </a:solidFill>
                              <a:latin typeface="Cambria Math"/>
                            </a:rPr>
                            <m:t>𝐕</m:t>
                          </m:r>
                        </m:e>
                        <m:sub>
                          <m:r>
                            <a:rPr lang="en-US" sz="1600" b="1">
                              <a:solidFill>
                                <a:srgbClr val="0000FF"/>
                              </a:solidFill>
                              <a:latin typeface="Cambria Math"/>
                            </a:rPr>
                            <m:t>𝐩</m:t>
                          </m:r>
                        </m:sub>
                      </m:sSub>
                      <m:r>
                        <a:rPr lang="en-US" sz="1600" b="1" smtClean="0">
                          <a:solidFill>
                            <a:srgbClr val="000000"/>
                          </a:solidFill>
                          <a:latin typeface="Cambria Math"/>
                        </a:rPr>
                        <m:t> </m:t>
                      </m:r>
                      <m:r>
                        <a:rPr lang="en-US" sz="1600" b="1" smtClean="0">
                          <a:solidFill>
                            <a:srgbClr val="0000FF"/>
                          </a:solidFill>
                          <a:latin typeface="Cambria Math"/>
                        </a:rPr>
                        <m:t>@</m:t>
                      </m:r>
                      <m:r>
                        <a:rPr lang="en-US" sz="1600" b="1" smtClean="0">
                          <a:solidFill>
                            <a:srgbClr val="0000FF"/>
                          </a:solidFill>
                          <a:latin typeface="Cambria Math"/>
                        </a:rPr>
                        <m:t>𝐰𝐞𝐥𝐥</m:t>
                      </m:r>
                      <m:r>
                        <a:rPr lang="en-US" sz="1600" b="1" smtClean="0">
                          <a:solidFill>
                            <a:srgbClr val="0000FF"/>
                          </a:solidFill>
                          <a:latin typeface="Cambria Math"/>
                        </a:rPr>
                        <m:t> </m:t>
                      </m:r>
                      <m:r>
                        <a:rPr lang="en-US" sz="1600" b="1" smtClean="0">
                          <a:solidFill>
                            <a:srgbClr val="0000FF"/>
                          </a:solidFill>
                          <a:latin typeface="Cambria Math"/>
                        </a:rPr>
                        <m:t>𝐛𝐞𝐥𝐨𝐰</m:t>
                      </m:r>
                      <m:r>
                        <a:rPr lang="en-US" sz="1600" b="1" smtClean="0">
                          <a:solidFill>
                            <a:srgbClr val="0000FF"/>
                          </a:solidFill>
                          <a:latin typeface="Cambria Math"/>
                        </a:rPr>
                        <m:t> </m:t>
                      </m:r>
                      <m:r>
                        <a:rPr lang="en-US" sz="1600" b="1" smtClean="0">
                          <a:solidFill>
                            <a:srgbClr val="0000FF"/>
                          </a:solidFill>
                          <a:latin typeface="Cambria Math"/>
                        </a:rPr>
                        <m:t>𝐬𝐚𝐭</m:t>
                      </m:r>
                      <m:r>
                        <a:rPr lang="en-US" sz="1600" b="1" smtClean="0">
                          <a:solidFill>
                            <a:srgbClr val="0000FF"/>
                          </a:solidFill>
                          <a:latin typeface="Cambria Math"/>
                        </a:rPr>
                        <m:t>. </m:t>
                      </m:r>
                      <m:r>
                        <a:rPr lang="en-US" sz="1600" b="1" smtClean="0">
                          <a:solidFill>
                            <a:srgbClr val="0000FF"/>
                          </a:solidFill>
                          <a:latin typeface="Cambria Math"/>
                        </a:rPr>
                        <m:t>𝐩𝐨𝐢𝐧𝐭</m:t>
                      </m:r>
                    </m:oMath>
                  </m:oMathPara>
                </a14:m>
                <a:endParaRPr lang="en-US" sz="1600" b="1" dirty="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447800" y="1180737"/>
                <a:ext cx="7387215" cy="648063"/>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1447800" y="1790326"/>
                <a:ext cx="5292924" cy="419474"/>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𝟐𝐧𝐝</m:t>
                      </m:r>
                      <m:r>
                        <a:rPr lang="en-US" sz="1600" b="1" smtClean="0">
                          <a:solidFill>
                            <a:srgbClr val="000000"/>
                          </a:solidFill>
                          <a:latin typeface="Cambria Math"/>
                        </a:rPr>
                        <m:t>−</m:t>
                      </m:r>
                      <m:r>
                        <a:rPr lang="en-US" sz="1600" b="1" smtClean="0">
                          <a:solidFill>
                            <a:srgbClr val="000000"/>
                          </a:solidFill>
                          <a:latin typeface="Cambria Math"/>
                        </a:rPr>
                        <m:t>𝐨𝐫𝐝𝐞𝐫</m:t>
                      </m:r>
                      <m:r>
                        <a:rPr lang="en-US" sz="1600" b="1" smtClean="0">
                          <a:solidFill>
                            <a:srgbClr val="000000"/>
                          </a:solidFill>
                          <a:latin typeface="Cambria Math"/>
                        </a:rPr>
                        <m:t> </m:t>
                      </m:r>
                      <m:r>
                        <a:rPr lang="en-US" sz="1600" b="1" smtClean="0">
                          <a:solidFill>
                            <a:srgbClr val="000000"/>
                          </a:solidFill>
                          <a:latin typeface="Cambria Math"/>
                        </a:rPr>
                        <m:t>𝐢𝐧𝐭𝐞𝐫𝐦𝐨𝐝𝐮𝐥𝐚𝐭𝐢𝐨𝐧</m:t>
                      </m:r>
                      <m:r>
                        <a:rPr lang="en-US" sz="1600" b="1" smtClean="0">
                          <a:solidFill>
                            <a:srgbClr val="000000"/>
                          </a:solidFill>
                          <a:latin typeface="Cambria Math"/>
                        </a:rPr>
                        <m:t> </m:t>
                      </m:r>
                      <m:r>
                        <a:rPr lang="en-US" sz="1600" b="1" smtClean="0">
                          <a:solidFill>
                            <a:srgbClr val="000000"/>
                          </a:solidFill>
                          <a:latin typeface="Cambria Math"/>
                        </a:rPr>
                        <m:t>𝐭𝐨𝐧𝐞</m:t>
                      </m:r>
                      <m:r>
                        <a:rPr lang="en-US" sz="1600" b="1" smtClean="0">
                          <a:solidFill>
                            <a:srgbClr val="000000"/>
                          </a:solidFill>
                          <a:latin typeface="Cambria Math"/>
                        </a:rPr>
                        <m:t> </m:t>
                      </m:r>
                      <m:d>
                        <m:dPr>
                          <m:ctrlPr>
                            <a:rPr lang="en-US" sz="1600" b="1" i="1" smtClean="0">
                              <a:solidFill>
                                <a:srgbClr val="000000"/>
                              </a:solidFill>
                              <a:latin typeface="Cambria Math"/>
                            </a:rPr>
                          </m:ctrlPr>
                        </m:dPr>
                        <m:e>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𝟏</m:t>
                              </m:r>
                            </m:sub>
                          </m:sSub>
                        </m:e>
                      </m:d>
                      <m:r>
                        <a:rPr lang="en-US" sz="1600" b="1" smtClean="0">
                          <a:solidFill>
                            <a:srgbClr val="000000"/>
                          </a:solidFill>
                          <a:latin typeface="Cambria Math"/>
                        </a:rPr>
                        <m:t>:</m:t>
                      </m:r>
                      <m:sSub>
                        <m:sSubPr>
                          <m:ctrlPr>
                            <a:rPr lang="en-US" sz="1600" b="1" i="1" smtClean="0">
                              <a:solidFill>
                                <a:srgbClr val="FF0000"/>
                              </a:solidFill>
                              <a:latin typeface="Cambria Math"/>
                            </a:rPr>
                          </m:ctrlPr>
                        </m:sSubPr>
                        <m:e>
                          <m:r>
                            <a:rPr lang="en-US" sz="1600" b="1">
                              <a:solidFill>
                                <a:srgbClr val="FF0000"/>
                              </a:solidFill>
                              <a:latin typeface="Cambria Math"/>
                            </a:rPr>
                            <m:t>𝐚</m:t>
                          </m:r>
                        </m:e>
                        <m:sub>
                          <m:r>
                            <a:rPr lang="en-US" sz="1600" b="1" smtClean="0">
                              <a:solidFill>
                                <a:srgbClr val="FF0000"/>
                              </a:solidFill>
                              <a:latin typeface="Cambria Math"/>
                            </a:rPr>
                            <m:t>𝟐</m:t>
                          </m:r>
                        </m:sub>
                      </m:sSub>
                      <m:sSubSup>
                        <m:sSubSupPr>
                          <m:ctrlPr>
                            <a:rPr lang="en-US" sz="1600" b="1" i="1">
                              <a:solidFill>
                                <a:srgbClr val="FF0000"/>
                              </a:solidFill>
                              <a:latin typeface="Cambria Math"/>
                            </a:rPr>
                          </m:ctrlPr>
                        </m:sSubSup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𝐩</m:t>
                              </m:r>
                            </m:sub>
                          </m:sSub>
                        </m:e>
                        <m:sub/>
                        <m:sup>
                          <m:r>
                            <a:rPr lang="en-US" sz="1600" b="1" smtClean="0">
                              <a:solidFill>
                                <a:srgbClr val="FF0000"/>
                              </a:solidFill>
                              <a:latin typeface="Cambria Math"/>
                            </a:rPr>
                            <m:t>𝟐</m:t>
                          </m:r>
                        </m:sup>
                      </m:sSubSup>
                    </m:oMath>
                  </m:oMathPara>
                </a14:m>
                <a:endParaRPr lang="en-US" sz="1600" b="1" dirty="0">
                  <a:solidFill>
                    <a:srgbClr val="FF0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1447800" y="1790326"/>
                <a:ext cx="5292924" cy="419474"/>
              </a:xfrm>
              <a:prstGeom prst="rect">
                <a:avLst/>
              </a:prstGeom>
              <a:blipFill rotWithShape="1">
                <a:blip r:embed="rId4"/>
                <a:stretch>
                  <a:fillRect/>
                </a:stretch>
              </a:blipFill>
            </p:spPr>
            <p:txBody>
              <a:bodyPr/>
              <a:lstStyle/>
              <a:p>
                <a:r>
                  <a:rPr lang="en-US">
                    <a:noFill/>
                  </a:rPr>
                  <a:t> </a:t>
                </a:r>
              </a:p>
            </p:txBody>
          </p:sp>
        </mc:Fallback>
      </mc:AlternateContent>
      <p:grpSp>
        <p:nvGrpSpPr>
          <p:cNvPr id="12" name="Group 11"/>
          <p:cNvGrpSpPr/>
          <p:nvPr/>
        </p:nvGrpSpPr>
        <p:grpSpPr>
          <a:xfrm>
            <a:off x="1204191" y="2209800"/>
            <a:ext cx="4144818" cy="3928646"/>
            <a:chOff x="533400" y="2167354"/>
            <a:chExt cx="4144818" cy="3928646"/>
          </a:xfrm>
        </p:grpSpPr>
        <p:sp>
          <p:nvSpPr>
            <p:cNvPr id="8" name="Rectangle 7"/>
            <p:cNvSpPr/>
            <p:nvPr/>
          </p:nvSpPr>
          <p:spPr>
            <a:xfrm>
              <a:off x="1413640" y="366851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1</a:t>
              </a:r>
              <a:endParaRPr lang="en-US" sz="1600" dirty="0">
                <a:solidFill>
                  <a:srgbClr val="000000"/>
                </a:solidFill>
                <a:latin typeface="Franklin Gothic Medium Cond"/>
              </a:endParaRPr>
            </a:p>
          </p:txBody>
        </p:sp>
        <p:sp>
          <p:nvSpPr>
            <p:cNvPr id="9" name="Rectangle 8"/>
            <p:cNvSpPr/>
            <p:nvPr/>
          </p:nvSpPr>
          <p:spPr>
            <a:xfrm>
              <a:off x="1524000" y="4267200"/>
              <a:ext cx="410834" cy="338554"/>
            </a:xfrm>
            <a:prstGeom prst="rect">
              <a:avLst/>
            </a:prstGeom>
          </p:spPr>
          <p:txBody>
            <a:bodyPr wrap="square">
              <a:spAutoFit/>
            </a:bodyPr>
            <a:lstStyle/>
            <a:p>
              <a:pPr algn="ctr"/>
              <a:r>
                <a:rPr lang="en-US" sz="1600" b="1" dirty="0" smtClean="0">
                  <a:solidFill>
                    <a:srgbClr val="000000"/>
                  </a:solidFill>
                  <a:latin typeface="Franklin Gothic Medium Cond"/>
                </a:rPr>
                <a:t>2</a:t>
              </a:r>
              <a:endParaRPr lang="en-US" sz="1600" dirty="0">
                <a:solidFill>
                  <a:srgbClr val="000000"/>
                </a:solidFill>
                <a:latin typeface="Franklin Gothic Medium Cond"/>
              </a:endParaRPr>
            </a:p>
          </p:txBody>
        </p:sp>
        <p:sp>
          <p:nvSpPr>
            <p:cNvPr id="10" name="Rectangle 9"/>
            <p:cNvSpPr/>
            <p:nvPr/>
          </p:nvSpPr>
          <p:spPr>
            <a:xfrm>
              <a:off x="533400" y="2167354"/>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out</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sp>
          <p:nvSpPr>
            <p:cNvPr id="11" name="Rectangle 10"/>
            <p:cNvSpPr/>
            <p:nvPr/>
          </p:nvSpPr>
          <p:spPr>
            <a:xfrm>
              <a:off x="3596409" y="5672554"/>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in</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467449272"/>
                </p:ext>
              </p:extLst>
            </p:nvPr>
          </p:nvGraphicFramePr>
          <p:xfrm>
            <a:off x="685800" y="2268341"/>
            <a:ext cx="3314453" cy="3827659"/>
          </p:xfrm>
          <a:graphic>
            <a:graphicData uri="http://schemas.openxmlformats.org/presentationml/2006/ole">
              <mc:AlternateContent xmlns:mc="http://schemas.openxmlformats.org/markup-compatibility/2006">
                <mc:Choice xmlns:v="urn:schemas-microsoft-com:vml" Requires="v">
                  <p:oleObj spid="_x0000_s115765" name="Visio" r:id="rId5" imgW="1641868" imgH="1870560" progId="Visio.Drawing.11">
                    <p:embed/>
                  </p:oleObj>
                </mc:Choice>
                <mc:Fallback>
                  <p:oleObj name="Visio" r:id="rId5" imgW="1641868" imgH="1870560" progId="Visio.Drawing.11">
                    <p:embed/>
                    <p:pic>
                      <p:nvPicPr>
                        <p:cNvPr id="0" name=""/>
                        <p:cNvPicPr/>
                        <p:nvPr/>
                      </p:nvPicPr>
                      <p:blipFill>
                        <a:blip r:embed="rId6"/>
                        <a:stretch>
                          <a:fillRect/>
                        </a:stretch>
                      </p:blipFill>
                      <p:spPr>
                        <a:xfrm>
                          <a:off x="685800" y="2268341"/>
                          <a:ext cx="3314453" cy="3827659"/>
                        </a:xfrm>
                        <a:prstGeom prst="rect">
                          <a:avLst/>
                        </a:prstGeom>
                      </p:spPr>
                    </p:pic>
                  </p:oleObj>
                </mc:Fallback>
              </mc:AlternateContent>
            </a:graphicData>
          </a:graphic>
        </p:graphicFrame>
      </p:grpSp>
      <p:sp>
        <p:nvSpPr>
          <p:cNvPr id="22" name="TextBox 2"/>
          <p:cNvSpPr txBox="1">
            <a:spLocks noChangeArrowheads="1"/>
          </p:cNvSpPr>
          <p:nvPr/>
        </p:nvSpPr>
        <p:spPr bwMode="auto">
          <a:xfrm>
            <a:off x="4114800" y="2521803"/>
            <a:ext cx="4572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Note that the second –order intermodulation products are well separated from the frequency band of interest, and therefore they can be easily filtered out. </a:t>
            </a:r>
            <a:endParaRPr lang="en-US" b="1" dirty="0">
              <a:solidFill>
                <a:srgbClr val="000000"/>
              </a:solidFill>
              <a:latin typeface="Franklin Gothic Medium Cond" pitchFamily="34" charset="0"/>
            </a:endParaRPr>
          </a:p>
        </p:txBody>
      </p:sp>
      <p:sp>
        <p:nvSpPr>
          <p:cNvPr id="25" name="Rectangle 24"/>
          <p:cNvSpPr/>
          <p:nvPr/>
        </p:nvSpPr>
        <p:spPr>
          <a:xfrm>
            <a:off x="3032991" y="5879068"/>
            <a:ext cx="1081809" cy="369332"/>
          </a:xfrm>
          <a:prstGeom prst="rect">
            <a:avLst/>
          </a:prstGeom>
        </p:spPr>
        <p:txBody>
          <a:bodyPr wrap="square">
            <a:spAutoFit/>
          </a:bodyPr>
          <a:lstStyle/>
          <a:p>
            <a:pPr algn="ctr"/>
            <a:r>
              <a:rPr lang="en-US" b="1" dirty="0" smtClean="0">
                <a:solidFill>
                  <a:srgbClr val="FF0000"/>
                </a:solidFill>
                <a:latin typeface="Franklin Gothic Medium Cond"/>
              </a:rPr>
              <a:t>IIP</a:t>
            </a:r>
            <a:r>
              <a:rPr lang="en-US" b="1" baseline="-25000" dirty="0" smtClean="0">
                <a:solidFill>
                  <a:srgbClr val="FF0000"/>
                </a:solidFill>
                <a:latin typeface="Franklin Gothic Medium Cond"/>
              </a:rPr>
              <a:t>2</a:t>
            </a:r>
            <a:endParaRPr lang="en-US" dirty="0">
              <a:solidFill>
                <a:srgbClr val="FF0000"/>
              </a:solidFill>
              <a:latin typeface="Franklin Gothic Medium Cond"/>
            </a:endParaRPr>
          </a:p>
        </p:txBody>
      </p:sp>
      <p:sp>
        <p:nvSpPr>
          <p:cNvPr id="26" name="Rectangle 25"/>
          <p:cNvSpPr/>
          <p:nvPr/>
        </p:nvSpPr>
        <p:spPr>
          <a:xfrm>
            <a:off x="762000" y="2842736"/>
            <a:ext cx="1081809" cy="369332"/>
          </a:xfrm>
          <a:prstGeom prst="rect">
            <a:avLst/>
          </a:prstGeom>
        </p:spPr>
        <p:txBody>
          <a:bodyPr wrap="square">
            <a:spAutoFit/>
          </a:bodyPr>
          <a:lstStyle/>
          <a:p>
            <a:pPr algn="ctr"/>
            <a:r>
              <a:rPr lang="en-US" b="1" dirty="0" smtClean="0">
                <a:solidFill>
                  <a:srgbClr val="FF0000"/>
                </a:solidFill>
                <a:latin typeface="Franklin Gothic Medium Cond"/>
              </a:rPr>
              <a:t>OIP</a:t>
            </a:r>
            <a:r>
              <a:rPr lang="en-US" b="1" baseline="-25000" dirty="0" smtClean="0">
                <a:solidFill>
                  <a:srgbClr val="FF0000"/>
                </a:solidFill>
                <a:latin typeface="Franklin Gothic Medium Cond"/>
              </a:rPr>
              <a:t>2</a:t>
            </a:r>
            <a:endParaRPr lang="en-US" dirty="0">
              <a:solidFill>
                <a:srgbClr val="FF0000"/>
              </a:solidFill>
              <a:latin typeface="Franklin Gothic Medium Cond"/>
            </a:endParaRPr>
          </a:p>
        </p:txBody>
      </p:sp>
      <mc:AlternateContent xmlns:mc="http://schemas.openxmlformats.org/markup-compatibility/2006" xmlns:a14="http://schemas.microsoft.com/office/drawing/2010/main">
        <mc:Choice Requires="a14">
          <p:sp>
            <p:nvSpPr>
              <p:cNvPr id="19" name="TextBox 2"/>
              <p:cNvSpPr txBox="1">
                <a:spLocks noChangeArrowheads="1"/>
              </p:cNvSpPr>
              <p:nvPr/>
            </p:nvSpPr>
            <p:spPr bwMode="auto">
              <a:xfrm>
                <a:off x="4114799" y="3780472"/>
                <a:ext cx="4720215" cy="147732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However, for certain types of receiver architectures, (</a:t>
                </a:r>
                <a14:m>
                  <m:oMath xmlns:m="http://schemas.openxmlformats.org/officeDocument/2006/math">
                    <m:sSub>
                      <m:sSubPr>
                        <m:ctrlPr>
                          <a:rPr lang="en-US" b="1" i="1">
                            <a:solidFill>
                              <a:srgbClr val="000000"/>
                            </a:solidFill>
                            <a:latin typeface="Cambria Math"/>
                          </a:rPr>
                        </m:ctrlPr>
                      </m:sSubPr>
                      <m:e>
                        <m:r>
                          <a:rPr lang="en-US" b="1">
                            <a:solidFill>
                              <a:srgbClr val="000000"/>
                            </a:solidFill>
                            <a:latin typeface="Cambria Math"/>
                            <a:ea typeface="Cambria Math"/>
                          </a:rPr>
                          <m:t>𝛚</m:t>
                        </m:r>
                      </m:e>
                      <m:sub>
                        <m:r>
                          <a:rPr lang="en-US" b="1">
                            <a:solidFill>
                              <a:srgbClr val="000000"/>
                            </a:solidFill>
                            <a:latin typeface="Cambria Math"/>
                          </a:rPr>
                          <m:t>𝐬𝟐</m:t>
                        </m:r>
                      </m:sub>
                    </m:sSub>
                    <m:r>
                      <a:rPr lang="en-US" b="1">
                        <a:solidFill>
                          <a:srgbClr val="000000"/>
                        </a:solidFill>
                        <a:latin typeface="Cambria Math"/>
                      </a:rPr>
                      <m:t>−</m:t>
                    </m:r>
                    <m:sSub>
                      <m:sSubPr>
                        <m:ctrlPr>
                          <a:rPr lang="en-US" b="1" i="1">
                            <a:solidFill>
                              <a:srgbClr val="000000"/>
                            </a:solidFill>
                            <a:latin typeface="Cambria Math"/>
                          </a:rPr>
                        </m:ctrlPr>
                      </m:sSubPr>
                      <m:e>
                        <m:r>
                          <a:rPr lang="en-US" b="1">
                            <a:solidFill>
                              <a:srgbClr val="000000"/>
                            </a:solidFill>
                            <a:latin typeface="Cambria Math"/>
                            <a:ea typeface="Cambria Math"/>
                          </a:rPr>
                          <m:t>𝛚</m:t>
                        </m:r>
                      </m:e>
                      <m:sub>
                        <m:r>
                          <a:rPr lang="en-US" b="1">
                            <a:solidFill>
                              <a:srgbClr val="000000"/>
                            </a:solidFill>
                            <a:latin typeface="Cambria Math"/>
                          </a:rPr>
                          <m:t>𝐬𝟏</m:t>
                        </m:r>
                      </m:sub>
                    </m:sSub>
                  </m:oMath>
                </a14:m>
                <a:r>
                  <a:rPr lang="en-US" b="1" dirty="0" smtClean="0">
                    <a:solidFill>
                      <a:srgbClr val="000000"/>
                    </a:solidFill>
                    <a:latin typeface="Franklin Gothic Medium Cond" pitchFamily="34" charset="0"/>
                  </a:rPr>
                  <a:t>) can not be filtered out, and IM2 could cause linearity degradation of a system substantially (we will visit this issue in mixer designs).  </a:t>
                </a:r>
                <a:endParaRPr lang="en-US" b="1" dirty="0">
                  <a:solidFill>
                    <a:srgbClr val="000000"/>
                  </a:solidFill>
                  <a:latin typeface="Franklin Gothic Medium Cond" pitchFamily="34" charset="0"/>
                </a:endParaRPr>
              </a:p>
            </p:txBody>
          </p:sp>
        </mc:Choice>
        <mc:Fallback xmlns="">
          <p:sp>
            <p:nvSpPr>
              <p:cNvPr id="19" name="TextBox 2"/>
              <p:cNvSpPr txBox="1">
                <a:spLocks noRot="1" noChangeAspect="1" noMove="1" noResize="1" noEditPoints="1" noAdjustHandles="1" noChangeArrowheads="1" noChangeShapeType="1" noTextEdit="1"/>
              </p:cNvSpPr>
              <p:nvPr/>
            </p:nvSpPr>
            <p:spPr bwMode="auto">
              <a:xfrm>
                <a:off x="4114799" y="3780472"/>
                <a:ext cx="4720215" cy="1477328"/>
              </a:xfrm>
              <a:prstGeom prst="rect">
                <a:avLst/>
              </a:prstGeom>
              <a:blipFill rotWithShape="1">
                <a:blip r:embed="rId7"/>
                <a:stretch>
                  <a:fillRect l="-775" t="-2058" r="-1680" b="-535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Tree>
    <p:extLst>
      <p:ext uri="{BB962C8B-B14F-4D97-AF65-F5344CB8AC3E}">
        <p14:creationId xmlns:p14="http://schemas.microsoft.com/office/powerpoint/2010/main" val="2546436393"/>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35"/>
          <p:cNvSpPr/>
          <p:nvPr/>
        </p:nvSpPr>
        <p:spPr>
          <a:xfrm>
            <a:off x="6272955" y="2167592"/>
            <a:ext cx="2109045" cy="1642408"/>
          </a:xfrm>
          <a:custGeom>
            <a:avLst/>
            <a:gdLst>
              <a:gd name="connsiteX0" fmla="*/ 2133600 w 2490045"/>
              <a:gd name="connsiteY0" fmla="*/ 536135 h 1997073"/>
              <a:gd name="connsiteX1" fmla="*/ 2123089 w 2490045"/>
              <a:gd name="connsiteY1" fmla="*/ 294397 h 1997073"/>
              <a:gd name="connsiteX2" fmla="*/ 2112579 w 2490045"/>
              <a:gd name="connsiteY2" fmla="*/ 262866 h 1997073"/>
              <a:gd name="connsiteX3" fmla="*/ 2091558 w 2490045"/>
              <a:gd name="connsiteY3" fmla="*/ 168273 h 1997073"/>
              <a:gd name="connsiteX4" fmla="*/ 2081048 w 2490045"/>
              <a:gd name="connsiteY4" fmla="*/ 136742 h 1997073"/>
              <a:gd name="connsiteX5" fmla="*/ 1933903 w 2490045"/>
              <a:gd name="connsiteY5" fmla="*/ 73680 h 1997073"/>
              <a:gd name="connsiteX6" fmla="*/ 1786758 w 2490045"/>
              <a:gd name="connsiteY6" fmla="*/ 52659 h 1997073"/>
              <a:gd name="connsiteX7" fmla="*/ 1502979 w 2490045"/>
              <a:gd name="connsiteY7" fmla="*/ 21128 h 1997073"/>
              <a:gd name="connsiteX8" fmla="*/ 1429407 w 2490045"/>
              <a:gd name="connsiteY8" fmla="*/ 10618 h 1997073"/>
              <a:gd name="connsiteX9" fmla="*/ 830317 w 2490045"/>
              <a:gd name="connsiteY9" fmla="*/ 10618 h 1997073"/>
              <a:gd name="connsiteX10" fmla="*/ 714703 w 2490045"/>
              <a:gd name="connsiteY10" fmla="*/ 31638 h 1997073"/>
              <a:gd name="connsiteX11" fmla="*/ 683172 w 2490045"/>
              <a:gd name="connsiteY11" fmla="*/ 42149 h 1997073"/>
              <a:gd name="connsiteX12" fmla="*/ 630620 w 2490045"/>
              <a:gd name="connsiteY12" fmla="*/ 52659 h 1997073"/>
              <a:gd name="connsiteX13" fmla="*/ 588579 w 2490045"/>
              <a:gd name="connsiteY13" fmla="*/ 63170 h 1997073"/>
              <a:gd name="connsiteX14" fmla="*/ 525517 w 2490045"/>
              <a:gd name="connsiteY14" fmla="*/ 84190 h 1997073"/>
              <a:gd name="connsiteX15" fmla="*/ 493986 w 2490045"/>
              <a:gd name="connsiteY15" fmla="*/ 105211 h 1997073"/>
              <a:gd name="connsiteX16" fmla="*/ 430924 w 2490045"/>
              <a:gd name="connsiteY16" fmla="*/ 126232 h 1997073"/>
              <a:gd name="connsiteX17" fmla="*/ 399393 w 2490045"/>
              <a:gd name="connsiteY17" fmla="*/ 136742 h 1997073"/>
              <a:gd name="connsiteX18" fmla="*/ 325820 w 2490045"/>
              <a:gd name="connsiteY18" fmla="*/ 168273 h 1997073"/>
              <a:gd name="connsiteX19" fmla="*/ 283779 w 2490045"/>
              <a:gd name="connsiteY19" fmla="*/ 178783 h 1997073"/>
              <a:gd name="connsiteX20" fmla="*/ 220717 w 2490045"/>
              <a:gd name="connsiteY20" fmla="*/ 199804 h 1997073"/>
              <a:gd name="connsiteX21" fmla="*/ 126124 w 2490045"/>
              <a:gd name="connsiteY21" fmla="*/ 273376 h 1997073"/>
              <a:gd name="connsiteX22" fmla="*/ 105103 w 2490045"/>
              <a:gd name="connsiteY22" fmla="*/ 336438 h 1997073"/>
              <a:gd name="connsiteX23" fmla="*/ 84082 w 2490045"/>
              <a:gd name="connsiteY23" fmla="*/ 378480 h 1997073"/>
              <a:gd name="connsiteX24" fmla="*/ 52551 w 2490045"/>
              <a:gd name="connsiteY24" fmla="*/ 483583 h 1997073"/>
              <a:gd name="connsiteX25" fmla="*/ 42041 w 2490045"/>
              <a:gd name="connsiteY25" fmla="*/ 515114 h 1997073"/>
              <a:gd name="connsiteX26" fmla="*/ 21020 w 2490045"/>
              <a:gd name="connsiteY26" fmla="*/ 651749 h 1997073"/>
              <a:gd name="connsiteX27" fmla="*/ 10510 w 2490045"/>
              <a:gd name="connsiteY27" fmla="*/ 746342 h 1997073"/>
              <a:gd name="connsiteX28" fmla="*/ 0 w 2490045"/>
              <a:gd name="connsiteY28" fmla="*/ 788383 h 1997073"/>
              <a:gd name="connsiteX29" fmla="*/ 10510 w 2490045"/>
              <a:gd name="connsiteY29" fmla="*/ 1208797 h 1997073"/>
              <a:gd name="connsiteX30" fmla="*/ 21020 w 2490045"/>
              <a:gd name="connsiteY30" fmla="*/ 1250838 h 1997073"/>
              <a:gd name="connsiteX31" fmla="*/ 42041 w 2490045"/>
              <a:gd name="connsiteY31" fmla="*/ 1282370 h 1997073"/>
              <a:gd name="connsiteX32" fmla="*/ 52551 w 2490045"/>
              <a:gd name="connsiteY32" fmla="*/ 1313901 h 1997073"/>
              <a:gd name="connsiteX33" fmla="*/ 73572 w 2490045"/>
              <a:gd name="connsiteY33" fmla="*/ 1355942 h 1997073"/>
              <a:gd name="connsiteX34" fmla="*/ 94593 w 2490045"/>
              <a:gd name="connsiteY34" fmla="*/ 1461045 h 1997073"/>
              <a:gd name="connsiteX35" fmla="*/ 105103 w 2490045"/>
              <a:gd name="connsiteY35" fmla="*/ 1492576 h 1997073"/>
              <a:gd name="connsiteX36" fmla="*/ 126124 w 2490045"/>
              <a:gd name="connsiteY36" fmla="*/ 1524107 h 1997073"/>
              <a:gd name="connsiteX37" fmla="*/ 136634 w 2490045"/>
              <a:gd name="connsiteY37" fmla="*/ 1576659 h 1997073"/>
              <a:gd name="connsiteX38" fmla="*/ 147144 w 2490045"/>
              <a:gd name="connsiteY38" fmla="*/ 1608190 h 1997073"/>
              <a:gd name="connsiteX39" fmla="*/ 157655 w 2490045"/>
              <a:gd name="connsiteY39" fmla="*/ 1671252 h 1997073"/>
              <a:gd name="connsiteX40" fmla="*/ 168165 w 2490045"/>
              <a:gd name="connsiteY40" fmla="*/ 1723804 h 1997073"/>
              <a:gd name="connsiteX41" fmla="*/ 189186 w 2490045"/>
              <a:gd name="connsiteY41" fmla="*/ 1828907 h 1997073"/>
              <a:gd name="connsiteX42" fmla="*/ 210207 w 2490045"/>
              <a:gd name="connsiteY42" fmla="*/ 1860438 h 1997073"/>
              <a:gd name="connsiteX43" fmla="*/ 283779 w 2490045"/>
              <a:gd name="connsiteY43" fmla="*/ 1891970 h 1997073"/>
              <a:gd name="connsiteX44" fmla="*/ 367862 w 2490045"/>
              <a:gd name="connsiteY44" fmla="*/ 1902480 h 1997073"/>
              <a:gd name="connsiteX45" fmla="*/ 504496 w 2490045"/>
              <a:gd name="connsiteY45" fmla="*/ 1912990 h 1997073"/>
              <a:gd name="connsiteX46" fmla="*/ 693682 w 2490045"/>
              <a:gd name="connsiteY46" fmla="*/ 1934011 h 1997073"/>
              <a:gd name="connsiteX47" fmla="*/ 945931 w 2490045"/>
              <a:gd name="connsiteY47" fmla="*/ 1955032 h 1997073"/>
              <a:gd name="connsiteX48" fmla="*/ 1177158 w 2490045"/>
              <a:gd name="connsiteY48" fmla="*/ 1965542 h 1997073"/>
              <a:gd name="connsiteX49" fmla="*/ 1282262 w 2490045"/>
              <a:gd name="connsiteY49" fmla="*/ 1976052 h 1997073"/>
              <a:gd name="connsiteX50" fmla="*/ 1376855 w 2490045"/>
              <a:gd name="connsiteY50" fmla="*/ 1986563 h 1997073"/>
              <a:gd name="connsiteX51" fmla="*/ 1597572 w 2490045"/>
              <a:gd name="connsiteY51" fmla="*/ 1997073 h 1997073"/>
              <a:gd name="connsiteX52" fmla="*/ 2165131 w 2490045"/>
              <a:gd name="connsiteY52" fmla="*/ 1986563 h 1997073"/>
              <a:gd name="connsiteX53" fmla="*/ 2270234 w 2490045"/>
              <a:gd name="connsiteY53" fmla="*/ 1944521 h 1997073"/>
              <a:gd name="connsiteX54" fmla="*/ 2343807 w 2490045"/>
              <a:gd name="connsiteY54" fmla="*/ 1912990 h 1997073"/>
              <a:gd name="connsiteX55" fmla="*/ 2406869 w 2490045"/>
              <a:gd name="connsiteY55" fmla="*/ 1870949 h 1997073"/>
              <a:gd name="connsiteX56" fmla="*/ 2427889 w 2490045"/>
              <a:gd name="connsiteY56" fmla="*/ 1839418 h 1997073"/>
              <a:gd name="connsiteX57" fmla="*/ 2438400 w 2490045"/>
              <a:gd name="connsiteY57" fmla="*/ 1807887 h 1997073"/>
              <a:gd name="connsiteX58" fmla="*/ 2469931 w 2490045"/>
              <a:gd name="connsiteY58" fmla="*/ 1776356 h 1997073"/>
              <a:gd name="connsiteX59" fmla="*/ 2469931 w 2490045"/>
              <a:gd name="connsiteY59" fmla="*/ 1576659 h 1997073"/>
              <a:gd name="connsiteX60" fmla="*/ 2427889 w 2490045"/>
              <a:gd name="connsiteY60" fmla="*/ 1513597 h 1997073"/>
              <a:gd name="connsiteX61" fmla="*/ 2375338 w 2490045"/>
              <a:gd name="connsiteY61" fmla="*/ 1429514 h 1997073"/>
              <a:gd name="connsiteX62" fmla="*/ 2312275 w 2490045"/>
              <a:gd name="connsiteY62" fmla="*/ 1345432 h 1997073"/>
              <a:gd name="connsiteX63" fmla="*/ 2259724 w 2490045"/>
              <a:gd name="connsiteY63" fmla="*/ 1282370 h 1997073"/>
              <a:gd name="connsiteX64" fmla="*/ 2217682 w 2490045"/>
              <a:gd name="connsiteY64" fmla="*/ 1219307 h 1997073"/>
              <a:gd name="connsiteX65" fmla="*/ 2175641 w 2490045"/>
              <a:gd name="connsiteY65" fmla="*/ 1156245 h 1997073"/>
              <a:gd name="connsiteX66" fmla="*/ 2165131 w 2490045"/>
              <a:gd name="connsiteY66" fmla="*/ 1114204 h 1997073"/>
              <a:gd name="connsiteX67" fmla="*/ 2133600 w 2490045"/>
              <a:gd name="connsiteY67" fmla="*/ 1051142 h 1997073"/>
              <a:gd name="connsiteX68" fmla="*/ 2123089 w 2490045"/>
              <a:gd name="connsiteY68" fmla="*/ 988080 h 1997073"/>
              <a:gd name="connsiteX69" fmla="*/ 2112579 w 2490045"/>
              <a:gd name="connsiteY69" fmla="*/ 946038 h 1997073"/>
              <a:gd name="connsiteX70" fmla="*/ 2123089 w 2490045"/>
              <a:gd name="connsiteY70" fmla="*/ 462563 h 19970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2490045" h="1997073">
                <a:moveTo>
                  <a:pt x="2133600" y="536135"/>
                </a:moveTo>
                <a:cubicBezTo>
                  <a:pt x="2130096" y="455556"/>
                  <a:pt x="2129275" y="374815"/>
                  <a:pt x="2123089" y="294397"/>
                </a:cubicBezTo>
                <a:cubicBezTo>
                  <a:pt x="2122239" y="283351"/>
                  <a:pt x="2115623" y="273519"/>
                  <a:pt x="2112579" y="262866"/>
                </a:cubicBezTo>
                <a:cubicBezTo>
                  <a:pt x="2091002" y="187346"/>
                  <a:pt x="2113230" y="254960"/>
                  <a:pt x="2091558" y="168273"/>
                </a:cubicBezTo>
                <a:cubicBezTo>
                  <a:pt x="2088871" y="157525"/>
                  <a:pt x="2088882" y="144576"/>
                  <a:pt x="2081048" y="136742"/>
                </a:cubicBezTo>
                <a:cubicBezTo>
                  <a:pt x="2032660" y="88354"/>
                  <a:pt x="1998226" y="89761"/>
                  <a:pt x="1933903" y="73680"/>
                </a:cubicBezTo>
                <a:cubicBezTo>
                  <a:pt x="1833200" y="48504"/>
                  <a:pt x="1965964" y="79541"/>
                  <a:pt x="1786758" y="52659"/>
                </a:cubicBezTo>
                <a:cubicBezTo>
                  <a:pt x="1533440" y="14660"/>
                  <a:pt x="1867129" y="42548"/>
                  <a:pt x="1502979" y="21128"/>
                </a:cubicBezTo>
                <a:cubicBezTo>
                  <a:pt x="1478455" y="17625"/>
                  <a:pt x="1454140" y="12031"/>
                  <a:pt x="1429407" y="10618"/>
                </a:cubicBezTo>
                <a:cubicBezTo>
                  <a:pt x="1126099" y="-6714"/>
                  <a:pt x="1137338" y="30"/>
                  <a:pt x="830317" y="10618"/>
                </a:cubicBezTo>
                <a:cubicBezTo>
                  <a:pt x="758002" y="34722"/>
                  <a:pt x="845440" y="7867"/>
                  <a:pt x="714703" y="31638"/>
                </a:cubicBezTo>
                <a:cubicBezTo>
                  <a:pt x="703803" y="33620"/>
                  <a:pt x="693920" y="39462"/>
                  <a:pt x="683172" y="42149"/>
                </a:cubicBezTo>
                <a:cubicBezTo>
                  <a:pt x="665841" y="46482"/>
                  <a:pt x="648059" y="48784"/>
                  <a:pt x="630620" y="52659"/>
                </a:cubicBezTo>
                <a:cubicBezTo>
                  <a:pt x="616519" y="55793"/>
                  <a:pt x="602415" y="59019"/>
                  <a:pt x="588579" y="63170"/>
                </a:cubicBezTo>
                <a:cubicBezTo>
                  <a:pt x="567356" y="69537"/>
                  <a:pt x="525517" y="84190"/>
                  <a:pt x="525517" y="84190"/>
                </a:cubicBezTo>
                <a:cubicBezTo>
                  <a:pt x="515007" y="91197"/>
                  <a:pt x="505529" y="100081"/>
                  <a:pt x="493986" y="105211"/>
                </a:cubicBezTo>
                <a:cubicBezTo>
                  <a:pt x="473738" y="114210"/>
                  <a:pt x="451945" y="119225"/>
                  <a:pt x="430924" y="126232"/>
                </a:cubicBezTo>
                <a:cubicBezTo>
                  <a:pt x="420414" y="129735"/>
                  <a:pt x="409302" y="131787"/>
                  <a:pt x="399393" y="136742"/>
                </a:cubicBezTo>
                <a:cubicBezTo>
                  <a:pt x="362021" y="155428"/>
                  <a:pt x="361906" y="157963"/>
                  <a:pt x="325820" y="168273"/>
                </a:cubicBezTo>
                <a:cubicBezTo>
                  <a:pt x="311931" y="172241"/>
                  <a:pt x="297615" y="174632"/>
                  <a:pt x="283779" y="178783"/>
                </a:cubicBezTo>
                <a:cubicBezTo>
                  <a:pt x="262556" y="185150"/>
                  <a:pt x="220717" y="199804"/>
                  <a:pt x="220717" y="199804"/>
                </a:cubicBezTo>
                <a:cubicBezTo>
                  <a:pt x="145287" y="250090"/>
                  <a:pt x="175519" y="223981"/>
                  <a:pt x="126124" y="273376"/>
                </a:cubicBezTo>
                <a:cubicBezTo>
                  <a:pt x="119117" y="294397"/>
                  <a:pt x="115012" y="316619"/>
                  <a:pt x="105103" y="336438"/>
                </a:cubicBezTo>
                <a:cubicBezTo>
                  <a:pt x="98096" y="350452"/>
                  <a:pt x="89901" y="363932"/>
                  <a:pt x="84082" y="378480"/>
                </a:cubicBezTo>
                <a:cubicBezTo>
                  <a:pt x="59111" y="440907"/>
                  <a:pt x="68034" y="429393"/>
                  <a:pt x="52551" y="483583"/>
                </a:cubicBezTo>
                <a:cubicBezTo>
                  <a:pt x="49507" y="494236"/>
                  <a:pt x="44728" y="504366"/>
                  <a:pt x="42041" y="515114"/>
                </a:cubicBezTo>
                <a:cubicBezTo>
                  <a:pt x="30454" y="561465"/>
                  <a:pt x="26692" y="603538"/>
                  <a:pt x="21020" y="651749"/>
                </a:cubicBezTo>
                <a:cubicBezTo>
                  <a:pt x="17313" y="683257"/>
                  <a:pt x="15334" y="714986"/>
                  <a:pt x="10510" y="746342"/>
                </a:cubicBezTo>
                <a:cubicBezTo>
                  <a:pt x="8314" y="760619"/>
                  <a:pt x="3503" y="774369"/>
                  <a:pt x="0" y="788383"/>
                </a:cubicBezTo>
                <a:cubicBezTo>
                  <a:pt x="3503" y="928521"/>
                  <a:pt x="4145" y="1068760"/>
                  <a:pt x="10510" y="1208797"/>
                </a:cubicBezTo>
                <a:cubicBezTo>
                  <a:pt x="11166" y="1223227"/>
                  <a:pt x="15330" y="1237561"/>
                  <a:pt x="21020" y="1250838"/>
                </a:cubicBezTo>
                <a:cubicBezTo>
                  <a:pt x="25996" y="1262449"/>
                  <a:pt x="35034" y="1271859"/>
                  <a:pt x="42041" y="1282370"/>
                </a:cubicBezTo>
                <a:cubicBezTo>
                  <a:pt x="45544" y="1292880"/>
                  <a:pt x="48187" y="1303718"/>
                  <a:pt x="52551" y="1313901"/>
                </a:cubicBezTo>
                <a:cubicBezTo>
                  <a:pt x="58723" y="1328302"/>
                  <a:pt x="69268" y="1340877"/>
                  <a:pt x="73572" y="1355942"/>
                </a:cubicBezTo>
                <a:cubicBezTo>
                  <a:pt x="83387" y="1390295"/>
                  <a:pt x="83295" y="1427150"/>
                  <a:pt x="94593" y="1461045"/>
                </a:cubicBezTo>
                <a:cubicBezTo>
                  <a:pt x="98096" y="1471555"/>
                  <a:pt x="100148" y="1482667"/>
                  <a:pt x="105103" y="1492576"/>
                </a:cubicBezTo>
                <a:cubicBezTo>
                  <a:pt x="110752" y="1503874"/>
                  <a:pt x="119117" y="1513597"/>
                  <a:pt x="126124" y="1524107"/>
                </a:cubicBezTo>
                <a:cubicBezTo>
                  <a:pt x="129627" y="1541624"/>
                  <a:pt x="132301" y="1559328"/>
                  <a:pt x="136634" y="1576659"/>
                </a:cubicBezTo>
                <a:cubicBezTo>
                  <a:pt x="139321" y="1587407"/>
                  <a:pt x="144741" y="1597375"/>
                  <a:pt x="147144" y="1608190"/>
                </a:cubicBezTo>
                <a:cubicBezTo>
                  <a:pt x="151767" y="1628993"/>
                  <a:pt x="153843" y="1650285"/>
                  <a:pt x="157655" y="1671252"/>
                </a:cubicBezTo>
                <a:cubicBezTo>
                  <a:pt x="160851" y="1688828"/>
                  <a:pt x="165228" y="1706183"/>
                  <a:pt x="168165" y="1723804"/>
                </a:cubicBezTo>
                <a:cubicBezTo>
                  <a:pt x="173007" y="1752860"/>
                  <a:pt x="174076" y="1798688"/>
                  <a:pt x="189186" y="1828907"/>
                </a:cubicBezTo>
                <a:cubicBezTo>
                  <a:pt x="194835" y="1840205"/>
                  <a:pt x="201275" y="1851506"/>
                  <a:pt x="210207" y="1860438"/>
                </a:cubicBezTo>
                <a:cubicBezTo>
                  <a:pt x="231589" y="1881820"/>
                  <a:pt x="254834" y="1887146"/>
                  <a:pt x="283779" y="1891970"/>
                </a:cubicBezTo>
                <a:cubicBezTo>
                  <a:pt x="311640" y="1896614"/>
                  <a:pt x="339743" y="1899802"/>
                  <a:pt x="367862" y="1902480"/>
                </a:cubicBezTo>
                <a:cubicBezTo>
                  <a:pt x="413335" y="1906811"/>
                  <a:pt x="458951" y="1909487"/>
                  <a:pt x="504496" y="1912990"/>
                </a:cubicBezTo>
                <a:cubicBezTo>
                  <a:pt x="597632" y="1936275"/>
                  <a:pt x="520592" y="1919587"/>
                  <a:pt x="693682" y="1934011"/>
                </a:cubicBezTo>
                <a:cubicBezTo>
                  <a:pt x="865540" y="1948332"/>
                  <a:pt x="738773" y="1943523"/>
                  <a:pt x="945931" y="1955032"/>
                </a:cubicBezTo>
                <a:cubicBezTo>
                  <a:pt x="1022967" y="1959312"/>
                  <a:pt x="1100082" y="1962039"/>
                  <a:pt x="1177158" y="1965542"/>
                </a:cubicBezTo>
                <a:lnTo>
                  <a:pt x="1282262" y="1976052"/>
                </a:lnTo>
                <a:cubicBezTo>
                  <a:pt x="1313813" y="1979373"/>
                  <a:pt x="1345200" y="1984453"/>
                  <a:pt x="1376855" y="1986563"/>
                </a:cubicBezTo>
                <a:cubicBezTo>
                  <a:pt x="1450348" y="1991463"/>
                  <a:pt x="1524000" y="1993570"/>
                  <a:pt x="1597572" y="1997073"/>
                </a:cubicBezTo>
                <a:cubicBezTo>
                  <a:pt x="1786758" y="1993570"/>
                  <a:pt x="1976148" y="1996012"/>
                  <a:pt x="2165131" y="1986563"/>
                </a:cubicBezTo>
                <a:cubicBezTo>
                  <a:pt x="2201243" y="1984757"/>
                  <a:pt x="2237942" y="1958361"/>
                  <a:pt x="2270234" y="1944521"/>
                </a:cubicBezTo>
                <a:cubicBezTo>
                  <a:pt x="2320980" y="1922773"/>
                  <a:pt x="2285702" y="1947853"/>
                  <a:pt x="2343807" y="1912990"/>
                </a:cubicBezTo>
                <a:cubicBezTo>
                  <a:pt x="2365470" y="1899992"/>
                  <a:pt x="2406869" y="1870949"/>
                  <a:pt x="2406869" y="1870949"/>
                </a:cubicBezTo>
                <a:cubicBezTo>
                  <a:pt x="2413876" y="1860439"/>
                  <a:pt x="2422240" y="1850716"/>
                  <a:pt x="2427889" y="1839418"/>
                </a:cubicBezTo>
                <a:cubicBezTo>
                  <a:pt x="2432844" y="1829509"/>
                  <a:pt x="2432254" y="1817105"/>
                  <a:pt x="2438400" y="1807887"/>
                </a:cubicBezTo>
                <a:cubicBezTo>
                  <a:pt x="2446645" y="1795520"/>
                  <a:pt x="2459421" y="1786866"/>
                  <a:pt x="2469931" y="1776356"/>
                </a:cubicBezTo>
                <a:cubicBezTo>
                  <a:pt x="2494738" y="1701934"/>
                  <a:pt x="2498691" y="1703203"/>
                  <a:pt x="2469931" y="1576659"/>
                </a:cubicBezTo>
                <a:cubicBezTo>
                  <a:pt x="2464332" y="1552023"/>
                  <a:pt x="2439187" y="1536194"/>
                  <a:pt x="2427889" y="1513597"/>
                </a:cubicBezTo>
                <a:cubicBezTo>
                  <a:pt x="2374634" y="1407085"/>
                  <a:pt x="2443551" y="1538655"/>
                  <a:pt x="2375338" y="1429514"/>
                </a:cubicBezTo>
                <a:cubicBezTo>
                  <a:pt x="2325534" y="1349827"/>
                  <a:pt x="2390593" y="1423748"/>
                  <a:pt x="2312275" y="1345432"/>
                </a:cubicBezTo>
                <a:cubicBezTo>
                  <a:pt x="2254897" y="1230672"/>
                  <a:pt x="2329049" y="1361599"/>
                  <a:pt x="2259724" y="1282370"/>
                </a:cubicBezTo>
                <a:cubicBezTo>
                  <a:pt x="2243087" y="1263357"/>
                  <a:pt x="2217682" y="1219307"/>
                  <a:pt x="2217682" y="1219307"/>
                </a:cubicBezTo>
                <a:cubicBezTo>
                  <a:pt x="2184868" y="1120863"/>
                  <a:pt x="2238623" y="1266465"/>
                  <a:pt x="2175641" y="1156245"/>
                </a:cubicBezTo>
                <a:cubicBezTo>
                  <a:pt x="2168474" y="1143703"/>
                  <a:pt x="2169099" y="1128093"/>
                  <a:pt x="2165131" y="1114204"/>
                </a:cubicBezTo>
                <a:cubicBezTo>
                  <a:pt x="2154253" y="1076131"/>
                  <a:pt x="2156629" y="1085687"/>
                  <a:pt x="2133600" y="1051142"/>
                </a:cubicBezTo>
                <a:cubicBezTo>
                  <a:pt x="2130096" y="1030121"/>
                  <a:pt x="2127268" y="1008977"/>
                  <a:pt x="2123089" y="988080"/>
                </a:cubicBezTo>
                <a:cubicBezTo>
                  <a:pt x="2120256" y="973915"/>
                  <a:pt x="2112579" y="960483"/>
                  <a:pt x="2112579" y="946038"/>
                </a:cubicBezTo>
                <a:cubicBezTo>
                  <a:pt x="2112579" y="784842"/>
                  <a:pt x="2123089" y="623759"/>
                  <a:pt x="2123089" y="462563"/>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5" name="Freeform 34"/>
          <p:cNvSpPr/>
          <p:nvPr/>
        </p:nvSpPr>
        <p:spPr>
          <a:xfrm>
            <a:off x="4724400" y="2443595"/>
            <a:ext cx="1066800" cy="1078481"/>
          </a:xfrm>
          <a:custGeom>
            <a:avLst/>
            <a:gdLst>
              <a:gd name="connsiteX0" fmla="*/ 1240221 w 1241058"/>
              <a:gd name="connsiteY0" fmla="*/ 871683 h 1292097"/>
              <a:gd name="connsiteX1" fmla="*/ 1229711 w 1241058"/>
              <a:gd name="connsiteY1" fmla="*/ 724538 h 1292097"/>
              <a:gd name="connsiteX2" fmla="*/ 1219200 w 1241058"/>
              <a:gd name="connsiteY2" fmla="*/ 693007 h 1292097"/>
              <a:gd name="connsiteX3" fmla="*/ 1208690 w 1241058"/>
              <a:gd name="connsiteY3" fmla="*/ 619435 h 1292097"/>
              <a:gd name="connsiteX4" fmla="*/ 1198180 w 1241058"/>
              <a:gd name="connsiteY4" fmla="*/ 587904 h 1292097"/>
              <a:gd name="connsiteX5" fmla="*/ 1187669 w 1241058"/>
              <a:gd name="connsiteY5" fmla="*/ 535352 h 1292097"/>
              <a:gd name="connsiteX6" fmla="*/ 1145628 w 1241058"/>
              <a:gd name="connsiteY6" fmla="*/ 461779 h 1292097"/>
              <a:gd name="connsiteX7" fmla="*/ 1135118 w 1241058"/>
              <a:gd name="connsiteY7" fmla="*/ 430248 h 1292097"/>
              <a:gd name="connsiteX8" fmla="*/ 1093076 w 1241058"/>
              <a:gd name="connsiteY8" fmla="*/ 346166 h 1292097"/>
              <a:gd name="connsiteX9" fmla="*/ 1061545 w 1241058"/>
              <a:gd name="connsiteY9" fmla="*/ 283104 h 1292097"/>
              <a:gd name="connsiteX10" fmla="*/ 1051035 w 1241058"/>
              <a:gd name="connsiteY10" fmla="*/ 251573 h 1292097"/>
              <a:gd name="connsiteX11" fmla="*/ 1008993 w 1241058"/>
              <a:gd name="connsiteY11" fmla="*/ 188510 h 1292097"/>
              <a:gd name="connsiteX12" fmla="*/ 998483 w 1241058"/>
              <a:gd name="connsiteY12" fmla="*/ 156979 h 1292097"/>
              <a:gd name="connsiteX13" fmla="*/ 914400 w 1241058"/>
              <a:gd name="connsiteY13" fmla="*/ 83407 h 1292097"/>
              <a:gd name="connsiteX14" fmla="*/ 882869 w 1241058"/>
              <a:gd name="connsiteY14" fmla="*/ 62386 h 1292097"/>
              <a:gd name="connsiteX15" fmla="*/ 798787 w 1241058"/>
              <a:gd name="connsiteY15" fmla="*/ 41366 h 1292097"/>
              <a:gd name="connsiteX16" fmla="*/ 672662 w 1241058"/>
              <a:gd name="connsiteY16" fmla="*/ 20345 h 1292097"/>
              <a:gd name="connsiteX17" fmla="*/ 147145 w 1241058"/>
              <a:gd name="connsiteY17" fmla="*/ 62386 h 1292097"/>
              <a:gd name="connsiteX18" fmla="*/ 105104 w 1241058"/>
              <a:gd name="connsiteY18" fmla="*/ 104428 h 1292097"/>
              <a:gd name="connsiteX19" fmla="*/ 73573 w 1241058"/>
              <a:gd name="connsiteY19" fmla="*/ 178000 h 1292097"/>
              <a:gd name="connsiteX20" fmla="*/ 52552 w 1241058"/>
              <a:gd name="connsiteY20" fmla="*/ 230552 h 1292097"/>
              <a:gd name="connsiteX21" fmla="*/ 42042 w 1241058"/>
              <a:gd name="connsiteY21" fmla="*/ 262083 h 1292097"/>
              <a:gd name="connsiteX22" fmla="*/ 21021 w 1241058"/>
              <a:gd name="connsiteY22" fmla="*/ 293614 h 1292097"/>
              <a:gd name="connsiteX23" fmla="*/ 0 w 1241058"/>
              <a:gd name="connsiteY23" fmla="*/ 430248 h 1292097"/>
              <a:gd name="connsiteX24" fmla="*/ 10511 w 1241058"/>
              <a:gd name="connsiteY24" fmla="*/ 840152 h 1292097"/>
              <a:gd name="connsiteX25" fmla="*/ 21021 w 1241058"/>
              <a:gd name="connsiteY25" fmla="*/ 892704 h 1292097"/>
              <a:gd name="connsiteX26" fmla="*/ 42042 w 1241058"/>
              <a:gd name="connsiteY26" fmla="*/ 966276 h 1292097"/>
              <a:gd name="connsiteX27" fmla="*/ 52552 w 1241058"/>
              <a:gd name="connsiteY27" fmla="*/ 1008317 h 1292097"/>
              <a:gd name="connsiteX28" fmla="*/ 73573 w 1241058"/>
              <a:gd name="connsiteY28" fmla="*/ 1039848 h 1292097"/>
              <a:gd name="connsiteX29" fmla="*/ 84083 w 1241058"/>
              <a:gd name="connsiteY29" fmla="*/ 1071379 h 1292097"/>
              <a:gd name="connsiteX30" fmla="*/ 115614 w 1241058"/>
              <a:gd name="connsiteY30" fmla="*/ 1102910 h 1292097"/>
              <a:gd name="connsiteX31" fmla="*/ 136635 w 1241058"/>
              <a:gd name="connsiteY31" fmla="*/ 1134442 h 1292097"/>
              <a:gd name="connsiteX32" fmla="*/ 168166 w 1241058"/>
              <a:gd name="connsiteY32" fmla="*/ 1165973 h 1292097"/>
              <a:gd name="connsiteX33" fmla="*/ 199697 w 1241058"/>
              <a:gd name="connsiteY33" fmla="*/ 1208014 h 1292097"/>
              <a:gd name="connsiteX34" fmla="*/ 241738 w 1241058"/>
              <a:gd name="connsiteY34" fmla="*/ 1218524 h 1292097"/>
              <a:gd name="connsiteX35" fmla="*/ 273269 w 1241058"/>
              <a:gd name="connsiteY35" fmla="*/ 1239545 h 1292097"/>
              <a:gd name="connsiteX36" fmla="*/ 399393 w 1241058"/>
              <a:gd name="connsiteY36" fmla="*/ 1260566 h 1292097"/>
              <a:gd name="connsiteX37" fmla="*/ 588580 w 1241058"/>
              <a:gd name="connsiteY37" fmla="*/ 1292097 h 1292097"/>
              <a:gd name="connsiteX38" fmla="*/ 987973 w 1241058"/>
              <a:gd name="connsiteY38" fmla="*/ 1281586 h 1292097"/>
              <a:gd name="connsiteX39" fmla="*/ 1093076 w 1241058"/>
              <a:gd name="connsiteY39" fmla="*/ 1229035 h 1292097"/>
              <a:gd name="connsiteX40" fmla="*/ 1124607 w 1241058"/>
              <a:gd name="connsiteY40" fmla="*/ 1208014 h 1292097"/>
              <a:gd name="connsiteX41" fmla="*/ 1166649 w 1241058"/>
              <a:gd name="connsiteY41" fmla="*/ 1144952 h 1292097"/>
              <a:gd name="connsiteX42" fmla="*/ 1187669 w 1241058"/>
              <a:gd name="connsiteY42" fmla="*/ 1081890 h 1292097"/>
              <a:gd name="connsiteX43" fmla="*/ 1198180 w 1241058"/>
              <a:gd name="connsiteY43" fmla="*/ 1050359 h 1292097"/>
              <a:gd name="connsiteX44" fmla="*/ 1208690 w 1241058"/>
              <a:gd name="connsiteY44" fmla="*/ 997807 h 1292097"/>
              <a:gd name="connsiteX45" fmla="*/ 1240221 w 1241058"/>
              <a:gd name="connsiteY45" fmla="*/ 871683 h 1292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41058" h="1292097">
                <a:moveTo>
                  <a:pt x="1240221" y="871683"/>
                </a:moveTo>
                <a:cubicBezTo>
                  <a:pt x="1243725" y="826138"/>
                  <a:pt x="1235457" y="773374"/>
                  <a:pt x="1229711" y="724538"/>
                </a:cubicBezTo>
                <a:cubicBezTo>
                  <a:pt x="1228417" y="713535"/>
                  <a:pt x="1221373" y="703871"/>
                  <a:pt x="1219200" y="693007"/>
                </a:cubicBezTo>
                <a:cubicBezTo>
                  <a:pt x="1214342" y="668715"/>
                  <a:pt x="1213548" y="643727"/>
                  <a:pt x="1208690" y="619435"/>
                </a:cubicBezTo>
                <a:cubicBezTo>
                  <a:pt x="1206517" y="608571"/>
                  <a:pt x="1200867" y="598652"/>
                  <a:pt x="1198180" y="587904"/>
                </a:cubicBezTo>
                <a:cubicBezTo>
                  <a:pt x="1193847" y="570573"/>
                  <a:pt x="1193318" y="552300"/>
                  <a:pt x="1187669" y="535352"/>
                </a:cubicBezTo>
                <a:cubicBezTo>
                  <a:pt x="1178778" y="508677"/>
                  <a:pt x="1161007" y="484848"/>
                  <a:pt x="1145628" y="461779"/>
                </a:cubicBezTo>
                <a:cubicBezTo>
                  <a:pt x="1142125" y="451269"/>
                  <a:pt x="1139702" y="440334"/>
                  <a:pt x="1135118" y="430248"/>
                </a:cubicBezTo>
                <a:cubicBezTo>
                  <a:pt x="1122151" y="401721"/>
                  <a:pt x="1102985" y="375894"/>
                  <a:pt x="1093076" y="346166"/>
                </a:cubicBezTo>
                <a:cubicBezTo>
                  <a:pt x="1078572" y="302651"/>
                  <a:pt x="1088711" y="323853"/>
                  <a:pt x="1061545" y="283104"/>
                </a:cubicBezTo>
                <a:cubicBezTo>
                  <a:pt x="1058042" y="272594"/>
                  <a:pt x="1056415" y="261258"/>
                  <a:pt x="1051035" y="251573"/>
                </a:cubicBezTo>
                <a:cubicBezTo>
                  <a:pt x="1038766" y="229488"/>
                  <a:pt x="1008993" y="188510"/>
                  <a:pt x="1008993" y="188510"/>
                </a:cubicBezTo>
                <a:cubicBezTo>
                  <a:pt x="1005490" y="178000"/>
                  <a:pt x="1003438" y="166888"/>
                  <a:pt x="998483" y="156979"/>
                </a:cubicBezTo>
                <a:cubicBezTo>
                  <a:pt x="976587" y="113186"/>
                  <a:pt x="961695" y="114937"/>
                  <a:pt x="914400" y="83407"/>
                </a:cubicBezTo>
                <a:cubicBezTo>
                  <a:pt x="903890" y="76400"/>
                  <a:pt x="894853" y="66380"/>
                  <a:pt x="882869" y="62386"/>
                </a:cubicBezTo>
                <a:cubicBezTo>
                  <a:pt x="826521" y="43604"/>
                  <a:pt x="874890" y="58278"/>
                  <a:pt x="798787" y="41366"/>
                </a:cubicBezTo>
                <a:cubicBezTo>
                  <a:pt x="709497" y="21523"/>
                  <a:pt x="809884" y="37497"/>
                  <a:pt x="672662" y="20345"/>
                </a:cubicBezTo>
                <a:cubicBezTo>
                  <a:pt x="520345" y="23730"/>
                  <a:pt x="290734" y="-49296"/>
                  <a:pt x="147145" y="62386"/>
                </a:cubicBezTo>
                <a:cubicBezTo>
                  <a:pt x="131501" y="74553"/>
                  <a:pt x="119118" y="90414"/>
                  <a:pt x="105104" y="104428"/>
                </a:cubicBezTo>
                <a:cubicBezTo>
                  <a:pt x="83515" y="169191"/>
                  <a:pt x="108207" y="100073"/>
                  <a:pt x="73573" y="178000"/>
                </a:cubicBezTo>
                <a:cubicBezTo>
                  <a:pt x="65911" y="195241"/>
                  <a:pt x="59177" y="212886"/>
                  <a:pt x="52552" y="230552"/>
                </a:cubicBezTo>
                <a:cubicBezTo>
                  <a:pt x="48662" y="240925"/>
                  <a:pt x="46997" y="252174"/>
                  <a:pt x="42042" y="262083"/>
                </a:cubicBezTo>
                <a:cubicBezTo>
                  <a:pt x="36393" y="273381"/>
                  <a:pt x="28028" y="283104"/>
                  <a:pt x="21021" y="293614"/>
                </a:cubicBezTo>
                <a:cubicBezTo>
                  <a:pt x="13021" y="333615"/>
                  <a:pt x="0" y="392077"/>
                  <a:pt x="0" y="430248"/>
                </a:cubicBezTo>
                <a:cubicBezTo>
                  <a:pt x="0" y="566928"/>
                  <a:pt x="4305" y="703613"/>
                  <a:pt x="10511" y="840152"/>
                </a:cubicBezTo>
                <a:cubicBezTo>
                  <a:pt x="11322" y="857998"/>
                  <a:pt x="17146" y="875265"/>
                  <a:pt x="21021" y="892704"/>
                </a:cubicBezTo>
                <a:cubicBezTo>
                  <a:pt x="37451" y="966640"/>
                  <a:pt x="24483" y="904822"/>
                  <a:pt x="42042" y="966276"/>
                </a:cubicBezTo>
                <a:cubicBezTo>
                  <a:pt x="46010" y="980165"/>
                  <a:pt x="46862" y="995040"/>
                  <a:pt x="52552" y="1008317"/>
                </a:cubicBezTo>
                <a:cubicBezTo>
                  <a:pt x="57528" y="1019928"/>
                  <a:pt x="66566" y="1029338"/>
                  <a:pt x="73573" y="1039848"/>
                </a:cubicBezTo>
                <a:cubicBezTo>
                  <a:pt x="77076" y="1050358"/>
                  <a:pt x="77938" y="1062161"/>
                  <a:pt x="84083" y="1071379"/>
                </a:cubicBezTo>
                <a:cubicBezTo>
                  <a:pt x="92328" y="1083747"/>
                  <a:pt x="106098" y="1091491"/>
                  <a:pt x="115614" y="1102910"/>
                </a:cubicBezTo>
                <a:cubicBezTo>
                  <a:pt x="123701" y="1112614"/>
                  <a:pt x="128548" y="1124738"/>
                  <a:pt x="136635" y="1134442"/>
                </a:cubicBezTo>
                <a:cubicBezTo>
                  <a:pt x="146151" y="1145861"/>
                  <a:pt x="158493" y="1154688"/>
                  <a:pt x="168166" y="1165973"/>
                </a:cubicBezTo>
                <a:cubicBezTo>
                  <a:pt x="179566" y="1179273"/>
                  <a:pt x="185443" y="1197832"/>
                  <a:pt x="199697" y="1208014"/>
                </a:cubicBezTo>
                <a:cubicBezTo>
                  <a:pt x="211451" y="1216410"/>
                  <a:pt x="227724" y="1215021"/>
                  <a:pt x="241738" y="1218524"/>
                </a:cubicBezTo>
                <a:cubicBezTo>
                  <a:pt x="252248" y="1225531"/>
                  <a:pt x="261658" y="1234569"/>
                  <a:pt x="273269" y="1239545"/>
                </a:cubicBezTo>
                <a:cubicBezTo>
                  <a:pt x="301860" y="1251798"/>
                  <a:pt x="380859" y="1258249"/>
                  <a:pt x="399393" y="1260566"/>
                </a:cubicBezTo>
                <a:cubicBezTo>
                  <a:pt x="502478" y="1294926"/>
                  <a:pt x="440374" y="1279746"/>
                  <a:pt x="588580" y="1292097"/>
                </a:cubicBezTo>
                <a:cubicBezTo>
                  <a:pt x="721711" y="1288593"/>
                  <a:pt x="854947" y="1287921"/>
                  <a:pt x="987973" y="1281586"/>
                </a:cubicBezTo>
                <a:cubicBezTo>
                  <a:pt x="1032767" y="1279453"/>
                  <a:pt x="1056046" y="1253721"/>
                  <a:pt x="1093076" y="1229035"/>
                </a:cubicBezTo>
                <a:lnTo>
                  <a:pt x="1124607" y="1208014"/>
                </a:lnTo>
                <a:cubicBezTo>
                  <a:pt x="1138621" y="1186993"/>
                  <a:pt x="1158660" y="1168919"/>
                  <a:pt x="1166649" y="1144952"/>
                </a:cubicBezTo>
                <a:lnTo>
                  <a:pt x="1187669" y="1081890"/>
                </a:lnTo>
                <a:cubicBezTo>
                  <a:pt x="1191172" y="1071380"/>
                  <a:pt x="1196007" y="1061223"/>
                  <a:pt x="1198180" y="1050359"/>
                </a:cubicBezTo>
                <a:lnTo>
                  <a:pt x="1208690" y="997807"/>
                </a:lnTo>
                <a:cubicBezTo>
                  <a:pt x="1219433" y="836656"/>
                  <a:pt x="1236717" y="917228"/>
                  <a:pt x="1240221" y="871683"/>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Estimating IIP3 Experimentally</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24</a:t>
            </a:fld>
            <a:endParaRPr lang="en-US" dirty="0">
              <a:solidFill>
                <a:srgbClr val="000000"/>
              </a:solidFill>
            </a:endParaRPr>
          </a:p>
        </p:txBody>
      </p:sp>
      <p:grpSp>
        <p:nvGrpSpPr>
          <p:cNvPr id="24" name="Group 23"/>
          <p:cNvGrpSpPr/>
          <p:nvPr/>
        </p:nvGrpSpPr>
        <p:grpSpPr>
          <a:xfrm>
            <a:off x="464344" y="1597976"/>
            <a:ext cx="4358409" cy="4289286"/>
            <a:chOff x="464344" y="1597976"/>
            <a:chExt cx="4358409" cy="4289286"/>
          </a:xfrm>
        </p:grpSpPr>
        <p:graphicFrame>
          <p:nvGraphicFramePr>
            <p:cNvPr id="5" name="Object 4"/>
            <p:cNvGraphicFramePr>
              <a:graphicFrameLocks noChangeAspect="1"/>
            </p:cNvGraphicFramePr>
            <p:nvPr>
              <p:extLst>
                <p:ext uri="{D42A27DB-BD31-4B8C-83A1-F6EECF244321}">
                  <p14:modId xmlns:p14="http://schemas.microsoft.com/office/powerpoint/2010/main" val="1568722226"/>
                </p:ext>
              </p:extLst>
            </p:nvPr>
          </p:nvGraphicFramePr>
          <p:xfrm>
            <a:off x="1059656" y="1606853"/>
            <a:ext cx="3062288" cy="4184347"/>
          </p:xfrm>
          <a:graphic>
            <a:graphicData uri="http://schemas.openxmlformats.org/presentationml/2006/ole">
              <mc:AlternateContent xmlns:mc="http://schemas.openxmlformats.org/markup-compatibility/2006">
                <mc:Choice xmlns:v="urn:schemas-microsoft-com:vml" Requires="v">
                  <p:oleObj spid="_x0000_s117891" name="Visio" r:id="rId3" imgW="1413336" imgH="1870560" progId="Visio.Drawing.11">
                    <p:embed/>
                  </p:oleObj>
                </mc:Choice>
                <mc:Fallback>
                  <p:oleObj name="Visio" r:id="rId3" imgW="1413336" imgH="1870560" progId="Visio.Drawing.11">
                    <p:embed/>
                    <p:pic>
                      <p:nvPicPr>
                        <p:cNvPr id="0" name=""/>
                        <p:cNvPicPr/>
                        <p:nvPr/>
                      </p:nvPicPr>
                      <p:blipFill>
                        <a:blip r:embed="rId4"/>
                        <a:stretch>
                          <a:fillRect/>
                        </a:stretch>
                      </p:blipFill>
                      <p:spPr>
                        <a:xfrm>
                          <a:off x="1059656" y="1606853"/>
                          <a:ext cx="3062288" cy="4184347"/>
                        </a:xfrm>
                        <a:prstGeom prst="rect">
                          <a:avLst/>
                        </a:prstGeom>
                      </p:spPr>
                    </p:pic>
                  </p:oleObj>
                </mc:Fallback>
              </mc:AlternateContent>
            </a:graphicData>
          </a:graphic>
        </p:graphicFrame>
        <p:sp>
          <p:nvSpPr>
            <p:cNvPr id="6" name="Rectangle 5"/>
            <p:cNvSpPr/>
            <p:nvPr/>
          </p:nvSpPr>
          <p:spPr>
            <a:xfrm>
              <a:off x="1897856" y="324284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1</a:t>
              </a:r>
              <a:endParaRPr lang="en-US" sz="1600" dirty="0">
                <a:solidFill>
                  <a:srgbClr val="000000"/>
                </a:solidFill>
                <a:latin typeface="Franklin Gothic Medium Cond"/>
              </a:endParaRPr>
            </a:p>
          </p:txBody>
        </p:sp>
        <p:sp>
          <p:nvSpPr>
            <p:cNvPr id="7" name="Rectangle 6"/>
            <p:cNvSpPr/>
            <p:nvPr/>
          </p:nvSpPr>
          <p:spPr>
            <a:xfrm>
              <a:off x="2030166" y="408104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3</a:t>
              </a:r>
              <a:endParaRPr lang="en-US" sz="1600" dirty="0">
                <a:solidFill>
                  <a:srgbClr val="000000"/>
                </a:solidFill>
                <a:latin typeface="Franklin Gothic Medium Cond"/>
              </a:endParaRPr>
            </a:p>
          </p:txBody>
        </p:sp>
        <p:sp>
          <p:nvSpPr>
            <p:cNvPr id="8" name="Rectangle 7"/>
            <p:cNvSpPr/>
            <p:nvPr/>
          </p:nvSpPr>
          <p:spPr>
            <a:xfrm>
              <a:off x="464344" y="1597976"/>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out</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sp>
          <p:nvSpPr>
            <p:cNvPr id="9" name="Rectangle 8"/>
            <p:cNvSpPr/>
            <p:nvPr/>
          </p:nvSpPr>
          <p:spPr>
            <a:xfrm>
              <a:off x="3740944" y="5365530"/>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in</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sp>
          <p:nvSpPr>
            <p:cNvPr id="10" name="Rectangle 9"/>
            <p:cNvSpPr/>
            <p:nvPr/>
          </p:nvSpPr>
          <p:spPr>
            <a:xfrm>
              <a:off x="2521744" y="5517930"/>
              <a:ext cx="1081809" cy="369332"/>
            </a:xfrm>
            <a:prstGeom prst="rect">
              <a:avLst/>
            </a:prstGeom>
          </p:spPr>
          <p:txBody>
            <a:bodyPr wrap="square">
              <a:spAutoFit/>
            </a:bodyPr>
            <a:lstStyle/>
            <a:p>
              <a:pPr algn="ctr"/>
              <a:r>
                <a:rPr lang="en-US" b="1" dirty="0" smtClean="0">
                  <a:solidFill>
                    <a:srgbClr val="000000"/>
                  </a:solidFill>
                  <a:latin typeface="Franklin Gothic Medium Cond"/>
                </a:rPr>
                <a:t>IIP</a:t>
              </a:r>
              <a:r>
                <a:rPr lang="en-US" b="1" baseline="-25000" dirty="0" smtClean="0">
                  <a:solidFill>
                    <a:srgbClr val="000000"/>
                  </a:solidFill>
                  <a:latin typeface="Franklin Gothic Medium Cond"/>
                </a:rPr>
                <a:t>3</a:t>
              </a:r>
              <a:endParaRPr lang="en-US" dirty="0">
                <a:solidFill>
                  <a:srgbClr val="000000"/>
                </a:solidFill>
                <a:latin typeface="Franklin Gothic Medium Cond"/>
              </a:endParaRPr>
            </a:p>
          </p:txBody>
        </p:sp>
        <p:sp>
          <p:nvSpPr>
            <p:cNvPr id="11" name="Rectangle 10"/>
            <p:cNvSpPr/>
            <p:nvPr/>
          </p:nvSpPr>
          <p:spPr>
            <a:xfrm>
              <a:off x="525535" y="2481598"/>
              <a:ext cx="1081809" cy="369332"/>
            </a:xfrm>
            <a:prstGeom prst="rect">
              <a:avLst/>
            </a:prstGeom>
          </p:spPr>
          <p:txBody>
            <a:bodyPr wrap="square">
              <a:spAutoFit/>
            </a:bodyPr>
            <a:lstStyle/>
            <a:p>
              <a:pPr algn="ctr"/>
              <a:r>
                <a:rPr lang="en-US" b="1" dirty="0" smtClean="0">
                  <a:solidFill>
                    <a:srgbClr val="000000"/>
                  </a:solidFill>
                  <a:latin typeface="Franklin Gothic Medium Cond"/>
                </a:rPr>
                <a:t>OIP</a:t>
              </a:r>
              <a:r>
                <a:rPr lang="en-US" b="1" baseline="-25000" dirty="0" smtClean="0">
                  <a:solidFill>
                    <a:srgbClr val="000000"/>
                  </a:solidFill>
                  <a:latin typeface="Franklin Gothic Medium Cond"/>
                </a:rPr>
                <a:t>3</a:t>
              </a:r>
              <a:endParaRPr lang="en-US" dirty="0">
                <a:solidFill>
                  <a:srgbClr val="000000"/>
                </a:solidFill>
                <a:latin typeface="Franklin Gothic Medium Cond"/>
              </a:endParaRPr>
            </a:p>
          </p:txBody>
        </p:sp>
      </p:grpSp>
      <p:sp>
        <p:nvSpPr>
          <p:cNvPr id="12" name="Rectangle 11"/>
          <p:cNvSpPr/>
          <p:nvPr/>
        </p:nvSpPr>
        <p:spPr>
          <a:xfrm>
            <a:off x="6048296" y="1324183"/>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3" name="Straight Arrow Connector 12"/>
          <p:cNvCxnSpPr>
            <a:endCxn id="12" idx="1"/>
          </p:cNvCxnSpPr>
          <p:nvPr/>
        </p:nvCxnSpPr>
        <p:spPr>
          <a:xfrm>
            <a:off x="5667296" y="1705182"/>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6010196" y="1382017"/>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5" name="Straight Arrow Connector 14"/>
          <p:cNvCxnSpPr/>
          <p:nvPr/>
        </p:nvCxnSpPr>
        <p:spPr>
          <a:xfrm>
            <a:off x="7076996" y="1705183"/>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2"/>
          <p:cNvSpPr txBox="1">
            <a:spLocks noChangeArrowheads="1"/>
          </p:cNvSpPr>
          <p:nvPr/>
        </p:nvSpPr>
        <p:spPr bwMode="auto">
          <a:xfrm>
            <a:off x="5334693" y="152051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in</a:t>
            </a:r>
          </a:p>
        </p:txBody>
      </p:sp>
      <p:sp>
        <p:nvSpPr>
          <p:cNvPr id="17" name="TextBox 2"/>
          <p:cNvSpPr txBox="1">
            <a:spLocks noChangeArrowheads="1"/>
          </p:cNvSpPr>
          <p:nvPr/>
        </p:nvSpPr>
        <p:spPr bwMode="auto">
          <a:xfrm>
            <a:off x="7360172" y="1521890"/>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out</a:t>
            </a:r>
            <a:endParaRPr lang="en-US" b="1" baseline="-25000" dirty="0" smtClean="0">
              <a:solidFill>
                <a:srgbClr val="000000"/>
              </a:solidFill>
              <a:latin typeface="Franklin Gothic Medium Cond" pitchFamily="34" charset="0"/>
            </a:endParaRPr>
          </a:p>
        </p:txBody>
      </p:sp>
      <p:cxnSp>
        <p:nvCxnSpPr>
          <p:cNvPr id="26" name="Straight Connector 25"/>
          <p:cNvCxnSpPr/>
          <p:nvPr/>
        </p:nvCxnSpPr>
        <p:spPr>
          <a:xfrm flipV="1">
            <a:off x="2133600" y="2133600"/>
            <a:ext cx="0" cy="3401207"/>
          </a:xfrm>
          <a:prstGeom prst="line">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1295400" y="5334000"/>
            <a:ext cx="838200"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33400" y="5602069"/>
            <a:ext cx="1825303" cy="646331"/>
          </a:xfrm>
          <a:prstGeom prst="rect">
            <a:avLst/>
          </a:prstGeom>
        </p:spPr>
        <p:txBody>
          <a:bodyPr wrap="square">
            <a:spAutoFit/>
          </a:bodyPr>
          <a:lstStyle/>
          <a:p>
            <a:pPr algn="ctr"/>
            <a:r>
              <a:rPr lang="en-US" b="1" dirty="0" smtClean="0">
                <a:solidFill>
                  <a:srgbClr val="FF0000"/>
                </a:solidFill>
                <a:latin typeface="Franklin Gothic Medium Cond"/>
              </a:rPr>
              <a:t>Apply input ,</a:t>
            </a:r>
            <a:r>
              <a:rPr lang="en-US" b="1" dirty="0" err="1" smtClean="0">
                <a:solidFill>
                  <a:srgbClr val="FF0000"/>
                </a:solidFill>
                <a:latin typeface="Franklin Gothic Medium Cond"/>
              </a:rPr>
              <a:t>P</a:t>
            </a:r>
            <a:r>
              <a:rPr lang="en-US" b="1" baseline="-25000" dirty="0" err="1" smtClean="0">
                <a:solidFill>
                  <a:srgbClr val="FF0000"/>
                </a:solidFill>
                <a:latin typeface="Franklin Gothic Medium Cond"/>
              </a:rPr>
              <a:t>input</a:t>
            </a:r>
            <a:r>
              <a:rPr lang="en-US" b="1" dirty="0" smtClean="0">
                <a:solidFill>
                  <a:srgbClr val="FF0000"/>
                </a:solidFill>
                <a:latin typeface="Franklin Gothic Medium Cond"/>
              </a:rPr>
              <a:t>, well below of P</a:t>
            </a:r>
            <a:r>
              <a:rPr lang="en-US" b="1" baseline="-25000" dirty="0" smtClean="0">
                <a:solidFill>
                  <a:srgbClr val="FF0000"/>
                </a:solidFill>
                <a:latin typeface="Franklin Gothic Medium Cond"/>
              </a:rPr>
              <a:t>-1dB</a:t>
            </a:r>
            <a:endParaRPr lang="en-US" baseline="-25000" dirty="0">
              <a:solidFill>
                <a:srgbClr val="FF0000"/>
              </a:solidFill>
              <a:latin typeface="Franklin Gothic Medium Cond"/>
            </a:endParaRPr>
          </a:p>
        </p:txBody>
      </p:sp>
      <p:sp>
        <p:nvSpPr>
          <p:cNvPr id="30" name="Rectangle 29"/>
          <p:cNvSpPr/>
          <p:nvPr/>
        </p:nvSpPr>
        <p:spPr>
          <a:xfrm>
            <a:off x="2118591" y="5508578"/>
            <a:ext cx="1081809" cy="369332"/>
          </a:xfrm>
          <a:prstGeom prst="rect">
            <a:avLst/>
          </a:prstGeom>
        </p:spPr>
        <p:txBody>
          <a:bodyPr wrap="square">
            <a:spAutoFit/>
          </a:bodyPr>
          <a:lstStyle/>
          <a:p>
            <a:pPr algn="ctr"/>
            <a:r>
              <a:rPr lang="en-US" b="1" dirty="0" smtClean="0">
                <a:solidFill>
                  <a:srgbClr val="000000"/>
                </a:solidFill>
                <a:latin typeface="Franklin Gothic Medium Cond"/>
              </a:rPr>
              <a:t>P</a:t>
            </a:r>
            <a:r>
              <a:rPr lang="en-US" b="1" baseline="-25000" dirty="0" smtClean="0">
                <a:solidFill>
                  <a:srgbClr val="000000"/>
                </a:solidFill>
                <a:latin typeface="Franklin Gothic Medium Cond"/>
              </a:rPr>
              <a:t>-1dB</a:t>
            </a:r>
            <a:endParaRPr lang="en-US" dirty="0">
              <a:solidFill>
                <a:srgbClr val="000000"/>
              </a:solidFill>
              <a:latin typeface="Franklin Gothic Medium Cond"/>
            </a:endParaRPr>
          </a:p>
        </p:txBody>
      </p:sp>
      <p:cxnSp>
        <p:nvCxnSpPr>
          <p:cNvPr id="32" name="Straight Arrow Connector 31"/>
          <p:cNvCxnSpPr/>
          <p:nvPr/>
        </p:nvCxnSpPr>
        <p:spPr>
          <a:xfrm flipV="1">
            <a:off x="1295400" y="5365530"/>
            <a:ext cx="250753" cy="32771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3" name="Object 32"/>
          <p:cNvGraphicFramePr>
            <a:graphicFrameLocks noChangeAspect="1"/>
          </p:cNvGraphicFramePr>
          <p:nvPr>
            <p:extLst>
              <p:ext uri="{D42A27DB-BD31-4B8C-83A1-F6EECF244321}">
                <p14:modId xmlns:p14="http://schemas.microsoft.com/office/powerpoint/2010/main" val="4100675097"/>
              </p:ext>
            </p:extLst>
          </p:nvPr>
        </p:nvGraphicFramePr>
        <p:xfrm>
          <a:off x="4745422" y="2505982"/>
          <a:ext cx="1030420" cy="929186"/>
        </p:xfrm>
        <a:graphic>
          <a:graphicData uri="http://schemas.openxmlformats.org/presentationml/2006/ole">
            <mc:AlternateContent xmlns:mc="http://schemas.openxmlformats.org/markup-compatibility/2006">
              <mc:Choice xmlns:v="urn:schemas-microsoft-com:vml" Requires="v">
                <p:oleObj spid="_x0000_s117892" name="Visio" r:id="rId5" imgW="465439" imgH="419850" progId="Visio.Drawing.11">
                  <p:embed/>
                </p:oleObj>
              </mc:Choice>
              <mc:Fallback>
                <p:oleObj name="Visio" r:id="rId5" imgW="465439" imgH="419850" progId="Visio.Drawing.11">
                  <p:embed/>
                  <p:pic>
                    <p:nvPicPr>
                      <p:cNvPr id="0" name=""/>
                      <p:cNvPicPr/>
                      <p:nvPr/>
                    </p:nvPicPr>
                    <p:blipFill>
                      <a:blip r:embed="rId6"/>
                      <a:stretch>
                        <a:fillRect/>
                      </a:stretch>
                    </p:blipFill>
                    <p:spPr>
                      <a:xfrm>
                        <a:off x="4745422" y="2505982"/>
                        <a:ext cx="1030420" cy="929186"/>
                      </a:xfrm>
                      <a:prstGeom prst="rect">
                        <a:avLst/>
                      </a:prstGeom>
                    </p:spPr>
                  </p:pic>
                </p:oleObj>
              </mc:Fallback>
            </mc:AlternateContent>
          </a:graphicData>
        </a:graphic>
      </p:graphicFrame>
      <p:graphicFrame>
        <p:nvGraphicFramePr>
          <p:cNvPr id="34" name="Object 33"/>
          <p:cNvGraphicFramePr>
            <a:graphicFrameLocks noChangeAspect="1"/>
          </p:cNvGraphicFramePr>
          <p:nvPr>
            <p:extLst>
              <p:ext uri="{D42A27DB-BD31-4B8C-83A1-F6EECF244321}">
                <p14:modId xmlns:p14="http://schemas.microsoft.com/office/powerpoint/2010/main" val="1158300307"/>
              </p:ext>
            </p:extLst>
          </p:nvPr>
        </p:nvGraphicFramePr>
        <p:xfrm>
          <a:off x="6316186" y="2150476"/>
          <a:ext cx="2071689" cy="1659523"/>
        </p:xfrm>
        <a:graphic>
          <a:graphicData uri="http://schemas.openxmlformats.org/presentationml/2006/ole">
            <mc:AlternateContent xmlns:mc="http://schemas.openxmlformats.org/markup-compatibility/2006">
              <mc:Choice xmlns:v="urn:schemas-microsoft-com:vml" Requires="v">
                <p:oleObj spid="_x0000_s117893" name="Visio" r:id="rId7" imgW="1027856" imgH="739800" progId="Visio.Drawing.11">
                  <p:embed/>
                </p:oleObj>
              </mc:Choice>
              <mc:Fallback>
                <p:oleObj name="Visio" r:id="rId7" imgW="1027856" imgH="739800" progId="Visio.Drawing.11">
                  <p:embed/>
                  <p:pic>
                    <p:nvPicPr>
                      <p:cNvPr id="0" name=""/>
                      <p:cNvPicPr/>
                      <p:nvPr/>
                    </p:nvPicPr>
                    <p:blipFill>
                      <a:blip r:embed="rId8"/>
                      <a:stretch>
                        <a:fillRect/>
                      </a:stretch>
                    </p:blipFill>
                    <p:spPr>
                      <a:xfrm>
                        <a:off x="6316186" y="2150476"/>
                        <a:ext cx="2071689" cy="1659523"/>
                      </a:xfrm>
                      <a:prstGeom prst="rect">
                        <a:avLst/>
                      </a:prstGeom>
                    </p:spPr>
                  </p:pic>
                </p:oleObj>
              </mc:Fallback>
            </mc:AlternateContent>
          </a:graphicData>
        </a:graphic>
      </p:graphicFrame>
      <p:cxnSp>
        <p:nvCxnSpPr>
          <p:cNvPr id="38" name="Straight Arrow Connector 37"/>
          <p:cNvCxnSpPr/>
          <p:nvPr/>
        </p:nvCxnSpPr>
        <p:spPr>
          <a:xfrm flipV="1">
            <a:off x="5334693" y="1891223"/>
            <a:ext cx="65903" cy="45235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flipV="1">
            <a:off x="7626872" y="1891223"/>
            <a:ext cx="266700" cy="33471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p:cNvSpPr txBox="1"/>
              <p:nvPr/>
            </p:nvSpPr>
            <p:spPr>
              <a:xfrm>
                <a:off x="4800600" y="4408590"/>
                <a:ext cx="2667000" cy="553357"/>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𝐈𝐈𝐏</m:t>
                          </m:r>
                        </m:e>
                        <m:sub>
                          <m:r>
                            <a:rPr lang="en-US" sz="1600" b="1" smtClean="0">
                              <a:solidFill>
                                <a:srgbClr val="000000"/>
                              </a:solidFill>
                              <a:latin typeface="Cambria Math"/>
                            </a:rPr>
                            <m:t>𝟑</m:t>
                          </m:r>
                        </m:sub>
                      </m:sSub>
                      <m:r>
                        <a:rPr lang="en-US" sz="1600" b="1" smtClean="0">
                          <a:solidFill>
                            <a:srgbClr val="000000"/>
                          </a:solidFill>
                          <a:latin typeface="Cambria Math"/>
                        </a:rPr>
                        <m:t>(</m:t>
                      </m:r>
                      <m:r>
                        <a:rPr lang="en-US" sz="1600" b="1" smtClean="0">
                          <a:solidFill>
                            <a:srgbClr val="000000"/>
                          </a:solidFill>
                          <a:latin typeface="Cambria Math"/>
                        </a:rPr>
                        <m:t>𝐝𝐁</m:t>
                      </m:r>
                      <m:r>
                        <a:rPr lang="en-US" sz="1600" b="1" smtClean="0">
                          <a:solidFill>
                            <a:srgbClr val="000000"/>
                          </a:solidFill>
                          <a:latin typeface="Cambria Math"/>
                        </a:rPr>
                        <m:t>)=</m:t>
                      </m:r>
                      <m:f>
                        <m:fPr>
                          <m:ctrlPr>
                            <a:rPr lang="en-US" sz="1600" b="1" i="1">
                              <a:solidFill>
                                <a:srgbClr val="000000"/>
                              </a:solidFill>
                              <a:latin typeface="Cambria Math"/>
                            </a:rPr>
                          </m:ctrlPr>
                        </m:fPr>
                        <m:num>
                          <m:r>
                            <a:rPr lang="en-US" sz="1600" b="1" i="1" smtClean="0">
                              <a:solidFill>
                                <a:srgbClr val="000000"/>
                              </a:solidFill>
                              <a:latin typeface="Cambria Math"/>
                              <a:ea typeface="Cambria Math"/>
                            </a:rPr>
                            <m:t>∆</m:t>
                          </m:r>
                        </m:num>
                        <m:den>
                          <m:r>
                            <a:rPr lang="en-US" sz="1600" b="1" i="1" smtClean="0">
                              <a:solidFill>
                                <a:srgbClr val="000000"/>
                              </a:solidFill>
                              <a:latin typeface="Cambria Math"/>
                            </a:rPr>
                            <m:t>𝟐</m:t>
                          </m:r>
                        </m:den>
                      </m:f>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smtClean="0">
                              <a:solidFill>
                                <a:srgbClr val="000000"/>
                              </a:solidFill>
                              <a:latin typeface="Cambria Math"/>
                            </a:rPr>
                            <m:t>𝐢𝐧𝐩𝐮𝐭</m:t>
                          </m:r>
                        </m:sub>
                      </m:sSub>
                    </m:oMath>
                  </m:oMathPara>
                </a14:m>
                <a:endParaRPr lang="en-US" sz="1600" b="1" dirty="0">
                  <a:solidFill>
                    <a:srgbClr val="000000"/>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4800600" y="4408590"/>
                <a:ext cx="2667000" cy="553357"/>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4800600" y="4972334"/>
                <a:ext cx="3886200" cy="104746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𝐎𝐈𝐏</m:t>
                          </m:r>
                        </m:e>
                        <m:sub>
                          <m:r>
                            <a:rPr lang="en-US" sz="1600" b="1" smtClean="0">
                              <a:solidFill>
                                <a:srgbClr val="000000"/>
                              </a:solidFill>
                              <a:latin typeface="Cambria Math"/>
                            </a:rPr>
                            <m:t>𝟑</m:t>
                          </m:r>
                        </m:sub>
                      </m:sSub>
                      <m:d>
                        <m:dPr>
                          <m:ctrlPr>
                            <a:rPr lang="en-US" sz="1600" b="1" i="1" smtClean="0">
                              <a:solidFill>
                                <a:srgbClr val="000000"/>
                              </a:solidFill>
                              <a:latin typeface="Cambria Math"/>
                            </a:rPr>
                          </m:ctrlPr>
                        </m:dPr>
                        <m:e>
                          <m:r>
                            <a:rPr lang="en-US" sz="1600" b="1" smtClean="0">
                              <a:solidFill>
                                <a:srgbClr val="000000"/>
                              </a:solidFill>
                              <a:latin typeface="Cambria Math"/>
                            </a:rPr>
                            <m:t>𝐝𝐁</m:t>
                          </m:r>
                        </m:e>
                      </m:d>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𝐈</m:t>
                          </m:r>
                          <m:r>
                            <a:rPr lang="en-US" sz="1600" b="1">
                              <a:solidFill>
                                <a:srgbClr val="000000"/>
                              </a:solidFill>
                              <a:latin typeface="Cambria Math"/>
                            </a:rPr>
                            <m:t>𝐈𝐏</m:t>
                          </m:r>
                        </m:e>
                        <m:sub>
                          <m:r>
                            <a:rPr lang="en-US" sz="1600" b="1">
                              <a:solidFill>
                                <a:srgbClr val="000000"/>
                              </a:solidFill>
                              <a:latin typeface="Cambria Math"/>
                            </a:rPr>
                            <m:t>𝟑</m:t>
                          </m:r>
                        </m:sub>
                      </m:sSub>
                      <m:r>
                        <a:rPr lang="en-US" sz="1600" b="1" smtClean="0">
                          <a:solidFill>
                            <a:srgbClr val="000000"/>
                          </a:solidFill>
                          <a:latin typeface="Cambria Math"/>
                        </a:rPr>
                        <m:t>+</m:t>
                      </m:r>
                      <m:r>
                        <a:rPr lang="en-US" sz="1600" b="1" smtClean="0">
                          <a:solidFill>
                            <a:srgbClr val="000000"/>
                          </a:solidFill>
                          <a:latin typeface="Cambria Math"/>
                        </a:rPr>
                        <m:t>𝐆𝐚𝐢𝐧</m:t>
                      </m:r>
                    </m:oMath>
                  </m:oMathPara>
                </a14:m>
                <a:endParaRPr lang="en-US" sz="1600" b="1" dirty="0" smtClean="0">
                  <a:solidFill>
                    <a:srgbClr val="000000"/>
                  </a:solidFill>
                  <a:latin typeface="Cambria Math"/>
                </a:endParaRPr>
              </a:p>
              <a:p>
                <a:r>
                  <a:rPr lang="en-US" sz="1600" b="1" dirty="0" smtClean="0">
                    <a:solidFill>
                      <a:srgbClr val="000000"/>
                    </a:solidFill>
                  </a:rPr>
                  <a:t>                </a:t>
                </a:r>
                <a14:m>
                  <m:oMath xmlns:m="http://schemas.openxmlformats.org/officeDocument/2006/math">
                    <m:r>
                      <a:rPr lang="en-US" sz="1600" b="1" smtClean="0">
                        <a:solidFill>
                          <a:srgbClr val="000000"/>
                        </a:solidFill>
                        <a:latin typeface="Cambria Math"/>
                      </a:rPr>
                      <m:t>=</m:t>
                    </m:r>
                    <m:f>
                      <m:fPr>
                        <m:ctrlPr>
                          <a:rPr lang="en-US" sz="1600" b="1" i="1">
                            <a:solidFill>
                              <a:srgbClr val="000000"/>
                            </a:solidFill>
                            <a:latin typeface="Cambria Math"/>
                          </a:rPr>
                        </m:ctrlPr>
                      </m:fPr>
                      <m:num>
                        <m:r>
                          <a:rPr lang="en-US" sz="1600" b="1" smtClean="0">
                            <a:solidFill>
                              <a:srgbClr val="000000"/>
                            </a:solidFill>
                            <a:latin typeface="Cambria Math"/>
                            <a:ea typeface="Cambria Math"/>
                          </a:rPr>
                          <m:t>∆</m:t>
                        </m:r>
                      </m:num>
                      <m:den>
                        <m:r>
                          <a:rPr lang="en-US" sz="1600" b="1" smtClean="0">
                            <a:solidFill>
                              <a:srgbClr val="000000"/>
                            </a:solidFill>
                            <a:latin typeface="Cambria Math"/>
                          </a:rPr>
                          <m:t>𝟐</m:t>
                        </m:r>
                      </m:den>
                    </m:f>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smtClean="0">
                            <a:solidFill>
                              <a:srgbClr val="000000"/>
                            </a:solidFill>
                            <a:latin typeface="Cambria Math"/>
                          </a:rPr>
                          <m:t>𝐢𝐧𝐩𝐮𝐭</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smtClean="0">
                            <a:solidFill>
                              <a:srgbClr val="000000"/>
                            </a:solidFill>
                            <a:latin typeface="Cambria Math"/>
                          </a:rPr>
                          <m:t>𝐨𝐮𝐭</m:t>
                        </m:r>
                        <m:r>
                          <a:rPr lang="en-US" sz="1600" b="1">
                            <a:solidFill>
                              <a:srgbClr val="000000"/>
                            </a:solidFill>
                            <a:latin typeface="Cambria Math"/>
                          </a:rPr>
                          <m:t>𝐩𝐮𝐭</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a:solidFill>
                              <a:srgbClr val="000000"/>
                            </a:solidFill>
                            <a:latin typeface="Cambria Math"/>
                          </a:rPr>
                          <m:t>𝐢𝐧𝐩𝐮𝐭</m:t>
                        </m:r>
                      </m:sub>
                    </m:sSub>
                  </m:oMath>
                </a14:m>
                <a:r>
                  <a:rPr lang="en-US" sz="1600" b="1" dirty="0" smtClean="0">
                    <a:solidFill>
                      <a:srgbClr val="000000"/>
                    </a:solidFill>
                  </a:rPr>
                  <a:t>)</a:t>
                </a:r>
                <a:endParaRPr lang="en-US" sz="1600" b="1" dirty="0">
                  <a:solidFill>
                    <a:srgbClr val="000000"/>
                  </a:solidFill>
                </a:endParaRPr>
              </a:p>
              <a:p>
                <a:r>
                  <a:rPr lang="en-US" sz="1600" b="1" dirty="0">
                    <a:solidFill>
                      <a:srgbClr val="000000"/>
                    </a:solidFill>
                  </a:rPr>
                  <a:t> </a:t>
                </a:r>
                <a:r>
                  <a:rPr lang="en-US" sz="1600" b="1" dirty="0" smtClean="0">
                    <a:solidFill>
                      <a:srgbClr val="000000"/>
                    </a:solidFill>
                  </a:rPr>
                  <a:t>               </a:t>
                </a:r>
                <a14:m>
                  <m:oMath xmlns:m="http://schemas.openxmlformats.org/officeDocument/2006/math">
                    <m:r>
                      <a:rPr lang="en-US" sz="1600" b="1">
                        <a:solidFill>
                          <a:srgbClr val="000000"/>
                        </a:solidFill>
                        <a:latin typeface="Cambria Math"/>
                      </a:rPr>
                      <m:t>=</m:t>
                    </m:r>
                    <m:f>
                      <m:fPr>
                        <m:ctrlPr>
                          <a:rPr lang="en-US" sz="1600" b="1" i="1">
                            <a:solidFill>
                              <a:srgbClr val="000000"/>
                            </a:solidFill>
                            <a:latin typeface="Cambria Math"/>
                          </a:rPr>
                        </m:ctrlPr>
                      </m:fPr>
                      <m:num>
                        <m:r>
                          <a:rPr lang="en-US" sz="1600" b="1">
                            <a:solidFill>
                              <a:srgbClr val="000000"/>
                            </a:solidFill>
                            <a:latin typeface="Cambria Math"/>
                            <a:ea typeface="Cambria Math"/>
                          </a:rPr>
                          <m:t>∆</m:t>
                        </m:r>
                      </m:num>
                      <m:den>
                        <m:r>
                          <a:rPr lang="en-US" sz="1600" b="1">
                            <a:solidFill>
                              <a:srgbClr val="000000"/>
                            </a:solidFill>
                            <a:latin typeface="Cambria Math"/>
                          </a:rPr>
                          <m:t>𝟐</m:t>
                        </m:r>
                      </m:den>
                    </m:f>
                    <m:r>
                      <a:rPr lang="en-US" sz="1600" b="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smtClean="0">
                            <a:solidFill>
                              <a:srgbClr val="000000"/>
                            </a:solidFill>
                            <a:latin typeface="Cambria Math"/>
                          </a:rPr>
                          <m:t>𝐨𝐮𝐭</m:t>
                        </m:r>
                        <m:r>
                          <a:rPr lang="en-US" sz="1600" b="1">
                            <a:solidFill>
                              <a:srgbClr val="000000"/>
                            </a:solidFill>
                            <a:latin typeface="Cambria Math"/>
                          </a:rPr>
                          <m:t>𝐩𝐮𝐭</m:t>
                        </m:r>
                      </m:sub>
                    </m:sSub>
                  </m:oMath>
                </a14:m>
                <a:endParaRPr lang="en-US" sz="1600" b="1" dirty="0" smtClean="0">
                  <a:solidFill>
                    <a:srgbClr val="000000"/>
                  </a:solidFill>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4800600" y="4972334"/>
                <a:ext cx="3886200" cy="1047466"/>
              </a:xfrm>
              <a:prstGeom prst="rect">
                <a:avLst/>
              </a:prstGeom>
              <a:blipFill rotWithShape="1">
                <a:blip r:embed="rId10"/>
                <a:stretch>
                  <a:fillRect r="-157"/>
                </a:stretch>
              </a:blipFill>
            </p:spPr>
            <p:txBody>
              <a:bodyPr/>
              <a:lstStyle/>
              <a:p>
                <a:r>
                  <a:rPr lang="en-US">
                    <a:noFill/>
                  </a:rPr>
                  <a:t> </a:t>
                </a:r>
              </a:p>
            </p:txBody>
          </p:sp>
        </mc:Fallback>
      </mc:AlternateContent>
      <p:sp>
        <p:nvSpPr>
          <p:cNvPr id="46" name="TextBox 2"/>
          <p:cNvSpPr txBox="1">
            <a:spLocks noChangeArrowheads="1"/>
          </p:cNvSpPr>
          <p:nvPr/>
        </p:nvSpPr>
        <p:spPr bwMode="auto">
          <a:xfrm>
            <a:off x="4114800" y="3810000"/>
            <a:ext cx="4572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Apply weak two-tone input signals so that output is not saturated, then IIP3 will be calculate as:  </a:t>
            </a:r>
            <a:endParaRPr lang="en-US" b="1" dirty="0">
              <a:solidFill>
                <a:srgbClr val="000000"/>
              </a:solidFill>
              <a:latin typeface="Franklin Gothic Medium Cond" pitchFamily="34" charset="0"/>
            </a:endParaRPr>
          </a:p>
        </p:txBody>
      </p:sp>
      <p:sp>
        <p:nvSpPr>
          <p:cNvPr id="47" name="Rectangle 46"/>
          <p:cNvSpPr/>
          <p:nvPr/>
        </p:nvSpPr>
        <p:spPr>
          <a:xfrm>
            <a:off x="5857796" y="4474780"/>
            <a:ext cx="1076404" cy="47653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8" name="Rectangle 47"/>
          <p:cNvSpPr/>
          <p:nvPr/>
        </p:nvSpPr>
        <p:spPr>
          <a:xfrm>
            <a:off x="5943600" y="5619466"/>
            <a:ext cx="1076404" cy="3819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9" name="Rectangle 48"/>
          <p:cNvSpPr/>
          <p:nvPr/>
        </p:nvSpPr>
        <p:spPr>
          <a:xfrm>
            <a:off x="6823397" y="4572000"/>
            <a:ext cx="1406203" cy="369332"/>
          </a:xfrm>
          <a:prstGeom prst="rect">
            <a:avLst/>
          </a:prstGeom>
        </p:spPr>
        <p:txBody>
          <a:bodyPr wrap="square">
            <a:spAutoFit/>
          </a:bodyPr>
          <a:lstStyle/>
          <a:p>
            <a:pPr algn="ctr"/>
            <a:r>
              <a:rPr lang="en-US" b="1" dirty="0" smtClean="0">
                <a:solidFill>
                  <a:srgbClr val="0000FF"/>
                </a:solidFill>
                <a:latin typeface="Franklin Gothic Medium Cond"/>
              </a:rPr>
              <a:t>Q) Why?</a:t>
            </a:r>
            <a:endParaRPr lang="en-US" baseline="-25000" dirty="0">
              <a:solidFill>
                <a:srgbClr val="0000FF"/>
              </a:solidFill>
              <a:latin typeface="Franklin Gothic Medium Cond"/>
            </a:endParaRPr>
          </a:p>
        </p:txBody>
      </p:sp>
    </p:spTree>
    <p:extLst>
      <p:ext uri="{BB962C8B-B14F-4D97-AF65-F5344CB8AC3E}">
        <p14:creationId xmlns:p14="http://schemas.microsoft.com/office/powerpoint/2010/main" val="133043272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61"/>
          <p:cNvSpPr/>
          <p:nvPr/>
        </p:nvSpPr>
        <p:spPr>
          <a:xfrm>
            <a:off x="5412828" y="2123090"/>
            <a:ext cx="3216941" cy="1702676"/>
          </a:xfrm>
          <a:custGeom>
            <a:avLst/>
            <a:gdLst>
              <a:gd name="connsiteX0" fmla="*/ 3216165 w 3216941"/>
              <a:gd name="connsiteY0" fmla="*/ 1355834 h 1702676"/>
              <a:gd name="connsiteX1" fmla="*/ 3174124 w 3216941"/>
              <a:gd name="connsiteY1" fmla="*/ 1471448 h 1702676"/>
              <a:gd name="connsiteX2" fmla="*/ 3163613 w 3216941"/>
              <a:gd name="connsiteY2" fmla="*/ 1502979 h 1702676"/>
              <a:gd name="connsiteX3" fmla="*/ 3142593 w 3216941"/>
              <a:gd name="connsiteY3" fmla="*/ 1534510 h 1702676"/>
              <a:gd name="connsiteX4" fmla="*/ 3132082 w 3216941"/>
              <a:gd name="connsiteY4" fmla="*/ 1566041 h 1702676"/>
              <a:gd name="connsiteX5" fmla="*/ 3058510 w 3216941"/>
              <a:gd name="connsiteY5" fmla="*/ 1650124 h 1702676"/>
              <a:gd name="connsiteX6" fmla="*/ 3037489 w 3216941"/>
              <a:gd name="connsiteY6" fmla="*/ 1681655 h 1702676"/>
              <a:gd name="connsiteX7" fmla="*/ 2984938 w 3216941"/>
              <a:gd name="connsiteY7" fmla="*/ 1692165 h 1702676"/>
              <a:gd name="connsiteX8" fmla="*/ 2911365 w 3216941"/>
              <a:gd name="connsiteY8" fmla="*/ 1702676 h 1702676"/>
              <a:gd name="connsiteX9" fmla="*/ 2354317 w 3216941"/>
              <a:gd name="connsiteY9" fmla="*/ 1692165 h 1702676"/>
              <a:gd name="connsiteX10" fmla="*/ 2060027 w 3216941"/>
              <a:gd name="connsiteY10" fmla="*/ 1681655 h 1702676"/>
              <a:gd name="connsiteX11" fmla="*/ 1282262 w 3216941"/>
              <a:gd name="connsiteY11" fmla="*/ 1671144 h 1702676"/>
              <a:gd name="connsiteX12" fmla="*/ 1177158 w 3216941"/>
              <a:gd name="connsiteY12" fmla="*/ 1660634 h 1702676"/>
              <a:gd name="connsiteX13" fmla="*/ 662151 w 3216941"/>
              <a:gd name="connsiteY13" fmla="*/ 1639613 h 1702676"/>
              <a:gd name="connsiteX14" fmla="*/ 536027 w 3216941"/>
              <a:gd name="connsiteY14" fmla="*/ 1629103 h 1702676"/>
              <a:gd name="connsiteX15" fmla="*/ 136634 w 3216941"/>
              <a:gd name="connsiteY15" fmla="*/ 1618593 h 1702676"/>
              <a:gd name="connsiteX16" fmla="*/ 73572 w 3216941"/>
              <a:gd name="connsiteY16" fmla="*/ 1597572 h 1702676"/>
              <a:gd name="connsiteX17" fmla="*/ 31531 w 3216941"/>
              <a:gd name="connsiteY17" fmla="*/ 1534510 h 1702676"/>
              <a:gd name="connsiteX18" fmla="*/ 21020 w 3216941"/>
              <a:gd name="connsiteY18" fmla="*/ 1502979 h 1702676"/>
              <a:gd name="connsiteX19" fmla="*/ 0 w 3216941"/>
              <a:gd name="connsiteY19" fmla="*/ 1429407 h 1702676"/>
              <a:gd name="connsiteX20" fmla="*/ 21020 w 3216941"/>
              <a:gd name="connsiteY20" fmla="*/ 1219200 h 1702676"/>
              <a:gd name="connsiteX21" fmla="*/ 52551 w 3216941"/>
              <a:gd name="connsiteY21" fmla="*/ 1103586 h 1702676"/>
              <a:gd name="connsiteX22" fmla="*/ 73572 w 3216941"/>
              <a:gd name="connsiteY22" fmla="*/ 1072055 h 1702676"/>
              <a:gd name="connsiteX23" fmla="*/ 126124 w 3216941"/>
              <a:gd name="connsiteY23" fmla="*/ 977462 h 1702676"/>
              <a:gd name="connsiteX24" fmla="*/ 157655 w 3216941"/>
              <a:gd name="connsiteY24" fmla="*/ 945931 h 1702676"/>
              <a:gd name="connsiteX25" fmla="*/ 210206 w 3216941"/>
              <a:gd name="connsiteY25" fmla="*/ 903889 h 1702676"/>
              <a:gd name="connsiteX26" fmla="*/ 262758 w 3216941"/>
              <a:gd name="connsiteY26" fmla="*/ 840827 h 1702676"/>
              <a:gd name="connsiteX27" fmla="*/ 294289 w 3216941"/>
              <a:gd name="connsiteY27" fmla="*/ 830317 h 1702676"/>
              <a:gd name="connsiteX28" fmla="*/ 357351 w 3216941"/>
              <a:gd name="connsiteY28" fmla="*/ 788276 h 1702676"/>
              <a:gd name="connsiteX29" fmla="*/ 462455 w 3216941"/>
              <a:gd name="connsiteY29" fmla="*/ 756744 h 1702676"/>
              <a:gd name="connsiteX30" fmla="*/ 536027 w 3216941"/>
              <a:gd name="connsiteY30" fmla="*/ 714703 h 1702676"/>
              <a:gd name="connsiteX31" fmla="*/ 567558 w 3216941"/>
              <a:gd name="connsiteY31" fmla="*/ 693682 h 1702676"/>
              <a:gd name="connsiteX32" fmla="*/ 630620 w 3216941"/>
              <a:gd name="connsiteY32" fmla="*/ 672662 h 1702676"/>
              <a:gd name="connsiteX33" fmla="*/ 693682 w 3216941"/>
              <a:gd name="connsiteY33" fmla="*/ 630620 h 1702676"/>
              <a:gd name="connsiteX34" fmla="*/ 756744 w 3216941"/>
              <a:gd name="connsiteY34" fmla="*/ 609600 h 1702676"/>
              <a:gd name="connsiteX35" fmla="*/ 788275 w 3216941"/>
              <a:gd name="connsiteY35" fmla="*/ 588579 h 1702676"/>
              <a:gd name="connsiteX36" fmla="*/ 819806 w 3216941"/>
              <a:gd name="connsiteY36" fmla="*/ 578069 h 1702676"/>
              <a:gd name="connsiteX37" fmla="*/ 882869 w 3216941"/>
              <a:gd name="connsiteY37" fmla="*/ 515007 h 1702676"/>
              <a:gd name="connsiteX38" fmla="*/ 914400 w 3216941"/>
              <a:gd name="connsiteY38" fmla="*/ 483476 h 1702676"/>
              <a:gd name="connsiteX39" fmla="*/ 966951 w 3216941"/>
              <a:gd name="connsiteY39" fmla="*/ 420413 h 1702676"/>
              <a:gd name="connsiteX40" fmla="*/ 1008993 w 3216941"/>
              <a:gd name="connsiteY40" fmla="*/ 357351 h 1702676"/>
              <a:gd name="connsiteX41" fmla="*/ 1051034 w 3216941"/>
              <a:gd name="connsiteY41" fmla="*/ 294289 h 1702676"/>
              <a:gd name="connsiteX42" fmla="*/ 1072055 w 3216941"/>
              <a:gd name="connsiteY42" fmla="*/ 262758 h 1702676"/>
              <a:gd name="connsiteX43" fmla="*/ 1103586 w 3216941"/>
              <a:gd name="connsiteY43" fmla="*/ 241738 h 1702676"/>
              <a:gd name="connsiteX44" fmla="*/ 1145627 w 3216941"/>
              <a:gd name="connsiteY44" fmla="*/ 189186 h 1702676"/>
              <a:gd name="connsiteX45" fmla="*/ 1166648 w 3216941"/>
              <a:gd name="connsiteY45" fmla="*/ 157655 h 1702676"/>
              <a:gd name="connsiteX46" fmla="*/ 1229710 w 3216941"/>
              <a:gd name="connsiteY46" fmla="*/ 105103 h 1702676"/>
              <a:gd name="connsiteX47" fmla="*/ 1261241 w 3216941"/>
              <a:gd name="connsiteY47" fmla="*/ 73572 h 1702676"/>
              <a:gd name="connsiteX48" fmla="*/ 1324303 w 3216941"/>
              <a:gd name="connsiteY48" fmla="*/ 52551 h 1702676"/>
              <a:gd name="connsiteX49" fmla="*/ 1355834 w 3216941"/>
              <a:gd name="connsiteY49" fmla="*/ 42041 h 1702676"/>
              <a:gd name="connsiteX50" fmla="*/ 1439917 w 3216941"/>
              <a:gd name="connsiteY50" fmla="*/ 21020 h 1702676"/>
              <a:gd name="connsiteX51" fmla="*/ 1597572 w 3216941"/>
              <a:gd name="connsiteY51" fmla="*/ 10510 h 1702676"/>
              <a:gd name="connsiteX52" fmla="*/ 1713186 w 3216941"/>
              <a:gd name="connsiteY52" fmla="*/ 0 h 1702676"/>
              <a:gd name="connsiteX53" fmla="*/ 2280744 w 3216941"/>
              <a:gd name="connsiteY53" fmla="*/ 10510 h 1702676"/>
              <a:gd name="connsiteX54" fmla="*/ 2375338 w 3216941"/>
              <a:gd name="connsiteY54" fmla="*/ 31531 h 1702676"/>
              <a:gd name="connsiteX55" fmla="*/ 2438400 w 3216941"/>
              <a:gd name="connsiteY55" fmla="*/ 52551 h 1702676"/>
              <a:gd name="connsiteX56" fmla="*/ 2532993 w 3216941"/>
              <a:gd name="connsiteY56" fmla="*/ 94593 h 1702676"/>
              <a:gd name="connsiteX57" fmla="*/ 2575034 w 3216941"/>
              <a:gd name="connsiteY57" fmla="*/ 115613 h 1702676"/>
              <a:gd name="connsiteX58" fmla="*/ 2606565 w 3216941"/>
              <a:gd name="connsiteY58" fmla="*/ 136634 h 1702676"/>
              <a:gd name="connsiteX59" fmla="*/ 2638096 w 3216941"/>
              <a:gd name="connsiteY59" fmla="*/ 147144 h 1702676"/>
              <a:gd name="connsiteX60" fmla="*/ 2732689 w 3216941"/>
              <a:gd name="connsiteY60" fmla="*/ 199696 h 1702676"/>
              <a:gd name="connsiteX61" fmla="*/ 2764220 w 3216941"/>
              <a:gd name="connsiteY61" fmla="*/ 220717 h 1702676"/>
              <a:gd name="connsiteX62" fmla="*/ 2795751 w 3216941"/>
              <a:gd name="connsiteY62" fmla="*/ 231227 h 1702676"/>
              <a:gd name="connsiteX63" fmla="*/ 2858813 w 3216941"/>
              <a:gd name="connsiteY63" fmla="*/ 294289 h 1702676"/>
              <a:gd name="connsiteX64" fmla="*/ 2890344 w 3216941"/>
              <a:gd name="connsiteY64" fmla="*/ 325820 h 1702676"/>
              <a:gd name="connsiteX65" fmla="*/ 2963917 w 3216941"/>
              <a:gd name="connsiteY65" fmla="*/ 409903 h 1702676"/>
              <a:gd name="connsiteX66" fmla="*/ 2974427 w 3216941"/>
              <a:gd name="connsiteY66" fmla="*/ 441434 h 1702676"/>
              <a:gd name="connsiteX67" fmla="*/ 3016469 w 3216941"/>
              <a:gd name="connsiteY67" fmla="*/ 504496 h 1702676"/>
              <a:gd name="connsiteX68" fmla="*/ 3048000 w 3216941"/>
              <a:gd name="connsiteY68" fmla="*/ 567558 h 1702676"/>
              <a:gd name="connsiteX69" fmla="*/ 3069020 w 3216941"/>
              <a:gd name="connsiteY69" fmla="*/ 630620 h 1702676"/>
              <a:gd name="connsiteX70" fmla="*/ 3079531 w 3216941"/>
              <a:gd name="connsiteY70" fmla="*/ 662151 h 1702676"/>
              <a:gd name="connsiteX71" fmla="*/ 3111062 w 3216941"/>
              <a:gd name="connsiteY71" fmla="*/ 756744 h 1702676"/>
              <a:gd name="connsiteX72" fmla="*/ 3121572 w 3216941"/>
              <a:gd name="connsiteY72" fmla="*/ 788276 h 1702676"/>
              <a:gd name="connsiteX73" fmla="*/ 3142593 w 3216941"/>
              <a:gd name="connsiteY73" fmla="*/ 861848 h 1702676"/>
              <a:gd name="connsiteX74" fmla="*/ 3163613 w 3216941"/>
              <a:gd name="connsiteY74" fmla="*/ 1008993 h 1702676"/>
              <a:gd name="connsiteX75" fmla="*/ 3174124 w 3216941"/>
              <a:gd name="connsiteY75" fmla="*/ 1093076 h 1702676"/>
              <a:gd name="connsiteX76" fmla="*/ 3195144 w 3216941"/>
              <a:gd name="connsiteY76" fmla="*/ 1166648 h 1702676"/>
              <a:gd name="connsiteX77" fmla="*/ 3205655 w 3216941"/>
              <a:gd name="connsiteY77" fmla="*/ 1219200 h 1702676"/>
              <a:gd name="connsiteX78" fmla="*/ 3216165 w 3216941"/>
              <a:gd name="connsiteY78" fmla="*/ 1450427 h 1702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216941" h="1702676">
                <a:moveTo>
                  <a:pt x="3216165" y="1355834"/>
                </a:moveTo>
                <a:cubicBezTo>
                  <a:pt x="3186910" y="1428970"/>
                  <a:pt x="3201115" y="1390475"/>
                  <a:pt x="3174124" y="1471448"/>
                </a:cubicBezTo>
                <a:cubicBezTo>
                  <a:pt x="3170621" y="1481958"/>
                  <a:pt x="3169758" y="1493761"/>
                  <a:pt x="3163613" y="1502979"/>
                </a:cubicBezTo>
                <a:cubicBezTo>
                  <a:pt x="3156606" y="1513489"/>
                  <a:pt x="3148242" y="1523212"/>
                  <a:pt x="3142593" y="1534510"/>
                </a:cubicBezTo>
                <a:cubicBezTo>
                  <a:pt x="3137638" y="1544419"/>
                  <a:pt x="3137462" y="1556356"/>
                  <a:pt x="3132082" y="1566041"/>
                </a:cubicBezTo>
                <a:cubicBezTo>
                  <a:pt x="3096017" y="1630958"/>
                  <a:pt x="3104570" y="1619417"/>
                  <a:pt x="3058510" y="1650124"/>
                </a:cubicBezTo>
                <a:cubicBezTo>
                  <a:pt x="3051503" y="1660634"/>
                  <a:pt x="3048457" y="1675388"/>
                  <a:pt x="3037489" y="1681655"/>
                </a:cubicBezTo>
                <a:cubicBezTo>
                  <a:pt x="3021979" y="1690518"/>
                  <a:pt x="3002559" y="1689228"/>
                  <a:pt x="2984938" y="1692165"/>
                </a:cubicBezTo>
                <a:cubicBezTo>
                  <a:pt x="2960502" y="1696238"/>
                  <a:pt x="2935889" y="1699172"/>
                  <a:pt x="2911365" y="1702676"/>
                </a:cubicBezTo>
                <a:lnTo>
                  <a:pt x="2354317" y="1692165"/>
                </a:lnTo>
                <a:cubicBezTo>
                  <a:pt x="2256188" y="1689742"/>
                  <a:pt x="2158167" y="1683579"/>
                  <a:pt x="2060027" y="1681655"/>
                </a:cubicBezTo>
                <a:lnTo>
                  <a:pt x="1282262" y="1671144"/>
                </a:lnTo>
                <a:cubicBezTo>
                  <a:pt x="1247227" y="1667641"/>
                  <a:pt x="1212271" y="1663235"/>
                  <a:pt x="1177158" y="1660634"/>
                </a:cubicBezTo>
                <a:cubicBezTo>
                  <a:pt x="990023" y="1646773"/>
                  <a:pt x="863509" y="1645906"/>
                  <a:pt x="662151" y="1639613"/>
                </a:cubicBezTo>
                <a:cubicBezTo>
                  <a:pt x="620110" y="1636110"/>
                  <a:pt x="578180" y="1630789"/>
                  <a:pt x="536027" y="1629103"/>
                </a:cubicBezTo>
                <a:cubicBezTo>
                  <a:pt x="402956" y="1623780"/>
                  <a:pt x="269503" y="1627652"/>
                  <a:pt x="136634" y="1618593"/>
                </a:cubicBezTo>
                <a:cubicBezTo>
                  <a:pt x="114528" y="1617086"/>
                  <a:pt x="73572" y="1597572"/>
                  <a:pt x="73572" y="1597572"/>
                </a:cubicBezTo>
                <a:cubicBezTo>
                  <a:pt x="59558" y="1576551"/>
                  <a:pt x="39521" y="1558477"/>
                  <a:pt x="31531" y="1534510"/>
                </a:cubicBezTo>
                <a:cubicBezTo>
                  <a:pt x="28027" y="1524000"/>
                  <a:pt x="24064" y="1513632"/>
                  <a:pt x="21020" y="1502979"/>
                </a:cubicBezTo>
                <a:cubicBezTo>
                  <a:pt x="-5383" y="1410571"/>
                  <a:pt x="25206" y="1505028"/>
                  <a:pt x="0" y="1429407"/>
                </a:cubicBezTo>
                <a:cubicBezTo>
                  <a:pt x="15489" y="1181575"/>
                  <a:pt x="-4160" y="1332510"/>
                  <a:pt x="21020" y="1219200"/>
                </a:cubicBezTo>
                <a:cubicBezTo>
                  <a:pt x="27600" y="1189590"/>
                  <a:pt x="36148" y="1128190"/>
                  <a:pt x="52551" y="1103586"/>
                </a:cubicBezTo>
                <a:lnTo>
                  <a:pt x="73572" y="1072055"/>
                </a:lnTo>
                <a:cubicBezTo>
                  <a:pt x="86789" y="1032404"/>
                  <a:pt x="89982" y="1013604"/>
                  <a:pt x="126124" y="977462"/>
                </a:cubicBezTo>
                <a:cubicBezTo>
                  <a:pt x="136634" y="966952"/>
                  <a:pt x="148139" y="957350"/>
                  <a:pt x="157655" y="945931"/>
                </a:cubicBezTo>
                <a:cubicBezTo>
                  <a:pt x="194225" y="902047"/>
                  <a:pt x="158443" y="921144"/>
                  <a:pt x="210206" y="903889"/>
                </a:cubicBezTo>
                <a:cubicBezTo>
                  <a:pt x="225717" y="880623"/>
                  <a:pt x="238481" y="857012"/>
                  <a:pt x="262758" y="840827"/>
                </a:cubicBezTo>
                <a:cubicBezTo>
                  <a:pt x="271976" y="834682"/>
                  <a:pt x="283779" y="833820"/>
                  <a:pt x="294289" y="830317"/>
                </a:cubicBezTo>
                <a:cubicBezTo>
                  <a:pt x="315310" y="816303"/>
                  <a:pt x="333384" y="796265"/>
                  <a:pt x="357351" y="788276"/>
                </a:cubicBezTo>
                <a:cubicBezTo>
                  <a:pt x="434117" y="762687"/>
                  <a:pt x="398917" y="772629"/>
                  <a:pt x="462455" y="756744"/>
                </a:cubicBezTo>
                <a:cubicBezTo>
                  <a:pt x="539286" y="705525"/>
                  <a:pt x="442670" y="768051"/>
                  <a:pt x="536027" y="714703"/>
                </a:cubicBezTo>
                <a:cubicBezTo>
                  <a:pt x="546995" y="708436"/>
                  <a:pt x="556015" y="698812"/>
                  <a:pt x="567558" y="693682"/>
                </a:cubicBezTo>
                <a:cubicBezTo>
                  <a:pt x="587806" y="684683"/>
                  <a:pt x="630620" y="672662"/>
                  <a:pt x="630620" y="672662"/>
                </a:cubicBezTo>
                <a:cubicBezTo>
                  <a:pt x="651641" y="658648"/>
                  <a:pt x="669715" y="638609"/>
                  <a:pt x="693682" y="630620"/>
                </a:cubicBezTo>
                <a:lnTo>
                  <a:pt x="756744" y="609600"/>
                </a:lnTo>
                <a:cubicBezTo>
                  <a:pt x="767254" y="602593"/>
                  <a:pt x="776977" y="594228"/>
                  <a:pt x="788275" y="588579"/>
                </a:cubicBezTo>
                <a:cubicBezTo>
                  <a:pt x="798184" y="583624"/>
                  <a:pt x="811061" y="584871"/>
                  <a:pt x="819806" y="578069"/>
                </a:cubicBezTo>
                <a:cubicBezTo>
                  <a:pt x="843272" y="559818"/>
                  <a:pt x="861848" y="536028"/>
                  <a:pt x="882869" y="515007"/>
                </a:cubicBezTo>
                <a:cubicBezTo>
                  <a:pt x="893379" y="504497"/>
                  <a:pt x="906155" y="495844"/>
                  <a:pt x="914400" y="483476"/>
                </a:cubicBezTo>
                <a:cubicBezTo>
                  <a:pt x="943665" y="439576"/>
                  <a:pt x="926488" y="460876"/>
                  <a:pt x="966951" y="420413"/>
                </a:cubicBezTo>
                <a:cubicBezTo>
                  <a:pt x="987053" y="360109"/>
                  <a:pt x="963066" y="416400"/>
                  <a:pt x="1008993" y="357351"/>
                </a:cubicBezTo>
                <a:cubicBezTo>
                  <a:pt x="1024503" y="337409"/>
                  <a:pt x="1037020" y="315310"/>
                  <a:pt x="1051034" y="294289"/>
                </a:cubicBezTo>
                <a:cubicBezTo>
                  <a:pt x="1058041" y="283779"/>
                  <a:pt x="1061545" y="269765"/>
                  <a:pt x="1072055" y="262758"/>
                </a:cubicBezTo>
                <a:lnTo>
                  <a:pt x="1103586" y="241738"/>
                </a:lnTo>
                <a:cubicBezTo>
                  <a:pt x="1124046" y="180355"/>
                  <a:pt x="1098087" y="236726"/>
                  <a:pt x="1145627" y="189186"/>
                </a:cubicBezTo>
                <a:cubicBezTo>
                  <a:pt x="1154559" y="180254"/>
                  <a:pt x="1158561" y="167359"/>
                  <a:pt x="1166648" y="157655"/>
                </a:cubicBezTo>
                <a:cubicBezTo>
                  <a:pt x="1208520" y="107409"/>
                  <a:pt x="1184614" y="142683"/>
                  <a:pt x="1229710" y="105103"/>
                </a:cubicBezTo>
                <a:cubicBezTo>
                  <a:pt x="1241129" y="95587"/>
                  <a:pt x="1248248" y="80791"/>
                  <a:pt x="1261241" y="73572"/>
                </a:cubicBezTo>
                <a:cubicBezTo>
                  <a:pt x="1280610" y="62811"/>
                  <a:pt x="1303282" y="59558"/>
                  <a:pt x="1324303" y="52551"/>
                </a:cubicBezTo>
                <a:lnTo>
                  <a:pt x="1355834" y="42041"/>
                </a:lnTo>
                <a:cubicBezTo>
                  <a:pt x="1387455" y="31501"/>
                  <a:pt x="1403684" y="24643"/>
                  <a:pt x="1439917" y="21020"/>
                </a:cubicBezTo>
                <a:cubicBezTo>
                  <a:pt x="1492324" y="15779"/>
                  <a:pt x="1545059" y="14549"/>
                  <a:pt x="1597572" y="10510"/>
                </a:cubicBezTo>
                <a:cubicBezTo>
                  <a:pt x="1636155" y="7542"/>
                  <a:pt x="1674648" y="3503"/>
                  <a:pt x="1713186" y="0"/>
                </a:cubicBezTo>
                <a:lnTo>
                  <a:pt x="2280744" y="10510"/>
                </a:lnTo>
                <a:cubicBezTo>
                  <a:pt x="2292025" y="10892"/>
                  <a:pt x="2360792" y="27167"/>
                  <a:pt x="2375338" y="31531"/>
                </a:cubicBezTo>
                <a:cubicBezTo>
                  <a:pt x="2396561" y="37898"/>
                  <a:pt x="2438400" y="52551"/>
                  <a:pt x="2438400" y="52551"/>
                </a:cubicBezTo>
                <a:cubicBezTo>
                  <a:pt x="2531140" y="114379"/>
                  <a:pt x="2382920" y="19558"/>
                  <a:pt x="2532993" y="94593"/>
                </a:cubicBezTo>
                <a:cubicBezTo>
                  <a:pt x="2547007" y="101600"/>
                  <a:pt x="2561431" y="107840"/>
                  <a:pt x="2575034" y="115613"/>
                </a:cubicBezTo>
                <a:cubicBezTo>
                  <a:pt x="2586002" y="121880"/>
                  <a:pt x="2595267" y="130985"/>
                  <a:pt x="2606565" y="136634"/>
                </a:cubicBezTo>
                <a:cubicBezTo>
                  <a:pt x="2616474" y="141589"/>
                  <a:pt x="2627586" y="143641"/>
                  <a:pt x="2638096" y="147144"/>
                </a:cubicBezTo>
                <a:cubicBezTo>
                  <a:pt x="2710376" y="195331"/>
                  <a:pt x="2677191" y="181197"/>
                  <a:pt x="2732689" y="199696"/>
                </a:cubicBezTo>
                <a:cubicBezTo>
                  <a:pt x="2743199" y="206703"/>
                  <a:pt x="2752922" y="215068"/>
                  <a:pt x="2764220" y="220717"/>
                </a:cubicBezTo>
                <a:cubicBezTo>
                  <a:pt x="2774129" y="225672"/>
                  <a:pt x="2787006" y="224425"/>
                  <a:pt x="2795751" y="231227"/>
                </a:cubicBezTo>
                <a:cubicBezTo>
                  <a:pt x="2819217" y="249478"/>
                  <a:pt x="2837792" y="273268"/>
                  <a:pt x="2858813" y="294289"/>
                </a:cubicBezTo>
                <a:cubicBezTo>
                  <a:pt x="2869323" y="304799"/>
                  <a:pt x="2882099" y="313453"/>
                  <a:pt x="2890344" y="325820"/>
                </a:cubicBezTo>
                <a:cubicBezTo>
                  <a:pt x="2939393" y="399392"/>
                  <a:pt x="2911365" y="374868"/>
                  <a:pt x="2963917" y="409903"/>
                </a:cubicBezTo>
                <a:cubicBezTo>
                  <a:pt x="2967420" y="420413"/>
                  <a:pt x="2969047" y="431749"/>
                  <a:pt x="2974427" y="441434"/>
                </a:cubicBezTo>
                <a:cubicBezTo>
                  <a:pt x="2986696" y="463519"/>
                  <a:pt x="3016469" y="504496"/>
                  <a:pt x="3016469" y="504496"/>
                </a:cubicBezTo>
                <a:cubicBezTo>
                  <a:pt x="3054799" y="619489"/>
                  <a:pt x="2993668" y="445311"/>
                  <a:pt x="3048000" y="567558"/>
                </a:cubicBezTo>
                <a:cubicBezTo>
                  <a:pt x="3056999" y="587806"/>
                  <a:pt x="3062013" y="609599"/>
                  <a:pt x="3069020" y="630620"/>
                </a:cubicBezTo>
                <a:lnTo>
                  <a:pt x="3079531" y="662151"/>
                </a:lnTo>
                <a:lnTo>
                  <a:pt x="3111062" y="756744"/>
                </a:lnTo>
                <a:cubicBezTo>
                  <a:pt x="3114566" y="767255"/>
                  <a:pt x="3118885" y="777528"/>
                  <a:pt x="3121572" y="788276"/>
                </a:cubicBezTo>
                <a:cubicBezTo>
                  <a:pt x="3134769" y="841065"/>
                  <a:pt x="3127514" y="816613"/>
                  <a:pt x="3142593" y="861848"/>
                </a:cubicBezTo>
                <a:cubicBezTo>
                  <a:pt x="3172898" y="1134603"/>
                  <a:pt x="3136846" y="835007"/>
                  <a:pt x="3163613" y="1008993"/>
                </a:cubicBezTo>
                <a:cubicBezTo>
                  <a:pt x="3167908" y="1036910"/>
                  <a:pt x="3169480" y="1065215"/>
                  <a:pt x="3174124" y="1093076"/>
                </a:cubicBezTo>
                <a:cubicBezTo>
                  <a:pt x="3183953" y="1152050"/>
                  <a:pt x="3182649" y="1116669"/>
                  <a:pt x="3195144" y="1166648"/>
                </a:cubicBezTo>
                <a:cubicBezTo>
                  <a:pt x="3199477" y="1183979"/>
                  <a:pt x="3203129" y="1201515"/>
                  <a:pt x="3205655" y="1219200"/>
                </a:cubicBezTo>
                <a:cubicBezTo>
                  <a:pt x="3221194" y="1327974"/>
                  <a:pt x="3216165" y="1326693"/>
                  <a:pt x="3216165" y="1450427"/>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34"/>
          <p:cNvSpPr/>
          <p:nvPr/>
        </p:nvSpPr>
        <p:spPr>
          <a:xfrm>
            <a:off x="3779176" y="1501368"/>
            <a:ext cx="1066800" cy="1078481"/>
          </a:xfrm>
          <a:custGeom>
            <a:avLst/>
            <a:gdLst>
              <a:gd name="connsiteX0" fmla="*/ 1240221 w 1241058"/>
              <a:gd name="connsiteY0" fmla="*/ 871683 h 1292097"/>
              <a:gd name="connsiteX1" fmla="*/ 1229711 w 1241058"/>
              <a:gd name="connsiteY1" fmla="*/ 724538 h 1292097"/>
              <a:gd name="connsiteX2" fmla="*/ 1219200 w 1241058"/>
              <a:gd name="connsiteY2" fmla="*/ 693007 h 1292097"/>
              <a:gd name="connsiteX3" fmla="*/ 1208690 w 1241058"/>
              <a:gd name="connsiteY3" fmla="*/ 619435 h 1292097"/>
              <a:gd name="connsiteX4" fmla="*/ 1198180 w 1241058"/>
              <a:gd name="connsiteY4" fmla="*/ 587904 h 1292097"/>
              <a:gd name="connsiteX5" fmla="*/ 1187669 w 1241058"/>
              <a:gd name="connsiteY5" fmla="*/ 535352 h 1292097"/>
              <a:gd name="connsiteX6" fmla="*/ 1145628 w 1241058"/>
              <a:gd name="connsiteY6" fmla="*/ 461779 h 1292097"/>
              <a:gd name="connsiteX7" fmla="*/ 1135118 w 1241058"/>
              <a:gd name="connsiteY7" fmla="*/ 430248 h 1292097"/>
              <a:gd name="connsiteX8" fmla="*/ 1093076 w 1241058"/>
              <a:gd name="connsiteY8" fmla="*/ 346166 h 1292097"/>
              <a:gd name="connsiteX9" fmla="*/ 1061545 w 1241058"/>
              <a:gd name="connsiteY9" fmla="*/ 283104 h 1292097"/>
              <a:gd name="connsiteX10" fmla="*/ 1051035 w 1241058"/>
              <a:gd name="connsiteY10" fmla="*/ 251573 h 1292097"/>
              <a:gd name="connsiteX11" fmla="*/ 1008993 w 1241058"/>
              <a:gd name="connsiteY11" fmla="*/ 188510 h 1292097"/>
              <a:gd name="connsiteX12" fmla="*/ 998483 w 1241058"/>
              <a:gd name="connsiteY12" fmla="*/ 156979 h 1292097"/>
              <a:gd name="connsiteX13" fmla="*/ 914400 w 1241058"/>
              <a:gd name="connsiteY13" fmla="*/ 83407 h 1292097"/>
              <a:gd name="connsiteX14" fmla="*/ 882869 w 1241058"/>
              <a:gd name="connsiteY14" fmla="*/ 62386 h 1292097"/>
              <a:gd name="connsiteX15" fmla="*/ 798787 w 1241058"/>
              <a:gd name="connsiteY15" fmla="*/ 41366 h 1292097"/>
              <a:gd name="connsiteX16" fmla="*/ 672662 w 1241058"/>
              <a:gd name="connsiteY16" fmla="*/ 20345 h 1292097"/>
              <a:gd name="connsiteX17" fmla="*/ 147145 w 1241058"/>
              <a:gd name="connsiteY17" fmla="*/ 62386 h 1292097"/>
              <a:gd name="connsiteX18" fmla="*/ 105104 w 1241058"/>
              <a:gd name="connsiteY18" fmla="*/ 104428 h 1292097"/>
              <a:gd name="connsiteX19" fmla="*/ 73573 w 1241058"/>
              <a:gd name="connsiteY19" fmla="*/ 178000 h 1292097"/>
              <a:gd name="connsiteX20" fmla="*/ 52552 w 1241058"/>
              <a:gd name="connsiteY20" fmla="*/ 230552 h 1292097"/>
              <a:gd name="connsiteX21" fmla="*/ 42042 w 1241058"/>
              <a:gd name="connsiteY21" fmla="*/ 262083 h 1292097"/>
              <a:gd name="connsiteX22" fmla="*/ 21021 w 1241058"/>
              <a:gd name="connsiteY22" fmla="*/ 293614 h 1292097"/>
              <a:gd name="connsiteX23" fmla="*/ 0 w 1241058"/>
              <a:gd name="connsiteY23" fmla="*/ 430248 h 1292097"/>
              <a:gd name="connsiteX24" fmla="*/ 10511 w 1241058"/>
              <a:gd name="connsiteY24" fmla="*/ 840152 h 1292097"/>
              <a:gd name="connsiteX25" fmla="*/ 21021 w 1241058"/>
              <a:gd name="connsiteY25" fmla="*/ 892704 h 1292097"/>
              <a:gd name="connsiteX26" fmla="*/ 42042 w 1241058"/>
              <a:gd name="connsiteY26" fmla="*/ 966276 h 1292097"/>
              <a:gd name="connsiteX27" fmla="*/ 52552 w 1241058"/>
              <a:gd name="connsiteY27" fmla="*/ 1008317 h 1292097"/>
              <a:gd name="connsiteX28" fmla="*/ 73573 w 1241058"/>
              <a:gd name="connsiteY28" fmla="*/ 1039848 h 1292097"/>
              <a:gd name="connsiteX29" fmla="*/ 84083 w 1241058"/>
              <a:gd name="connsiteY29" fmla="*/ 1071379 h 1292097"/>
              <a:gd name="connsiteX30" fmla="*/ 115614 w 1241058"/>
              <a:gd name="connsiteY30" fmla="*/ 1102910 h 1292097"/>
              <a:gd name="connsiteX31" fmla="*/ 136635 w 1241058"/>
              <a:gd name="connsiteY31" fmla="*/ 1134442 h 1292097"/>
              <a:gd name="connsiteX32" fmla="*/ 168166 w 1241058"/>
              <a:gd name="connsiteY32" fmla="*/ 1165973 h 1292097"/>
              <a:gd name="connsiteX33" fmla="*/ 199697 w 1241058"/>
              <a:gd name="connsiteY33" fmla="*/ 1208014 h 1292097"/>
              <a:gd name="connsiteX34" fmla="*/ 241738 w 1241058"/>
              <a:gd name="connsiteY34" fmla="*/ 1218524 h 1292097"/>
              <a:gd name="connsiteX35" fmla="*/ 273269 w 1241058"/>
              <a:gd name="connsiteY35" fmla="*/ 1239545 h 1292097"/>
              <a:gd name="connsiteX36" fmla="*/ 399393 w 1241058"/>
              <a:gd name="connsiteY36" fmla="*/ 1260566 h 1292097"/>
              <a:gd name="connsiteX37" fmla="*/ 588580 w 1241058"/>
              <a:gd name="connsiteY37" fmla="*/ 1292097 h 1292097"/>
              <a:gd name="connsiteX38" fmla="*/ 987973 w 1241058"/>
              <a:gd name="connsiteY38" fmla="*/ 1281586 h 1292097"/>
              <a:gd name="connsiteX39" fmla="*/ 1093076 w 1241058"/>
              <a:gd name="connsiteY39" fmla="*/ 1229035 h 1292097"/>
              <a:gd name="connsiteX40" fmla="*/ 1124607 w 1241058"/>
              <a:gd name="connsiteY40" fmla="*/ 1208014 h 1292097"/>
              <a:gd name="connsiteX41" fmla="*/ 1166649 w 1241058"/>
              <a:gd name="connsiteY41" fmla="*/ 1144952 h 1292097"/>
              <a:gd name="connsiteX42" fmla="*/ 1187669 w 1241058"/>
              <a:gd name="connsiteY42" fmla="*/ 1081890 h 1292097"/>
              <a:gd name="connsiteX43" fmla="*/ 1198180 w 1241058"/>
              <a:gd name="connsiteY43" fmla="*/ 1050359 h 1292097"/>
              <a:gd name="connsiteX44" fmla="*/ 1208690 w 1241058"/>
              <a:gd name="connsiteY44" fmla="*/ 997807 h 1292097"/>
              <a:gd name="connsiteX45" fmla="*/ 1240221 w 1241058"/>
              <a:gd name="connsiteY45" fmla="*/ 871683 h 1292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41058" h="1292097">
                <a:moveTo>
                  <a:pt x="1240221" y="871683"/>
                </a:moveTo>
                <a:cubicBezTo>
                  <a:pt x="1243725" y="826138"/>
                  <a:pt x="1235457" y="773374"/>
                  <a:pt x="1229711" y="724538"/>
                </a:cubicBezTo>
                <a:cubicBezTo>
                  <a:pt x="1228417" y="713535"/>
                  <a:pt x="1221373" y="703871"/>
                  <a:pt x="1219200" y="693007"/>
                </a:cubicBezTo>
                <a:cubicBezTo>
                  <a:pt x="1214342" y="668715"/>
                  <a:pt x="1213548" y="643727"/>
                  <a:pt x="1208690" y="619435"/>
                </a:cubicBezTo>
                <a:cubicBezTo>
                  <a:pt x="1206517" y="608571"/>
                  <a:pt x="1200867" y="598652"/>
                  <a:pt x="1198180" y="587904"/>
                </a:cubicBezTo>
                <a:cubicBezTo>
                  <a:pt x="1193847" y="570573"/>
                  <a:pt x="1193318" y="552300"/>
                  <a:pt x="1187669" y="535352"/>
                </a:cubicBezTo>
                <a:cubicBezTo>
                  <a:pt x="1178778" y="508677"/>
                  <a:pt x="1161007" y="484848"/>
                  <a:pt x="1145628" y="461779"/>
                </a:cubicBezTo>
                <a:cubicBezTo>
                  <a:pt x="1142125" y="451269"/>
                  <a:pt x="1139702" y="440334"/>
                  <a:pt x="1135118" y="430248"/>
                </a:cubicBezTo>
                <a:cubicBezTo>
                  <a:pt x="1122151" y="401721"/>
                  <a:pt x="1102985" y="375894"/>
                  <a:pt x="1093076" y="346166"/>
                </a:cubicBezTo>
                <a:cubicBezTo>
                  <a:pt x="1078572" y="302651"/>
                  <a:pt x="1088711" y="323853"/>
                  <a:pt x="1061545" y="283104"/>
                </a:cubicBezTo>
                <a:cubicBezTo>
                  <a:pt x="1058042" y="272594"/>
                  <a:pt x="1056415" y="261258"/>
                  <a:pt x="1051035" y="251573"/>
                </a:cubicBezTo>
                <a:cubicBezTo>
                  <a:pt x="1038766" y="229488"/>
                  <a:pt x="1008993" y="188510"/>
                  <a:pt x="1008993" y="188510"/>
                </a:cubicBezTo>
                <a:cubicBezTo>
                  <a:pt x="1005490" y="178000"/>
                  <a:pt x="1003438" y="166888"/>
                  <a:pt x="998483" y="156979"/>
                </a:cubicBezTo>
                <a:cubicBezTo>
                  <a:pt x="976587" y="113186"/>
                  <a:pt x="961695" y="114937"/>
                  <a:pt x="914400" y="83407"/>
                </a:cubicBezTo>
                <a:cubicBezTo>
                  <a:pt x="903890" y="76400"/>
                  <a:pt x="894853" y="66380"/>
                  <a:pt x="882869" y="62386"/>
                </a:cubicBezTo>
                <a:cubicBezTo>
                  <a:pt x="826521" y="43604"/>
                  <a:pt x="874890" y="58278"/>
                  <a:pt x="798787" y="41366"/>
                </a:cubicBezTo>
                <a:cubicBezTo>
                  <a:pt x="709497" y="21523"/>
                  <a:pt x="809884" y="37497"/>
                  <a:pt x="672662" y="20345"/>
                </a:cubicBezTo>
                <a:cubicBezTo>
                  <a:pt x="520345" y="23730"/>
                  <a:pt x="290734" y="-49296"/>
                  <a:pt x="147145" y="62386"/>
                </a:cubicBezTo>
                <a:cubicBezTo>
                  <a:pt x="131501" y="74553"/>
                  <a:pt x="119118" y="90414"/>
                  <a:pt x="105104" y="104428"/>
                </a:cubicBezTo>
                <a:cubicBezTo>
                  <a:pt x="83515" y="169191"/>
                  <a:pt x="108207" y="100073"/>
                  <a:pt x="73573" y="178000"/>
                </a:cubicBezTo>
                <a:cubicBezTo>
                  <a:pt x="65911" y="195241"/>
                  <a:pt x="59177" y="212886"/>
                  <a:pt x="52552" y="230552"/>
                </a:cubicBezTo>
                <a:cubicBezTo>
                  <a:pt x="48662" y="240925"/>
                  <a:pt x="46997" y="252174"/>
                  <a:pt x="42042" y="262083"/>
                </a:cubicBezTo>
                <a:cubicBezTo>
                  <a:pt x="36393" y="273381"/>
                  <a:pt x="28028" y="283104"/>
                  <a:pt x="21021" y="293614"/>
                </a:cubicBezTo>
                <a:cubicBezTo>
                  <a:pt x="13021" y="333615"/>
                  <a:pt x="0" y="392077"/>
                  <a:pt x="0" y="430248"/>
                </a:cubicBezTo>
                <a:cubicBezTo>
                  <a:pt x="0" y="566928"/>
                  <a:pt x="4305" y="703613"/>
                  <a:pt x="10511" y="840152"/>
                </a:cubicBezTo>
                <a:cubicBezTo>
                  <a:pt x="11322" y="857998"/>
                  <a:pt x="17146" y="875265"/>
                  <a:pt x="21021" y="892704"/>
                </a:cubicBezTo>
                <a:cubicBezTo>
                  <a:pt x="37451" y="966640"/>
                  <a:pt x="24483" y="904822"/>
                  <a:pt x="42042" y="966276"/>
                </a:cubicBezTo>
                <a:cubicBezTo>
                  <a:pt x="46010" y="980165"/>
                  <a:pt x="46862" y="995040"/>
                  <a:pt x="52552" y="1008317"/>
                </a:cubicBezTo>
                <a:cubicBezTo>
                  <a:pt x="57528" y="1019928"/>
                  <a:pt x="66566" y="1029338"/>
                  <a:pt x="73573" y="1039848"/>
                </a:cubicBezTo>
                <a:cubicBezTo>
                  <a:pt x="77076" y="1050358"/>
                  <a:pt x="77938" y="1062161"/>
                  <a:pt x="84083" y="1071379"/>
                </a:cubicBezTo>
                <a:cubicBezTo>
                  <a:pt x="92328" y="1083747"/>
                  <a:pt x="106098" y="1091491"/>
                  <a:pt x="115614" y="1102910"/>
                </a:cubicBezTo>
                <a:cubicBezTo>
                  <a:pt x="123701" y="1112614"/>
                  <a:pt x="128548" y="1124738"/>
                  <a:pt x="136635" y="1134442"/>
                </a:cubicBezTo>
                <a:cubicBezTo>
                  <a:pt x="146151" y="1145861"/>
                  <a:pt x="158493" y="1154688"/>
                  <a:pt x="168166" y="1165973"/>
                </a:cubicBezTo>
                <a:cubicBezTo>
                  <a:pt x="179566" y="1179273"/>
                  <a:pt x="185443" y="1197832"/>
                  <a:pt x="199697" y="1208014"/>
                </a:cubicBezTo>
                <a:cubicBezTo>
                  <a:pt x="211451" y="1216410"/>
                  <a:pt x="227724" y="1215021"/>
                  <a:pt x="241738" y="1218524"/>
                </a:cubicBezTo>
                <a:cubicBezTo>
                  <a:pt x="252248" y="1225531"/>
                  <a:pt x="261658" y="1234569"/>
                  <a:pt x="273269" y="1239545"/>
                </a:cubicBezTo>
                <a:cubicBezTo>
                  <a:pt x="301860" y="1251798"/>
                  <a:pt x="380859" y="1258249"/>
                  <a:pt x="399393" y="1260566"/>
                </a:cubicBezTo>
                <a:cubicBezTo>
                  <a:pt x="502478" y="1294926"/>
                  <a:pt x="440374" y="1279746"/>
                  <a:pt x="588580" y="1292097"/>
                </a:cubicBezTo>
                <a:cubicBezTo>
                  <a:pt x="721711" y="1288593"/>
                  <a:pt x="854947" y="1287921"/>
                  <a:pt x="987973" y="1281586"/>
                </a:cubicBezTo>
                <a:cubicBezTo>
                  <a:pt x="1032767" y="1279453"/>
                  <a:pt x="1056046" y="1253721"/>
                  <a:pt x="1093076" y="1229035"/>
                </a:cubicBezTo>
                <a:lnTo>
                  <a:pt x="1124607" y="1208014"/>
                </a:lnTo>
                <a:cubicBezTo>
                  <a:pt x="1138621" y="1186993"/>
                  <a:pt x="1158660" y="1168919"/>
                  <a:pt x="1166649" y="1144952"/>
                </a:cubicBezTo>
                <a:lnTo>
                  <a:pt x="1187669" y="1081890"/>
                </a:lnTo>
                <a:cubicBezTo>
                  <a:pt x="1191172" y="1071380"/>
                  <a:pt x="1196007" y="1061223"/>
                  <a:pt x="1198180" y="1050359"/>
                </a:cubicBezTo>
                <a:lnTo>
                  <a:pt x="1208690" y="997807"/>
                </a:lnTo>
                <a:cubicBezTo>
                  <a:pt x="1219433" y="836656"/>
                  <a:pt x="1236717" y="917228"/>
                  <a:pt x="1240221" y="871683"/>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Estimating IIP2 Experimentally</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25</a:t>
            </a:fld>
            <a:endParaRPr lang="en-US" dirty="0"/>
          </a:p>
        </p:txBody>
      </p:sp>
      <p:sp>
        <p:nvSpPr>
          <p:cNvPr id="12" name="Rectangle 11"/>
          <p:cNvSpPr/>
          <p:nvPr/>
        </p:nvSpPr>
        <p:spPr>
          <a:xfrm>
            <a:off x="6048296" y="1324183"/>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endCxn id="12" idx="1"/>
          </p:cNvCxnSpPr>
          <p:nvPr/>
        </p:nvCxnSpPr>
        <p:spPr>
          <a:xfrm>
            <a:off x="5667296" y="1705182"/>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6010196" y="1382017"/>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5" name="Straight Arrow Connector 14"/>
          <p:cNvCxnSpPr/>
          <p:nvPr/>
        </p:nvCxnSpPr>
        <p:spPr>
          <a:xfrm>
            <a:off x="7076996" y="1705183"/>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2"/>
          <p:cNvSpPr txBox="1">
            <a:spLocks noChangeArrowheads="1"/>
          </p:cNvSpPr>
          <p:nvPr/>
        </p:nvSpPr>
        <p:spPr bwMode="auto">
          <a:xfrm>
            <a:off x="5334693" y="152051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17" name="TextBox 2"/>
          <p:cNvSpPr txBox="1">
            <a:spLocks noChangeArrowheads="1"/>
          </p:cNvSpPr>
          <p:nvPr/>
        </p:nvSpPr>
        <p:spPr bwMode="auto">
          <a:xfrm>
            <a:off x="7360172" y="1521890"/>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a:t>
            </a:r>
            <a:endParaRPr lang="en-US" b="1" baseline="-25000" dirty="0" smtClean="0">
              <a:latin typeface="Franklin Gothic Medium Cond" pitchFamily="34" charset="0"/>
            </a:endParaRPr>
          </a:p>
        </p:txBody>
      </p:sp>
      <p:graphicFrame>
        <p:nvGraphicFramePr>
          <p:cNvPr id="33" name="Object 32"/>
          <p:cNvGraphicFramePr>
            <a:graphicFrameLocks noChangeAspect="1"/>
          </p:cNvGraphicFramePr>
          <p:nvPr>
            <p:extLst>
              <p:ext uri="{D42A27DB-BD31-4B8C-83A1-F6EECF244321}">
                <p14:modId xmlns:p14="http://schemas.microsoft.com/office/powerpoint/2010/main" val="4200551478"/>
              </p:ext>
            </p:extLst>
          </p:nvPr>
        </p:nvGraphicFramePr>
        <p:xfrm>
          <a:off x="3800198" y="1563755"/>
          <a:ext cx="1030420" cy="929186"/>
        </p:xfrm>
        <a:graphic>
          <a:graphicData uri="http://schemas.openxmlformats.org/presentationml/2006/ole">
            <mc:AlternateContent xmlns:mc="http://schemas.openxmlformats.org/markup-compatibility/2006">
              <mc:Choice xmlns:v="urn:schemas-microsoft-com:vml" Requires="v">
                <p:oleObj spid="_x0000_s116877" name="Visio" r:id="rId3" imgW="465439" imgH="419850" progId="Visio.Drawing.11">
                  <p:embed/>
                </p:oleObj>
              </mc:Choice>
              <mc:Fallback>
                <p:oleObj name="Visio" r:id="rId3" imgW="465439" imgH="419850" progId="Visio.Drawing.11">
                  <p:embed/>
                  <p:pic>
                    <p:nvPicPr>
                      <p:cNvPr id="0" name=""/>
                      <p:cNvPicPr/>
                      <p:nvPr/>
                    </p:nvPicPr>
                    <p:blipFill>
                      <a:blip r:embed="rId4"/>
                      <a:stretch>
                        <a:fillRect/>
                      </a:stretch>
                    </p:blipFill>
                    <p:spPr>
                      <a:xfrm>
                        <a:off x="3800198" y="1563755"/>
                        <a:ext cx="1030420" cy="929186"/>
                      </a:xfrm>
                      <a:prstGeom prst="rect">
                        <a:avLst/>
                      </a:prstGeom>
                    </p:spPr>
                  </p:pic>
                </p:oleObj>
              </mc:Fallback>
            </mc:AlternateContent>
          </a:graphicData>
        </a:graphic>
      </p:graphicFrame>
      <p:cxnSp>
        <p:nvCxnSpPr>
          <p:cNvPr id="40" name="Straight Arrow Connector 39"/>
          <p:cNvCxnSpPr/>
          <p:nvPr/>
        </p:nvCxnSpPr>
        <p:spPr>
          <a:xfrm flipH="1" flipV="1">
            <a:off x="7626872" y="1891223"/>
            <a:ext cx="266700" cy="33471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p:cNvSpPr txBox="1"/>
              <p:nvPr/>
            </p:nvSpPr>
            <p:spPr>
              <a:xfrm>
                <a:off x="4850130" y="4613408"/>
                <a:ext cx="2693670" cy="36061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i="0" smtClean="0">
                              <a:solidFill>
                                <a:srgbClr val="000000"/>
                              </a:solidFill>
                              <a:latin typeface="Cambria Math"/>
                            </a:rPr>
                            <m:t>𝐈𝐈𝐏</m:t>
                          </m:r>
                        </m:e>
                        <m:sub>
                          <m:r>
                            <a:rPr lang="en-US" sz="1600" b="1" i="0" smtClean="0">
                              <a:solidFill>
                                <a:srgbClr val="000000"/>
                              </a:solidFill>
                              <a:latin typeface="Cambria Math"/>
                            </a:rPr>
                            <m:t>𝟐</m:t>
                          </m:r>
                        </m:sub>
                      </m:sSub>
                      <m:r>
                        <a:rPr lang="en-US" sz="1600" b="1" i="0" smtClean="0">
                          <a:solidFill>
                            <a:srgbClr val="000000"/>
                          </a:solidFill>
                          <a:latin typeface="Cambria Math"/>
                        </a:rPr>
                        <m:t>(</m:t>
                      </m:r>
                      <m:r>
                        <a:rPr lang="en-US" sz="1600" b="1" i="0" smtClean="0">
                          <a:solidFill>
                            <a:srgbClr val="000000"/>
                          </a:solidFill>
                          <a:latin typeface="Cambria Math"/>
                        </a:rPr>
                        <m:t>𝐝𝐁</m:t>
                      </m:r>
                      <m:r>
                        <a:rPr lang="en-US" sz="1600" b="1" i="0" smtClean="0">
                          <a:solidFill>
                            <a:srgbClr val="000000"/>
                          </a:solidFill>
                          <a:latin typeface="Cambria Math"/>
                        </a:rPr>
                        <m:t>)=</m:t>
                      </m:r>
                      <m:r>
                        <a:rPr lang="en-US" sz="1600" b="1" i="1">
                          <a:solidFill>
                            <a:srgbClr val="000000"/>
                          </a:solidFill>
                          <a:latin typeface="Cambria Math"/>
                          <a:ea typeface="Cambria Math"/>
                        </a:rPr>
                        <m:t>∆</m:t>
                      </m:r>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i="0" smtClean="0">
                              <a:solidFill>
                                <a:srgbClr val="000000"/>
                              </a:solidFill>
                              <a:latin typeface="Cambria Math"/>
                            </a:rPr>
                            <m:t>𝐢𝐧𝐩𝐮𝐭</m:t>
                          </m:r>
                        </m:sub>
                      </m:sSub>
                    </m:oMath>
                  </m:oMathPara>
                </a14:m>
                <a:endParaRPr lang="en-US" sz="1600" b="1" dirty="0">
                  <a:solidFill>
                    <a:srgbClr val="000000"/>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4850130" y="4613408"/>
                <a:ext cx="2693670" cy="360612"/>
              </a:xfrm>
              <a:prstGeom prst="rect">
                <a:avLst/>
              </a:prstGeom>
              <a:blipFill rotWithShape="1">
                <a:blip r:embed="rId5"/>
                <a:stretch>
                  <a:fillRect b="-50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4800600" y="4972334"/>
                <a:ext cx="4038600" cy="875111"/>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i="0" smtClean="0">
                              <a:solidFill>
                                <a:srgbClr val="000000"/>
                              </a:solidFill>
                              <a:latin typeface="Cambria Math"/>
                            </a:rPr>
                            <m:t>𝐎𝐈𝐏</m:t>
                          </m:r>
                        </m:e>
                        <m:sub>
                          <m:r>
                            <a:rPr lang="en-US" sz="1600" b="1" i="0" smtClean="0">
                              <a:solidFill>
                                <a:srgbClr val="000000"/>
                              </a:solidFill>
                              <a:latin typeface="Cambria Math"/>
                            </a:rPr>
                            <m:t>𝟐</m:t>
                          </m:r>
                        </m:sub>
                      </m:sSub>
                      <m:d>
                        <m:dPr>
                          <m:ctrlPr>
                            <a:rPr lang="en-US" sz="1600" b="1" i="1" smtClean="0">
                              <a:solidFill>
                                <a:srgbClr val="000000"/>
                              </a:solidFill>
                              <a:latin typeface="Cambria Math"/>
                            </a:rPr>
                          </m:ctrlPr>
                        </m:dPr>
                        <m:e>
                          <m:r>
                            <a:rPr lang="en-US" sz="1600" b="1" i="0" smtClean="0">
                              <a:solidFill>
                                <a:srgbClr val="000000"/>
                              </a:solidFill>
                              <a:latin typeface="Cambria Math"/>
                            </a:rPr>
                            <m:t>𝐝𝐁</m:t>
                          </m:r>
                        </m:e>
                      </m:d>
                      <m:r>
                        <a:rPr lang="en-US" sz="1600" b="1" i="0" smtClean="0">
                          <a:solidFill>
                            <a:srgbClr val="000000"/>
                          </a:solidFill>
                          <a:latin typeface="Cambria Math"/>
                        </a:rPr>
                        <m:t>=</m:t>
                      </m:r>
                      <m:sSub>
                        <m:sSubPr>
                          <m:ctrlPr>
                            <a:rPr lang="en-US" sz="1600" b="1" i="1">
                              <a:solidFill>
                                <a:srgbClr val="000000"/>
                              </a:solidFill>
                              <a:latin typeface="Cambria Math"/>
                            </a:rPr>
                          </m:ctrlPr>
                        </m:sSubPr>
                        <m:e>
                          <m:r>
                            <a:rPr lang="en-US" sz="1600" b="1" i="0" smtClean="0">
                              <a:solidFill>
                                <a:srgbClr val="000000"/>
                              </a:solidFill>
                              <a:latin typeface="Cambria Math"/>
                            </a:rPr>
                            <m:t>𝐈</m:t>
                          </m:r>
                          <m:r>
                            <a:rPr lang="en-US" sz="1600" b="1" i="0">
                              <a:solidFill>
                                <a:srgbClr val="000000"/>
                              </a:solidFill>
                              <a:latin typeface="Cambria Math"/>
                            </a:rPr>
                            <m:t>𝐈𝐏</m:t>
                          </m:r>
                        </m:e>
                        <m:sub>
                          <m:r>
                            <a:rPr lang="en-US" sz="1600" b="1" i="0">
                              <a:solidFill>
                                <a:srgbClr val="000000"/>
                              </a:solidFill>
                              <a:latin typeface="Cambria Math"/>
                            </a:rPr>
                            <m:t>𝟑</m:t>
                          </m:r>
                        </m:sub>
                      </m:sSub>
                      <m:r>
                        <a:rPr lang="en-US" sz="1600" b="1" i="0" smtClean="0">
                          <a:solidFill>
                            <a:srgbClr val="000000"/>
                          </a:solidFill>
                          <a:latin typeface="Cambria Math"/>
                        </a:rPr>
                        <m:t>+</m:t>
                      </m:r>
                      <m:r>
                        <a:rPr lang="en-US" sz="1600" b="1" i="0" smtClean="0">
                          <a:solidFill>
                            <a:srgbClr val="000000"/>
                          </a:solidFill>
                          <a:latin typeface="Cambria Math"/>
                        </a:rPr>
                        <m:t>𝐆𝐚𝐢𝐧</m:t>
                      </m:r>
                    </m:oMath>
                  </m:oMathPara>
                </a14:m>
                <a:endParaRPr lang="en-US" sz="1600" b="1" i="0" dirty="0" smtClean="0">
                  <a:solidFill>
                    <a:srgbClr val="000000"/>
                  </a:solidFill>
                  <a:latin typeface="Cambria Math"/>
                </a:endParaRPr>
              </a:p>
              <a:p>
                <a:r>
                  <a:rPr lang="en-US" sz="1600" b="1" dirty="0" smtClean="0">
                    <a:solidFill>
                      <a:srgbClr val="000000"/>
                    </a:solidFill>
                  </a:rPr>
                  <a:t>                </a:t>
                </a:r>
                <a14:m>
                  <m:oMath xmlns:m="http://schemas.openxmlformats.org/officeDocument/2006/math">
                    <m:r>
                      <a:rPr lang="en-US" sz="1600" b="1" i="0" smtClean="0">
                        <a:solidFill>
                          <a:srgbClr val="000000"/>
                        </a:solidFill>
                        <a:latin typeface="Cambria Math"/>
                      </a:rPr>
                      <m:t>=</m:t>
                    </m:r>
                    <m:r>
                      <a:rPr lang="en-US" sz="1600" b="1" i="1">
                        <a:solidFill>
                          <a:srgbClr val="000000"/>
                        </a:solidFill>
                        <a:latin typeface="Cambria Math"/>
                        <a:ea typeface="Cambria Math"/>
                      </a:rPr>
                      <m:t>∆</m:t>
                    </m:r>
                    <m:r>
                      <a:rPr lang="en-US" sz="1600" b="1" i="0" smtClean="0">
                        <a:solidFill>
                          <a:srgbClr val="000000"/>
                        </a:solidFill>
                        <a:latin typeface="Cambria Math"/>
                      </a:rPr>
                      <m:t>+</m:t>
                    </m:r>
                    <m:sSub>
                      <m:sSubPr>
                        <m:ctrlPr>
                          <a:rPr lang="en-US" sz="1600" b="1" i="1">
                            <a:solidFill>
                              <a:srgbClr val="000000"/>
                            </a:solidFill>
                            <a:latin typeface="Cambria Math"/>
                          </a:rPr>
                        </m:ctrlPr>
                      </m:sSubPr>
                      <m:e>
                        <m:r>
                          <a:rPr lang="en-US" sz="1600" b="1" i="0">
                            <a:solidFill>
                              <a:srgbClr val="000000"/>
                            </a:solidFill>
                            <a:latin typeface="Cambria Math"/>
                          </a:rPr>
                          <m:t>𝐏</m:t>
                        </m:r>
                      </m:e>
                      <m:sub>
                        <m:r>
                          <a:rPr lang="en-US" sz="1600" b="1" i="0" smtClean="0">
                            <a:solidFill>
                              <a:srgbClr val="000000"/>
                            </a:solidFill>
                            <a:latin typeface="Cambria Math"/>
                          </a:rPr>
                          <m:t>𝐢𝐧𝐩𝐮𝐭</m:t>
                        </m:r>
                      </m:sub>
                    </m:sSub>
                    <m:r>
                      <a:rPr lang="en-US" sz="1600" b="1" i="0"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i="0" smtClean="0">
                            <a:solidFill>
                              <a:srgbClr val="000000"/>
                            </a:solidFill>
                            <a:latin typeface="Cambria Math"/>
                          </a:rPr>
                          <m:t>𝐨𝐮𝐭</m:t>
                        </m:r>
                        <m:r>
                          <a:rPr lang="en-US" sz="1600" b="1">
                            <a:solidFill>
                              <a:srgbClr val="000000"/>
                            </a:solidFill>
                            <a:latin typeface="Cambria Math"/>
                          </a:rPr>
                          <m:t>𝐩𝐮𝐭</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a:solidFill>
                              <a:srgbClr val="000000"/>
                            </a:solidFill>
                            <a:latin typeface="Cambria Math"/>
                          </a:rPr>
                          <m:t>𝐢𝐧𝐩𝐮𝐭</m:t>
                        </m:r>
                      </m:sub>
                    </m:sSub>
                  </m:oMath>
                </a14:m>
                <a:r>
                  <a:rPr lang="en-US" sz="1600" b="1" dirty="0" smtClean="0">
                    <a:solidFill>
                      <a:srgbClr val="000000"/>
                    </a:solidFill>
                  </a:rPr>
                  <a:t>)</a:t>
                </a:r>
                <a:endParaRPr lang="en-US" sz="1600" b="1" dirty="0">
                  <a:solidFill>
                    <a:srgbClr val="000000"/>
                  </a:solidFill>
                </a:endParaRPr>
              </a:p>
              <a:p>
                <a:r>
                  <a:rPr lang="en-US" sz="1600" b="1" dirty="0">
                    <a:solidFill>
                      <a:srgbClr val="000000"/>
                    </a:solidFill>
                  </a:rPr>
                  <a:t> </a:t>
                </a:r>
                <a:r>
                  <a:rPr lang="en-US" sz="1600" b="1" dirty="0" smtClean="0">
                    <a:solidFill>
                      <a:srgbClr val="000000"/>
                    </a:solidFill>
                  </a:rPr>
                  <a:t>               </a:t>
                </a:r>
                <a14:m>
                  <m:oMath xmlns:m="http://schemas.openxmlformats.org/officeDocument/2006/math">
                    <m:r>
                      <a:rPr lang="en-US" sz="1600" b="1">
                        <a:solidFill>
                          <a:srgbClr val="000000"/>
                        </a:solidFill>
                        <a:latin typeface="Cambria Math"/>
                      </a:rPr>
                      <m:t>=</m:t>
                    </m:r>
                    <m:r>
                      <a:rPr lang="en-US" sz="1600" b="1" i="1">
                        <a:solidFill>
                          <a:srgbClr val="000000"/>
                        </a:solidFill>
                        <a:latin typeface="Cambria Math"/>
                        <a:ea typeface="Cambria Math"/>
                      </a:rPr>
                      <m:t>∆</m:t>
                    </m:r>
                    <m:r>
                      <a:rPr lang="en-US" sz="1600" b="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𝐏</m:t>
                        </m:r>
                      </m:e>
                      <m:sub>
                        <m:r>
                          <a:rPr lang="en-US" sz="1600" b="1" i="0" smtClean="0">
                            <a:solidFill>
                              <a:srgbClr val="000000"/>
                            </a:solidFill>
                            <a:latin typeface="Cambria Math"/>
                          </a:rPr>
                          <m:t>𝐨𝐮𝐭</m:t>
                        </m:r>
                        <m:r>
                          <a:rPr lang="en-US" sz="1600" b="1">
                            <a:solidFill>
                              <a:srgbClr val="000000"/>
                            </a:solidFill>
                            <a:latin typeface="Cambria Math"/>
                          </a:rPr>
                          <m:t>𝐩𝐮𝐭</m:t>
                        </m:r>
                      </m:sub>
                    </m:sSub>
                  </m:oMath>
                </a14:m>
                <a:endParaRPr lang="en-US" sz="1600" b="1" dirty="0" smtClean="0">
                  <a:solidFill>
                    <a:srgbClr val="000000"/>
                  </a:solidFill>
                </a:endParaRPr>
              </a:p>
            </p:txBody>
          </p:sp>
        </mc:Choice>
        <mc:Fallback xmlns="">
          <p:sp>
            <p:nvSpPr>
              <p:cNvPr id="43" name="TextBox 42"/>
              <p:cNvSpPr txBox="1">
                <a:spLocks noRot="1" noChangeAspect="1" noMove="1" noResize="1" noEditPoints="1" noAdjustHandles="1" noChangeArrowheads="1" noChangeShapeType="1" noTextEdit="1"/>
              </p:cNvSpPr>
              <p:nvPr/>
            </p:nvSpPr>
            <p:spPr>
              <a:xfrm>
                <a:off x="4800600" y="4972334"/>
                <a:ext cx="4038600" cy="875111"/>
              </a:xfrm>
              <a:prstGeom prst="rect">
                <a:avLst/>
              </a:prstGeom>
              <a:blipFill rotWithShape="1">
                <a:blip r:embed="rId6"/>
                <a:stretch>
                  <a:fillRect b="-1399"/>
                </a:stretch>
              </a:blipFill>
            </p:spPr>
            <p:txBody>
              <a:bodyPr/>
              <a:lstStyle/>
              <a:p>
                <a:r>
                  <a:rPr lang="en-US">
                    <a:noFill/>
                  </a:rPr>
                  <a:t> </a:t>
                </a:r>
              </a:p>
            </p:txBody>
          </p:sp>
        </mc:Fallback>
      </mc:AlternateContent>
      <p:sp>
        <p:nvSpPr>
          <p:cNvPr id="46" name="TextBox 2"/>
          <p:cNvSpPr txBox="1">
            <a:spLocks noChangeArrowheads="1"/>
          </p:cNvSpPr>
          <p:nvPr/>
        </p:nvSpPr>
        <p:spPr bwMode="auto">
          <a:xfrm>
            <a:off x="4114800" y="3810000"/>
            <a:ext cx="4572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Apply weak two-tone input signals so that output is not saturated, then IIP2 will be calculate as:  </a:t>
            </a:r>
            <a:endParaRPr lang="en-US" b="1" dirty="0">
              <a:solidFill>
                <a:srgbClr val="000000"/>
              </a:solidFill>
              <a:latin typeface="Franklin Gothic Medium Cond" pitchFamily="34" charset="0"/>
            </a:endParaRPr>
          </a:p>
        </p:txBody>
      </p:sp>
      <p:sp>
        <p:nvSpPr>
          <p:cNvPr id="47" name="Rectangle 46"/>
          <p:cNvSpPr/>
          <p:nvPr/>
        </p:nvSpPr>
        <p:spPr>
          <a:xfrm>
            <a:off x="5915279" y="4679598"/>
            <a:ext cx="1087168" cy="28188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5943600" y="5552090"/>
            <a:ext cx="1076404" cy="2528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6823397" y="4572000"/>
            <a:ext cx="1406203" cy="369332"/>
          </a:xfrm>
          <a:prstGeom prst="rect">
            <a:avLst/>
          </a:prstGeom>
        </p:spPr>
        <p:txBody>
          <a:bodyPr wrap="square">
            <a:spAutoFit/>
          </a:bodyPr>
          <a:lstStyle/>
          <a:p>
            <a:pPr algn="ctr"/>
            <a:r>
              <a:rPr lang="en-US" b="1" dirty="0" smtClean="0">
                <a:solidFill>
                  <a:srgbClr val="0000FF"/>
                </a:solidFill>
                <a:latin typeface="Franklin Gothic Medium Cond"/>
              </a:rPr>
              <a:t>Q) Why?</a:t>
            </a:r>
            <a:endParaRPr lang="en-US" baseline="-25000" dirty="0">
              <a:solidFill>
                <a:srgbClr val="0000FF"/>
              </a:solidFill>
              <a:latin typeface="Franklin Gothic Medium Cond"/>
            </a:endParaRPr>
          </a:p>
        </p:txBody>
      </p:sp>
      <p:cxnSp>
        <p:nvCxnSpPr>
          <p:cNvPr id="38" name="Straight Arrow Connector 37"/>
          <p:cNvCxnSpPr/>
          <p:nvPr/>
        </p:nvCxnSpPr>
        <p:spPr>
          <a:xfrm flipV="1">
            <a:off x="4830618" y="1769477"/>
            <a:ext cx="457200" cy="2891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59" name="Group 58"/>
          <p:cNvGrpSpPr/>
          <p:nvPr/>
        </p:nvGrpSpPr>
        <p:grpSpPr>
          <a:xfrm>
            <a:off x="228600" y="1600200"/>
            <a:ext cx="4602018" cy="4385846"/>
            <a:chOff x="228600" y="1752600"/>
            <a:chExt cx="4602018" cy="4385846"/>
          </a:xfrm>
        </p:grpSpPr>
        <p:cxnSp>
          <p:nvCxnSpPr>
            <p:cNvPr id="26" name="Straight Connector 25"/>
            <p:cNvCxnSpPr/>
            <p:nvPr/>
          </p:nvCxnSpPr>
          <p:spPr>
            <a:xfrm flipV="1">
              <a:off x="1905000" y="2023646"/>
              <a:ext cx="0" cy="3401207"/>
            </a:xfrm>
            <a:prstGeom prst="line">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1066800" y="5224046"/>
              <a:ext cx="838200"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304800" y="5492115"/>
              <a:ext cx="1825303" cy="646331"/>
            </a:xfrm>
            <a:prstGeom prst="rect">
              <a:avLst/>
            </a:prstGeom>
          </p:spPr>
          <p:txBody>
            <a:bodyPr wrap="square">
              <a:spAutoFit/>
            </a:bodyPr>
            <a:lstStyle/>
            <a:p>
              <a:pPr algn="ctr"/>
              <a:r>
                <a:rPr lang="en-US" b="1" dirty="0" smtClean="0">
                  <a:solidFill>
                    <a:srgbClr val="FF0000"/>
                  </a:solidFill>
                  <a:latin typeface="Franklin Gothic Medium Cond"/>
                </a:rPr>
                <a:t>Apply input ,</a:t>
              </a:r>
              <a:r>
                <a:rPr lang="en-US" b="1" dirty="0" err="1" smtClean="0">
                  <a:solidFill>
                    <a:srgbClr val="FF0000"/>
                  </a:solidFill>
                  <a:latin typeface="Franklin Gothic Medium Cond"/>
                </a:rPr>
                <a:t>P</a:t>
              </a:r>
              <a:r>
                <a:rPr lang="en-US" b="1" baseline="-25000" dirty="0" err="1" smtClean="0">
                  <a:solidFill>
                    <a:srgbClr val="FF0000"/>
                  </a:solidFill>
                  <a:latin typeface="Franklin Gothic Medium Cond"/>
                </a:rPr>
                <a:t>input</a:t>
              </a:r>
              <a:r>
                <a:rPr lang="en-US" b="1" dirty="0" smtClean="0">
                  <a:solidFill>
                    <a:srgbClr val="FF0000"/>
                  </a:solidFill>
                  <a:latin typeface="Franklin Gothic Medium Cond"/>
                </a:rPr>
                <a:t>, well below of P</a:t>
              </a:r>
              <a:r>
                <a:rPr lang="en-US" b="1" baseline="-25000" dirty="0" smtClean="0">
                  <a:solidFill>
                    <a:srgbClr val="FF0000"/>
                  </a:solidFill>
                  <a:latin typeface="Franklin Gothic Medium Cond"/>
                </a:rPr>
                <a:t>-1dB</a:t>
              </a:r>
              <a:endParaRPr lang="en-US" baseline="-25000" dirty="0">
                <a:solidFill>
                  <a:srgbClr val="FF0000"/>
                </a:solidFill>
                <a:latin typeface="Franklin Gothic Medium Cond"/>
              </a:endParaRPr>
            </a:p>
          </p:txBody>
        </p:sp>
        <p:sp>
          <p:nvSpPr>
            <p:cNvPr id="30" name="Rectangle 29"/>
            <p:cNvSpPr/>
            <p:nvPr/>
          </p:nvSpPr>
          <p:spPr>
            <a:xfrm>
              <a:off x="1889991" y="5398624"/>
              <a:ext cx="1081809" cy="369332"/>
            </a:xfrm>
            <a:prstGeom prst="rect">
              <a:avLst/>
            </a:prstGeom>
          </p:spPr>
          <p:txBody>
            <a:bodyPr wrap="square">
              <a:spAutoFit/>
            </a:bodyPr>
            <a:lstStyle/>
            <a:p>
              <a:pPr algn="ctr"/>
              <a:r>
                <a:rPr lang="en-US" b="1" dirty="0" smtClean="0">
                  <a:latin typeface="Franklin Gothic Medium Cond"/>
                </a:rPr>
                <a:t>P</a:t>
              </a:r>
              <a:r>
                <a:rPr lang="en-US" b="1" baseline="-25000" dirty="0" smtClean="0">
                  <a:latin typeface="Franklin Gothic Medium Cond"/>
                </a:rPr>
                <a:t>-1dB</a:t>
              </a:r>
              <a:endParaRPr lang="en-US" dirty="0">
                <a:latin typeface="Franklin Gothic Medium Cond"/>
              </a:endParaRPr>
            </a:p>
          </p:txBody>
        </p:sp>
        <p:cxnSp>
          <p:nvCxnSpPr>
            <p:cNvPr id="32" name="Straight Arrow Connector 31"/>
            <p:cNvCxnSpPr/>
            <p:nvPr/>
          </p:nvCxnSpPr>
          <p:spPr>
            <a:xfrm flipV="1">
              <a:off x="1066800" y="5255576"/>
              <a:ext cx="250753" cy="32771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50" name="Group 49"/>
            <p:cNvGrpSpPr/>
            <p:nvPr/>
          </p:nvGrpSpPr>
          <p:grpSpPr>
            <a:xfrm>
              <a:off x="685800" y="1752600"/>
              <a:ext cx="4144818" cy="3928646"/>
              <a:chOff x="533400" y="2167354"/>
              <a:chExt cx="4144818" cy="3928646"/>
            </a:xfrm>
          </p:grpSpPr>
          <p:sp>
            <p:nvSpPr>
              <p:cNvPr id="51" name="Rectangle 50"/>
              <p:cNvSpPr/>
              <p:nvPr/>
            </p:nvSpPr>
            <p:spPr>
              <a:xfrm>
                <a:off x="1413640" y="3668516"/>
                <a:ext cx="410834" cy="338554"/>
              </a:xfrm>
              <a:prstGeom prst="rect">
                <a:avLst/>
              </a:prstGeom>
            </p:spPr>
            <p:txBody>
              <a:bodyPr wrap="square">
                <a:spAutoFit/>
              </a:bodyPr>
              <a:lstStyle/>
              <a:p>
                <a:pPr algn="ctr"/>
                <a:r>
                  <a:rPr lang="en-US" sz="1600" b="1" dirty="0" smtClean="0">
                    <a:solidFill>
                      <a:srgbClr val="000000"/>
                    </a:solidFill>
                    <a:latin typeface="Franklin Gothic Medium Cond"/>
                  </a:rPr>
                  <a:t>1</a:t>
                </a:r>
                <a:endParaRPr lang="en-US" sz="1600" dirty="0">
                  <a:solidFill>
                    <a:srgbClr val="000000"/>
                  </a:solidFill>
                  <a:latin typeface="Franklin Gothic Medium Cond"/>
                </a:endParaRPr>
              </a:p>
            </p:txBody>
          </p:sp>
          <p:sp>
            <p:nvSpPr>
              <p:cNvPr id="52" name="Rectangle 51"/>
              <p:cNvSpPr/>
              <p:nvPr/>
            </p:nvSpPr>
            <p:spPr>
              <a:xfrm>
                <a:off x="1524000" y="4267200"/>
                <a:ext cx="410834" cy="338554"/>
              </a:xfrm>
              <a:prstGeom prst="rect">
                <a:avLst/>
              </a:prstGeom>
            </p:spPr>
            <p:txBody>
              <a:bodyPr wrap="square">
                <a:spAutoFit/>
              </a:bodyPr>
              <a:lstStyle/>
              <a:p>
                <a:pPr algn="ctr"/>
                <a:r>
                  <a:rPr lang="en-US" sz="1600" b="1" dirty="0" smtClean="0">
                    <a:solidFill>
                      <a:srgbClr val="000000"/>
                    </a:solidFill>
                    <a:latin typeface="Franklin Gothic Medium Cond"/>
                  </a:rPr>
                  <a:t>2</a:t>
                </a:r>
                <a:endParaRPr lang="en-US" sz="1600" dirty="0">
                  <a:solidFill>
                    <a:srgbClr val="000000"/>
                  </a:solidFill>
                  <a:latin typeface="Franklin Gothic Medium Cond"/>
                </a:endParaRPr>
              </a:p>
            </p:txBody>
          </p:sp>
          <p:sp>
            <p:nvSpPr>
              <p:cNvPr id="53" name="Rectangle 52"/>
              <p:cNvSpPr/>
              <p:nvPr/>
            </p:nvSpPr>
            <p:spPr>
              <a:xfrm>
                <a:off x="533400" y="2167354"/>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out</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sp>
            <p:nvSpPr>
              <p:cNvPr id="54" name="Rectangle 53"/>
              <p:cNvSpPr/>
              <p:nvPr/>
            </p:nvSpPr>
            <p:spPr>
              <a:xfrm>
                <a:off x="3596409" y="5672554"/>
                <a:ext cx="1081809" cy="338554"/>
              </a:xfrm>
              <a:prstGeom prst="rect">
                <a:avLst/>
              </a:prstGeom>
            </p:spPr>
            <p:txBody>
              <a:bodyPr wrap="square">
                <a:spAutoFit/>
              </a:bodyPr>
              <a:lstStyle/>
              <a:p>
                <a:pPr algn="ctr"/>
                <a:r>
                  <a:rPr lang="en-US" sz="1600" b="1" dirty="0" smtClean="0">
                    <a:solidFill>
                      <a:srgbClr val="000000"/>
                    </a:solidFill>
                    <a:latin typeface="Franklin Gothic Medium Cond"/>
                  </a:rPr>
                  <a:t>P</a:t>
                </a:r>
                <a:r>
                  <a:rPr lang="en-US" sz="1600" b="1" baseline="-25000" dirty="0" smtClean="0">
                    <a:solidFill>
                      <a:srgbClr val="000000"/>
                    </a:solidFill>
                    <a:latin typeface="Franklin Gothic Medium Cond"/>
                  </a:rPr>
                  <a:t>in</a:t>
                </a:r>
                <a:r>
                  <a:rPr lang="en-US" sz="1600" b="1" dirty="0" smtClean="0">
                    <a:solidFill>
                      <a:srgbClr val="000000"/>
                    </a:solidFill>
                    <a:latin typeface="Franklin Gothic Medium Cond"/>
                  </a:rPr>
                  <a:t> (</a:t>
                </a:r>
                <a:r>
                  <a:rPr lang="en-US" sz="1600" b="1" dirty="0" err="1" smtClean="0">
                    <a:solidFill>
                      <a:srgbClr val="000000"/>
                    </a:solidFill>
                    <a:latin typeface="Franklin Gothic Medium Cond"/>
                  </a:rPr>
                  <a:t>dBm</a:t>
                </a:r>
                <a:r>
                  <a:rPr lang="en-US" sz="1600" b="1" dirty="0" smtClean="0">
                    <a:solidFill>
                      <a:srgbClr val="000000"/>
                    </a:solidFill>
                    <a:latin typeface="Franklin Gothic Medium Cond"/>
                  </a:rPr>
                  <a:t>)</a:t>
                </a:r>
                <a:endParaRPr lang="en-US" sz="1600" dirty="0">
                  <a:solidFill>
                    <a:srgbClr val="000000"/>
                  </a:solidFill>
                  <a:latin typeface="Franklin Gothic Medium Cond"/>
                </a:endParaRPr>
              </a:p>
            </p:txBody>
          </p:sp>
          <p:graphicFrame>
            <p:nvGraphicFramePr>
              <p:cNvPr id="55" name="Object 54"/>
              <p:cNvGraphicFramePr>
                <a:graphicFrameLocks noChangeAspect="1"/>
              </p:cNvGraphicFramePr>
              <p:nvPr>
                <p:extLst>
                  <p:ext uri="{D42A27DB-BD31-4B8C-83A1-F6EECF244321}">
                    <p14:modId xmlns:p14="http://schemas.microsoft.com/office/powerpoint/2010/main" val="3798665332"/>
                  </p:ext>
                </p:extLst>
              </p:nvPr>
            </p:nvGraphicFramePr>
            <p:xfrm>
              <a:off x="685800" y="2268341"/>
              <a:ext cx="3314453" cy="3827659"/>
            </p:xfrm>
            <a:graphic>
              <a:graphicData uri="http://schemas.openxmlformats.org/presentationml/2006/ole">
                <mc:AlternateContent xmlns:mc="http://schemas.openxmlformats.org/markup-compatibility/2006">
                  <mc:Choice xmlns:v="urn:schemas-microsoft-com:vml" Requires="v">
                    <p:oleObj spid="_x0000_s116878" name="Visio" r:id="rId7" imgW="1641868" imgH="1870560" progId="Visio.Drawing.11">
                      <p:embed/>
                    </p:oleObj>
                  </mc:Choice>
                  <mc:Fallback>
                    <p:oleObj name="Visio" r:id="rId7" imgW="1641868" imgH="1870560" progId="Visio.Drawing.11">
                      <p:embed/>
                      <p:pic>
                        <p:nvPicPr>
                          <p:cNvPr id="0" name=""/>
                          <p:cNvPicPr/>
                          <p:nvPr/>
                        </p:nvPicPr>
                        <p:blipFill>
                          <a:blip r:embed="rId8"/>
                          <a:stretch>
                            <a:fillRect/>
                          </a:stretch>
                        </p:blipFill>
                        <p:spPr>
                          <a:xfrm>
                            <a:off x="685800" y="2268341"/>
                            <a:ext cx="3314453" cy="3827659"/>
                          </a:xfrm>
                          <a:prstGeom prst="rect">
                            <a:avLst/>
                          </a:prstGeom>
                        </p:spPr>
                      </p:pic>
                    </p:oleObj>
                  </mc:Fallback>
                </mc:AlternateContent>
              </a:graphicData>
            </a:graphic>
          </p:graphicFrame>
        </p:grpSp>
        <p:sp>
          <p:nvSpPr>
            <p:cNvPr id="56" name="Rectangle 55"/>
            <p:cNvSpPr/>
            <p:nvPr/>
          </p:nvSpPr>
          <p:spPr>
            <a:xfrm>
              <a:off x="2514600" y="5464314"/>
              <a:ext cx="1081809" cy="369332"/>
            </a:xfrm>
            <a:prstGeom prst="rect">
              <a:avLst/>
            </a:prstGeom>
          </p:spPr>
          <p:txBody>
            <a:bodyPr wrap="square">
              <a:spAutoFit/>
            </a:bodyPr>
            <a:lstStyle/>
            <a:p>
              <a:pPr algn="ctr"/>
              <a:r>
                <a:rPr lang="en-US" b="1" dirty="0" smtClean="0">
                  <a:solidFill>
                    <a:srgbClr val="FF0000"/>
                  </a:solidFill>
                  <a:latin typeface="Franklin Gothic Medium Cond"/>
                </a:rPr>
                <a:t>IIP</a:t>
              </a:r>
              <a:r>
                <a:rPr lang="en-US" b="1" baseline="-25000" dirty="0" smtClean="0">
                  <a:solidFill>
                    <a:srgbClr val="FF0000"/>
                  </a:solidFill>
                  <a:latin typeface="Franklin Gothic Medium Cond"/>
                </a:rPr>
                <a:t>2</a:t>
              </a:r>
              <a:endParaRPr lang="en-US" dirty="0">
                <a:solidFill>
                  <a:srgbClr val="FF0000"/>
                </a:solidFill>
                <a:latin typeface="Franklin Gothic Medium Cond"/>
              </a:endParaRPr>
            </a:p>
          </p:txBody>
        </p:sp>
        <p:sp>
          <p:nvSpPr>
            <p:cNvPr id="57" name="Rectangle 56"/>
            <p:cNvSpPr/>
            <p:nvPr/>
          </p:nvSpPr>
          <p:spPr>
            <a:xfrm>
              <a:off x="228600" y="2404646"/>
              <a:ext cx="1081809" cy="369332"/>
            </a:xfrm>
            <a:prstGeom prst="rect">
              <a:avLst/>
            </a:prstGeom>
          </p:spPr>
          <p:txBody>
            <a:bodyPr wrap="square">
              <a:spAutoFit/>
            </a:bodyPr>
            <a:lstStyle/>
            <a:p>
              <a:pPr algn="ctr"/>
              <a:r>
                <a:rPr lang="en-US" b="1" dirty="0" smtClean="0">
                  <a:solidFill>
                    <a:srgbClr val="FF0000"/>
                  </a:solidFill>
                  <a:latin typeface="Franklin Gothic Medium Cond"/>
                </a:rPr>
                <a:t>OIP</a:t>
              </a:r>
              <a:r>
                <a:rPr lang="en-US" b="1" baseline="-25000" dirty="0" smtClean="0">
                  <a:solidFill>
                    <a:srgbClr val="FF0000"/>
                  </a:solidFill>
                  <a:latin typeface="Franklin Gothic Medium Cond"/>
                </a:rPr>
                <a:t>2</a:t>
              </a:r>
              <a:endParaRPr lang="en-US" dirty="0">
                <a:solidFill>
                  <a:srgbClr val="FF0000"/>
                </a:solidFill>
                <a:latin typeface="Franklin Gothic Medium Cond"/>
              </a:endParaRPr>
            </a:p>
          </p:txBody>
        </p:sp>
      </p:grpSp>
      <p:graphicFrame>
        <p:nvGraphicFramePr>
          <p:cNvPr id="60" name="Object 59"/>
          <p:cNvGraphicFramePr>
            <a:graphicFrameLocks noChangeAspect="1"/>
          </p:cNvGraphicFramePr>
          <p:nvPr>
            <p:extLst>
              <p:ext uri="{D42A27DB-BD31-4B8C-83A1-F6EECF244321}">
                <p14:modId xmlns:p14="http://schemas.microsoft.com/office/powerpoint/2010/main" val="3693955823"/>
              </p:ext>
            </p:extLst>
          </p:nvPr>
        </p:nvGraphicFramePr>
        <p:xfrm>
          <a:off x="5486401" y="2025656"/>
          <a:ext cx="3120174" cy="1723418"/>
        </p:xfrm>
        <a:graphic>
          <a:graphicData uri="http://schemas.openxmlformats.org/presentationml/2006/ole">
            <mc:AlternateContent xmlns:mc="http://schemas.openxmlformats.org/markup-compatibility/2006">
              <mc:Choice xmlns:v="urn:schemas-microsoft-com:vml" Requires="v">
                <p:oleObj spid="_x0000_s116879" name="Visio" r:id="rId9" imgW="1319599" imgH="728730" progId="Visio.Drawing.11">
                  <p:embed/>
                </p:oleObj>
              </mc:Choice>
              <mc:Fallback>
                <p:oleObj name="Visio" r:id="rId9" imgW="1319599" imgH="728730" progId="Visio.Drawing.11">
                  <p:embed/>
                  <p:pic>
                    <p:nvPicPr>
                      <p:cNvPr id="0" name=""/>
                      <p:cNvPicPr/>
                      <p:nvPr/>
                    </p:nvPicPr>
                    <p:blipFill>
                      <a:blip r:embed="rId10"/>
                      <a:stretch>
                        <a:fillRect/>
                      </a:stretch>
                    </p:blipFill>
                    <p:spPr>
                      <a:xfrm>
                        <a:off x="5486401" y="2025656"/>
                        <a:ext cx="3120174" cy="1723418"/>
                      </a:xfrm>
                      <a:prstGeom prst="rect">
                        <a:avLst/>
                      </a:prstGeom>
                    </p:spPr>
                  </p:pic>
                </p:oleObj>
              </mc:Fallback>
            </mc:AlternateContent>
          </a:graphicData>
        </a:graphic>
      </p:graphicFrame>
    </p:spTree>
    <p:extLst>
      <p:ext uri="{BB962C8B-B14F-4D97-AF65-F5344CB8AC3E}">
        <p14:creationId xmlns:p14="http://schemas.microsoft.com/office/powerpoint/2010/main" val="1378445020"/>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 of Feedback on Nonlinearity</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26</a:t>
            </a:fld>
            <a:endParaRPr lang="en-US"/>
          </a:p>
        </p:txBody>
      </p:sp>
      <p:sp>
        <p:nvSpPr>
          <p:cNvPr id="5" name="Rectangle 4"/>
          <p:cNvSpPr/>
          <p:nvPr/>
        </p:nvSpPr>
        <p:spPr>
          <a:xfrm>
            <a:off x="3086100" y="19812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a:endCxn id="5" idx="1"/>
          </p:cNvCxnSpPr>
          <p:nvPr/>
        </p:nvCxnSpPr>
        <p:spPr>
          <a:xfrm>
            <a:off x="2705100" y="236219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2"/>
          <p:cNvSpPr txBox="1">
            <a:spLocks noChangeArrowheads="1"/>
          </p:cNvSpPr>
          <p:nvPr/>
        </p:nvSpPr>
        <p:spPr bwMode="auto">
          <a:xfrm>
            <a:off x="3048000" y="203903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8" name="Straight Arrow Connector 7"/>
          <p:cNvCxnSpPr/>
          <p:nvPr/>
        </p:nvCxnSpPr>
        <p:spPr>
          <a:xfrm>
            <a:off x="4114800" y="236220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2"/>
          <p:cNvSpPr txBox="1">
            <a:spLocks noChangeArrowheads="1"/>
          </p:cNvSpPr>
          <p:nvPr/>
        </p:nvSpPr>
        <p:spPr bwMode="auto">
          <a:xfrm>
            <a:off x="2372497" y="217753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10" name="TextBox 2"/>
          <p:cNvSpPr txBox="1">
            <a:spLocks noChangeArrowheads="1"/>
          </p:cNvSpPr>
          <p:nvPr/>
        </p:nvSpPr>
        <p:spPr bwMode="auto">
          <a:xfrm>
            <a:off x="4397976" y="217890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a:t>
            </a:r>
            <a:endParaRPr lang="en-US" b="1" baseline="-25000" dirty="0" smtClean="0">
              <a:latin typeface="Franklin Gothic Medium Cond" pitchFamily="34" charset="0"/>
            </a:endParaRPr>
          </a:p>
        </p:txBody>
      </p:sp>
      <p:sp>
        <p:nvSpPr>
          <p:cNvPr id="17" name="Rectangle 16"/>
          <p:cNvSpPr/>
          <p:nvPr/>
        </p:nvSpPr>
        <p:spPr>
          <a:xfrm>
            <a:off x="3107724" y="3675966"/>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p:cNvCxnSpPr>
            <a:endCxn id="17" idx="1"/>
          </p:cNvCxnSpPr>
          <p:nvPr/>
        </p:nvCxnSpPr>
        <p:spPr>
          <a:xfrm flipV="1">
            <a:off x="1981200" y="4056966"/>
            <a:ext cx="1126524" cy="137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2"/>
          <p:cNvSpPr txBox="1">
            <a:spLocks noChangeArrowheads="1"/>
          </p:cNvSpPr>
          <p:nvPr/>
        </p:nvSpPr>
        <p:spPr bwMode="auto">
          <a:xfrm>
            <a:off x="3069624" y="3733800"/>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20" name="Straight Arrow Connector 19"/>
          <p:cNvCxnSpPr/>
          <p:nvPr/>
        </p:nvCxnSpPr>
        <p:spPr>
          <a:xfrm>
            <a:off x="4136424" y="4056966"/>
            <a:ext cx="1045176" cy="137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 name="TextBox 2"/>
          <p:cNvSpPr txBox="1">
            <a:spLocks noChangeArrowheads="1"/>
          </p:cNvSpPr>
          <p:nvPr/>
        </p:nvSpPr>
        <p:spPr bwMode="auto">
          <a:xfrm>
            <a:off x="1600200" y="3872300"/>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22" name="TextBox 2"/>
          <p:cNvSpPr txBox="1">
            <a:spLocks noChangeArrowheads="1"/>
          </p:cNvSpPr>
          <p:nvPr/>
        </p:nvSpPr>
        <p:spPr bwMode="auto">
          <a:xfrm>
            <a:off x="5105399" y="3873673"/>
            <a:ext cx="648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out,f</a:t>
            </a:r>
            <a:endParaRPr lang="en-US" b="1" baseline="-25000" dirty="0" smtClean="0">
              <a:latin typeface="Franklin Gothic Medium Cond" pitchFamily="34" charset="0"/>
            </a:endParaRPr>
          </a:p>
        </p:txBody>
      </p:sp>
      <p:sp>
        <p:nvSpPr>
          <p:cNvPr id="25" name="Oval 24"/>
          <p:cNvSpPr/>
          <p:nvPr/>
        </p:nvSpPr>
        <p:spPr>
          <a:xfrm>
            <a:off x="2201047" y="3856910"/>
            <a:ext cx="372762"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
          <p:cNvSpPr txBox="1">
            <a:spLocks noChangeArrowheads="1"/>
          </p:cNvSpPr>
          <p:nvPr/>
        </p:nvSpPr>
        <p:spPr bwMode="auto">
          <a:xfrm>
            <a:off x="2233590" y="3856910"/>
            <a:ext cx="2778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b="1" dirty="0" smtClean="0">
                <a:latin typeface="Franklin Gothic Medium Cond" pitchFamily="34" charset="0"/>
              </a:rPr>
              <a:t>+</a:t>
            </a:r>
            <a:endParaRPr lang="en-US" sz="2000" b="1" baseline="-25000" dirty="0" smtClean="0">
              <a:latin typeface="Franklin Gothic Medium Cond" pitchFamily="34" charset="0"/>
            </a:endParaRPr>
          </a:p>
        </p:txBody>
      </p:sp>
      <p:sp>
        <p:nvSpPr>
          <p:cNvPr id="27" name="Rectangle 26"/>
          <p:cNvSpPr/>
          <p:nvPr/>
        </p:nvSpPr>
        <p:spPr>
          <a:xfrm>
            <a:off x="3107724" y="47244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
          <p:cNvSpPr txBox="1">
            <a:spLocks noChangeArrowheads="1"/>
          </p:cNvSpPr>
          <p:nvPr/>
        </p:nvSpPr>
        <p:spPr bwMode="auto">
          <a:xfrm>
            <a:off x="3069020" y="4888468"/>
            <a:ext cx="1066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Feedback</a:t>
            </a:r>
            <a:endParaRPr lang="en-US" b="1" dirty="0">
              <a:solidFill>
                <a:srgbClr val="000000"/>
              </a:solidFill>
              <a:latin typeface="Franklin Gothic Medium Cond" pitchFamily="34" charset="0"/>
            </a:endParaRPr>
          </a:p>
        </p:txBody>
      </p:sp>
      <p:cxnSp>
        <p:nvCxnSpPr>
          <p:cNvPr id="29" name="Straight Arrow Connector 28"/>
          <p:cNvCxnSpPr/>
          <p:nvPr/>
        </p:nvCxnSpPr>
        <p:spPr>
          <a:xfrm>
            <a:off x="4724400" y="4055592"/>
            <a:ext cx="0" cy="1017542"/>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4127335" y="5072399"/>
            <a:ext cx="612529"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flipV="1">
            <a:off x="2372497" y="4257020"/>
            <a:ext cx="14931" cy="81611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2387428" y="5072399"/>
            <a:ext cx="736772" cy="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Striped Right Arrow 38"/>
          <p:cNvSpPr/>
          <p:nvPr/>
        </p:nvSpPr>
        <p:spPr>
          <a:xfrm rot="5400000">
            <a:off x="3322680" y="2971800"/>
            <a:ext cx="598788" cy="5334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2"/>
          <p:cNvSpPr txBox="1">
            <a:spLocks noChangeArrowheads="1"/>
          </p:cNvSpPr>
          <p:nvPr/>
        </p:nvSpPr>
        <p:spPr bwMode="auto">
          <a:xfrm>
            <a:off x="1295400" y="1219200"/>
            <a:ext cx="68168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Negative feedback is often applied to improve linearity of a system.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41" name="TextBox 40"/>
              <p:cNvSpPr txBox="1"/>
              <p:nvPr/>
            </p:nvSpPr>
            <p:spPr>
              <a:xfrm>
                <a:off x="4468210" y="3264607"/>
                <a:ext cx="3185616" cy="392993"/>
              </a:xfrm>
              <a:prstGeom prst="rect">
                <a:avLst/>
              </a:prstGeom>
              <a:noFill/>
            </p:spPr>
            <p:txBody>
              <a:bodyPr wrap="none" rtlCol="0">
                <a:spAutoFit/>
              </a:bodyPr>
              <a:lstStyle/>
              <a:p>
                <a14:m>
                  <m:oMath xmlns:m="http://schemas.openxmlformats.org/officeDocument/2006/math">
                    <m:sSub>
                      <m:sSubPr>
                        <m:ctrlPr>
                          <a:rPr lang="en-US" b="1" i="1" smtClean="0">
                            <a:solidFill>
                              <a:srgbClr val="0000FF"/>
                            </a:solidFill>
                            <a:latin typeface="Cambria Math"/>
                          </a:rPr>
                        </m:ctrlPr>
                      </m:sSubPr>
                      <m:e>
                        <m:r>
                          <a:rPr lang="en-US" b="1" i="0" smtClean="0">
                            <a:solidFill>
                              <a:srgbClr val="0000FF"/>
                            </a:solidFill>
                            <a:latin typeface="Cambria Math"/>
                          </a:rPr>
                          <m:t>𝐕</m:t>
                        </m:r>
                      </m:e>
                      <m:sub>
                        <m:r>
                          <a:rPr lang="en-US" b="1" i="0" smtClean="0">
                            <a:solidFill>
                              <a:srgbClr val="0000FF"/>
                            </a:solidFill>
                            <a:latin typeface="Cambria Math"/>
                          </a:rPr>
                          <m:t>𝐨𝐮𝐭</m:t>
                        </m:r>
                      </m:sub>
                    </m:sSub>
                  </m:oMath>
                </a14:m>
                <a:r>
                  <a:rPr lang="en-US" b="1" dirty="0" smtClean="0">
                    <a:solidFill>
                      <a:srgbClr val="0000FF"/>
                    </a:solidFill>
                    <a:latin typeface="Cambria Math"/>
                    <a:ea typeface="Cambria Math"/>
                  </a:rPr>
                  <a:t>≈</a:t>
                </a:r>
                <a14:m>
                  <m:oMath xmlns:m="http://schemas.openxmlformats.org/officeDocument/2006/math">
                    <m:sSub>
                      <m:sSubPr>
                        <m:ctrlPr>
                          <a:rPr lang="en-US" b="1" i="1">
                            <a:solidFill>
                              <a:srgbClr val="0000FF"/>
                            </a:solidFill>
                            <a:latin typeface="Cambria Math"/>
                          </a:rPr>
                        </m:ctrlPr>
                      </m:sSubPr>
                      <m:e>
                        <m:r>
                          <a:rPr lang="en-US" b="1" i="0" smtClean="0">
                            <a:solidFill>
                              <a:srgbClr val="0000FF"/>
                            </a:solidFill>
                            <a:latin typeface="Cambria Math"/>
                          </a:rPr>
                          <m:t> </m:t>
                        </m:r>
                        <m:r>
                          <a:rPr lang="en-US" b="1">
                            <a:solidFill>
                              <a:srgbClr val="0000FF"/>
                            </a:solidFill>
                            <a:latin typeface="Cambria Math"/>
                          </a:rPr>
                          <m:t>𝐚</m:t>
                        </m:r>
                      </m:e>
                      <m:sub>
                        <m:r>
                          <a:rPr lang="en-US" b="1">
                            <a:solidFill>
                              <a:srgbClr val="0000FF"/>
                            </a:solidFill>
                            <a:latin typeface="Cambria Math"/>
                          </a:rPr>
                          <m:t>𝟏</m:t>
                        </m:r>
                      </m:sub>
                    </m:sSub>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r>
                      <a:rPr lang="en-US" b="1">
                        <a:solidFill>
                          <a:srgbClr val="0000FF"/>
                        </a:solidFill>
                        <a:latin typeface="Cambria Math"/>
                      </a:rPr>
                      <m:t>+</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𝟐</m:t>
                        </m:r>
                      </m:sub>
                    </m:sSub>
                    <m:sSup>
                      <m:sSupPr>
                        <m:ctrlPr>
                          <a:rPr lang="en-US" b="1" i="1">
                            <a:solidFill>
                              <a:srgbClr val="0000FF"/>
                            </a:solidFill>
                            <a:latin typeface="Cambria Math"/>
                          </a:rPr>
                        </m:ctrlPr>
                      </m:sSupPr>
                      <m:e>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e>
                      <m:sup>
                        <m:r>
                          <a:rPr lang="en-US" b="1">
                            <a:solidFill>
                              <a:srgbClr val="0000FF"/>
                            </a:solidFill>
                            <a:latin typeface="Cambria Math"/>
                          </a:rPr>
                          <m:t>𝟐</m:t>
                        </m:r>
                      </m:sup>
                    </m:sSup>
                    <m:r>
                      <a:rPr lang="en-US" b="1">
                        <a:solidFill>
                          <a:srgbClr val="0000FF"/>
                        </a:solidFill>
                        <a:latin typeface="Cambria Math"/>
                      </a:rPr>
                      <m:t>+</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𝟑</m:t>
                        </m:r>
                      </m:sub>
                    </m:sSub>
                    <m:sSup>
                      <m:sSupPr>
                        <m:ctrlPr>
                          <a:rPr lang="en-US" b="1" i="1">
                            <a:solidFill>
                              <a:srgbClr val="0000FF"/>
                            </a:solidFill>
                            <a:latin typeface="Cambria Math"/>
                          </a:rPr>
                        </m:ctrlPr>
                      </m:sSupPr>
                      <m:e>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e>
                      <m:sup>
                        <m:r>
                          <a:rPr lang="en-US" b="1">
                            <a:solidFill>
                              <a:srgbClr val="0000FF"/>
                            </a:solidFill>
                            <a:latin typeface="Cambria Math"/>
                          </a:rPr>
                          <m:t>𝟑</m:t>
                        </m:r>
                      </m:sup>
                    </m:sSup>
                  </m:oMath>
                </a14:m>
                <a:endParaRPr lang="en-US" b="1" dirty="0">
                  <a:solidFill>
                    <a:srgbClr val="0000FF"/>
                  </a:solidFill>
                </a:endParaRPr>
              </a:p>
            </p:txBody>
          </p:sp>
        </mc:Choice>
        <mc:Fallback xmlns="">
          <p:sp>
            <p:nvSpPr>
              <p:cNvPr id="41" name="TextBox 40"/>
              <p:cNvSpPr txBox="1">
                <a:spLocks noRot="1" noChangeAspect="1" noMove="1" noResize="1" noEditPoints="1" noAdjustHandles="1" noChangeArrowheads="1" noChangeShapeType="1" noTextEdit="1"/>
              </p:cNvSpPr>
              <p:nvPr/>
            </p:nvSpPr>
            <p:spPr>
              <a:xfrm>
                <a:off x="4468210" y="3264607"/>
                <a:ext cx="3185616" cy="392993"/>
              </a:xfrm>
              <a:prstGeom prst="rect">
                <a:avLst/>
              </a:prstGeom>
              <a:blipFill rotWithShape="1">
                <a:blip r:embed="rId2"/>
                <a:stretch>
                  <a:fillRect t="-3125" b="-23438"/>
                </a:stretch>
              </a:blipFill>
            </p:spPr>
            <p:txBody>
              <a:bodyPr/>
              <a:lstStyle/>
              <a:p>
                <a:r>
                  <a:rPr lang="en-US">
                    <a:noFill/>
                  </a:rPr>
                  <a:t> </a:t>
                </a:r>
              </a:p>
            </p:txBody>
          </p:sp>
        </mc:Fallback>
      </mc:AlternateContent>
      <p:cxnSp>
        <p:nvCxnSpPr>
          <p:cNvPr id="43" name="Straight Arrow Connector 42"/>
          <p:cNvCxnSpPr>
            <a:endCxn id="41" idx="1"/>
          </p:cNvCxnSpPr>
          <p:nvPr/>
        </p:nvCxnSpPr>
        <p:spPr>
          <a:xfrm flipV="1">
            <a:off x="4136424" y="3461104"/>
            <a:ext cx="331786" cy="179234"/>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5587562" y="4257020"/>
            <a:ext cx="331786" cy="30734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6" name="TextBox 45"/>
              <p:cNvSpPr txBox="1"/>
              <p:nvPr/>
            </p:nvSpPr>
            <p:spPr>
              <a:xfrm>
                <a:off x="5334000" y="4495800"/>
                <a:ext cx="3503010" cy="392993"/>
              </a:xfrm>
              <a:prstGeom prst="rect">
                <a:avLst/>
              </a:prstGeom>
              <a:noFill/>
            </p:spPr>
            <p:txBody>
              <a:bodyPr wrap="none" rtlCol="0">
                <a:spAutoFit/>
              </a:bodyPr>
              <a:lstStyle/>
              <a:p>
                <a14:m>
                  <m:oMath xmlns:m="http://schemas.openxmlformats.org/officeDocument/2006/math">
                    <m:sSub>
                      <m:sSubPr>
                        <m:ctrlPr>
                          <a:rPr lang="en-US" b="1" i="1" smtClean="0">
                            <a:solidFill>
                              <a:srgbClr val="FF0000"/>
                            </a:solidFill>
                            <a:latin typeface="Cambria Math"/>
                          </a:rPr>
                        </m:ctrlPr>
                      </m:sSubPr>
                      <m:e>
                        <m:r>
                          <a:rPr lang="en-US" b="1" i="0" smtClean="0">
                            <a:solidFill>
                              <a:srgbClr val="FF0000"/>
                            </a:solidFill>
                            <a:latin typeface="Cambria Math"/>
                          </a:rPr>
                          <m:t>𝐕</m:t>
                        </m:r>
                      </m:e>
                      <m:sub>
                        <m:r>
                          <a:rPr lang="en-US" b="1" i="0" smtClean="0">
                            <a:solidFill>
                              <a:srgbClr val="FF0000"/>
                            </a:solidFill>
                            <a:latin typeface="Cambria Math"/>
                          </a:rPr>
                          <m:t>𝐨𝐮𝐭</m:t>
                        </m:r>
                        <m:r>
                          <a:rPr lang="en-US" b="1" i="0" smtClean="0">
                            <a:solidFill>
                              <a:srgbClr val="FF0000"/>
                            </a:solidFill>
                            <a:latin typeface="Cambria Math"/>
                          </a:rPr>
                          <m:t>,</m:t>
                        </m:r>
                        <m:r>
                          <a:rPr lang="en-US" b="1" i="0" smtClean="0">
                            <a:solidFill>
                              <a:srgbClr val="FF0000"/>
                            </a:solidFill>
                            <a:latin typeface="Cambria Math"/>
                          </a:rPr>
                          <m:t>𝐟</m:t>
                        </m:r>
                      </m:sub>
                    </m:sSub>
                  </m:oMath>
                </a14:m>
                <a:r>
                  <a:rPr lang="en-US" b="1" dirty="0" smtClean="0">
                    <a:solidFill>
                      <a:srgbClr val="FF0000"/>
                    </a:solidFill>
                    <a:latin typeface="Cambria Math"/>
                    <a:ea typeface="Cambria Math"/>
                  </a:rPr>
                  <a:t>≈</a:t>
                </a:r>
                <a14:m>
                  <m:oMath xmlns:m="http://schemas.openxmlformats.org/officeDocument/2006/math">
                    <m:sSub>
                      <m:sSubPr>
                        <m:ctrlPr>
                          <a:rPr lang="en-US" b="1" i="1">
                            <a:solidFill>
                              <a:srgbClr val="FF0000"/>
                            </a:solidFill>
                            <a:latin typeface="Cambria Math"/>
                          </a:rPr>
                        </m:ctrlPr>
                      </m:sSubPr>
                      <m:e>
                        <m:r>
                          <a:rPr lang="en-US" b="1" i="0" smtClean="0">
                            <a:solidFill>
                              <a:srgbClr val="FF0000"/>
                            </a:solidFill>
                            <a:latin typeface="Cambria Math"/>
                          </a:rPr>
                          <m:t> </m:t>
                        </m:r>
                        <m:r>
                          <a:rPr lang="en-US" b="1" i="0">
                            <a:solidFill>
                              <a:srgbClr val="FF0000"/>
                            </a:solidFill>
                            <a:latin typeface="Cambria Math"/>
                          </a:rPr>
                          <m:t>𝐚</m:t>
                        </m:r>
                      </m:e>
                      <m:sub>
                        <m:r>
                          <a:rPr lang="en-US" b="1" i="0">
                            <a:solidFill>
                              <a:srgbClr val="FF0000"/>
                            </a:solidFill>
                            <a:latin typeface="Cambria Math"/>
                          </a:rPr>
                          <m:t>𝟏</m:t>
                        </m:r>
                        <m:r>
                          <a:rPr lang="en-US" b="1" i="0" smtClean="0">
                            <a:solidFill>
                              <a:srgbClr val="FF0000"/>
                            </a:solidFill>
                            <a:latin typeface="Cambria Math"/>
                          </a:rPr>
                          <m:t>𝐟</m:t>
                        </m:r>
                      </m:sub>
                    </m:sSub>
                    <m:sSub>
                      <m:sSubPr>
                        <m:ctrlPr>
                          <a:rPr lang="en-US" b="1" i="1">
                            <a:solidFill>
                              <a:srgbClr val="FF0000"/>
                            </a:solidFill>
                            <a:latin typeface="Cambria Math"/>
                          </a:rPr>
                        </m:ctrlPr>
                      </m:sSubPr>
                      <m:e>
                        <m:r>
                          <a:rPr lang="en-US" b="1" i="0">
                            <a:solidFill>
                              <a:srgbClr val="FF0000"/>
                            </a:solidFill>
                            <a:latin typeface="Cambria Math"/>
                          </a:rPr>
                          <m:t>𝐕</m:t>
                        </m:r>
                      </m:e>
                      <m:sub>
                        <m:r>
                          <a:rPr lang="en-US" b="1" i="0">
                            <a:solidFill>
                              <a:srgbClr val="FF0000"/>
                            </a:solidFill>
                            <a:latin typeface="Cambria Math"/>
                          </a:rPr>
                          <m:t>𝐢𝐧</m:t>
                        </m:r>
                      </m:sub>
                    </m:sSub>
                    <m:r>
                      <a:rPr lang="en-US" b="1" i="0">
                        <a:solidFill>
                          <a:srgbClr val="FF0000"/>
                        </a:solidFill>
                        <a:latin typeface="Cambria Math"/>
                      </a:rPr>
                      <m:t>+</m:t>
                    </m:r>
                    <m:sSub>
                      <m:sSubPr>
                        <m:ctrlPr>
                          <a:rPr lang="en-US" b="1" i="1">
                            <a:solidFill>
                              <a:srgbClr val="FF0000"/>
                            </a:solidFill>
                            <a:latin typeface="Cambria Math"/>
                          </a:rPr>
                        </m:ctrlPr>
                      </m:sSubPr>
                      <m:e>
                        <m:r>
                          <a:rPr lang="en-US" b="1" i="0">
                            <a:solidFill>
                              <a:srgbClr val="FF0000"/>
                            </a:solidFill>
                            <a:latin typeface="Cambria Math"/>
                          </a:rPr>
                          <m:t>𝐚</m:t>
                        </m:r>
                      </m:e>
                      <m:sub>
                        <m:r>
                          <a:rPr lang="en-US" b="1" i="0">
                            <a:solidFill>
                              <a:srgbClr val="FF0000"/>
                            </a:solidFill>
                            <a:latin typeface="Cambria Math"/>
                          </a:rPr>
                          <m:t>𝟐</m:t>
                        </m:r>
                        <m:r>
                          <a:rPr lang="en-US" b="1" i="0" smtClean="0">
                            <a:solidFill>
                              <a:srgbClr val="FF0000"/>
                            </a:solidFill>
                            <a:latin typeface="Cambria Math"/>
                          </a:rPr>
                          <m:t>𝐟</m:t>
                        </m:r>
                      </m:sub>
                    </m:sSub>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i="0">
                                <a:solidFill>
                                  <a:srgbClr val="FF0000"/>
                                </a:solidFill>
                                <a:latin typeface="Cambria Math"/>
                              </a:rPr>
                              <m:t>𝐕</m:t>
                            </m:r>
                          </m:e>
                          <m:sub>
                            <m:r>
                              <a:rPr lang="en-US" b="1" i="0">
                                <a:solidFill>
                                  <a:srgbClr val="FF0000"/>
                                </a:solidFill>
                                <a:latin typeface="Cambria Math"/>
                              </a:rPr>
                              <m:t>𝐢𝐧</m:t>
                            </m:r>
                          </m:sub>
                        </m:sSub>
                      </m:e>
                      <m:sup>
                        <m:r>
                          <a:rPr lang="en-US" b="1" i="0">
                            <a:solidFill>
                              <a:srgbClr val="FF0000"/>
                            </a:solidFill>
                            <a:latin typeface="Cambria Math"/>
                          </a:rPr>
                          <m:t>𝟐</m:t>
                        </m:r>
                      </m:sup>
                    </m:sSup>
                    <m:r>
                      <a:rPr lang="en-US" b="1" i="0">
                        <a:solidFill>
                          <a:srgbClr val="FF0000"/>
                        </a:solidFill>
                        <a:latin typeface="Cambria Math"/>
                      </a:rPr>
                      <m:t>+</m:t>
                    </m:r>
                    <m:sSub>
                      <m:sSubPr>
                        <m:ctrlPr>
                          <a:rPr lang="en-US" b="1" i="1">
                            <a:solidFill>
                              <a:srgbClr val="FF0000"/>
                            </a:solidFill>
                            <a:latin typeface="Cambria Math"/>
                          </a:rPr>
                        </m:ctrlPr>
                      </m:sSubPr>
                      <m:e>
                        <m:r>
                          <a:rPr lang="en-US" b="1" i="0">
                            <a:solidFill>
                              <a:srgbClr val="FF0000"/>
                            </a:solidFill>
                            <a:latin typeface="Cambria Math"/>
                          </a:rPr>
                          <m:t>𝐚</m:t>
                        </m:r>
                      </m:e>
                      <m:sub>
                        <m:r>
                          <a:rPr lang="en-US" b="1" i="0">
                            <a:solidFill>
                              <a:srgbClr val="FF0000"/>
                            </a:solidFill>
                            <a:latin typeface="Cambria Math"/>
                          </a:rPr>
                          <m:t>𝟑</m:t>
                        </m:r>
                        <m:r>
                          <a:rPr lang="en-US" b="1" i="0" smtClean="0">
                            <a:solidFill>
                              <a:srgbClr val="FF0000"/>
                            </a:solidFill>
                            <a:latin typeface="Cambria Math"/>
                          </a:rPr>
                          <m:t>𝐟</m:t>
                        </m:r>
                      </m:sub>
                    </m:sSub>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i="0">
                                <a:solidFill>
                                  <a:srgbClr val="FF0000"/>
                                </a:solidFill>
                                <a:latin typeface="Cambria Math"/>
                              </a:rPr>
                              <m:t>𝐕</m:t>
                            </m:r>
                          </m:e>
                          <m:sub>
                            <m:r>
                              <a:rPr lang="en-US" b="1" i="0">
                                <a:solidFill>
                                  <a:srgbClr val="FF0000"/>
                                </a:solidFill>
                                <a:latin typeface="Cambria Math"/>
                              </a:rPr>
                              <m:t>𝐢𝐧</m:t>
                            </m:r>
                          </m:sub>
                        </m:sSub>
                      </m:e>
                      <m:sup>
                        <m:r>
                          <a:rPr lang="en-US" b="1" i="0">
                            <a:solidFill>
                              <a:srgbClr val="FF0000"/>
                            </a:solidFill>
                            <a:latin typeface="Cambria Math"/>
                          </a:rPr>
                          <m:t>𝟑</m:t>
                        </m:r>
                      </m:sup>
                    </m:sSup>
                  </m:oMath>
                </a14:m>
                <a:endParaRPr lang="en-US" b="1" dirty="0">
                  <a:solidFill>
                    <a:srgbClr val="FF0000"/>
                  </a:solidFill>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5334000" y="4495800"/>
                <a:ext cx="3503010" cy="392993"/>
              </a:xfrm>
              <a:prstGeom prst="rect">
                <a:avLst/>
              </a:prstGeom>
              <a:blipFill rotWithShape="1">
                <a:blip r:embed="rId3"/>
                <a:stretch>
                  <a:fillRect t="-6250" b="-18750"/>
                </a:stretch>
              </a:blipFill>
            </p:spPr>
            <p:txBody>
              <a:bodyPr/>
              <a:lstStyle/>
              <a:p>
                <a:r>
                  <a:rPr lang="en-US">
                    <a:noFill/>
                  </a:rPr>
                  <a:t> </a:t>
                </a:r>
              </a:p>
            </p:txBody>
          </p:sp>
        </mc:Fallback>
      </mc:AlternateContent>
      <p:sp>
        <p:nvSpPr>
          <p:cNvPr id="47" name="TextBox 2"/>
          <p:cNvSpPr txBox="1">
            <a:spLocks noChangeArrowheads="1"/>
          </p:cNvSpPr>
          <p:nvPr/>
        </p:nvSpPr>
        <p:spPr bwMode="auto">
          <a:xfrm>
            <a:off x="4495800" y="298346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Without feedback : </a:t>
            </a:r>
            <a:endParaRPr lang="en-US" b="1" baseline="-25000" dirty="0" smtClean="0">
              <a:solidFill>
                <a:srgbClr val="0000FF"/>
              </a:solidFill>
              <a:latin typeface="Franklin Gothic Medium Cond" pitchFamily="34" charset="0"/>
            </a:endParaRPr>
          </a:p>
        </p:txBody>
      </p:sp>
      <p:sp>
        <p:nvSpPr>
          <p:cNvPr id="48" name="TextBox 2"/>
          <p:cNvSpPr txBox="1">
            <a:spLocks noChangeArrowheads="1"/>
          </p:cNvSpPr>
          <p:nvPr/>
        </p:nvSpPr>
        <p:spPr bwMode="auto">
          <a:xfrm>
            <a:off x="5995548" y="420266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With feedback : </a:t>
            </a:r>
            <a:endParaRPr lang="en-US" b="1" baseline="-25000" dirty="0" smtClean="0">
              <a:solidFill>
                <a:srgbClr val="FF0000"/>
              </a:solidFill>
              <a:latin typeface="Franklin Gothic Medium Cond" pitchFamily="34" charset="0"/>
            </a:endParaRPr>
          </a:p>
        </p:txBody>
      </p:sp>
      <p:sp>
        <p:nvSpPr>
          <p:cNvPr id="49" name="TextBox 2"/>
          <p:cNvSpPr txBox="1">
            <a:spLocks noChangeArrowheads="1"/>
          </p:cNvSpPr>
          <p:nvPr/>
        </p:nvSpPr>
        <p:spPr bwMode="auto">
          <a:xfrm>
            <a:off x="2084386" y="4114800"/>
            <a:ext cx="2778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b="1" dirty="0" smtClean="0">
                <a:latin typeface="Franklin Gothic Medium Cond" pitchFamily="34" charset="0"/>
              </a:rPr>
              <a:t>-</a:t>
            </a:r>
            <a:endParaRPr lang="en-US" sz="2000" b="1" baseline="-25000" dirty="0" smtClean="0">
              <a:latin typeface="Franklin Gothic Medium Cond" pitchFamily="34" charset="0"/>
            </a:endParaRPr>
          </a:p>
        </p:txBody>
      </p:sp>
    </p:spTree>
    <p:extLst>
      <p:ext uri="{BB962C8B-B14F-4D97-AF65-F5344CB8AC3E}">
        <p14:creationId xmlns:p14="http://schemas.microsoft.com/office/powerpoint/2010/main" val="3650769242"/>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27</a:t>
            </a:fld>
            <a:endParaRPr lang="en-US"/>
          </a:p>
        </p:txBody>
      </p:sp>
      <p:sp>
        <p:nvSpPr>
          <p:cNvPr id="5" name="Title 1"/>
          <p:cNvSpPr>
            <a:spLocks noGrp="1"/>
          </p:cNvSpPr>
          <p:nvPr>
            <p:ph type="title"/>
          </p:nvPr>
        </p:nvSpPr>
        <p:spPr>
          <a:xfrm>
            <a:off x="457200" y="639762"/>
            <a:ext cx="8229600" cy="655638"/>
          </a:xfrm>
        </p:spPr>
        <p:txBody>
          <a:bodyPr/>
          <a:lstStyle/>
          <a:p>
            <a:r>
              <a:rPr lang="en-US" dirty="0" smtClean="0"/>
              <a:t>Effect of Feedback on Nonlinearity</a:t>
            </a:r>
            <a:endParaRPr lang="en-US" dirty="0"/>
          </a:p>
        </p:txBody>
      </p:sp>
      <p:sp>
        <p:nvSpPr>
          <p:cNvPr id="24" name="Rectangle 23"/>
          <p:cNvSpPr/>
          <p:nvPr/>
        </p:nvSpPr>
        <p:spPr>
          <a:xfrm>
            <a:off x="2943198" y="1921896"/>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p:cNvCxnSpPr>
            <a:endCxn id="24" idx="1"/>
          </p:cNvCxnSpPr>
          <p:nvPr/>
        </p:nvCxnSpPr>
        <p:spPr>
          <a:xfrm flipV="1">
            <a:off x="1816674" y="2302896"/>
            <a:ext cx="1126524" cy="137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TextBox 2"/>
          <p:cNvSpPr txBox="1">
            <a:spLocks noChangeArrowheads="1"/>
          </p:cNvSpPr>
          <p:nvPr/>
        </p:nvSpPr>
        <p:spPr bwMode="auto">
          <a:xfrm>
            <a:off x="2905098" y="1979730"/>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27" name="Straight Arrow Connector 26"/>
          <p:cNvCxnSpPr/>
          <p:nvPr/>
        </p:nvCxnSpPr>
        <p:spPr>
          <a:xfrm>
            <a:off x="3971898" y="2302896"/>
            <a:ext cx="1045176" cy="137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
          <p:cNvSpPr txBox="1">
            <a:spLocks noChangeArrowheads="1"/>
          </p:cNvSpPr>
          <p:nvPr/>
        </p:nvSpPr>
        <p:spPr bwMode="auto">
          <a:xfrm>
            <a:off x="1435674" y="2118230"/>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29" name="TextBox 2"/>
          <p:cNvSpPr txBox="1">
            <a:spLocks noChangeArrowheads="1"/>
          </p:cNvSpPr>
          <p:nvPr/>
        </p:nvSpPr>
        <p:spPr bwMode="auto">
          <a:xfrm>
            <a:off x="4940873" y="2119603"/>
            <a:ext cx="648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out,f</a:t>
            </a:r>
            <a:endParaRPr lang="en-US" b="1" baseline="-25000" dirty="0" smtClean="0">
              <a:latin typeface="Franklin Gothic Medium Cond" pitchFamily="34" charset="0"/>
            </a:endParaRPr>
          </a:p>
        </p:txBody>
      </p:sp>
      <p:sp>
        <p:nvSpPr>
          <p:cNvPr id="30" name="Oval 29"/>
          <p:cNvSpPr/>
          <p:nvPr/>
        </p:nvSpPr>
        <p:spPr>
          <a:xfrm>
            <a:off x="2036521" y="2102840"/>
            <a:ext cx="372762"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2"/>
          <p:cNvSpPr txBox="1">
            <a:spLocks noChangeArrowheads="1"/>
          </p:cNvSpPr>
          <p:nvPr/>
        </p:nvSpPr>
        <p:spPr bwMode="auto">
          <a:xfrm>
            <a:off x="2069064" y="2102840"/>
            <a:ext cx="2778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b="1" dirty="0" smtClean="0">
                <a:latin typeface="Franklin Gothic Medium Cond" pitchFamily="34" charset="0"/>
              </a:rPr>
              <a:t>+</a:t>
            </a:r>
            <a:endParaRPr lang="en-US" sz="2000" b="1" baseline="-25000" dirty="0" smtClean="0">
              <a:latin typeface="Franklin Gothic Medium Cond" pitchFamily="34" charset="0"/>
            </a:endParaRPr>
          </a:p>
        </p:txBody>
      </p:sp>
      <p:sp>
        <p:nvSpPr>
          <p:cNvPr id="32" name="Rectangle 31"/>
          <p:cNvSpPr/>
          <p:nvPr/>
        </p:nvSpPr>
        <p:spPr>
          <a:xfrm>
            <a:off x="2943198" y="297033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2"/>
          <p:cNvSpPr txBox="1">
            <a:spLocks noChangeArrowheads="1"/>
          </p:cNvSpPr>
          <p:nvPr/>
        </p:nvSpPr>
        <p:spPr bwMode="auto">
          <a:xfrm>
            <a:off x="2904494" y="3134398"/>
            <a:ext cx="1066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f</a:t>
            </a:r>
            <a:endParaRPr lang="en-US" b="1" dirty="0">
              <a:solidFill>
                <a:srgbClr val="000000"/>
              </a:solidFill>
              <a:latin typeface="Franklin Gothic Medium Cond" pitchFamily="34" charset="0"/>
            </a:endParaRPr>
          </a:p>
        </p:txBody>
      </p:sp>
      <p:cxnSp>
        <p:nvCxnSpPr>
          <p:cNvPr id="34" name="Straight Arrow Connector 33"/>
          <p:cNvCxnSpPr/>
          <p:nvPr/>
        </p:nvCxnSpPr>
        <p:spPr>
          <a:xfrm>
            <a:off x="4559874" y="2301522"/>
            <a:ext cx="0" cy="1017542"/>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3962809" y="3318329"/>
            <a:ext cx="612529"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2207971" y="2502950"/>
            <a:ext cx="14931" cy="81611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a:off x="2222902" y="3318329"/>
            <a:ext cx="736772" cy="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9" name="TextBox 38"/>
              <p:cNvSpPr txBox="1"/>
              <p:nvPr/>
            </p:nvSpPr>
            <p:spPr>
              <a:xfrm>
                <a:off x="4303684" y="1510537"/>
                <a:ext cx="3185616" cy="392993"/>
              </a:xfrm>
              <a:prstGeom prst="rect">
                <a:avLst/>
              </a:prstGeom>
              <a:noFill/>
            </p:spPr>
            <p:txBody>
              <a:bodyPr wrap="none" rtlCol="0">
                <a:spAutoFit/>
              </a:bodyPr>
              <a:lstStyle/>
              <a:p>
                <a14:m>
                  <m:oMath xmlns:m="http://schemas.openxmlformats.org/officeDocument/2006/math">
                    <m:sSub>
                      <m:sSubPr>
                        <m:ctrlPr>
                          <a:rPr lang="en-US" b="1" i="1" smtClean="0">
                            <a:solidFill>
                              <a:srgbClr val="0000FF"/>
                            </a:solidFill>
                            <a:latin typeface="Cambria Math"/>
                          </a:rPr>
                        </m:ctrlPr>
                      </m:sSubPr>
                      <m:e>
                        <m:r>
                          <a:rPr lang="en-US" b="1" i="0" smtClean="0">
                            <a:solidFill>
                              <a:srgbClr val="0000FF"/>
                            </a:solidFill>
                            <a:latin typeface="Cambria Math"/>
                          </a:rPr>
                          <m:t>𝐕</m:t>
                        </m:r>
                      </m:e>
                      <m:sub>
                        <m:r>
                          <a:rPr lang="en-US" b="1" i="0" smtClean="0">
                            <a:solidFill>
                              <a:srgbClr val="0000FF"/>
                            </a:solidFill>
                            <a:latin typeface="Cambria Math"/>
                          </a:rPr>
                          <m:t>𝐨𝐮𝐭</m:t>
                        </m:r>
                      </m:sub>
                    </m:sSub>
                  </m:oMath>
                </a14:m>
                <a:r>
                  <a:rPr lang="en-US" b="1" dirty="0" smtClean="0">
                    <a:solidFill>
                      <a:srgbClr val="0000FF"/>
                    </a:solidFill>
                    <a:latin typeface="Cambria Math"/>
                    <a:ea typeface="Cambria Math"/>
                  </a:rPr>
                  <a:t>≈</a:t>
                </a:r>
                <a14:m>
                  <m:oMath xmlns:m="http://schemas.openxmlformats.org/officeDocument/2006/math">
                    <m:sSub>
                      <m:sSubPr>
                        <m:ctrlPr>
                          <a:rPr lang="en-US" b="1" i="1">
                            <a:solidFill>
                              <a:srgbClr val="0000FF"/>
                            </a:solidFill>
                            <a:latin typeface="Cambria Math"/>
                          </a:rPr>
                        </m:ctrlPr>
                      </m:sSubPr>
                      <m:e>
                        <m:r>
                          <a:rPr lang="en-US" b="1" i="0" smtClean="0">
                            <a:solidFill>
                              <a:srgbClr val="0000FF"/>
                            </a:solidFill>
                            <a:latin typeface="Cambria Math"/>
                          </a:rPr>
                          <m:t> </m:t>
                        </m:r>
                        <m:r>
                          <a:rPr lang="en-US" b="1">
                            <a:solidFill>
                              <a:srgbClr val="0000FF"/>
                            </a:solidFill>
                            <a:latin typeface="Cambria Math"/>
                          </a:rPr>
                          <m:t>𝐚</m:t>
                        </m:r>
                      </m:e>
                      <m:sub>
                        <m:r>
                          <a:rPr lang="en-US" b="1">
                            <a:solidFill>
                              <a:srgbClr val="0000FF"/>
                            </a:solidFill>
                            <a:latin typeface="Cambria Math"/>
                          </a:rPr>
                          <m:t>𝟏</m:t>
                        </m:r>
                      </m:sub>
                    </m:sSub>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r>
                      <a:rPr lang="en-US" b="1">
                        <a:solidFill>
                          <a:srgbClr val="0000FF"/>
                        </a:solidFill>
                        <a:latin typeface="Cambria Math"/>
                      </a:rPr>
                      <m:t>+</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𝟐</m:t>
                        </m:r>
                      </m:sub>
                    </m:sSub>
                    <m:sSup>
                      <m:sSupPr>
                        <m:ctrlPr>
                          <a:rPr lang="en-US" b="1" i="1">
                            <a:solidFill>
                              <a:srgbClr val="0000FF"/>
                            </a:solidFill>
                            <a:latin typeface="Cambria Math"/>
                          </a:rPr>
                        </m:ctrlPr>
                      </m:sSupPr>
                      <m:e>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e>
                      <m:sup>
                        <m:r>
                          <a:rPr lang="en-US" b="1">
                            <a:solidFill>
                              <a:srgbClr val="0000FF"/>
                            </a:solidFill>
                            <a:latin typeface="Cambria Math"/>
                          </a:rPr>
                          <m:t>𝟐</m:t>
                        </m:r>
                      </m:sup>
                    </m:sSup>
                    <m:r>
                      <a:rPr lang="en-US" b="1">
                        <a:solidFill>
                          <a:srgbClr val="0000FF"/>
                        </a:solidFill>
                        <a:latin typeface="Cambria Math"/>
                      </a:rPr>
                      <m:t>+</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𝟑</m:t>
                        </m:r>
                      </m:sub>
                    </m:sSub>
                    <m:sSup>
                      <m:sSupPr>
                        <m:ctrlPr>
                          <a:rPr lang="en-US" b="1" i="1">
                            <a:solidFill>
                              <a:srgbClr val="0000FF"/>
                            </a:solidFill>
                            <a:latin typeface="Cambria Math"/>
                          </a:rPr>
                        </m:ctrlPr>
                      </m:sSupPr>
                      <m:e>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e>
                      <m:sup>
                        <m:r>
                          <a:rPr lang="en-US" b="1">
                            <a:solidFill>
                              <a:srgbClr val="0000FF"/>
                            </a:solidFill>
                            <a:latin typeface="Cambria Math"/>
                          </a:rPr>
                          <m:t>𝟑</m:t>
                        </m:r>
                      </m:sup>
                    </m:sSup>
                  </m:oMath>
                </a14:m>
                <a:endParaRPr lang="en-US" b="1" dirty="0">
                  <a:solidFill>
                    <a:srgbClr val="0000FF"/>
                  </a:solidFill>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4303684" y="1510537"/>
                <a:ext cx="3185616" cy="392993"/>
              </a:xfrm>
              <a:prstGeom prst="rect">
                <a:avLst/>
              </a:prstGeom>
              <a:blipFill rotWithShape="1">
                <a:blip r:embed="rId2"/>
                <a:stretch>
                  <a:fillRect t="-3125" b="-23438"/>
                </a:stretch>
              </a:blipFill>
            </p:spPr>
            <p:txBody>
              <a:bodyPr/>
              <a:lstStyle/>
              <a:p>
                <a:r>
                  <a:rPr lang="en-US">
                    <a:noFill/>
                  </a:rPr>
                  <a:t> </a:t>
                </a:r>
              </a:p>
            </p:txBody>
          </p:sp>
        </mc:Fallback>
      </mc:AlternateContent>
      <p:cxnSp>
        <p:nvCxnSpPr>
          <p:cNvPr id="40" name="Straight Arrow Connector 39"/>
          <p:cNvCxnSpPr>
            <a:endCxn id="39" idx="1"/>
          </p:cNvCxnSpPr>
          <p:nvPr/>
        </p:nvCxnSpPr>
        <p:spPr>
          <a:xfrm flipV="1">
            <a:off x="3971898" y="1707034"/>
            <a:ext cx="331786" cy="179234"/>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5423036" y="2502950"/>
            <a:ext cx="331786" cy="30734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p:cNvSpPr txBox="1"/>
              <p:nvPr/>
            </p:nvSpPr>
            <p:spPr>
              <a:xfrm>
                <a:off x="5169474" y="2741730"/>
                <a:ext cx="3503010" cy="392993"/>
              </a:xfrm>
              <a:prstGeom prst="rect">
                <a:avLst/>
              </a:prstGeom>
              <a:noFill/>
            </p:spPr>
            <p:txBody>
              <a:bodyPr wrap="none" rtlCol="0">
                <a:spAutoFit/>
              </a:bodyPr>
              <a:lstStyle/>
              <a:p>
                <a14:m>
                  <m:oMath xmlns:m="http://schemas.openxmlformats.org/officeDocument/2006/math">
                    <m:sSub>
                      <m:sSubPr>
                        <m:ctrlPr>
                          <a:rPr lang="en-US" b="1" i="1" smtClean="0">
                            <a:solidFill>
                              <a:srgbClr val="FF0000"/>
                            </a:solidFill>
                            <a:latin typeface="Cambria Math"/>
                          </a:rPr>
                        </m:ctrlPr>
                      </m:sSubPr>
                      <m:e>
                        <m:r>
                          <a:rPr lang="en-US" b="1" i="0" smtClean="0">
                            <a:solidFill>
                              <a:srgbClr val="FF0000"/>
                            </a:solidFill>
                            <a:latin typeface="Cambria Math"/>
                          </a:rPr>
                          <m:t>𝐕</m:t>
                        </m:r>
                      </m:e>
                      <m:sub>
                        <m:r>
                          <a:rPr lang="en-US" b="1" i="0" smtClean="0">
                            <a:solidFill>
                              <a:srgbClr val="FF0000"/>
                            </a:solidFill>
                            <a:latin typeface="Cambria Math"/>
                          </a:rPr>
                          <m:t>𝐨𝐮𝐭</m:t>
                        </m:r>
                        <m:r>
                          <a:rPr lang="en-US" b="1" i="0" smtClean="0">
                            <a:solidFill>
                              <a:srgbClr val="FF0000"/>
                            </a:solidFill>
                            <a:latin typeface="Cambria Math"/>
                          </a:rPr>
                          <m:t>,</m:t>
                        </m:r>
                        <m:r>
                          <a:rPr lang="en-US" b="1" i="0" smtClean="0">
                            <a:solidFill>
                              <a:srgbClr val="FF0000"/>
                            </a:solidFill>
                            <a:latin typeface="Cambria Math"/>
                          </a:rPr>
                          <m:t>𝐟</m:t>
                        </m:r>
                      </m:sub>
                    </m:sSub>
                  </m:oMath>
                </a14:m>
                <a:r>
                  <a:rPr lang="en-US" b="1" dirty="0" smtClean="0">
                    <a:solidFill>
                      <a:srgbClr val="FF0000"/>
                    </a:solidFill>
                    <a:latin typeface="Cambria Math"/>
                    <a:ea typeface="Cambria Math"/>
                  </a:rPr>
                  <a:t>≈</a:t>
                </a:r>
                <a14:m>
                  <m:oMath xmlns:m="http://schemas.openxmlformats.org/officeDocument/2006/math">
                    <m:sSub>
                      <m:sSubPr>
                        <m:ctrlPr>
                          <a:rPr lang="en-US" b="1" i="1">
                            <a:solidFill>
                              <a:srgbClr val="FF0000"/>
                            </a:solidFill>
                            <a:latin typeface="Cambria Math"/>
                          </a:rPr>
                        </m:ctrlPr>
                      </m:sSubPr>
                      <m:e>
                        <m:r>
                          <a:rPr lang="en-US" b="1" i="0" smtClean="0">
                            <a:solidFill>
                              <a:srgbClr val="FF0000"/>
                            </a:solidFill>
                            <a:latin typeface="Cambria Math"/>
                          </a:rPr>
                          <m:t> </m:t>
                        </m:r>
                        <m:r>
                          <a:rPr lang="en-US" b="1" i="0">
                            <a:solidFill>
                              <a:srgbClr val="FF0000"/>
                            </a:solidFill>
                            <a:latin typeface="Cambria Math"/>
                          </a:rPr>
                          <m:t>𝐚</m:t>
                        </m:r>
                      </m:e>
                      <m:sub>
                        <m:r>
                          <a:rPr lang="en-US" b="1" i="0">
                            <a:solidFill>
                              <a:srgbClr val="FF0000"/>
                            </a:solidFill>
                            <a:latin typeface="Cambria Math"/>
                          </a:rPr>
                          <m:t>𝟏</m:t>
                        </m:r>
                        <m:r>
                          <a:rPr lang="en-US" b="1" i="0" smtClean="0">
                            <a:solidFill>
                              <a:srgbClr val="FF0000"/>
                            </a:solidFill>
                            <a:latin typeface="Cambria Math"/>
                          </a:rPr>
                          <m:t>𝐟</m:t>
                        </m:r>
                      </m:sub>
                    </m:sSub>
                    <m:sSub>
                      <m:sSubPr>
                        <m:ctrlPr>
                          <a:rPr lang="en-US" b="1" i="1">
                            <a:solidFill>
                              <a:srgbClr val="FF0000"/>
                            </a:solidFill>
                            <a:latin typeface="Cambria Math"/>
                          </a:rPr>
                        </m:ctrlPr>
                      </m:sSubPr>
                      <m:e>
                        <m:r>
                          <a:rPr lang="en-US" b="1" i="0">
                            <a:solidFill>
                              <a:srgbClr val="FF0000"/>
                            </a:solidFill>
                            <a:latin typeface="Cambria Math"/>
                          </a:rPr>
                          <m:t>𝐕</m:t>
                        </m:r>
                      </m:e>
                      <m:sub>
                        <m:r>
                          <a:rPr lang="en-US" b="1" i="0">
                            <a:solidFill>
                              <a:srgbClr val="FF0000"/>
                            </a:solidFill>
                            <a:latin typeface="Cambria Math"/>
                          </a:rPr>
                          <m:t>𝐢𝐧</m:t>
                        </m:r>
                      </m:sub>
                    </m:sSub>
                    <m:r>
                      <a:rPr lang="en-US" b="1" i="0">
                        <a:solidFill>
                          <a:srgbClr val="FF0000"/>
                        </a:solidFill>
                        <a:latin typeface="Cambria Math"/>
                      </a:rPr>
                      <m:t>+</m:t>
                    </m:r>
                    <m:sSub>
                      <m:sSubPr>
                        <m:ctrlPr>
                          <a:rPr lang="en-US" b="1" i="1">
                            <a:solidFill>
                              <a:srgbClr val="FF0000"/>
                            </a:solidFill>
                            <a:latin typeface="Cambria Math"/>
                          </a:rPr>
                        </m:ctrlPr>
                      </m:sSubPr>
                      <m:e>
                        <m:r>
                          <a:rPr lang="en-US" b="1" i="0">
                            <a:solidFill>
                              <a:srgbClr val="FF0000"/>
                            </a:solidFill>
                            <a:latin typeface="Cambria Math"/>
                          </a:rPr>
                          <m:t>𝐚</m:t>
                        </m:r>
                      </m:e>
                      <m:sub>
                        <m:r>
                          <a:rPr lang="en-US" b="1" i="0">
                            <a:solidFill>
                              <a:srgbClr val="FF0000"/>
                            </a:solidFill>
                            <a:latin typeface="Cambria Math"/>
                          </a:rPr>
                          <m:t>𝟐</m:t>
                        </m:r>
                        <m:r>
                          <a:rPr lang="en-US" b="1" i="0" smtClean="0">
                            <a:solidFill>
                              <a:srgbClr val="FF0000"/>
                            </a:solidFill>
                            <a:latin typeface="Cambria Math"/>
                          </a:rPr>
                          <m:t>𝐟</m:t>
                        </m:r>
                      </m:sub>
                    </m:sSub>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i="0">
                                <a:solidFill>
                                  <a:srgbClr val="FF0000"/>
                                </a:solidFill>
                                <a:latin typeface="Cambria Math"/>
                              </a:rPr>
                              <m:t>𝐕</m:t>
                            </m:r>
                          </m:e>
                          <m:sub>
                            <m:r>
                              <a:rPr lang="en-US" b="1" i="0">
                                <a:solidFill>
                                  <a:srgbClr val="FF0000"/>
                                </a:solidFill>
                                <a:latin typeface="Cambria Math"/>
                              </a:rPr>
                              <m:t>𝐢𝐧</m:t>
                            </m:r>
                          </m:sub>
                        </m:sSub>
                      </m:e>
                      <m:sup>
                        <m:r>
                          <a:rPr lang="en-US" b="1" i="0">
                            <a:solidFill>
                              <a:srgbClr val="FF0000"/>
                            </a:solidFill>
                            <a:latin typeface="Cambria Math"/>
                          </a:rPr>
                          <m:t>𝟐</m:t>
                        </m:r>
                      </m:sup>
                    </m:sSup>
                    <m:r>
                      <a:rPr lang="en-US" b="1" i="0">
                        <a:solidFill>
                          <a:srgbClr val="FF0000"/>
                        </a:solidFill>
                        <a:latin typeface="Cambria Math"/>
                      </a:rPr>
                      <m:t>+</m:t>
                    </m:r>
                    <m:sSub>
                      <m:sSubPr>
                        <m:ctrlPr>
                          <a:rPr lang="en-US" b="1" i="1">
                            <a:solidFill>
                              <a:srgbClr val="FF0000"/>
                            </a:solidFill>
                            <a:latin typeface="Cambria Math"/>
                          </a:rPr>
                        </m:ctrlPr>
                      </m:sSubPr>
                      <m:e>
                        <m:r>
                          <a:rPr lang="en-US" b="1" i="0">
                            <a:solidFill>
                              <a:srgbClr val="FF0000"/>
                            </a:solidFill>
                            <a:latin typeface="Cambria Math"/>
                          </a:rPr>
                          <m:t>𝐚</m:t>
                        </m:r>
                      </m:e>
                      <m:sub>
                        <m:r>
                          <a:rPr lang="en-US" b="1" i="0">
                            <a:solidFill>
                              <a:srgbClr val="FF0000"/>
                            </a:solidFill>
                            <a:latin typeface="Cambria Math"/>
                          </a:rPr>
                          <m:t>𝟑</m:t>
                        </m:r>
                        <m:r>
                          <a:rPr lang="en-US" b="1" i="0" smtClean="0">
                            <a:solidFill>
                              <a:srgbClr val="FF0000"/>
                            </a:solidFill>
                            <a:latin typeface="Cambria Math"/>
                          </a:rPr>
                          <m:t>𝐟</m:t>
                        </m:r>
                      </m:sub>
                    </m:sSub>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i="0">
                                <a:solidFill>
                                  <a:srgbClr val="FF0000"/>
                                </a:solidFill>
                                <a:latin typeface="Cambria Math"/>
                              </a:rPr>
                              <m:t>𝐕</m:t>
                            </m:r>
                          </m:e>
                          <m:sub>
                            <m:r>
                              <a:rPr lang="en-US" b="1" i="0">
                                <a:solidFill>
                                  <a:srgbClr val="FF0000"/>
                                </a:solidFill>
                                <a:latin typeface="Cambria Math"/>
                              </a:rPr>
                              <m:t>𝐢𝐧</m:t>
                            </m:r>
                          </m:sub>
                        </m:sSub>
                      </m:e>
                      <m:sup>
                        <m:r>
                          <a:rPr lang="en-US" b="1" i="0">
                            <a:solidFill>
                              <a:srgbClr val="FF0000"/>
                            </a:solidFill>
                            <a:latin typeface="Cambria Math"/>
                          </a:rPr>
                          <m:t>𝟑</m:t>
                        </m:r>
                      </m:sup>
                    </m:sSup>
                  </m:oMath>
                </a14:m>
                <a:endParaRPr lang="en-US" b="1" dirty="0">
                  <a:solidFill>
                    <a:srgbClr val="FF0000"/>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5169474" y="2741730"/>
                <a:ext cx="3503010" cy="392993"/>
              </a:xfrm>
              <a:prstGeom prst="rect">
                <a:avLst/>
              </a:prstGeom>
              <a:blipFill rotWithShape="1">
                <a:blip r:embed="rId3"/>
                <a:stretch>
                  <a:fillRect t="-6250" b="-20313"/>
                </a:stretch>
              </a:blipFill>
            </p:spPr>
            <p:txBody>
              <a:bodyPr/>
              <a:lstStyle/>
              <a:p>
                <a:r>
                  <a:rPr lang="en-US">
                    <a:noFill/>
                  </a:rPr>
                  <a:t> </a:t>
                </a:r>
              </a:p>
            </p:txBody>
          </p:sp>
        </mc:Fallback>
      </mc:AlternateContent>
      <p:sp>
        <p:nvSpPr>
          <p:cNvPr id="43" name="TextBox 2"/>
          <p:cNvSpPr txBox="1">
            <a:spLocks noChangeArrowheads="1"/>
          </p:cNvSpPr>
          <p:nvPr/>
        </p:nvSpPr>
        <p:spPr bwMode="auto">
          <a:xfrm>
            <a:off x="4331274" y="122939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Without feedback : </a:t>
            </a:r>
            <a:endParaRPr lang="en-US" b="1" baseline="-25000" dirty="0" smtClean="0">
              <a:solidFill>
                <a:srgbClr val="0000FF"/>
              </a:solidFill>
              <a:latin typeface="Franklin Gothic Medium Cond" pitchFamily="34" charset="0"/>
            </a:endParaRPr>
          </a:p>
        </p:txBody>
      </p:sp>
      <p:sp>
        <p:nvSpPr>
          <p:cNvPr id="44" name="TextBox 2"/>
          <p:cNvSpPr txBox="1">
            <a:spLocks noChangeArrowheads="1"/>
          </p:cNvSpPr>
          <p:nvPr/>
        </p:nvSpPr>
        <p:spPr bwMode="auto">
          <a:xfrm>
            <a:off x="5831022" y="244859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With feedback : </a:t>
            </a:r>
            <a:endParaRPr lang="en-US" b="1" baseline="-25000" dirty="0" smtClean="0">
              <a:solidFill>
                <a:srgbClr val="FF0000"/>
              </a:solidFill>
              <a:latin typeface="Franklin Gothic Medium Cond" pitchFamily="34" charset="0"/>
            </a:endParaRPr>
          </a:p>
        </p:txBody>
      </p:sp>
      <p:sp>
        <p:nvSpPr>
          <p:cNvPr id="45" name="TextBox 2"/>
          <p:cNvSpPr txBox="1">
            <a:spLocks noChangeArrowheads="1"/>
          </p:cNvSpPr>
          <p:nvPr/>
        </p:nvSpPr>
        <p:spPr bwMode="auto">
          <a:xfrm>
            <a:off x="1915510" y="2356230"/>
            <a:ext cx="2778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b="1" dirty="0" smtClean="0">
                <a:latin typeface="Franklin Gothic Medium Cond" pitchFamily="34" charset="0"/>
              </a:rPr>
              <a:t>-</a:t>
            </a:r>
            <a:endParaRPr lang="en-US" sz="2000"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46" name="TextBox 45"/>
              <p:cNvSpPr txBox="1"/>
              <p:nvPr/>
            </p:nvSpPr>
            <p:spPr>
              <a:xfrm>
                <a:off x="2215436" y="1905000"/>
                <a:ext cx="816762"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FF0000"/>
                              </a:solidFill>
                              <a:latin typeface="Cambria Math"/>
                            </a:rPr>
                          </m:ctrlPr>
                        </m:sSubPr>
                        <m:e>
                          <m:r>
                            <a:rPr lang="en-US" b="1" i="0" smtClean="0">
                              <a:solidFill>
                                <a:srgbClr val="FF0000"/>
                              </a:solidFill>
                              <a:latin typeface="Cambria Math"/>
                            </a:rPr>
                            <m:t>𝐕</m:t>
                          </m:r>
                        </m:e>
                        <m:sub>
                          <m:r>
                            <a:rPr lang="en-US" b="1" i="0" smtClean="0">
                              <a:solidFill>
                                <a:srgbClr val="FF0000"/>
                              </a:solidFill>
                              <a:latin typeface="Cambria Math"/>
                            </a:rPr>
                            <m:t>𝐞𝐫𝐫𝐨𝐫</m:t>
                          </m:r>
                        </m:sub>
                      </m:sSub>
                    </m:oMath>
                  </m:oMathPara>
                </a14:m>
                <a:endParaRPr lang="en-US" b="1" dirty="0">
                  <a:solidFill>
                    <a:srgbClr val="FF0000"/>
                  </a:solidFill>
                </a:endParaRPr>
              </a:p>
            </p:txBody>
          </p:sp>
        </mc:Choice>
        <mc:Fallback xmlns="">
          <p:sp>
            <p:nvSpPr>
              <p:cNvPr id="46" name="TextBox 45"/>
              <p:cNvSpPr txBox="1">
                <a:spLocks noRot="1" noChangeAspect="1" noMove="1" noResize="1" noEditPoints="1" noAdjustHandles="1" noChangeArrowheads="1" noChangeShapeType="1" noTextEdit="1"/>
              </p:cNvSpPr>
              <p:nvPr/>
            </p:nvSpPr>
            <p:spPr>
              <a:xfrm>
                <a:off x="2215436" y="1905000"/>
                <a:ext cx="816762" cy="369332"/>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1969074" y="3886200"/>
                <a:ext cx="4507926" cy="636393"/>
              </a:xfrm>
              <a:prstGeom prst="rect">
                <a:avLst/>
              </a:prstGeom>
              <a:noFill/>
            </p:spPr>
            <p:txBody>
              <a:bodyPr wrap="square" rtlCol="0">
                <a:spAutoFit/>
              </a:bodyPr>
              <a:lstStyle/>
              <a:p>
                <a:pPr marL="285750" indent="-285750">
                  <a:buFont typeface="Wingdings" pitchFamily="2" charset="2"/>
                  <a:buChar char="q"/>
                </a:pPr>
                <a14:m>
                  <m:oMath xmlns:m="http://schemas.openxmlformats.org/officeDocument/2006/math">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𝐞𝐫𝐫𝐨𝐫</m:t>
                        </m:r>
                      </m:sub>
                    </m:sSub>
                  </m:oMath>
                </a14:m>
                <a:r>
                  <a:rPr lang="en-US" sz="1600" b="1" dirty="0" smtClean="0">
                    <a:solidFill>
                      <a:schemeClr val="tx1"/>
                    </a:solidFill>
                    <a:latin typeface="Cambria Math"/>
                    <a:ea typeface="Cambria Math"/>
                  </a:rPr>
                  <a:t>=</a:t>
                </a:r>
                <a14:m>
                  <m:oMath xmlns:m="http://schemas.openxmlformats.org/officeDocument/2006/math">
                    <m:sSub>
                      <m:sSubPr>
                        <m:ctrlPr>
                          <a:rPr lang="en-US" sz="1600" b="1" i="1">
                            <a:solidFill>
                              <a:schemeClr val="tx1"/>
                            </a:solidFill>
                            <a:latin typeface="Cambria Math"/>
                          </a:rPr>
                        </m:ctrlPr>
                      </m:sSubPr>
                      <m:e>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𝐢𝐧</m:t>
                            </m:r>
                          </m:sub>
                        </m:sSub>
                        <m:r>
                          <a:rPr lang="en-US" sz="1600" b="1" i="0" smtClean="0">
                            <a:solidFill>
                              <a:schemeClr val="tx1"/>
                            </a:solidFill>
                            <a:latin typeface="Cambria Math"/>
                          </a:rPr>
                          <m:t>−</m:t>
                        </m:r>
                        <m:r>
                          <a:rPr lang="en-US" sz="1600" b="1" i="0" smtClean="0">
                            <a:solidFill>
                              <a:schemeClr val="tx1"/>
                            </a:solidFill>
                            <a:latin typeface="Cambria Math"/>
                          </a:rPr>
                          <m:t>𝐟𝐕</m:t>
                        </m:r>
                      </m:e>
                      <m:sub>
                        <m:r>
                          <a:rPr lang="en-US" sz="1600" b="1" i="0" smtClean="0">
                            <a:solidFill>
                              <a:schemeClr val="tx1"/>
                            </a:solidFill>
                            <a:latin typeface="Cambria Math"/>
                          </a:rPr>
                          <m:t>𝐨𝐮𝐭</m:t>
                        </m:r>
                        <m:r>
                          <a:rPr lang="en-US" sz="1600" b="1" i="0" smtClean="0">
                            <a:solidFill>
                              <a:schemeClr val="tx1"/>
                            </a:solidFill>
                            <a:latin typeface="Cambria Math"/>
                          </a:rPr>
                          <m:t>,</m:t>
                        </m:r>
                        <m:r>
                          <a:rPr lang="en-US" sz="1600" b="1" i="0" smtClean="0">
                            <a:solidFill>
                              <a:schemeClr val="tx1"/>
                            </a:solidFill>
                            <a:latin typeface="Cambria Math"/>
                          </a:rPr>
                          <m:t>𝐟</m:t>
                        </m:r>
                      </m:sub>
                    </m:sSub>
                  </m:oMath>
                </a14:m>
                <a:endParaRPr lang="en-US" sz="1600" b="1" dirty="0" smtClean="0"/>
              </a:p>
              <a:p>
                <a:r>
                  <a:rPr lang="en-US" sz="1600" b="1" dirty="0"/>
                  <a:t> </a:t>
                </a:r>
                <a:r>
                  <a:rPr lang="en-US" sz="1600" b="1" dirty="0" smtClean="0"/>
                  <a:t>             </a:t>
                </a:r>
                <a14:m>
                  <m:oMath xmlns:m="http://schemas.openxmlformats.org/officeDocument/2006/math">
                    <m:r>
                      <a:rPr lang="en-US" sz="1600" b="1">
                        <a:latin typeface="Cambria Math"/>
                      </a:rPr>
                      <m:t>=</m:t>
                    </m:r>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r>
                      <a:rPr lang="en-US" sz="1600" b="1">
                        <a:latin typeface="Cambria Math"/>
                      </a:rPr>
                      <m:t>𝐟</m:t>
                    </m:r>
                    <m:d>
                      <m:dPr>
                        <m:ctrlPr>
                          <a:rPr lang="en-US" sz="1600" b="1" i="1">
                            <a:latin typeface="Cambria Math"/>
                          </a:rPr>
                        </m:ctrlPr>
                      </m:dPr>
                      <m:e>
                        <m:sSub>
                          <m:sSubPr>
                            <m:ctrlPr>
                              <a:rPr lang="en-US" sz="1600" b="1" i="1">
                                <a:latin typeface="Cambria Math"/>
                              </a:rPr>
                            </m:ctrlPr>
                          </m:sSubPr>
                          <m:e>
                            <m:r>
                              <a:rPr lang="en-US" sz="1600" b="1">
                                <a:latin typeface="Cambria Math"/>
                              </a:rPr>
                              <m:t> </m:t>
                            </m:r>
                            <m:r>
                              <a:rPr lang="en-US" sz="1600" b="1">
                                <a:latin typeface="Cambria Math"/>
                              </a:rPr>
                              <m:t>𝐚</m:t>
                            </m:r>
                          </m:e>
                          <m:sub>
                            <m:r>
                              <a:rPr lang="en-US" sz="1600" b="1">
                                <a:latin typeface="Cambria Math"/>
                              </a:rPr>
                              <m:t>𝟏𝐟</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e>
                    </m:d>
                  </m:oMath>
                </a14:m>
                <a:endParaRPr lang="en-US" sz="1600" b="1" dirty="0"/>
              </a:p>
            </p:txBody>
          </p:sp>
        </mc:Choice>
        <mc:Fallback xmlns="">
          <p:sp>
            <p:nvSpPr>
              <p:cNvPr id="47" name="TextBox 46"/>
              <p:cNvSpPr txBox="1">
                <a:spLocks noRot="1" noChangeAspect="1" noMove="1" noResize="1" noEditPoints="1" noAdjustHandles="1" noChangeArrowheads="1" noChangeShapeType="1" noTextEdit="1"/>
              </p:cNvSpPr>
              <p:nvPr/>
            </p:nvSpPr>
            <p:spPr>
              <a:xfrm>
                <a:off x="1969074" y="3886200"/>
                <a:ext cx="4507926" cy="636393"/>
              </a:xfrm>
              <a:prstGeom prst="rect">
                <a:avLst/>
              </a:prstGeom>
              <a:blipFill rotWithShape="1">
                <a:blip r:embed="rId5"/>
                <a:stretch>
                  <a:fillRect l="-405" t="-384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1981200" y="4545207"/>
                <a:ext cx="5508100" cy="1597938"/>
              </a:xfrm>
              <a:prstGeom prst="rect">
                <a:avLst/>
              </a:prstGeom>
              <a:noFill/>
            </p:spPr>
            <p:txBody>
              <a:bodyPr wrap="square" rtlCol="0">
                <a:spAutoFit/>
              </a:bodyPr>
              <a:lstStyle/>
              <a:p>
                <a:pPr marL="285750" indent="-285750">
                  <a:buFont typeface="Wingdings" pitchFamily="2" charset="2"/>
                  <a:buChar char="q"/>
                </a:pPr>
                <a14:m>
                  <m:oMath xmlns:m="http://schemas.openxmlformats.org/officeDocument/2006/math">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𝐨𝐮𝐭</m:t>
                        </m:r>
                        <m:r>
                          <a:rPr lang="en-US" sz="1600" b="1" i="0" smtClean="0">
                            <a:solidFill>
                              <a:schemeClr val="tx1"/>
                            </a:solidFill>
                            <a:latin typeface="Cambria Math"/>
                          </a:rPr>
                          <m:t>,</m:t>
                        </m:r>
                        <m:r>
                          <a:rPr lang="en-US" sz="1600" b="1" i="0" smtClean="0">
                            <a:solidFill>
                              <a:schemeClr val="tx1"/>
                            </a:solidFill>
                            <a:latin typeface="Cambria Math"/>
                          </a:rPr>
                          <m:t>𝐟</m:t>
                        </m:r>
                      </m:sub>
                    </m:sSub>
                  </m:oMath>
                </a14:m>
                <a:r>
                  <a:rPr lang="en-US" sz="1600" b="1" dirty="0" smtClean="0">
                    <a:solidFill>
                      <a:schemeClr val="tx1"/>
                    </a:solidFill>
                    <a:latin typeface="Cambria Math"/>
                    <a:ea typeface="Cambria Math"/>
                  </a:rPr>
                  <a:t>=</a:t>
                </a:r>
                <a14:m>
                  <m:oMath xmlns:m="http://schemas.openxmlformats.org/officeDocument/2006/math">
                    <m:sSub>
                      <m:sSubPr>
                        <m:ctrlPr>
                          <a:rPr lang="en-US" sz="1600" b="1" i="1">
                            <a:solidFill>
                              <a:schemeClr val="tx1"/>
                            </a:solidFill>
                            <a:latin typeface="Cambria Math"/>
                          </a:rPr>
                        </m:ctrlPr>
                      </m:sSubPr>
                      <m:e>
                        <m:r>
                          <a:rPr lang="en-US" sz="1600" b="1">
                            <a:solidFill>
                              <a:schemeClr val="tx1"/>
                            </a:solidFill>
                            <a:latin typeface="Cambria Math"/>
                          </a:rPr>
                          <m:t> </m:t>
                        </m:r>
                        <m:r>
                          <a:rPr lang="en-US" sz="1600" b="1">
                            <a:solidFill>
                              <a:schemeClr val="tx1"/>
                            </a:solidFill>
                            <a:latin typeface="Cambria Math"/>
                          </a:rPr>
                          <m:t>𝐚</m:t>
                        </m:r>
                      </m:e>
                      <m:sub>
                        <m:r>
                          <a:rPr lang="en-US" sz="1600" b="1">
                            <a:solidFill>
                              <a:schemeClr val="tx1"/>
                            </a:solidFill>
                            <a:latin typeface="Cambria Math"/>
                          </a:rPr>
                          <m:t>𝟏</m:t>
                        </m:r>
                      </m:sub>
                    </m:sSub>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i="0" smtClean="0">
                            <a:solidFill>
                              <a:schemeClr val="tx1"/>
                            </a:solidFill>
                            <a:latin typeface="Cambria Math"/>
                          </a:rPr>
                          <m:t>𝐞𝐫𝐫𝐨𝐫</m:t>
                        </m:r>
                      </m:sub>
                    </m:sSub>
                    <m:r>
                      <a:rPr lang="en-US" sz="1600" b="1">
                        <a:solidFill>
                          <a:schemeClr val="tx1"/>
                        </a:solidFill>
                        <a:latin typeface="Cambria Math"/>
                      </a:rPr>
                      <m:t>+</m:t>
                    </m:r>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𝟐</m:t>
                        </m:r>
                      </m:sub>
                    </m:sSub>
                    <m:sSup>
                      <m:sSupPr>
                        <m:ctrlPr>
                          <a:rPr lang="en-US" sz="1600" b="1" i="1">
                            <a:solidFill>
                              <a:schemeClr val="tx1"/>
                            </a:solidFill>
                            <a:latin typeface="Cambria Math"/>
                          </a:rPr>
                        </m:ctrlPr>
                      </m:sSupPr>
                      <m:e>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i="0" smtClean="0">
                                <a:solidFill>
                                  <a:schemeClr val="tx1"/>
                                </a:solidFill>
                                <a:latin typeface="Cambria Math"/>
                              </a:rPr>
                              <m:t>𝐞𝐫𝐫𝐨𝐫</m:t>
                            </m:r>
                          </m:sub>
                        </m:sSub>
                      </m:e>
                      <m:sup>
                        <m:r>
                          <a:rPr lang="en-US" sz="1600" b="1">
                            <a:solidFill>
                              <a:schemeClr val="tx1"/>
                            </a:solidFill>
                            <a:latin typeface="Cambria Math"/>
                          </a:rPr>
                          <m:t>𝟐</m:t>
                        </m:r>
                      </m:sup>
                    </m:sSup>
                    <m:r>
                      <a:rPr lang="en-US" sz="1600" b="1">
                        <a:solidFill>
                          <a:schemeClr val="tx1"/>
                        </a:solidFill>
                        <a:latin typeface="Cambria Math"/>
                      </a:rPr>
                      <m:t>+</m:t>
                    </m:r>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𝟑</m:t>
                        </m:r>
                      </m:sub>
                    </m:sSub>
                    <m:sSup>
                      <m:sSupPr>
                        <m:ctrlPr>
                          <a:rPr lang="en-US" sz="1600" b="1" i="1">
                            <a:solidFill>
                              <a:schemeClr val="tx1"/>
                            </a:solidFill>
                            <a:latin typeface="Cambria Math"/>
                          </a:rPr>
                        </m:ctrlPr>
                      </m:sSupPr>
                      <m:e>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i="0" smtClean="0">
                                <a:solidFill>
                                  <a:schemeClr val="tx1"/>
                                </a:solidFill>
                                <a:latin typeface="Cambria Math"/>
                              </a:rPr>
                              <m:t>𝐞𝐫𝐫𝐨𝐫</m:t>
                            </m:r>
                          </m:sub>
                        </m:sSub>
                      </m:e>
                      <m:sup>
                        <m:r>
                          <a:rPr lang="en-US" sz="1600" b="1">
                            <a:solidFill>
                              <a:schemeClr val="tx1"/>
                            </a:solidFill>
                            <a:latin typeface="Cambria Math"/>
                          </a:rPr>
                          <m:t>𝟑</m:t>
                        </m:r>
                      </m:sup>
                    </m:sSup>
                  </m:oMath>
                </a14:m>
                <a:endParaRPr lang="en-US" sz="1600" b="1" dirty="0" smtClean="0">
                  <a:solidFill>
                    <a:schemeClr val="tx1"/>
                  </a:solidFill>
                </a:endParaRPr>
              </a:p>
              <a:p>
                <a:r>
                  <a:rPr lang="en-US" sz="1600" b="1" dirty="0">
                    <a:solidFill>
                      <a:schemeClr val="tx1"/>
                    </a:solidFill>
                  </a:rPr>
                  <a:t> </a:t>
                </a:r>
                <a:r>
                  <a:rPr lang="en-US" sz="1600" b="1" dirty="0" smtClean="0">
                    <a:solidFill>
                      <a:schemeClr val="tx1"/>
                    </a:solidFill>
                  </a:rPr>
                  <a:t>            </a:t>
                </a:r>
                <a14:m>
                  <m:oMath xmlns:m="http://schemas.openxmlformats.org/officeDocument/2006/math">
                    <m:r>
                      <a:rPr lang="en-US" sz="1600" b="1">
                        <a:solidFill>
                          <a:schemeClr val="tx1"/>
                        </a:solidFill>
                        <a:latin typeface="Cambria Math"/>
                      </a:rPr>
                      <m:t>=</m:t>
                    </m:r>
                    <m:sSub>
                      <m:sSubPr>
                        <m:ctrlPr>
                          <a:rPr lang="en-US" sz="1600" b="1" i="1">
                            <a:latin typeface="Cambria Math"/>
                          </a:rPr>
                        </m:ctrlPr>
                      </m:sSubPr>
                      <m:e>
                        <m:r>
                          <a:rPr lang="en-US" sz="1600" b="1">
                            <a:latin typeface="Cambria Math"/>
                          </a:rPr>
                          <m:t> </m:t>
                        </m:r>
                        <m:r>
                          <a:rPr lang="en-US" sz="1600" b="1">
                            <a:latin typeface="Cambria Math"/>
                          </a:rPr>
                          <m:t>𝐚</m:t>
                        </m:r>
                      </m:e>
                      <m:sub>
                        <m:r>
                          <a:rPr lang="en-US" sz="1600" b="1">
                            <a:latin typeface="Cambria Math"/>
                          </a:rPr>
                          <m:t>𝟏</m:t>
                        </m:r>
                      </m:sub>
                    </m:sSub>
                    <m:d>
                      <m:dPr>
                        <m:ctrlPr>
                          <a:rPr lang="en-US" sz="1600" b="1" i="1">
                            <a:solidFill>
                              <a:schemeClr val="tx1"/>
                            </a:solidFill>
                            <a:latin typeface="Cambria Math"/>
                          </a:rPr>
                        </m:ctrlPr>
                      </m:dPr>
                      <m:e>
                        <m:sSub>
                          <m:sSubPr>
                            <m:ctrlPr>
                              <a:rPr lang="en-US" sz="1600" b="1" i="1">
                                <a:solidFill>
                                  <a:schemeClr val="tx1"/>
                                </a:solidFill>
                                <a:latin typeface="Cambria Math"/>
                              </a:rPr>
                            </m:ctrlPr>
                          </m:sSubPr>
                          <m:e>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i="0" smtClean="0">
                                <a:latin typeface="Cambria Math"/>
                              </a:rPr>
                              <m:t>−</m:t>
                            </m:r>
                            <m:r>
                              <a:rPr lang="en-US" sz="1600" b="1" i="0" smtClean="0">
                                <a:latin typeface="Cambria Math"/>
                              </a:rPr>
                              <m:t>𝐟𝐚</m:t>
                            </m:r>
                          </m:e>
                          <m:sub>
                            <m:r>
                              <a:rPr lang="en-US" sz="1600" b="1">
                                <a:solidFill>
                                  <a:schemeClr val="tx1"/>
                                </a:solidFill>
                                <a:latin typeface="Cambria Math"/>
                              </a:rPr>
                              <m:t>𝟏𝐟</m:t>
                            </m:r>
                          </m:sub>
                        </m:sSub>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𝐢𝐧</m:t>
                            </m:r>
                          </m:sub>
                        </m:sSub>
                        <m:r>
                          <a:rPr lang="en-US" sz="1600" b="1" i="0" smtClean="0">
                            <a:solidFill>
                              <a:schemeClr val="tx1"/>
                            </a:solidFill>
                            <a:latin typeface="Cambria Math"/>
                          </a:rPr>
                          <m:t>−</m:t>
                        </m:r>
                        <m:sSub>
                          <m:sSubPr>
                            <m:ctrlPr>
                              <a:rPr lang="en-US" sz="1600" b="1" i="1">
                                <a:solidFill>
                                  <a:schemeClr val="tx1"/>
                                </a:solidFill>
                                <a:latin typeface="Cambria Math"/>
                              </a:rPr>
                            </m:ctrlPr>
                          </m:sSubPr>
                          <m:e>
                            <m:r>
                              <a:rPr lang="en-US" sz="1600" b="1" i="0" smtClean="0">
                                <a:solidFill>
                                  <a:schemeClr val="tx1"/>
                                </a:solidFill>
                                <a:latin typeface="Cambria Math"/>
                              </a:rPr>
                              <m:t>𝐟</m:t>
                            </m:r>
                            <m:r>
                              <a:rPr lang="en-US" sz="1600" b="1">
                                <a:solidFill>
                                  <a:schemeClr val="tx1"/>
                                </a:solidFill>
                                <a:latin typeface="Cambria Math"/>
                              </a:rPr>
                              <m:t>𝐚</m:t>
                            </m:r>
                          </m:e>
                          <m:sub>
                            <m:r>
                              <a:rPr lang="en-US" sz="1600" b="1">
                                <a:solidFill>
                                  <a:schemeClr val="tx1"/>
                                </a:solidFill>
                                <a:latin typeface="Cambria Math"/>
                              </a:rPr>
                              <m:t>𝟐𝐟</m:t>
                            </m:r>
                          </m:sub>
                        </m:sSub>
                        <m:sSup>
                          <m:sSupPr>
                            <m:ctrlPr>
                              <a:rPr lang="en-US" sz="1600" b="1" i="1">
                                <a:solidFill>
                                  <a:schemeClr val="tx1"/>
                                </a:solidFill>
                                <a:latin typeface="Cambria Math"/>
                              </a:rPr>
                            </m:ctrlPr>
                          </m:sSupPr>
                          <m:e>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𝐢𝐧</m:t>
                                </m:r>
                              </m:sub>
                            </m:sSub>
                          </m:e>
                          <m:sup>
                            <m:r>
                              <a:rPr lang="en-US" sz="1600" b="1">
                                <a:solidFill>
                                  <a:schemeClr val="tx1"/>
                                </a:solidFill>
                                <a:latin typeface="Cambria Math"/>
                              </a:rPr>
                              <m:t>𝟐</m:t>
                            </m:r>
                          </m:sup>
                        </m:sSup>
                        <m:r>
                          <a:rPr lang="en-US" sz="1600" b="1" i="0" smtClean="0">
                            <a:solidFill>
                              <a:schemeClr val="tx1"/>
                            </a:solidFill>
                            <a:latin typeface="Cambria Math"/>
                          </a:rPr>
                          <m:t>−</m:t>
                        </m:r>
                        <m:r>
                          <a:rPr lang="en-US" sz="1600" b="1" i="0" smtClean="0">
                            <a:solidFill>
                              <a:schemeClr val="tx1"/>
                            </a:solidFill>
                            <a:latin typeface="Cambria Math"/>
                          </a:rPr>
                          <m:t>𝐟</m:t>
                        </m:r>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𝟑𝐟</m:t>
                            </m:r>
                          </m:sub>
                        </m:sSub>
                        <m:sSup>
                          <m:sSupPr>
                            <m:ctrlPr>
                              <a:rPr lang="en-US" sz="1600" b="1" i="1">
                                <a:solidFill>
                                  <a:schemeClr val="tx1"/>
                                </a:solidFill>
                                <a:latin typeface="Cambria Math"/>
                              </a:rPr>
                            </m:ctrlPr>
                          </m:sSupPr>
                          <m:e>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𝐢𝐧</m:t>
                                </m:r>
                              </m:sub>
                            </m:sSub>
                          </m:e>
                          <m:sup>
                            <m:r>
                              <a:rPr lang="en-US" sz="1600" b="1">
                                <a:solidFill>
                                  <a:schemeClr val="tx1"/>
                                </a:solidFill>
                                <a:latin typeface="Cambria Math"/>
                              </a:rPr>
                              <m:t>𝟑</m:t>
                            </m:r>
                          </m:sup>
                        </m:sSup>
                      </m:e>
                    </m:d>
                  </m:oMath>
                </a14:m>
                <a:endParaRPr lang="en-US" sz="1600" b="1" dirty="0" smtClean="0">
                  <a:solidFill>
                    <a:schemeClr val="tx1"/>
                  </a:solidFill>
                </a:endParaRPr>
              </a:p>
              <a:p>
                <a:r>
                  <a:rPr lang="en-US" sz="1600" b="1" dirty="0"/>
                  <a:t> </a:t>
                </a:r>
                <a:r>
                  <a:rPr lang="en-US" sz="1600" b="1" dirty="0" smtClean="0"/>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𝐚</m:t>
                        </m:r>
                      </m:e>
                      <m:sub>
                        <m:r>
                          <a:rPr lang="en-US" sz="1600" b="1" i="0" smtClean="0">
                            <a:latin typeface="Cambria Math"/>
                          </a:rPr>
                          <m:t>𝟐</m:t>
                        </m:r>
                      </m:sub>
                    </m:sSub>
                    <m:sSup>
                      <m:sSupPr>
                        <m:ctrlPr>
                          <a:rPr lang="en-US" sz="1600" b="1" i="1" smtClean="0">
                            <a:latin typeface="Cambria Math"/>
                          </a:rPr>
                        </m:ctrlPr>
                      </m:sSupPr>
                      <m:e>
                        <m:d>
                          <m:dPr>
                            <m:ctrlPr>
                              <a:rPr lang="en-US" sz="1600" b="1" i="1">
                                <a:latin typeface="Cambria Math"/>
                              </a:rPr>
                            </m:ctrlPr>
                          </m:dPr>
                          <m:e>
                            <m:sSub>
                              <m:sSubPr>
                                <m:ctrlPr>
                                  <a:rPr lang="en-US" sz="1600" b="1" i="1">
                                    <a:latin typeface="Cambria Math"/>
                                  </a:rPr>
                                </m:ctrlPr>
                              </m:sSubPr>
                              <m:e>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r>
                                  <a:rPr lang="en-US" sz="1600" b="1">
                                    <a:latin typeface="Cambria Math"/>
                                  </a:rPr>
                                  <m:t>𝐟𝐚</m:t>
                                </m:r>
                              </m:e>
                              <m:sub>
                                <m:r>
                                  <a:rPr lang="en-US" sz="1600" b="1">
                                    <a:latin typeface="Cambria Math"/>
                                  </a:rPr>
                                  <m:t>𝟏𝐟</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𝐟𝐚</m:t>
                                </m:r>
                              </m:e>
                              <m:sub>
                                <m:r>
                                  <a:rPr lang="en-US" sz="1600" b="1">
                                    <a:latin typeface="Cambria Math"/>
                                  </a:rPr>
                                  <m:t>𝟐𝐟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r>
                              <a:rPr lang="en-US" sz="1600" b="1">
                                <a:latin typeface="Cambria Math"/>
                              </a:rPr>
                              <m:t>𝐟</m:t>
                            </m:r>
                            <m:sSub>
                              <m:sSubPr>
                                <m:ctrlPr>
                                  <a:rPr lang="en-US" sz="1600" b="1" i="1">
                                    <a:latin typeface="Cambria Math"/>
                                  </a:rPr>
                                </m:ctrlPr>
                              </m:sSubPr>
                              <m:e>
                                <m:r>
                                  <a:rPr lang="en-US" sz="1600" b="1">
                                    <a:latin typeface="Cambria Math"/>
                                  </a:rPr>
                                  <m:t>𝐚</m:t>
                                </m:r>
                              </m:e>
                              <m:sub>
                                <m:r>
                                  <a:rPr lang="en-US" sz="1600" b="1">
                                    <a:latin typeface="Cambria Math"/>
                                  </a:rPr>
                                  <m:t>𝟑𝐟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e>
                        </m:d>
                      </m:e>
                      <m:sup>
                        <m:r>
                          <a:rPr lang="en-US" sz="1600" b="1" i="1" smtClean="0">
                            <a:latin typeface="Cambria Math"/>
                          </a:rPr>
                          <m:t>𝟐</m:t>
                        </m:r>
                      </m:sup>
                    </m:sSup>
                  </m:oMath>
                </a14:m>
                <a:endParaRPr lang="en-US" sz="1600" b="1" dirty="0" smtClean="0">
                  <a:solidFill>
                    <a:schemeClr val="tx1"/>
                  </a:solidFill>
                </a:endParaRPr>
              </a:p>
              <a:p>
                <a:r>
                  <a:rPr lang="en-US" sz="1600" b="1" dirty="0"/>
                  <a:t> </a:t>
                </a:r>
                <a:r>
                  <a:rPr lang="en-US" sz="1600" b="1" dirty="0" smtClean="0"/>
                  <a:t>            </a:t>
                </a:r>
                <a14:m>
                  <m:oMath xmlns:m="http://schemas.openxmlformats.org/officeDocument/2006/math">
                    <m:sSub>
                      <m:sSubPr>
                        <m:ctrlPr>
                          <a:rPr lang="en-US" sz="1600" b="1" i="1">
                            <a:latin typeface="Cambria Math"/>
                          </a:rPr>
                        </m:ctrlPr>
                      </m:sSubPr>
                      <m:e>
                        <m:r>
                          <a:rPr lang="en-US" sz="1600" b="1">
                            <a:latin typeface="Cambria Math"/>
                          </a:rPr>
                          <m:t>+ </m:t>
                        </m:r>
                        <m:r>
                          <a:rPr lang="en-US" sz="1600" b="1">
                            <a:latin typeface="Cambria Math"/>
                          </a:rPr>
                          <m:t>𝐚</m:t>
                        </m:r>
                      </m:e>
                      <m:sub>
                        <m:r>
                          <a:rPr lang="en-US" sz="1600" b="1" i="0" smtClean="0">
                            <a:latin typeface="Cambria Math"/>
                          </a:rPr>
                          <m:t>𝟑</m:t>
                        </m:r>
                      </m:sub>
                    </m:sSub>
                    <m:sSup>
                      <m:sSupPr>
                        <m:ctrlPr>
                          <a:rPr lang="en-US" sz="1600" b="1" i="1">
                            <a:latin typeface="Cambria Math"/>
                          </a:rPr>
                        </m:ctrlPr>
                      </m:sSupPr>
                      <m:e>
                        <m:d>
                          <m:dPr>
                            <m:ctrlPr>
                              <a:rPr lang="en-US" sz="1600" b="1" i="1">
                                <a:latin typeface="Cambria Math"/>
                              </a:rPr>
                            </m:ctrlPr>
                          </m:dPr>
                          <m:e>
                            <m:sSub>
                              <m:sSubPr>
                                <m:ctrlPr>
                                  <a:rPr lang="en-US" sz="1600" b="1" i="1">
                                    <a:latin typeface="Cambria Math"/>
                                  </a:rPr>
                                </m:ctrlPr>
                              </m:sSubPr>
                              <m:e>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r>
                                  <a:rPr lang="en-US" sz="1600" b="1">
                                    <a:latin typeface="Cambria Math"/>
                                  </a:rPr>
                                  <m:t>𝐟𝐚</m:t>
                                </m:r>
                              </m:e>
                              <m:sub>
                                <m:r>
                                  <a:rPr lang="en-US" sz="1600" b="1">
                                    <a:latin typeface="Cambria Math"/>
                                  </a:rPr>
                                  <m:t>𝟏𝐟</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𝐟𝐚</m:t>
                                </m:r>
                              </m:e>
                              <m:sub>
                                <m:r>
                                  <a:rPr lang="en-US" sz="1600" b="1">
                                    <a:latin typeface="Cambria Math"/>
                                  </a:rPr>
                                  <m:t>𝟐𝐟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r>
                              <a:rPr lang="en-US" sz="1600" b="1">
                                <a:latin typeface="Cambria Math"/>
                              </a:rPr>
                              <m:t>𝐟</m:t>
                            </m:r>
                            <m:sSub>
                              <m:sSubPr>
                                <m:ctrlPr>
                                  <a:rPr lang="en-US" sz="1600" b="1" i="1">
                                    <a:latin typeface="Cambria Math"/>
                                  </a:rPr>
                                </m:ctrlPr>
                              </m:sSubPr>
                              <m:e>
                                <m:r>
                                  <a:rPr lang="en-US" sz="1600" b="1">
                                    <a:latin typeface="Cambria Math"/>
                                  </a:rPr>
                                  <m:t>𝐚</m:t>
                                </m:r>
                              </m:e>
                              <m:sub>
                                <m:r>
                                  <a:rPr lang="en-US" sz="1600" b="1">
                                    <a:latin typeface="Cambria Math"/>
                                  </a:rPr>
                                  <m:t>𝟑𝐟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e>
                        </m:d>
                      </m:e>
                      <m:sup>
                        <m:r>
                          <a:rPr lang="en-US" sz="1600" b="1" i="1" smtClean="0">
                            <a:latin typeface="Cambria Math"/>
                          </a:rPr>
                          <m:t>𝟑</m:t>
                        </m:r>
                      </m:sup>
                    </m:sSup>
                  </m:oMath>
                </a14:m>
                <a:endParaRPr lang="en-US" sz="1600" b="1" dirty="0" smtClean="0">
                  <a:solidFill>
                    <a:schemeClr val="tx1"/>
                  </a:solidFill>
                </a:endParaRPr>
              </a:p>
              <a:p>
                <a:r>
                  <a:rPr lang="en-US" sz="1600" b="1" dirty="0"/>
                  <a:t> </a:t>
                </a:r>
                <a:r>
                  <a:rPr lang="en-US" sz="1600" b="1" dirty="0" smtClean="0"/>
                  <a:t>            </a:t>
                </a:r>
                <a14:m>
                  <m:oMath xmlns:m="http://schemas.openxmlformats.org/officeDocument/2006/math">
                    <m:sSub>
                      <m:sSubPr>
                        <m:ctrlPr>
                          <a:rPr lang="en-US" sz="1600" b="1" i="1">
                            <a:latin typeface="Cambria Math"/>
                          </a:rPr>
                        </m:ctrlPr>
                      </m:sSubPr>
                      <m:e>
                        <m:r>
                          <a:rPr lang="en-US" sz="1600" b="1" i="0" smtClean="0">
                            <a:latin typeface="Cambria Math"/>
                          </a:rPr>
                          <m:t>=</m:t>
                        </m:r>
                        <m:r>
                          <a:rPr lang="en-US" sz="1600" b="1">
                            <a:latin typeface="Cambria Math"/>
                          </a:rPr>
                          <m:t>𝐚</m:t>
                        </m:r>
                      </m:e>
                      <m:sub>
                        <m:r>
                          <a:rPr lang="en-US" sz="1600" b="1">
                            <a:latin typeface="Cambria Math"/>
                          </a:rPr>
                          <m:t>𝟏</m:t>
                        </m:r>
                        <m:r>
                          <a:rPr lang="en-US" sz="1600" b="1" i="0" smtClean="0">
                            <a:latin typeface="Cambria Math"/>
                          </a:rPr>
                          <m:t>𝐟</m:t>
                        </m:r>
                      </m:sub>
                    </m:sSub>
                    <m:sSub>
                      <m:sSubPr>
                        <m:ctrlPr>
                          <a:rPr lang="en-US" sz="1600" b="1" i="1">
                            <a:latin typeface="Cambria Math"/>
                          </a:rPr>
                        </m:ctrlPr>
                      </m:sSubPr>
                      <m:e>
                        <m:r>
                          <a:rPr lang="en-US" sz="1600" b="1">
                            <a:latin typeface="Cambria Math"/>
                          </a:rPr>
                          <m:t>𝐕</m:t>
                        </m:r>
                      </m:e>
                      <m:sub>
                        <m:r>
                          <a:rPr lang="en-US" sz="1600" b="1" i="0" smtClean="0">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r>
                          <a:rPr lang="en-US" sz="1600" b="1" i="0" smtClean="0">
                            <a:latin typeface="Cambria Math"/>
                          </a:rPr>
                          <m:t>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i="0" smtClean="0">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r>
                          <a:rPr lang="en-US" sz="1600" b="1" i="0" smtClean="0">
                            <a:latin typeface="Cambria Math"/>
                          </a:rPr>
                          <m:t>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i="0" smtClean="0">
                                <a:latin typeface="Cambria Math"/>
                              </a:rPr>
                              <m:t>𝐢𝐧</m:t>
                            </m:r>
                          </m:sub>
                        </m:sSub>
                      </m:e>
                      <m:sup>
                        <m:r>
                          <a:rPr lang="en-US" sz="1600" b="1">
                            <a:latin typeface="Cambria Math"/>
                          </a:rPr>
                          <m:t>𝟑</m:t>
                        </m:r>
                      </m:sup>
                    </m:sSup>
                  </m:oMath>
                </a14:m>
                <a:endParaRPr lang="en-US" sz="1600" b="1" dirty="0">
                  <a:solidFill>
                    <a:schemeClr val="tx1"/>
                  </a:solidFill>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1981200" y="4545207"/>
                <a:ext cx="5508100" cy="1597938"/>
              </a:xfrm>
              <a:prstGeom prst="rect">
                <a:avLst/>
              </a:prstGeom>
              <a:blipFill rotWithShape="1">
                <a:blip r:embed="rId6"/>
                <a:stretch>
                  <a:fillRect l="-332" t="-763"/>
                </a:stretch>
              </a:blipFill>
            </p:spPr>
            <p:txBody>
              <a:bodyPr/>
              <a:lstStyle/>
              <a:p>
                <a:r>
                  <a:rPr lang="en-US">
                    <a:noFill/>
                  </a:rPr>
                  <a:t> </a:t>
                </a:r>
              </a:p>
            </p:txBody>
          </p:sp>
        </mc:Fallback>
      </mc:AlternateContent>
    </p:spTree>
    <p:extLst>
      <p:ext uri="{BB962C8B-B14F-4D97-AF65-F5344CB8AC3E}">
        <p14:creationId xmlns:p14="http://schemas.microsoft.com/office/powerpoint/2010/main" val="1292290977"/>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28</a:t>
            </a:fld>
            <a:endParaRPr lang="en-US"/>
          </a:p>
        </p:txBody>
      </p:sp>
      <p:sp>
        <p:nvSpPr>
          <p:cNvPr id="5" name="Title 1"/>
          <p:cNvSpPr>
            <a:spLocks noGrp="1"/>
          </p:cNvSpPr>
          <p:nvPr>
            <p:ph type="title"/>
          </p:nvPr>
        </p:nvSpPr>
        <p:spPr>
          <a:xfrm>
            <a:off x="457200" y="639762"/>
            <a:ext cx="8229600" cy="655638"/>
          </a:xfrm>
        </p:spPr>
        <p:txBody>
          <a:bodyPr/>
          <a:lstStyle/>
          <a:p>
            <a:r>
              <a:rPr lang="en-US" dirty="0" smtClean="0"/>
              <a:t>Effect of Feedback on Nonlinearity</a:t>
            </a:r>
            <a:endParaRPr lang="en-US" dirty="0"/>
          </a:p>
        </p:txBody>
      </p:sp>
      <mc:AlternateContent xmlns:mc="http://schemas.openxmlformats.org/markup-compatibility/2006" xmlns:a14="http://schemas.microsoft.com/office/drawing/2010/main">
        <mc:Choice Requires="a14">
          <p:sp>
            <p:nvSpPr>
              <p:cNvPr id="6" name="TextBox 5"/>
              <p:cNvSpPr txBox="1"/>
              <p:nvPr/>
            </p:nvSpPr>
            <p:spPr>
              <a:xfrm>
                <a:off x="1219200" y="1524000"/>
                <a:ext cx="6781800" cy="1063304"/>
              </a:xfrm>
              <a:prstGeom prst="rect">
                <a:avLst/>
              </a:prstGeom>
              <a:noFill/>
            </p:spPr>
            <p:txBody>
              <a:bodyPr wrap="square" rtlCol="0">
                <a:spAutoFit/>
              </a:bodyPr>
              <a:lstStyle/>
              <a:p>
                <a:pPr marL="285750" indent="-285750">
                  <a:buFont typeface="Wingdings" pitchFamily="2" charset="2"/>
                  <a:buChar char="q"/>
                </a:pPr>
                <a14:m>
                  <m:oMath xmlns:m="http://schemas.openxmlformats.org/officeDocument/2006/math">
                    <m:sSub>
                      <m:sSubPr>
                        <m:ctrlPr>
                          <a:rPr lang="en-US" sz="1600" b="1" i="1" smtClean="0">
                            <a:latin typeface="Cambria Math"/>
                          </a:rPr>
                        </m:ctrlPr>
                      </m:sSubPr>
                      <m:e>
                        <m:r>
                          <a:rPr lang="en-US" sz="1600" b="1">
                            <a:latin typeface="Cambria Math"/>
                          </a:rPr>
                          <m:t>𝐚</m:t>
                        </m:r>
                      </m:e>
                      <m:sub>
                        <m:r>
                          <a:rPr lang="en-US" sz="1600" b="1">
                            <a:latin typeface="Cambria Math"/>
                          </a:rPr>
                          <m:t>𝟏𝐟</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r>
                      <a:rPr lang="en-US" sz="1600" b="1">
                        <a:solidFill>
                          <a:schemeClr val="tx1"/>
                        </a:solidFill>
                        <a:latin typeface="Cambria Math"/>
                      </a:rPr>
                      <m:t>=</m:t>
                    </m:r>
                    <m:sSub>
                      <m:sSubPr>
                        <m:ctrlPr>
                          <a:rPr lang="en-US" sz="1600" b="1" i="1">
                            <a:latin typeface="Cambria Math"/>
                          </a:rPr>
                        </m:ctrlPr>
                      </m:sSubPr>
                      <m:e>
                        <m:r>
                          <a:rPr lang="en-US" sz="1600" b="1">
                            <a:latin typeface="Cambria Math"/>
                          </a:rPr>
                          <m:t> </m:t>
                        </m:r>
                        <m:r>
                          <a:rPr lang="en-US" sz="1600" b="1">
                            <a:latin typeface="Cambria Math"/>
                          </a:rPr>
                          <m:t>𝐚</m:t>
                        </m:r>
                      </m:e>
                      <m:sub>
                        <m:r>
                          <a:rPr lang="en-US" sz="1600" b="1">
                            <a:latin typeface="Cambria Math"/>
                          </a:rPr>
                          <m:t>𝟏</m:t>
                        </m:r>
                      </m:sub>
                    </m:sSub>
                    <m:d>
                      <m:dPr>
                        <m:ctrlPr>
                          <a:rPr lang="en-US" sz="1600" b="1" i="1">
                            <a:solidFill>
                              <a:schemeClr val="tx1"/>
                            </a:solidFill>
                            <a:latin typeface="Cambria Math"/>
                          </a:rPr>
                        </m:ctrlPr>
                      </m:dPr>
                      <m:e>
                        <m:sSub>
                          <m:sSubPr>
                            <m:ctrlPr>
                              <a:rPr lang="en-US" sz="1600" b="1" i="1">
                                <a:solidFill>
                                  <a:schemeClr val="tx1"/>
                                </a:solidFill>
                                <a:latin typeface="Cambria Math"/>
                              </a:rPr>
                            </m:ctrlPr>
                          </m:sSubPr>
                          <m:e>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i="0" smtClean="0">
                                <a:latin typeface="Cambria Math"/>
                              </a:rPr>
                              <m:t>−</m:t>
                            </m:r>
                            <m:r>
                              <a:rPr lang="en-US" sz="1600" b="1" i="0" smtClean="0">
                                <a:latin typeface="Cambria Math"/>
                              </a:rPr>
                              <m:t>𝐟𝐚</m:t>
                            </m:r>
                          </m:e>
                          <m:sub>
                            <m:r>
                              <a:rPr lang="en-US" sz="1600" b="1">
                                <a:solidFill>
                                  <a:schemeClr val="tx1"/>
                                </a:solidFill>
                                <a:latin typeface="Cambria Math"/>
                              </a:rPr>
                              <m:t>𝟏𝐟</m:t>
                            </m:r>
                          </m:sub>
                        </m:sSub>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𝐢𝐧</m:t>
                            </m:r>
                          </m:sub>
                        </m:sSub>
                        <m:r>
                          <a:rPr lang="en-US" sz="1600" b="1" i="0" smtClean="0">
                            <a:solidFill>
                              <a:schemeClr val="tx1"/>
                            </a:solidFill>
                            <a:latin typeface="Cambria Math"/>
                          </a:rPr>
                          <m:t>−</m:t>
                        </m:r>
                        <m:sSub>
                          <m:sSubPr>
                            <m:ctrlPr>
                              <a:rPr lang="en-US" sz="1600" b="1" i="1">
                                <a:solidFill>
                                  <a:schemeClr val="tx1"/>
                                </a:solidFill>
                                <a:latin typeface="Cambria Math"/>
                              </a:rPr>
                            </m:ctrlPr>
                          </m:sSubPr>
                          <m:e>
                            <m:r>
                              <a:rPr lang="en-US" sz="1600" b="1" i="0" smtClean="0">
                                <a:solidFill>
                                  <a:schemeClr val="tx1"/>
                                </a:solidFill>
                                <a:latin typeface="Cambria Math"/>
                              </a:rPr>
                              <m:t>𝐟</m:t>
                            </m:r>
                            <m:r>
                              <a:rPr lang="en-US" sz="1600" b="1">
                                <a:solidFill>
                                  <a:schemeClr val="tx1"/>
                                </a:solidFill>
                                <a:latin typeface="Cambria Math"/>
                              </a:rPr>
                              <m:t>𝐚</m:t>
                            </m:r>
                          </m:e>
                          <m:sub>
                            <m:r>
                              <a:rPr lang="en-US" sz="1600" b="1">
                                <a:solidFill>
                                  <a:schemeClr val="tx1"/>
                                </a:solidFill>
                                <a:latin typeface="Cambria Math"/>
                              </a:rPr>
                              <m:t>𝟐𝐟</m:t>
                            </m:r>
                          </m:sub>
                        </m:sSub>
                        <m:sSup>
                          <m:sSupPr>
                            <m:ctrlPr>
                              <a:rPr lang="en-US" sz="1600" b="1" i="1">
                                <a:solidFill>
                                  <a:schemeClr val="tx1"/>
                                </a:solidFill>
                                <a:latin typeface="Cambria Math"/>
                              </a:rPr>
                            </m:ctrlPr>
                          </m:sSupPr>
                          <m:e>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𝐢𝐧</m:t>
                                </m:r>
                              </m:sub>
                            </m:sSub>
                          </m:e>
                          <m:sup>
                            <m:r>
                              <a:rPr lang="en-US" sz="1600" b="1">
                                <a:solidFill>
                                  <a:schemeClr val="tx1"/>
                                </a:solidFill>
                                <a:latin typeface="Cambria Math"/>
                              </a:rPr>
                              <m:t>𝟐</m:t>
                            </m:r>
                          </m:sup>
                        </m:sSup>
                        <m:r>
                          <a:rPr lang="en-US" sz="1600" b="1" i="0" smtClean="0">
                            <a:solidFill>
                              <a:schemeClr val="tx1"/>
                            </a:solidFill>
                            <a:latin typeface="Cambria Math"/>
                          </a:rPr>
                          <m:t>−</m:t>
                        </m:r>
                        <m:r>
                          <a:rPr lang="en-US" sz="1600" b="1" i="0" smtClean="0">
                            <a:solidFill>
                              <a:schemeClr val="tx1"/>
                            </a:solidFill>
                            <a:latin typeface="Cambria Math"/>
                          </a:rPr>
                          <m:t>𝐟</m:t>
                        </m:r>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𝟑𝐟</m:t>
                            </m:r>
                          </m:sub>
                        </m:sSub>
                        <m:sSup>
                          <m:sSupPr>
                            <m:ctrlPr>
                              <a:rPr lang="en-US" sz="1600" b="1" i="1">
                                <a:solidFill>
                                  <a:schemeClr val="tx1"/>
                                </a:solidFill>
                                <a:latin typeface="Cambria Math"/>
                              </a:rPr>
                            </m:ctrlPr>
                          </m:sSupPr>
                          <m:e>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𝐢𝐧</m:t>
                                </m:r>
                              </m:sub>
                            </m:sSub>
                          </m:e>
                          <m:sup>
                            <m:r>
                              <a:rPr lang="en-US" sz="1600" b="1">
                                <a:solidFill>
                                  <a:schemeClr val="tx1"/>
                                </a:solidFill>
                                <a:latin typeface="Cambria Math"/>
                              </a:rPr>
                              <m:t>𝟑</m:t>
                            </m:r>
                          </m:sup>
                        </m:sSup>
                      </m:e>
                    </m:d>
                  </m:oMath>
                </a14:m>
                <a:endParaRPr lang="en-US" sz="1600" b="1" dirty="0" smtClean="0">
                  <a:solidFill>
                    <a:schemeClr val="tx1"/>
                  </a:solidFill>
                </a:endParaRPr>
              </a:p>
              <a:p>
                <a:r>
                  <a:rPr lang="en-US" sz="1600" b="1" dirty="0"/>
                  <a:t> </a:t>
                </a:r>
                <a:r>
                  <a:rPr lang="en-US" sz="1600" b="1" dirty="0" smtClean="0"/>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𝐚</m:t>
                        </m:r>
                      </m:e>
                      <m:sub>
                        <m:r>
                          <a:rPr lang="en-US" sz="1600" b="1" i="0" smtClean="0">
                            <a:latin typeface="Cambria Math"/>
                          </a:rPr>
                          <m:t>𝟐</m:t>
                        </m:r>
                      </m:sub>
                    </m:sSub>
                    <m:sSup>
                      <m:sSupPr>
                        <m:ctrlPr>
                          <a:rPr lang="en-US" sz="1600" b="1" i="1" smtClean="0">
                            <a:latin typeface="Cambria Math"/>
                          </a:rPr>
                        </m:ctrlPr>
                      </m:sSupPr>
                      <m:e>
                        <m:d>
                          <m:dPr>
                            <m:ctrlPr>
                              <a:rPr lang="en-US" sz="1600" b="1" i="1">
                                <a:latin typeface="Cambria Math"/>
                              </a:rPr>
                            </m:ctrlPr>
                          </m:dPr>
                          <m:e>
                            <m:sSub>
                              <m:sSubPr>
                                <m:ctrlPr>
                                  <a:rPr lang="en-US" sz="1600" b="1" i="1">
                                    <a:latin typeface="Cambria Math"/>
                                  </a:rPr>
                                </m:ctrlPr>
                              </m:sSubPr>
                              <m:e>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r>
                                  <a:rPr lang="en-US" sz="1600" b="1">
                                    <a:latin typeface="Cambria Math"/>
                                  </a:rPr>
                                  <m:t>𝐟𝐚</m:t>
                                </m:r>
                              </m:e>
                              <m:sub>
                                <m:r>
                                  <a:rPr lang="en-US" sz="1600" b="1">
                                    <a:latin typeface="Cambria Math"/>
                                  </a:rPr>
                                  <m:t>𝟏𝐟</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𝐟𝐚</m:t>
                                </m:r>
                              </m:e>
                              <m:sub>
                                <m:r>
                                  <a:rPr lang="en-US" sz="1600" b="1">
                                    <a:latin typeface="Cambria Math"/>
                                  </a:rPr>
                                  <m:t>𝟐𝐟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r>
                              <a:rPr lang="en-US" sz="1600" b="1">
                                <a:latin typeface="Cambria Math"/>
                              </a:rPr>
                              <m:t>𝐟</m:t>
                            </m:r>
                            <m:sSub>
                              <m:sSubPr>
                                <m:ctrlPr>
                                  <a:rPr lang="en-US" sz="1600" b="1" i="1">
                                    <a:latin typeface="Cambria Math"/>
                                  </a:rPr>
                                </m:ctrlPr>
                              </m:sSubPr>
                              <m:e>
                                <m:r>
                                  <a:rPr lang="en-US" sz="1600" b="1">
                                    <a:latin typeface="Cambria Math"/>
                                  </a:rPr>
                                  <m:t>𝐚</m:t>
                                </m:r>
                              </m:e>
                              <m:sub>
                                <m:r>
                                  <a:rPr lang="en-US" sz="1600" b="1">
                                    <a:latin typeface="Cambria Math"/>
                                  </a:rPr>
                                  <m:t>𝟑𝐟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e>
                        </m:d>
                      </m:e>
                      <m:sup>
                        <m:r>
                          <a:rPr lang="en-US" sz="1600" b="1" i="1" smtClean="0">
                            <a:latin typeface="Cambria Math"/>
                          </a:rPr>
                          <m:t>𝟐</m:t>
                        </m:r>
                      </m:sup>
                    </m:sSup>
                  </m:oMath>
                </a14:m>
                <a:endParaRPr lang="en-US" sz="1600" b="1" dirty="0" smtClean="0">
                  <a:solidFill>
                    <a:schemeClr val="tx1"/>
                  </a:solidFill>
                </a:endParaRPr>
              </a:p>
              <a:p>
                <a:r>
                  <a:rPr lang="en-US" sz="1600" b="1" dirty="0"/>
                  <a:t> </a:t>
                </a:r>
                <a:r>
                  <a:rPr lang="en-US" sz="1600" b="1" dirty="0" smtClean="0"/>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 </m:t>
                        </m:r>
                        <m:r>
                          <a:rPr lang="en-US" sz="1600" b="1">
                            <a:latin typeface="Cambria Math"/>
                          </a:rPr>
                          <m:t>𝐚</m:t>
                        </m:r>
                      </m:e>
                      <m:sub>
                        <m:r>
                          <a:rPr lang="en-US" sz="1600" b="1" i="0" smtClean="0">
                            <a:latin typeface="Cambria Math"/>
                          </a:rPr>
                          <m:t>𝟑</m:t>
                        </m:r>
                      </m:sub>
                    </m:sSub>
                    <m:sSup>
                      <m:sSupPr>
                        <m:ctrlPr>
                          <a:rPr lang="en-US" sz="1600" b="1" i="1">
                            <a:latin typeface="Cambria Math"/>
                          </a:rPr>
                        </m:ctrlPr>
                      </m:sSupPr>
                      <m:e>
                        <m:d>
                          <m:dPr>
                            <m:ctrlPr>
                              <a:rPr lang="en-US" sz="1600" b="1" i="1">
                                <a:latin typeface="Cambria Math"/>
                              </a:rPr>
                            </m:ctrlPr>
                          </m:dPr>
                          <m:e>
                            <m:sSub>
                              <m:sSubPr>
                                <m:ctrlPr>
                                  <a:rPr lang="en-US" sz="1600" b="1" i="1">
                                    <a:latin typeface="Cambria Math"/>
                                  </a:rPr>
                                </m:ctrlPr>
                              </m:sSubPr>
                              <m:e>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r>
                                  <a:rPr lang="en-US" sz="1600" b="1">
                                    <a:latin typeface="Cambria Math"/>
                                  </a:rPr>
                                  <m:t>𝐟𝐚</m:t>
                                </m:r>
                              </m:e>
                              <m:sub>
                                <m:r>
                                  <a:rPr lang="en-US" sz="1600" b="1">
                                    <a:latin typeface="Cambria Math"/>
                                  </a:rPr>
                                  <m:t>𝟏𝐟</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𝐟𝐚</m:t>
                                </m:r>
                              </m:e>
                              <m:sub>
                                <m:r>
                                  <a:rPr lang="en-US" sz="1600" b="1">
                                    <a:latin typeface="Cambria Math"/>
                                  </a:rPr>
                                  <m:t>𝟐𝐟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r>
                              <a:rPr lang="en-US" sz="1600" b="1">
                                <a:latin typeface="Cambria Math"/>
                              </a:rPr>
                              <m:t>𝐟</m:t>
                            </m:r>
                            <m:sSub>
                              <m:sSubPr>
                                <m:ctrlPr>
                                  <a:rPr lang="en-US" sz="1600" b="1" i="1">
                                    <a:latin typeface="Cambria Math"/>
                                  </a:rPr>
                                </m:ctrlPr>
                              </m:sSubPr>
                              <m:e>
                                <m:r>
                                  <a:rPr lang="en-US" sz="1600" b="1">
                                    <a:latin typeface="Cambria Math"/>
                                  </a:rPr>
                                  <m:t>𝐚</m:t>
                                </m:r>
                              </m:e>
                              <m:sub>
                                <m:r>
                                  <a:rPr lang="en-US" sz="1600" b="1">
                                    <a:latin typeface="Cambria Math"/>
                                  </a:rPr>
                                  <m:t>𝟑𝐟</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e>
                        </m:d>
                      </m:e>
                      <m:sup>
                        <m:r>
                          <a:rPr lang="en-US" sz="1600" b="1" i="1" smtClean="0">
                            <a:latin typeface="Cambria Math"/>
                          </a:rPr>
                          <m:t>𝟑</m:t>
                        </m:r>
                      </m:sup>
                    </m:sSup>
                  </m:oMath>
                </a14:m>
                <a:endParaRPr lang="en-US" sz="1600" b="1" dirty="0" smtClean="0">
                  <a:solidFill>
                    <a:schemeClr val="tx1"/>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219200" y="1524000"/>
                <a:ext cx="6781800" cy="1063304"/>
              </a:xfrm>
              <a:prstGeom prst="rect">
                <a:avLst/>
              </a:prstGeom>
              <a:blipFill rotWithShape="1">
                <a:blip r:embed="rId2"/>
                <a:stretch>
                  <a:fillRect l="-27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838199" y="3354369"/>
                <a:ext cx="4069511" cy="494687"/>
              </a:xfrm>
              <a:prstGeom prst="rect">
                <a:avLst/>
              </a:prstGeom>
              <a:noFill/>
            </p:spPr>
            <p:txBody>
              <a:bodyPr wrap="square" rtlCol="0">
                <a:spAutoFit/>
              </a:bodyPr>
              <a:lstStyle/>
              <a:p>
                <a14:m>
                  <m:oMath xmlns:m="http://schemas.openxmlformats.org/officeDocument/2006/math">
                    <m:sSub>
                      <m:sSubPr>
                        <m:ctrlPr>
                          <a:rPr lang="en-US" sz="1600" b="1" i="1" smtClean="0">
                            <a:latin typeface="Cambria Math"/>
                          </a:rPr>
                        </m:ctrlPr>
                      </m:sSubPr>
                      <m:e>
                        <m:r>
                          <a:rPr lang="en-US" sz="1600" b="1" i="0">
                            <a:latin typeface="Cambria Math"/>
                          </a:rPr>
                          <m:t>𝐚</m:t>
                        </m:r>
                      </m:e>
                      <m:sub>
                        <m:r>
                          <a:rPr lang="en-US" sz="1600" b="1" i="0">
                            <a:latin typeface="Cambria Math"/>
                          </a:rPr>
                          <m:t>𝟏𝐟</m:t>
                        </m:r>
                      </m:sub>
                    </m:sSub>
                    <m:r>
                      <a:rPr lang="en-US" sz="1600" b="1" i="0">
                        <a:solidFill>
                          <a:schemeClr val="tx1"/>
                        </a:solidFill>
                        <a:latin typeface="Cambria Math"/>
                      </a:rPr>
                      <m:t>=</m:t>
                    </m:r>
                    <m:sSub>
                      <m:sSubPr>
                        <m:ctrlPr>
                          <a:rPr lang="en-US" sz="1600" b="1" i="1">
                            <a:latin typeface="Cambria Math"/>
                          </a:rPr>
                        </m:ctrlPr>
                      </m:sSubPr>
                      <m:e>
                        <m:r>
                          <a:rPr lang="en-US" sz="1600" b="1" i="0">
                            <a:latin typeface="Cambria Math"/>
                          </a:rPr>
                          <m:t> </m:t>
                        </m:r>
                        <m:r>
                          <a:rPr lang="en-US" sz="1600" b="1" i="0">
                            <a:latin typeface="Cambria Math"/>
                          </a:rPr>
                          <m:t>𝐚</m:t>
                        </m:r>
                      </m:e>
                      <m:sub>
                        <m:r>
                          <a:rPr lang="en-US" sz="1600" b="1" i="0">
                            <a:latin typeface="Cambria Math"/>
                          </a:rPr>
                          <m:t>𝟏</m:t>
                        </m:r>
                      </m:sub>
                    </m:sSub>
                    <m:d>
                      <m:dPr>
                        <m:ctrlPr>
                          <a:rPr lang="en-US" sz="1600" b="1" i="1">
                            <a:solidFill>
                              <a:schemeClr val="tx1"/>
                            </a:solidFill>
                            <a:latin typeface="Cambria Math"/>
                          </a:rPr>
                        </m:ctrlPr>
                      </m:dPr>
                      <m:e>
                        <m:r>
                          <a:rPr lang="en-US" sz="1600" b="1" i="0" smtClean="0">
                            <a:solidFill>
                              <a:schemeClr val="tx1"/>
                            </a:solidFill>
                            <a:latin typeface="Cambria Math"/>
                          </a:rPr>
                          <m:t>𝟏</m:t>
                        </m:r>
                        <m:r>
                          <a:rPr lang="en-US" sz="1600" b="1" i="0" smtClean="0">
                            <a:solidFill>
                              <a:schemeClr val="tx1"/>
                            </a:solidFill>
                            <a:latin typeface="Cambria Math"/>
                          </a:rPr>
                          <m:t>−</m:t>
                        </m:r>
                        <m:r>
                          <a:rPr lang="en-US" sz="1600" b="1" i="0" smtClean="0">
                            <a:solidFill>
                              <a:schemeClr val="tx1"/>
                            </a:solidFill>
                            <a:latin typeface="Cambria Math"/>
                          </a:rPr>
                          <m:t>𝐟</m:t>
                        </m:r>
                        <m:sSub>
                          <m:sSubPr>
                            <m:ctrlPr>
                              <a:rPr lang="en-US" sz="1600" b="1" i="1">
                                <a:latin typeface="Cambria Math"/>
                              </a:rPr>
                            </m:ctrlPr>
                          </m:sSubPr>
                          <m:e>
                            <m:r>
                              <a:rPr lang="en-US" sz="1600" b="1" i="0">
                                <a:latin typeface="Cambria Math"/>
                              </a:rPr>
                              <m:t>𝐚</m:t>
                            </m:r>
                          </m:e>
                          <m:sub>
                            <m:r>
                              <a:rPr lang="en-US" sz="1600" b="1" i="0">
                                <a:latin typeface="Cambria Math"/>
                              </a:rPr>
                              <m:t>𝟏𝐟</m:t>
                            </m:r>
                          </m:sub>
                        </m:sSub>
                      </m:e>
                    </m:d>
                  </m:oMath>
                </a14:m>
                <a:r>
                  <a:rPr lang="en-US" sz="1600" b="1" dirty="0" smtClean="0">
                    <a:solidFill>
                      <a:schemeClr val="tx1"/>
                    </a:solidFill>
                  </a:rPr>
                  <a:t>   </a:t>
                </a:r>
                <a:r>
                  <a:rPr lang="en-US" sz="1600" b="1" dirty="0" smtClean="0">
                    <a:solidFill>
                      <a:schemeClr val="tx1"/>
                    </a:solidFill>
                    <a:sym typeface="Wingdings" pitchFamily="2" charset="2"/>
                  </a:rPr>
                  <a:t> </a:t>
                </a:r>
                <a14:m>
                  <m:oMath xmlns:m="http://schemas.openxmlformats.org/officeDocument/2006/math">
                    <m:sSub>
                      <m:sSubPr>
                        <m:ctrlPr>
                          <a:rPr lang="en-US" b="1" i="1">
                            <a:latin typeface="Cambria Math"/>
                          </a:rPr>
                        </m:ctrlPr>
                      </m:sSubPr>
                      <m:e>
                        <m:r>
                          <a:rPr lang="en-US" b="1" i="0">
                            <a:latin typeface="Cambria Math"/>
                          </a:rPr>
                          <m:t>𝐚</m:t>
                        </m:r>
                      </m:e>
                      <m:sub>
                        <m:r>
                          <a:rPr lang="en-US" b="1" i="0">
                            <a:latin typeface="Cambria Math"/>
                          </a:rPr>
                          <m:t>𝟏𝐟</m:t>
                        </m:r>
                      </m:sub>
                    </m:sSub>
                    <m:r>
                      <a:rPr lang="en-US" b="1" i="0" smtClean="0">
                        <a:latin typeface="Cambria Math"/>
                      </a:rPr>
                      <m:t>=</m:t>
                    </m:r>
                    <m:f>
                      <m:fPr>
                        <m:ctrlPr>
                          <a:rPr lang="en-US" b="1" i="1" smtClean="0">
                            <a:latin typeface="Cambria Math"/>
                          </a:rPr>
                        </m:ctrlPr>
                      </m:fPr>
                      <m:num>
                        <m:sSub>
                          <m:sSubPr>
                            <m:ctrlPr>
                              <a:rPr lang="en-US" b="1" i="1">
                                <a:latin typeface="Cambria Math"/>
                              </a:rPr>
                            </m:ctrlPr>
                          </m:sSubPr>
                          <m:e>
                            <m:r>
                              <a:rPr lang="en-US" b="1" i="0">
                                <a:latin typeface="Cambria Math"/>
                              </a:rPr>
                              <m:t> </m:t>
                            </m:r>
                            <m:r>
                              <a:rPr lang="en-US" b="1" i="0">
                                <a:latin typeface="Cambria Math"/>
                              </a:rPr>
                              <m:t>𝐚</m:t>
                            </m:r>
                          </m:e>
                          <m:sub>
                            <m:r>
                              <a:rPr lang="en-US" b="1" i="0">
                                <a:latin typeface="Cambria Math"/>
                              </a:rPr>
                              <m:t>𝟏</m:t>
                            </m:r>
                          </m:sub>
                        </m:sSub>
                      </m:num>
                      <m:den>
                        <m:r>
                          <a:rPr lang="en-US" b="1" i="0" smtClean="0">
                            <a:latin typeface="Cambria Math"/>
                          </a:rPr>
                          <m:t>𝟏</m:t>
                        </m:r>
                        <m:r>
                          <a:rPr lang="en-US" b="1" i="0" smtClean="0">
                            <a:latin typeface="Cambria Math"/>
                          </a:rPr>
                          <m:t>+</m:t>
                        </m:r>
                        <m:r>
                          <a:rPr lang="en-US" b="1" i="0">
                            <a:latin typeface="Cambria Math"/>
                          </a:rPr>
                          <m:t>𝐟</m:t>
                        </m:r>
                        <m:sSub>
                          <m:sSubPr>
                            <m:ctrlPr>
                              <a:rPr lang="en-US" b="1" i="1">
                                <a:latin typeface="Cambria Math"/>
                              </a:rPr>
                            </m:ctrlPr>
                          </m:sSubPr>
                          <m:e>
                            <m:r>
                              <a:rPr lang="en-US" b="1" i="0">
                                <a:latin typeface="Cambria Math"/>
                              </a:rPr>
                              <m:t>𝐚</m:t>
                            </m:r>
                          </m:e>
                          <m:sub>
                            <m:r>
                              <a:rPr lang="en-US" b="1" i="0">
                                <a:latin typeface="Cambria Math"/>
                              </a:rPr>
                              <m:t>𝟏</m:t>
                            </m:r>
                          </m:sub>
                        </m:sSub>
                      </m:den>
                    </m:f>
                  </m:oMath>
                </a14:m>
                <a:r>
                  <a:rPr lang="en-US" sz="1600" b="1" dirty="0" smtClean="0">
                    <a:solidFill>
                      <a:schemeClr val="tx1"/>
                    </a:solidFill>
                    <a:sym typeface="Wingdings" pitchFamily="2" charset="2"/>
                  </a:rPr>
                  <a:t>  </a:t>
                </a:r>
                <a:endParaRPr lang="en-US" sz="1600" b="1" dirty="0" smtClean="0">
                  <a:solidFill>
                    <a:schemeClr val="tx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838199" y="3354369"/>
                <a:ext cx="4069511" cy="494687"/>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838199" y="3956229"/>
                <a:ext cx="6988943" cy="494687"/>
              </a:xfrm>
              <a:prstGeom prst="rect">
                <a:avLst/>
              </a:prstGeom>
              <a:noFill/>
            </p:spPr>
            <p:txBody>
              <a:bodyPr wrap="square" rtlCol="0">
                <a:spAutoFit/>
              </a:bodyPr>
              <a:lstStyle/>
              <a:p>
                <a14:m>
                  <m:oMath xmlns:m="http://schemas.openxmlformats.org/officeDocument/2006/math">
                    <m:sSub>
                      <m:sSubPr>
                        <m:ctrlPr>
                          <a:rPr lang="en-US" sz="1600" b="1" i="1" smtClean="0">
                            <a:latin typeface="Cambria Math"/>
                          </a:rPr>
                        </m:ctrlPr>
                      </m:sSubPr>
                      <m:e>
                        <m:r>
                          <a:rPr lang="en-US" sz="1600" b="1" i="0">
                            <a:latin typeface="Cambria Math"/>
                          </a:rPr>
                          <m:t>𝐚</m:t>
                        </m:r>
                      </m:e>
                      <m:sub>
                        <m:r>
                          <a:rPr lang="en-US" sz="1600" b="1" i="0" smtClean="0">
                            <a:latin typeface="Cambria Math"/>
                          </a:rPr>
                          <m:t>𝟐</m:t>
                        </m:r>
                        <m:r>
                          <a:rPr lang="en-US" sz="1600" b="1" i="0">
                            <a:latin typeface="Cambria Math"/>
                          </a:rPr>
                          <m:t>𝐟</m:t>
                        </m:r>
                      </m:sub>
                    </m:sSub>
                    <m:r>
                      <a:rPr lang="en-US" sz="1600" b="1" i="0">
                        <a:solidFill>
                          <a:schemeClr val="tx1"/>
                        </a:solidFill>
                        <a:latin typeface="Cambria Math"/>
                      </a:rPr>
                      <m:t>=</m:t>
                    </m:r>
                    <m:sSub>
                      <m:sSubPr>
                        <m:ctrlPr>
                          <a:rPr lang="en-US" sz="1600" b="1" i="1">
                            <a:latin typeface="Cambria Math"/>
                          </a:rPr>
                        </m:ctrlPr>
                      </m:sSubPr>
                      <m:e>
                        <m:r>
                          <a:rPr lang="en-US" sz="1600" b="1" i="0">
                            <a:latin typeface="Cambria Math"/>
                          </a:rPr>
                          <m:t> </m:t>
                        </m:r>
                        <m:r>
                          <a:rPr lang="en-US" sz="1600" b="1" i="0">
                            <a:latin typeface="Cambria Math"/>
                          </a:rPr>
                          <m:t>𝐚</m:t>
                        </m:r>
                      </m:e>
                      <m:sub>
                        <m:r>
                          <a:rPr lang="en-US" sz="1600" b="1" i="0">
                            <a:latin typeface="Cambria Math"/>
                          </a:rPr>
                          <m:t>𝟏</m:t>
                        </m:r>
                      </m:sub>
                    </m:sSub>
                    <m:d>
                      <m:dPr>
                        <m:ctrlPr>
                          <a:rPr lang="en-US" sz="1600" b="1" i="1">
                            <a:solidFill>
                              <a:schemeClr val="tx1"/>
                            </a:solidFill>
                            <a:latin typeface="Cambria Math"/>
                          </a:rPr>
                        </m:ctrlPr>
                      </m:dPr>
                      <m:e>
                        <m:r>
                          <a:rPr lang="en-US" sz="1600" b="1" i="0" smtClean="0">
                            <a:solidFill>
                              <a:schemeClr val="tx1"/>
                            </a:solidFill>
                            <a:latin typeface="Cambria Math"/>
                          </a:rPr>
                          <m:t>−</m:t>
                        </m:r>
                        <m:r>
                          <a:rPr lang="en-US" sz="1600" b="1" i="0" smtClean="0">
                            <a:solidFill>
                              <a:schemeClr val="tx1"/>
                            </a:solidFill>
                            <a:latin typeface="Cambria Math"/>
                          </a:rPr>
                          <m:t>𝐟</m:t>
                        </m:r>
                        <m:sSub>
                          <m:sSubPr>
                            <m:ctrlPr>
                              <a:rPr lang="en-US" sz="1600" b="1" i="1">
                                <a:latin typeface="Cambria Math"/>
                              </a:rPr>
                            </m:ctrlPr>
                          </m:sSubPr>
                          <m:e>
                            <m:r>
                              <a:rPr lang="en-US" sz="1600" b="1" i="0">
                                <a:latin typeface="Cambria Math"/>
                              </a:rPr>
                              <m:t>𝐚</m:t>
                            </m:r>
                          </m:e>
                          <m:sub>
                            <m:r>
                              <a:rPr lang="en-US" sz="1600" b="1" i="0" smtClean="0">
                                <a:latin typeface="Cambria Math"/>
                              </a:rPr>
                              <m:t>𝟐</m:t>
                            </m:r>
                            <m:r>
                              <a:rPr lang="en-US" sz="1600" b="1" i="0">
                                <a:latin typeface="Cambria Math"/>
                              </a:rPr>
                              <m:t>𝐟</m:t>
                            </m:r>
                          </m:sub>
                        </m:sSub>
                      </m:e>
                    </m:d>
                    <m:r>
                      <a:rPr lang="en-US" sz="1600" b="1" i="0" smtClean="0">
                        <a:solidFill>
                          <a:schemeClr val="tx1"/>
                        </a:solidFill>
                        <a:latin typeface="Cambria Math"/>
                      </a:rPr>
                      <m:t>+</m:t>
                    </m:r>
                    <m:sSub>
                      <m:sSubPr>
                        <m:ctrlPr>
                          <a:rPr lang="en-US" sz="1600" b="1" i="1">
                            <a:latin typeface="Cambria Math"/>
                          </a:rPr>
                        </m:ctrlPr>
                      </m:sSubPr>
                      <m:e>
                        <m:r>
                          <a:rPr lang="en-US" sz="1600" b="1">
                            <a:latin typeface="Cambria Math"/>
                          </a:rPr>
                          <m:t> </m:t>
                        </m:r>
                        <m:r>
                          <a:rPr lang="en-US" sz="1600" b="1">
                            <a:latin typeface="Cambria Math"/>
                          </a:rPr>
                          <m:t>𝐚</m:t>
                        </m:r>
                      </m:e>
                      <m:sub>
                        <m:r>
                          <a:rPr lang="en-US" sz="1600" b="1" i="0" smtClean="0">
                            <a:latin typeface="Cambria Math"/>
                          </a:rPr>
                          <m:t>𝟐</m:t>
                        </m:r>
                      </m:sub>
                    </m:sSub>
                    <m:sSup>
                      <m:sSupPr>
                        <m:ctrlPr>
                          <a:rPr lang="en-US" sz="1600" b="1" i="1" smtClean="0">
                            <a:latin typeface="Cambria Math"/>
                          </a:rPr>
                        </m:ctrlPr>
                      </m:sSupPr>
                      <m:e>
                        <m:d>
                          <m:dPr>
                            <m:ctrlPr>
                              <a:rPr lang="en-US" sz="1600" b="1" i="1">
                                <a:latin typeface="Cambria Math"/>
                              </a:rPr>
                            </m:ctrlPr>
                          </m:dPr>
                          <m:e>
                            <m:r>
                              <a:rPr lang="en-US" sz="1600" b="1">
                                <a:latin typeface="Cambria Math"/>
                              </a:rPr>
                              <m:t>𝟏</m:t>
                            </m:r>
                            <m:r>
                              <a:rPr lang="en-US" sz="1600" b="1">
                                <a:latin typeface="Cambria Math"/>
                              </a:rPr>
                              <m:t>−</m:t>
                            </m:r>
                            <m:r>
                              <a:rPr lang="en-US" sz="1600" b="1">
                                <a:latin typeface="Cambria Math"/>
                              </a:rPr>
                              <m:t>𝐟</m:t>
                            </m:r>
                            <m:sSub>
                              <m:sSubPr>
                                <m:ctrlPr>
                                  <a:rPr lang="en-US" sz="1600" b="1" i="1">
                                    <a:latin typeface="Cambria Math"/>
                                  </a:rPr>
                                </m:ctrlPr>
                              </m:sSubPr>
                              <m:e>
                                <m:r>
                                  <a:rPr lang="en-US" sz="1600" b="1">
                                    <a:latin typeface="Cambria Math"/>
                                  </a:rPr>
                                  <m:t>𝐚</m:t>
                                </m:r>
                              </m:e>
                              <m:sub>
                                <m:r>
                                  <a:rPr lang="en-US" sz="1600" b="1">
                                    <a:latin typeface="Cambria Math"/>
                                  </a:rPr>
                                  <m:t>𝟏𝐟</m:t>
                                </m:r>
                              </m:sub>
                            </m:sSub>
                          </m:e>
                        </m:d>
                      </m:e>
                      <m:sup>
                        <m:r>
                          <a:rPr lang="en-US" sz="1600" b="1" i="1" smtClean="0">
                            <a:latin typeface="Cambria Math"/>
                          </a:rPr>
                          <m:t>𝟐</m:t>
                        </m:r>
                      </m:sup>
                    </m:sSup>
                  </m:oMath>
                </a14:m>
                <a:r>
                  <a:rPr lang="en-US" sz="1600" b="1" dirty="0" smtClean="0">
                    <a:solidFill>
                      <a:schemeClr val="tx1"/>
                    </a:solidFill>
                    <a:sym typeface="Wingdings" pitchFamily="2" charset="2"/>
                  </a:rPr>
                  <a:t>    </a:t>
                </a:r>
                <a14:m>
                  <m:oMath xmlns:m="http://schemas.openxmlformats.org/officeDocument/2006/math">
                    <m:sSub>
                      <m:sSubPr>
                        <m:ctrlPr>
                          <a:rPr lang="en-US" b="1" i="1">
                            <a:latin typeface="Cambria Math"/>
                          </a:rPr>
                        </m:ctrlPr>
                      </m:sSubPr>
                      <m:e>
                        <m:r>
                          <a:rPr lang="en-US" b="1" i="0">
                            <a:latin typeface="Cambria Math"/>
                          </a:rPr>
                          <m:t>𝐚</m:t>
                        </m:r>
                      </m:e>
                      <m:sub>
                        <m:r>
                          <a:rPr lang="en-US" b="1" i="0" smtClean="0">
                            <a:latin typeface="Cambria Math"/>
                          </a:rPr>
                          <m:t>𝟐</m:t>
                        </m:r>
                        <m:r>
                          <a:rPr lang="en-US" b="1" i="0">
                            <a:latin typeface="Cambria Math"/>
                          </a:rPr>
                          <m:t>𝐟</m:t>
                        </m:r>
                      </m:sub>
                    </m:sSub>
                    <m:r>
                      <a:rPr lang="en-US" b="1" i="0" smtClean="0">
                        <a:latin typeface="Cambria Math"/>
                      </a:rPr>
                      <m:t>=</m:t>
                    </m:r>
                    <m:f>
                      <m:fPr>
                        <m:ctrlPr>
                          <a:rPr lang="en-US" b="1" i="1" smtClean="0">
                            <a:latin typeface="Cambria Math"/>
                          </a:rPr>
                        </m:ctrlPr>
                      </m:fPr>
                      <m:num>
                        <m:sSub>
                          <m:sSubPr>
                            <m:ctrlPr>
                              <a:rPr lang="en-US" b="1" i="1">
                                <a:latin typeface="Cambria Math"/>
                              </a:rPr>
                            </m:ctrlPr>
                          </m:sSubPr>
                          <m:e>
                            <m:r>
                              <a:rPr lang="en-US" b="1" i="0">
                                <a:latin typeface="Cambria Math"/>
                              </a:rPr>
                              <m:t> </m:t>
                            </m:r>
                            <m:r>
                              <a:rPr lang="en-US" b="1" i="0">
                                <a:latin typeface="Cambria Math"/>
                              </a:rPr>
                              <m:t>𝐚</m:t>
                            </m:r>
                          </m:e>
                          <m:sub>
                            <m:r>
                              <a:rPr lang="en-US" b="1" i="0" smtClean="0">
                                <a:latin typeface="Cambria Math"/>
                              </a:rPr>
                              <m:t>𝟐</m:t>
                            </m:r>
                          </m:sub>
                        </m:sSub>
                      </m:num>
                      <m:den>
                        <m:sSup>
                          <m:sSupPr>
                            <m:ctrlPr>
                              <a:rPr lang="en-US" b="1" i="1" smtClean="0">
                                <a:latin typeface="Cambria Math"/>
                              </a:rPr>
                            </m:ctrlPr>
                          </m:sSupPr>
                          <m:e>
                            <m:d>
                              <m:dPr>
                                <m:ctrlPr>
                                  <a:rPr lang="en-US" b="1" i="1" smtClean="0">
                                    <a:latin typeface="Cambria Math"/>
                                  </a:rPr>
                                </m:ctrlPr>
                              </m:dPr>
                              <m:e>
                                <m:r>
                                  <a:rPr lang="en-US" b="1">
                                    <a:latin typeface="Cambria Math"/>
                                  </a:rPr>
                                  <m:t>𝟏</m:t>
                                </m:r>
                                <m:r>
                                  <a:rPr lang="en-US" b="1">
                                    <a:latin typeface="Cambria Math"/>
                                  </a:rPr>
                                  <m:t>+</m:t>
                                </m:r>
                                <m:r>
                                  <a:rPr lang="en-US" b="1">
                                    <a:latin typeface="Cambria Math"/>
                                  </a:rPr>
                                  <m:t>𝐟</m:t>
                                </m:r>
                                <m:sSub>
                                  <m:sSubPr>
                                    <m:ctrlPr>
                                      <a:rPr lang="en-US" b="1" i="1">
                                        <a:latin typeface="Cambria Math"/>
                                      </a:rPr>
                                    </m:ctrlPr>
                                  </m:sSubPr>
                                  <m:e>
                                    <m:r>
                                      <a:rPr lang="en-US" b="1">
                                        <a:latin typeface="Cambria Math"/>
                                      </a:rPr>
                                      <m:t>𝐚</m:t>
                                    </m:r>
                                  </m:e>
                                  <m:sub>
                                    <m:r>
                                      <a:rPr lang="en-US" b="1">
                                        <a:latin typeface="Cambria Math"/>
                                      </a:rPr>
                                      <m:t>𝟏</m:t>
                                    </m:r>
                                  </m:sub>
                                </m:sSub>
                              </m:e>
                            </m:d>
                          </m:e>
                          <m:sup>
                            <m:r>
                              <a:rPr lang="en-US" b="1" i="1" smtClean="0">
                                <a:latin typeface="Cambria Math"/>
                              </a:rPr>
                              <m:t>𝟑</m:t>
                            </m:r>
                          </m:sup>
                        </m:sSup>
                      </m:den>
                    </m:f>
                  </m:oMath>
                </a14:m>
                <a:r>
                  <a:rPr lang="en-US" sz="1600" b="1" dirty="0" smtClean="0">
                    <a:solidFill>
                      <a:schemeClr val="tx1"/>
                    </a:solidFill>
                    <a:sym typeface="Wingdings" pitchFamily="2" charset="2"/>
                  </a:rPr>
                  <a:t>  </a:t>
                </a:r>
                <a:endParaRPr lang="en-US" sz="1600" b="1" dirty="0" smtClean="0">
                  <a:solidFill>
                    <a:schemeClr val="tx1"/>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838199" y="3956229"/>
                <a:ext cx="6988943" cy="494687"/>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838200" y="4561149"/>
                <a:ext cx="7696200" cy="619721"/>
              </a:xfrm>
              <a:prstGeom prst="rect">
                <a:avLst/>
              </a:prstGeom>
              <a:noFill/>
            </p:spPr>
            <p:txBody>
              <a:bodyPr wrap="square" rtlCol="0">
                <a:spAutoFit/>
              </a:bodyPr>
              <a:lstStyle/>
              <a:p>
                <a14:m>
                  <m:oMath xmlns:m="http://schemas.openxmlformats.org/officeDocument/2006/math">
                    <m:sSub>
                      <m:sSubPr>
                        <m:ctrlPr>
                          <a:rPr lang="en-US" sz="1600" b="1" i="1" smtClean="0">
                            <a:latin typeface="Cambria Math"/>
                          </a:rPr>
                        </m:ctrlPr>
                      </m:sSubPr>
                      <m:e>
                        <m:r>
                          <a:rPr lang="en-US" sz="1600" b="1" i="0">
                            <a:latin typeface="Cambria Math"/>
                          </a:rPr>
                          <m:t>𝐚</m:t>
                        </m:r>
                      </m:e>
                      <m:sub>
                        <m:r>
                          <a:rPr lang="en-US" sz="1600" b="1" i="0" smtClean="0">
                            <a:latin typeface="Cambria Math"/>
                          </a:rPr>
                          <m:t>𝟑</m:t>
                        </m:r>
                        <m:r>
                          <a:rPr lang="en-US" sz="1600" b="1" i="0">
                            <a:latin typeface="Cambria Math"/>
                          </a:rPr>
                          <m:t>𝐟</m:t>
                        </m:r>
                      </m:sub>
                    </m:sSub>
                    <m:r>
                      <a:rPr lang="en-US" sz="1600" b="1" i="0">
                        <a:solidFill>
                          <a:schemeClr val="tx1"/>
                        </a:solidFill>
                        <a:latin typeface="Cambria Math"/>
                      </a:rPr>
                      <m:t>=</m:t>
                    </m:r>
                    <m:sSub>
                      <m:sSubPr>
                        <m:ctrlPr>
                          <a:rPr lang="en-US" sz="1600" b="1" i="1">
                            <a:latin typeface="Cambria Math"/>
                          </a:rPr>
                        </m:ctrlPr>
                      </m:sSubPr>
                      <m:e>
                        <m:r>
                          <a:rPr lang="en-US" sz="1600" b="1" i="0">
                            <a:latin typeface="Cambria Math"/>
                          </a:rPr>
                          <m:t> </m:t>
                        </m:r>
                        <m:r>
                          <a:rPr lang="en-US" sz="1600" b="1" i="0">
                            <a:latin typeface="Cambria Math"/>
                          </a:rPr>
                          <m:t>𝐚</m:t>
                        </m:r>
                      </m:e>
                      <m:sub>
                        <m:r>
                          <a:rPr lang="en-US" sz="1600" b="1" i="0">
                            <a:latin typeface="Cambria Math"/>
                          </a:rPr>
                          <m:t>𝟏</m:t>
                        </m:r>
                      </m:sub>
                    </m:sSub>
                    <m:d>
                      <m:dPr>
                        <m:ctrlPr>
                          <a:rPr lang="en-US" sz="1600" b="1" i="1">
                            <a:solidFill>
                              <a:schemeClr val="tx1"/>
                            </a:solidFill>
                            <a:latin typeface="Cambria Math"/>
                          </a:rPr>
                        </m:ctrlPr>
                      </m:dPr>
                      <m:e>
                        <m:r>
                          <a:rPr lang="en-US" sz="1600" b="1" i="0" smtClean="0">
                            <a:solidFill>
                              <a:schemeClr val="tx1"/>
                            </a:solidFill>
                            <a:latin typeface="Cambria Math"/>
                          </a:rPr>
                          <m:t>−</m:t>
                        </m:r>
                        <m:r>
                          <a:rPr lang="en-US" sz="1600" b="1" i="0" smtClean="0">
                            <a:solidFill>
                              <a:schemeClr val="tx1"/>
                            </a:solidFill>
                            <a:latin typeface="Cambria Math"/>
                          </a:rPr>
                          <m:t>𝐟</m:t>
                        </m:r>
                        <m:sSub>
                          <m:sSubPr>
                            <m:ctrlPr>
                              <a:rPr lang="en-US" sz="1600" b="1" i="1">
                                <a:latin typeface="Cambria Math"/>
                              </a:rPr>
                            </m:ctrlPr>
                          </m:sSubPr>
                          <m:e>
                            <m:r>
                              <a:rPr lang="en-US" sz="1600" b="1" i="0">
                                <a:latin typeface="Cambria Math"/>
                              </a:rPr>
                              <m:t>𝐚</m:t>
                            </m:r>
                          </m:e>
                          <m:sub>
                            <m:r>
                              <a:rPr lang="en-US" sz="1600" b="1" i="0" smtClean="0">
                                <a:latin typeface="Cambria Math"/>
                              </a:rPr>
                              <m:t>𝟑</m:t>
                            </m:r>
                            <m:r>
                              <a:rPr lang="en-US" sz="1600" b="1" i="0">
                                <a:latin typeface="Cambria Math"/>
                              </a:rPr>
                              <m:t>𝐟</m:t>
                            </m:r>
                          </m:sub>
                        </m:sSub>
                      </m:e>
                    </m:d>
                    <m:r>
                      <a:rPr lang="en-US" sz="1600" b="1" i="0" smtClean="0">
                        <a:solidFill>
                          <a:schemeClr val="tx1"/>
                        </a:solidFill>
                        <a:latin typeface="Cambria Math"/>
                      </a:rPr>
                      <m:t>−</m:t>
                    </m:r>
                    <m:sSub>
                      <m:sSubPr>
                        <m:ctrlPr>
                          <a:rPr lang="en-US" sz="1600" b="1" i="1">
                            <a:latin typeface="Cambria Math"/>
                          </a:rPr>
                        </m:ctrlPr>
                      </m:sSubPr>
                      <m:e>
                        <m:r>
                          <a:rPr lang="en-US" sz="1600" b="1" i="1" smtClean="0">
                            <a:latin typeface="Cambria Math"/>
                          </a:rPr>
                          <m:t>𝟐</m:t>
                        </m:r>
                        <m:r>
                          <a:rPr lang="en-US" sz="1600" b="1">
                            <a:latin typeface="Cambria Math"/>
                          </a:rPr>
                          <m:t>𝐚</m:t>
                        </m:r>
                      </m:e>
                      <m:sub>
                        <m:r>
                          <a:rPr lang="en-US" sz="1600" b="1" i="0" smtClean="0">
                            <a:latin typeface="Cambria Math"/>
                          </a:rPr>
                          <m:t>𝟐</m:t>
                        </m:r>
                      </m:sub>
                    </m:sSub>
                    <m:d>
                      <m:dPr>
                        <m:ctrlPr>
                          <a:rPr lang="en-US" sz="1600" b="1" i="1">
                            <a:latin typeface="Cambria Math"/>
                          </a:rPr>
                        </m:ctrlPr>
                      </m:dPr>
                      <m:e>
                        <m:r>
                          <a:rPr lang="en-US" sz="1600" b="1">
                            <a:latin typeface="Cambria Math"/>
                          </a:rPr>
                          <m:t>𝟏</m:t>
                        </m:r>
                        <m:r>
                          <a:rPr lang="en-US" sz="1600" b="1">
                            <a:latin typeface="Cambria Math"/>
                          </a:rPr>
                          <m:t>−</m:t>
                        </m:r>
                        <m:r>
                          <a:rPr lang="en-US" sz="1600" b="1">
                            <a:latin typeface="Cambria Math"/>
                          </a:rPr>
                          <m:t>𝐟</m:t>
                        </m:r>
                        <m:sSub>
                          <m:sSubPr>
                            <m:ctrlPr>
                              <a:rPr lang="en-US" sz="1600" b="1" i="1">
                                <a:latin typeface="Cambria Math"/>
                              </a:rPr>
                            </m:ctrlPr>
                          </m:sSubPr>
                          <m:e>
                            <m:r>
                              <a:rPr lang="en-US" sz="1600" b="1">
                                <a:latin typeface="Cambria Math"/>
                              </a:rPr>
                              <m:t>𝐚</m:t>
                            </m:r>
                          </m:e>
                          <m:sub>
                            <m:r>
                              <a:rPr lang="en-US" sz="1600" b="1">
                                <a:latin typeface="Cambria Math"/>
                              </a:rPr>
                              <m:t>𝟏𝐟</m:t>
                            </m:r>
                          </m:sub>
                        </m:sSub>
                      </m:e>
                    </m:d>
                    <m:sSub>
                      <m:sSubPr>
                        <m:ctrlPr>
                          <a:rPr lang="en-US" sz="1600" b="1" i="1">
                            <a:latin typeface="Cambria Math"/>
                          </a:rPr>
                        </m:ctrlPr>
                      </m:sSubPr>
                      <m:e>
                        <m:r>
                          <a:rPr lang="en-US" sz="1600" b="1">
                            <a:latin typeface="Cambria Math"/>
                          </a:rPr>
                          <m:t>𝐚</m:t>
                        </m:r>
                      </m:e>
                      <m:sub>
                        <m:r>
                          <a:rPr lang="en-US" sz="1600" b="1" i="0" smtClean="0">
                            <a:latin typeface="Cambria Math"/>
                          </a:rPr>
                          <m:t>𝟐</m:t>
                        </m:r>
                        <m:r>
                          <a:rPr lang="en-US" sz="1600" b="1">
                            <a:latin typeface="Cambria Math"/>
                          </a:rPr>
                          <m:t>𝐟</m:t>
                        </m:r>
                      </m:sub>
                    </m:sSub>
                    <m:r>
                      <a:rPr lang="en-US" sz="1600" b="1" i="1" smtClean="0">
                        <a:latin typeface="Cambria Math"/>
                      </a:rPr>
                      <m:t>+</m:t>
                    </m:r>
                    <m:sSub>
                      <m:sSubPr>
                        <m:ctrlPr>
                          <a:rPr lang="en-US" sz="1600" b="1" i="1">
                            <a:latin typeface="Cambria Math"/>
                          </a:rPr>
                        </m:ctrlPr>
                      </m:sSubPr>
                      <m:e>
                        <m:r>
                          <a:rPr lang="en-US" sz="1600" b="1">
                            <a:latin typeface="Cambria Math"/>
                          </a:rPr>
                          <m:t> </m:t>
                        </m:r>
                        <m:r>
                          <a:rPr lang="en-US" sz="1600" b="1">
                            <a:latin typeface="Cambria Math"/>
                          </a:rPr>
                          <m:t>𝐚</m:t>
                        </m:r>
                      </m:e>
                      <m:sub>
                        <m:r>
                          <a:rPr lang="en-US" sz="1600" b="1" i="0" smtClean="0">
                            <a:latin typeface="Cambria Math"/>
                          </a:rPr>
                          <m:t>𝟑</m:t>
                        </m:r>
                      </m:sub>
                    </m:sSub>
                    <m:sSup>
                      <m:sSupPr>
                        <m:ctrlPr>
                          <a:rPr lang="en-US" sz="1600" b="1" i="1">
                            <a:latin typeface="Cambria Math"/>
                          </a:rPr>
                        </m:ctrlPr>
                      </m:sSupPr>
                      <m:e>
                        <m:d>
                          <m:dPr>
                            <m:ctrlPr>
                              <a:rPr lang="en-US" sz="1600" b="1" i="1">
                                <a:latin typeface="Cambria Math"/>
                              </a:rPr>
                            </m:ctrlPr>
                          </m:dPr>
                          <m:e>
                            <m:r>
                              <a:rPr lang="en-US" sz="1600" b="1">
                                <a:latin typeface="Cambria Math"/>
                              </a:rPr>
                              <m:t>𝟏</m:t>
                            </m:r>
                            <m:r>
                              <a:rPr lang="en-US" sz="1600" b="1">
                                <a:latin typeface="Cambria Math"/>
                              </a:rPr>
                              <m:t>−</m:t>
                            </m:r>
                            <m:r>
                              <a:rPr lang="en-US" sz="1600" b="1">
                                <a:latin typeface="Cambria Math"/>
                              </a:rPr>
                              <m:t>𝐟</m:t>
                            </m:r>
                            <m:sSub>
                              <m:sSubPr>
                                <m:ctrlPr>
                                  <a:rPr lang="en-US" sz="1600" b="1" i="1">
                                    <a:latin typeface="Cambria Math"/>
                                  </a:rPr>
                                </m:ctrlPr>
                              </m:sSubPr>
                              <m:e>
                                <m:r>
                                  <a:rPr lang="en-US" sz="1600" b="1">
                                    <a:latin typeface="Cambria Math"/>
                                  </a:rPr>
                                  <m:t>𝐚</m:t>
                                </m:r>
                              </m:e>
                              <m:sub>
                                <m:r>
                                  <a:rPr lang="en-US" sz="1600" b="1">
                                    <a:latin typeface="Cambria Math"/>
                                  </a:rPr>
                                  <m:t>𝟏𝐟</m:t>
                                </m:r>
                              </m:sub>
                            </m:sSub>
                          </m:e>
                        </m:d>
                      </m:e>
                      <m:sup>
                        <m:r>
                          <a:rPr lang="en-US" sz="1600" b="1" i="1" smtClean="0">
                            <a:latin typeface="Cambria Math"/>
                          </a:rPr>
                          <m:t>𝟑</m:t>
                        </m:r>
                      </m:sup>
                    </m:sSup>
                  </m:oMath>
                </a14:m>
                <a:r>
                  <a:rPr lang="en-US" sz="1600" b="1" dirty="0" smtClean="0">
                    <a:solidFill>
                      <a:schemeClr val="tx1"/>
                    </a:solidFill>
                    <a:sym typeface="Wingdings" pitchFamily="2" charset="2"/>
                  </a:rPr>
                  <a:t>   </a:t>
                </a:r>
                <a14:m>
                  <m:oMath xmlns:m="http://schemas.openxmlformats.org/officeDocument/2006/math">
                    <m:sSub>
                      <m:sSubPr>
                        <m:ctrlPr>
                          <a:rPr lang="en-US" sz="2000" b="1" i="1">
                            <a:latin typeface="Cambria Math"/>
                          </a:rPr>
                        </m:ctrlPr>
                      </m:sSubPr>
                      <m:e>
                        <m:r>
                          <a:rPr lang="en-US" sz="2000" b="1" i="0">
                            <a:latin typeface="Cambria Math"/>
                          </a:rPr>
                          <m:t>𝐚</m:t>
                        </m:r>
                      </m:e>
                      <m:sub>
                        <m:r>
                          <a:rPr lang="en-US" sz="2000" b="1" i="0" smtClean="0">
                            <a:latin typeface="Cambria Math"/>
                          </a:rPr>
                          <m:t>𝟑</m:t>
                        </m:r>
                        <m:r>
                          <a:rPr lang="en-US" sz="2000" b="1" i="0">
                            <a:latin typeface="Cambria Math"/>
                          </a:rPr>
                          <m:t>𝐟</m:t>
                        </m:r>
                      </m:sub>
                    </m:sSub>
                    <m:r>
                      <a:rPr lang="en-US" sz="2000" b="1" i="0" smtClean="0">
                        <a:latin typeface="Cambria Math"/>
                      </a:rPr>
                      <m:t>=</m:t>
                    </m:r>
                    <m:f>
                      <m:fPr>
                        <m:ctrlPr>
                          <a:rPr lang="en-US" sz="2000" b="1" i="1" smtClean="0">
                            <a:latin typeface="Cambria Math"/>
                          </a:rPr>
                        </m:ctrlPr>
                      </m:fPr>
                      <m:num>
                        <m:sSub>
                          <m:sSubPr>
                            <m:ctrlPr>
                              <a:rPr lang="en-US" sz="2000" b="1" i="1">
                                <a:latin typeface="Cambria Math"/>
                              </a:rPr>
                            </m:ctrlPr>
                          </m:sSubPr>
                          <m:e>
                            <m:r>
                              <a:rPr lang="en-US" sz="2000" b="1" i="0">
                                <a:latin typeface="Cambria Math"/>
                              </a:rPr>
                              <m:t> </m:t>
                            </m:r>
                            <m:r>
                              <a:rPr lang="en-US" sz="2000" b="1" i="0">
                                <a:latin typeface="Cambria Math"/>
                              </a:rPr>
                              <m:t>𝐚</m:t>
                            </m:r>
                          </m:e>
                          <m:sub>
                            <m:r>
                              <a:rPr lang="en-US" sz="2000" b="1" i="0" smtClean="0">
                                <a:latin typeface="Cambria Math"/>
                              </a:rPr>
                              <m:t>𝟑</m:t>
                            </m:r>
                          </m:sub>
                        </m:sSub>
                        <m:d>
                          <m:dPr>
                            <m:ctrlPr>
                              <a:rPr lang="en-US" sz="2000" b="1" i="1">
                                <a:latin typeface="Cambria Math"/>
                              </a:rPr>
                            </m:ctrlPr>
                          </m:dPr>
                          <m:e>
                            <m:r>
                              <a:rPr lang="en-US" sz="2000" b="1">
                                <a:latin typeface="Cambria Math"/>
                              </a:rPr>
                              <m:t>𝟏</m:t>
                            </m:r>
                            <m:r>
                              <a:rPr lang="en-US" sz="2000" b="1">
                                <a:latin typeface="Cambria Math"/>
                              </a:rPr>
                              <m:t>+</m:t>
                            </m:r>
                            <m:r>
                              <a:rPr lang="en-US" sz="2000" b="1">
                                <a:latin typeface="Cambria Math"/>
                              </a:rPr>
                              <m:t>𝐟</m:t>
                            </m:r>
                            <m:sSub>
                              <m:sSubPr>
                                <m:ctrlPr>
                                  <a:rPr lang="en-US" sz="2000" b="1" i="1">
                                    <a:latin typeface="Cambria Math"/>
                                  </a:rPr>
                                </m:ctrlPr>
                              </m:sSubPr>
                              <m:e>
                                <m:r>
                                  <a:rPr lang="en-US" sz="2000" b="1">
                                    <a:latin typeface="Cambria Math"/>
                                  </a:rPr>
                                  <m:t>𝐚</m:t>
                                </m:r>
                              </m:e>
                              <m:sub>
                                <m:r>
                                  <a:rPr lang="en-US" sz="2000" b="1">
                                    <a:latin typeface="Cambria Math"/>
                                  </a:rPr>
                                  <m:t>𝟏</m:t>
                                </m:r>
                              </m:sub>
                            </m:sSub>
                          </m:e>
                        </m:d>
                        <m:r>
                          <a:rPr lang="en-US" sz="2000" b="1" i="0" smtClean="0">
                            <a:latin typeface="Cambria Math"/>
                          </a:rPr>
                          <m:t>−</m:t>
                        </m:r>
                        <m:r>
                          <a:rPr lang="en-US" sz="2000" b="1" i="0" smtClean="0">
                            <a:latin typeface="Cambria Math"/>
                          </a:rPr>
                          <m:t>𝟐𝐟</m:t>
                        </m:r>
                        <m:sSup>
                          <m:sSupPr>
                            <m:ctrlPr>
                              <a:rPr lang="en-US" sz="2000" b="1" i="1" smtClean="0">
                                <a:latin typeface="Cambria Math"/>
                              </a:rPr>
                            </m:ctrlPr>
                          </m:sSupPr>
                          <m:e>
                            <m:sSub>
                              <m:sSubPr>
                                <m:ctrlPr>
                                  <a:rPr lang="en-US" b="1" i="1">
                                    <a:latin typeface="Cambria Math"/>
                                  </a:rPr>
                                </m:ctrlPr>
                              </m:sSubPr>
                              <m:e>
                                <m:r>
                                  <a:rPr lang="en-US" b="1">
                                    <a:latin typeface="Cambria Math"/>
                                  </a:rPr>
                                  <m:t> </m:t>
                                </m:r>
                                <m:r>
                                  <a:rPr lang="en-US" b="1">
                                    <a:latin typeface="Cambria Math"/>
                                  </a:rPr>
                                  <m:t>𝐚</m:t>
                                </m:r>
                              </m:e>
                              <m:sub>
                                <m:r>
                                  <a:rPr lang="en-US" b="1" i="0" smtClean="0">
                                    <a:latin typeface="Cambria Math"/>
                                  </a:rPr>
                                  <m:t>𝟐</m:t>
                                </m:r>
                              </m:sub>
                            </m:sSub>
                          </m:e>
                          <m:sup>
                            <m:r>
                              <a:rPr lang="en-US" sz="2000" b="1" i="1" smtClean="0">
                                <a:latin typeface="Cambria Math"/>
                              </a:rPr>
                              <m:t>𝟐</m:t>
                            </m:r>
                          </m:sup>
                        </m:sSup>
                      </m:num>
                      <m:den>
                        <m:sSup>
                          <m:sSupPr>
                            <m:ctrlPr>
                              <a:rPr lang="en-US" sz="2000" b="1" i="1" smtClean="0">
                                <a:latin typeface="Cambria Math"/>
                              </a:rPr>
                            </m:ctrlPr>
                          </m:sSupPr>
                          <m:e>
                            <m:d>
                              <m:dPr>
                                <m:ctrlPr>
                                  <a:rPr lang="en-US" sz="2000" b="1" i="1" smtClean="0">
                                    <a:latin typeface="Cambria Math"/>
                                  </a:rPr>
                                </m:ctrlPr>
                              </m:dPr>
                              <m:e>
                                <m:r>
                                  <a:rPr lang="en-US" sz="2000" b="1">
                                    <a:latin typeface="Cambria Math"/>
                                  </a:rPr>
                                  <m:t>𝟏</m:t>
                                </m:r>
                                <m:r>
                                  <a:rPr lang="en-US" sz="2000" b="1">
                                    <a:latin typeface="Cambria Math"/>
                                  </a:rPr>
                                  <m:t>+</m:t>
                                </m:r>
                                <m:r>
                                  <a:rPr lang="en-US" sz="2000" b="1">
                                    <a:latin typeface="Cambria Math"/>
                                  </a:rPr>
                                  <m:t>𝐟</m:t>
                                </m:r>
                                <m:sSub>
                                  <m:sSubPr>
                                    <m:ctrlPr>
                                      <a:rPr lang="en-US" sz="2000" b="1" i="1">
                                        <a:latin typeface="Cambria Math"/>
                                      </a:rPr>
                                    </m:ctrlPr>
                                  </m:sSubPr>
                                  <m:e>
                                    <m:r>
                                      <a:rPr lang="en-US" sz="2000" b="1">
                                        <a:latin typeface="Cambria Math"/>
                                      </a:rPr>
                                      <m:t>𝐚</m:t>
                                    </m:r>
                                  </m:e>
                                  <m:sub>
                                    <m:r>
                                      <a:rPr lang="en-US" sz="2000" b="1">
                                        <a:latin typeface="Cambria Math"/>
                                      </a:rPr>
                                      <m:t>𝟏</m:t>
                                    </m:r>
                                  </m:sub>
                                </m:sSub>
                              </m:e>
                            </m:d>
                          </m:e>
                          <m:sup>
                            <m:r>
                              <a:rPr lang="en-US" sz="2000" b="1" i="1" smtClean="0">
                                <a:latin typeface="Cambria Math"/>
                              </a:rPr>
                              <m:t>𝟓</m:t>
                            </m:r>
                          </m:sup>
                        </m:sSup>
                      </m:den>
                    </m:f>
                  </m:oMath>
                </a14:m>
                <a:r>
                  <a:rPr lang="en-US" sz="1600" b="1" dirty="0" smtClean="0">
                    <a:solidFill>
                      <a:schemeClr val="tx1"/>
                    </a:solidFill>
                    <a:sym typeface="Wingdings" pitchFamily="2" charset="2"/>
                  </a:rPr>
                  <a:t>  </a:t>
                </a:r>
                <a:endParaRPr lang="en-US" sz="1600" b="1" dirty="0" smtClean="0">
                  <a:solidFill>
                    <a:schemeClr val="tx1"/>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838200" y="4561149"/>
                <a:ext cx="7696200" cy="619721"/>
              </a:xfrm>
              <a:prstGeom prst="rect">
                <a:avLst/>
              </a:prstGeom>
              <a:blipFill rotWithShape="1">
                <a:blip r:embed="rId5"/>
                <a:stretch>
                  <a:fillRect/>
                </a:stretch>
              </a:blipFill>
            </p:spPr>
            <p:txBody>
              <a:bodyPr/>
              <a:lstStyle/>
              <a:p>
                <a:r>
                  <a:rPr lang="en-US">
                    <a:noFill/>
                  </a:rPr>
                  <a:t> </a:t>
                </a:r>
              </a:p>
            </p:txBody>
          </p:sp>
        </mc:Fallback>
      </mc:AlternateContent>
      <p:sp>
        <p:nvSpPr>
          <p:cNvPr id="10" name="Rectangle 9"/>
          <p:cNvSpPr/>
          <p:nvPr/>
        </p:nvSpPr>
        <p:spPr>
          <a:xfrm>
            <a:off x="2971800" y="3276600"/>
            <a:ext cx="1295400" cy="67962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293476" y="3882375"/>
            <a:ext cx="1421524" cy="67962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943600" y="4450916"/>
            <a:ext cx="2438400" cy="80688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4359802"/>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40"/>
          <p:cNvSpPr/>
          <p:nvPr/>
        </p:nvSpPr>
        <p:spPr>
          <a:xfrm>
            <a:off x="3276600" y="4033964"/>
            <a:ext cx="1217886" cy="70859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29</a:t>
            </a:fld>
            <a:endParaRPr lang="en-US"/>
          </a:p>
        </p:txBody>
      </p:sp>
      <mc:AlternateContent xmlns:mc="http://schemas.openxmlformats.org/markup-compatibility/2006" xmlns:a14="http://schemas.microsoft.com/office/drawing/2010/main">
        <mc:Choice Requires="a14">
          <p:sp>
            <p:nvSpPr>
              <p:cNvPr id="5" name="TextBox 4"/>
              <p:cNvSpPr txBox="1"/>
              <p:nvPr/>
            </p:nvSpPr>
            <p:spPr>
              <a:xfrm>
                <a:off x="5423035" y="3247196"/>
                <a:ext cx="1490811" cy="494687"/>
              </a:xfrm>
              <a:prstGeom prst="rect">
                <a:avLst/>
              </a:prstGeom>
              <a:noFill/>
            </p:spPr>
            <p:txBody>
              <a:bodyPr wrap="square" rtlCol="0">
                <a:spAutoFit/>
              </a:bodyPr>
              <a:lstStyle/>
              <a:p>
                <a14:m>
                  <m:oMath xmlns:m="http://schemas.openxmlformats.org/officeDocument/2006/math">
                    <m:sSub>
                      <m:sSubPr>
                        <m:ctrlPr>
                          <a:rPr lang="en-US" b="1" i="1" smtClean="0">
                            <a:solidFill>
                              <a:srgbClr val="0000FF"/>
                            </a:solidFill>
                            <a:latin typeface="Cambria Math"/>
                          </a:rPr>
                        </m:ctrlPr>
                      </m:sSubPr>
                      <m:e>
                        <m:r>
                          <a:rPr lang="en-US" b="1" i="0">
                            <a:solidFill>
                              <a:srgbClr val="0000FF"/>
                            </a:solidFill>
                            <a:latin typeface="Cambria Math"/>
                          </a:rPr>
                          <m:t>𝐚</m:t>
                        </m:r>
                      </m:e>
                      <m:sub>
                        <m:r>
                          <a:rPr lang="en-US" b="1" i="0">
                            <a:solidFill>
                              <a:srgbClr val="0000FF"/>
                            </a:solidFill>
                            <a:latin typeface="Cambria Math"/>
                          </a:rPr>
                          <m:t>𝟏𝐟</m:t>
                        </m:r>
                      </m:sub>
                    </m:sSub>
                    <m:r>
                      <a:rPr lang="en-US" b="1" i="0" smtClean="0">
                        <a:solidFill>
                          <a:srgbClr val="0000FF"/>
                        </a:solidFill>
                        <a:latin typeface="Cambria Math"/>
                      </a:rPr>
                      <m:t>=</m:t>
                    </m:r>
                    <m:f>
                      <m:fPr>
                        <m:ctrlPr>
                          <a:rPr lang="en-US" b="1" i="1" smtClean="0">
                            <a:solidFill>
                              <a:srgbClr val="0000FF"/>
                            </a:solidFill>
                            <a:latin typeface="Cambria Math"/>
                          </a:rPr>
                        </m:ctrlPr>
                      </m:fPr>
                      <m:num>
                        <m:sSub>
                          <m:sSubPr>
                            <m:ctrlPr>
                              <a:rPr lang="en-US" b="1" i="1">
                                <a:solidFill>
                                  <a:srgbClr val="0000FF"/>
                                </a:solidFill>
                                <a:latin typeface="Cambria Math"/>
                              </a:rPr>
                            </m:ctrlPr>
                          </m:sSubPr>
                          <m:e>
                            <m:r>
                              <a:rPr lang="en-US" b="1" i="0">
                                <a:solidFill>
                                  <a:srgbClr val="0000FF"/>
                                </a:solidFill>
                                <a:latin typeface="Cambria Math"/>
                              </a:rPr>
                              <m:t> </m:t>
                            </m:r>
                            <m:r>
                              <a:rPr lang="en-US" b="1" i="0">
                                <a:solidFill>
                                  <a:srgbClr val="0000FF"/>
                                </a:solidFill>
                                <a:latin typeface="Cambria Math"/>
                              </a:rPr>
                              <m:t>𝐚</m:t>
                            </m:r>
                          </m:e>
                          <m:sub>
                            <m:r>
                              <a:rPr lang="en-US" b="1" i="0">
                                <a:solidFill>
                                  <a:srgbClr val="0000FF"/>
                                </a:solidFill>
                                <a:latin typeface="Cambria Math"/>
                              </a:rPr>
                              <m:t>𝟏</m:t>
                            </m:r>
                          </m:sub>
                        </m:sSub>
                      </m:num>
                      <m:den>
                        <m:r>
                          <a:rPr lang="en-US" b="1" i="0" smtClean="0">
                            <a:solidFill>
                              <a:srgbClr val="0000FF"/>
                            </a:solidFill>
                            <a:latin typeface="Cambria Math"/>
                          </a:rPr>
                          <m:t>𝟏</m:t>
                        </m:r>
                        <m:r>
                          <a:rPr lang="en-US" b="1" i="0" smtClean="0">
                            <a:solidFill>
                              <a:srgbClr val="0000FF"/>
                            </a:solidFill>
                            <a:latin typeface="Cambria Math"/>
                          </a:rPr>
                          <m:t>+</m:t>
                        </m:r>
                        <m:r>
                          <a:rPr lang="en-US" b="1" i="0">
                            <a:solidFill>
                              <a:srgbClr val="0000FF"/>
                            </a:solidFill>
                            <a:latin typeface="Cambria Math"/>
                          </a:rPr>
                          <m:t>𝐟</m:t>
                        </m:r>
                        <m:sSub>
                          <m:sSubPr>
                            <m:ctrlPr>
                              <a:rPr lang="en-US" b="1" i="1">
                                <a:solidFill>
                                  <a:srgbClr val="0000FF"/>
                                </a:solidFill>
                                <a:latin typeface="Cambria Math"/>
                              </a:rPr>
                            </m:ctrlPr>
                          </m:sSubPr>
                          <m:e>
                            <m:r>
                              <a:rPr lang="en-US" b="1" i="0">
                                <a:solidFill>
                                  <a:srgbClr val="0000FF"/>
                                </a:solidFill>
                                <a:latin typeface="Cambria Math"/>
                              </a:rPr>
                              <m:t>𝐚</m:t>
                            </m:r>
                          </m:e>
                          <m:sub>
                            <m:r>
                              <a:rPr lang="en-US" b="1" i="0">
                                <a:solidFill>
                                  <a:srgbClr val="0000FF"/>
                                </a:solidFill>
                                <a:latin typeface="Cambria Math"/>
                              </a:rPr>
                              <m:t>𝟏</m:t>
                            </m:r>
                          </m:sub>
                        </m:sSub>
                      </m:den>
                    </m:f>
                  </m:oMath>
                </a14:m>
                <a:r>
                  <a:rPr lang="en-US" sz="1600" b="1" dirty="0" smtClean="0">
                    <a:solidFill>
                      <a:srgbClr val="0000FF"/>
                    </a:solidFill>
                    <a:sym typeface="Wingdings" pitchFamily="2" charset="2"/>
                  </a:rPr>
                  <a:t>  </a:t>
                </a:r>
                <a:endParaRPr lang="en-US" sz="1600" b="1" dirty="0" smtClean="0">
                  <a:solidFill>
                    <a:srgbClr val="0000FF"/>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5423035" y="3247196"/>
                <a:ext cx="1490811" cy="494687"/>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5423036" y="3849056"/>
                <a:ext cx="1571083" cy="494687"/>
              </a:xfrm>
              <a:prstGeom prst="rect">
                <a:avLst/>
              </a:prstGeom>
              <a:noFill/>
            </p:spPr>
            <p:txBody>
              <a:bodyPr wrap="square" rtlCol="0">
                <a:spAutoFit/>
              </a:bodyPr>
              <a:lstStyle/>
              <a:p>
                <a14:m>
                  <m:oMath xmlns:m="http://schemas.openxmlformats.org/officeDocument/2006/math">
                    <m:sSub>
                      <m:sSubPr>
                        <m:ctrlPr>
                          <a:rPr lang="en-US" b="1" i="1" smtClean="0">
                            <a:solidFill>
                              <a:srgbClr val="0000FF"/>
                            </a:solidFill>
                            <a:latin typeface="Cambria Math"/>
                          </a:rPr>
                        </m:ctrlPr>
                      </m:sSubPr>
                      <m:e>
                        <m:r>
                          <a:rPr lang="en-US" b="1" i="0">
                            <a:solidFill>
                              <a:srgbClr val="0000FF"/>
                            </a:solidFill>
                            <a:latin typeface="Cambria Math"/>
                          </a:rPr>
                          <m:t>𝐚</m:t>
                        </m:r>
                      </m:e>
                      <m:sub>
                        <m:r>
                          <a:rPr lang="en-US" b="1" i="0" smtClean="0">
                            <a:solidFill>
                              <a:srgbClr val="0000FF"/>
                            </a:solidFill>
                            <a:latin typeface="Cambria Math"/>
                          </a:rPr>
                          <m:t>𝟐</m:t>
                        </m:r>
                        <m:r>
                          <a:rPr lang="en-US" b="1" i="0">
                            <a:solidFill>
                              <a:srgbClr val="0000FF"/>
                            </a:solidFill>
                            <a:latin typeface="Cambria Math"/>
                          </a:rPr>
                          <m:t>𝐟</m:t>
                        </m:r>
                      </m:sub>
                    </m:sSub>
                    <m:r>
                      <a:rPr lang="en-US" b="1" i="0" smtClean="0">
                        <a:solidFill>
                          <a:srgbClr val="0000FF"/>
                        </a:solidFill>
                        <a:latin typeface="Cambria Math"/>
                      </a:rPr>
                      <m:t>=</m:t>
                    </m:r>
                    <m:f>
                      <m:fPr>
                        <m:ctrlPr>
                          <a:rPr lang="en-US" b="1" i="1" smtClean="0">
                            <a:solidFill>
                              <a:srgbClr val="0000FF"/>
                            </a:solidFill>
                            <a:latin typeface="Cambria Math"/>
                          </a:rPr>
                        </m:ctrlPr>
                      </m:fPr>
                      <m:num>
                        <m:sSub>
                          <m:sSubPr>
                            <m:ctrlPr>
                              <a:rPr lang="en-US" b="1" i="1">
                                <a:solidFill>
                                  <a:srgbClr val="0000FF"/>
                                </a:solidFill>
                                <a:latin typeface="Cambria Math"/>
                              </a:rPr>
                            </m:ctrlPr>
                          </m:sSubPr>
                          <m:e>
                            <m:r>
                              <a:rPr lang="en-US" b="1" i="0">
                                <a:solidFill>
                                  <a:srgbClr val="0000FF"/>
                                </a:solidFill>
                                <a:latin typeface="Cambria Math"/>
                              </a:rPr>
                              <m:t> </m:t>
                            </m:r>
                            <m:r>
                              <a:rPr lang="en-US" b="1" i="0">
                                <a:solidFill>
                                  <a:srgbClr val="0000FF"/>
                                </a:solidFill>
                                <a:latin typeface="Cambria Math"/>
                              </a:rPr>
                              <m:t>𝐚</m:t>
                            </m:r>
                          </m:e>
                          <m:sub>
                            <m:r>
                              <a:rPr lang="en-US" b="1" i="0" smtClean="0">
                                <a:solidFill>
                                  <a:srgbClr val="0000FF"/>
                                </a:solidFill>
                                <a:latin typeface="Cambria Math"/>
                              </a:rPr>
                              <m:t>𝟐</m:t>
                            </m:r>
                          </m:sub>
                        </m:sSub>
                      </m:num>
                      <m:den>
                        <m:sSup>
                          <m:sSupPr>
                            <m:ctrlPr>
                              <a:rPr lang="en-US" b="1" i="1" smtClean="0">
                                <a:solidFill>
                                  <a:srgbClr val="0000FF"/>
                                </a:solidFill>
                                <a:latin typeface="Cambria Math"/>
                              </a:rPr>
                            </m:ctrlPr>
                          </m:sSupPr>
                          <m:e>
                            <m:d>
                              <m:dPr>
                                <m:ctrlPr>
                                  <a:rPr lang="en-US" b="1" i="1" smtClean="0">
                                    <a:solidFill>
                                      <a:srgbClr val="0000FF"/>
                                    </a:solidFill>
                                    <a:latin typeface="Cambria Math"/>
                                  </a:rPr>
                                </m:ctrlPr>
                              </m:dPr>
                              <m:e>
                                <m:r>
                                  <a:rPr lang="en-US" b="1">
                                    <a:solidFill>
                                      <a:srgbClr val="0000FF"/>
                                    </a:solidFill>
                                    <a:latin typeface="Cambria Math"/>
                                  </a:rPr>
                                  <m:t>𝟏</m:t>
                                </m:r>
                                <m:r>
                                  <a:rPr lang="en-US" b="1">
                                    <a:solidFill>
                                      <a:srgbClr val="0000FF"/>
                                    </a:solidFill>
                                    <a:latin typeface="Cambria Math"/>
                                  </a:rPr>
                                  <m:t>+</m:t>
                                </m:r>
                                <m:r>
                                  <a:rPr lang="en-US" b="1">
                                    <a:solidFill>
                                      <a:srgbClr val="0000FF"/>
                                    </a:solidFill>
                                    <a:latin typeface="Cambria Math"/>
                                  </a:rPr>
                                  <m:t>𝐟</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𝟏</m:t>
                                    </m:r>
                                  </m:sub>
                                </m:sSub>
                              </m:e>
                            </m:d>
                          </m:e>
                          <m:sup>
                            <m:r>
                              <a:rPr lang="en-US" b="1" i="1" smtClean="0">
                                <a:solidFill>
                                  <a:srgbClr val="0000FF"/>
                                </a:solidFill>
                                <a:latin typeface="Cambria Math"/>
                              </a:rPr>
                              <m:t>𝟑</m:t>
                            </m:r>
                          </m:sup>
                        </m:sSup>
                      </m:den>
                    </m:f>
                  </m:oMath>
                </a14:m>
                <a:r>
                  <a:rPr lang="en-US" sz="1600" b="1" dirty="0" smtClean="0">
                    <a:solidFill>
                      <a:srgbClr val="0000FF"/>
                    </a:solidFill>
                    <a:sym typeface="Wingdings" pitchFamily="2" charset="2"/>
                  </a:rPr>
                  <a:t>  </a:t>
                </a:r>
                <a:endParaRPr lang="en-US" sz="1600" b="1" dirty="0" smtClean="0">
                  <a:solidFill>
                    <a:srgbClr val="0000FF"/>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5423036" y="3849056"/>
                <a:ext cx="1571083" cy="494687"/>
              </a:xfrm>
              <a:prstGeom prst="rect">
                <a:avLst/>
              </a:prstGeom>
              <a:blipFill rotWithShape="1">
                <a:blip r:embed="rId3"/>
                <a:stretch>
                  <a:fillRect/>
                </a:stretch>
              </a:blipFill>
            </p:spPr>
            <p:txBody>
              <a:bodyPr/>
              <a:lstStyle/>
              <a:p>
                <a:r>
                  <a:rPr lang="en-US">
                    <a:noFill/>
                  </a:rPr>
                  <a:t> </a:t>
                </a:r>
              </a:p>
            </p:txBody>
          </p:sp>
        </mc:Fallback>
      </mc:AlternateContent>
      <p:sp>
        <p:nvSpPr>
          <p:cNvPr id="11" name="Title 1"/>
          <p:cNvSpPr>
            <a:spLocks noGrp="1"/>
          </p:cNvSpPr>
          <p:nvPr>
            <p:ph type="title"/>
          </p:nvPr>
        </p:nvSpPr>
        <p:spPr>
          <a:xfrm>
            <a:off x="457200" y="639762"/>
            <a:ext cx="8229600" cy="655638"/>
          </a:xfrm>
        </p:spPr>
        <p:txBody>
          <a:bodyPr/>
          <a:lstStyle/>
          <a:p>
            <a:r>
              <a:rPr lang="en-US" dirty="0" smtClean="0"/>
              <a:t>Effect of Feedback on IIP2</a:t>
            </a:r>
            <a:endParaRPr lang="en-US" dirty="0"/>
          </a:p>
        </p:txBody>
      </p:sp>
      <p:sp>
        <p:nvSpPr>
          <p:cNvPr id="12" name="Rectangle 11"/>
          <p:cNvSpPr/>
          <p:nvPr/>
        </p:nvSpPr>
        <p:spPr>
          <a:xfrm>
            <a:off x="2943198" y="1921896"/>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a:endCxn id="12" idx="1"/>
          </p:cNvCxnSpPr>
          <p:nvPr/>
        </p:nvCxnSpPr>
        <p:spPr>
          <a:xfrm flipV="1">
            <a:off x="1816674" y="2302896"/>
            <a:ext cx="1126524" cy="137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2905098" y="1979730"/>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5" name="Straight Arrow Connector 14"/>
          <p:cNvCxnSpPr/>
          <p:nvPr/>
        </p:nvCxnSpPr>
        <p:spPr>
          <a:xfrm>
            <a:off x="3971898" y="2302896"/>
            <a:ext cx="1045176" cy="137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2"/>
          <p:cNvSpPr txBox="1">
            <a:spLocks noChangeArrowheads="1"/>
          </p:cNvSpPr>
          <p:nvPr/>
        </p:nvSpPr>
        <p:spPr bwMode="auto">
          <a:xfrm>
            <a:off x="1435674" y="2118230"/>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17" name="TextBox 2"/>
          <p:cNvSpPr txBox="1">
            <a:spLocks noChangeArrowheads="1"/>
          </p:cNvSpPr>
          <p:nvPr/>
        </p:nvSpPr>
        <p:spPr bwMode="auto">
          <a:xfrm>
            <a:off x="4940873" y="2119603"/>
            <a:ext cx="648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out,f</a:t>
            </a:r>
            <a:endParaRPr lang="en-US" b="1" baseline="-25000" dirty="0" smtClean="0">
              <a:latin typeface="Franklin Gothic Medium Cond" pitchFamily="34" charset="0"/>
            </a:endParaRPr>
          </a:p>
        </p:txBody>
      </p:sp>
      <p:sp>
        <p:nvSpPr>
          <p:cNvPr id="18" name="Oval 17"/>
          <p:cNvSpPr/>
          <p:nvPr/>
        </p:nvSpPr>
        <p:spPr>
          <a:xfrm>
            <a:off x="2036521" y="2102840"/>
            <a:ext cx="372762"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2"/>
          <p:cNvSpPr txBox="1">
            <a:spLocks noChangeArrowheads="1"/>
          </p:cNvSpPr>
          <p:nvPr/>
        </p:nvSpPr>
        <p:spPr bwMode="auto">
          <a:xfrm>
            <a:off x="2069064" y="2102840"/>
            <a:ext cx="2778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b="1" dirty="0" smtClean="0">
                <a:latin typeface="Franklin Gothic Medium Cond" pitchFamily="34" charset="0"/>
              </a:rPr>
              <a:t>+</a:t>
            </a:r>
            <a:endParaRPr lang="en-US" sz="2000" b="1" baseline="-25000" dirty="0" smtClean="0">
              <a:latin typeface="Franklin Gothic Medium Cond" pitchFamily="34" charset="0"/>
            </a:endParaRPr>
          </a:p>
        </p:txBody>
      </p:sp>
      <p:sp>
        <p:nvSpPr>
          <p:cNvPr id="20" name="Rectangle 19"/>
          <p:cNvSpPr/>
          <p:nvPr/>
        </p:nvSpPr>
        <p:spPr>
          <a:xfrm>
            <a:off x="2943198" y="297033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
          <p:cNvSpPr txBox="1">
            <a:spLocks noChangeArrowheads="1"/>
          </p:cNvSpPr>
          <p:nvPr/>
        </p:nvSpPr>
        <p:spPr bwMode="auto">
          <a:xfrm>
            <a:off x="2904494" y="3134398"/>
            <a:ext cx="1066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f</a:t>
            </a:r>
            <a:endParaRPr lang="en-US" b="1" dirty="0">
              <a:solidFill>
                <a:srgbClr val="000000"/>
              </a:solidFill>
              <a:latin typeface="Franklin Gothic Medium Cond" pitchFamily="34" charset="0"/>
            </a:endParaRPr>
          </a:p>
        </p:txBody>
      </p:sp>
      <p:cxnSp>
        <p:nvCxnSpPr>
          <p:cNvPr id="22" name="Straight Arrow Connector 21"/>
          <p:cNvCxnSpPr/>
          <p:nvPr/>
        </p:nvCxnSpPr>
        <p:spPr>
          <a:xfrm>
            <a:off x="4559874" y="2301522"/>
            <a:ext cx="0" cy="1017542"/>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962809" y="3318329"/>
            <a:ext cx="612529"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2207971" y="2502950"/>
            <a:ext cx="14931" cy="81611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2222902" y="3318329"/>
            <a:ext cx="736772" cy="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4303684" y="1510537"/>
                <a:ext cx="3185616" cy="392993"/>
              </a:xfrm>
              <a:prstGeom prst="rect">
                <a:avLst/>
              </a:prstGeom>
              <a:noFill/>
            </p:spPr>
            <p:txBody>
              <a:bodyPr wrap="none" rtlCol="0">
                <a:spAutoFit/>
              </a:bodyPr>
              <a:lstStyle/>
              <a:p>
                <a14:m>
                  <m:oMath xmlns:m="http://schemas.openxmlformats.org/officeDocument/2006/math">
                    <m:sSub>
                      <m:sSubPr>
                        <m:ctrlPr>
                          <a:rPr lang="en-US" b="1" i="1" smtClean="0">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𝐨𝐮𝐭</m:t>
                        </m:r>
                      </m:sub>
                    </m:sSub>
                  </m:oMath>
                </a14:m>
                <a:r>
                  <a:rPr lang="en-US" b="1" dirty="0" smtClean="0">
                    <a:solidFill>
                      <a:schemeClr val="tx1"/>
                    </a:solidFill>
                    <a:latin typeface="Cambria Math"/>
                    <a:ea typeface="Cambria Math"/>
                  </a:rPr>
                  <a:t>≈</a:t>
                </a:r>
                <a14:m>
                  <m:oMath xmlns:m="http://schemas.openxmlformats.org/officeDocument/2006/math">
                    <m:sSub>
                      <m:sSubPr>
                        <m:ctrlPr>
                          <a:rPr lang="en-US" b="1" i="1">
                            <a:solidFill>
                              <a:schemeClr val="tx1"/>
                            </a:solidFill>
                            <a:latin typeface="Cambria Math"/>
                          </a:rPr>
                        </m:ctrlPr>
                      </m:sSubPr>
                      <m:e>
                        <m:r>
                          <a:rPr lang="en-US" b="1" i="0" smtClean="0">
                            <a:solidFill>
                              <a:schemeClr val="tx1"/>
                            </a:solidFill>
                            <a:latin typeface="Cambria Math"/>
                          </a:rPr>
                          <m:t> </m:t>
                        </m:r>
                        <m:r>
                          <a:rPr lang="en-US" b="1">
                            <a:solidFill>
                              <a:schemeClr val="tx1"/>
                            </a:solidFill>
                            <a:latin typeface="Cambria Math"/>
                          </a:rPr>
                          <m:t>𝐚</m:t>
                        </m:r>
                      </m:e>
                      <m:sub>
                        <m:r>
                          <a:rPr lang="en-US" b="1">
                            <a:solidFill>
                              <a:schemeClr val="tx1"/>
                            </a:solidFill>
                            <a:latin typeface="Cambria Math"/>
                          </a:rPr>
                          <m:t>𝟏</m:t>
                        </m:r>
                      </m:sub>
                    </m:sSub>
                    <m:sSub>
                      <m:sSubPr>
                        <m:ctrlPr>
                          <a:rPr lang="en-US" b="1" i="1">
                            <a:solidFill>
                              <a:schemeClr val="tx1"/>
                            </a:solidFill>
                            <a:latin typeface="Cambria Math"/>
                          </a:rPr>
                        </m:ctrlPr>
                      </m:sSubPr>
                      <m:e>
                        <m:r>
                          <a:rPr lang="en-US" b="1">
                            <a:solidFill>
                              <a:schemeClr val="tx1"/>
                            </a:solidFill>
                            <a:latin typeface="Cambria Math"/>
                          </a:rPr>
                          <m:t>𝐕</m:t>
                        </m:r>
                      </m:e>
                      <m:sub>
                        <m:r>
                          <a:rPr lang="en-US" b="1">
                            <a:solidFill>
                              <a:schemeClr val="tx1"/>
                            </a:solidFill>
                            <a:latin typeface="Cambria Math"/>
                          </a:rPr>
                          <m:t>𝐢𝐧</m:t>
                        </m:r>
                      </m:sub>
                    </m:sSub>
                    <m:r>
                      <a:rPr lang="en-US" b="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𝐚</m:t>
                        </m:r>
                      </m:e>
                      <m:sub>
                        <m:r>
                          <a:rPr lang="en-US" b="1">
                            <a:solidFill>
                              <a:schemeClr val="tx1"/>
                            </a:solidFill>
                            <a:latin typeface="Cambria Math"/>
                          </a:rPr>
                          <m:t>𝟐</m:t>
                        </m:r>
                      </m:sub>
                    </m:sSub>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𝐕</m:t>
                            </m:r>
                          </m:e>
                          <m:sub>
                            <m:r>
                              <a:rPr lang="en-US" b="1">
                                <a:solidFill>
                                  <a:schemeClr val="tx1"/>
                                </a:solidFill>
                                <a:latin typeface="Cambria Math"/>
                              </a:rPr>
                              <m:t>𝐢𝐧</m:t>
                            </m:r>
                          </m:sub>
                        </m:sSub>
                      </m:e>
                      <m:sup>
                        <m:r>
                          <a:rPr lang="en-US" b="1">
                            <a:solidFill>
                              <a:schemeClr val="tx1"/>
                            </a:solidFill>
                            <a:latin typeface="Cambria Math"/>
                          </a:rPr>
                          <m:t>𝟐</m:t>
                        </m:r>
                      </m:sup>
                    </m:sSup>
                    <m:r>
                      <a:rPr lang="en-US" b="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𝐚</m:t>
                        </m:r>
                      </m:e>
                      <m:sub>
                        <m:r>
                          <a:rPr lang="en-US" b="1">
                            <a:solidFill>
                              <a:schemeClr val="tx1"/>
                            </a:solidFill>
                            <a:latin typeface="Cambria Math"/>
                          </a:rPr>
                          <m:t>𝟑</m:t>
                        </m:r>
                      </m:sub>
                    </m:sSub>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𝐕</m:t>
                            </m:r>
                          </m:e>
                          <m:sub>
                            <m:r>
                              <a:rPr lang="en-US" b="1">
                                <a:solidFill>
                                  <a:schemeClr val="tx1"/>
                                </a:solidFill>
                                <a:latin typeface="Cambria Math"/>
                              </a:rPr>
                              <m:t>𝐢𝐧</m:t>
                            </m:r>
                          </m:sub>
                        </m:sSub>
                      </m:e>
                      <m:sup>
                        <m:r>
                          <a:rPr lang="en-US" b="1">
                            <a:solidFill>
                              <a:schemeClr val="tx1"/>
                            </a:solidFill>
                            <a:latin typeface="Cambria Math"/>
                          </a:rPr>
                          <m:t>𝟑</m:t>
                        </m:r>
                      </m:sup>
                    </m:sSup>
                  </m:oMath>
                </a14:m>
                <a:endParaRPr lang="en-US" b="1" dirty="0">
                  <a:solidFill>
                    <a:schemeClr val="tx1"/>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4303684" y="1510537"/>
                <a:ext cx="3185616" cy="392993"/>
              </a:xfrm>
              <a:prstGeom prst="rect">
                <a:avLst/>
              </a:prstGeom>
              <a:blipFill rotWithShape="1">
                <a:blip r:embed="rId4"/>
                <a:stretch>
                  <a:fillRect t="-3125" b="-23438"/>
                </a:stretch>
              </a:blipFill>
            </p:spPr>
            <p:txBody>
              <a:bodyPr/>
              <a:lstStyle/>
              <a:p>
                <a:r>
                  <a:rPr lang="en-US">
                    <a:noFill/>
                  </a:rPr>
                  <a:t> </a:t>
                </a:r>
              </a:p>
            </p:txBody>
          </p:sp>
        </mc:Fallback>
      </mc:AlternateContent>
      <p:cxnSp>
        <p:nvCxnSpPr>
          <p:cNvPr id="27" name="Straight Arrow Connector 26"/>
          <p:cNvCxnSpPr>
            <a:endCxn id="26" idx="1"/>
          </p:cNvCxnSpPr>
          <p:nvPr/>
        </p:nvCxnSpPr>
        <p:spPr>
          <a:xfrm flipV="1">
            <a:off x="3971898" y="1707034"/>
            <a:ext cx="331786" cy="1792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5423036" y="2502950"/>
            <a:ext cx="331786" cy="307343"/>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5169474" y="2741730"/>
                <a:ext cx="3503010" cy="392993"/>
              </a:xfrm>
              <a:prstGeom prst="rect">
                <a:avLst/>
              </a:prstGeom>
              <a:noFill/>
            </p:spPr>
            <p:txBody>
              <a:bodyPr wrap="none" rtlCol="0">
                <a:spAutoFit/>
              </a:bodyPr>
              <a:lstStyle/>
              <a:p>
                <a14:m>
                  <m:oMath xmlns:m="http://schemas.openxmlformats.org/officeDocument/2006/math">
                    <m:sSub>
                      <m:sSubPr>
                        <m:ctrlPr>
                          <a:rPr lang="en-US" b="1" i="1" smtClean="0">
                            <a:solidFill>
                              <a:srgbClr val="0000FF"/>
                            </a:solidFill>
                            <a:latin typeface="Cambria Math"/>
                          </a:rPr>
                        </m:ctrlPr>
                      </m:sSubPr>
                      <m:e>
                        <m:r>
                          <a:rPr lang="en-US" b="1" i="0" smtClean="0">
                            <a:solidFill>
                              <a:srgbClr val="0000FF"/>
                            </a:solidFill>
                            <a:latin typeface="Cambria Math"/>
                          </a:rPr>
                          <m:t>𝐕</m:t>
                        </m:r>
                      </m:e>
                      <m:sub>
                        <m:r>
                          <a:rPr lang="en-US" b="1" i="0" smtClean="0">
                            <a:solidFill>
                              <a:srgbClr val="0000FF"/>
                            </a:solidFill>
                            <a:latin typeface="Cambria Math"/>
                          </a:rPr>
                          <m:t>𝐨𝐮𝐭</m:t>
                        </m:r>
                        <m:r>
                          <a:rPr lang="en-US" b="1" i="0" smtClean="0">
                            <a:solidFill>
                              <a:srgbClr val="0000FF"/>
                            </a:solidFill>
                            <a:latin typeface="Cambria Math"/>
                          </a:rPr>
                          <m:t>,</m:t>
                        </m:r>
                        <m:r>
                          <a:rPr lang="en-US" b="1" i="0" smtClean="0">
                            <a:solidFill>
                              <a:srgbClr val="0000FF"/>
                            </a:solidFill>
                            <a:latin typeface="Cambria Math"/>
                          </a:rPr>
                          <m:t>𝐟</m:t>
                        </m:r>
                      </m:sub>
                    </m:sSub>
                  </m:oMath>
                </a14:m>
                <a:r>
                  <a:rPr lang="en-US" b="1" dirty="0" smtClean="0">
                    <a:solidFill>
                      <a:srgbClr val="0000FF"/>
                    </a:solidFill>
                    <a:latin typeface="Cambria Math"/>
                    <a:ea typeface="Cambria Math"/>
                  </a:rPr>
                  <a:t>≈</a:t>
                </a:r>
                <a14:m>
                  <m:oMath xmlns:m="http://schemas.openxmlformats.org/officeDocument/2006/math">
                    <m:sSub>
                      <m:sSubPr>
                        <m:ctrlPr>
                          <a:rPr lang="en-US" b="1" i="1">
                            <a:solidFill>
                              <a:srgbClr val="0000FF"/>
                            </a:solidFill>
                            <a:latin typeface="Cambria Math"/>
                          </a:rPr>
                        </m:ctrlPr>
                      </m:sSubPr>
                      <m:e>
                        <m:r>
                          <a:rPr lang="en-US" b="1" i="0" smtClean="0">
                            <a:solidFill>
                              <a:srgbClr val="0000FF"/>
                            </a:solidFill>
                            <a:latin typeface="Cambria Math"/>
                          </a:rPr>
                          <m:t> </m:t>
                        </m:r>
                        <m:r>
                          <a:rPr lang="en-US" b="1" i="0">
                            <a:solidFill>
                              <a:srgbClr val="0000FF"/>
                            </a:solidFill>
                            <a:latin typeface="Cambria Math"/>
                          </a:rPr>
                          <m:t>𝐚</m:t>
                        </m:r>
                      </m:e>
                      <m:sub>
                        <m:r>
                          <a:rPr lang="en-US" b="1" i="0">
                            <a:solidFill>
                              <a:srgbClr val="0000FF"/>
                            </a:solidFill>
                            <a:latin typeface="Cambria Math"/>
                          </a:rPr>
                          <m:t>𝟏</m:t>
                        </m:r>
                        <m:r>
                          <a:rPr lang="en-US" b="1" i="0" smtClean="0">
                            <a:solidFill>
                              <a:srgbClr val="0000FF"/>
                            </a:solidFill>
                            <a:latin typeface="Cambria Math"/>
                          </a:rPr>
                          <m:t>𝐟</m:t>
                        </m:r>
                      </m:sub>
                    </m:sSub>
                    <m:sSub>
                      <m:sSubPr>
                        <m:ctrlPr>
                          <a:rPr lang="en-US" b="1" i="1">
                            <a:solidFill>
                              <a:srgbClr val="0000FF"/>
                            </a:solidFill>
                            <a:latin typeface="Cambria Math"/>
                          </a:rPr>
                        </m:ctrlPr>
                      </m:sSubPr>
                      <m:e>
                        <m:r>
                          <a:rPr lang="en-US" b="1" i="0">
                            <a:solidFill>
                              <a:srgbClr val="0000FF"/>
                            </a:solidFill>
                            <a:latin typeface="Cambria Math"/>
                          </a:rPr>
                          <m:t>𝐕</m:t>
                        </m:r>
                      </m:e>
                      <m:sub>
                        <m:r>
                          <a:rPr lang="en-US" b="1" i="0">
                            <a:solidFill>
                              <a:srgbClr val="0000FF"/>
                            </a:solidFill>
                            <a:latin typeface="Cambria Math"/>
                          </a:rPr>
                          <m:t>𝐢𝐧</m:t>
                        </m:r>
                      </m:sub>
                    </m:sSub>
                    <m:r>
                      <a:rPr lang="en-US" b="1" i="0">
                        <a:solidFill>
                          <a:srgbClr val="0000FF"/>
                        </a:solidFill>
                        <a:latin typeface="Cambria Math"/>
                      </a:rPr>
                      <m:t>+</m:t>
                    </m:r>
                    <m:sSub>
                      <m:sSubPr>
                        <m:ctrlPr>
                          <a:rPr lang="en-US" b="1" i="1">
                            <a:solidFill>
                              <a:srgbClr val="0000FF"/>
                            </a:solidFill>
                            <a:latin typeface="Cambria Math"/>
                          </a:rPr>
                        </m:ctrlPr>
                      </m:sSubPr>
                      <m:e>
                        <m:r>
                          <a:rPr lang="en-US" b="1" i="0">
                            <a:solidFill>
                              <a:srgbClr val="0000FF"/>
                            </a:solidFill>
                            <a:latin typeface="Cambria Math"/>
                          </a:rPr>
                          <m:t>𝐚</m:t>
                        </m:r>
                      </m:e>
                      <m:sub>
                        <m:r>
                          <a:rPr lang="en-US" b="1" i="0">
                            <a:solidFill>
                              <a:srgbClr val="0000FF"/>
                            </a:solidFill>
                            <a:latin typeface="Cambria Math"/>
                          </a:rPr>
                          <m:t>𝟐</m:t>
                        </m:r>
                        <m:r>
                          <a:rPr lang="en-US" b="1" i="0" smtClean="0">
                            <a:solidFill>
                              <a:srgbClr val="0000FF"/>
                            </a:solidFill>
                            <a:latin typeface="Cambria Math"/>
                          </a:rPr>
                          <m:t>𝐟</m:t>
                        </m:r>
                      </m:sub>
                    </m:sSub>
                    <m:sSup>
                      <m:sSupPr>
                        <m:ctrlPr>
                          <a:rPr lang="en-US" b="1" i="1">
                            <a:solidFill>
                              <a:srgbClr val="0000FF"/>
                            </a:solidFill>
                            <a:latin typeface="Cambria Math"/>
                          </a:rPr>
                        </m:ctrlPr>
                      </m:sSupPr>
                      <m:e>
                        <m:sSub>
                          <m:sSubPr>
                            <m:ctrlPr>
                              <a:rPr lang="en-US" b="1" i="1">
                                <a:solidFill>
                                  <a:srgbClr val="0000FF"/>
                                </a:solidFill>
                                <a:latin typeface="Cambria Math"/>
                              </a:rPr>
                            </m:ctrlPr>
                          </m:sSubPr>
                          <m:e>
                            <m:r>
                              <a:rPr lang="en-US" b="1" i="0">
                                <a:solidFill>
                                  <a:srgbClr val="0000FF"/>
                                </a:solidFill>
                                <a:latin typeface="Cambria Math"/>
                              </a:rPr>
                              <m:t>𝐕</m:t>
                            </m:r>
                          </m:e>
                          <m:sub>
                            <m:r>
                              <a:rPr lang="en-US" b="1" i="0">
                                <a:solidFill>
                                  <a:srgbClr val="0000FF"/>
                                </a:solidFill>
                                <a:latin typeface="Cambria Math"/>
                              </a:rPr>
                              <m:t>𝐢𝐧</m:t>
                            </m:r>
                          </m:sub>
                        </m:sSub>
                      </m:e>
                      <m:sup>
                        <m:r>
                          <a:rPr lang="en-US" b="1" i="0">
                            <a:solidFill>
                              <a:srgbClr val="0000FF"/>
                            </a:solidFill>
                            <a:latin typeface="Cambria Math"/>
                          </a:rPr>
                          <m:t>𝟐</m:t>
                        </m:r>
                      </m:sup>
                    </m:sSup>
                    <m:r>
                      <a:rPr lang="en-US" b="1" i="0">
                        <a:solidFill>
                          <a:srgbClr val="0000FF"/>
                        </a:solidFill>
                        <a:latin typeface="Cambria Math"/>
                      </a:rPr>
                      <m:t>+</m:t>
                    </m:r>
                    <m:sSub>
                      <m:sSubPr>
                        <m:ctrlPr>
                          <a:rPr lang="en-US" b="1" i="1">
                            <a:solidFill>
                              <a:srgbClr val="0000FF"/>
                            </a:solidFill>
                            <a:latin typeface="Cambria Math"/>
                          </a:rPr>
                        </m:ctrlPr>
                      </m:sSubPr>
                      <m:e>
                        <m:r>
                          <a:rPr lang="en-US" b="1" i="0">
                            <a:solidFill>
                              <a:srgbClr val="0000FF"/>
                            </a:solidFill>
                            <a:latin typeface="Cambria Math"/>
                          </a:rPr>
                          <m:t>𝐚</m:t>
                        </m:r>
                      </m:e>
                      <m:sub>
                        <m:r>
                          <a:rPr lang="en-US" b="1" i="0">
                            <a:solidFill>
                              <a:srgbClr val="0000FF"/>
                            </a:solidFill>
                            <a:latin typeface="Cambria Math"/>
                          </a:rPr>
                          <m:t>𝟑</m:t>
                        </m:r>
                        <m:r>
                          <a:rPr lang="en-US" b="1" i="0" smtClean="0">
                            <a:solidFill>
                              <a:srgbClr val="0000FF"/>
                            </a:solidFill>
                            <a:latin typeface="Cambria Math"/>
                          </a:rPr>
                          <m:t>𝐟</m:t>
                        </m:r>
                      </m:sub>
                    </m:sSub>
                    <m:sSup>
                      <m:sSupPr>
                        <m:ctrlPr>
                          <a:rPr lang="en-US" b="1" i="1">
                            <a:solidFill>
                              <a:srgbClr val="0000FF"/>
                            </a:solidFill>
                            <a:latin typeface="Cambria Math"/>
                          </a:rPr>
                        </m:ctrlPr>
                      </m:sSupPr>
                      <m:e>
                        <m:sSub>
                          <m:sSubPr>
                            <m:ctrlPr>
                              <a:rPr lang="en-US" b="1" i="1">
                                <a:solidFill>
                                  <a:srgbClr val="0000FF"/>
                                </a:solidFill>
                                <a:latin typeface="Cambria Math"/>
                              </a:rPr>
                            </m:ctrlPr>
                          </m:sSubPr>
                          <m:e>
                            <m:r>
                              <a:rPr lang="en-US" b="1" i="0">
                                <a:solidFill>
                                  <a:srgbClr val="0000FF"/>
                                </a:solidFill>
                                <a:latin typeface="Cambria Math"/>
                              </a:rPr>
                              <m:t>𝐕</m:t>
                            </m:r>
                          </m:e>
                          <m:sub>
                            <m:r>
                              <a:rPr lang="en-US" b="1" i="0">
                                <a:solidFill>
                                  <a:srgbClr val="0000FF"/>
                                </a:solidFill>
                                <a:latin typeface="Cambria Math"/>
                              </a:rPr>
                              <m:t>𝐢𝐧</m:t>
                            </m:r>
                          </m:sub>
                        </m:sSub>
                      </m:e>
                      <m:sup>
                        <m:r>
                          <a:rPr lang="en-US" b="1" i="0">
                            <a:solidFill>
                              <a:srgbClr val="0000FF"/>
                            </a:solidFill>
                            <a:latin typeface="Cambria Math"/>
                          </a:rPr>
                          <m:t>𝟑</m:t>
                        </m:r>
                      </m:sup>
                    </m:sSup>
                  </m:oMath>
                </a14:m>
                <a:endParaRPr lang="en-US" b="1" dirty="0">
                  <a:solidFill>
                    <a:srgbClr val="0000FF"/>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5169474" y="2741730"/>
                <a:ext cx="3503010" cy="392993"/>
              </a:xfrm>
              <a:prstGeom prst="rect">
                <a:avLst/>
              </a:prstGeom>
              <a:blipFill rotWithShape="1">
                <a:blip r:embed="rId5"/>
                <a:stretch>
                  <a:fillRect t="-6250" b="-20313"/>
                </a:stretch>
              </a:blipFill>
            </p:spPr>
            <p:txBody>
              <a:bodyPr/>
              <a:lstStyle/>
              <a:p>
                <a:r>
                  <a:rPr lang="en-US">
                    <a:noFill/>
                  </a:rPr>
                  <a:t> </a:t>
                </a:r>
              </a:p>
            </p:txBody>
          </p:sp>
        </mc:Fallback>
      </mc:AlternateContent>
      <p:sp>
        <p:nvSpPr>
          <p:cNvPr id="30" name="TextBox 2"/>
          <p:cNvSpPr txBox="1">
            <a:spLocks noChangeArrowheads="1"/>
          </p:cNvSpPr>
          <p:nvPr/>
        </p:nvSpPr>
        <p:spPr bwMode="auto">
          <a:xfrm>
            <a:off x="4331274" y="122939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Without feedback : </a:t>
            </a:r>
            <a:endParaRPr lang="en-US" b="1" baseline="-25000" dirty="0" smtClean="0">
              <a:latin typeface="Franklin Gothic Medium Cond" pitchFamily="34" charset="0"/>
            </a:endParaRPr>
          </a:p>
        </p:txBody>
      </p:sp>
      <p:sp>
        <p:nvSpPr>
          <p:cNvPr id="31" name="TextBox 2"/>
          <p:cNvSpPr txBox="1">
            <a:spLocks noChangeArrowheads="1"/>
          </p:cNvSpPr>
          <p:nvPr/>
        </p:nvSpPr>
        <p:spPr bwMode="auto">
          <a:xfrm>
            <a:off x="5831022" y="244859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With feedback : </a:t>
            </a:r>
            <a:endParaRPr lang="en-US" b="1" baseline="-25000" dirty="0" smtClean="0">
              <a:solidFill>
                <a:srgbClr val="0000FF"/>
              </a:solidFill>
              <a:latin typeface="Franklin Gothic Medium Cond" pitchFamily="34" charset="0"/>
            </a:endParaRPr>
          </a:p>
        </p:txBody>
      </p:sp>
      <p:sp>
        <p:nvSpPr>
          <p:cNvPr id="32" name="TextBox 2"/>
          <p:cNvSpPr txBox="1">
            <a:spLocks noChangeArrowheads="1"/>
          </p:cNvSpPr>
          <p:nvPr/>
        </p:nvSpPr>
        <p:spPr bwMode="auto">
          <a:xfrm>
            <a:off x="1915510" y="2356230"/>
            <a:ext cx="2778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b="1" dirty="0" smtClean="0">
                <a:latin typeface="Franklin Gothic Medium Cond" pitchFamily="34" charset="0"/>
              </a:rPr>
              <a:t>-</a:t>
            </a:r>
            <a:endParaRPr lang="en-US" sz="2000"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35" name="TextBox 34"/>
              <p:cNvSpPr txBox="1"/>
              <p:nvPr/>
            </p:nvSpPr>
            <p:spPr>
              <a:xfrm>
                <a:off x="891287" y="1561284"/>
                <a:ext cx="2911182"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𝐜𝐨𝐬</m:t>
                      </m:r>
                      <m:sSub>
                        <m:sSubPr>
                          <m:ctrlPr>
                            <a:rPr lang="en-US" sz="1600" b="1" i="1" smtClean="0">
                              <a:latin typeface="Cambria Math"/>
                            </a:rPr>
                          </m:ctrlPr>
                        </m:sSubPr>
                        <m:e>
                          <m:r>
                            <a:rPr lang="en-US" sz="1600" b="1" i="0">
                              <a:latin typeface="Cambria Math"/>
                              <a:ea typeface="Cambria Math"/>
                            </a:rPr>
                            <m:t>𝛚</m:t>
                          </m:r>
                        </m:e>
                        <m:sub>
                          <m:r>
                            <a:rPr lang="en-US" sz="1600" b="1" i="0" smtClean="0">
                              <a:latin typeface="Cambria Math"/>
                            </a:rPr>
                            <m:t>𝐬𝟏</m:t>
                          </m:r>
                        </m:sub>
                      </m:sSub>
                      <m:r>
                        <a:rPr lang="en-US" sz="1600" b="1" i="0" smtClean="0">
                          <a:latin typeface="Cambria Math"/>
                        </a:rPr>
                        <m:t>𝐭</m:t>
                      </m:r>
                      <m:r>
                        <a:rPr lang="en-US" sz="1600" b="1" i="0" smtClean="0">
                          <a:latin typeface="Cambria Math"/>
                        </a:rPr>
                        <m:t>+</m:t>
                      </m:r>
                      <m:sSub>
                        <m:sSubPr>
                          <m:ctrlPr>
                            <a:rPr lang="en-US" sz="1600" b="1" i="1">
                              <a:latin typeface="Cambria Math"/>
                            </a:rPr>
                          </m:ctrlPr>
                        </m:sSubPr>
                        <m:e>
                          <m:r>
                            <a:rPr lang="en-US" sz="1600" b="1">
                              <a:latin typeface="Cambria Math"/>
                            </a:rPr>
                            <m:t>𝐕</m:t>
                          </m:r>
                        </m:e>
                        <m:sub>
                          <m:r>
                            <a:rPr lang="en-US" sz="1600" b="1">
                              <a:latin typeface="Cambria Math"/>
                            </a:rPr>
                            <m:t>𝐩</m:t>
                          </m:r>
                        </m:sub>
                      </m:sSub>
                      <m:r>
                        <a:rPr lang="en-US" sz="1600" b="1">
                          <a:latin typeface="Cambria Math"/>
                        </a:rPr>
                        <m:t>𝐜𝐨𝐬</m:t>
                      </m:r>
                      <m:sSub>
                        <m:sSubPr>
                          <m:ctrlPr>
                            <a:rPr lang="en-US" sz="1600" b="1" i="1">
                              <a:latin typeface="Cambria Math"/>
                            </a:rPr>
                          </m:ctrlPr>
                        </m:sSubPr>
                        <m:e>
                          <m:r>
                            <a:rPr lang="en-US" sz="1600" b="1">
                              <a:latin typeface="Cambria Math"/>
                              <a:ea typeface="Cambria Math"/>
                            </a:rPr>
                            <m:t>𝛚</m:t>
                          </m:r>
                        </m:e>
                        <m:sub>
                          <m:r>
                            <a:rPr lang="en-US" sz="1600" b="1">
                              <a:latin typeface="Cambria Math"/>
                            </a:rPr>
                            <m:t>𝐬</m:t>
                          </m:r>
                          <m:r>
                            <a:rPr lang="en-US" sz="1600" b="1" i="0" smtClean="0">
                              <a:latin typeface="Cambria Math"/>
                            </a:rPr>
                            <m:t>𝟐</m:t>
                          </m:r>
                        </m:sub>
                      </m:sSub>
                      <m:r>
                        <a:rPr lang="en-US" sz="1600" b="1">
                          <a:latin typeface="Cambria Math"/>
                        </a:rPr>
                        <m:t>𝐭</m:t>
                      </m:r>
                    </m:oMath>
                  </m:oMathPara>
                </a14:m>
                <a:endParaRPr lang="en-US" sz="1600" b="1" dirty="0">
                  <a:solidFill>
                    <a:srgbClr val="FF0000"/>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891287" y="1561284"/>
                <a:ext cx="2911182" cy="360612"/>
              </a:xfrm>
              <a:prstGeom prst="rect">
                <a:avLst/>
              </a:prstGeom>
              <a:blipFill rotWithShape="1">
                <a:blip r:embed="rId6"/>
                <a:stretch>
                  <a:fillRect b="-16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Rectangle 35"/>
              <p:cNvSpPr/>
              <p:nvPr/>
            </p:nvSpPr>
            <p:spPr>
              <a:xfrm>
                <a:off x="767471" y="4033964"/>
                <a:ext cx="3807867" cy="70859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0000"/>
                              </a:solidFill>
                              <a:latin typeface="Cambria Math"/>
                            </a:rPr>
                          </m:ctrlPr>
                        </m:sSubPr>
                        <m:e>
                          <m:r>
                            <a:rPr lang="en-US" b="1">
                              <a:solidFill>
                                <a:srgbClr val="000000"/>
                              </a:solidFill>
                              <a:latin typeface="Cambria Math"/>
                            </a:rPr>
                            <m:t>𝐕</m:t>
                          </m:r>
                        </m:e>
                        <m:sub>
                          <m:r>
                            <a:rPr lang="en-US" b="1">
                              <a:solidFill>
                                <a:srgbClr val="000000"/>
                              </a:solidFill>
                              <a:latin typeface="Cambria Math"/>
                            </a:rPr>
                            <m:t>𝐩</m:t>
                          </m:r>
                          <m:r>
                            <a:rPr lang="en-US" b="1" i="1">
                              <a:solidFill>
                                <a:srgbClr val="000000"/>
                              </a:solidFill>
                              <a:latin typeface="Cambria Math"/>
                            </a:rPr>
                            <m:t>,</m:t>
                          </m:r>
                          <m:r>
                            <a:rPr lang="en-US" b="1" i="1">
                              <a:solidFill>
                                <a:srgbClr val="000000"/>
                              </a:solidFill>
                              <a:latin typeface="Cambria Math"/>
                            </a:rPr>
                            <m:t>𝑰𝑰𝑷</m:t>
                          </m:r>
                          <m:r>
                            <a:rPr lang="en-US" b="1" i="1">
                              <a:solidFill>
                                <a:srgbClr val="000000"/>
                              </a:solidFill>
                              <a:latin typeface="Cambria Math"/>
                            </a:rPr>
                            <m:t>𝟐</m:t>
                          </m:r>
                          <m:r>
                            <a:rPr lang="en-US" b="1" i="1" smtClean="0">
                              <a:solidFill>
                                <a:srgbClr val="000000"/>
                              </a:solidFill>
                              <a:latin typeface="Cambria Math"/>
                            </a:rPr>
                            <m:t>,</m:t>
                          </m:r>
                          <m:r>
                            <a:rPr lang="en-US" b="1" i="1" smtClean="0">
                              <a:solidFill>
                                <a:srgbClr val="000000"/>
                              </a:solidFill>
                              <a:latin typeface="Cambria Math"/>
                            </a:rPr>
                            <m:t>𝒇</m:t>
                          </m:r>
                        </m:sub>
                      </m:sSub>
                      <m:r>
                        <a:rPr lang="en-US" b="1" i="1">
                          <a:solidFill>
                            <a:srgbClr val="000000"/>
                          </a:solidFill>
                          <a:latin typeface="Cambria Math"/>
                        </a:rPr>
                        <m:t>=</m:t>
                      </m:r>
                      <m:d>
                        <m:dPr>
                          <m:begChr m:val="|"/>
                          <m:endChr m:val="|"/>
                          <m:ctrlPr>
                            <a:rPr lang="en-US" b="1" i="1">
                              <a:solidFill>
                                <a:srgbClr val="000000"/>
                              </a:solidFill>
                              <a:latin typeface="Cambria Math"/>
                            </a:rPr>
                          </m:ctrlPr>
                        </m:dPr>
                        <m:e>
                          <m:f>
                            <m:fPr>
                              <m:ctrlPr>
                                <a:rPr lang="en-US" b="1" i="1">
                                  <a:solidFill>
                                    <a:srgbClr val="000000"/>
                                  </a:solidFill>
                                  <a:latin typeface="Cambria Math"/>
                                </a:rPr>
                              </m:ctrlPr>
                            </m:fPr>
                            <m:num>
                              <m:sSub>
                                <m:sSubPr>
                                  <m:ctrlPr>
                                    <a:rPr lang="en-US" b="1" i="1">
                                      <a:solidFill>
                                        <a:srgbClr val="000000"/>
                                      </a:solidFill>
                                      <a:latin typeface="Cambria Math"/>
                                    </a:rPr>
                                  </m:ctrlPr>
                                </m:sSubPr>
                                <m:e>
                                  <m:r>
                                    <a:rPr lang="en-US" b="1">
                                      <a:solidFill>
                                        <a:srgbClr val="000000"/>
                                      </a:solidFill>
                                      <a:latin typeface="Cambria Math"/>
                                    </a:rPr>
                                    <m:t>𝐚</m:t>
                                  </m:r>
                                </m:e>
                                <m:sub>
                                  <m:r>
                                    <a:rPr lang="en-US" b="1">
                                      <a:solidFill>
                                        <a:srgbClr val="000000"/>
                                      </a:solidFill>
                                      <a:latin typeface="Cambria Math"/>
                                    </a:rPr>
                                    <m:t>𝟏</m:t>
                                  </m:r>
                                  <m:r>
                                    <a:rPr lang="en-US" b="1" i="0" smtClean="0">
                                      <a:solidFill>
                                        <a:srgbClr val="000000"/>
                                      </a:solidFill>
                                      <a:latin typeface="Cambria Math"/>
                                    </a:rPr>
                                    <m:t>𝐟</m:t>
                                  </m:r>
                                </m:sub>
                              </m:sSub>
                            </m:num>
                            <m:den>
                              <m:sSub>
                                <m:sSubPr>
                                  <m:ctrlPr>
                                    <a:rPr lang="en-US" b="1" i="1">
                                      <a:solidFill>
                                        <a:srgbClr val="000000"/>
                                      </a:solidFill>
                                      <a:latin typeface="Cambria Math"/>
                                    </a:rPr>
                                  </m:ctrlPr>
                                </m:sSubPr>
                                <m:e>
                                  <m:r>
                                    <a:rPr lang="en-US" b="1">
                                      <a:solidFill>
                                        <a:srgbClr val="000000"/>
                                      </a:solidFill>
                                      <a:latin typeface="Cambria Math"/>
                                    </a:rPr>
                                    <m:t>𝐚</m:t>
                                  </m:r>
                                </m:e>
                                <m:sub>
                                  <m:r>
                                    <a:rPr lang="en-US" b="1">
                                      <a:solidFill>
                                        <a:srgbClr val="000000"/>
                                      </a:solidFill>
                                      <a:latin typeface="Cambria Math"/>
                                    </a:rPr>
                                    <m:t>𝟐</m:t>
                                  </m:r>
                                  <m:r>
                                    <a:rPr lang="en-US" b="1" i="0" smtClean="0">
                                      <a:solidFill>
                                        <a:srgbClr val="000000"/>
                                      </a:solidFill>
                                      <a:latin typeface="Cambria Math"/>
                                    </a:rPr>
                                    <m:t>𝐟</m:t>
                                  </m:r>
                                </m:sub>
                              </m:sSub>
                            </m:den>
                          </m:f>
                        </m:e>
                      </m:d>
                      <m:r>
                        <a:rPr lang="en-US" b="0" i="0" smtClean="0">
                          <a:solidFill>
                            <a:srgbClr val="000000"/>
                          </a:solidFill>
                          <a:latin typeface="Cambria Math"/>
                        </a:rPr>
                        <m:t>=</m:t>
                      </m:r>
                      <m:d>
                        <m:dPr>
                          <m:begChr m:val="|"/>
                          <m:endChr m:val="|"/>
                          <m:ctrlPr>
                            <a:rPr lang="en-US" b="1" i="1">
                              <a:solidFill>
                                <a:srgbClr val="000000"/>
                              </a:solidFill>
                              <a:latin typeface="Cambria Math"/>
                            </a:rPr>
                          </m:ctrlPr>
                        </m:dPr>
                        <m:e>
                          <m:f>
                            <m:fPr>
                              <m:ctrlPr>
                                <a:rPr lang="en-US" b="1" i="1">
                                  <a:solidFill>
                                    <a:srgbClr val="000000"/>
                                  </a:solidFill>
                                  <a:latin typeface="Cambria Math"/>
                                </a:rPr>
                              </m:ctrlPr>
                            </m:fPr>
                            <m:num>
                              <m:sSub>
                                <m:sSubPr>
                                  <m:ctrlPr>
                                    <a:rPr lang="en-US" b="1" i="1">
                                      <a:solidFill>
                                        <a:srgbClr val="000000"/>
                                      </a:solidFill>
                                      <a:latin typeface="Cambria Math"/>
                                    </a:rPr>
                                  </m:ctrlPr>
                                </m:sSubPr>
                                <m:e>
                                  <m:r>
                                    <a:rPr lang="en-US" b="1">
                                      <a:solidFill>
                                        <a:srgbClr val="000000"/>
                                      </a:solidFill>
                                      <a:latin typeface="Cambria Math"/>
                                    </a:rPr>
                                    <m:t>𝐚</m:t>
                                  </m:r>
                                </m:e>
                                <m:sub>
                                  <m:r>
                                    <a:rPr lang="en-US" b="1">
                                      <a:solidFill>
                                        <a:srgbClr val="000000"/>
                                      </a:solidFill>
                                      <a:latin typeface="Cambria Math"/>
                                    </a:rPr>
                                    <m:t>𝟏</m:t>
                                  </m:r>
                                </m:sub>
                              </m:sSub>
                            </m:num>
                            <m:den>
                              <m:sSub>
                                <m:sSubPr>
                                  <m:ctrlPr>
                                    <a:rPr lang="en-US" b="1" i="1">
                                      <a:solidFill>
                                        <a:srgbClr val="000000"/>
                                      </a:solidFill>
                                      <a:latin typeface="Cambria Math"/>
                                    </a:rPr>
                                  </m:ctrlPr>
                                </m:sSubPr>
                                <m:e>
                                  <m:r>
                                    <a:rPr lang="en-US" b="1">
                                      <a:solidFill>
                                        <a:srgbClr val="000000"/>
                                      </a:solidFill>
                                      <a:latin typeface="Cambria Math"/>
                                    </a:rPr>
                                    <m:t>𝐚</m:t>
                                  </m:r>
                                </m:e>
                                <m:sub>
                                  <m:r>
                                    <a:rPr lang="en-US" b="1">
                                      <a:solidFill>
                                        <a:srgbClr val="000000"/>
                                      </a:solidFill>
                                      <a:latin typeface="Cambria Math"/>
                                    </a:rPr>
                                    <m:t>𝟐</m:t>
                                  </m:r>
                                </m:sub>
                              </m:sSub>
                            </m:den>
                          </m:f>
                        </m:e>
                      </m:d>
                      <m:sSup>
                        <m:sSupPr>
                          <m:ctrlPr>
                            <a:rPr lang="en-US" b="1" i="1">
                              <a:latin typeface="Cambria Math"/>
                            </a:rPr>
                          </m:ctrlPr>
                        </m:sSupPr>
                        <m:e>
                          <m:d>
                            <m:dPr>
                              <m:ctrlPr>
                                <a:rPr lang="en-US" b="1" i="1">
                                  <a:latin typeface="Cambria Math"/>
                                </a:rPr>
                              </m:ctrlPr>
                            </m:dPr>
                            <m:e>
                              <m:r>
                                <a:rPr lang="en-US" b="1">
                                  <a:latin typeface="Cambria Math"/>
                                </a:rPr>
                                <m:t>𝟏</m:t>
                              </m:r>
                              <m:r>
                                <a:rPr lang="en-US" b="1">
                                  <a:latin typeface="Cambria Math"/>
                                </a:rPr>
                                <m:t>+</m:t>
                              </m:r>
                              <m:r>
                                <a:rPr lang="en-US" b="1">
                                  <a:latin typeface="Cambria Math"/>
                                </a:rPr>
                                <m:t>𝐟</m:t>
                              </m:r>
                              <m:sSub>
                                <m:sSubPr>
                                  <m:ctrlPr>
                                    <a:rPr lang="en-US" b="1" i="1">
                                      <a:latin typeface="Cambria Math"/>
                                    </a:rPr>
                                  </m:ctrlPr>
                                </m:sSubPr>
                                <m:e>
                                  <m:r>
                                    <a:rPr lang="en-US" b="1">
                                      <a:latin typeface="Cambria Math"/>
                                    </a:rPr>
                                    <m:t>𝐚</m:t>
                                  </m:r>
                                </m:e>
                                <m:sub>
                                  <m:r>
                                    <a:rPr lang="en-US" b="1">
                                      <a:latin typeface="Cambria Math"/>
                                    </a:rPr>
                                    <m:t>𝟏</m:t>
                                  </m:r>
                                </m:sub>
                              </m:sSub>
                            </m:e>
                          </m:d>
                        </m:e>
                        <m:sup>
                          <m:r>
                            <a:rPr lang="en-US" b="1" i="1">
                              <a:latin typeface="Cambria Math"/>
                            </a:rPr>
                            <m:t>𝟐</m:t>
                          </m:r>
                        </m:sup>
                      </m:sSup>
                    </m:oMath>
                  </m:oMathPara>
                </a14:m>
                <a:endParaRPr lang="en-US" b="1" i="1" dirty="0" smtClean="0">
                  <a:latin typeface="Cambria Math"/>
                </a:endParaRPr>
              </a:p>
            </p:txBody>
          </p:sp>
        </mc:Choice>
        <mc:Fallback xmlns="">
          <p:sp>
            <p:nvSpPr>
              <p:cNvPr id="36" name="Rectangle 35"/>
              <p:cNvSpPr>
                <a:spLocks noRot="1" noChangeAspect="1" noMove="1" noResize="1" noEditPoints="1" noAdjustHandles="1" noChangeArrowheads="1" noChangeShapeType="1" noTextEdit="1"/>
              </p:cNvSpPr>
              <p:nvPr/>
            </p:nvSpPr>
            <p:spPr>
              <a:xfrm>
                <a:off x="767471" y="4033964"/>
                <a:ext cx="3807867" cy="708592"/>
              </a:xfrm>
              <a:prstGeom prst="rect">
                <a:avLst/>
              </a:prstGeom>
              <a:blipFill rotWithShape="1">
                <a:blip r:embed="rId7"/>
                <a:stretch>
                  <a:fillRect/>
                </a:stretch>
              </a:blipFill>
            </p:spPr>
            <p:txBody>
              <a:bodyPr/>
              <a:lstStyle/>
              <a:p>
                <a:r>
                  <a:rPr lang="en-US">
                    <a:noFill/>
                  </a:rPr>
                  <a:t> </a:t>
                </a:r>
              </a:p>
            </p:txBody>
          </p:sp>
        </mc:Fallback>
      </mc:AlternateContent>
      <p:sp>
        <p:nvSpPr>
          <p:cNvPr id="38" name="TextBox 2"/>
          <p:cNvSpPr txBox="1">
            <a:spLocks noChangeArrowheads="1"/>
          </p:cNvSpPr>
          <p:nvPr/>
        </p:nvSpPr>
        <p:spPr bwMode="auto">
          <a:xfrm>
            <a:off x="3687320" y="4724255"/>
            <a:ext cx="200545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IIP2 increment factor due to feedback</a:t>
            </a:r>
            <a:endParaRPr lang="en-US" b="1" baseline="-25000" dirty="0" smtClean="0">
              <a:solidFill>
                <a:srgbClr val="FF0000"/>
              </a:solidFill>
              <a:latin typeface="Franklin Gothic Medium Cond" pitchFamily="34" charset="0"/>
            </a:endParaRPr>
          </a:p>
        </p:txBody>
      </p:sp>
      <p:cxnSp>
        <p:nvCxnSpPr>
          <p:cNvPr id="39" name="Straight Arrow Connector 38"/>
          <p:cNvCxnSpPr/>
          <p:nvPr/>
        </p:nvCxnSpPr>
        <p:spPr>
          <a:xfrm flipH="1">
            <a:off x="2806732" y="4724255"/>
            <a:ext cx="162910" cy="51645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 name="TextBox 2"/>
          <p:cNvSpPr txBox="1">
            <a:spLocks noChangeArrowheads="1"/>
          </p:cNvSpPr>
          <p:nvPr/>
        </p:nvSpPr>
        <p:spPr bwMode="auto">
          <a:xfrm>
            <a:off x="1452096" y="519326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IIP2 without feedback</a:t>
            </a:r>
            <a:endParaRPr lang="en-US" b="1" baseline="-25000" dirty="0" smtClean="0">
              <a:latin typeface="Franklin Gothic Medium Cond" pitchFamily="34" charset="0"/>
            </a:endParaRPr>
          </a:p>
        </p:txBody>
      </p:sp>
    </p:spTree>
    <p:extLst>
      <p:ext uri="{BB962C8B-B14F-4D97-AF65-F5344CB8AC3E}">
        <p14:creationId xmlns:p14="http://schemas.microsoft.com/office/powerpoint/2010/main" val="351346268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49"/>
          <p:cNvSpPr/>
          <p:nvPr/>
        </p:nvSpPr>
        <p:spPr>
          <a:xfrm>
            <a:off x="6409038" y="4637903"/>
            <a:ext cx="1721737" cy="1155939"/>
          </a:xfrm>
          <a:custGeom>
            <a:avLst/>
            <a:gdLst>
              <a:gd name="connsiteX0" fmla="*/ 634313 w 1721737"/>
              <a:gd name="connsiteY0" fmla="*/ 1153297 h 1155939"/>
              <a:gd name="connsiteX1" fmla="*/ 469557 w 1721737"/>
              <a:gd name="connsiteY1" fmla="*/ 1145059 h 1155939"/>
              <a:gd name="connsiteX2" fmla="*/ 436605 w 1721737"/>
              <a:gd name="connsiteY2" fmla="*/ 1136821 h 1155939"/>
              <a:gd name="connsiteX3" fmla="*/ 362465 w 1721737"/>
              <a:gd name="connsiteY3" fmla="*/ 1128583 h 1155939"/>
              <a:gd name="connsiteX4" fmla="*/ 329513 w 1721737"/>
              <a:gd name="connsiteY4" fmla="*/ 1112108 h 1155939"/>
              <a:gd name="connsiteX5" fmla="*/ 296562 w 1721737"/>
              <a:gd name="connsiteY5" fmla="*/ 1103870 h 1155939"/>
              <a:gd name="connsiteX6" fmla="*/ 197708 w 1721737"/>
              <a:gd name="connsiteY6" fmla="*/ 1013254 h 1155939"/>
              <a:gd name="connsiteX7" fmla="*/ 172994 w 1721737"/>
              <a:gd name="connsiteY7" fmla="*/ 988540 h 1155939"/>
              <a:gd name="connsiteX8" fmla="*/ 131805 w 1721737"/>
              <a:gd name="connsiteY8" fmla="*/ 930875 h 1155939"/>
              <a:gd name="connsiteX9" fmla="*/ 74140 w 1721737"/>
              <a:gd name="connsiteY9" fmla="*/ 848497 h 1155939"/>
              <a:gd name="connsiteX10" fmla="*/ 57665 w 1721737"/>
              <a:gd name="connsiteY10" fmla="*/ 823783 h 1155939"/>
              <a:gd name="connsiteX11" fmla="*/ 41189 w 1721737"/>
              <a:gd name="connsiteY11" fmla="*/ 799070 h 1155939"/>
              <a:gd name="connsiteX12" fmla="*/ 32951 w 1721737"/>
              <a:gd name="connsiteY12" fmla="*/ 774356 h 1155939"/>
              <a:gd name="connsiteX13" fmla="*/ 16476 w 1721737"/>
              <a:gd name="connsiteY13" fmla="*/ 749643 h 1155939"/>
              <a:gd name="connsiteX14" fmla="*/ 0 w 1721737"/>
              <a:gd name="connsiteY14" fmla="*/ 683740 h 1155939"/>
              <a:gd name="connsiteX15" fmla="*/ 16476 w 1721737"/>
              <a:gd name="connsiteY15" fmla="*/ 527221 h 1155939"/>
              <a:gd name="connsiteX16" fmla="*/ 41189 w 1721737"/>
              <a:gd name="connsiteY16" fmla="*/ 469556 h 1155939"/>
              <a:gd name="connsiteX17" fmla="*/ 57665 w 1721737"/>
              <a:gd name="connsiteY17" fmla="*/ 420129 h 1155939"/>
              <a:gd name="connsiteX18" fmla="*/ 82378 w 1721737"/>
              <a:gd name="connsiteY18" fmla="*/ 370702 h 1155939"/>
              <a:gd name="connsiteX19" fmla="*/ 98854 w 1721737"/>
              <a:gd name="connsiteY19" fmla="*/ 345989 h 1155939"/>
              <a:gd name="connsiteX20" fmla="*/ 115330 w 1721737"/>
              <a:gd name="connsiteY20" fmla="*/ 304800 h 1155939"/>
              <a:gd name="connsiteX21" fmla="*/ 131805 w 1721737"/>
              <a:gd name="connsiteY21" fmla="*/ 255373 h 1155939"/>
              <a:gd name="connsiteX22" fmla="*/ 148281 w 1721737"/>
              <a:gd name="connsiteY22" fmla="*/ 230659 h 1155939"/>
              <a:gd name="connsiteX23" fmla="*/ 172994 w 1721737"/>
              <a:gd name="connsiteY23" fmla="*/ 164756 h 1155939"/>
              <a:gd name="connsiteX24" fmla="*/ 181232 w 1721737"/>
              <a:gd name="connsiteY24" fmla="*/ 140043 h 1155939"/>
              <a:gd name="connsiteX25" fmla="*/ 205946 w 1721737"/>
              <a:gd name="connsiteY25" fmla="*/ 123567 h 1155939"/>
              <a:gd name="connsiteX26" fmla="*/ 214184 w 1721737"/>
              <a:gd name="connsiteY26" fmla="*/ 98854 h 1155939"/>
              <a:gd name="connsiteX27" fmla="*/ 263611 w 1721737"/>
              <a:gd name="connsiteY27" fmla="*/ 57665 h 1155939"/>
              <a:gd name="connsiteX28" fmla="*/ 296562 w 1721737"/>
              <a:gd name="connsiteY28" fmla="*/ 49427 h 1155939"/>
              <a:gd name="connsiteX29" fmla="*/ 354227 w 1721737"/>
              <a:gd name="connsiteY29" fmla="*/ 24713 h 1155939"/>
              <a:gd name="connsiteX30" fmla="*/ 469557 w 1721737"/>
              <a:gd name="connsiteY30" fmla="*/ 0 h 1155939"/>
              <a:gd name="connsiteX31" fmla="*/ 733167 w 1721737"/>
              <a:gd name="connsiteY31" fmla="*/ 16475 h 1155939"/>
              <a:gd name="connsiteX32" fmla="*/ 757881 w 1721737"/>
              <a:gd name="connsiteY32" fmla="*/ 24713 h 1155939"/>
              <a:gd name="connsiteX33" fmla="*/ 815546 w 1721737"/>
              <a:gd name="connsiteY33" fmla="*/ 49427 h 1155939"/>
              <a:gd name="connsiteX34" fmla="*/ 840259 w 1721737"/>
              <a:gd name="connsiteY34" fmla="*/ 65902 h 1155939"/>
              <a:gd name="connsiteX35" fmla="*/ 864973 w 1721737"/>
              <a:gd name="connsiteY35" fmla="*/ 74140 h 1155939"/>
              <a:gd name="connsiteX36" fmla="*/ 914400 w 1721737"/>
              <a:gd name="connsiteY36" fmla="*/ 115329 h 1155939"/>
              <a:gd name="connsiteX37" fmla="*/ 947351 w 1721737"/>
              <a:gd name="connsiteY37" fmla="*/ 164756 h 1155939"/>
              <a:gd name="connsiteX38" fmla="*/ 988540 w 1721737"/>
              <a:gd name="connsiteY38" fmla="*/ 238897 h 1155939"/>
              <a:gd name="connsiteX39" fmla="*/ 1021492 w 1721737"/>
              <a:gd name="connsiteY39" fmla="*/ 288324 h 1155939"/>
              <a:gd name="connsiteX40" fmla="*/ 1037967 w 1721737"/>
              <a:gd name="connsiteY40" fmla="*/ 313038 h 1155939"/>
              <a:gd name="connsiteX41" fmla="*/ 1112108 w 1721737"/>
              <a:gd name="connsiteY41" fmla="*/ 354227 h 1155939"/>
              <a:gd name="connsiteX42" fmla="*/ 1145059 w 1721737"/>
              <a:gd name="connsiteY42" fmla="*/ 370702 h 1155939"/>
              <a:gd name="connsiteX43" fmla="*/ 1227438 w 1721737"/>
              <a:gd name="connsiteY43" fmla="*/ 378940 h 1155939"/>
              <a:gd name="connsiteX44" fmla="*/ 1466335 w 1721737"/>
              <a:gd name="connsiteY44" fmla="*/ 395416 h 1155939"/>
              <a:gd name="connsiteX45" fmla="*/ 1491048 w 1721737"/>
              <a:gd name="connsiteY45" fmla="*/ 403654 h 1155939"/>
              <a:gd name="connsiteX46" fmla="*/ 1532238 w 1721737"/>
              <a:gd name="connsiteY46" fmla="*/ 411892 h 1155939"/>
              <a:gd name="connsiteX47" fmla="*/ 1556951 w 1721737"/>
              <a:gd name="connsiteY47" fmla="*/ 428367 h 1155939"/>
              <a:gd name="connsiteX48" fmla="*/ 1581665 w 1721737"/>
              <a:gd name="connsiteY48" fmla="*/ 436605 h 1155939"/>
              <a:gd name="connsiteX49" fmla="*/ 1631092 w 1721737"/>
              <a:gd name="connsiteY49" fmla="*/ 469556 h 1155939"/>
              <a:gd name="connsiteX50" fmla="*/ 1705232 w 1721737"/>
              <a:gd name="connsiteY50" fmla="*/ 560173 h 1155939"/>
              <a:gd name="connsiteX51" fmla="*/ 1721708 w 1721737"/>
              <a:gd name="connsiteY51" fmla="*/ 609600 h 1155939"/>
              <a:gd name="connsiteX52" fmla="*/ 1713470 w 1721737"/>
              <a:gd name="connsiteY52" fmla="*/ 815546 h 1155939"/>
              <a:gd name="connsiteX53" fmla="*/ 1672281 w 1721737"/>
              <a:gd name="connsiteY53" fmla="*/ 856735 h 1155939"/>
              <a:gd name="connsiteX54" fmla="*/ 1647567 w 1721737"/>
              <a:gd name="connsiteY54" fmla="*/ 864973 h 1155939"/>
              <a:gd name="connsiteX55" fmla="*/ 1622854 w 1721737"/>
              <a:gd name="connsiteY55" fmla="*/ 881448 h 1155939"/>
              <a:gd name="connsiteX56" fmla="*/ 1540476 w 1721737"/>
              <a:gd name="connsiteY56" fmla="*/ 889686 h 1155939"/>
              <a:gd name="connsiteX57" fmla="*/ 1491048 w 1721737"/>
              <a:gd name="connsiteY57" fmla="*/ 897924 h 1155939"/>
              <a:gd name="connsiteX58" fmla="*/ 1243913 w 1721737"/>
              <a:gd name="connsiteY58" fmla="*/ 906162 h 1155939"/>
              <a:gd name="connsiteX59" fmla="*/ 1070919 w 1721737"/>
              <a:gd name="connsiteY59" fmla="*/ 914400 h 1155939"/>
              <a:gd name="connsiteX60" fmla="*/ 1005016 w 1721737"/>
              <a:gd name="connsiteY60" fmla="*/ 930875 h 1155939"/>
              <a:gd name="connsiteX61" fmla="*/ 922638 w 1721737"/>
              <a:gd name="connsiteY61" fmla="*/ 980302 h 1155939"/>
              <a:gd name="connsiteX62" fmla="*/ 823784 w 1721737"/>
              <a:gd name="connsiteY62" fmla="*/ 1046205 h 1155939"/>
              <a:gd name="connsiteX63" fmla="*/ 774357 w 1721737"/>
              <a:gd name="connsiteY63" fmla="*/ 1079156 h 1155939"/>
              <a:gd name="connsiteX64" fmla="*/ 749643 w 1721737"/>
              <a:gd name="connsiteY64" fmla="*/ 1095632 h 1155939"/>
              <a:gd name="connsiteX65" fmla="*/ 724930 w 1721737"/>
              <a:gd name="connsiteY65" fmla="*/ 1103870 h 1155939"/>
              <a:gd name="connsiteX66" fmla="*/ 700216 w 1721737"/>
              <a:gd name="connsiteY66" fmla="*/ 1120346 h 1155939"/>
              <a:gd name="connsiteX67" fmla="*/ 650789 w 1721737"/>
              <a:gd name="connsiteY67" fmla="*/ 1136821 h 1155939"/>
              <a:gd name="connsiteX68" fmla="*/ 626076 w 1721737"/>
              <a:gd name="connsiteY68" fmla="*/ 1145059 h 1155939"/>
              <a:gd name="connsiteX69" fmla="*/ 634313 w 1721737"/>
              <a:gd name="connsiteY69" fmla="*/ 1153297 h 1155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721737" h="1155939">
                <a:moveTo>
                  <a:pt x="634313" y="1153297"/>
                </a:moveTo>
                <a:cubicBezTo>
                  <a:pt x="608227" y="1153297"/>
                  <a:pt x="524354" y="1149626"/>
                  <a:pt x="469557" y="1145059"/>
                </a:cubicBezTo>
                <a:cubicBezTo>
                  <a:pt x="458274" y="1144119"/>
                  <a:pt x="447795" y="1138543"/>
                  <a:pt x="436605" y="1136821"/>
                </a:cubicBezTo>
                <a:cubicBezTo>
                  <a:pt x="412029" y="1133040"/>
                  <a:pt x="387178" y="1131329"/>
                  <a:pt x="362465" y="1128583"/>
                </a:cubicBezTo>
                <a:cubicBezTo>
                  <a:pt x="351481" y="1123091"/>
                  <a:pt x="341011" y="1116420"/>
                  <a:pt x="329513" y="1112108"/>
                </a:cubicBezTo>
                <a:cubicBezTo>
                  <a:pt x="318912" y="1108133"/>
                  <a:pt x="306341" y="1109575"/>
                  <a:pt x="296562" y="1103870"/>
                </a:cubicBezTo>
                <a:cubicBezTo>
                  <a:pt x="225428" y="1062375"/>
                  <a:pt x="242156" y="1064052"/>
                  <a:pt x="197708" y="1013254"/>
                </a:cubicBezTo>
                <a:cubicBezTo>
                  <a:pt x="190036" y="1004486"/>
                  <a:pt x="180576" y="997386"/>
                  <a:pt x="172994" y="988540"/>
                </a:cubicBezTo>
                <a:cubicBezTo>
                  <a:pt x="149921" y="961621"/>
                  <a:pt x="150431" y="956951"/>
                  <a:pt x="131805" y="930875"/>
                </a:cubicBezTo>
                <a:cubicBezTo>
                  <a:pt x="70828" y="845507"/>
                  <a:pt x="149874" y="962099"/>
                  <a:pt x="74140" y="848497"/>
                </a:cubicBezTo>
                <a:lnTo>
                  <a:pt x="57665" y="823783"/>
                </a:lnTo>
                <a:lnTo>
                  <a:pt x="41189" y="799070"/>
                </a:lnTo>
                <a:cubicBezTo>
                  <a:pt x="38443" y="790832"/>
                  <a:pt x="36834" y="782123"/>
                  <a:pt x="32951" y="774356"/>
                </a:cubicBezTo>
                <a:cubicBezTo>
                  <a:pt x="28523" y="765501"/>
                  <a:pt x="19859" y="758947"/>
                  <a:pt x="16476" y="749643"/>
                </a:cubicBezTo>
                <a:cubicBezTo>
                  <a:pt x="8738" y="728363"/>
                  <a:pt x="0" y="683740"/>
                  <a:pt x="0" y="683740"/>
                </a:cubicBezTo>
                <a:cubicBezTo>
                  <a:pt x="4888" y="615308"/>
                  <a:pt x="2259" y="584092"/>
                  <a:pt x="16476" y="527221"/>
                </a:cubicBezTo>
                <a:cubicBezTo>
                  <a:pt x="25315" y="491863"/>
                  <a:pt x="25470" y="508853"/>
                  <a:pt x="41189" y="469556"/>
                </a:cubicBezTo>
                <a:cubicBezTo>
                  <a:pt x="47639" y="453431"/>
                  <a:pt x="49898" y="435663"/>
                  <a:pt x="57665" y="420129"/>
                </a:cubicBezTo>
                <a:cubicBezTo>
                  <a:pt x="65903" y="403653"/>
                  <a:pt x="73432" y="386804"/>
                  <a:pt x="82378" y="370702"/>
                </a:cubicBezTo>
                <a:cubicBezTo>
                  <a:pt x="87186" y="362047"/>
                  <a:pt x="94426" y="354844"/>
                  <a:pt x="98854" y="345989"/>
                </a:cubicBezTo>
                <a:cubicBezTo>
                  <a:pt x="105467" y="332763"/>
                  <a:pt x="110277" y="318697"/>
                  <a:pt x="115330" y="304800"/>
                </a:cubicBezTo>
                <a:cubicBezTo>
                  <a:pt x="121265" y="288479"/>
                  <a:pt x="122172" y="269823"/>
                  <a:pt x="131805" y="255373"/>
                </a:cubicBezTo>
                <a:lnTo>
                  <a:pt x="148281" y="230659"/>
                </a:lnTo>
                <a:cubicBezTo>
                  <a:pt x="163468" y="169911"/>
                  <a:pt x="147149" y="225063"/>
                  <a:pt x="172994" y="164756"/>
                </a:cubicBezTo>
                <a:cubicBezTo>
                  <a:pt x="176414" y="156775"/>
                  <a:pt x="175808" y="146823"/>
                  <a:pt x="181232" y="140043"/>
                </a:cubicBezTo>
                <a:cubicBezTo>
                  <a:pt x="187417" y="132312"/>
                  <a:pt x="197708" y="129059"/>
                  <a:pt x="205946" y="123567"/>
                </a:cubicBezTo>
                <a:cubicBezTo>
                  <a:pt x="208692" y="115329"/>
                  <a:pt x="209367" y="106079"/>
                  <a:pt x="214184" y="98854"/>
                </a:cubicBezTo>
                <a:cubicBezTo>
                  <a:pt x="222103" y="86975"/>
                  <a:pt x="249425" y="63745"/>
                  <a:pt x="263611" y="57665"/>
                </a:cubicBezTo>
                <a:cubicBezTo>
                  <a:pt x="274017" y="53205"/>
                  <a:pt x="285578" y="52173"/>
                  <a:pt x="296562" y="49427"/>
                </a:cubicBezTo>
                <a:cubicBezTo>
                  <a:pt x="335770" y="23289"/>
                  <a:pt x="305869" y="39220"/>
                  <a:pt x="354227" y="24713"/>
                </a:cubicBezTo>
                <a:cubicBezTo>
                  <a:pt x="438069" y="-439"/>
                  <a:pt x="369324" y="12529"/>
                  <a:pt x="469557" y="0"/>
                </a:cubicBezTo>
                <a:cubicBezTo>
                  <a:pt x="607049" y="4911"/>
                  <a:pt x="640953" y="-9871"/>
                  <a:pt x="733167" y="16475"/>
                </a:cubicBezTo>
                <a:cubicBezTo>
                  <a:pt x="741517" y="18860"/>
                  <a:pt x="749643" y="21967"/>
                  <a:pt x="757881" y="24713"/>
                </a:cubicBezTo>
                <a:cubicBezTo>
                  <a:pt x="819919" y="66073"/>
                  <a:pt x="741078" y="17513"/>
                  <a:pt x="815546" y="49427"/>
                </a:cubicBezTo>
                <a:cubicBezTo>
                  <a:pt x="824646" y="53327"/>
                  <a:pt x="831404" y="61474"/>
                  <a:pt x="840259" y="65902"/>
                </a:cubicBezTo>
                <a:cubicBezTo>
                  <a:pt x="848026" y="69785"/>
                  <a:pt x="856735" y="71394"/>
                  <a:pt x="864973" y="74140"/>
                </a:cubicBezTo>
                <a:cubicBezTo>
                  <a:pt x="883207" y="86296"/>
                  <a:pt x="901716" y="96303"/>
                  <a:pt x="914400" y="115329"/>
                </a:cubicBezTo>
                <a:cubicBezTo>
                  <a:pt x="962091" y="186864"/>
                  <a:pt x="868511" y="85916"/>
                  <a:pt x="947351" y="164756"/>
                </a:cubicBezTo>
                <a:cubicBezTo>
                  <a:pt x="961851" y="208255"/>
                  <a:pt x="950772" y="182245"/>
                  <a:pt x="988540" y="238897"/>
                </a:cubicBezTo>
                <a:lnTo>
                  <a:pt x="1021492" y="288324"/>
                </a:lnTo>
                <a:cubicBezTo>
                  <a:pt x="1026984" y="296562"/>
                  <a:pt x="1029729" y="307546"/>
                  <a:pt x="1037967" y="313038"/>
                </a:cubicBezTo>
                <a:cubicBezTo>
                  <a:pt x="1134291" y="377253"/>
                  <a:pt x="1051211" y="328129"/>
                  <a:pt x="1112108" y="354227"/>
                </a:cubicBezTo>
                <a:cubicBezTo>
                  <a:pt x="1123395" y="359064"/>
                  <a:pt x="1133052" y="368129"/>
                  <a:pt x="1145059" y="370702"/>
                </a:cubicBezTo>
                <a:cubicBezTo>
                  <a:pt x="1172043" y="376484"/>
                  <a:pt x="1199912" y="376974"/>
                  <a:pt x="1227438" y="378940"/>
                </a:cubicBezTo>
                <a:cubicBezTo>
                  <a:pt x="1551494" y="402087"/>
                  <a:pt x="1237278" y="374592"/>
                  <a:pt x="1466335" y="395416"/>
                </a:cubicBezTo>
                <a:cubicBezTo>
                  <a:pt x="1474573" y="398162"/>
                  <a:pt x="1482624" y="401548"/>
                  <a:pt x="1491048" y="403654"/>
                </a:cubicBezTo>
                <a:cubicBezTo>
                  <a:pt x="1504632" y="407050"/>
                  <a:pt x="1519128" y="406976"/>
                  <a:pt x="1532238" y="411892"/>
                </a:cubicBezTo>
                <a:cubicBezTo>
                  <a:pt x="1541508" y="415368"/>
                  <a:pt x="1548096" y="423939"/>
                  <a:pt x="1556951" y="428367"/>
                </a:cubicBezTo>
                <a:cubicBezTo>
                  <a:pt x="1564718" y="432250"/>
                  <a:pt x="1573427" y="433859"/>
                  <a:pt x="1581665" y="436605"/>
                </a:cubicBezTo>
                <a:cubicBezTo>
                  <a:pt x="1598141" y="447589"/>
                  <a:pt x="1619211" y="453715"/>
                  <a:pt x="1631092" y="469556"/>
                </a:cubicBezTo>
                <a:cubicBezTo>
                  <a:pt x="1687509" y="544779"/>
                  <a:pt x="1661103" y="516042"/>
                  <a:pt x="1705232" y="560173"/>
                </a:cubicBezTo>
                <a:cubicBezTo>
                  <a:pt x="1710724" y="576649"/>
                  <a:pt x="1722402" y="592247"/>
                  <a:pt x="1721708" y="609600"/>
                </a:cubicBezTo>
                <a:cubicBezTo>
                  <a:pt x="1718962" y="678249"/>
                  <a:pt x="1720789" y="747233"/>
                  <a:pt x="1713470" y="815546"/>
                </a:cubicBezTo>
                <a:cubicBezTo>
                  <a:pt x="1711605" y="832953"/>
                  <a:pt x="1685129" y="850311"/>
                  <a:pt x="1672281" y="856735"/>
                </a:cubicBezTo>
                <a:cubicBezTo>
                  <a:pt x="1664514" y="860618"/>
                  <a:pt x="1655334" y="861090"/>
                  <a:pt x="1647567" y="864973"/>
                </a:cubicBezTo>
                <a:cubicBezTo>
                  <a:pt x="1638712" y="869401"/>
                  <a:pt x="1632501" y="879222"/>
                  <a:pt x="1622854" y="881448"/>
                </a:cubicBezTo>
                <a:cubicBezTo>
                  <a:pt x="1595964" y="887653"/>
                  <a:pt x="1567859" y="886263"/>
                  <a:pt x="1540476" y="889686"/>
                </a:cubicBezTo>
                <a:cubicBezTo>
                  <a:pt x="1523902" y="891758"/>
                  <a:pt x="1507726" y="896997"/>
                  <a:pt x="1491048" y="897924"/>
                </a:cubicBezTo>
                <a:cubicBezTo>
                  <a:pt x="1408751" y="902496"/>
                  <a:pt x="1326274" y="902932"/>
                  <a:pt x="1243913" y="906162"/>
                </a:cubicBezTo>
                <a:lnTo>
                  <a:pt x="1070919" y="914400"/>
                </a:lnTo>
                <a:cubicBezTo>
                  <a:pt x="1046753" y="919233"/>
                  <a:pt x="1027175" y="921379"/>
                  <a:pt x="1005016" y="930875"/>
                </a:cubicBezTo>
                <a:cubicBezTo>
                  <a:pt x="969558" y="946071"/>
                  <a:pt x="957767" y="956883"/>
                  <a:pt x="922638" y="980302"/>
                </a:cubicBezTo>
                <a:lnTo>
                  <a:pt x="823784" y="1046205"/>
                </a:lnTo>
                <a:lnTo>
                  <a:pt x="774357" y="1079156"/>
                </a:lnTo>
                <a:cubicBezTo>
                  <a:pt x="766119" y="1084648"/>
                  <a:pt x="759036" y="1092501"/>
                  <a:pt x="749643" y="1095632"/>
                </a:cubicBezTo>
                <a:cubicBezTo>
                  <a:pt x="741405" y="1098378"/>
                  <a:pt x="732697" y="1099987"/>
                  <a:pt x="724930" y="1103870"/>
                </a:cubicBezTo>
                <a:cubicBezTo>
                  <a:pt x="716074" y="1108298"/>
                  <a:pt x="709264" y="1116325"/>
                  <a:pt x="700216" y="1120346"/>
                </a:cubicBezTo>
                <a:cubicBezTo>
                  <a:pt x="684346" y="1127399"/>
                  <a:pt x="667265" y="1131329"/>
                  <a:pt x="650789" y="1136821"/>
                </a:cubicBezTo>
                <a:cubicBezTo>
                  <a:pt x="642551" y="1139567"/>
                  <a:pt x="633301" y="1140242"/>
                  <a:pt x="626076" y="1145059"/>
                </a:cubicBezTo>
                <a:cubicBezTo>
                  <a:pt x="599077" y="1163058"/>
                  <a:pt x="660399" y="1153297"/>
                  <a:pt x="634313" y="115329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p:cNvSpPr/>
          <p:nvPr/>
        </p:nvSpPr>
        <p:spPr>
          <a:xfrm>
            <a:off x="4850564" y="3319849"/>
            <a:ext cx="471079" cy="535459"/>
          </a:xfrm>
          <a:custGeom>
            <a:avLst/>
            <a:gdLst>
              <a:gd name="connsiteX0" fmla="*/ 421652 w 471079"/>
              <a:gd name="connsiteY0" fmla="*/ 494270 h 535459"/>
              <a:gd name="connsiteX1" fmla="*/ 322798 w 471079"/>
              <a:gd name="connsiteY1" fmla="*/ 486032 h 535459"/>
              <a:gd name="connsiteX2" fmla="*/ 273371 w 471079"/>
              <a:gd name="connsiteY2" fmla="*/ 477794 h 535459"/>
              <a:gd name="connsiteX3" fmla="*/ 190993 w 471079"/>
              <a:gd name="connsiteY3" fmla="*/ 469556 h 535459"/>
              <a:gd name="connsiteX4" fmla="*/ 141566 w 471079"/>
              <a:gd name="connsiteY4" fmla="*/ 453081 h 535459"/>
              <a:gd name="connsiteX5" fmla="*/ 116852 w 471079"/>
              <a:gd name="connsiteY5" fmla="*/ 444843 h 535459"/>
              <a:gd name="connsiteX6" fmla="*/ 59187 w 471079"/>
              <a:gd name="connsiteY6" fmla="*/ 378940 h 535459"/>
              <a:gd name="connsiteX7" fmla="*/ 42712 w 471079"/>
              <a:gd name="connsiteY7" fmla="*/ 354227 h 535459"/>
              <a:gd name="connsiteX8" fmla="*/ 9760 w 471079"/>
              <a:gd name="connsiteY8" fmla="*/ 280086 h 535459"/>
              <a:gd name="connsiteX9" fmla="*/ 9760 w 471079"/>
              <a:gd name="connsiteY9" fmla="*/ 115329 h 535459"/>
              <a:gd name="connsiteX10" fmla="*/ 34474 w 471079"/>
              <a:gd name="connsiteY10" fmla="*/ 65902 h 535459"/>
              <a:gd name="connsiteX11" fmla="*/ 83901 w 471079"/>
              <a:gd name="connsiteY11" fmla="*/ 41189 h 535459"/>
              <a:gd name="connsiteX12" fmla="*/ 158041 w 471079"/>
              <a:gd name="connsiteY12" fmla="*/ 8237 h 535459"/>
              <a:gd name="connsiteX13" fmla="*/ 182755 w 471079"/>
              <a:gd name="connsiteY13" fmla="*/ 0 h 535459"/>
              <a:gd name="connsiteX14" fmla="*/ 339274 w 471079"/>
              <a:gd name="connsiteY14" fmla="*/ 8237 h 535459"/>
              <a:gd name="connsiteX15" fmla="*/ 396939 w 471079"/>
              <a:gd name="connsiteY15" fmla="*/ 24713 h 535459"/>
              <a:gd name="connsiteX16" fmla="*/ 421652 w 471079"/>
              <a:gd name="connsiteY16" fmla="*/ 41189 h 535459"/>
              <a:gd name="connsiteX17" fmla="*/ 454604 w 471079"/>
              <a:gd name="connsiteY17" fmla="*/ 90616 h 535459"/>
              <a:gd name="connsiteX18" fmla="*/ 462841 w 471079"/>
              <a:gd name="connsiteY18" fmla="*/ 131805 h 535459"/>
              <a:gd name="connsiteX19" fmla="*/ 471079 w 471079"/>
              <a:gd name="connsiteY19" fmla="*/ 156519 h 535459"/>
              <a:gd name="connsiteX20" fmla="*/ 454604 w 471079"/>
              <a:gd name="connsiteY20" fmla="*/ 337751 h 535459"/>
              <a:gd name="connsiteX21" fmla="*/ 438128 w 471079"/>
              <a:gd name="connsiteY21" fmla="*/ 486032 h 535459"/>
              <a:gd name="connsiteX22" fmla="*/ 405177 w 471079"/>
              <a:gd name="connsiteY22" fmla="*/ 535459 h 535459"/>
              <a:gd name="connsiteX23" fmla="*/ 421652 w 471079"/>
              <a:gd name="connsiteY23" fmla="*/ 494270 h 53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71079" h="535459">
                <a:moveTo>
                  <a:pt x="421652" y="494270"/>
                </a:moveTo>
                <a:cubicBezTo>
                  <a:pt x="407922" y="486032"/>
                  <a:pt x="355661" y="489684"/>
                  <a:pt x="322798" y="486032"/>
                </a:cubicBezTo>
                <a:cubicBezTo>
                  <a:pt x="306197" y="484187"/>
                  <a:pt x="289945" y="479866"/>
                  <a:pt x="273371" y="477794"/>
                </a:cubicBezTo>
                <a:cubicBezTo>
                  <a:pt x="245988" y="474371"/>
                  <a:pt x="218452" y="472302"/>
                  <a:pt x="190993" y="469556"/>
                </a:cubicBezTo>
                <a:lnTo>
                  <a:pt x="141566" y="453081"/>
                </a:lnTo>
                <a:lnTo>
                  <a:pt x="116852" y="444843"/>
                </a:lnTo>
                <a:cubicBezTo>
                  <a:pt x="75664" y="417383"/>
                  <a:pt x="97630" y="436604"/>
                  <a:pt x="59187" y="378940"/>
                </a:cubicBezTo>
                <a:cubicBezTo>
                  <a:pt x="53695" y="370702"/>
                  <a:pt x="45843" y="363619"/>
                  <a:pt x="42712" y="354227"/>
                </a:cubicBezTo>
                <a:cubicBezTo>
                  <a:pt x="23105" y="295407"/>
                  <a:pt x="35869" y="319250"/>
                  <a:pt x="9760" y="280086"/>
                </a:cubicBezTo>
                <a:cubicBezTo>
                  <a:pt x="-3264" y="201941"/>
                  <a:pt x="-3244" y="225863"/>
                  <a:pt x="9760" y="115329"/>
                </a:cubicBezTo>
                <a:cubicBezTo>
                  <a:pt x="11547" y="100143"/>
                  <a:pt x="24107" y="76269"/>
                  <a:pt x="34474" y="65902"/>
                </a:cubicBezTo>
                <a:cubicBezTo>
                  <a:pt x="50442" y="49934"/>
                  <a:pt x="63802" y="47889"/>
                  <a:pt x="83901" y="41189"/>
                </a:cubicBezTo>
                <a:cubicBezTo>
                  <a:pt x="123062" y="15080"/>
                  <a:pt x="99224" y="27842"/>
                  <a:pt x="158041" y="8237"/>
                </a:cubicBezTo>
                <a:lnTo>
                  <a:pt x="182755" y="0"/>
                </a:lnTo>
                <a:cubicBezTo>
                  <a:pt x="234928" y="2746"/>
                  <a:pt x="287225" y="3711"/>
                  <a:pt x="339274" y="8237"/>
                </a:cubicBezTo>
                <a:cubicBezTo>
                  <a:pt x="353267" y="9454"/>
                  <a:pt x="382486" y="19895"/>
                  <a:pt x="396939" y="24713"/>
                </a:cubicBezTo>
                <a:cubicBezTo>
                  <a:pt x="405177" y="30205"/>
                  <a:pt x="415132" y="33738"/>
                  <a:pt x="421652" y="41189"/>
                </a:cubicBezTo>
                <a:cubicBezTo>
                  <a:pt x="434691" y="56091"/>
                  <a:pt x="454604" y="90616"/>
                  <a:pt x="454604" y="90616"/>
                </a:cubicBezTo>
                <a:cubicBezTo>
                  <a:pt x="457350" y="104346"/>
                  <a:pt x="459445" y="118221"/>
                  <a:pt x="462841" y="131805"/>
                </a:cubicBezTo>
                <a:cubicBezTo>
                  <a:pt x="464947" y="140229"/>
                  <a:pt x="471079" y="147835"/>
                  <a:pt x="471079" y="156519"/>
                </a:cubicBezTo>
                <a:cubicBezTo>
                  <a:pt x="471079" y="232746"/>
                  <a:pt x="464196" y="270600"/>
                  <a:pt x="454604" y="337751"/>
                </a:cubicBezTo>
                <a:cubicBezTo>
                  <a:pt x="441387" y="536000"/>
                  <a:pt x="460346" y="408270"/>
                  <a:pt x="438128" y="486032"/>
                </a:cubicBezTo>
                <a:cubicBezTo>
                  <a:pt x="433404" y="502565"/>
                  <a:pt x="434137" y="535459"/>
                  <a:pt x="405177" y="535459"/>
                </a:cubicBezTo>
                <a:cubicBezTo>
                  <a:pt x="399037" y="535459"/>
                  <a:pt x="435382" y="502508"/>
                  <a:pt x="421652" y="49427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44"/>
          <p:cNvSpPr/>
          <p:nvPr/>
        </p:nvSpPr>
        <p:spPr>
          <a:xfrm>
            <a:off x="6281210" y="2718486"/>
            <a:ext cx="2179049" cy="1812325"/>
          </a:xfrm>
          <a:custGeom>
            <a:avLst/>
            <a:gdLst>
              <a:gd name="connsiteX0" fmla="*/ 1643590 w 2179049"/>
              <a:gd name="connsiteY0" fmla="*/ 1631092 h 1812325"/>
              <a:gd name="connsiteX1" fmla="*/ 1569449 w 2179049"/>
              <a:gd name="connsiteY1" fmla="*/ 1688757 h 1812325"/>
              <a:gd name="connsiteX2" fmla="*/ 1520022 w 2179049"/>
              <a:gd name="connsiteY2" fmla="*/ 1721709 h 1812325"/>
              <a:gd name="connsiteX3" fmla="*/ 1487071 w 2179049"/>
              <a:gd name="connsiteY3" fmla="*/ 1746422 h 1812325"/>
              <a:gd name="connsiteX4" fmla="*/ 1437644 w 2179049"/>
              <a:gd name="connsiteY4" fmla="*/ 1779373 h 1812325"/>
              <a:gd name="connsiteX5" fmla="*/ 1412931 w 2179049"/>
              <a:gd name="connsiteY5" fmla="*/ 1795849 h 1812325"/>
              <a:gd name="connsiteX6" fmla="*/ 1305839 w 2179049"/>
              <a:gd name="connsiteY6" fmla="*/ 1812325 h 1812325"/>
              <a:gd name="connsiteX7" fmla="*/ 1091655 w 2179049"/>
              <a:gd name="connsiteY7" fmla="*/ 1804087 h 1812325"/>
              <a:gd name="connsiteX8" fmla="*/ 1025752 w 2179049"/>
              <a:gd name="connsiteY8" fmla="*/ 1787611 h 1812325"/>
              <a:gd name="connsiteX9" fmla="*/ 976325 w 2179049"/>
              <a:gd name="connsiteY9" fmla="*/ 1779373 h 1812325"/>
              <a:gd name="connsiteX10" fmla="*/ 951612 w 2179049"/>
              <a:gd name="connsiteY10" fmla="*/ 1771136 h 1812325"/>
              <a:gd name="connsiteX11" fmla="*/ 877471 w 2179049"/>
              <a:gd name="connsiteY11" fmla="*/ 1746422 h 1812325"/>
              <a:gd name="connsiteX12" fmla="*/ 828044 w 2179049"/>
              <a:gd name="connsiteY12" fmla="*/ 1721709 h 1812325"/>
              <a:gd name="connsiteX13" fmla="*/ 795093 w 2179049"/>
              <a:gd name="connsiteY13" fmla="*/ 1696995 h 1812325"/>
              <a:gd name="connsiteX14" fmla="*/ 745666 w 2179049"/>
              <a:gd name="connsiteY14" fmla="*/ 1664044 h 1812325"/>
              <a:gd name="connsiteX15" fmla="*/ 720952 w 2179049"/>
              <a:gd name="connsiteY15" fmla="*/ 1639330 h 1812325"/>
              <a:gd name="connsiteX16" fmla="*/ 655049 w 2179049"/>
              <a:gd name="connsiteY16" fmla="*/ 1589903 h 1812325"/>
              <a:gd name="connsiteX17" fmla="*/ 630336 w 2179049"/>
              <a:gd name="connsiteY17" fmla="*/ 1573428 h 1812325"/>
              <a:gd name="connsiteX18" fmla="*/ 605622 w 2179049"/>
              <a:gd name="connsiteY18" fmla="*/ 1548714 h 1812325"/>
              <a:gd name="connsiteX19" fmla="*/ 580909 w 2179049"/>
              <a:gd name="connsiteY19" fmla="*/ 1532238 h 1812325"/>
              <a:gd name="connsiteX20" fmla="*/ 498531 w 2179049"/>
              <a:gd name="connsiteY20" fmla="*/ 1466336 h 1812325"/>
              <a:gd name="connsiteX21" fmla="*/ 457341 w 2179049"/>
              <a:gd name="connsiteY21" fmla="*/ 1416909 h 1812325"/>
              <a:gd name="connsiteX22" fmla="*/ 432628 w 2179049"/>
              <a:gd name="connsiteY22" fmla="*/ 1383957 h 1812325"/>
              <a:gd name="connsiteX23" fmla="*/ 407914 w 2179049"/>
              <a:gd name="connsiteY23" fmla="*/ 1367482 h 1812325"/>
              <a:gd name="connsiteX24" fmla="*/ 358487 w 2179049"/>
              <a:gd name="connsiteY24" fmla="*/ 1318055 h 1812325"/>
              <a:gd name="connsiteX25" fmla="*/ 284347 w 2179049"/>
              <a:gd name="connsiteY25" fmla="*/ 1260390 h 1812325"/>
              <a:gd name="connsiteX26" fmla="*/ 259633 w 2179049"/>
              <a:gd name="connsiteY26" fmla="*/ 1252152 h 1812325"/>
              <a:gd name="connsiteX27" fmla="*/ 226682 w 2179049"/>
              <a:gd name="connsiteY27" fmla="*/ 1227438 h 1812325"/>
              <a:gd name="connsiteX28" fmla="*/ 201968 w 2179049"/>
              <a:gd name="connsiteY28" fmla="*/ 1219200 h 1812325"/>
              <a:gd name="connsiteX29" fmla="*/ 177255 w 2179049"/>
              <a:gd name="connsiteY29" fmla="*/ 1202725 h 1812325"/>
              <a:gd name="connsiteX30" fmla="*/ 94876 w 2179049"/>
              <a:gd name="connsiteY30" fmla="*/ 1153298 h 1812325"/>
              <a:gd name="connsiteX31" fmla="*/ 45449 w 2179049"/>
              <a:gd name="connsiteY31" fmla="*/ 1095633 h 1812325"/>
              <a:gd name="connsiteX32" fmla="*/ 28974 w 2179049"/>
              <a:gd name="connsiteY32" fmla="*/ 1062682 h 1812325"/>
              <a:gd name="connsiteX33" fmla="*/ 12498 w 2179049"/>
              <a:gd name="connsiteY33" fmla="*/ 1037968 h 1812325"/>
              <a:gd name="connsiteX34" fmla="*/ 12498 w 2179049"/>
              <a:gd name="connsiteY34" fmla="*/ 724930 h 1812325"/>
              <a:gd name="connsiteX35" fmla="*/ 20736 w 2179049"/>
              <a:gd name="connsiteY35" fmla="*/ 700217 h 1812325"/>
              <a:gd name="connsiteX36" fmla="*/ 37212 w 2179049"/>
              <a:gd name="connsiteY36" fmla="*/ 617838 h 1812325"/>
              <a:gd name="connsiteX37" fmla="*/ 45449 w 2179049"/>
              <a:gd name="connsiteY37" fmla="*/ 593125 h 1812325"/>
              <a:gd name="connsiteX38" fmla="*/ 70163 w 2179049"/>
              <a:gd name="connsiteY38" fmla="*/ 477795 h 1812325"/>
              <a:gd name="connsiteX39" fmla="*/ 86639 w 2179049"/>
              <a:gd name="connsiteY39" fmla="*/ 420130 h 1812325"/>
              <a:gd name="connsiteX40" fmla="*/ 94876 w 2179049"/>
              <a:gd name="connsiteY40" fmla="*/ 395417 h 1812325"/>
              <a:gd name="connsiteX41" fmla="*/ 103114 w 2179049"/>
              <a:gd name="connsiteY41" fmla="*/ 345990 h 1812325"/>
              <a:gd name="connsiteX42" fmla="*/ 111352 w 2179049"/>
              <a:gd name="connsiteY42" fmla="*/ 321276 h 1812325"/>
              <a:gd name="connsiteX43" fmla="*/ 119590 w 2179049"/>
              <a:gd name="connsiteY43" fmla="*/ 280087 h 1812325"/>
              <a:gd name="connsiteX44" fmla="*/ 136066 w 2179049"/>
              <a:gd name="connsiteY44" fmla="*/ 230660 h 1812325"/>
              <a:gd name="connsiteX45" fmla="*/ 152541 w 2179049"/>
              <a:gd name="connsiteY45" fmla="*/ 205946 h 1812325"/>
              <a:gd name="connsiteX46" fmla="*/ 160779 w 2179049"/>
              <a:gd name="connsiteY46" fmla="*/ 181233 h 1812325"/>
              <a:gd name="connsiteX47" fmla="*/ 177255 w 2179049"/>
              <a:gd name="connsiteY47" fmla="*/ 156519 h 1812325"/>
              <a:gd name="connsiteX48" fmla="*/ 201968 w 2179049"/>
              <a:gd name="connsiteY48" fmla="*/ 107092 h 1812325"/>
              <a:gd name="connsiteX49" fmla="*/ 226682 w 2179049"/>
              <a:gd name="connsiteY49" fmla="*/ 90617 h 1812325"/>
              <a:gd name="connsiteX50" fmla="*/ 243158 w 2179049"/>
              <a:gd name="connsiteY50" fmla="*/ 65903 h 1812325"/>
              <a:gd name="connsiteX51" fmla="*/ 292585 w 2179049"/>
              <a:gd name="connsiteY51" fmla="*/ 41190 h 1812325"/>
              <a:gd name="connsiteX52" fmla="*/ 317298 w 2179049"/>
              <a:gd name="connsiteY52" fmla="*/ 24714 h 1812325"/>
              <a:gd name="connsiteX53" fmla="*/ 399676 w 2179049"/>
              <a:gd name="connsiteY53" fmla="*/ 0 h 1812325"/>
              <a:gd name="connsiteX54" fmla="*/ 556195 w 2179049"/>
              <a:gd name="connsiteY54" fmla="*/ 8238 h 1812325"/>
              <a:gd name="connsiteX55" fmla="*/ 613860 w 2179049"/>
              <a:gd name="connsiteY55" fmla="*/ 24714 h 1812325"/>
              <a:gd name="connsiteX56" fmla="*/ 646812 w 2179049"/>
              <a:gd name="connsiteY56" fmla="*/ 32952 h 1812325"/>
              <a:gd name="connsiteX57" fmla="*/ 696239 w 2179049"/>
              <a:gd name="connsiteY57" fmla="*/ 49428 h 1812325"/>
              <a:gd name="connsiteX58" fmla="*/ 745666 w 2179049"/>
              <a:gd name="connsiteY58" fmla="*/ 82379 h 1812325"/>
              <a:gd name="connsiteX59" fmla="*/ 770379 w 2179049"/>
              <a:gd name="connsiteY59" fmla="*/ 98855 h 1812325"/>
              <a:gd name="connsiteX60" fmla="*/ 795093 w 2179049"/>
              <a:gd name="connsiteY60" fmla="*/ 107092 h 1812325"/>
              <a:gd name="connsiteX61" fmla="*/ 844520 w 2179049"/>
              <a:gd name="connsiteY61" fmla="*/ 140044 h 1812325"/>
              <a:gd name="connsiteX62" fmla="*/ 893947 w 2179049"/>
              <a:gd name="connsiteY62" fmla="*/ 181233 h 1812325"/>
              <a:gd name="connsiteX63" fmla="*/ 918660 w 2179049"/>
              <a:gd name="connsiteY63" fmla="*/ 189471 h 1812325"/>
              <a:gd name="connsiteX64" fmla="*/ 943374 w 2179049"/>
              <a:gd name="connsiteY64" fmla="*/ 205946 h 1812325"/>
              <a:gd name="connsiteX65" fmla="*/ 968087 w 2179049"/>
              <a:gd name="connsiteY65" fmla="*/ 214184 h 1812325"/>
              <a:gd name="connsiteX66" fmla="*/ 992801 w 2179049"/>
              <a:gd name="connsiteY66" fmla="*/ 230660 h 1812325"/>
              <a:gd name="connsiteX67" fmla="*/ 1017514 w 2179049"/>
              <a:gd name="connsiteY67" fmla="*/ 238898 h 1812325"/>
              <a:gd name="connsiteX68" fmla="*/ 1083417 w 2179049"/>
              <a:gd name="connsiteY68" fmla="*/ 255373 h 1812325"/>
              <a:gd name="connsiteX69" fmla="*/ 1149320 w 2179049"/>
              <a:gd name="connsiteY69" fmla="*/ 271849 h 1812325"/>
              <a:gd name="connsiteX70" fmla="*/ 1445882 w 2179049"/>
              <a:gd name="connsiteY70" fmla="*/ 263611 h 1812325"/>
              <a:gd name="connsiteX71" fmla="*/ 1511785 w 2179049"/>
              <a:gd name="connsiteY71" fmla="*/ 247136 h 1812325"/>
              <a:gd name="connsiteX72" fmla="*/ 1561212 w 2179049"/>
              <a:gd name="connsiteY72" fmla="*/ 238898 h 1812325"/>
              <a:gd name="connsiteX73" fmla="*/ 1610639 w 2179049"/>
              <a:gd name="connsiteY73" fmla="*/ 222422 h 1812325"/>
              <a:gd name="connsiteX74" fmla="*/ 1635352 w 2179049"/>
              <a:gd name="connsiteY74" fmla="*/ 214184 h 1812325"/>
              <a:gd name="connsiteX75" fmla="*/ 1717731 w 2179049"/>
              <a:gd name="connsiteY75" fmla="*/ 205946 h 1812325"/>
              <a:gd name="connsiteX76" fmla="*/ 1833060 w 2179049"/>
              <a:gd name="connsiteY76" fmla="*/ 214184 h 1812325"/>
              <a:gd name="connsiteX77" fmla="*/ 1857774 w 2179049"/>
              <a:gd name="connsiteY77" fmla="*/ 230660 h 1812325"/>
              <a:gd name="connsiteX78" fmla="*/ 1874249 w 2179049"/>
              <a:gd name="connsiteY78" fmla="*/ 280087 h 1812325"/>
              <a:gd name="connsiteX79" fmla="*/ 1882487 w 2179049"/>
              <a:gd name="connsiteY79" fmla="*/ 304800 h 1812325"/>
              <a:gd name="connsiteX80" fmla="*/ 1874249 w 2179049"/>
              <a:gd name="connsiteY80" fmla="*/ 477795 h 1812325"/>
              <a:gd name="connsiteX81" fmla="*/ 1866012 w 2179049"/>
              <a:gd name="connsiteY81" fmla="*/ 518984 h 1812325"/>
              <a:gd name="connsiteX82" fmla="*/ 1849536 w 2179049"/>
              <a:gd name="connsiteY82" fmla="*/ 576649 h 1812325"/>
              <a:gd name="connsiteX83" fmla="*/ 1833060 w 2179049"/>
              <a:gd name="connsiteY83" fmla="*/ 667265 h 1812325"/>
              <a:gd name="connsiteX84" fmla="*/ 1800109 w 2179049"/>
              <a:gd name="connsiteY84" fmla="*/ 757882 h 1812325"/>
              <a:gd name="connsiteX85" fmla="*/ 1775395 w 2179049"/>
              <a:gd name="connsiteY85" fmla="*/ 815546 h 1812325"/>
              <a:gd name="connsiteX86" fmla="*/ 1767158 w 2179049"/>
              <a:gd name="connsiteY86" fmla="*/ 864973 h 1812325"/>
              <a:gd name="connsiteX87" fmla="*/ 1767158 w 2179049"/>
              <a:gd name="connsiteY87" fmla="*/ 1013255 h 1812325"/>
              <a:gd name="connsiteX88" fmla="*/ 1791871 w 2179049"/>
              <a:gd name="connsiteY88" fmla="*/ 1037968 h 1812325"/>
              <a:gd name="connsiteX89" fmla="*/ 1857774 w 2179049"/>
              <a:gd name="connsiteY89" fmla="*/ 1062682 h 1812325"/>
              <a:gd name="connsiteX90" fmla="*/ 1907201 w 2179049"/>
              <a:gd name="connsiteY90" fmla="*/ 1079157 h 1812325"/>
              <a:gd name="connsiteX91" fmla="*/ 1940152 w 2179049"/>
              <a:gd name="connsiteY91" fmla="*/ 1087395 h 1812325"/>
              <a:gd name="connsiteX92" fmla="*/ 1989579 w 2179049"/>
              <a:gd name="connsiteY92" fmla="*/ 1103871 h 1812325"/>
              <a:gd name="connsiteX93" fmla="*/ 2014293 w 2179049"/>
              <a:gd name="connsiteY93" fmla="*/ 1112109 h 1812325"/>
              <a:gd name="connsiteX94" fmla="*/ 2047244 w 2179049"/>
              <a:gd name="connsiteY94" fmla="*/ 1145060 h 1812325"/>
              <a:gd name="connsiteX95" fmla="*/ 2096671 w 2179049"/>
              <a:gd name="connsiteY95" fmla="*/ 1178011 h 1812325"/>
              <a:gd name="connsiteX96" fmla="*/ 2121385 w 2179049"/>
              <a:gd name="connsiteY96" fmla="*/ 1210963 h 1812325"/>
              <a:gd name="connsiteX97" fmla="*/ 2146098 w 2179049"/>
              <a:gd name="connsiteY97" fmla="*/ 1235676 h 1812325"/>
              <a:gd name="connsiteX98" fmla="*/ 2162574 w 2179049"/>
              <a:gd name="connsiteY98" fmla="*/ 1285103 h 1812325"/>
              <a:gd name="connsiteX99" fmla="*/ 2179049 w 2179049"/>
              <a:gd name="connsiteY99" fmla="*/ 1309817 h 1812325"/>
              <a:gd name="connsiteX100" fmla="*/ 2170812 w 2179049"/>
              <a:gd name="connsiteY100" fmla="*/ 1491049 h 1812325"/>
              <a:gd name="connsiteX101" fmla="*/ 2146098 w 2179049"/>
              <a:gd name="connsiteY101" fmla="*/ 1524000 h 1812325"/>
              <a:gd name="connsiteX102" fmla="*/ 2104909 w 2179049"/>
              <a:gd name="connsiteY102" fmla="*/ 1573428 h 1812325"/>
              <a:gd name="connsiteX103" fmla="*/ 2030768 w 2179049"/>
              <a:gd name="connsiteY103" fmla="*/ 1631092 h 1812325"/>
              <a:gd name="connsiteX104" fmla="*/ 1981341 w 2179049"/>
              <a:gd name="connsiteY104" fmla="*/ 1647568 h 1812325"/>
              <a:gd name="connsiteX105" fmla="*/ 1725968 w 2179049"/>
              <a:gd name="connsiteY105" fmla="*/ 1664044 h 1812325"/>
              <a:gd name="connsiteX106" fmla="*/ 1594163 w 2179049"/>
              <a:gd name="connsiteY106" fmla="*/ 1664044 h 181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2179049" h="1812325">
                <a:moveTo>
                  <a:pt x="1643590" y="1631092"/>
                </a:moveTo>
                <a:cubicBezTo>
                  <a:pt x="1618876" y="1650314"/>
                  <a:pt x="1595499" y="1671390"/>
                  <a:pt x="1569449" y="1688757"/>
                </a:cubicBezTo>
                <a:lnTo>
                  <a:pt x="1520022" y="1721709"/>
                </a:lnTo>
                <a:cubicBezTo>
                  <a:pt x="1508598" y="1729325"/>
                  <a:pt x="1498319" y="1738549"/>
                  <a:pt x="1487071" y="1746422"/>
                </a:cubicBezTo>
                <a:cubicBezTo>
                  <a:pt x="1470849" y="1757777"/>
                  <a:pt x="1454120" y="1768389"/>
                  <a:pt x="1437644" y="1779373"/>
                </a:cubicBezTo>
                <a:cubicBezTo>
                  <a:pt x="1429406" y="1784865"/>
                  <a:pt x="1422324" y="1792718"/>
                  <a:pt x="1412931" y="1795849"/>
                </a:cubicBezTo>
                <a:cubicBezTo>
                  <a:pt x="1362037" y="1812814"/>
                  <a:pt x="1396858" y="1803223"/>
                  <a:pt x="1305839" y="1812325"/>
                </a:cubicBezTo>
                <a:cubicBezTo>
                  <a:pt x="1234444" y="1809579"/>
                  <a:pt x="1162954" y="1808687"/>
                  <a:pt x="1091655" y="1804087"/>
                </a:cubicBezTo>
                <a:cubicBezTo>
                  <a:pt x="1041488" y="1800850"/>
                  <a:pt x="1064036" y="1796119"/>
                  <a:pt x="1025752" y="1787611"/>
                </a:cubicBezTo>
                <a:cubicBezTo>
                  <a:pt x="1009447" y="1783988"/>
                  <a:pt x="992630" y="1782996"/>
                  <a:pt x="976325" y="1779373"/>
                </a:cubicBezTo>
                <a:cubicBezTo>
                  <a:pt x="967849" y="1777489"/>
                  <a:pt x="959961" y="1773521"/>
                  <a:pt x="951612" y="1771136"/>
                </a:cubicBezTo>
                <a:cubicBezTo>
                  <a:pt x="914907" y="1760649"/>
                  <a:pt x="915338" y="1765356"/>
                  <a:pt x="877471" y="1746422"/>
                </a:cubicBezTo>
                <a:cubicBezTo>
                  <a:pt x="813603" y="1714487"/>
                  <a:pt x="890155" y="1742410"/>
                  <a:pt x="828044" y="1721709"/>
                </a:cubicBezTo>
                <a:cubicBezTo>
                  <a:pt x="817060" y="1713471"/>
                  <a:pt x="806341" y="1704869"/>
                  <a:pt x="795093" y="1696995"/>
                </a:cubicBezTo>
                <a:cubicBezTo>
                  <a:pt x="778871" y="1685640"/>
                  <a:pt x="759668" y="1678046"/>
                  <a:pt x="745666" y="1664044"/>
                </a:cubicBezTo>
                <a:cubicBezTo>
                  <a:pt x="737428" y="1655806"/>
                  <a:pt x="729969" y="1646707"/>
                  <a:pt x="720952" y="1639330"/>
                </a:cubicBezTo>
                <a:cubicBezTo>
                  <a:pt x="699699" y="1621942"/>
                  <a:pt x="677897" y="1605135"/>
                  <a:pt x="655049" y="1589903"/>
                </a:cubicBezTo>
                <a:cubicBezTo>
                  <a:pt x="646811" y="1584411"/>
                  <a:pt x="637942" y="1579766"/>
                  <a:pt x="630336" y="1573428"/>
                </a:cubicBezTo>
                <a:cubicBezTo>
                  <a:pt x="621386" y="1565970"/>
                  <a:pt x="614572" y="1556172"/>
                  <a:pt x="605622" y="1548714"/>
                </a:cubicBezTo>
                <a:cubicBezTo>
                  <a:pt x="598016" y="1542376"/>
                  <a:pt x="588268" y="1538861"/>
                  <a:pt x="580909" y="1532238"/>
                </a:cubicBezTo>
                <a:cubicBezTo>
                  <a:pt x="505846" y="1464681"/>
                  <a:pt x="552629" y="1484367"/>
                  <a:pt x="498531" y="1466336"/>
                </a:cubicBezTo>
                <a:cubicBezTo>
                  <a:pt x="462112" y="1411708"/>
                  <a:pt x="504918" y="1472416"/>
                  <a:pt x="457341" y="1416909"/>
                </a:cubicBezTo>
                <a:cubicBezTo>
                  <a:pt x="448406" y="1406485"/>
                  <a:pt x="442336" y="1393665"/>
                  <a:pt x="432628" y="1383957"/>
                </a:cubicBezTo>
                <a:cubicBezTo>
                  <a:pt x="425627" y="1376956"/>
                  <a:pt x="415314" y="1374060"/>
                  <a:pt x="407914" y="1367482"/>
                </a:cubicBezTo>
                <a:cubicBezTo>
                  <a:pt x="390499" y="1352002"/>
                  <a:pt x="374963" y="1334531"/>
                  <a:pt x="358487" y="1318055"/>
                </a:cubicBezTo>
                <a:cubicBezTo>
                  <a:pt x="337162" y="1296730"/>
                  <a:pt x="313911" y="1270245"/>
                  <a:pt x="284347" y="1260390"/>
                </a:cubicBezTo>
                <a:lnTo>
                  <a:pt x="259633" y="1252152"/>
                </a:lnTo>
                <a:cubicBezTo>
                  <a:pt x="248649" y="1243914"/>
                  <a:pt x="238603" y="1234250"/>
                  <a:pt x="226682" y="1227438"/>
                </a:cubicBezTo>
                <a:cubicBezTo>
                  <a:pt x="219143" y="1223130"/>
                  <a:pt x="209735" y="1223083"/>
                  <a:pt x="201968" y="1219200"/>
                </a:cubicBezTo>
                <a:cubicBezTo>
                  <a:pt x="193113" y="1214772"/>
                  <a:pt x="185851" y="1207637"/>
                  <a:pt x="177255" y="1202725"/>
                </a:cubicBezTo>
                <a:cubicBezTo>
                  <a:pt x="146925" y="1185393"/>
                  <a:pt x="121738" y="1180161"/>
                  <a:pt x="94876" y="1153298"/>
                </a:cubicBezTo>
                <a:cubicBezTo>
                  <a:pt x="72414" y="1130835"/>
                  <a:pt x="63060" y="1123810"/>
                  <a:pt x="45449" y="1095633"/>
                </a:cubicBezTo>
                <a:cubicBezTo>
                  <a:pt x="38941" y="1085220"/>
                  <a:pt x="35067" y="1073344"/>
                  <a:pt x="28974" y="1062682"/>
                </a:cubicBezTo>
                <a:cubicBezTo>
                  <a:pt x="24062" y="1054086"/>
                  <a:pt x="17990" y="1046206"/>
                  <a:pt x="12498" y="1037968"/>
                </a:cubicBezTo>
                <a:cubicBezTo>
                  <a:pt x="-6606" y="904242"/>
                  <a:pt x="-1537" y="963515"/>
                  <a:pt x="12498" y="724930"/>
                </a:cubicBezTo>
                <a:cubicBezTo>
                  <a:pt x="13008" y="716262"/>
                  <a:pt x="18350" y="708566"/>
                  <a:pt x="20736" y="700217"/>
                </a:cubicBezTo>
                <a:cubicBezTo>
                  <a:pt x="37146" y="642784"/>
                  <a:pt x="21033" y="690644"/>
                  <a:pt x="37212" y="617838"/>
                </a:cubicBezTo>
                <a:cubicBezTo>
                  <a:pt x="39096" y="609362"/>
                  <a:pt x="43565" y="601601"/>
                  <a:pt x="45449" y="593125"/>
                </a:cubicBezTo>
                <a:cubicBezTo>
                  <a:pt x="59273" y="530916"/>
                  <a:pt x="47110" y="546951"/>
                  <a:pt x="70163" y="477795"/>
                </a:cubicBezTo>
                <a:cubicBezTo>
                  <a:pt x="89908" y="418563"/>
                  <a:pt x="65960" y="492510"/>
                  <a:pt x="86639" y="420130"/>
                </a:cubicBezTo>
                <a:cubicBezTo>
                  <a:pt x="89024" y="411781"/>
                  <a:pt x="92992" y="403893"/>
                  <a:pt x="94876" y="395417"/>
                </a:cubicBezTo>
                <a:cubicBezTo>
                  <a:pt x="98499" y="379112"/>
                  <a:pt x="99491" y="362295"/>
                  <a:pt x="103114" y="345990"/>
                </a:cubicBezTo>
                <a:cubicBezTo>
                  <a:pt x="104998" y="337513"/>
                  <a:pt x="109246" y="329700"/>
                  <a:pt x="111352" y="321276"/>
                </a:cubicBezTo>
                <a:cubicBezTo>
                  <a:pt x="114748" y="307692"/>
                  <a:pt x="115906" y="293595"/>
                  <a:pt x="119590" y="280087"/>
                </a:cubicBezTo>
                <a:cubicBezTo>
                  <a:pt x="124160" y="263332"/>
                  <a:pt x="126433" y="245110"/>
                  <a:pt x="136066" y="230660"/>
                </a:cubicBezTo>
                <a:cubicBezTo>
                  <a:pt x="141558" y="222422"/>
                  <a:pt x="148113" y="214801"/>
                  <a:pt x="152541" y="205946"/>
                </a:cubicBezTo>
                <a:cubicBezTo>
                  <a:pt x="156424" y="198179"/>
                  <a:pt x="156896" y="189000"/>
                  <a:pt x="160779" y="181233"/>
                </a:cubicBezTo>
                <a:cubicBezTo>
                  <a:pt x="165207" y="172377"/>
                  <a:pt x="172827" y="165375"/>
                  <a:pt x="177255" y="156519"/>
                </a:cubicBezTo>
                <a:cubicBezTo>
                  <a:pt x="190654" y="129722"/>
                  <a:pt x="178362" y="130698"/>
                  <a:pt x="201968" y="107092"/>
                </a:cubicBezTo>
                <a:cubicBezTo>
                  <a:pt x="208969" y="100091"/>
                  <a:pt x="218444" y="96109"/>
                  <a:pt x="226682" y="90617"/>
                </a:cubicBezTo>
                <a:cubicBezTo>
                  <a:pt x="232174" y="82379"/>
                  <a:pt x="236157" y="72904"/>
                  <a:pt x="243158" y="65903"/>
                </a:cubicBezTo>
                <a:cubicBezTo>
                  <a:pt x="259126" y="49935"/>
                  <a:pt x="272486" y="47890"/>
                  <a:pt x="292585" y="41190"/>
                </a:cubicBezTo>
                <a:cubicBezTo>
                  <a:pt x="300823" y="35698"/>
                  <a:pt x="308251" y="28735"/>
                  <a:pt x="317298" y="24714"/>
                </a:cubicBezTo>
                <a:cubicBezTo>
                  <a:pt x="343083" y="13254"/>
                  <a:pt x="372291" y="6846"/>
                  <a:pt x="399676" y="0"/>
                </a:cubicBezTo>
                <a:cubicBezTo>
                  <a:pt x="451849" y="2746"/>
                  <a:pt x="504146" y="3712"/>
                  <a:pt x="556195" y="8238"/>
                </a:cubicBezTo>
                <a:cubicBezTo>
                  <a:pt x="574708" y="9848"/>
                  <a:pt x="595941" y="19594"/>
                  <a:pt x="613860" y="24714"/>
                </a:cubicBezTo>
                <a:cubicBezTo>
                  <a:pt x="624746" y="27824"/>
                  <a:pt x="635967" y="29699"/>
                  <a:pt x="646812" y="32952"/>
                </a:cubicBezTo>
                <a:cubicBezTo>
                  <a:pt x="663446" y="37942"/>
                  <a:pt x="681789" y="39795"/>
                  <a:pt x="696239" y="49428"/>
                </a:cubicBezTo>
                <a:lnTo>
                  <a:pt x="745666" y="82379"/>
                </a:lnTo>
                <a:cubicBezTo>
                  <a:pt x="753904" y="87871"/>
                  <a:pt x="760986" y="95725"/>
                  <a:pt x="770379" y="98855"/>
                </a:cubicBezTo>
                <a:lnTo>
                  <a:pt x="795093" y="107092"/>
                </a:lnTo>
                <a:cubicBezTo>
                  <a:pt x="873923" y="185925"/>
                  <a:pt x="772993" y="92360"/>
                  <a:pt x="844520" y="140044"/>
                </a:cubicBezTo>
                <a:cubicBezTo>
                  <a:pt x="899183" y="176485"/>
                  <a:pt x="840036" y="154277"/>
                  <a:pt x="893947" y="181233"/>
                </a:cubicBezTo>
                <a:cubicBezTo>
                  <a:pt x="901714" y="185116"/>
                  <a:pt x="910893" y="185588"/>
                  <a:pt x="918660" y="189471"/>
                </a:cubicBezTo>
                <a:cubicBezTo>
                  <a:pt x="927515" y="193899"/>
                  <a:pt x="934519" y="201518"/>
                  <a:pt x="943374" y="205946"/>
                </a:cubicBezTo>
                <a:cubicBezTo>
                  <a:pt x="951141" y="209829"/>
                  <a:pt x="960320" y="210301"/>
                  <a:pt x="968087" y="214184"/>
                </a:cubicBezTo>
                <a:cubicBezTo>
                  <a:pt x="976943" y="218612"/>
                  <a:pt x="983945" y="226232"/>
                  <a:pt x="992801" y="230660"/>
                </a:cubicBezTo>
                <a:cubicBezTo>
                  <a:pt x="1000568" y="234543"/>
                  <a:pt x="1009137" y="236613"/>
                  <a:pt x="1017514" y="238898"/>
                </a:cubicBezTo>
                <a:cubicBezTo>
                  <a:pt x="1039360" y="244856"/>
                  <a:pt x="1061213" y="250932"/>
                  <a:pt x="1083417" y="255373"/>
                </a:cubicBezTo>
                <a:cubicBezTo>
                  <a:pt x="1133121" y="265314"/>
                  <a:pt x="1111323" y="259183"/>
                  <a:pt x="1149320" y="271849"/>
                </a:cubicBezTo>
                <a:cubicBezTo>
                  <a:pt x="1248174" y="269103"/>
                  <a:pt x="1347107" y="268429"/>
                  <a:pt x="1445882" y="263611"/>
                </a:cubicBezTo>
                <a:cubicBezTo>
                  <a:pt x="1491488" y="261386"/>
                  <a:pt x="1476329" y="255015"/>
                  <a:pt x="1511785" y="247136"/>
                </a:cubicBezTo>
                <a:cubicBezTo>
                  <a:pt x="1528090" y="243513"/>
                  <a:pt x="1544736" y="241644"/>
                  <a:pt x="1561212" y="238898"/>
                </a:cubicBezTo>
                <a:lnTo>
                  <a:pt x="1610639" y="222422"/>
                </a:lnTo>
                <a:cubicBezTo>
                  <a:pt x="1618877" y="219676"/>
                  <a:pt x="1626712" y="215048"/>
                  <a:pt x="1635352" y="214184"/>
                </a:cubicBezTo>
                <a:lnTo>
                  <a:pt x="1717731" y="205946"/>
                </a:lnTo>
                <a:cubicBezTo>
                  <a:pt x="1756174" y="208692"/>
                  <a:pt x="1795106" y="207486"/>
                  <a:pt x="1833060" y="214184"/>
                </a:cubicBezTo>
                <a:cubicBezTo>
                  <a:pt x="1842810" y="215905"/>
                  <a:pt x="1852527" y="222264"/>
                  <a:pt x="1857774" y="230660"/>
                </a:cubicBezTo>
                <a:cubicBezTo>
                  <a:pt x="1866978" y="245387"/>
                  <a:pt x="1868757" y="263611"/>
                  <a:pt x="1874249" y="280087"/>
                </a:cubicBezTo>
                <a:lnTo>
                  <a:pt x="1882487" y="304800"/>
                </a:lnTo>
                <a:cubicBezTo>
                  <a:pt x="1879741" y="362465"/>
                  <a:pt x="1878677" y="420235"/>
                  <a:pt x="1874249" y="477795"/>
                </a:cubicBezTo>
                <a:cubicBezTo>
                  <a:pt x="1873175" y="491755"/>
                  <a:pt x="1869049" y="505316"/>
                  <a:pt x="1866012" y="518984"/>
                </a:cubicBezTo>
                <a:cubicBezTo>
                  <a:pt x="1859117" y="550014"/>
                  <a:pt x="1858710" y="549129"/>
                  <a:pt x="1849536" y="576649"/>
                </a:cubicBezTo>
                <a:cubicBezTo>
                  <a:pt x="1843733" y="617268"/>
                  <a:pt x="1843654" y="631952"/>
                  <a:pt x="1833060" y="667265"/>
                </a:cubicBezTo>
                <a:cubicBezTo>
                  <a:pt x="1792678" y="801874"/>
                  <a:pt x="1839410" y="639981"/>
                  <a:pt x="1800109" y="757882"/>
                </a:cubicBezTo>
                <a:cubicBezTo>
                  <a:pt x="1782377" y="811076"/>
                  <a:pt x="1804353" y="772110"/>
                  <a:pt x="1775395" y="815546"/>
                </a:cubicBezTo>
                <a:cubicBezTo>
                  <a:pt x="1772649" y="832022"/>
                  <a:pt x="1770146" y="848540"/>
                  <a:pt x="1767158" y="864973"/>
                </a:cubicBezTo>
                <a:cubicBezTo>
                  <a:pt x="1756152" y="925510"/>
                  <a:pt x="1746970" y="932503"/>
                  <a:pt x="1767158" y="1013255"/>
                </a:cubicBezTo>
                <a:cubicBezTo>
                  <a:pt x="1769983" y="1024557"/>
                  <a:pt x="1782391" y="1031197"/>
                  <a:pt x="1791871" y="1037968"/>
                </a:cubicBezTo>
                <a:cubicBezTo>
                  <a:pt x="1818541" y="1057018"/>
                  <a:pt x="1828036" y="1053761"/>
                  <a:pt x="1857774" y="1062682"/>
                </a:cubicBezTo>
                <a:cubicBezTo>
                  <a:pt x="1874408" y="1067672"/>
                  <a:pt x="1890353" y="1074945"/>
                  <a:pt x="1907201" y="1079157"/>
                </a:cubicBezTo>
                <a:cubicBezTo>
                  <a:pt x="1918185" y="1081903"/>
                  <a:pt x="1929308" y="1084142"/>
                  <a:pt x="1940152" y="1087395"/>
                </a:cubicBezTo>
                <a:cubicBezTo>
                  <a:pt x="1956786" y="1092385"/>
                  <a:pt x="1973103" y="1098379"/>
                  <a:pt x="1989579" y="1103871"/>
                </a:cubicBezTo>
                <a:lnTo>
                  <a:pt x="2014293" y="1112109"/>
                </a:lnTo>
                <a:cubicBezTo>
                  <a:pt x="2025277" y="1123093"/>
                  <a:pt x="2035115" y="1135356"/>
                  <a:pt x="2047244" y="1145060"/>
                </a:cubicBezTo>
                <a:cubicBezTo>
                  <a:pt x="2062706" y="1157430"/>
                  <a:pt x="2096671" y="1178011"/>
                  <a:pt x="2096671" y="1178011"/>
                </a:cubicBezTo>
                <a:cubicBezTo>
                  <a:pt x="2104909" y="1188995"/>
                  <a:pt x="2112450" y="1200538"/>
                  <a:pt x="2121385" y="1210963"/>
                </a:cubicBezTo>
                <a:cubicBezTo>
                  <a:pt x="2128967" y="1219808"/>
                  <a:pt x="2140440" y="1225492"/>
                  <a:pt x="2146098" y="1235676"/>
                </a:cubicBezTo>
                <a:cubicBezTo>
                  <a:pt x="2154532" y="1250857"/>
                  <a:pt x="2152941" y="1270653"/>
                  <a:pt x="2162574" y="1285103"/>
                </a:cubicBezTo>
                <a:lnTo>
                  <a:pt x="2179049" y="1309817"/>
                </a:lnTo>
                <a:cubicBezTo>
                  <a:pt x="2176303" y="1370228"/>
                  <a:pt x="2180007" y="1431279"/>
                  <a:pt x="2170812" y="1491049"/>
                </a:cubicBezTo>
                <a:cubicBezTo>
                  <a:pt x="2168724" y="1504619"/>
                  <a:pt x="2152910" y="1512079"/>
                  <a:pt x="2146098" y="1524000"/>
                </a:cubicBezTo>
                <a:cubicBezTo>
                  <a:pt x="2112878" y="1582134"/>
                  <a:pt x="2177441" y="1511258"/>
                  <a:pt x="2104909" y="1573428"/>
                </a:cubicBezTo>
                <a:cubicBezTo>
                  <a:pt x="2077771" y="1596689"/>
                  <a:pt x="2070209" y="1617945"/>
                  <a:pt x="2030768" y="1631092"/>
                </a:cubicBezTo>
                <a:cubicBezTo>
                  <a:pt x="2014292" y="1636584"/>
                  <a:pt x="1998533" y="1645112"/>
                  <a:pt x="1981341" y="1647568"/>
                </a:cubicBezTo>
                <a:cubicBezTo>
                  <a:pt x="1867417" y="1663843"/>
                  <a:pt x="1912374" y="1659384"/>
                  <a:pt x="1725968" y="1664044"/>
                </a:cubicBezTo>
                <a:cubicBezTo>
                  <a:pt x="1682047" y="1665142"/>
                  <a:pt x="1638098" y="1664044"/>
                  <a:pt x="1594163" y="1664044"/>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3</a:t>
            </a:fld>
            <a:endParaRPr lang="en-US"/>
          </a:p>
        </p:txBody>
      </p:sp>
      <p:sp>
        <p:nvSpPr>
          <p:cNvPr id="5" name="Title 1"/>
          <p:cNvSpPr>
            <a:spLocks noGrp="1"/>
          </p:cNvSpPr>
          <p:nvPr>
            <p:ph type="title"/>
          </p:nvPr>
        </p:nvSpPr>
        <p:spPr>
          <a:xfrm>
            <a:off x="457200" y="639762"/>
            <a:ext cx="8229600" cy="655638"/>
          </a:xfrm>
        </p:spPr>
        <p:txBody>
          <a:bodyPr/>
          <a:lstStyle/>
          <a:p>
            <a:r>
              <a:rPr lang="en-US" dirty="0" smtClean="0"/>
              <a:t>Nonlinearity Source (from DC point of view)</a:t>
            </a:r>
            <a:endParaRPr lang="en-US" dirty="0"/>
          </a:p>
        </p:txBody>
      </p:sp>
      <p:sp>
        <p:nvSpPr>
          <p:cNvPr id="6" name="TextBox 2"/>
          <p:cNvSpPr txBox="1">
            <a:spLocks noChangeArrowheads="1"/>
          </p:cNvSpPr>
          <p:nvPr/>
        </p:nvSpPr>
        <p:spPr bwMode="auto">
          <a:xfrm>
            <a:off x="1295400" y="1335088"/>
            <a:ext cx="6553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Where does the nonlinearity come from? Let’s think about LNA design.  </a:t>
            </a:r>
            <a:endParaRPr lang="en-US" b="1" dirty="0">
              <a:solidFill>
                <a:srgbClr val="000000"/>
              </a:solidFill>
              <a:latin typeface="Franklin Gothic Medium Cond" pitchFamily="34"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2295563622"/>
              </p:ext>
            </p:extLst>
          </p:nvPr>
        </p:nvGraphicFramePr>
        <p:xfrm>
          <a:off x="838200" y="1722813"/>
          <a:ext cx="4111931" cy="1325187"/>
        </p:xfrm>
        <a:graphic>
          <a:graphicData uri="http://schemas.openxmlformats.org/presentationml/2006/ole">
            <mc:AlternateContent xmlns:mc="http://schemas.openxmlformats.org/markup-compatibility/2006">
              <mc:Choice xmlns:v="urn:schemas-microsoft-com:vml" Requires="v">
                <p:oleObj spid="_x0000_s101586" name="Visio" r:id="rId3" imgW="2202124" imgH="710100" progId="Visio.Drawing.11">
                  <p:embed/>
                </p:oleObj>
              </mc:Choice>
              <mc:Fallback>
                <p:oleObj name="Visio" r:id="rId3" imgW="2202124" imgH="710100" progId="Visio.Drawing.11">
                  <p:embed/>
                  <p:pic>
                    <p:nvPicPr>
                      <p:cNvPr id="0" name="Object 19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722813"/>
                        <a:ext cx="4111931" cy="1325187"/>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4218587414"/>
              </p:ext>
            </p:extLst>
          </p:nvPr>
        </p:nvGraphicFramePr>
        <p:xfrm>
          <a:off x="3962401" y="2807776"/>
          <a:ext cx="1981200" cy="1915621"/>
        </p:xfrm>
        <a:graphic>
          <a:graphicData uri="http://schemas.openxmlformats.org/presentationml/2006/ole">
            <mc:AlternateContent xmlns:mc="http://schemas.openxmlformats.org/markup-compatibility/2006">
              <mc:Choice xmlns:v="urn:schemas-microsoft-com:vml" Requires="v">
                <p:oleObj spid="_x0000_s101587" name="Visio" r:id="rId5" imgW="911158" imgH="880740" progId="Visio.Drawing.11">
                  <p:embed/>
                </p:oleObj>
              </mc:Choice>
              <mc:Fallback>
                <p:oleObj name="Visio" r:id="rId5" imgW="911158" imgH="880740" progId="Visio.Drawing.11">
                  <p:embed/>
                  <p:pic>
                    <p:nvPicPr>
                      <p:cNvPr id="0" name=""/>
                      <p:cNvPicPr/>
                      <p:nvPr/>
                    </p:nvPicPr>
                    <p:blipFill>
                      <a:blip r:embed="rId6"/>
                      <a:stretch>
                        <a:fillRect/>
                      </a:stretch>
                    </p:blipFill>
                    <p:spPr>
                      <a:xfrm>
                        <a:off x="3962401" y="2807776"/>
                        <a:ext cx="1981200" cy="1915621"/>
                      </a:xfrm>
                      <a:prstGeom prst="rect">
                        <a:avLst/>
                      </a:prstGeom>
                    </p:spPr>
                  </p:pic>
                </p:oleObj>
              </mc:Fallback>
            </mc:AlternateContent>
          </a:graphicData>
        </a:graphic>
      </p:graphicFrame>
      <p:cxnSp>
        <p:nvCxnSpPr>
          <p:cNvPr id="11" name="Straight Arrow Connector 10"/>
          <p:cNvCxnSpPr/>
          <p:nvPr/>
        </p:nvCxnSpPr>
        <p:spPr>
          <a:xfrm>
            <a:off x="4495800" y="2971800"/>
            <a:ext cx="3810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876968" y="3966456"/>
            <a:ext cx="1099444"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7305933" y="4061640"/>
            <a:ext cx="6919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Bias</a:t>
            </a:r>
            <a:r>
              <a:rPr lang="en-US" b="1" dirty="0" smtClean="0">
                <a:latin typeface="Franklin Gothic Medium Cond" pitchFamily="34" charset="0"/>
              </a:rPr>
              <a:t> </a:t>
            </a:r>
          </a:p>
        </p:txBody>
      </p:sp>
      <p:cxnSp>
        <p:nvCxnSpPr>
          <p:cNvPr id="15" name="Straight Arrow Connector 14"/>
          <p:cNvCxnSpPr/>
          <p:nvPr/>
        </p:nvCxnSpPr>
        <p:spPr>
          <a:xfrm flipV="1">
            <a:off x="6908896" y="2887295"/>
            <a:ext cx="0" cy="11025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Freeform 22"/>
          <p:cNvSpPr/>
          <p:nvPr/>
        </p:nvSpPr>
        <p:spPr>
          <a:xfrm>
            <a:off x="6938187" y="3104616"/>
            <a:ext cx="735806" cy="842962"/>
          </a:xfrm>
          <a:custGeom>
            <a:avLst/>
            <a:gdLst>
              <a:gd name="connsiteX0" fmla="*/ 0 w 735806"/>
              <a:gd name="connsiteY0" fmla="*/ 842962 h 842962"/>
              <a:gd name="connsiteX1" fmla="*/ 95250 w 735806"/>
              <a:gd name="connsiteY1" fmla="*/ 838200 h 842962"/>
              <a:gd name="connsiteX2" fmla="*/ 102394 w 735806"/>
              <a:gd name="connsiteY2" fmla="*/ 835819 h 842962"/>
              <a:gd name="connsiteX3" fmla="*/ 114300 w 735806"/>
              <a:gd name="connsiteY3" fmla="*/ 833437 h 842962"/>
              <a:gd name="connsiteX4" fmla="*/ 130969 w 735806"/>
              <a:gd name="connsiteY4" fmla="*/ 831056 h 842962"/>
              <a:gd name="connsiteX5" fmla="*/ 140494 w 735806"/>
              <a:gd name="connsiteY5" fmla="*/ 828675 h 842962"/>
              <a:gd name="connsiteX6" fmla="*/ 154781 w 735806"/>
              <a:gd name="connsiteY6" fmla="*/ 826294 h 842962"/>
              <a:gd name="connsiteX7" fmla="*/ 176212 w 735806"/>
              <a:gd name="connsiteY7" fmla="*/ 821531 h 842962"/>
              <a:gd name="connsiteX8" fmla="*/ 190500 w 735806"/>
              <a:gd name="connsiteY8" fmla="*/ 819150 h 842962"/>
              <a:gd name="connsiteX9" fmla="*/ 197644 w 735806"/>
              <a:gd name="connsiteY9" fmla="*/ 816769 h 842962"/>
              <a:gd name="connsiteX10" fmla="*/ 221456 w 735806"/>
              <a:gd name="connsiteY10" fmla="*/ 812006 h 842962"/>
              <a:gd name="connsiteX11" fmla="*/ 245269 w 735806"/>
              <a:gd name="connsiteY11" fmla="*/ 807244 h 842962"/>
              <a:gd name="connsiteX12" fmla="*/ 259556 w 735806"/>
              <a:gd name="connsiteY12" fmla="*/ 802481 h 842962"/>
              <a:gd name="connsiteX13" fmla="*/ 269081 w 735806"/>
              <a:gd name="connsiteY13" fmla="*/ 800100 h 842962"/>
              <a:gd name="connsiteX14" fmla="*/ 292894 w 735806"/>
              <a:gd name="connsiteY14" fmla="*/ 792956 h 842962"/>
              <a:gd name="connsiteX15" fmla="*/ 300037 w 735806"/>
              <a:gd name="connsiteY15" fmla="*/ 788194 h 842962"/>
              <a:gd name="connsiteX16" fmla="*/ 314325 w 735806"/>
              <a:gd name="connsiteY16" fmla="*/ 781050 h 842962"/>
              <a:gd name="connsiteX17" fmla="*/ 321469 w 735806"/>
              <a:gd name="connsiteY17" fmla="*/ 773906 h 842962"/>
              <a:gd name="connsiteX18" fmla="*/ 335756 w 735806"/>
              <a:gd name="connsiteY18" fmla="*/ 769144 h 842962"/>
              <a:gd name="connsiteX19" fmla="*/ 350044 w 735806"/>
              <a:gd name="connsiteY19" fmla="*/ 759619 h 842962"/>
              <a:gd name="connsiteX20" fmla="*/ 364331 w 735806"/>
              <a:gd name="connsiteY20" fmla="*/ 750094 h 842962"/>
              <a:gd name="connsiteX21" fmla="*/ 378619 w 735806"/>
              <a:gd name="connsiteY21" fmla="*/ 740569 h 842962"/>
              <a:gd name="connsiteX22" fmla="*/ 392906 w 735806"/>
              <a:gd name="connsiteY22" fmla="*/ 731044 h 842962"/>
              <a:gd name="connsiteX23" fmla="*/ 404812 w 735806"/>
              <a:gd name="connsiteY23" fmla="*/ 719137 h 842962"/>
              <a:gd name="connsiteX24" fmla="*/ 419100 w 735806"/>
              <a:gd name="connsiteY24" fmla="*/ 704850 h 842962"/>
              <a:gd name="connsiteX25" fmla="*/ 426244 w 735806"/>
              <a:gd name="connsiteY25" fmla="*/ 697706 h 842962"/>
              <a:gd name="connsiteX26" fmla="*/ 431006 w 735806"/>
              <a:gd name="connsiteY26" fmla="*/ 690562 h 842962"/>
              <a:gd name="connsiteX27" fmla="*/ 445294 w 735806"/>
              <a:gd name="connsiteY27" fmla="*/ 676275 h 842962"/>
              <a:gd name="connsiteX28" fmla="*/ 447675 w 735806"/>
              <a:gd name="connsiteY28" fmla="*/ 669131 h 842962"/>
              <a:gd name="connsiteX29" fmla="*/ 461962 w 735806"/>
              <a:gd name="connsiteY29" fmla="*/ 657225 h 842962"/>
              <a:gd name="connsiteX30" fmla="*/ 473869 w 735806"/>
              <a:gd name="connsiteY30" fmla="*/ 635794 h 842962"/>
              <a:gd name="connsiteX31" fmla="*/ 478631 w 735806"/>
              <a:gd name="connsiteY31" fmla="*/ 628650 h 842962"/>
              <a:gd name="connsiteX32" fmla="*/ 483394 w 735806"/>
              <a:gd name="connsiteY32" fmla="*/ 621506 h 842962"/>
              <a:gd name="connsiteX33" fmla="*/ 495300 w 735806"/>
              <a:gd name="connsiteY33" fmla="*/ 600075 h 842962"/>
              <a:gd name="connsiteX34" fmla="*/ 500062 w 735806"/>
              <a:gd name="connsiteY34" fmla="*/ 592931 h 842962"/>
              <a:gd name="connsiteX35" fmla="*/ 511969 w 735806"/>
              <a:gd name="connsiteY35" fmla="*/ 571500 h 842962"/>
              <a:gd name="connsiteX36" fmla="*/ 521494 w 735806"/>
              <a:gd name="connsiteY36" fmla="*/ 554831 h 842962"/>
              <a:gd name="connsiteX37" fmla="*/ 531019 w 735806"/>
              <a:gd name="connsiteY37" fmla="*/ 540544 h 842962"/>
              <a:gd name="connsiteX38" fmla="*/ 533400 w 735806"/>
              <a:gd name="connsiteY38" fmla="*/ 533400 h 842962"/>
              <a:gd name="connsiteX39" fmla="*/ 545306 w 735806"/>
              <a:gd name="connsiteY39" fmla="*/ 521494 h 842962"/>
              <a:gd name="connsiteX40" fmla="*/ 552450 w 735806"/>
              <a:gd name="connsiteY40" fmla="*/ 507206 h 842962"/>
              <a:gd name="connsiteX41" fmla="*/ 554831 w 735806"/>
              <a:gd name="connsiteY41" fmla="*/ 500062 h 842962"/>
              <a:gd name="connsiteX42" fmla="*/ 564356 w 735806"/>
              <a:gd name="connsiteY42" fmla="*/ 485775 h 842962"/>
              <a:gd name="connsiteX43" fmla="*/ 569119 w 735806"/>
              <a:gd name="connsiteY43" fmla="*/ 478631 h 842962"/>
              <a:gd name="connsiteX44" fmla="*/ 578644 w 735806"/>
              <a:gd name="connsiteY44" fmla="*/ 459581 h 842962"/>
              <a:gd name="connsiteX45" fmla="*/ 583406 w 735806"/>
              <a:gd name="connsiteY45" fmla="*/ 452437 h 842962"/>
              <a:gd name="connsiteX46" fmla="*/ 588169 w 735806"/>
              <a:gd name="connsiteY46" fmla="*/ 438150 h 842962"/>
              <a:gd name="connsiteX47" fmla="*/ 592931 w 735806"/>
              <a:gd name="connsiteY47" fmla="*/ 431006 h 842962"/>
              <a:gd name="connsiteX48" fmla="*/ 597694 w 735806"/>
              <a:gd name="connsiteY48" fmla="*/ 416719 h 842962"/>
              <a:gd name="connsiteX49" fmla="*/ 604837 w 735806"/>
              <a:gd name="connsiteY49" fmla="*/ 395287 h 842962"/>
              <a:gd name="connsiteX50" fmla="*/ 607219 w 735806"/>
              <a:gd name="connsiteY50" fmla="*/ 388144 h 842962"/>
              <a:gd name="connsiteX51" fmla="*/ 609600 w 735806"/>
              <a:gd name="connsiteY51" fmla="*/ 381000 h 842962"/>
              <a:gd name="connsiteX52" fmla="*/ 614362 w 735806"/>
              <a:gd name="connsiteY52" fmla="*/ 373856 h 842962"/>
              <a:gd name="connsiteX53" fmla="*/ 619125 w 735806"/>
              <a:gd name="connsiteY53" fmla="*/ 357187 h 842962"/>
              <a:gd name="connsiteX54" fmla="*/ 623887 w 735806"/>
              <a:gd name="connsiteY54" fmla="*/ 342900 h 842962"/>
              <a:gd name="connsiteX55" fmla="*/ 626269 w 735806"/>
              <a:gd name="connsiteY55" fmla="*/ 335756 h 842962"/>
              <a:gd name="connsiteX56" fmla="*/ 631031 w 735806"/>
              <a:gd name="connsiteY56" fmla="*/ 328612 h 842962"/>
              <a:gd name="connsiteX57" fmla="*/ 635794 w 735806"/>
              <a:gd name="connsiteY57" fmla="*/ 314325 h 842962"/>
              <a:gd name="connsiteX58" fmla="*/ 638175 w 735806"/>
              <a:gd name="connsiteY58" fmla="*/ 307181 h 842962"/>
              <a:gd name="connsiteX59" fmla="*/ 640556 w 735806"/>
              <a:gd name="connsiteY59" fmla="*/ 297656 h 842962"/>
              <a:gd name="connsiteX60" fmla="*/ 645319 w 735806"/>
              <a:gd name="connsiteY60" fmla="*/ 283369 h 842962"/>
              <a:gd name="connsiteX61" fmla="*/ 650081 w 735806"/>
              <a:gd name="connsiteY61" fmla="*/ 276225 h 842962"/>
              <a:gd name="connsiteX62" fmla="*/ 652462 w 735806"/>
              <a:gd name="connsiteY62" fmla="*/ 264319 h 842962"/>
              <a:gd name="connsiteX63" fmla="*/ 657225 w 735806"/>
              <a:gd name="connsiteY63" fmla="*/ 250031 h 842962"/>
              <a:gd name="connsiteX64" fmla="*/ 659606 w 735806"/>
              <a:gd name="connsiteY64" fmla="*/ 242887 h 842962"/>
              <a:gd name="connsiteX65" fmla="*/ 661987 w 735806"/>
              <a:gd name="connsiteY65" fmla="*/ 233362 h 842962"/>
              <a:gd name="connsiteX66" fmla="*/ 666750 w 735806"/>
              <a:gd name="connsiteY66" fmla="*/ 223837 h 842962"/>
              <a:gd name="connsiteX67" fmla="*/ 671512 w 735806"/>
              <a:gd name="connsiteY67" fmla="*/ 209550 h 842962"/>
              <a:gd name="connsiteX68" fmla="*/ 676275 w 735806"/>
              <a:gd name="connsiteY68" fmla="*/ 195262 h 842962"/>
              <a:gd name="connsiteX69" fmla="*/ 678656 w 735806"/>
              <a:gd name="connsiteY69" fmla="*/ 188119 h 842962"/>
              <a:gd name="connsiteX70" fmla="*/ 683419 w 735806"/>
              <a:gd name="connsiteY70" fmla="*/ 178594 h 842962"/>
              <a:gd name="connsiteX71" fmla="*/ 688181 w 735806"/>
              <a:gd name="connsiteY71" fmla="*/ 164306 h 842962"/>
              <a:gd name="connsiteX72" fmla="*/ 695325 w 735806"/>
              <a:gd name="connsiteY72" fmla="*/ 142875 h 842962"/>
              <a:gd name="connsiteX73" fmla="*/ 702469 w 735806"/>
              <a:gd name="connsiteY73" fmla="*/ 121444 h 842962"/>
              <a:gd name="connsiteX74" fmla="*/ 704850 w 735806"/>
              <a:gd name="connsiteY74" fmla="*/ 114300 h 842962"/>
              <a:gd name="connsiteX75" fmla="*/ 707231 w 735806"/>
              <a:gd name="connsiteY75" fmla="*/ 107156 h 842962"/>
              <a:gd name="connsiteX76" fmla="*/ 709612 w 735806"/>
              <a:gd name="connsiteY76" fmla="*/ 97631 h 842962"/>
              <a:gd name="connsiteX77" fmla="*/ 711994 w 735806"/>
              <a:gd name="connsiteY77" fmla="*/ 85725 h 842962"/>
              <a:gd name="connsiteX78" fmla="*/ 714375 w 735806"/>
              <a:gd name="connsiteY78" fmla="*/ 78581 h 842962"/>
              <a:gd name="connsiteX79" fmla="*/ 716756 w 735806"/>
              <a:gd name="connsiteY79" fmla="*/ 69056 h 842962"/>
              <a:gd name="connsiteX80" fmla="*/ 721519 w 735806"/>
              <a:gd name="connsiteY80" fmla="*/ 52387 h 842962"/>
              <a:gd name="connsiteX81" fmla="*/ 723900 w 735806"/>
              <a:gd name="connsiteY81" fmla="*/ 40481 h 842962"/>
              <a:gd name="connsiteX82" fmla="*/ 728662 w 735806"/>
              <a:gd name="connsiteY82" fmla="*/ 26194 h 842962"/>
              <a:gd name="connsiteX83" fmla="*/ 733425 w 735806"/>
              <a:gd name="connsiteY83" fmla="*/ 11906 h 842962"/>
              <a:gd name="connsiteX84" fmla="*/ 735806 w 735806"/>
              <a:gd name="connsiteY84" fmla="*/ 4762 h 842962"/>
              <a:gd name="connsiteX85" fmla="*/ 735806 w 735806"/>
              <a:gd name="connsiteY85" fmla="*/ 0 h 84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735806" h="842962">
                <a:moveTo>
                  <a:pt x="0" y="842962"/>
                </a:moveTo>
                <a:cubicBezTo>
                  <a:pt x="15995" y="842429"/>
                  <a:pt x="68962" y="842244"/>
                  <a:pt x="95250" y="838200"/>
                </a:cubicBezTo>
                <a:cubicBezTo>
                  <a:pt x="97731" y="837818"/>
                  <a:pt x="99959" y="836428"/>
                  <a:pt x="102394" y="835819"/>
                </a:cubicBezTo>
                <a:cubicBezTo>
                  <a:pt x="106320" y="834837"/>
                  <a:pt x="110308" y="834102"/>
                  <a:pt x="114300" y="833437"/>
                </a:cubicBezTo>
                <a:cubicBezTo>
                  <a:pt x="119836" y="832514"/>
                  <a:pt x="125447" y="832060"/>
                  <a:pt x="130969" y="831056"/>
                </a:cubicBezTo>
                <a:cubicBezTo>
                  <a:pt x="134189" y="830471"/>
                  <a:pt x="137285" y="829317"/>
                  <a:pt x="140494" y="828675"/>
                </a:cubicBezTo>
                <a:cubicBezTo>
                  <a:pt x="145228" y="827728"/>
                  <a:pt x="150031" y="827158"/>
                  <a:pt x="154781" y="826294"/>
                </a:cubicBezTo>
                <a:cubicBezTo>
                  <a:pt x="200575" y="817967"/>
                  <a:pt x="137953" y="829182"/>
                  <a:pt x="176212" y="821531"/>
                </a:cubicBezTo>
                <a:cubicBezTo>
                  <a:pt x="180947" y="820584"/>
                  <a:pt x="185787" y="820197"/>
                  <a:pt x="190500" y="819150"/>
                </a:cubicBezTo>
                <a:cubicBezTo>
                  <a:pt x="192950" y="818606"/>
                  <a:pt x="195198" y="817333"/>
                  <a:pt x="197644" y="816769"/>
                </a:cubicBezTo>
                <a:cubicBezTo>
                  <a:pt x="205531" y="814949"/>
                  <a:pt x="213472" y="813337"/>
                  <a:pt x="221456" y="812006"/>
                </a:cubicBezTo>
                <a:cubicBezTo>
                  <a:pt x="231106" y="810398"/>
                  <a:pt x="236391" y="809907"/>
                  <a:pt x="245269" y="807244"/>
                </a:cubicBezTo>
                <a:cubicBezTo>
                  <a:pt x="250077" y="805801"/>
                  <a:pt x="254686" y="803698"/>
                  <a:pt x="259556" y="802481"/>
                </a:cubicBezTo>
                <a:cubicBezTo>
                  <a:pt x="262731" y="801687"/>
                  <a:pt x="265946" y="801040"/>
                  <a:pt x="269081" y="800100"/>
                </a:cubicBezTo>
                <a:cubicBezTo>
                  <a:pt x="298068" y="791404"/>
                  <a:pt x="270940" y="798444"/>
                  <a:pt x="292894" y="792956"/>
                </a:cubicBezTo>
                <a:cubicBezTo>
                  <a:pt x="295275" y="791369"/>
                  <a:pt x="297478" y="789474"/>
                  <a:pt x="300037" y="788194"/>
                </a:cubicBezTo>
                <a:cubicBezTo>
                  <a:pt x="310774" y="782825"/>
                  <a:pt x="304092" y="789577"/>
                  <a:pt x="314325" y="781050"/>
                </a:cubicBezTo>
                <a:cubicBezTo>
                  <a:pt x="316912" y="778894"/>
                  <a:pt x="318525" y="775541"/>
                  <a:pt x="321469" y="773906"/>
                </a:cubicBezTo>
                <a:cubicBezTo>
                  <a:pt x="325857" y="771468"/>
                  <a:pt x="335756" y="769144"/>
                  <a:pt x="335756" y="769144"/>
                </a:cubicBezTo>
                <a:cubicBezTo>
                  <a:pt x="340519" y="765969"/>
                  <a:pt x="345997" y="763667"/>
                  <a:pt x="350044" y="759619"/>
                </a:cubicBezTo>
                <a:cubicBezTo>
                  <a:pt x="358962" y="750700"/>
                  <a:pt x="353992" y="753540"/>
                  <a:pt x="364331" y="750094"/>
                </a:cubicBezTo>
                <a:cubicBezTo>
                  <a:pt x="369094" y="746919"/>
                  <a:pt x="374572" y="744617"/>
                  <a:pt x="378619" y="740569"/>
                </a:cubicBezTo>
                <a:cubicBezTo>
                  <a:pt x="387537" y="731650"/>
                  <a:pt x="382567" y="734490"/>
                  <a:pt x="392906" y="731044"/>
                </a:cubicBezTo>
                <a:cubicBezTo>
                  <a:pt x="402719" y="716326"/>
                  <a:pt x="391826" y="730680"/>
                  <a:pt x="404812" y="719137"/>
                </a:cubicBezTo>
                <a:cubicBezTo>
                  <a:pt x="409846" y="714662"/>
                  <a:pt x="414337" y="709612"/>
                  <a:pt x="419100" y="704850"/>
                </a:cubicBezTo>
                <a:cubicBezTo>
                  <a:pt x="421481" y="702469"/>
                  <a:pt x="424376" y="700508"/>
                  <a:pt x="426244" y="697706"/>
                </a:cubicBezTo>
                <a:cubicBezTo>
                  <a:pt x="427831" y="695325"/>
                  <a:pt x="429105" y="692701"/>
                  <a:pt x="431006" y="690562"/>
                </a:cubicBezTo>
                <a:cubicBezTo>
                  <a:pt x="435481" y="685528"/>
                  <a:pt x="445294" y="676275"/>
                  <a:pt x="445294" y="676275"/>
                </a:cubicBezTo>
                <a:cubicBezTo>
                  <a:pt x="446088" y="673894"/>
                  <a:pt x="446283" y="671220"/>
                  <a:pt x="447675" y="669131"/>
                </a:cubicBezTo>
                <a:cubicBezTo>
                  <a:pt x="451342" y="663631"/>
                  <a:pt x="456691" y="660739"/>
                  <a:pt x="461962" y="657225"/>
                </a:cubicBezTo>
                <a:cubicBezTo>
                  <a:pt x="466155" y="644650"/>
                  <a:pt x="462951" y="652172"/>
                  <a:pt x="473869" y="635794"/>
                </a:cubicBezTo>
                <a:lnTo>
                  <a:pt x="478631" y="628650"/>
                </a:lnTo>
                <a:lnTo>
                  <a:pt x="483394" y="621506"/>
                </a:lnTo>
                <a:cubicBezTo>
                  <a:pt x="487585" y="608931"/>
                  <a:pt x="484382" y="616452"/>
                  <a:pt x="495300" y="600075"/>
                </a:cubicBezTo>
                <a:cubicBezTo>
                  <a:pt x="496887" y="597694"/>
                  <a:pt x="499157" y="595646"/>
                  <a:pt x="500062" y="592931"/>
                </a:cubicBezTo>
                <a:cubicBezTo>
                  <a:pt x="506652" y="573166"/>
                  <a:pt x="495584" y="604273"/>
                  <a:pt x="511969" y="571500"/>
                </a:cubicBezTo>
                <a:cubicBezTo>
                  <a:pt x="518011" y="559415"/>
                  <a:pt x="514762" y="564928"/>
                  <a:pt x="521494" y="554831"/>
                </a:cubicBezTo>
                <a:cubicBezTo>
                  <a:pt x="527156" y="537844"/>
                  <a:pt x="519127" y="558381"/>
                  <a:pt x="531019" y="540544"/>
                </a:cubicBezTo>
                <a:cubicBezTo>
                  <a:pt x="532411" y="538455"/>
                  <a:pt x="532278" y="535645"/>
                  <a:pt x="533400" y="533400"/>
                </a:cubicBezTo>
                <a:cubicBezTo>
                  <a:pt x="537369" y="525462"/>
                  <a:pt x="538161" y="526256"/>
                  <a:pt x="545306" y="521494"/>
                </a:cubicBezTo>
                <a:cubicBezTo>
                  <a:pt x="551291" y="503538"/>
                  <a:pt x="543218" y="525671"/>
                  <a:pt x="552450" y="507206"/>
                </a:cubicBezTo>
                <a:cubicBezTo>
                  <a:pt x="553573" y="504961"/>
                  <a:pt x="553612" y="502256"/>
                  <a:pt x="554831" y="500062"/>
                </a:cubicBezTo>
                <a:cubicBezTo>
                  <a:pt x="557611" y="495059"/>
                  <a:pt x="561181" y="490537"/>
                  <a:pt x="564356" y="485775"/>
                </a:cubicBezTo>
                <a:cubicBezTo>
                  <a:pt x="565944" y="483394"/>
                  <a:pt x="567839" y="481191"/>
                  <a:pt x="569119" y="478631"/>
                </a:cubicBezTo>
                <a:cubicBezTo>
                  <a:pt x="572294" y="472281"/>
                  <a:pt x="574706" y="465488"/>
                  <a:pt x="578644" y="459581"/>
                </a:cubicBezTo>
                <a:cubicBezTo>
                  <a:pt x="580231" y="457200"/>
                  <a:pt x="582244" y="455052"/>
                  <a:pt x="583406" y="452437"/>
                </a:cubicBezTo>
                <a:cubicBezTo>
                  <a:pt x="585445" y="447850"/>
                  <a:pt x="585385" y="442327"/>
                  <a:pt x="588169" y="438150"/>
                </a:cubicBezTo>
                <a:cubicBezTo>
                  <a:pt x="589756" y="435769"/>
                  <a:pt x="591769" y="433621"/>
                  <a:pt x="592931" y="431006"/>
                </a:cubicBezTo>
                <a:cubicBezTo>
                  <a:pt x="594970" y="426419"/>
                  <a:pt x="596106" y="421481"/>
                  <a:pt x="597694" y="416719"/>
                </a:cubicBezTo>
                <a:lnTo>
                  <a:pt x="604837" y="395287"/>
                </a:lnTo>
                <a:lnTo>
                  <a:pt x="607219" y="388144"/>
                </a:lnTo>
                <a:cubicBezTo>
                  <a:pt x="608013" y="385763"/>
                  <a:pt x="608208" y="383089"/>
                  <a:pt x="609600" y="381000"/>
                </a:cubicBezTo>
                <a:cubicBezTo>
                  <a:pt x="611187" y="378619"/>
                  <a:pt x="613082" y="376416"/>
                  <a:pt x="614362" y="373856"/>
                </a:cubicBezTo>
                <a:cubicBezTo>
                  <a:pt x="616366" y="369849"/>
                  <a:pt x="617978" y="361010"/>
                  <a:pt x="619125" y="357187"/>
                </a:cubicBezTo>
                <a:cubicBezTo>
                  <a:pt x="620567" y="352379"/>
                  <a:pt x="622300" y="347662"/>
                  <a:pt x="623887" y="342900"/>
                </a:cubicBezTo>
                <a:cubicBezTo>
                  <a:pt x="624681" y="340519"/>
                  <a:pt x="624877" y="337845"/>
                  <a:pt x="626269" y="335756"/>
                </a:cubicBezTo>
                <a:cubicBezTo>
                  <a:pt x="627856" y="333375"/>
                  <a:pt x="629869" y="331227"/>
                  <a:pt x="631031" y="328612"/>
                </a:cubicBezTo>
                <a:cubicBezTo>
                  <a:pt x="633070" y="324025"/>
                  <a:pt x="634206" y="319087"/>
                  <a:pt x="635794" y="314325"/>
                </a:cubicBezTo>
                <a:cubicBezTo>
                  <a:pt x="636588" y="311944"/>
                  <a:pt x="637566" y="309616"/>
                  <a:pt x="638175" y="307181"/>
                </a:cubicBezTo>
                <a:cubicBezTo>
                  <a:pt x="638969" y="304006"/>
                  <a:pt x="639616" y="300791"/>
                  <a:pt x="640556" y="297656"/>
                </a:cubicBezTo>
                <a:cubicBezTo>
                  <a:pt x="641999" y="292848"/>
                  <a:pt x="642535" y="287546"/>
                  <a:pt x="645319" y="283369"/>
                </a:cubicBezTo>
                <a:lnTo>
                  <a:pt x="650081" y="276225"/>
                </a:lnTo>
                <a:cubicBezTo>
                  <a:pt x="650875" y="272256"/>
                  <a:pt x="651397" y="268224"/>
                  <a:pt x="652462" y="264319"/>
                </a:cubicBezTo>
                <a:cubicBezTo>
                  <a:pt x="653783" y="259476"/>
                  <a:pt x="655637" y="254794"/>
                  <a:pt x="657225" y="250031"/>
                </a:cubicBezTo>
                <a:cubicBezTo>
                  <a:pt x="658019" y="247650"/>
                  <a:pt x="658997" y="245322"/>
                  <a:pt x="659606" y="242887"/>
                </a:cubicBezTo>
                <a:cubicBezTo>
                  <a:pt x="660400" y="239712"/>
                  <a:pt x="660838" y="236426"/>
                  <a:pt x="661987" y="233362"/>
                </a:cubicBezTo>
                <a:cubicBezTo>
                  <a:pt x="663233" y="230038"/>
                  <a:pt x="665432" y="227133"/>
                  <a:pt x="666750" y="223837"/>
                </a:cubicBezTo>
                <a:cubicBezTo>
                  <a:pt x="668614" y="219176"/>
                  <a:pt x="669925" y="214312"/>
                  <a:pt x="671512" y="209550"/>
                </a:cubicBezTo>
                <a:lnTo>
                  <a:pt x="676275" y="195262"/>
                </a:lnTo>
                <a:cubicBezTo>
                  <a:pt x="677069" y="192881"/>
                  <a:pt x="677533" y="190364"/>
                  <a:pt x="678656" y="188119"/>
                </a:cubicBezTo>
                <a:cubicBezTo>
                  <a:pt x="680244" y="184944"/>
                  <a:pt x="682101" y="181890"/>
                  <a:pt x="683419" y="178594"/>
                </a:cubicBezTo>
                <a:cubicBezTo>
                  <a:pt x="685283" y="173933"/>
                  <a:pt x="686594" y="169069"/>
                  <a:pt x="688181" y="164306"/>
                </a:cubicBezTo>
                <a:lnTo>
                  <a:pt x="695325" y="142875"/>
                </a:lnTo>
                <a:lnTo>
                  <a:pt x="702469" y="121444"/>
                </a:lnTo>
                <a:lnTo>
                  <a:pt x="704850" y="114300"/>
                </a:lnTo>
                <a:cubicBezTo>
                  <a:pt x="705644" y="111919"/>
                  <a:pt x="706622" y="109591"/>
                  <a:pt x="707231" y="107156"/>
                </a:cubicBezTo>
                <a:cubicBezTo>
                  <a:pt x="708025" y="103981"/>
                  <a:pt x="708902" y="100826"/>
                  <a:pt x="709612" y="97631"/>
                </a:cubicBezTo>
                <a:cubicBezTo>
                  <a:pt x="710490" y="93680"/>
                  <a:pt x="711012" y="89651"/>
                  <a:pt x="711994" y="85725"/>
                </a:cubicBezTo>
                <a:cubicBezTo>
                  <a:pt x="712603" y="83290"/>
                  <a:pt x="713685" y="80995"/>
                  <a:pt x="714375" y="78581"/>
                </a:cubicBezTo>
                <a:cubicBezTo>
                  <a:pt x="715274" y="75434"/>
                  <a:pt x="715857" y="72203"/>
                  <a:pt x="716756" y="69056"/>
                </a:cubicBezTo>
                <a:cubicBezTo>
                  <a:pt x="720732" y="55140"/>
                  <a:pt x="717798" y="69129"/>
                  <a:pt x="721519" y="52387"/>
                </a:cubicBezTo>
                <a:cubicBezTo>
                  <a:pt x="722397" y="48436"/>
                  <a:pt x="722835" y="44386"/>
                  <a:pt x="723900" y="40481"/>
                </a:cubicBezTo>
                <a:cubicBezTo>
                  <a:pt x="725221" y="35638"/>
                  <a:pt x="727075" y="30956"/>
                  <a:pt x="728662" y="26194"/>
                </a:cubicBezTo>
                <a:lnTo>
                  <a:pt x="733425" y="11906"/>
                </a:lnTo>
                <a:cubicBezTo>
                  <a:pt x="734219" y="9525"/>
                  <a:pt x="735806" y="7272"/>
                  <a:pt x="735806" y="4762"/>
                </a:cubicBezTo>
                <a:lnTo>
                  <a:pt x="735806" y="0"/>
                </a:lnTo>
              </a:path>
            </a:pathLst>
          </a:cu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Connector 24"/>
          <p:cNvCxnSpPr/>
          <p:nvPr/>
        </p:nvCxnSpPr>
        <p:spPr>
          <a:xfrm flipV="1">
            <a:off x="7417801" y="3527082"/>
            <a:ext cx="0" cy="60960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6778643" y="3766192"/>
            <a:ext cx="990600" cy="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7083443" y="3014702"/>
            <a:ext cx="990600" cy="1143000"/>
          </a:xfrm>
          <a:prstGeom prst="line">
            <a:avLst/>
          </a:prstGeom>
          <a:ln w="190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31" name="TextBox 2"/>
          <p:cNvSpPr txBox="1">
            <a:spLocks noChangeArrowheads="1"/>
          </p:cNvSpPr>
          <p:nvPr/>
        </p:nvSpPr>
        <p:spPr bwMode="auto">
          <a:xfrm>
            <a:off x="6315333" y="3516572"/>
            <a:ext cx="6919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I</a:t>
            </a:r>
            <a:r>
              <a:rPr lang="en-US" b="1" baseline="-25000" dirty="0" err="1" smtClean="0">
                <a:latin typeface="Franklin Gothic Medium Cond" pitchFamily="34" charset="0"/>
              </a:rPr>
              <a:t>Bias</a:t>
            </a:r>
            <a:r>
              <a:rPr lang="en-US" b="1" dirty="0" smtClean="0">
                <a:latin typeface="Franklin Gothic Medium Cond" pitchFamily="34" charset="0"/>
              </a:rPr>
              <a:t> </a:t>
            </a:r>
          </a:p>
        </p:txBody>
      </p:sp>
      <p:sp>
        <p:nvSpPr>
          <p:cNvPr id="32" name="TextBox 2"/>
          <p:cNvSpPr txBox="1">
            <a:spLocks noChangeArrowheads="1"/>
          </p:cNvSpPr>
          <p:nvPr/>
        </p:nvSpPr>
        <p:spPr bwMode="auto">
          <a:xfrm>
            <a:off x="7921643" y="3788890"/>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DC</a:t>
            </a:r>
          </a:p>
        </p:txBody>
      </p:sp>
      <p:sp>
        <p:nvSpPr>
          <p:cNvPr id="33" name="TextBox 2"/>
          <p:cNvSpPr txBox="1">
            <a:spLocks noChangeArrowheads="1"/>
          </p:cNvSpPr>
          <p:nvPr/>
        </p:nvSpPr>
        <p:spPr bwMode="auto">
          <a:xfrm>
            <a:off x="6473844" y="2830036"/>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I</a:t>
            </a:r>
            <a:r>
              <a:rPr lang="en-US" b="1" baseline="-25000" dirty="0" smtClean="0">
                <a:latin typeface="Franklin Gothic Medium Cond" pitchFamily="34" charset="0"/>
              </a:rPr>
              <a:t>DC</a:t>
            </a:r>
          </a:p>
        </p:txBody>
      </p:sp>
      <p:sp>
        <p:nvSpPr>
          <p:cNvPr id="34" name="TextBox 2"/>
          <p:cNvSpPr txBox="1">
            <a:spLocks noChangeArrowheads="1"/>
          </p:cNvSpPr>
          <p:nvPr/>
        </p:nvSpPr>
        <p:spPr bwMode="auto">
          <a:xfrm>
            <a:off x="5410200" y="3962400"/>
            <a:ext cx="144464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Linearize NMOS at a bias point.</a:t>
            </a:r>
          </a:p>
        </p:txBody>
      </p:sp>
      <mc:AlternateContent xmlns:mc="http://schemas.openxmlformats.org/markup-compatibility/2006" xmlns:a14="http://schemas.microsoft.com/office/drawing/2010/main">
        <mc:Choice Requires="a14">
          <p:sp>
            <p:nvSpPr>
              <p:cNvPr id="41" name="TextBox 40"/>
              <p:cNvSpPr txBox="1"/>
              <p:nvPr/>
            </p:nvSpPr>
            <p:spPr>
              <a:xfrm>
                <a:off x="6508457" y="4700041"/>
                <a:ext cx="1753878" cy="98084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d>
                            <m:dPr>
                              <m:begChr m:val=""/>
                              <m:endChr m:val="]"/>
                              <m:ctrlPr>
                                <a:rPr lang="en-US" sz="1600" b="1" i="1">
                                  <a:latin typeface="Cambria Math"/>
                                </a:rPr>
                              </m:ctrlPr>
                            </m:dPr>
                            <m:e>
                              <m:f>
                                <m:fPr>
                                  <m:ctrlPr>
                                    <a:rPr lang="en-US" sz="1600" b="1" i="1">
                                      <a:latin typeface="Cambria Math"/>
                                    </a:rPr>
                                  </m:ctrlPr>
                                </m:fPr>
                                <m:num>
                                  <m:r>
                                    <a:rPr lang="en-US" sz="1600" b="1" i="0">
                                      <a:latin typeface="Cambria Math"/>
                                      <a:ea typeface="Cambria Math"/>
                                    </a:rPr>
                                    <m:t>𝛛</m:t>
                                  </m:r>
                                  <m:sSub>
                                    <m:sSubPr>
                                      <m:ctrlPr>
                                        <a:rPr lang="en-US" sz="1600" b="1" i="1">
                                          <a:latin typeface="Cambria Math"/>
                                          <a:ea typeface="Cambria Math"/>
                                        </a:rPr>
                                      </m:ctrlPr>
                                    </m:sSubPr>
                                    <m:e>
                                      <m:r>
                                        <a:rPr lang="en-US" sz="1600" b="1" i="0">
                                          <a:latin typeface="Cambria Math"/>
                                          <a:ea typeface="Cambria Math"/>
                                        </a:rPr>
                                        <m:t>𝐈</m:t>
                                      </m:r>
                                    </m:e>
                                    <m:sub>
                                      <m:r>
                                        <a:rPr lang="en-US" sz="1600" b="1" i="0">
                                          <a:latin typeface="Cambria Math"/>
                                          <a:ea typeface="Cambria Math"/>
                                        </a:rPr>
                                        <m:t>𝐃𝐂</m:t>
                                      </m:r>
                                    </m:sub>
                                  </m:sSub>
                                </m:num>
                                <m:den>
                                  <m:r>
                                    <a:rPr lang="en-US" sz="1600" b="1" i="0">
                                      <a:latin typeface="Cambria Math"/>
                                      <a:ea typeface="Cambria Math"/>
                                    </a:rPr>
                                    <m:t>𝛛</m:t>
                                  </m:r>
                                  <m:sSub>
                                    <m:sSubPr>
                                      <m:ctrlPr>
                                        <a:rPr lang="en-US" sz="1600" b="1" i="1">
                                          <a:latin typeface="Cambria Math"/>
                                          <a:ea typeface="Cambria Math"/>
                                        </a:rPr>
                                      </m:ctrlPr>
                                    </m:sSubPr>
                                    <m:e>
                                      <m:r>
                                        <a:rPr lang="en-US" sz="1600" b="1" i="0">
                                          <a:latin typeface="Cambria Math"/>
                                          <a:ea typeface="Cambria Math"/>
                                        </a:rPr>
                                        <m:t>𝐕</m:t>
                                      </m:r>
                                    </m:e>
                                    <m:sub>
                                      <m:r>
                                        <a:rPr lang="en-US" sz="1600" b="1" i="0">
                                          <a:latin typeface="Cambria Math"/>
                                          <a:ea typeface="Cambria Math"/>
                                        </a:rPr>
                                        <m:t>𝐃𝐂</m:t>
                                      </m:r>
                                    </m:sub>
                                  </m:sSub>
                                </m:den>
                              </m:f>
                            </m:e>
                          </m:d>
                        </m:e>
                        <m:sub>
                          <m:r>
                            <a:rPr lang="en-US" sz="1600" b="1" i="0" smtClean="0">
                              <a:latin typeface="Cambria Math"/>
                            </a:rPr>
                            <m:t>@</m:t>
                          </m:r>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𝐃𝐂</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𝐁𝐢𝐚𝐬</m:t>
                              </m:r>
                            </m:sub>
                          </m:sSub>
                        </m:sub>
                      </m:sSub>
                    </m:oMath>
                  </m:oMathPara>
                </a14:m>
                <a:endParaRPr lang="en-US" sz="1600" b="1" dirty="0" smtClean="0"/>
              </a:p>
              <a:p>
                <a:r>
                  <a:rPr lang="en-US" sz="1600" b="1" dirty="0" smtClean="0"/>
                  <a:t>=</a:t>
                </a:r>
                <a14:m>
                  <m:oMath xmlns:m="http://schemas.openxmlformats.org/officeDocument/2006/math">
                    <m:r>
                      <a:rPr lang="en-US" sz="1600" b="1" dirty="0" smtClean="0">
                        <a:latin typeface="Cambria Math"/>
                      </a:rPr>
                      <m:t> </m:t>
                    </m:r>
                    <m:sSub>
                      <m:sSubPr>
                        <m:ctrlPr>
                          <a:rPr lang="en-US" sz="1600" b="1" i="1">
                            <a:latin typeface="Cambria Math"/>
                          </a:rPr>
                        </m:ctrlPr>
                      </m:sSubPr>
                      <m:e>
                        <m:r>
                          <a:rPr lang="en-US" sz="1600" b="1">
                            <a:latin typeface="Cambria Math"/>
                          </a:rPr>
                          <m:t>𝐠</m:t>
                        </m:r>
                      </m:e>
                      <m:sub>
                        <m:r>
                          <a:rPr lang="en-US" sz="1600" b="1">
                            <a:latin typeface="Cambria Math"/>
                          </a:rPr>
                          <m:t>𝐦</m:t>
                        </m:r>
                      </m:sub>
                    </m:sSub>
                  </m:oMath>
                </a14:m>
                <a:endParaRPr lang="en-US" sz="1600" b="1" dirty="0"/>
              </a:p>
            </p:txBody>
          </p:sp>
        </mc:Choice>
        <mc:Fallback xmlns="">
          <p:sp>
            <p:nvSpPr>
              <p:cNvPr id="41" name="TextBox 40"/>
              <p:cNvSpPr txBox="1">
                <a:spLocks noRot="1" noChangeAspect="1" noMove="1" noResize="1" noEditPoints="1" noAdjustHandles="1" noChangeArrowheads="1" noChangeShapeType="1" noTextEdit="1"/>
              </p:cNvSpPr>
              <p:nvPr/>
            </p:nvSpPr>
            <p:spPr>
              <a:xfrm>
                <a:off x="6508457" y="4700041"/>
                <a:ext cx="1753878" cy="980846"/>
              </a:xfrm>
              <a:prstGeom prst="rect">
                <a:avLst/>
              </a:prstGeom>
              <a:blipFill rotWithShape="1">
                <a:blip r:embed="rId7"/>
                <a:stretch>
                  <a:fillRect l="-2091" b="-4348"/>
                </a:stretch>
              </a:blipFill>
            </p:spPr>
            <p:txBody>
              <a:bodyPr/>
              <a:lstStyle/>
              <a:p>
                <a:r>
                  <a:rPr lang="en-US">
                    <a:noFill/>
                  </a:rPr>
                  <a:t> </a:t>
                </a:r>
              </a:p>
            </p:txBody>
          </p:sp>
        </mc:Fallback>
      </mc:AlternateContent>
      <p:sp>
        <p:nvSpPr>
          <p:cNvPr id="47" name="Freeform 46"/>
          <p:cNvSpPr/>
          <p:nvPr/>
        </p:nvSpPr>
        <p:spPr>
          <a:xfrm>
            <a:off x="5296930" y="3814119"/>
            <a:ext cx="1046205" cy="181232"/>
          </a:xfrm>
          <a:custGeom>
            <a:avLst/>
            <a:gdLst>
              <a:gd name="connsiteX0" fmla="*/ 0 w 1046205"/>
              <a:gd name="connsiteY0" fmla="*/ 0 h 181232"/>
              <a:gd name="connsiteX1" fmla="*/ 74140 w 1046205"/>
              <a:gd name="connsiteY1" fmla="*/ 65903 h 181232"/>
              <a:gd name="connsiteX2" fmla="*/ 98854 w 1046205"/>
              <a:gd name="connsiteY2" fmla="*/ 98854 h 181232"/>
              <a:gd name="connsiteX3" fmla="*/ 123567 w 1046205"/>
              <a:gd name="connsiteY3" fmla="*/ 107092 h 181232"/>
              <a:gd name="connsiteX4" fmla="*/ 205946 w 1046205"/>
              <a:gd name="connsiteY4" fmla="*/ 156519 h 181232"/>
              <a:gd name="connsiteX5" fmla="*/ 247135 w 1046205"/>
              <a:gd name="connsiteY5" fmla="*/ 164757 h 181232"/>
              <a:gd name="connsiteX6" fmla="*/ 288324 w 1046205"/>
              <a:gd name="connsiteY6" fmla="*/ 181232 h 181232"/>
              <a:gd name="connsiteX7" fmla="*/ 691978 w 1046205"/>
              <a:gd name="connsiteY7" fmla="*/ 172995 h 181232"/>
              <a:gd name="connsiteX8" fmla="*/ 807308 w 1046205"/>
              <a:gd name="connsiteY8" fmla="*/ 156519 h 181232"/>
              <a:gd name="connsiteX9" fmla="*/ 856735 w 1046205"/>
              <a:gd name="connsiteY9" fmla="*/ 140043 h 181232"/>
              <a:gd name="connsiteX10" fmla="*/ 881448 w 1046205"/>
              <a:gd name="connsiteY10" fmla="*/ 131805 h 181232"/>
              <a:gd name="connsiteX11" fmla="*/ 930875 w 1046205"/>
              <a:gd name="connsiteY11" fmla="*/ 98854 h 181232"/>
              <a:gd name="connsiteX12" fmla="*/ 963827 w 1046205"/>
              <a:gd name="connsiteY12" fmla="*/ 82378 h 181232"/>
              <a:gd name="connsiteX13" fmla="*/ 1013254 w 1046205"/>
              <a:gd name="connsiteY13" fmla="*/ 49427 h 181232"/>
              <a:gd name="connsiteX14" fmla="*/ 1046205 w 1046205"/>
              <a:gd name="connsiteY14" fmla="*/ 16476 h 181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46205" h="181232">
                <a:moveTo>
                  <a:pt x="0" y="0"/>
                </a:moveTo>
                <a:cubicBezTo>
                  <a:pt x="88259" y="110325"/>
                  <a:pt x="-23384" y="-19430"/>
                  <a:pt x="74140" y="65903"/>
                </a:cubicBezTo>
                <a:cubicBezTo>
                  <a:pt x="84473" y="74944"/>
                  <a:pt x="88307" y="90064"/>
                  <a:pt x="98854" y="98854"/>
                </a:cubicBezTo>
                <a:cubicBezTo>
                  <a:pt x="105525" y="104413"/>
                  <a:pt x="115976" y="102875"/>
                  <a:pt x="123567" y="107092"/>
                </a:cubicBezTo>
                <a:cubicBezTo>
                  <a:pt x="151767" y="122758"/>
                  <a:pt x="174785" y="146132"/>
                  <a:pt x="205946" y="156519"/>
                </a:cubicBezTo>
                <a:cubicBezTo>
                  <a:pt x="219229" y="160947"/>
                  <a:pt x="233724" y="160734"/>
                  <a:pt x="247135" y="164757"/>
                </a:cubicBezTo>
                <a:cubicBezTo>
                  <a:pt x="261299" y="169006"/>
                  <a:pt x="274594" y="175740"/>
                  <a:pt x="288324" y="181232"/>
                </a:cubicBezTo>
                <a:cubicBezTo>
                  <a:pt x="422875" y="178486"/>
                  <a:pt x="557551" y="179396"/>
                  <a:pt x="691978" y="172995"/>
                </a:cubicBezTo>
                <a:cubicBezTo>
                  <a:pt x="730768" y="171148"/>
                  <a:pt x="807308" y="156519"/>
                  <a:pt x="807308" y="156519"/>
                </a:cubicBezTo>
                <a:lnTo>
                  <a:pt x="856735" y="140043"/>
                </a:lnTo>
                <a:cubicBezTo>
                  <a:pt x="864973" y="137297"/>
                  <a:pt x="874223" y="136622"/>
                  <a:pt x="881448" y="131805"/>
                </a:cubicBezTo>
                <a:cubicBezTo>
                  <a:pt x="897924" y="120821"/>
                  <a:pt x="913164" y="107709"/>
                  <a:pt x="930875" y="98854"/>
                </a:cubicBezTo>
                <a:cubicBezTo>
                  <a:pt x="941859" y="93362"/>
                  <a:pt x="953834" y="89516"/>
                  <a:pt x="963827" y="82378"/>
                </a:cubicBezTo>
                <a:cubicBezTo>
                  <a:pt x="1017821" y="43811"/>
                  <a:pt x="960239" y="67099"/>
                  <a:pt x="1013254" y="49427"/>
                </a:cubicBezTo>
                <a:cubicBezTo>
                  <a:pt x="1033135" y="19604"/>
                  <a:pt x="1020873" y="29140"/>
                  <a:pt x="1046205" y="16476"/>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Straight Arrow Connector 48"/>
          <p:cNvCxnSpPr/>
          <p:nvPr/>
        </p:nvCxnSpPr>
        <p:spPr>
          <a:xfrm>
            <a:off x="7385396" y="2514600"/>
            <a:ext cx="193347" cy="685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TextBox 2"/>
          <p:cNvSpPr txBox="1">
            <a:spLocks noChangeArrowheads="1"/>
          </p:cNvSpPr>
          <p:nvPr/>
        </p:nvSpPr>
        <p:spPr bwMode="auto">
          <a:xfrm>
            <a:off x="5638800" y="1887489"/>
            <a:ext cx="3048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NMOS DC characteristic is non-linear (typically square-law behavior with long  channel NMOS).</a:t>
            </a:r>
          </a:p>
        </p:txBody>
      </p:sp>
      <p:cxnSp>
        <p:nvCxnSpPr>
          <p:cNvPr id="53" name="Straight Arrow Connector 52"/>
          <p:cNvCxnSpPr>
            <a:stCxn id="34" idx="2"/>
          </p:cNvCxnSpPr>
          <p:nvPr/>
        </p:nvCxnSpPr>
        <p:spPr>
          <a:xfrm>
            <a:off x="6132522" y="4547175"/>
            <a:ext cx="276516" cy="3296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TextBox 2"/>
          <p:cNvSpPr txBox="1">
            <a:spLocks noChangeArrowheads="1"/>
          </p:cNvSpPr>
          <p:nvPr/>
        </p:nvSpPr>
        <p:spPr bwMode="auto">
          <a:xfrm>
            <a:off x="1295400" y="3810000"/>
            <a:ext cx="297179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If applied V</a:t>
            </a:r>
            <a:r>
              <a:rPr lang="en-US" b="1" baseline="-25000" dirty="0" smtClean="0">
                <a:solidFill>
                  <a:srgbClr val="000000"/>
                </a:solidFill>
                <a:latin typeface="Franklin Gothic Medium Cond" pitchFamily="34" charset="0"/>
              </a:rPr>
              <a:t>in</a:t>
            </a:r>
            <a:r>
              <a:rPr lang="en-US" b="1" dirty="0" smtClean="0">
                <a:solidFill>
                  <a:srgbClr val="000000"/>
                </a:solidFill>
                <a:latin typeface="Franklin Gothic Medium Cond" pitchFamily="34" charset="0"/>
              </a:rPr>
              <a:t> is small enough (for instance, V</a:t>
            </a:r>
            <a:r>
              <a:rPr lang="en-US" b="1" baseline="-25000" dirty="0" smtClean="0">
                <a:solidFill>
                  <a:srgbClr val="000000"/>
                </a:solidFill>
                <a:latin typeface="Franklin Gothic Medium Cond" pitchFamily="34" charset="0"/>
              </a:rPr>
              <a:t>in</a:t>
            </a:r>
            <a:r>
              <a:rPr lang="en-US" b="1" dirty="0" smtClean="0">
                <a:solidFill>
                  <a:srgbClr val="000000"/>
                </a:solidFill>
                <a:latin typeface="Franklin Gothic Medium Cond" pitchFamily="34" charset="0"/>
              </a:rPr>
              <a:t> ~</a:t>
            </a:r>
            <a:r>
              <a:rPr lang="en-US" b="1" dirty="0" smtClean="0">
                <a:solidFill>
                  <a:srgbClr val="000000"/>
                </a:solidFill>
                <a:latin typeface="Symbol" pitchFamily="18" charset="2"/>
              </a:rPr>
              <a:t>m</a:t>
            </a:r>
            <a:r>
              <a:rPr lang="en-US" b="1" dirty="0" smtClean="0">
                <a:solidFill>
                  <a:srgbClr val="000000"/>
                </a:solidFill>
                <a:latin typeface="Franklin Gothic Medium Cond" pitchFamily="34" charset="0"/>
              </a:rPr>
              <a:t>V range), then the linearization will be valid.  </a:t>
            </a:r>
            <a:endParaRPr lang="en-US" b="1" dirty="0">
              <a:solidFill>
                <a:srgbClr val="000000"/>
              </a:solidFill>
              <a:latin typeface="Franklin Gothic Medium Cond" pitchFamily="34" charset="0"/>
            </a:endParaRPr>
          </a:p>
        </p:txBody>
      </p:sp>
      <p:sp>
        <p:nvSpPr>
          <p:cNvPr id="56" name="TextBox 2"/>
          <p:cNvSpPr txBox="1">
            <a:spLocks noChangeArrowheads="1"/>
          </p:cNvSpPr>
          <p:nvPr/>
        </p:nvSpPr>
        <p:spPr bwMode="auto">
          <a:xfrm>
            <a:off x="1295400" y="5029200"/>
            <a:ext cx="498445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However, if the V</a:t>
            </a:r>
            <a:r>
              <a:rPr lang="en-US" b="1" baseline="-25000" dirty="0" smtClean="0">
                <a:solidFill>
                  <a:srgbClr val="000000"/>
                </a:solidFill>
                <a:latin typeface="Franklin Gothic Medium Cond" pitchFamily="34" charset="0"/>
              </a:rPr>
              <a:t>in</a:t>
            </a:r>
            <a:r>
              <a:rPr lang="en-US" b="1" dirty="0" smtClean="0">
                <a:solidFill>
                  <a:srgbClr val="000000"/>
                </a:solidFill>
                <a:latin typeface="Franklin Gothic Medium Cond" pitchFamily="34" charset="0"/>
              </a:rPr>
              <a:t> is getting large (&gt; ~ mV range), then the linearization no longer holds, and the LNA  shows nonlinear behavior. </a:t>
            </a:r>
            <a:endParaRPr lang="en-US" b="1" dirty="0">
              <a:solidFill>
                <a:srgbClr val="000000"/>
              </a:solidFill>
              <a:latin typeface="Franklin Gothic Medium Cond" pitchFamily="34" charset="0"/>
            </a:endParaRPr>
          </a:p>
        </p:txBody>
      </p:sp>
    </p:spTree>
    <p:extLst>
      <p:ext uri="{BB962C8B-B14F-4D97-AF65-F5344CB8AC3E}">
        <p14:creationId xmlns:p14="http://schemas.microsoft.com/office/powerpoint/2010/main" val="3969761723"/>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3594014" y="4267200"/>
            <a:ext cx="1739986" cy="154236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30</a:t>
            </a:fld>
            <a:endParaRPr lang="en-US">
              <a:solidFill>
                <a:srgbClr val="000000"/>
              </a:solidFill>
            </a:endParaRPr>
          </a:p>
        </p:txBody>
      </p:sp>
      <mc:AlternateContent xmlns:mc="http://schemas.openxmlformats.org/markup-compatibility/2006" xmlns:a14="http://schemas.microsoft.com/office/drawing/2010/main">
        <mc:Choice Requires="a14">
          <p:sp>
            <p:nvSpPr>
              <p:cNvPr id="5" name="TextBox 4"/>
              <p:cNvSpPr txBox="1"/>
              <p:nvPr/>
            </p:nvSpPr>
            <p:spPr>
              <a:xfrm>
                <a:off x="5423035" y="3247196"/>
                <a:ext cx="1490811" cy="494687"/>
              </a:xfrm>
              <a:prstGeom prst="rect">
                <a:avLst/>
              </a:prstGeom>
              <a:noFill/>
            </p:spPr>
            <p:txBody>
              <a:bodyPr wrap="square" rtlCol="0">
                <a:spAutoFit/>
              </a:bodyPr>
              <a:lstStyle/>
              <a:p>
                <a14:m>
                  <m:oMath xmlns:m="http://schemas.openxmlformats.org/officeDocument/2006/math">
                    <m:sSub>
                      <m:sSubPr>
                        <m:ctrlPr>
                          <a:rPr lang="en-US" b="1" i="1" smtClean="0">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𝟏𝐟</m:t>
                        </m:r>
                      </m:sub>
                    </m:sSub>
                    <m:r>
                      <a:rPr lang="en-US" b="1" smtClean="0">
                        <a:solidFill>
                          <a:srgbClr val="0000FF"/>
                        </a:solidFill>
                        <a:latin typeface="Cambria Math"/>
                      </a:rPr>
                      <m:t>=</m:t>
                    </m:r>
                    <m:f>
                      <m:fPr>
                        <m:ctrlPr>
                          <a:rPr lang="en-US" b="1" i="1" smtClean="0">
                            <a:solidFill>
                              <a:srgbClr val="0000FF"/>
                            </a:solidFill>
                            <a:latin typeface="Cambria Math"/>
                          </a:rPr>
                        </m:ctrlPr>
                      </m:fPr>
                      <m:num>
                        <m:sSub>
                          <m:sSubPr>
                            <m:ctrlPr>
                              <a:rPr lang="en-US" b="1" i="1">
                                <a:solidFill>
                                  <a:srgbClr val="0000FF"/>
                                </a:solidFill>
                                <a:latin typeface="Cambria Math"/>
                              </a:rPr>
                            </m:ctrlPr>
                          </m:sSubPr>
                          <m:e>
                            <m:r>
                              <a:rPr lang="en-US" b="1">
                                <a:solidFill>
                                  <a:srgbClr val="0000FF"/>
                                </a:solidFill>
                                <a:latin typeface="Cambria Math"/>
                              </a:rPr>
                              <m:t> </m:t>
                            </m:r>
                            <m:r>
                              <a:rPr lang="en-US" b="1">
                                <a:solidFill>
                                  <a:srgbClr val="0000FF"/>
                                </a:solidFill>
                                <a:latin typeface="Cambria Math"/>
                              </a:rPr>
                              <m:t>𝐚</m:t>
                            </m:r>
                          </m:e>
                          <m:sub>
                            <m:r>
                              <a:rPr lang="en-US" b="1">
                                <a:solidFill>
                                  <a:srgbClr val="0000FF"/>
                                </a:solidFill>
                                <a:latin typeface="Cambria Math"/>
                              </a:rPr>
                              <m:t>𝟏</m:t>
                            </m:r>
                          </m:sub>
                        </m:sSub>
                      </m:num>
                      <m:den>
                        <m:r>
                          <a:rPr lang="en-US" b="1" smtClean="0">
                            <a:solidFill>
                              <a:srgbClr val="0000FF"/>
                            </a:solidFill>
                            <a:latin typeface="Cambria Math"/>
                          </a:rPr>
                          <m:t>𝟏</m:t>
                        </m:r>
                        <m:r>
                          <a:rPr lang="en-US" b="1" smtClean="0">
                            <a:solidFill>
                              <a:srgbClr val="0000FF"/>
                            </a:solidFill>
                            <a:latin typeface="Cambria Math"/>
                          </a:rPr>
                          <m:t>+</m:t>
                        </m:r>
                        <m:r>
                          <a:rPr lang="en-US" b="1">
                            <a:solidFill>
                              <a:srgbClr val="0000FF"/>
                            </a:solidFill>
                            <a:latin typeface="Cambria Math"/>
                          </a:rPr>
                          <m:t>𝐟</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𝟏</m:t>
                            </m:r>
                          </m:sub>
                        </m:sSub>
                      </m:den>
                    </m:f>
                  </m:oMath>
                </a14:m>
                <a:r>
                  <a:rPr lang="en-US" sz="1600" b="1" dirty="0" smtClean="0">
                    <a:solidFill>
                      <a:srgbClr val="0000FF"/>
                    </a:solidFill>
                    <a:sym typeface="Wingdings" pitchFamily="2" charset="2"/>
                  </a:rPr>
                  <a:t>  </a:t>
                </a:r>
                <a:endParaRPr lang="en-US" sz="1600" b="1" dirty="0" smtClean="0">
                  <a:solidFill>
                    <a:srgbClr val="0000FF"/>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5423035" y="3247196"/>
                <a:ext cx="1490811" cy="494687"/>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423035" y="3888828"/>
                <a:ext cx="2882764" cy="566694"/>
              </a:xfrm>
              <a:prstGeom prst="rect">
                <a:avLst/>
              </a:prstGeom>
              <a:noFill/>
            </p:spPr>
            <p:txBody>
              <a:bodyPr wrap="square" rtlCol="0">
                <a:spAutoFit/>
              </a:bodyPr>
              <a:lstStyle/>
              <a:p>
                <a14:m>
                  <m:oMath xmlns:m="http://schemas.openxmlformats.org/officeDocument/2006/math">
                    <m:sSub>
                      <m:sSubPr>
                        <m:ctrlPr>
                          <a:rPr lang="en-US" b="1" i="1" smtClean="0">
                            <a:solidFill>
                              <a:srgbClr val="0000FF"/>
                            </a:solidFill>
                            <a:latin typeface="Cambria Math"/>
                          </a:rPr>
                        </m:ctrlPr>
                      </m:sSubPr>
                      <m:e>
                        <m:r>
                          <a:rPr lang="en-US" b="1">
                            <a:solidFill>
                              <a:srgbClr val="0000FF"/>
                            </a:solidFill>
                            <a:latin typeface="Cambria Math"/>
                          </a:rPr>
                          <m:t>𝐚</m:t>
                        </m:r>
                      </m:e>
                      <m:sub>
                        <m:r>
                          <a:rPr lang="en-US" b="1" smtClean="0">
                            <a:solidFill>
                              <a:srgbClr val="0000FF"/>
                            </a:solidFill>
                            <a:latin typeface="Cambria Math"/>
                          </a:rPr>
                          <m:t>𝟑</m:t>
                        </m:r>
                        <m:r>
                          <a:rPr lang="en-US" b="1">
                            <a:solidFill>
                              <a:srgbClr val="0000FF"/>
                            </a:solidFill>
                            <a:latin typeface="Cambria Math"/>
                          </a:rPr>
                          <m:t>𝐟</m:t>
                        </m:r>
                      </m:sub>
                    </m:sSub>
                    <m:r>
                      <a:rPr lang="en-US" b="1" smtClean="0">
                        <a:solidFill>
                          <a:srgbClr val="0000FF"/>
                        </a:solidFill>
                        <a:latin typeface="Cambria Math"/>
                      </a:rPr>
                      <m:t>=</m:t>
                    </m:r>
                    <m:f>
                      <m:fPr>
                        <m:ctrlPr>
                          <a:rPr lang="en-US" b="1" i="1" smtClean="0">
                            <a:solidFill>
                              <a:srgbClr val="0000FF"/>
                            </a:solidFill>
                            <a:latin typeface="Cambria Math"/>
                          </a:rPr>
                        </m:ctrlPr>
                      </m:fPr>
                      <m:num>
                        <m:sSub>
                          <m:sSubPr>
                            <m:ctrlPr>
                              <a:rPr lang="en-US" b="1" i="1">
                                <a:solidFill>
                                  <a:srgbClr val="0000FF"/>
                                </a:solidFill>
                                <a:latin typeface="Cambria Math"/>
                              </a:rPr>
                            </m:ctrlPr>
                          </m:sSubPr>
                          <m:e>
                            <m:r>
                              <a:rPr lang="en-US" b="1">
                                <a:solidFill>
                                  <a:srgbClr val="0000FF"/>
                                </a:solidFill>
                                <a:latin typeface="Cambria Math"/>
                              </a:rPr>
                              <m:t> </m:t>
                            </m:r>
                            <m:r>
                              <a:rPr lang="en-US" b="1">
                                <a:solidFill>
                                  <a:srgbClr val="0000FF"/>
                                </a:solidFill>
                                <a:latin typeface="Cambria Math"/>
                              </a:rPr>
                              <m:t>𝐚</m:t>
                            </m:r>
                          </m:e>
                          <m:sub>
                            <m:r>
                              <a:rPr lang="en-US" b="1" smtClean="0">
                                <a:solidFill>
                                  <a:srgbClr val="0000FF"/>
                                </a:solidFill>
                                <a:latin typeface="Cambria Math"/>
                              </a:rPr>
                              <m:t>𝟑</m:t>
                            </m:r>
                          </m:sub>
                        </m:sSub>
                        <m:d>
                          <m:dPr>
                            <m:ctrlPr>
                              <a:rPr lang="en-US" b="1" i="1">
                                <a:solidFill>
                                  <a:srgbClr val="0000FF"/>
                                </a:solidFill>
                                <a:latin typeface="Cambria Math"/>
                              </a:rPr>
                            </m:ctrlPr>
                          </m:dPr>
                          <m:e>
                            <m:r>
                              <a:rPr lang="en-US" b="1">
                                <a:solidFill>
                                  <a:srgbClr val="0000FF"/>
                                </a:solidFill>
                                <a:latin typeface="Cambria Math"/>
                              </a:rPr>
                              <m:t>𝟏</m:t>
                            </m:r>
                            <m:r>
                              <a:rPr lang="en-US" b="1">
                                <a:solidFill>
                                  <a:srgbClr val="0000FF"/>
                                </a:solidFill>
                                <a:latin typeface="Cambria Math"/>
                              </a:rPr>
                              <m:t>+</m:t>
                            </m:r>
                            <m:r>
                              <a:rPr lang="en-US" b="1">
                                <a:solidFill>
                                  <a:srgbClr val="0000FF"/>
                                </a:solidFill>
                                <a:latin typeface="Cambria Math"/>
                              </a:rPr>
                              <m:t>𝐟</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𝟏</m:t>
                                </m:r>
                              </m:sub>
                            </m:sSub>
                          </m:e>
                        </m:d>
                        <m:r>
                          <a:rPr lang="en-US" b="1" smtClean="0">
                            <a:solidFill>
                              <a:srgbClr val="0000FF"/>
                            </a:solidFill>
                            <a:latin typeface="Cambria Math"/>
                          </a:rPr>
                          <m:t>−</m:t>
                        </m:r>
                        <m:r>
                          <a:rPr lang="en-US" b="1" smtClean="0">
                            <a:solidFill>
                              <a:srgbClr val="0000FF"/>
                            </a:solidFill>
                            <a:latin typeface="Cambria Math"/>
                          </a:rPr>
                          <m:t>𝟐𝐟</m:t>
                        </m:r>
                        <m:sSup>
                          <m:sSupPr>
                            <m:ctrlPr>
                              <a:rPr lang="en-US" b="1" i="1" smtClean="0">
                                <a:solidFill>
                                  <a:srgbClr val="0000FF"/>
                                </a:solidFill>
                                <a:latin typeface="Cambria Math"/>
                              </a:rPr>
                            </m:ctrlPr>
                          </m:sSupPr>
                          <m:e>
                            <m:sSub>
                              <m:sSubPr>
                                <m:ctrlPr>
                                  <a:rPr lang="en-US" b="1" i="1">
                                    <a:solidFill>
                                      <a:srgbClr val="0000FF"/>
                                    </a:solidFill>
                                    <a:latin typeface="Cambria Math"/>
                                  </a:rPr>
                                </m:ctrlPr>
                              </m:sSubPr>
                              <m:e>
                                <m:r>
                                  <a:rPr lang="en-US" b="1">
                                    <a:solidFill>
                                      <a:srgbClr val="0000FF"/>
                                    </a:solidFill>
                                    <a:latin typeface="Cambria Math"/>
                                  </a:rPr>
                                  <m:t> </m:t>
                                </m:r>
                                <m:r>
                                  <a:rPr lang="en-US" b="1">
                                    <a:solidFill>
                                      <a:srgbClr val="0000FF"/>
                                    </a:solidFill>
                                    <a:latin typeface="Cambria Math"/>
                                  </a:rPr>
                                  <m:t>𝐚</m:t>
                                </m:r>
                              </m:e>
                              <m:sub>
                                <m:r>
                                  <a:rPr lang="en-US" b="1" smtClean="0">
                                    <a:solidFill>
                                      <a:srgbClr val="0000FF"/>
                                    </a:solidFill>
                                    <a:latin typeface="Cambria Math"/>
                                  </a:rPr>
                                  <m:t>𝟐</m:t>
                                </m:r>
                              </m:sub>
                            </m:sSub>
                          </m:e>
                          <m:sup>
                            <m:r>
                              <a:rPr lang="en-US" b="1" i="1" smtClean="0">
                                <a:solidFill>
                                  <a:srgbClr val="0000FF"/>
                                </a:solidFill>
                                <a:latin typeface="Cambria Math"/>
                              </a:rPr>
                              <m:t>𝟐</m:t>
                            </m:r>
                          </m:sup>
                        </m:sSup>
                      </m:num>
                      <m:den>
                        <m:sSup>
                          <m:sSupPr>
                            <m:ctrlPr>
                              <a:rPr lang="en-US" b="1" i="1" smtClean="0">
                                <a:solidFill>
                                  <a:srgbClr val="0000FF"/>
                                </a:solidFill>
                                <a:latin typeface="Cambria Math"/>
                              </a:rPr>
                            </m:ctrlPr>
                          </m:sSupPr>
                          <m:e>
                            <m:d>
                              <m:dPr>
                                <m:ctrlPr>
                                  <a:rPr lang="en-US" b="1" i="1" smtClean="0">
                                    <a:solidFill>
                                      <a:srgbClr val="0000FF"/>
                                    </a:solidFill>
                                    <a:latin typeface="Cambria Math"/>
                                  </a:rPr>
                                </m:ctrlPr>
                              </m:dPr>
                              <m:e>
                                <m:r>
                                  <a:rPr lang="en-US" b="1">
                                    <a:solidFill>
                                      <a:srgbClr val="0000FF"/>
                                    </a:solidFill>
                                    <a:latin typeface="Cambria Math"/>
                                  </a:rPr>
                                  <m:t>𝟏</m:t>
                                </m:r>
                                <m:r>
                                  <a:rPr lang="en-US" b="1">
                                    <a:solidFill>
                                      <a:srgbClr val="0000FF"/>
                                    </a:solidFill>
                                    <a:latin typeface="Cambria Math"/>
                                  </a:rPr>
                                  <m:t>+</m:t>
                                </m:r>
                                <m:r>
                                  <a:rPr lang="en-US" b="1">
                                    <a:solidFill>
                                      <a:srgbClr val="0000FF"/>
                                    </a:solidFill>
                                    <a:latin typeface="Cambria Math"/>
                                  </a:rPr>
                                  <m:t>𝐟</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𝟏</m:t>
                                    </m:r>
                                  </m:sub>
                                </m:sSub>
                              </m:e>
                            </m:d>
                          </m:e>
                          <m:sup>
                            <m:r>
                              <a:rPr lang="en-US" b="1" i="1" smtClean="0">
                                <a:solidFill>
                                  <a:srgbClr val="0000FF"/>
                                </a:solidFill>
                                <a:latin typeface="Cambria Math"/>
                              </a:rPr>
                              <m:t>𝟓</m:t>
                            </m:r>
                          </m:sup>
                        </m:sSup>
                      </m:den>
                    </m:f>
                  </m:oMath>
                </a14:m>
                <a:r>
                  <a:rPr lang="en-US" b="1" dirty="0" smtClean="0">
                    <a:solidFill>
                      <a:srgbClr val="0000FF"/>
                    </a:solidFill>
                    <a:sym typeface="Wingdings" pitchFamily="2" charset="2"/>
                  </a:rPr>
                  <a:t> </a:t>
                </a:r>
              </a:p>
            </p:txBody>
          </p:sp>
        </mc:Choice>
        <mc:Fallback xmlns="">
          <p:sp>
            <p:nvSpPr>
              <p:cNvPr id="7" name="TextBox 6"/>
              <p:cNvSpPr txBox="1">
                <a:spLocks noRot="1" noChangeAspect="1" noMove="1" noResize="1" noEditPoints="1" noAdjustHandles="1" noChangeArrowheads="1" noChangeShapeType="1" noTextEdit="1"/>
              </p:cNvSpPr>
              <p:nvPr/>
            </p:nvSpPr>
            <p:spPr>
              <a:xfrm>
                <a:off x="5423035" y="3888828"/>
                <a:ext cx="2882764" cy="566694"/>
              </a:xfrm>
              <a:prstGeom prst="rect">
                <a:avLst/>
              </a:prstGeom>
              <a:blipFill rotWithShape="1">
                <a:blip r:embed="rId3"/>
                <a:stretch>
                  <a:fillRect/>
                </a:stretch>
              </a:blipFill>
            </p:spPr>
            <p:txBody>
              <a:bodyPr/>
              <a:lstStyle/>
              <a:p>
                <a:r>
                  <a:rPr lang="en-US">
                    <a:noFill/>
                  </a:rPr>
                  <a:t> </a:t>
                </a:r>
              </a:p>
            </p:txBody>
          </p:sp>
        </mc:Fallback>
      </mc:AlternateContent>
      <p:sp>
        <p:nvSpPr>
          <p:cNvPr id="11" name="Title 1"/>
          <p:cNvSpPr>
            <a:spLocks noGrp="1"/>
          </p:cNvSpPr>
          <p:nvPr>
            <p:ph type="title"/>
          </p:nvPr>
        </p:nvSpPr>
        <p:spPr>
          <a:xfrm>
            <a:off x="457200" y="639762"/>
            <a:ext cx="8229600" cy="655638"/>
          </a:xfrm>
        </p:spPr>
        <p:txBody>
          <a:bodyPr/>
          <a:lstStyle/>
          <a:p>
            <a:r>
              <a:rPr lang="en-US" dirty="0" smtClean="0"/>
              <a:t>Effect of Feedback on IIP3</a:t>
            </a:r>
            <a:endParaRPr lang="en-US" dirty="0"/>
          </a:p>
        </p:txBody>
      </p:sp>
      <p:sp>
        <p:nvSpPr>
          <p:cNvPr id="12" name="Rectangle 11"/>
          <p:cNvSpPr/>
          <p:nvPr/>
        </p:nvSpPr>
        <p:spPr>
          <a:xfrm>
            <a:off x="2943198" y="1921896"/>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3" name="Straight Arrow Connector 12"/>
          <p:cNvCxnSpPr>
            <a:endCxn id="12" idx="1"/>
          </p:cNvCxnSpPr>
          <p:nvPr/>
        </p:nvCxnSpPr>
        <p:spPr>
          <a:xfrm flipV="1">
            <a:off x="1816674" y="2302896"/>
            <a:ext cx="1126524" cy="137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2905098" y="1979730"/>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5" name="Straight Arrow Connector 14"/>
          <p:cNvCxnSpPr/>
          <p:nvPr/>
        </p:nvCxnSpPr>
        <p:spPr>
          <a:xfrm>
            <a:off x="3971898" y="2302896"/>
            <a:ext cx="1045176" cy="137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2"/>
          <p:cNvSpPr txBox="1">
            <a:spLocks noChangeArrowheads="1"/>
          </p:cNvSpPr>
          <p:nvPr/>
        </p:nvSpPr>
        <p:spPr bwMode="auto">
          <a:xfrm>
            <a:off x="1435674" y="2118230"/>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in</a:t>
            </a:r>
          </a:p>
        </p:txBody>
      </p:sp>
      <p:sp>
        <p:nvSpPr>
          <p:cNvPr id="17" name="TextBox 2"/>
          <p:cNvSpPr txBox="1">
            <a:spLocks noChangeArrowheads="1"/>
          </p:cNvSpPr>
          <p:nvPr/>
        </p:nvSpPr>
        <p:spPr bwMode="auto">
          <a:xfrm>
            <a:off x="4940873" y="2119603"/>
            <a:ext cx="648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out,f</a:t>
            </a:r>
            <a:endParaRPr lang="en-US" b="1" baseline="-25000" dirty="0" smtClean="0">
              <a:solidFill>
                <a:srgbClr val="000000"/>
              </a:solidFill>
              <a:latin typeface="Franklin Gothic Medium Cond" pitchFamily="34" charset="0"/>
            </a:endParaRPr>
          </a:p>
        </p:txBody>
      </p:sp>
      <p:sp>
        <p:nvSpPr>
          <p:cNvPr id="18" name="Oval 17"/>
          <p:cNvSpPr/>
          <p:nvPr/>
        </p:nvSpPr>
        <p:spPr>
          <a:xfrm>
            <a:off x="2036521" y="2102840"/>
            <a:ext cx="372762" cy="38100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9" name="TextBox 2"/>
          <p:cNvSpPr txBox="1">
            <a:spLocks noChangeArrowheads="1"/>
          </p:cNvSpPr>
          <p:nvPr/>
        </p:nvSpPr>
        <p:spPr bwMode="auto">
          <a:xfrm>
            <a:off x="2069064" y="2102840"/>
            <a:ext cx="2778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b="1" dirty="0" smtClean="0">
                <a:solidFill>
                  <a:srgbClr val="000000"/>
                </a:solidFill>
                <a:latin typeface="Franklin Gothic Medium Cond" pitchFamily="34" charset="0"/>
              </a:rPr>
              <a:t>+</a:t>
            </a:r>
            <a:endParaRPr lang="en-US" sz="2000" b="1" baseline="-25000" dirty="0" smtClean="0">
              <a:solidFill>
                <a:srgbClr val="000000"/>
              </a:solidFill>
              <a:latin typeface="Franklin Gothic Medium Cond" pitchFamily="34" charset="0"/>
            </a:endParaRPr>
          </a:p>
        </p:txBody>
      </p:sp>
      <p:sp>
        <p:nvSpPr>
          <p:cNvPr id="20" name="Rectangle 19"/>
          <p:cNvSpPr/>
          <p:nvPr/>
        </p:nvSpPr>
        <p:spPr>
          <a:xfrm>
            <a:off x="2943198" y="297033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1" name="TextBox 2"/>
          <p:cNvSpPr txBox="1">
            <a:spLocks noChangeArrowheads="1"/>
          </p:cNvSpPr>
          <p:nvPr/>
        </p:nvSpPr>
        <p:spPr bwMode="auto">
          <a:xfrm>
            <a:off x="2904494" y="3134398"/>
            <a:ext cx="1066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f</a:t>
            </a:r>
            <a:endParaRPr lang="en-US" b="1" dirty="0">
              <a:solidFill>
                <a:srgbClr val="000000"/>
              </a:solidFill>
              <a:latin typeface="Franklin Gothic Medium Cond" pitchFamily="34" charset="0"/>
            </a:endParaRPr>
          </a:p>
        </p:txBody>
      </p:sp>
      <p:cxnSp>
        <p:nvCxnSpPr>
          <p:cNvPr id="22" name="Straight Arrow Connector 21"/>
          <p:cNvCxnSpPr/>
          <p:nvPr/>
        </p:nvCxnSpPr>
        <p:spPr>
          <a:xfrm>
            <a:off x="4559874" y="2301522"/>
            <a:ext cx="0" cy="1017542"/>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962809" y="3318329"/>
            <a:ext cx="612529"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flipV="1">
            <a:off x="2207971" y="2502950"/>
            <a:ext cx="14931" cy="81611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2222902" y="3318329"/>
            <a:ext cx="736772" cy="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4303684" y="1510537"/>
                <a:ext cx="3185616" cy="392993"/>
              </a:xfrm>
              <a:prstGeom prst="rect">
                <a:avLst/>
              </a:prstGeom>
              <a:noFill/>
            </p:spPr>
            <p:txBody>
              <a:bodyPr wrap="none" rtlCol="0">
                <a:spAutoFit/>
              </a:bodyPr>
              <a:lstStyle/>
              <a:p>
                <a14:m>
                  <m:oMath xmlns:m="http://schemas.openxmlformats.org/officeDocument/2006/math">
                    <m:sSub>
                      <m:sSubPr>
                        <m:ctrlPr>
                          <a:rPr lang="en-US" b="1" i="1" smtClean="0">
                            <a:solidFill>
                              <a:srgbClr val="000000"/>
                            </a:solidFill>
                            <a:latin typeface="Cambria Math"/>
                          </a:rPr>
                        </m:ctrlPr>
                      </m:sSubPr>
                      <m:e>
                        <m:r>
                          <a:rPr lang="en-US" b="1" smtClean="0">
                            <a:solidFill>
                              <a:srgbClr val="000000"/>
                            </a:solidFill>
                            <a:latin typeface="Cambria Math"/>
                          </a:rPr>
                          <m:t>𝐕</m:t>
                        </m:r>
                      </m:e>
                      <m:sub>
                        <m:r>
                          <a:rPr lang="en-US" b="1" smtClean="0">
                            <a:solidFill>
                              <a:srgbClr val="000000"/>
                            </a:solidFill>
                            <a:latin typeface="Cambria Math"/>
                          </a:rPr>
                          <m:t>𝐨𝐮𝐭</m:t>
                        </m:r>
                      </m:sub>
                    </m:sSub>
                  </m:oMath>
                </a14:m>
                <a:r>
                  <a:rPr lang="en-US" b="1" dirty="0" smtClean="0">
                    <a:solidFill>
                      <a:srgbClr val="000000"/>
                    </a:solidFill>
                    <a:latin typeface="Cambria Math"/>
                    <a:ea typeface="Cambria Math"/>
                  </a:rPr>
                  <a:t>≈</a:t>
                </a:r>
                <a14:m>
                  <m:oMath xmlns:m="http://schemas.openxmlformats.org/officeDocument/2006/math">
                    <m:sSub>
                      <m:sSubPr>
                        <m:ctrlPr>
                          <a:rPr lang="en-US" b="1" i="1">
                            <a:solidFill>
                              <a:srgbClr val="000000"/>
                            </a:solidFill>
                            <a:latin typeface="Cambria Math"/>
                          </a:rPr>
                        </m:ctrlPr>
                      </m:sSubPr>
                      <m:e>
                        <m:r>
                          <a:rPr lang="en-US" b="1" smtClean="0">
                            <a:solidFill>
                              <a:srgbClr val="000000"/>
                            </a:solidFill>
                            <a:latin typeface="Cambria Math"/>
                          </a:rPr>
                          <m:t> </m:t>
                        </m:r>
                        <m:r>
                          <a:rPr lang="en-US" b="1">
                            <a:solidFill>
                              <a:srgbClr val="000000"/>
                            </a:solidFill>
                            <a:latin typeface="Cambria Math"/>
                          </a:rPr>
                          <m:t>𝐚</m:t>
                        </m:r>
                      </m:e>
                      <m:sub>
                        <m:r>
                          <a:rPr lang="en-US" b="1">
                            <a:solidFill>
                              <a:srgbClr val="000000"/>
                            </a:solidFill>
                            <a:latin typeface="Cambria Math"/>
                          </a:rPr>
                          <m:t>𝟏</m:t>
                        </m:r>
                      </m:sub>
                    </m:sSub>
                    <m:sSub>
                      <m:sSubPr>
                        <m:ctrlPr>
                          <a:rPr lang="en-US" b="1" i="1">
                            <a:solidFill>
                              <a:srgbClr val="000000"/>
                            </a:solidFill>
                            <a:latin typeface="Cambria Math"/>
                          </a:rPr>
                        </m:ctrlPr>
                      </m:sSubPr>
                      <m:e>
                        <m:r>
                          <a:rPr lang="en-US" b="1">
                            <a:solidFill>
                              <a:srgbClr val="000000"/>
                            </a:solidFill>
                            <a:latin typeface="Cambria Math"/>
                          </a:rPr>
                          <m:t>𝐕</m:t>
                        </m:r>
                      </m:e>
                      <m:sub>
                        <m:r>
                          <a:rPr lang="en-US" b="1">
                            <a:solidFill>
                              <a:srgbClr val="000000"/>
                            </a:solidFill>
                            <a:latin typeface="Cambria Math"/>
                          </a:rPr>
                          <m:t>𝐢𝐧</m:t>
                        </m:r>
                      </m:sub>
                    </m:sSub>
                    <m:r>
                      <a:rPr lang="en-US" b="1">
                        <a:solidFill>
                          <a:srgbClr val="000000"/>
                        </a:solidFill>
                        <a:latin typeface="Cambria Math"/>
                      </a:rPr>
                      <m:t>+</m:t>
                    </m:r>
                    <m:sSub>
                      <m:sSubPr>
                        <m:ctrlPr>
                          <a:rPr lang="en-US" b="1" i="1">
                            <a:solidFill>
                              <a:srgbClr val="000000"/>
                            </a:solidFill>
                            <a:latin typeface="Cambria Math"/>
                          </a:rPr>
                        </m:ctrlPr>
                      </m:sSubPr>
                      <m:e>
                        <m:r>
                          <a:rPr lang="en-US" b="1">
                            <a:solidFill>
                              <a:srgbClr val="000000"/>
                            </a:solidFill>
                            <a:latin typeface="Cambria Math"/>
                          </a:rPr>
                          <m:t>𝐚</m:t>
                        </m:r>
                      </m:e>
                      <m:sub>
                        <m:r>
                          <a:rPr lang="en-US" b="1">
                            <a:solidFill>
                              <a:srgbClr val="000000"/>
                            </a:solidFill>
                            <a:latin typeface="Cambria Math"/>
                          </a:rPr>
                          <m:t>𝟐</m:t>
                        </m:r>
                      </m:sub>
                    </m:sSub>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a:solidFill>
                                  <a:srgbClr val="000000"/>
                                </a:solidFill>
                                <a:latin typeface="Cambria Math"/>
                              </a:rPr>
                              <m:t>𝐕</m:t>
                            </m:r>
                          </m:e>
                          <m:sub>
                            <m:r>
                              <a:rPr lang="en-US" b="1">
                                <a:solidFill>
                                  <a:srgbClr val="000000"/>
                                </a:solidFill>
                                <a:latin typeface="Cambria Math"/>
                              </a:rPr>
                              <m:t>𝐢𝐧</m:t>
                            </m:r>
                          </m:sub>
                        </m:sSub>
                      </m:e>
                      <m:sup>
                        <m:r>
                          <a:rPr lang="en-US" b="1">
                            <a:solidFill>
                              <a:srgbClr val="000000"/>
                            </a:solidFill>
                            <a:latin typeface="Cambria Math"/>
                          </a:rPr>
                          <m:t>𝟐</m:t>
                        </m:r>
                      </m:sup>
                    </m:sSup>
                    <m:r>
                      <a:rPr lang="en-US" b="1">
                        <a:solidFill>
                          <a:srgbClr val="000000"/>
                        </a:solidFill>
                        <a:latin typeface="Cambria Math"/>
                      </a:rPr>
                      <m:t>+</m:t>
                    </m:r>
                    <m:sSub>
                      <m:sSubPr>
                        <m:ctrlPr>
                          <a:rPr lang="en-US" b="1" i="1">
                            <a:solidFill>
                              <a:srgbClr val="000000"/>
                            </a:solidFill>
                            <a:latin typeface="Cambria Math"/>
                          </a:rPr>
                        </m:ctrlPr>
                      </m:sSubPr>
                      <m:e>
                        <m:r>
                          <a:rPr lang="en-US" b="1">
                            <a:solidFill>
                              <a:srgbClr val="000000"/>
                            </a:solidFill>
                            <a:latin typeface="Cambria Math"/>
                          </a:rPr>
                          <m:t>𝐚</m:t>
                        </m:r>
                      </m:e>
                      <m:sub>
                        <m:r>
                          <a:rPr lang="en-US" b="1">
                            <a:solidFill>
                              <a:srgbClr val="000000"/>
                            </a:solidFill>
                            <a:latin typeface="Cambria Math"/>
                          </a:rPr>
                          <m:t>𝟑</m:t>
                        </m:r>
                      </m:sub>
                    </m:sSub>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a:solidFill>
                                  <a:srgbClr val="000000"/>
                                </a:solidFill>
                                <a:latin typeface="Cambria Math"/>
                              </a:rPr>
                              <m:t>𝐕</m:t>
                            </m:r>
                          </m:e>
                          <m:sub>
                            <m:r>
                              <a:rPr lang="en-US" b="1">
                                <a:solidFill>
                                  <a:srgbClr val="000000"/>
                                </a:solidFill>
                                <a:latin typeface="Cambria Math"/>
                              </a:rPr>
                              <m:t>𝐢𝐧</m:t>
                            </m:r>
                          </m:sub>
                        </m:sSub>
                      </m:e>
                      <m:sup>
                        <m:r>
                          <a:rPr lang="en-US" b="1">
                            <a:solidFill>
                              <a:srgbClr val="000000"/>
                            </a:solidFill>
                            <a:latin typeface="Cambria Math"/>
                          </a:rPr>
                          <m:t>𝟑</m:t>
                        </m:r>
                      </m:sup>
                    </m:sSup>
                  </m:oMath>
                </a14:m>
                <a:endParaRPr lang="en-US" b="1" dirty="0">
                  <a:solidFill>
                    <a:srgbClr val="0000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4303684" y="1510537"/>
                <a:ext cx="3185616" cy="392993"/>
              </a:xfrm>
              <a:prstGeom prst="rect">
                <a:avLst/>
              </a:prstGeom>
              <a:blipFill rotWithShape="1">
                <a:blip r:embed="rId4"/>
                <a:stretch>
                  <a:fillRect t="-3125" b="-23438"/>
                </a:stretch>
              </a:blipFill>
            </p:spPr>
            <p:txBody>
              <a:bodyPr/>
              <a:lstStyle/>
              <a:p>
                <a:r>
                  <a:rPr lang="en-US">
                    <a:noFill/>
                  </a:rPr>
                  <a:t> </a:t>
                </a:r>
              </a:p>
            </p:txBody>
          </p:sp>
        </mc:Fallback>
      </mc:AlternateContent>
      <p:cxnSp>
        <p:nvCxnSpPr>
          <p:cNvPr id="27" name="Straight Arrow Connector 26"/>
          <p:cNvCxnSpPr>
            <a:endCxn id="26" idx="1"/>
          </p:cNvCxnSpPr>
          <p:nvPr/>
        </p:nvCxnSpPr>
        <p:spPr>
          <a:xfrm flipV="1">
            <a:off x="3971898" y="1707034"/>
            <a:ext cx="331786" cy="17923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5423036" y="2502950"/>
            <a:ext cx="331786" cy="307343"/>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9" name="TextBox 28"/>
              <p:cNvSpPr txBox="1"/>
              <p:nvPr/>
            </p:nvSpPr>
            <p:spPr>
              <a:xfrm>
                <a:off x="5169474" y="2741730"/>
                <a:ext cx="3503010" cy="392993"/>
              </a:xfrm>
              <a:prstGeom prst="rect">
                <a:avLst/>
              </a:prstGeom>
              <a:noFill/>
            </p:spPr>
            <p:txBody>
              <a:bodyPr wrap="none" rtlCol="0">
                <a:spAutoFit/>
              </a:bodyPr>
              <a:lstStyle/>
              <a:p>
                <a14:m>
                  <m:oMath xmlns:m="http://schemas.openxmlformats.org/officeDocument/2006/math">
                    <m:sSub>
                      <m:sSubPr>
                        <m:ctrlPr>
                          <a:rPr lang="en-US" b="1" i="1" smtClean="0">
                            <a:solidFill>
                              <a:srgbClr val="0000FF"/>
                            </a:solidFill>
                            <a:latin typeface="Cambria Math"/>
                          </a:rPr>
                        </m:ctrlPr>
                      </m:sSubPr>
                      <m:e>
                        <m:r>
                          <a:rPr lang="en-US" b="1" smtClean="0">
                            <a:solidFill>
                              <a:srgbClr val="0000FF"/>
                            </a:solidFill>
                            <a:latin typeface="Cambria Math"/>
                          </a:rPr>
                          <m:t>𝐕</m:t>
                        </m:r>
                      </m:e>
                      <m:sub>
                        <m:r>
                          <a:rPr lang="en-US" b="1" smtClean="0">
                            <a:solidFill>
                              <a:srgbClr val="0000FF"/>
                            </a:solidFill>
                            <a:latin typeface="Cambria Math"/>
                          </a:rPr>
                          <m:t>𝐨𝐮𝐭</m:t>
                        </m:r>
                        <m:r>
                          <a:rPr lang="en-US" b="1" smtClean="0">
                            <a:solidFill>
                              <a:srgbClr val="0000FF"/>
                            </a:solidFill>
                            <a:latin typeface="Cambria Math"/>
                          </a:rPr>
                          <m:t>,</m:t>
                        </m:r>
                        <m:r>
                          <a:rPr lang="en-US" b="1" smtClean="0">
                            <a:solidFill>
                              <a:srgbClr val="0000FF"/>
                            </a:solidFill>
                            <a:latin typeface="Cambria Math"/>
                          </a:rPr>
                          <m:t>𝐟</m:t>
                        </m:r>
                      </m:sub>
                    </m:sSub>
                  </m:oMath>
                </a14:m>
                <a:r>
                  <a:rPr lang="en-US" b="1" dirty="0" smtClean="0">
                    <a:solidFill>
                      <a:srgbClr val="0000FF"/>
                    </a:solidFill>
                    <a:latin typeface="Cambria Math"/>
                    <a:ea typeface="Cambria Math"/>
                  </a:rPr>
                  <a:t>≈</a:t>
                </a:r>
                <a14:m>
                  <m:oMath xmlns:m="http://schemas.openxmlformats.org/officeDocument/2006/math">
                    <m:sSub>
                      <m:sSubPr>
                        <m:ctrlPr>
                          <a:rPr lang="en-US" b="1" i="1">
                            <a:solidFill>
                              <a:srgbClr val="0000FF"/>
                            </a:solidFill>
                            <a:latin typeface="Cambria Math"/>
                          </a:rPr>
                        </m:ctrlPr>
                      </m:sSubPr>
                      <m:e>
                        <m:r>
                          <a:rPr lang="en-US" b="1" smtClean="0">
                            <a:solidFill>
                              <a:srgbClr val="0000FF"/>
                            </a:solidFill>
                            <a:latin typeface="Cambria Math"/>
                          </a:rPr>
                          <m:t> </m:t>
                        </m:r>
                        <m:r>
                          <a:rPr lang="en-US" b="1">
                            <a:solidFill>
                              <a:srgbClr val="0000FF"/>
                            </a:solidFill>
                            <a:latin typeface="Cambria Math"/>
                          </a:rPr>
                          <m:t>𝐚</m:t>
                        </m:r>
                      </m:e>
                      <m:sub>
                        <m:r>
                          <a:rPr lang="en-US" b="1">
                            <a:solidFill>
                              <a:srgbClr val="0000FF"/>
                            </a:solidFill>
                            <a:latin typeface="Cambria Math"/>
                          </a:rPr>
                          <m:t>𝟏</m:t>
                        </m:r>
                        <m:r>
                          <a:rPr lang="en-US" b="1" smtClean="0">
                            <a:solidFill>
                              <a:srgbClr val="0000FF"/>
                            </a:solidFill>
                            <a:latin typeface="Cambria Math"/>
                          </a:rPr>
                          <m:t>𝐟</m:t>
                        </m:r>
                      </m:sub>
                    </m:sSub>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r>
                      <a:rPr lang="en-US" b="1">
                        <a:solidFill>
                          <a:srgbClr val="0000FF"/>
                        </a:solidFill>
                        <a:latin typeface="Cambria Math"/>
                      </a:rPr>
                      <m:t>+</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𝟐</m:t>
                        </m:r>
                        <m:r>
                          <a:rPr lang="en-US" b="1" smtClean="0">
                            <a:solidFill>
                              <a:srgbClr val="0000FF"/>
                            </a:solidFill>
                            <a:latin typeface="Cambria Math"/>
                          </a:rPr>
                          <m:t>𝐟</m:t>
                        </m:r>
                      </m:sub>
                    </m:sSub>
                    <m:sSup>
                      <m:sSupPr>
                        <m:ctrlPr>
                          <a:rPr lang="en-US" b="1" i="1">
                            <a:solidFill>
                              <a:srgbClr val="0000FF"/>
                            </a:solidFill>
                            <a:latin typeface="Cambria Math"/>
                          </a:rPr>
                        </m:ctrlPr>
                      </m:sSupPr>
                      <m:e>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e>
                      <m:sup>
                        <m:r>
                          <a:rPr lang="en-US" b="1">
                            <a:solidFill>
                              <a:srgbClr val="0000FF"/>
                            </a:solidFill>
                            <a:latin typeface="Cambria Math"/>
                          </a:rPr>
                          <m:t>𝟐</m:t>
                        </m:r>
                      </m:sup>
                    </m:sSup>
                    <m:r>
                      <a:rPr lang="en-US" b="1">
                        <a:solidFill>
                          <a:srgbClr val="0000FF"/>
                        </a:solidFill>
                        <a:latin typeface="Cambria Math"/>
                      </a:rPr>
                      <m:t>+</m:t>
                    </m:r>
                    <m:sSub>
                      <m:sSubPr>
                        <m:ctrlPr>
                          <a:rPr lang="en-US" b="1" i="1">
                            <a:solidFill>
                              <a:srgbClr val="0000FF"/>
                            </a:solidFill>
                            <a:latin typeface="Cambria Math"/>
                          </a:rPr>
                        </m:ctrlPr>
                      </m:sSubPr>
                      <m:e>
                        <m:r>
                          <a:rPr lang="en-US" b="1">
                            <a:solidFill>
                              <a:srgbClr val="0000FF"/>
                            </a:solidFill>
                            <a:latin typeface="Cambria Math"/>
                          </a:rPr>
                          <m:t>𝐚</m:t>
                        </m:r>
                      </m:e>
                      <m:sub>
                        <m:r>
                          <a:rPr lang="en-US" b="1">
                            <a:solidFill>
                              <a:srgbClr val="0000FF"/>
                            </a:solidFill>
                            <a:latin typeface="Cambria Math"/>
                          </a:rPr>
                          <m:t>𝟑</m:t>
                        </m:r>
                        <m:r>
                          <a:rPr lang="en-US" b="1" smtClean="0">
                            <a:solidFill>
                              <a:srgbClr val="0000FF"/>
                            </a:solidFill>
                            <a:latin typeface="Cambria Math"/>
                          </a:rPr>
                          <m:t>𝐟</m:t>
                        </m:r>
                      </m:sub>
                    </m:sSub>
                    <m:sSup>
                      <m:sSupPr>
                        <m:ctrlPr>
                          <a:rPr lang="en-US" b="1" i="1">
                            <a:solidFill>
                              <a:srgbClr val="0000FF"/>
                            </a:solidFill>
                            <a:latin typeface="Cambria Math"/>
                          </a:rPr>
                        </m:ctrlPr>
                      </m:sSupPr>
                      <m:e>
                        <m:sSub>
                          <m:sSubPr>
                            <m:ctrlPr>
                              <a:rPr lang="en-US" b="1" i="1">
                                <a:solidFill>
                                  <a:srgbClr val="0000FF"/>
                                </a:solidFill>
                                <a:latin typeface="Cambria Math"/>
                              </a:rPr>
                            </m:ctrlPr>
                          </m:sSubPr>
                          <m:e>
                            <m:r>
                              <a:rPr lang="en-US" b="1">
                                <a:solidFill>
                                  <a:srgbClr val="0000FF"/>
                                </a:solidFill>
                                <a:latin typeface="Cambria Math"/>
                              </a:rPr>
                              <m:t>𝐕</m:t>
                            </m:r>
                          </m:e>
                          <m:sub>
                            <m:r>
                              <a:rPr lang="en-US" b="1">
                                <a:solidFill>
                                  <a:srgbClr val="0000FF"/>
                                </a:solidFill>
                                <a:latin typeface="Cambria Math"/>
                              </a:rPr>
                              <m:t>𝐢𝐧</m:t>
                            </m:r>
                          </m:sub>
                        </m:sSub>
                      </m:e>
                      <m:sup>
                        <m:r>
                          <a:rPr lang="en-US" b="1">
                            <a:solidFill>
                              <a:srgbClr val="0000FF"/>
                            </a:solidFill>
                            <a:latin typeface="Cambria Math"/>
                          </a:rPr>
                          <m:t>𝟑</m:t>
                        </m:r>
                      </m:sup>
                    </m:sSup>
                  </m:oMath>
                </a14:m>
                <a:endParaRPr lang="en-US" b="1" dirty="0">
                  <a:solidFill>
                    <a:srgbClr val="0000FF"/>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5169474" y="2741730"/>
                <a:ext cx="3503010" cy="392993"/>
              </a:xfrm>
              <a:prstGeom prst="rect">
                <a:avLst/>
              </a:prstGeom>
              <a:blipFill rotWithShape="1">
                <a:blip r:embed="rId5"/>
                <a:stretch>
                  <a:fillRect t="-6250" b="-20313"/>
                </a:stretch>
              </a:blipFill>
            </p:spPr>
            <p:txBody>
              <a:bodyPr/>
              <a:lstStyle/>
              <a:p>
                <a:r>
                  <a:rPr lang="en-US">
                    <a:noFill/>
                  </a:rPr>
                  <a:t> </a:t>
                </a:r>
              </a:p>
            </p:txBody>
          </p:sp>
        </mc:Fallback>
      </mc:AlternateContent>
      <p:sp>
        <p:nvSpPr>
          <p:cNvPr id="30" name="TextBox 2"/>
          <p:cNvSpPr txBox="1">
            <a:spLocks noChangeArrowheads="1"/>
          </p:cNvSpPr>
          <p:nvPr/>
        </p:nvSpPr>
        <p:spPr bwMode="auto">
          <a:xfrm>
            <a:off x="4331274" y="122939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Without feedback : </a:t>
            </a:r>
            <a:endParaRPr lang="en-US" b="1" baseline="-25000" dirty="0" smtClean="0">
              <a:solidFill>
                <a:srgbClr val="000000"/>
              </a:solidFill>
              <a:latin typeface="Franklin Gothic Medium Cond" pitchFamily="34" charset="0"/>
            </a:endParaRPr>
          </a:p>
        </p:txBody>
      </p:sp>
      <p:sp>
        <p:nvSpPr>
          <p:cNvPr id="31" name="TextBox 2"/>
          <p:cNvSpPr txBox="1">
            <a:spLocks noChangeArrowheads="1"/>
          </p:cNvSpPr>
          <p:nvPr/>
        </p:nvSpPr>
        <p:spPr bwMode="auto">
          <a:xfrm>
            <a:off x="5831022" y="2448598"/>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With feedback : </a:t>
            </a:r>
            <a:r>
              <a:rPr lang="en-US" b="1" dirty="0" smtClean="0">
                <a:solidFill>
                  <a:srgbClr val="0000FF"/>
                </a:solidFill>
                <a:latin typeface="Franklin Gothic Medium Cond" pitchFamily="34" charset="0"/>
              </a:rPr>
              <a:t>c</a:t>
            </a:r>
            <a:endParaRPr lang="en-US" b="1" baseline="-25000" dirty="0" smtClean="0">
              <a:solidFill>
                <a:srgbClr val="0000FF"/>
              </a:solidFill>
              <a:latin typeface="Franklin Gothic Medium Cond" pitchFamily="34" charset="0"/>
            </a:endParaRPr>
          </a:p>
        </p:txBody>
      </p:sp>
      <p:sp>
        <p:nvSpPr>
          <p:cNvPr id="32" name="TextBox 2"/>
          <p:cNvSpPr txBox="1">
            <a:spLocks noChangeArrowheads="1"/>
          </p:cNvSpPr>
          <p:nvPr/>
        </p:nvSpPr>
        <p:spPr bwMode="auto">
          <a:xfrm>
            <a:off x="1915510" y="2356230"/>
            <a:ext cx="2778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b="1" dirty="0" smtClean="0">
                <a:solidFill>
                  <a:srgbClr val="000000"/>
                </a:solidFill>
                <a:latin typeface="Franklin Gothic Medium Cond" pitchFamily="34" charset="0"/>
              </a:rPr>
              <a:t>-</a:t>
            </a:r>
            <a:endParaRPr lang="en-US" sz="2000" b="1" baseline="-25000" dirty="0" smtClean="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35" name="TextBox 34"/>
              <p:cNvSpPr txBox="1"/>
              <p:nvPr/>
            </p:nvSpPr>
            <p:spPr>
              <a:xfrm>
                <a:off x="891287" y="1561284"/>
                <a:ext cx="2911182"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sub>
                      </m:sSub>
                      <m:r>
                        <a:rPr lang="en-US" sz="1600" b="1" smtClean="0">
                          <a:solidFill>
                            <a:srgbClr val="000000"/>
                          </a:solidFill>
                          <a:latin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𝐜𝐨𝐬</m:t>
                      </m:r>
                      <m:sSub>
                        <m:sSubPr>
                          <m:ctrlPr>
                            <a:rPr lang="en-US" sz="1600" b="1" i="1" smtClean="0">
                              <a:solidFill>
                                <a:srgbClr val="000000"/>
                              </a:solidFill>
                              <a:latin typeface="Cambria Math"/>
                            </a:rPr>
                          </m:ctrlPr>
                        </m:sSubPr>
                        <m:e>
                          <m:r>
                            <a:rPr lang="en-US" sz="1600" b="1">
                              <a:solidFill>
                                <a:srgbClr val="000000"/>
                              </a:solidFill>
                              <a:latin typeface="Cambria Math"/>
                              <a:ea typeface="Cambria Math"/>
                            </a:rPr>
                            <m:t>𝛚</m:t>
                          </m:r>
                        </m:e>
                        <m:sub>
                          <m:r>
                            <a:rPr lang="en-US" sz="1600" b="1" smtClean="0">
                              <a:solidFill>
                                <a:srgbClr val="000000"/>
                              </a:solidFill>
                              <a:latin typeface="Cambria Math"/>
                            </a:rPr>
                            <m:t>𝐬𝟏</m:t>
                          </m:r>
                        </m:sub>
                      </m:sSub>
                      <m:r>
                        <a:rPr lang="en-US" sz="1600" b="1" smtClean="0">
                          <a:solidFill>
                            <a:srgbClr val="000000"/>
                          </a:solidFill>
                          <a:latin typeface="Cambria Math"/>
                        </a:rPr>
                        <m:t>𝐭</m:t>
                      </m:r>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r>
                        <a:rPr lang="en-US" sz="1600" b="1">
                          <a:solidFill>
                            <a:srgbClr val="000000"/>
                          </a:solidFill>
                          <a:latin typeface="Cambria Math"/>
                        </a:rPr>
                        <m:t>𝐜𝐨𝐬</m:t>
                      </m:r>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𝐬</m:t>
                          </m:r>
                          <m:r>
                            <a:rPr lang="en-US" sz="1600" b="1" smtClean="0">
                              <a:solidFill>
                                <a:srgbClr val="000000"/>
                              </a:solidFill>
                              <a:latin typeface="Cambria Math"/>
                            </a:rPr>
                            <m:t>𝟐</m:t>
                          </m:r>
                        </m:sub>
                      </m:sSub>
                      <m:r>
                        <a:rPr lang="en-US" sz="1600" b="1">
                          <a:solidFill>
                            <a:srgbClr val="000000"/>
                          </a:solidFill>
                          <a:latin typeface="Cambria Math"/>
                        </a:rPr>
                        <m:t>𝐭</m:t>
                      </m:r>
                    </m:oMath>
                  </m:oMathPara>
                </a14:m>
                <a:endParaRPr lang="en-US" sz="1600" b="1" dirty="0">
                  <a:solidFill>
                    <a:srgbClr val="FF0000"/>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891287" y="1561284"/>
                <a:ext cx="2911182" cy="360612"/>
              </a:xfrm>
              <a:prstGeom prst="rect">
                <a:avLst/>
              </a:prstGeom>
              <a:blipFill rotWithShape="1">
                <a:blip r:embed="rId6"/>
                <a:stretch>
                  <a:fillRect b="-16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Rectangle 35"/>
              <p:cNvSpPr/>
              <p:nvPr/>
            </p:nvSpPr>
            <p:spPr>
              <a:xfrm>
                <a:off x="315530" y="4388808"/>
                <a:ext cx="5515492" cy="12212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𝐩</m:t>
                          </m:r>
                          <m:r>
                            <a:rPr lang="en-US" sz="1600" b="1" i="1">
                              <a:solidFill>
                                <a:schemeClr val="tx1"/>
                              </a:solidFill>
                              <a:latin typeface="Cambria Math"/>
                            </a:rPr>
                            <m:t>,</m:t>
                          </m:r>
                          <m:r>
                            <a:rPr lang="en-US" sz="1600" b="1" i="1">
                              <a:solidFill>
                                <a:schemeClr val="tx1"/>
                              </a:solidFill>
                              <a:latin typeface="Cambria Math"/>
                            </a:rPr>
                            <m:t>𝑰𝑰𝑷</m:t>
                          </m:r>
                          <m:r>
                            <a:rPr lang="en-US" sz="1600" b="1" i="1" smtClean="0">
                              <a:solidFill>
                                <a:schemeClr val="tx1"/>
                              </a:solidFill>
                              <a:latin typeface="Cambria Math"/>
                            </a:rPr>
                            <m:t>𝟑</m:t>
                          </m:r>
                          <m:r>
                            <a:rPr lang="en-US" sz="1600" b="1" i="1" smtClean="0">
                              <a:solidFill>
                                <a:schemeClr val="tx1"/>
                              </a:solidFill>
                              <a:latin typeface="Cambria Math"/>
                            </a:rPr>
                            <m:t>,</m:t>
                          </m:r>
                          <m:r>
                            <a:rPr lang="en-US" sz="1600" b="1" i="1" smtClean="0">
                              <a:solidFill>
                                <a:schemeClr val="tx1"/>
                              </a:solidFill>
                              <a:latin typeface="Cambria Math"/>
                            </a:rPr>
                            <m:t>𝒇</m:t>
                          </m:r>
                        </m:sub>
                      </m:sSub>
                      <m:r>
                        <a:rPr lang="en-US" sz="1600" b="1" i="1">
                          <a:solidFill>
                            <a:schemeClr val="tx1"/>
                          </a:solidFill>
                          <a:latin typeface="Cambria Math"/>
                        </a:rPr>
                        <m:t>=</m:t>
                      </m:r>
                      <m:rad>
                        <m:radPr>
                          <m:degHide m:val="on"/>
                          <m:ctrlPr>
                            <a:rPr lang="en-US" sz="1600" b="1" i="1">
                              <a:solidFill>
                                <a:schemeClr val="tx1"/>
                              </a:solidFill>
                              <a:latin typeface="Cambria Math"/>
                            </a:rPr>
                          </m:ctrlPr>
                        </m:radPr>
                        <m:deg/>
                        <m:e>
                          <m:f>
                            <m:fPr>
                              <m:ctrlPr>
                                <a:rPr lang="en-US" sz="1600" b="1" i="1">
                                  <a:solidFill>
                                    <a:schemeClr val="tx1"/>
                                  </a:solidFill>
                                  <a:latin typeface="Cambria Math"/>
                                </a:rPr>
                              </m:ctrlPr>
                            </m:fPr>
                            <m:num>
                              <m:r>
                                <a:rPr lang="en-US" sz="1600" b="1" i="1">
                                  <a:solidFill>
                                    <a:schemeClr val="tx1"/>
                                  </a:solidFill>
                                  <a:latin typeface="Cambria Math"/>
                                </a:rPr>
                                <m:t>𝟒</m:t>
                              </m:r>
                            </m:num>
                            <m:den>
                              <m:r>
                                <a:rPr lang="en-US" sz="1600" b="1" i="1">
                                  <a:solidFill>
                                    <a:schemeClr val="tx1"/>
                                  </a:solidFill>
                                  <a:latin typeface="Cambria Math"/>
                                </a:rPr>
                                <m:t>𝟑</m:t>
                              </m:r>
                            </m:den>
                          </m:f>
                          <m:d>
                            <m:dPr>
                              <m:begChr m:val="|"/>
                              <m:endChr m:val="|"/>
                              <m:ctrlPr>
                                <a:rPr lang="en-US" sz="1600" b="1" i="1">
                                  <a:solidFill>
                                    <a:schemeClr val="tx1"/>
                                  </a:solidFill>
                                  <a:latin typeface="Cambria Math"/>
                                </a:rPr>
                              </m:ctrlPr>
                            </m:dPr>
                            <m:e>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𝟏</m:t>
                                      </m:r>
                                      <m:r>
                                        <a:rPr lang="en-US" sz="1600" b="1" i="0" smtClean="0">
                                          <a:solidFill>
                                            <a:schemeClr val="tx1"/>
                                          </a:solidFill>
                                          <a:latin typeface="Cambria Math"/>
                                        </a:rPr>
                                        <m:t>𝐟</m:t>
                                      </m:r>
                                    </m:sub>
                                  </m:sSub>
                                </m:num>
                                <m:den>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𝟑</m:t>
                                      </m:r>
                                      <m:r>
                                        <a:rPr lang="en-US" sz="1600" b="1" i="0" smtClean="0">
                                          <a:solidFill>
                                            <a:schemeClr val="tx1"/>
                                          </a:solidFill>
                                          <a:latin typeface="Cambria Math"/>
                                        </a:rPr>
                                        <m:t>𝐟</m:t>
                                      </m:r>
                                    </m:sub>
                                  </m:sSub>
                                </m:den>
                              </m:f>
                            </m:e>
                          </m:d>
                        </m:e>
                      </m:rad>
                      <m:r>
                        <a:rPr lang="en-US" sz="1600" b="1" i="1" smtClean="0">
                          <a:solidFill>
                            <a:schemeClr val="tx1"/>
                          </a:solidFill>
                          <a:latin typeface="Cambria Math"/>
                        </a:rPr>
                        <m:t>=</m:t>
                      </m:r>
                      <m:rad>
                        <m:radPr>
                          <m:degHide m:val="on"/>
                          <m:ctrlPr>
                            <a:rPr lang="en-US" sz="1600" b="1" i="1">
                              <a:solidFill>
                                <a:schemeClr val="tx1"/>
                              </a:solidFill>
                              <a:latin typeface="Cambria Math"/>
                            </a:rPr>
                          </m:ctrlPr>
                        </m:radPr>
                        <m:deg/>
                        <m:e>
                          <m:f>
                            <m:fPr>
                              <m:ctrlPr>
                                <a:rPr lang="en-US" sz="1600" b="1" i="1">
                                  <a:solidFill>
                                    <a:schemeClr val="tx1"/>
                                  </a:solidFill>
                                  <a:latin typeface="Cambria Math"/>
                                </a:rPr>
                              </m:ctrlPr>
                            </m:fPr>
                            <m:num>
                              <m:r>
                                <a:rPr lang="en-US" sz="1600" b="1" i="1">
                                  <a:solidFill>
                                    <a:schemeClr val="tx1"/>
                                  </a:solidFill>
                                  <a:latin typeface="Cambria Math"/>
                                </a:rPr>
                                <m:t>𝟒</m:t>
                              </m:r>
                            </m:num>
                            <m:den>
                              <m:r>
                                <a:rPr lang="en-US" sz="1600" b="1" i="1">
                                  <a:solidFill>
                                    <a:schemeClr val="tx1"/>
                                  </a:solidFill>
                                  <a:latin typeface="Cambria Math"/>
                                </a:rPr>
                                <m:t>𝟑</m:t>
                              </m:r>
                            </m:den>
                          </m:f>
                          <m:d>
                            <m:dPr>
                              <m:begChr m:val="|"/>
                              <m:endChr m:val="|"/>
                              <m:ctrlPr>
                                <a:rPr lang="en-US" sz="1600" b="1" i="1">
                                  <a:solidFill>
                                    <a:schemeClr val="tx1"/>
                                  </a:solidFill>
                                  <a:latin typeface="Cambria Math"/>
                                </a:rPr>
                              </m:ctrlPr>
                            </m:dPr>
                            <m:e>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𝟏</m:t>
                                      </m:r>
                                    </m:sub>
                                  </m:sSub>
                                </m:num>
                                <m:den>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𝟑</m:t>
                                      </m:r>
                                    </m:sub>
                                  </m:sSub>
                                </m:den>
                              </m:f>
                            </m:e>
                          </m:d>
                        </m:e>
                      </m:rad>
                      <m:f>
                        <m:fPr>
                          <m:ctrlPr>
                            <a:rPr lang="en-US" sz="1600" b="1" i="1" smtClean="0">
                              <a:solidFill>
                                <a:srgbClr val="FF0000"/>
                              </a:solidFill>
                              <a:latin typeface="Cambria Math"/>
                            </a:rPr>
                          </m:ctrlPr>
                        </m:fPr>
                        <m:num>
                          <m:sSup>
                            <m:sSupPr>
                              <m:ctrlPr>
                                <a:rPr lang="en-US" sz="1600" b="1" i="1">
                                  <a:solidFill>
                                    <a:srgbClr val="FF0000"/>
                                  </a:solidFill>
                                  <a:latin typeface="Cambria Math"/>
                                </a:rPr>
                              </m:ctrlPr>
                            </m:sSupPr>
                            <m:e>
                              <m:d>
                                <m:dPr>
                                  <m:ctrlPr>
                                    <a:rPr lang="en-US" sz="1600" b="1" i="1">
                                      <a:solidFill>
                                        <a:srgbClr val="FF0000"/>
                                      </a:solidFill>
                                      <a:latin typeface="Cambria Math"/>
                                    </a:rPr>
                                  </m:ctrlPr>
                                </m:dPr>
                                <m:e>
                                  <m:r>
                                    <a:rPr lang="en-US" sz="1600" b="1">
                                      <a:solidFill>
                                        <a:srgbClr val="FF0000"/>
                                      </a:solidFill>
                                      <a:latin typeface="Cambria Math"/>
                                    </a:rPr>
                                    <m:t>𝟏</m:t>
                                  </m:r>
                                  <m:r>
                                    <a:rPr lang="en-US" sz="1600" b="1">
                                      <a:solidFill>
                                        <a:srgbClr val="FF0000"/>
                                      </a:solidFill>
                                      <a:latin typeface="Cambria Math"/>
                                    </a:rPr>
                                    <m:t>+</m:t>
                                  </m:r>
                                  <m:r>
                                    <a:rPr lang="en-US" sz="1600" b="1">
                                      <a:solidFill>
                                        <a:srgbClr val="FF0000"/>
                                      </a:solidFill>
                                      <a:latin typeface="Cambria Math"/>
                                    </a:rPr>
                                    <m:t>𝐟</m:t>
                                  </m:r>
                                  <m:sSub>
                                    <m:sSubPr>
                                      <m:ctrlPr>
                                        <a:rPr lang="en-US" sz="1600" b="1" i="1">
                                          <a:solidFill>
                                            <a:srgbClr val="FF0000"/>
                                          </a:solidFill>
                                          <a:latin typeface="Cambria Math"/>
                                        </a:rPr>
                                      </m:ctrlPr>
                                    </m:sSubPr>
                                    <m:e>
                                      <m:r>
                                        <a:rPr lang="en-US" sz="1600" b="1">
                                          <a:solidFill>
                                            <a:srgbClr val="FF0000"/>
                                          </a:solidFill>
                                          <a:latin typeface="Cambria Math"/>
                                        </a:rPr>
                                        <m:t>𝐚</m:t>
                                      </m:r>
                                    </m:e>
                                    <m:sub>
                                      <m:r>
                                        <a:rPr lang="en-US" sz="1600" b="1">
                                          <a:solidFill>
                                            <a:srgbClr val="FF0000"/>
                                          </a:solidFill>
                                          <a:latin typeface="Cambria Math"/>
                                        </a:rPr>
                                        <m:t>𝟏</m:t>
                                      </m:r>
                                    </m:sub>
                                  </m:sSub>
                                </m:e>
                              </m:d>
                            </m:e>
                            <m:sup>
                              <m:r>
                                <a:rPr lang="en-US" sz="1600" b="1" i="1" smtClean="0">
                                  <a:solidFill>
                                    <a:srgbClr val="FF0000"/>
                                  </a:solidFill>
                                  <a:latin typeface="Cambria Math"/>
                                </a:rPr>
                                <m:t>𝟐</m:t>
                              </m:r>
                            </m:sup>
                          </m:sSup>
                        </m:num>
                        <m:den>
                          <m:rad>
                            <m:radPr>
                              <m:degHide m:val="on"/>
                              <m:ctrlPr>
                                <a:rPr lang="en-US" sz="1600" b="1" i="1" smtClean="0">
                                  <a:solidFill>
                                    <a:srgbClr val="FF0000"/>
                                  </a:solidFill>
                                  <a:latin typeface="Cambria Math"/>
                                </a:rPr>
                              </m:ctrlPr>
                            </m:radPr>
                            <m:deg/>
                            <m:e>
                              <m:d>
                                <m:dPr>
                                  <m:begChr m:val="|"/>
                                  <m:endChr m:val="|"/>
                                  <m:ctrlPr>
                                    <a:rPr lang="en-US" sz="1600" b="1" i="1">
                                      <a:solidFill>
                                        <a:srgbClr val="FF0000"/>
                                      </a:solidFill>
                                      <a:latin typeface="Cambria Math"/>
                                    </a:rPr>
                                  </m:ctrlPr>
                                </m:dPr>
                                <m:e>
                                  <m:r>
                                    <a:rPr lang="en-US" sz="1600" b="1">
                                      <a:solidFill>
                                        <a:srgbClr val="FF0000"/>
                                      </a:solidFill>
                                      <a:latin typeface="Cambria Math"/>
                                    </a:rPr>
                                    <m:t>𝟏</m:t>
                                  </m:r>
                                  <m:r>
                                    <a:rPr lang="en-US" sz="1600" b="1">
                                      <a:solidFill>
                                        <a:srgbClr val="FF0000"/>
                                      </a:solidFill>
                                      <a:latin typeface="Cambria Math"/>
                                    </a:rPr>
                                    <m:t>+</m:t>
                                  </m:r>
                                  <m:r>
                                    <a:rPr lang="en-US" sz="1600" b="1">
                                      <a:solidFill>
                                        <a:srgbClr val="FF0000"/>
                                      </a:solidFill>
                                      <a:latin typeface="Cambria Math"/>
                                    </a:rPr>
                                    <m:t>𝐟</m:t>
                                  </m:r>
                                  <m:sSub>
                                    <m:sSubPr>
                                      <m:ctrlPr>
                                        <a:rPr lang="en-US" sz="1600" b="1" i="1">
                                          <a:solidFill>
                                            <a:srgbClr val="FF0000"/>
                                          </a:solidFill>
                                          <a:latin typeface="Cambria Math"/>
                                        </a:rPr>
                                      </m:ctrlPr>
                                    </m:sSubPr>
                                    <m:e>
                                      <m:r>
                                        <a:rPr lang="en-US" sz="1600" b="1">
                                          <a:solidFill>
                                            <a:srgbClr val="FF0000"/>
                                          </a:solidFill>
                                          <a:latin typeface="Cambria Math"/>
                                        </a:rPr>
                                        <m:t>𝐚</m:t>
                                      </m:r>
                                    </m:e>
                                    <m:sub>
                                      <m:r>
                                        <a:rPr lang="en-US" sz="1600" b="1">
                                          <a:solidFill>
                                            <a:srgbClr val="FF0000"/>
                                          </a:solidFill>
                                          <a:latin typeface="Cambria Math"/>
                                        </a:rPr>
                                        <m:t>𝟏</m:t>
                                      </m:r>
                                    </m:sub>
                                  </m:sSub>
                                  <m:r>
                                    <a:rPr lang="en-US" sz="1600" b="1" i="1">
                                      <a:solidFill>
                                        <a:srgbClr val="FF0000"/>
                                      </a:solidFill>
                                      <a:latin typeface="Cambria Math"/>
                                    </a:rPr>
                                    <m:t>−</m:t>
                                  </m:r>
                                  <m:f>
                                    <m:fPr>
                                      <m:ctrlPr>
                                        <a:rPr lang="en-US" sz="1600" b="1" i="1">
                                          <a:solidFill>
                                            <a:srgbClr val="FF0000"/>
                                          </a:solidFill>
                                          <a:latin typeface="Cambria Math"/>
                                        </a:rPr>
                                      </m:ctrlPr>
                                    </m:fPr>
                                    <m:num>
                                      <m:r>
                                        <a:rPr lang="en-US" sz="1600" b="1">
                                          <a:solidFill>
                                            <a:srgbClr val="FF0000"/>
                                          </a:solidFill>
                                          <a:latin typeface="Cambria Math"/>
                                        </a:rPr>
                                        <m:t>𝟐𝐟</m:t>
                                      </m:r>
                                      <m:sSup>
                                        <m:sSupPr>
                                          <m:ctrlPr>
                                            <a:rPr lang="en-US" sz="1600" b="1" i="1">
                                              <a:solidFill>
                                                <a:srgbClr val="FF0000"/>
                                              </a:solidFill>
                                              <a:latin typeface="Cambria Math"/>
                                            </a:rPr>
                                          </m:ctrlPr>
                                        </m:sSupPr>
                                        <m:e>
                                          <m:sSub>
                                            <m:sSubPr>
                                              <m:ctrlPr>
                                                <a:rPr lang="en-US" sz="1600" b="1" i="1">
                                                  <a:solidFill>
                                                    <a:srgbClr val="FF0000"/>
                                                  </a:solidFill>
                                                  <a:latin typeface="Cambria Math"/>
                                                </a:rPr>
                                              </m:ctrlPr>
                                            </m:sSubPr>
                                            <m:e>
                                              <m:r>
                                                <a:rPr lang="en-US" sz="1600" b="1">
                                                  <a:solidFill>
                                                    <a:srgbClr val="FF0000"/>
                                                  </a:solidFill>
                                                  <a:latin typeface="Cambria Math"/>
                                                </a:rPr>
                                                <m:t> </m:t>
                                              </m:r>
                                              <m:r>
                                                <a:rPr lang="en-US" sz="1600" b="1">
                                                  <a:solidFill>
                                                    <a:srgbClr val="FF0000"/>
                                                  </a:solidFill>
                                                  <a:latin typeface="Cambria Math"/>
                                                </a:rPr>
                                                <m:t>𝐚</m:t>
                                              </m:r>
                                            </m:e>
                                            <m:sub>
                                              <m:r>
                                                <a:rPr lang="en-US" sz="1600" b="1">
                                                  <a:solidFill>
                                                    <a:srgbClr val="FF0000"/>
                                                  </a:solidFill>
                                                  <a:latin typeface="Cambria Math"/>
                                                </a:rPr>
                                                <m:t>𝟐</m:t>
                                              </m:r>
                                            </m:sub>
                                          </m:sSub>
                                        </m:e>
                                        <m:sup>
                                          <m:r>
                                            <a:rPr lang="en-US" sz="1600" b="1" i="1">
                                              <a:solidFill>
                                                <a:srgbClr val="FF0000"/>
                                              </a:solidFill>
                                              <a:latin typeface="Cambria Math"/>
                                            </a:rPr>
                                            <m:t>𝟐</m:t>
                                          </m:r>
                                        </m:sup>
                                      </m:sSup>
                                    </m:num>
                                    <m:den>
                                      <m:sSub>
                                        <m:sSubPr>
                                          <m:ctrlPr>
                                            <a:rPr lang="en-US" sz="1600" b="1" i="1">
                                              <a:solidFill>
                                                <a:srgbClr val="FF0000"/>
                                              </a:solidFill>
                                              <a:latin typeface="Cambria Math"/>
                                            </a:rPr>
                                          </m:ctrlPr>
                                        </m:sSubPr>
                                        <m:e>
                                          <m:r>
                                            <a:rPr lang="en-US" sz="1600" b="1">
                                              <a:solidFill>
                                                <a:srgbClr val="FF0000"/>
                                              </a:solidFill>
                                              <a:latin typeface="Cambria Math"/>
                                            </a:rPr>
                                            <m:t> </m:t>
                                          </m:r>
                                          <m:r>
                                            <a:rPr lang="en-US" sz="1600" b="1">
                                              <a:solidFill>
                                                <a:srgbClr val="FF0000"/>
                                              </a:solidFill>
                                              <a:latin typeface="Cambria Math"/>
                                            </a:rPr>
                                            <m:t>𝐚</m:t>
                                          </m:r>
                                        </m:e>
                                        <m:sub>
                                          <m:r>
                                            <a:rPr lang="en-US" sz="1600" b="1">
                                              <a:solidFill>
                                                <a:srgbClr val="FF0000"/>
                                              </a:solidFill>
                                              <a:latin typeface="Cambria Math"/>
                                            </a:rPr>
                                            <m:t>𝟑</m:t>
                                          </m:r>
                                        </m:sub>
                                      </m:sSub>
                                    </m:den>
                                  </m:f>
                                </m:e>
                              </m:d>
                            </m:e>
                          </m:rad>
                        </m:den>
                      </m:f>
                    </m:oMath>
                  </m:oMathPara>
                </a14:m>
                <a:endParaRPr lang="en-US" sz="1600" b="1" i="1" dirty="0" smtClean="0">
                  <a:solidFill>
                    <a:schemeClr val="tx1"/>
                  </a:solidFill>
                  <a:latin typeface="Cambria Math"/>
                </a:endParaRPr>
              </a:p>
            </p:txBody>
          </p:sp>
        </mc:Choice>
        <mc:Fallback xmlns="">
          <p:sp>
            <p:nvSpPr>
              <p:cNvPr id="36" name="Rectangle 35"/>
              <p:cNvSpPr>
                <a:spLocks noRot="1" noChangeAspect="1" noMove="1" noResize="1" noEditPoints="1" noAdjustHandles="1" noChangeArrowheads="1" noChangeShapeType="1" noTextEdit="1"/>
              </p:cNvSpPr>
              <p:nvPr/>
            </p:nvSpPr>
            <p:spPr>
              <a:xfrm>
                <a:off x="315530" y="4388808"/>
                <a:ext cx="5515492" cy="1221232"/>
              </a:xfrm>
              <a:prstGeom prst="rect">
                <a:avLst/>
              </a:prstGeom>
              <a:blipFill rotWithShape="1">
                <a:blip r:embed="rId7"/>
                <a:stretch>
                  <a:fillRect/>
                </a:stretch>
              </a:blipFill>
            </p:spPr>
            <p:txBody>
              <a:bodyPr/>
              <a:lstStyle/>
              <a:p>
                <a:r>
                  <a:rPr lang="en-US">
                    <a:noFill/>
                  </a:rPr>
                  <a:t> </a:t>
                </a:r>
              </a:p>
            </p:txBody>
          </p:sp>
        </mc:Fallback>
      </mc:AlternateContent>
      <p:sp>
        <p:nvSpPr>
          <p:cNvPr id="38" name="TextBox 2"/>
          <p:cNvSpPr txBox="1">
            <a:spLocks noChangeArrowheads="1"/>
          </p:cNvSpPr>
          <p:nvPr/>
        </p:nvSpPr>
        <p:spPr bwMode="auto">
          <a:xfrm>
            <a:off x="5165714" y="5486400"/>
            <a:ext cx="200545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IIP3 increment factor due to feedback</a:t>
            </a:r>
            <a:endParaRPr lang="en-US" b="1" baseline="-25000" dirty="0" smtClean="0">
              <a:solidFill>
                <a:srgbClr val="FF0000"/>
              </a:solidFill>
              <a:latin typeface="Franklin Gothic Medium Cond" pitchFamily="34" charset="0"/>
            </a:endParaRPr>
          </a:p>
        </p:txBody>
      </p:sp>
      <p:cxnSp>
        <p:nvCxnSpPr>
          <p:cNvPr id="33" name="Straight Arrow Connector 32"/>
          <p:cNvCxnSpPr/>
          <p:nvPr/>
        </p:nvCxnSpPr>
        <p:spPr>
          <a:xfrm flipH="1">
            <a:off x="2943198" y="5093587"/>
            <a:ext cx="162910" cy="51645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TextBox 2"/>
          <p:cNvSpPr txBox="1">
            <a:spLocks noChangeArrowheads="1"/>
          </p:cNvSpPr>
          <p:nvPr/>
        </p:nvSpPr>
        <p:spPr bwMode="auto">
          <a:xfrm>
            <a:off x="1588562" y="5562600"/>
            <a:ext cx="200545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IIP3 without feedback</a:t>
            </a:r>
            <a:endParaRPr lang="en-US" b="1" baseline="-25000" dirty="0" smtClean="0">
              <a:latin typeface="Franklin Gothic Medium Cond" pitchFamily="34" charset="0"/>
            </a:endParaRPr>
          </a:p>
        </p:txBody>
      </p:sp>
    </p:spTree>
    <p:extLst>
      <p:ext uri="{BB962C8B-B14F-4D97-AF65-F5344CB8AC3E}">
        <p14:creationId xmlns:p14="http://schemas.microsoft.com/office/powerpoint/2010/main" val="1556665210"/>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21"/>
          <p:cNvSpPr/>
          <p:nvPr/>
        </p:nvSpPr>
        <p:spPr>
          <a:xfrm>
            <a:off x="1156138" y="1143000"/>
            <a:ext cx="6947338" cy="1797269"/>
          </a:xfrm>
          <a:custGeom>
            <a:avLst/>
            <a:gdLst>
              <a:gd name="connsiteX0" fmla="*/ 1061545 w 6947338"/>
              <a:gd name="connsiteY0" fmla="*/ 147144 h 1797269"/>
              <a:gd name="connsiteX1" fmla="*/ 1030014 w 6947338"/>
              <a:gd name="connsiteY1" fmla="*/ 199696 h 1797269"/>
              <a:gd name="connsiteX2" fmla="*/ 987972 w 6947338"/>
              <a:gd name="connsiteY2" fmla="*/ 294289 h 1797269"/>
              <a:gd name="connsiteX3" fmla="*/ 977462 w 6947338"/>
              <a:gd name="connsiteY3" fmla="*/ 325820 h 1797269"/>
              <a:gd name="connsiteX4" fmla="*/ 966952 w 6947338"/>
              <a:gd name="connsiteY4" fmla="*/ 399393 h 1797269"/>
              <a:gd name="connsiteX5" fmla="*/ 956441 w 6947338"/>
              <a:gd name="connsiteY5" fmla="*/ 451944 h 1797269"/>
              <a:gd name="connsiteX6" fmla="*/ 945931 w 6947338"/>
              <a:gd name="connsiteY6" fmla="*/ 609600 h 1797269"/>
              <a:gd name="connsiteX7" fmla="*/ 935421 w 6947338"/>
              <a:gd name="connsiteY7" fmla="*/ 672662 h 1797269"/>
              <a:gd name="connsiteX8" fmla="*/ 924910 w 6947338"/>
              <a:gd name="connsiteY8" fmla="*/ 746234 h 1797269"/>
              <a:gd name="connsiteX9" fmla="*/ 903890 w 6947338"/>
              <a:gd name="connsiteY9" fmla="*/ 851337 h 1797269"/>
              <a:gd name="connsiteX10" fmla="*/ 882869 w 6947338"/>
              <a:gd name="connsiteY10" fmla="*/ 914400 h 1797269"/>
              <a:gd name="connsiteX11" fmla="*/ 830317 w 6947338"/>
              <a:gd name="connsiteY11" fmla="*/ 977462 h 1797269"/>
              <a:gd name="connsiteX12" fmla="*/ 798786 w 6947338"/>
              <a:gd name="connsiteY12" fmla="*/ 998482 h 1797269"/>
              <a:gd name="connsiteX13" fmla="*/ 756745 w 6947338"/>
              <a:gd name="connsiteY13" fmla="*/ 1008993 h 1797269"/>
              <a:gd name="connsiteX14" fmla="*/ 725214 w 6947338"/>
              <a:gd name="connsiteY14" fmla="*/ 1030013 h 1797269"/>
              <a:gd name="connsiteX15" fmla="*/ 693683 w 6947338"/>
              <a:gd name="connsiteY15" fmla="*/ 1040524 h 1797269"/>
              <a:gd name="connsiteX16" fmla="*/ 609600 w 6947338"/>
              <a:gd name="connsiteY16" fmla="*/ 1061544 h 1797269"/>
              <a:gd name="connsiteX17" fmla="*/ 441434 w 6947338"/>
              <a:gd name="connsiteY17" fmla="*/ 1093075 h 1797269"/>
              <a:gd name="connsiteX18" fmla="*/ 388883 w 6947338"/>
              <a:gd name="connsiteY18" fmla="*/ 1103586 h 1797269"/>
              <a:gd name="connsiteX19" fmla="*/ 325821 w 6947338"/>
              <a:gd name="connsiteY19" fmla="*/ 1114096 h 1797269"/>
              <a:gd name="connsiteX20" fmla="*/ 283779 w 6947338"/>
              <a:gd name="connsiteY20" fmla="*/ 1124606 h 1797269"/>
              <a:gd name="connsiteX21" fmla="*/ 220717 w 6947338"/>
              <a:gd name="connsiteY21" fmla="*/ 1135117 h 1797269"/>
              <a:gd name="connsiteX22" fmla="*/ 157655 w 6947338"/>
              <a:gd name="connsiteY22" fmla="*/ 1156137 h 1797269"/>
              <a:gd name="connsiteX23" fmla="*/ 84083 w 6947338"/>
              <a:gd name="connsiteY23" fmla="*/ 1177158 h 1797269"/>
              <a:gd name="connsiteX24" fmla="*/ 63062 w 6947338"/>
              <a:gd name="connsiteY24" fmla="*/ 1208689 h 1797269"/>
              <a:gd name="connsiteX25" fmla="*/ 31531 w 6947338"/>
              <a:gd name="connsiteY25" fmla="*/ 1219200 h 1797269"/>
              <a:gd name="connsiteX26" fmla="*/ 0 w 6947338"/>
              <a:gd name="connsiteY26" fmla="*/ 1324303 h 1797269"/>
              <a:gd name="connsiteX27" fmla="*/ 10510 w 6947338"/>
              <a:gd name="connsiteY27" fmla="*/ 1471448 h 1797269"/>
              <a:gd name="connsiteX28" fmla="*/ 21021 w 6947338"/>
              <a:gd name="connsiteY28" fmla="*/ 1502979 h 1797269"/>
              <a:gd name="connsiteX29" fmla="*/ 84083 w 6947338"/>
              <a:gd name="connsiteY29" fmla="*/ 1545020 h 1797269"/>
              <a:gd name="connsiteX30" fmla="*/ 115614 w 6947338"/>
              <a:gd name="connsiteY30" fmla="*/ 1566041 h 1797269"/>
              <a:gd name="connsiteX31" fmla="*/ 178676 w 6947338"/>
              <a:gd name="connsiteY31" fmla="*/ 1597572 h 1797269"/>
              <a:gd name="connsiteX32" fmla="*/ 304800 w 6947338"/>
              <a:gd name="connsiteY32" fmla="*/ 1639613 h 1797269"/>
              <a:gd name="connsiteX33" fmla="*/ 336331 w 6947338"/>
              <a:gd name="connsiteY33" fmla="*/ 1660634 h 1797269"/>
              <a:gd name="connsiteX34" fmla="*/ 430924 w 6947338"/>
              <a:gd name="connsiteY34" fmla="*/ 1681655 h 1797269"/>
              <a:gd name="connsiteX35" fmla="*/ 504496 w 6947338"/>
              <a:gd name="connsiteY35" fmla="*/ 1702675 h 1797269"/>
              <a:gd name="connsiteX36" fmla="*/ 599090 w 6947338"/>
              <a:gd name="connsiteY36" fmla="*/ 1713186 h 1797269"/>
              <a:gd name="connsiteX37" fmla="*/ 662152 w 6947338"/>
              <a:gd name="connsiteY37" fmla="*/ 1723696 h 1797269"/>
              <a:gd name="connsiteX38" fmla="*/ 956441 w 6947338"/>
              <a:gd name="connsiteY38" fmla="*/ 1744717 h 1797269"/>
              <a:gd name="connsiteX39" fmla="*/ 1156138 w 6947338"/>
              <a:gd name="connsiteY39" fmla="*/ 1765737 h 1797269"/>
              <a:gd name="connsiteX40" fmla="*/ 1271752 w 6947338"/>
              <a:gd name="connsiteY40" fmla="*/ 1776248 h 1797269"/>
              <a:gd name="connsiteX41" fmla="*/ 1524000 w 6947338"/>
              <a:gd name="connsiteY41" fmla="*/ 1797269 h 1797269"/>
              <a:gd name="connsiteX42" fmla="*/ 2091559 w 6947338"/>
              <a:gd name="connsiteY42" fmla="*/ 1776248 h 1797269"/>
              <a:gd name="connsiteX43" fmla="*/ 2133600 w 6947338"/>
              <a:gd name="connsiteY43" fmla="*/ 1765737 h 1797269"/>
              <a:gd name="connsiteX44" fmla="*/ 2270234 w 6947338"/>
              <a:gd name="connsiteY44" fmla="*/ 1755227 h 1797269"/>
              <a:gd name="connsiteX45" fmla="*/ 2375338 w 6947338"/>
              <a:gd name="connsiteY45" fmla="*/ 1744717 h 1797269"/>
              <a:gd name="connsiteX46" fmla="*/ 2469931 w 6947338"/>
              <a:gd name="connsiteY46" fmla="*/ 1723696 h 1797269"/>
              <a:gd name="connsiteX47" fmla="*/ 2785241 w 6947338"/>
              <a:gd name="connsiteY47" fmla="*/ 1702675 h 1797269"/>
              <a:gd name="connsiteX48" fmla="*/ 2942896 w 6947338"/>
              <a:gd name="connsiteY48" fmla="*/ 1692165 h 1797269"/>
              <a:gd name="connsiteX49" fmla="*/ 3048000 w 6947338"/>
              <a:gd name="connsiteY49" fmla="*/ 1681655 h 1797269"/>
              <a:gd name="connsiteX50" fmla="*/ 3563007 w 6947338"/>
              <a:gd name="connsiteY50" fmla="*/ 1660634 h 1797269"/>
              <a:gd name="connsiteX51" fmla="*/ 3773214 w 6947338"/>
              <a:gd name="connsiteY51" fmla="*/ 1650124 h 1797269"/>
              <a:gd name="connsiteX52" fmla="*/ 5328745 w 6947338"/>
              <a:gd name="connsiteY52" fmla="*/ 1650124 h 1797269"/>
              <a:gd name="connsiteX53" fmla="*/ 5444359 w 6947338"/>
              <a:gd name="connsiteY53" fmla="*/ 1660634 h 1797269"/>
              <a:gd name="connsiteX54" fmla="*/ 5696607 w 6947338"/>
              <a:gd name="connsiteY54" fmla="*/ 1681655 h 1797269"/>
              <a:gd name="connsiteX55" fmla="*/ 6632028 w 6947338"/>
              <a:gd name="connsiteY55" fmla="*/ 1671144 h 1797269"/>
              <a:gd name="connsiteX56" fmla="*/ 6716110 w 6947338"/>
              <a:gd name="connsiteY56" fmla="*/ 1660634 h 1797269"/>
              <a:gd name="connsiteX57" fmla="*/ 6800193 w 6947338"/>
              <a:gd name="connsiteY57" fmla="*/ 1639613 h 1797269"/>
              <a:gd name="connsiteX58" fmla="*/ 6831724 w 6947338"/>
              <a:gd name="connsiteY58" fmla="*/ 1618593 h 1797269"/>
              <a:gd name="connsiteX59" fmla="*/ 6894786 w 6947338"/>
              <a:gd name="connsiteY59" fmla="*/ 1555531 h 1797269"/>
              <a:gd name="connsiteX60" fmla="*/ 6926317 w 6947338"/>
              <a:gd name="connsiteY60" fmla="*/ 1492469 h 1797269"/>
              <a:gd name="connsiteX61" fmla="*/ 6947338 w 6947338"/>
              <a:gd name="connsiteY61" fmla="*/ 1418896 h 1797269"/>
              <a:gd name="connsiteX62" fmla="*/ 6936828 w 6947338"/>
              <a:gd name="connsiteY62" fmla="*/ 1313793 h 1797269"/>
              <a:gd name="connsiteX63" fmla="*/ 6926317 w 6947338"/>
              <a:gd name="connsiteY63" fmla="*/ 1282262 h 1797269"/>
              <a:gd name="connsiteX64" fmla="*/ 6852745 w 6947338"/>
              <a:gd name="connsiteY64" fmla="*/ 1229710 h 1797269"/>
              <a:gd name="connsiteX65" fmla="*/ 6747641 w 6947338"/>
              <a:gd name="connsiteY65" fmla="*/ 1187669 h 1797269"/>
              <a:gd name="connsiteX66" fmla="*/ 6705600 w 6947338"/>
              <a:gd name="connsiteY66" fmla="*/ 1166648 h 1797269"/>
              <a:gd name="connsiteX67" fmla="*/ 6547945 w 6947338"/>
              <a:gd name="connsiteY67" fmla="*/ 1135117 h 1797269"/>
              <a:gd name="connsiteX68" fmla="*/ 6495393 w 6947338"/>
              <a:gd name="connsiteY68" fmla="*/ 1114096 h 1797269"/>
              <a:gd name="connsiteX69" fmla="*/ 6379779 w 6947338"/>
              <a:gd name="connsiteY69" fmla="*/ 1093075 h 1797269"/>
              <a:gd name="connsiteX70" fmla="*/ 6222124 w 6947338"/>
              <a:gd name="connsiteY70" fmla="*/ 1072055 h 1797269"/>
              <a:gd name="connsiteX71" fmla="*/ 6159062 w 6947338"/>
              <a:gd name="connsiteY71" fmla="*/ 1061544 h 1797269"/>
              <a:gd name="connsiteX72" fmla="*/ 5454869 w 6947338"/>
              <a:gd name="connsiteY72" fmla="*/ 1082565 h 1797269"/>
              <a:gd name="connsiteX73" fmla="*/ 5349765 w 6947338"/>
              <a:gd name="connsiteY73" fmla="*/ 1093075 h 1797269"/>
              <a:gd name="connsiteX74" fmla="*/ 5160579 w 6947338"/>
              <a:gd name="connsiteY74" fmla="*/ 1082565 h 1797269"/>
              <a:gd name="connsiteX75" fmla="*/ 5129048 w 6947338"/>
              <a:gd name="connsiteY75" fmla="*/ 1072055 h 1797269"/>
              <a:gd name="connsiteX76" fmla="*/ 5034455 w 6947338"/>
              <a:gd name="connsiteY76" fmla="*/ 998482 h 1797269"/>
              <a:gd name="connsiteX77" fmla="*/ 4992414 w 6947338"/>
              <a:gd name="connsiteY77" fmla="*/ 924910 h 1797269"/>
              <a:gd name="connsiteX78" fmla="*/ 4971393 w 6947338"/>
              <a:gd name="connsiteY78" fmla="*/ 893379 h 1797269"/>
              <a:gd name="connsiteX79" fmla="*/ 4950372 w 6947338"/>
              <a:gd name="connsiteY79" fmla="*/ 830317 h 1797269"/>
              <a:gd name="connsiteX80" fmla="*/ 4960883 w 6947338"/>
              <a:gd name="connsiteY80" fmla="*/ 651641 h 1797269"/>
              <a:gd name="connsiteX81" fmla="*/ 4971393 w 6947338"/>
              <a:gd name="connsiteY81" fmla="*/ 620110 h 1797269"/>
              <a:gd name="connsiteX82" fmla="*/ 4981903 w 6947338"/>
              <a:gd name="connsiteY82" fmla="*/ 578069 h 1797269"/>
              <a:gd name="connsiteX83" fmla="*/ 4992414 w 6947338"/>
              <a:gd name="connsiteY83" fmla="*/ 525517 h 1797269"/>
              <a:gd name="connsiteX84" fmla="*/ 5013434 w 6947338"/>
              <a:gd name="connsiteY84" fmla="*/ 430924 h 1797269"/>
              <a:gd name="connsiteX85" fmla="*/ 4981903 w 6947338"/>
              <a:gd name="connsiteY85" fmla="*/ 294289 h 1797269"/>
              <a:gd name="connsiteX86" fmla="*/ 4887310 w 6947338"/>
              <a:gd name="connsiteY86" fmla="*/ 241737 h 1797269"/>
              <a:gd name="connsiteX87" fmla="*/ 4750676 w 6947338"/>
              <a:gd name="connsiteY87" fmla="*/ 178675 h 1797269"/>
              <a:gd name="connsiteX88" fmla="*/ 4698124 w 6947338"/>
              <a:gd name="connsiteY88" fmla="*/ 157655 h 1797269"/>
              <a:gd name="connsiteX89" fmla="*/ 4666593 w 6947338"/>
              <a:gd name="connsiteY89" fmla="*/ 136634 h 1797269"/>
              <a:gd name="connsiteX90" fmla="*/ 4561490 w 6947338"/>
              <a:gd name="connsiteY90" fmla="*/ 115613 h 1797269"/>
              <a:gd name="connsiteX91" fmla="*/ 4508938 w 6947338"/>
              <a:gd name="connsiteY91" fmla="*/ 105103 h 1797269"/>
              <a:gd name="connsiteX92" fmla="*/ 4477407 w 6947338"/>
              <a:gd name="connsiteY92" fmla="*/ 94593 h 1797269"/>
              <a:gd name="connsiteX93" fmla="*/ 4330262 w 6947338"/>
              <a:gd name="connsiteY93" fmla="*/ 63062 h 1797269"/>
              <a:gd name="connsiteX94" fmla="*/ 4214648 w 6947338"/>
              <a:gd name="connsiteY94" fmla="*/ 42041 h 1797269"/>
              <a:gd name="connsiteX95" fmla="*/ 3163614 w 6947338"/>
              <a:gd name="connsiteY95" fmla="*/ 31531 h 1797269"/>
              <a:gd name="connsiteX96" fmla="*/ 2837793 w 6947338"/>
              <a:gd name="connsiteY96" fmla="*/ 10510 h 1797269"/>
              <a:gd name="connsiteX97" fmla="*/ 2396359 w 6947338"/>
              <a:gd name="connsiteY97" fmla="*/ 0 h 1797269"/>
              <a:gd name="connsiteX98" fmla="*/ 1355834 w 6947338"/>
              <a:gd name="connsiteY98" fmla="*/ 10510 h 1797269"/>
              <a:gd name="connsiteX99" fmla="*/ 1261241 w 6947338"/>
              <a:gd name="connsiteY99" fmla="*/ 31531 h 1797269"/>
              <a:gd name="connsiteX100" fmla="*/ 1177159 w 6947338"/>
              <a:gd name="connsiteY100" fmla="*/ 52551 h 1797269"/>
              <a:gd name="connsiteX101" fmla="*/ 1114096 w 6947338"/>
              <a:gd name="connsiteY101" fmla="*/ 73572 h 1797269"/>
              <a:gd name="connsiteX102" fmla="*/ 1030014 w 6947338"/>
              <a:gd name="connsiteY102" fmla="*/ 147144 h 1797269"/>
              <a:gd name="connsiteX103" fmla="*/ 1019503 w 6947338"/>
              <a:gd name="connsiteY103" fmla="*/ 189186 h 1797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947338" h="1797269">
                <a:moveTo>
                  <a:pt x="1061545" y="147144"/>
                </a:moveTo>
                <a:cubicBezTo>
                  <a:pt x="1051035" y="164661"/>
                  <a:pt x="1038467" y="181099"/>
                  <a:pt x="1030014" y="199696"/>
                </a:cubicBezTo>
                <a:cubicBezTo>
                  <a:pt x="976411" y="317622"/>
                  <a:pt x="1037581" y="219876"/>
                  <a:pt x="987972" y="294289"/>
                </a:cubicBezTo>
                <a:cubicBezTo>
                  <a:pt x="984469" y="304799"/>
                  <a:pt x="979635" y="314956"/>
                  <a:pt x="977462" y="325820"/>
                </a:cubicBezTo>
                <a:cubicBezTo>
                  <a:pt x="972604" y="350112"/>
                  <a:pt x="971025" y="374957"/>
                  <a:pt x="966952" y="399393"/>
                </a:cubicBezTo>
                <a:cubicBezTo>
                  <a:pt x="964015" y="417014"/>
                  <a:pt x="959945" y="434427"/>
                  <a:pt x="956441" y="451944"/>
                </a:cubicBezTo>
                <a:cubicBezTo>
                  <a:pt x="952938" y="504496"/>
                  <a:pt x="950924" y="557169"/>
                  <a:pt x="945931" y="609600"/>
                </a:cubicBezTo>
                <a:cubicBezTo>
                  <a:pt x="943911" y="630815"/>
                  <a:pt x="938661" y="651599"/>
                  <a:pt x="935421" y="672662"/>
                </a:cubicBezTo>
                <a:cubicBezTo>
                  <a:pt x="931654" y="697147"/>
                  <a:pt x="928677" y="721749"/>
                  <a:pt x="924910" y="746234"/>
                </a:cubicBezTo>
                <a:cubicBezTo>
                  <a:pt x="918929" y="785110"/>
                  <a:pt x="914889" y="814673"/>
                  <a:pt x="903890" y="851337"/>
                </a:cubicBezTo>
                <a:cubicBezTo>
                  <a:pt x="897523" y="872561"/>
                  <a:pt x="895160" y="895963"/>
                  <a:pt x="882869" y="914400"/>
                </a:cubicBezTo>
                <a:cubicBezTo>
                  <a:pt x="862200" y="945402"/>
                  <a:pt x="860663" y="952174"/>
                  <a:pt x="830317" y="977462"/>
                </a:cubicBezTo>
                <a:cubicBezTo>
                  <a:pt x="820613" y="985549"/>
                  <a:pt x="810396" y="993506"/>
                  <a:pt x="798786" y="998482"/>
                </a:cubicBezTo>
                <a:cubicBezTo>
                  <a:pt x="785509" y="1004172"/>
                  <a:pt x="770759" y="1005489"/>
                  <a:pt x="756745" y="1008993"/>
                </a:cubicBezTo>
                <a:cubicBezTo>
                  <a:pt x="746235" y="1016000"/>
                  <a:pt x="736512" y="1024364"/>
                  <a:pt x="725214" y="1030013"/>
                </a:cubicBezTo>
                <a:cubicBezTo>
                  <a:pt x="715305" y="1034968"/>
                  <a:pt x="704372" y="1037609"/>
                  <a:pt x="693683" y="1040524"/>
                </a:cubicBezTo>
                <a:cubicBezTo>
                  <a:pt x="665811" y="1048125"/>
                  <a:pt x="637628" y="1054537"/>
                  <a:pt x="609600" y="1061544"/>
                </a:cubicBezTo>
                <a:cubicBezTo>
                  <a:pt x="494434" y="1090336"/>
                  <a:pt x="675567" y="1046245"/>
                  <a:pt x="441434" y="1093075"/>
                </a:cubicBezTo>
                <a:lnTo>
                  <a:pt x="388883" y="1103586"/>
                </a:lnTo>
                <a:cubicBezTo>
                  <a:pt x="367916" y="1107398"/>
                  <a:pt x="346718" y="1109917"/>
                  <a:pt x="325821" y="1114096"/>
                </a:cubicBezTo>
                <a:cubicBezTo>
                  <a:pt x="311656" y="1116929"/>
                  <a:pt x="297944" y="1121773"/>
                  <a:pt x="283779" y="1124606"/>
                </a:cubicBezTo>
                <a:cubicBezTo>
                  <a:pt x="262882" y="1128785"/>
                  <a:pt x="241391" y="1129948"/>
                  <a:pt x="220717" y="1135117"/>
                </a:cubicBezTo>
                <a:cubicBezTo>
                  <a:pt x="199221" y="1140491"/>
                  <a:pt x="179151" y="1150763"/>
                  <a:pt x="157655" y="1156137"/>
                </a:cubicBezTo>
                <a:cubicBezTo>
                  <a:pt x="104866" y="1169335"/>
                  <a:pt x="129318" y="1162080"/>
                  <a:pt x="84083" y="1177158"/>
                </a:cubicBezTo>
                <a:cubicBezTo>
                  <a:pt x="77076" y="1187668"/>
                  <a:pt x="72926" y="1200798"/>
                  <a:pt x="63062" y="1208689"/>
                </a:cubicBezTo>
                <a:cubicBezTo>
                  <a:pt x="54411" y="1215610"/>
                  <a:pt x="37970" y="1210185"/>
                  <a:pt x="31531" y="1219200"/>
                </a:cubicBezTo>
                <a:cubicBezTo>
                  <a:pt x="21688" y="1232980"/>
                  <a:pt x="5619" y="1301827"/>
                  <a:pt x="0" y="1324303"/>
                </a:cubicBezTo>
                <a:cubicBezTo>
                  <a:pt x="3503" y="1373351"/>
                  <a:pt x="4764" y="1422612"/>
                  <a:pt x="10510" y="1471448"/>
                </a:cubicBezTo>
                <a:cubicBezTo>
                  <a:pt x="11804" y="1482451"/>
                  <a:pt x="13187" y="1495145"/>
                  <a:pt x="21021" y="1502979"/>
                </a:cubicBezTo>
                <a:cubicBezTo>
                  <a:pt x="38885" y="1520843"/>
                  <a:pt x="63062" y="1531006"/>
                  <a:pt x="84083" y="1545020"/>
                </a:cubicBezTo>
                <a:cubicBezTo>
                  <a:pt x="94593" y="1552027"/>
                  <a:pt x="104316" y="1560392"/>
                  <a:pt x="115614" y="1566041"/>
                </a:cubicBezTo>
                <a:cubicBezTo>
                  <a:pt x="136635" y="1576551"/>
                  <a:pt x="157074" y="1588314"/>
                  <a:pt x="178676" y="1597572"/>
                </a:cubicBezTo>
                <a:cubicBezTo>
                  <a:pt x="247002" y="1626855"/>
                  <a:pt x="247850" y="1625376"/>
                  <a:pt x="304800" y="1639613"/>
                </a:cubicBezTo>
                <a:cubicBezTo>
                  <a:pt x="315310" y="1646620"/>
                  <a:pt x="325033" y="1654985"/>
                  <a:pt x="336331" y="1660634"/>
                </a:cubicBezTo>
                <a:cubicBezTo>
                  <a:pt x="364720" y="1674829"/>
                  <a:pt x="401866" y="1675198"/>
                  <a:pt x="430924" y="1681655"/>
                </a:cubicBezTo>
                <a:cubicBezTo>
                  <a:pt x="492724" y="1695389"/>
                  <a:pt x="430108" y="1691231"/>
                  <a:pt x="504496" y="1702675"/>
                </a:cubicBezTo>
                <a:cubicBezTo>
                  <a:pt x="535852" y="1707499"/>
                  <a:pt x="567643" y="1708993"/>
                  <a:pt x="599090" y="1713186"/>
                </a:cubicBezTo>
                <a:cubicBezTo>
                  <a:pt x="620214" y="1716003"/>
                  <a:pt x="640987" y="1721206"/>
                  <a:pt x="662152" y="1723696"/>
                </a:cubicBezTo>
                <a:cubicBezTo>
                  <a:pt x="757616" y="1734927"/>
                  <a:pt x="861808" y="1739150"/>
                  <a:pt x="956441" y="1744717"/>
                </a:cubicBezTo>
                <a:cubicBezTo>
                  <a:pt x="1070231" y="1763681"/>
                  <a:pt x="986102" y="1751567"/>
                  <a:pt x="1156138" y="1765737"/>
                </a:cubicBezTo>
                <a:lnTo>
                  <a:pt x="1271752" y="1776248"/>
                </a:lnTo>
                <a:cubicBezTo>
                  <a:pt x="1532142" y="1797080"/>
                  <a:pt x="1314026" y="1776270"/>
                  <a:pt x="1524000" y="1797269"/>
                </a:cubicBezTo>
                <a:cubicBezTo>
                  <a:pt x="1614958" y="1794811"/>
                  <a:pt x="1947942" y="1789926"/>
                  <a:pt x="2091559" y="1776248"/>
                </a:cubicBezTo>
                <a:cubicBezTo>
                  <a:pt x="2105939" y="1774878"/>
                  <a:pt x="2119254" y="1767425"/>
                  <a:pt x="2133600" y="1765737"/>
                </a:cubicBezTo>
                <a:cubicBezTo>
                  <a:pt x="2178966" y="1760400"/>
                  <a:pt x="2224727" y="1759184"/>
                  <a:pt x="2270234" y="1755227"/>
                </a:cubicBezTo>
                <a:cubicBezTo>
                  <a:pt x="2305311" y="1752177"/>
                  <a:pt x="2340303" y="1748220"/>
                  <a:pt x="2375338" y="1744717"/>
                </a:cubicBezTo>
                <a:cubicBezTo>
                  <a:pt x="2397188" y="1739254"/>
                  <a:pt x="2449618" y="1725437"/>
                  <a:pt x="2469931" y="1723696"/>
                </a:cubicBezTo>
                <a:cubicBezTo>
                  <a:pt x="2574883" y="1714700"/>
                  <a:pt x="2680138" y="1709682"/>
                  <a:pt x="2785241" y="1702675"/>
                </a:cubicBezTo>
                <a:cubicBezTo>
                  <a:pt x="2837793" y="1699172"/>
                  <a:pt x="2890489" y="1697405"/>
                  <a:pt x="2942896" y="1692165"/>
                </a:cubicBezTo>
                <a:cubicBezTo>
                  <a:pt x="2977931" y="1688662"/>
                  <a:pt x="3012864" y="1683922"/>
                  <a:pt x="3048000" y="1681655"/>
                </a:cubicBezTo>
                <a:cubicBezTo>
                  <a:pt x="3202998" y="1671655"/>
                  <a:pt x="3413356" y="1666869"/>
                  <a:pt x="3563007" y="1660634"/>
                </a:cubicBezTo>
                <a:lnTo>
                  <a:pt x="3773214" y="1650124"/>
                </a:lnTo>
                <a:cubicBezTo>
                  <a:pt x="4347023" y="1586363"/>
                  <a:pt x="3909711" y="1631203"/>
                  <a:pt x="5328745" y="1650124"/>
                </a:cubicBezTo>
                <a:cubicBezTo>
                  <a:pt x="5367438" y="1650640"/>
                  <a:pt x="5405776" y="1657666"/>
                  <a:pt x="5444359" y="1660634"/>
                </a:cubicBezTo>
                <a:cubicBezTo>
                  <a:pt x="5690444" y="1679563"/>
                  <a:pt x="5515469" y="1661527"/>
                  <a:pt x="5696607" y="1681655"/>
                </a:cubicBezTo>
                <a:lnTo>
                  <a:pt x="6632028" y="1671144"/>
                </a:lnTo>
                <a:cubicBezTo>
                  <a:pt x="6660267" y="1670562"/>
                  <a:pt x="6688193" y="1664929"/>
                  <a:pt x="6716110" y="1660634"/>
                </a:cubicBezTo>
                <a:cubicBezTo>
                  <a:pt x="6733439" y="1657968"/>
                  <a:pt x="6780296" y="1649561"/>
                  <a:pt x="6800193" y="1639613"/>
                </a:cubicBezTo>
                <a:cubicBezTo>
                  <a:pt x="6811491" y="1633964"/>
                  <a:pt x="6822283" y="1626985"/>
                  <a:pt x="6831724" y="1618593"/>
                </a:cubicBezTo>
                <a:cubicBezTo>
                  <a:pt x="6853943" y="1598843"/>
                  <a:pt x="6894786" y="1555531"/>
                  <a:pt x="6894786" y="1555531"/>
                </a:cubicBezTo>
                <a:cubicBezTo>
                  <a:pt x="6921202" y="1476281"/>
                  <a:pt x="6885569" y="1573963"/>
                  <a:pt x="6926317" y="1492469"/>
                </a:cubicBezTo>
                <a:cubicBezTo>
                  <a:pt x="6933857" y="1477388"/>
                  <a:pt x="6943970" y="1432370"/>
                  <a:pt x="6947338" y="1418896"/>
                </a:cubicBezTo>
                <a:cubicBezTo>
                  <a:pt x="6943835" y="1383862"/>
                  <a:pt x="6942182" y="1348593"/>
                  <a:pt x="6936828" y="1313793"/>
                </a:cubicBezTo>
                <a:cubicBezTo>
                  <a:pt x="6935143" y="1302843"/>
                  <a:pt x="6932463" y="1291480"/>
                  <a:pt x="6926317" y="1282262"/>
                </a:cubicBezTo>
                <a:cubicBezTo>
                  <a:pt x="6900556" y="1243621"/>
                  <a:pt x="6890320" y="1253195"/>
                  <a:pt x="6852745" y="1229710"/>
                </a:cubicBezTo>
                <a:cubicBezTo>
                  <a:pt x="6777541" y="1182707"/>
                  <a:pt x="6847585" y="1204326"/>
                  <a:pt x="6747641" y="1187669"/>
                </a:cubicBezTo>
                <a:cubicBezTo>
                  <a:pt x="6733627" y="1180662"/>
                  <a:pt x="6720752" y="1170635"/>
                  <a:pt x="6705600" y="1166648"/>
                </a:cubicBezTo>
                <a:cubicBezTo>
                  <a:pt x="6653772" y="1153009"/>
                  <a:pt x="6547945" y="1135117"/>
                  <a:pt x="6547945" y="1135117"/>
                </a:cubicBezTo>
                <a:cubicBezTo>
                  <a:pt x="6530428" y="1128110"/>
                  <a:pt x="6513696" y="1118672"/>
                  <a:pt x="6495393" y="1114096"/>
                </a:cubicBezTo>
                <a:cubicBezTo>
                  <a:pt x="6457393" y="1104596"/>
                  <a:pt x="6418416" y="1099514"/>
                  <a:pt x="6379779" y="1093075"/>
                </a:cubicBezTo>
                <a:cubicBezTo>
                  <a:pt x="6308294" y="1081161"/>
                  <a:pt x="6296527" y="1082684"/>
                  <a:pt x="6222124" y="1072055"/>
                </a:cubicBezTo>
                <a:cubicBezTo>
                  <a:pt x="6201028" y="1069041"/>
                  <a:pt x="6180083" y="1065048"/>
                  <a:pt x="6159062" y="1061544"/>
                </a:cubicBezTo>
                <a:cubicBezTo>
                  <a:pt x="5885931" y="1067118"/>
                  <a:pt x="5703297" y="1064821"/>
                  <a:pt x="5454869" y="1082565"/>
                </a:cubicBezTo>
                <a:cubicBezTo>
                  <a:pt x="5419749" y="1085073"/>
                  <a:pt x="5384800" y="1089572"/>
                  <a:pt x="5349765" y="1093075"/>
                </a:cubicBezTo>
                <a:cubicBezTo>
                  <a:pt x="5286703" y="1089572"/>
                  <a:pt x="5223454" y="1088553"/>
                  <a:pt x="5160579" y="1082565"/>
                </a:cubicBezTo>
                <a:cubicBezTo>
                  <a:pt x="5149550" y="1081515"/>
                  <a:pt x="5138733" y="1077435"/>
                  <a:pt x="5129048" y="1072055"/>
                </a:cubicBezTo>
                <a:cubicBezTo>
                  <a:pt x="5092680" y="1051850"/>
                  <a:pt x="5060869" y="1030178"/>
                  <a:pt x="5034455" y="998482"/>
                </a:cubicBezTo>
                <a:cubicBezTo>
                  <a:pt x="5011173" y="970544"/>
                  <a:pt x="5011107" y="957623"/>
                  <a:pt x="4992414" y="924910"/>
                </a:cubicBezTo>
                <a:cubicBezTo>
                  <a:pt x="4986147" y="913942"/>
                  <a:pt x="4978400" y="903889"/>
                  <a:pt x="4971393" y="893379"/>
                </a:cubicBezTo>
                <a:cubicBezTo>
                  <a:pt x="4964386" y="872358"/>
                  <a:pt x="4949071" y="852437"/>
                  <a:pt x="4950372" y="830317"/>
                </a:cubicBezTo>
                <a:cubicBezTo>
                  <a:pt x="4953876" y="770758"/>
                  <a:pt x="4954946" y="711007"/>
                  <a:pt x="4960883" y="651641"/>
                </a:cubicBezTo>
                <a:cubicBezTo>
                  <a:pt x="4961985" y="640617"/>
                  <a:pt x="4968349" y="630763"/>
                  <a:pt x="4971393" y="620110"/>
                </a:cubicBezTo>
                <a:cubicBezTo>
                  <a:pt x="4975361" y="606221"/>
                  <a:pt x="4978769" y="592170"/>
                  <a:pt x="4981903" y="578069"/>
                </a:cubicBezTo>
                <a:cubicBezTo>
                  <a:pt x="4985778" y="560630"/>
                  <a:pt x="4988539" y="542956"/>
                  <a:pt x="4992414" y="525517"/>
                </a:cubicBezTo>
                <a:cubicBezTo>
                  <a:pt x="5022089" y="391980"/>
                  <a:pt x="4981748" y="589356"/>
                  <a:pt x="5013434" y="430924"/>
                </a:cubicBezTo>
                <a:cubicBezTo>
                  <a:pt x="5009408" y="390667"/>
                  <a:pt x="5019678" y="327341"/>
                  <a:pt x="4981903" y="294289"/>
                </a:cubicBezTo>
                <a:cubicBezTo>
                  <a:pt x="4868730" y="195263"/>
                  <a:pt x="4960741" y="282532"/>
                  <a:pt x="4887310" y="241737"/>
                </a:cubicBezTo>
                <a:cubicBezTo>
                  <a:pt x="4740121" y="159965"/>
                  <a:pt x="4912047" y="232465"/>
                  <a:pt x="4750676" y="178675"/>
                </a:cubicBezTo>
                <a:cubicBezTo>
                  <a:pt x="4732778" y="172709"/>
                  <a:pt x="4714999" y="166092"/>
                  <a:pt x="4698124" y="157655"/>
                </a:cubicBezTo>
                <a:cubicBezTo>
                  <a:pt x="4686826" y="152006"/>
                  <a:pt x="4678666" y="140349"/>
                  <a:pt x="4666593" y="136634"/>
                </a:cubicBezTo>
                <a:cubicBezTo>
                  <a:pt x="4632445" y="126127"/>
                  <a:pt x="4596524" y="122620"/>
                  <a:pt x="4561490" y="115613"/>
                </a:cubicBezTo>
                <a:cubicBezTo>
                  <a:pt x="4543973" y="112110"/>
                  <a:pt x="4525886" y="110752"/>
                  <a:pt x="4508938" y="105103"/>
                </a:cubicBezTo>
                <a:cubicBezTo>
                  <a:pt x="4498428" y="101600"/>
                  <a:pt x="4488060" y="97637"/>
                  <a:pt x="4477407" y="94593"/>
                </a:cubicBezTo>
                <a:cubicBezTo>
                  <a:pt x="4432651" y="81805"/>
                  <a:pt x="4370515" y="71113"/>
                  <a:pt x="4330262" y="63062"/>
                </a:cubicBezTo>
                <a:cubicBezTo>
                  <a:pt x="4311995" y="59409"/>
                  <a:pt x="4229504" y="42321"/>
                  <a:pt x="4214648" y="42041"/>
                </a:cubicBezTo>
                <a:lnTo>
                  <a:pt x="3163614" y="31531"/>
                </a:lnTo>
                <a:cubicBezTo>
                  <a:pt x="3050564" y="22834"/>
                  <a:pt x="2952908" y="14347"/>
                  <a:pt x="2837793" y="10510"/>
                </a:cubicBezTo>
                <a:lnTo>
                  <a:pt x="2396359" y="0"/>
                </a:lnTo>
                <a:lnTo>
                  <a:pt x="1355834" y="10510"/>
                </a:lnTo>
                <a:cubicBezTo>
                  <a:pt x="1301110" y="11552"/>
                  <a:pt x="1302973" y="20150"/>
                  <a:pt x="1261241" y="31531"/>
                </a:cubicBezTo>
                <a:cubicBezTo>
                  <a:pt x="1233369" y="39132"/>
                  <a:pt x="1204566" y="43415"/>
                  <a:pt x="1177159" y="52551"/>
                </a:cubicBezTo>
                <a:lnTo>
                  <a:pt x="1114096" y="73572"/>
                </a:lnTo>
                <a:cubicBezTo>
                  <a:pt x="1066796" y="105105"/>
                  <a:pt x="1051911" y="103350"/>
                  <a:pt x="1030014" y="147144"/>
                </a:cubicBezTo>
                <a:cubicBezTo>
                  <a:pt x="1018395" y="170382"/>
                  <a:pt x="1019503" y="171270"/>
                  <a:pt x="1019503" y="189186"/>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Cascaded IIP3</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31</a:t>
            </a:fld>
            <a:endParaRPr lang="en-US"/>
          </a:p>
        </p:txBody>
      </p:sp>
      <p:sp>
        <p:nvSpPr>
          <p:cNvPr id="5" name="Rectangle 4"/>
          <p:cNvSpPr/>
          <p:nvPr/>
        </p:nvSpPr>
        <p:spPr>
          <a:xfrm>
            <a:off x="2242631" y="1448772"/>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a:endCxn id="5" idx="1"/>
          </p:cNvCxnSpPr>
          <p:nvPr/>
        </p:nvCxnSpPr>
        <p:spPr>
          <a:xfrm>
            <a:off x="1861631" y="1829771"/>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2"/>
          <p:cNvSpPr txBox="1">
            <a:spLocks noChangeArrowheads="1"/>
          </p:cNvSpPr>
          <p:nvPr/>
        </p:nvSpPr>
        <p:spPr bwMode="auto">
          <a:xfrm>
            <a:off x="2204531" y="1506606"/>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 1</a:t>
            </a:r>
            <a:endParaRPr lang="en-US" b="1" dirty="0">
              <a:solidFill>
                <a:srgbClr val="000000"/>
              </a:solidFill>
              <a:latin typeface="Franklin Gothic Medium Cond" pitchFamily="34" charset="0"/>
            </a:endParaRPr>
          </a:p>
        </p:txBody>
      </p:sp>
      <p:cxnSp>
        <p:nvCxnSpPr>
          <p:cNvPr id="8" name="Straight Arrow Connector 7"/>
          <p:cNvCxnSpPr/>
          <p:nvPr/>
        </p:nvCxnSpPr>
        <p:spPr>
          <a:xfrm>
            <a:off x="3271331" y="1829772"/>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2"/>
          <p:cNvSpPr txBox="1">
            <a:spLocks noChangeArrowheads="1"/>
          </p:cNvSpPr>
          <p:nvPr/>
        </p:nvSpPr>
        <p:spPr bwMode="auto">
          <a:xfrm>
            <a:off x="1529028" y="1645106"/>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in1</a:t>
            </a:r>
          </a:p>
        </p:txBody>
      </p:sp>
      <mc:AlternateContent xmlns:mc="http://schemas.openxmlformats.org/markup-compatibility/2006" xmlns:a14="http://schemas.microsoft.com/office/drawing/2010/main">
        <mc:Choice Requires="a14">
          <p:sp>
            <p:nvSpPr>
              <p:cNvPr id="11" name="TextBox 10"/>
              <p:cNvSpPr txBox="1"/>
              <p:nvPr/>
            </p:nvSpPr>
            <p:spPr>
              <a:xfrm>
                <a:off x="1175831" y="2354242"/>
                <a:ext cx="3342262"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𝐨𝐮𝐭𝟏</m:t>
                          </m:r>
                        </m:sub>
                      </m:sSub>
                      <m:r>
                        <a:rPr lang="en-US" sz="1600" b="1" i="1" smtClean="0">
                          <a:latin typeface="Cambria Math"/>
                          <a:ea typeface="Cambria Math"/>
                        </a:rPr>
                        <m:t>≈</m:t>
                      </m:r>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r>
                            <a:rPr lang="en-US" sz="1600" b="1" i="1" smtClean="0">
                              <a:latin typeface="Cambria Math"/>
                            </a:rPr>
                            <m:t>𝟏</m:t>
                          </m:r>
                        </m:sub>
                      </m:sSub>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r>
                                <a:rPr lang="en-US" sz="1600" b="1" i="0" smtClean="0">
                                  <a:latin typeface="Cambria Math"/>
                                </a:rPr>
                                <m:t>𝟏</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r>
                                <a:rPr lang="en-US" sz="1600" b="1" i="0" smtClean="0">
                                  <a:latin typeface="Cambria Math"/>
                                </a:rPr>
                                <m:t>𝟏</m:t>
                              </m:r>
                            </m:sub>
                          </m:sSub>
                        </m:e>
                        <m:sup>
                          <m:r>
                            <a:rPr lang="en-US" sz="1600" b="1" i="0" smtClean="0">
                              <a:latin typeface="Cambria Math"/>
                            </a:rPr>
                            <m:t>𝟑</m:t>
                          </m:r>
                        </m:sup>
                      </m:sSup>
                    </m:oMath>
                  </m:oMathPara>
                </a14:m>
                <a:endParaRPr lang="en-US" sz="1600" b="1" dirty="0" smtClean="0"/>
              </a:p>
            </p:txBody>
          </p:sp>
        </mc:Choice>
        <mc:Fallback xmlns="">
          <p:sp>
            <p:nvSpPr>
              <p:cNvPr id="11" name="TextBox 10"/>
              <p:cNvSpPr txBox="1">
                <a:spLocks noRot="1" noChangeAspect="1" noMove="1" noResize="1" noEditPoints="1" noAdjustHandles="1" noChangeArrowheads="1" noChangeShapeType="1" noTextEdit="1"/>
              </p:cNvSpPr>
              <p:nvPr/>
            </p:nvSpPr>
            <p:spPr>
              <a:xfrm>
                <a:off x="1175831" y="2354242"/>
                <a:ext cx="3342262" cy="359650"/>
              </a:xfrm>
              <a:prstGeom prst="rect">
                <a:avLst/>
              </a:prstGeom>
              <a:blipFill rotWithShape="1">
                <a:blip r:embed="rId2"/>
                <a:stretch>
                  <a:fillRect/>
                </a:stretch>
              </a:blipFill>
            </p:spPr>
            <p:txBody>
              <a:bodyPr/>
              <a:lstStyle/>
              <a:p>
                <a:r>
                  <a:rPr lang="en-US">
                    <a:noFill/>
                  </a:rPr>
                  <a:t> </a:t>
                </a:r>
              </a:p>
            </p:txBody>
          </p:sp>
        </mc:Fallback>
      </mc:AlternateContent>
      <p:sp>
        <p:nvSpPr>
          <p:cNvPr id="14" name="Rectangle 13"/>
          <p:cNvSpPr/>
          <p:nvPr/>
        </p:nvSpPr>
        <p:spPr>
          <a:xfrm>
            <a:off x="4986863" y="1439842"/>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p:cNvCxnSpPr>
            <a:endCxn id="14" idx="1"/>
          </p:cNvCxnSpPr>
          <p:nvPr/>
        </p:nvCxnSpPr>
        <p:spPr>
          <a:xfrm>
            <a:off x="4605863" y="1820841"/>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2"/>
          <p:cNvSpPr txBox="1">
            <a:spLocks noChangeArrowheads="1"/>
          </p:cNvSpPr>
          <p:nvPr/>
        </p:nvSpPr>
        <p:spPr bwMode="auto">
          <a:xfrm>
            <a:off x="4948763" y="1497676"/>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 2</a:t>
            </a:r>
            <a:endParaRPr lang="en-US" b="1" dirty="0">
              <a:solidFill>
                <a:srgbClr val="000000"/>
              </a:solidFill>
              <a:latin typeface="Franklin Gothic Medium Cond" pitchFamily="34" charset="0"/>
            </a:endParaRPr>
          </a:p>
        </p:txBody>
      </p:sp>
      <p:cxnSp>
        <p:nvCxnSpPr>
          <p:cNvPr id="17" name="Straight Arrow Connector 16"/>
          <p:cNvCxnSpPr/>
          <p:nvPr/>
        </p:nvCxnSpPr>
        <p:spPr>
          <a:xfrm>
            <a:off x="6015563" y="1820842"/>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2"/>
          <p:cNvSpPr txBox="1">
            <a:spLocks noChangeArrowheads="1"/>
          </p:cNvSpPr>
          <p:nvPr/>
        </p:nvSpPr>
        <p:spPr bwMode="auto">
          <a:xfrm>
            <a:off x="3614231" y="1636176"/>
            <a:ext cx="10946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out1</a:t>
            </a:r>
            <a:r>
              <a:rPr lang="en-US" b="1" dirty="0" smtClean="0">
                <a:latin typeface="Franklin Gothic Medium Cond" pitchFamily="34" charset="0"/>
              </a:rPr>
              <a:t>= V</a:t>
            </a:r>
            <a:r>
              <a:rPr lang="en-US" b="1" baseline="-25000" dirty="0" smtClean="0">
                <a:latin typeface="Franklin Gothic Medium Cond" pitchFamily="34" charset="0"/>
              </a:rPr>
              <a:t>in2</a:t>
            </a:r>
          </a:p>
        </p:txBody>
      </p:sp>
      <p:sp>
        <p:nvSpPr>
          <p:cNvPr id="19" name="TextBox 2"/>
          <p:cNvSpPr txBox="1">
            <a:spLocks noChangeArrowheads="1"/>
          </p:cNvSpPr>
          <p:nvPr/>
        </p:nvSpPr>
        <p:spPr bwMode="auto">
          <a:xfrm>
            <a:off x="6298738" y="1637549"/>
            <a:ext cx="5920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out2</a:t>
            </a:r>
          </a:p>
        </p:txBody>
      </p:sp>
      <mc:AlternateContent xmlns:mc="http://schemas.openxmlformats.org/markup-compatibility/2006" xmlns:a14="http://schemas.microsoft.com/office/drawing/2010/main">
        <mc:Choice Requires="a14">
          <p:sp>
            <p:nvSpPr>
              <p:cNvPr id="20" name="TextBox 19"/>
              <p:cNvSpPr txBox="1"/>
              <p:nvPr/>
            </p:nvSpPr>
            <p:spPr>
              <a:xfrm>
                <a:off x="4447403" y="2354242"/>
                <a:ext cx="3634007"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𝐨𝐮𝐭𝟐</m:t>
                          </m:r>
                        </m:sub>
                      </m:sSub>
                      <m:r>
                        <a:rPr lang="en-US" sz="1600" b="1" i="1" smtClean="0">
                          <a:latin typeface="Cambria Math"/>
                          <a:ea typeface="Cambria Math"/>
                        </a:rPr>
                        <m:t>≈</m:t>
                      </m:r>
                      <m:sSub>
                        <m:sSubPr>
                          <m:ctrlPr>
                            <a:rPr lang="en-US" sz="1600" b="1" i="1" smtClean="0">
                              <a:latin typeface="Cambria Math"/>
                            </a:rPr>
                          </m:ctrlPr>
                        </m:sSubPr>
                        <m:e>
                          <m:r>
                            <a:rPr lang="en-US" sz="1600" b="1" i="0" smtClean="0">
                              <a:latin typeface="Cambria Math"/>
                            </a:rPr>
                            <m:t>𝐛</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m:t>
                          </m:r>
                          <m:r>
                            <a:rPr lang="en-US" sz="1600" b="1" i="1" smtClean="0">
                              <a:latin typeface="Cambria Math"/>
                            </a:rPr>
                            <m:t>𝟏</m:t>
                          </m:r>
                        </m:sub>
                      </m:sSub>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smtClean="0">
                                  <a:latin typeface="Cambria Math"/>
                                </a:rPr>
                                <m:t>𝐨𝐮𝐭𝟏</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smtClean="0">
                                  <a:latin typeface="Cambria Math"/>
                                </a:rPr>
                                <m:t>𝐨𝐮𝐭𝟏</m:t>
                              </m:r>
                            </m:sub>
                          </m:sSub>
                        </m:e>
                        <m:sup>
                          <m:r>
                            <a:rPr lang="en-US" sz="1600" b="1" i="0" smtClean="0">
                              <a:latin typeface="Cambria Math"/>
                            </a:rPr>
                            <m:t>𝟑</m:t>
                          </m:r>
                        </m:sup>
                      </m:sSup>
                    </m:oMath>
                  </m:oMathPara>
                </a14:m>
                <a:endParaRPr lang="en-US" sz="1600" b="1" dirty="0" smtClean="0"/>
              </a:p>
            </p:txBody>
          </p:sp>
        </mc:Choice>
        <mc:Fallback xmlns="">
          <p:sp>
            <p:nvSpPr>
              <p:cNvPr id="20" name="TextBox 19"/>
              <p:cNvSpPr txBox="1">
                <a:spLocks noRot="1" noChangeAspect="1" noMove="1" noResize="1" noEditPoints="1" noAdjustHandles="1" noChangeArrowheads="1" noChangeShapeType="1" noTextEdit="1"/>
              </p:cNvSpPr>
              <p:nvPr/>
            </p:nvSpPr>
            <p:spPr>
              <a:xfrm>
                <a:off x="4447403" y="2354242"/>
                <a:ext cx="3634007" cy="359650"/>
              </a:xfrm>
              <a:prstGeom prst="rect">
                <a:avLst/>
              </a:prstGeom>
              <a:blipFill rotWithShape="1">
                <a:blip r:embed="rId3"/>
                <a:stretch>
                  <a:fillRect/>
                </a:stretch>
              </a:blipFill>
            </p:spPr>
            <p:txBody>
              <a:bodyPr/>
              <a:lstStyle/>
              <a:p>
                <a:r>
                  <a:rPr lang="en-US">
                    <a:noFill/>
                  </a:rPr>
                  <a:t> </a:t>
                </a:r>
              </a:p>
            </p:txBody>
          </p:sp>
        </mc:Fallback>
      </mc:AlternateContent>
      <p:sp>
        <p:nvSpPr>
          <p:cNvPr id="23" name="TextBox 2"/>
          <p:cNvSpPr txBox="1">
            <a:spLocks noChangeArrowheads="1"/>
          </p:cNvSpPr>
          <p:nvPr/>
        </p:nvSpPr>
        <p:spPr bwMode="auto">
          <a:xfrm>
            <a:off x="1336728" y="2944367"/>
            <a:ext cx="34913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Overall cascaded nonlinear response: </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4516820" y="2958975"/>
                <a:ext cx="3303790"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𝐨𝐮𝐭𝟐</m:t>
                          </m:r>
                        </m:sub>
                      </m:sSub>
                      <m:r>
                        <a:rPr lang="en-US" sz="1600" b="1" i="1" smtClean="0">
                          <a:latin typeface="Cambria Math"/>
                          <a:ea typeface="Cambria Math"/>
                        </a:rPr>
                        <m:t>≈</m:t>
                      </m:r>
                      <m:sSub>
                        <m:sSubPr>
                          <m:ctrlPr>
                            <a:rPr lang="en-US" sz="1600" b="1" i="1" smtClean="0">
                              <a:latin typeface="Cambria Math"/>
                            </a:rPr>
                          </m:ctrlPr>
                        </m:sSubPr>
                        <m:e>
                          <m:r>
                            <a:rPr lang="en-US" sz="1600" b="1" i="0" smtClean="0">
                              <a:latin typeface="Cambria Math"/>
                            </a:rPr>
                            <m:t>𝐜</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r>
                            <a:rPr lang="en-US" sz="1600" b="1" i="1" smtClean="0">
                              <a:latin typeface="Cambria Math"/>
                            </a:rPr>
                            <m:t>𝟏</m:t>
                          </m:r>
                        </m:sub>
                      </m:sSub>
                      <m:r>
                        <a:rPr lang="en-US" sz="1600" b="1" i="0" smtClean="0">
                          <a:latin typeface="Cambria Math"/>
                        </a:rPr>
                        <m:t>+</m:t>
                      </m:r>
                      <m:sSub>
                        <m:sSubPr>
                          <m:ctrlPr>
                            <a:rPr lang="en-US" sz="1600" b="1" i="1">
                              <a:latin typeface="Cambria Math"/>
                            </a:rPr>
                          </m:ctrlPr>
                        </m:sSubPr>
                        <m:e>
                          <m:r>
                            <a:rPr lang="en-US" sz="1600" b="1" i="0" smtClean="0">
                              <a:latin typeface="Cambria Math"/>
                            </a:rPr>
                            <m:t>𝐜</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smtClean="0">
                                  <a:latin typeface="Cambria Math"/>
                                </a:rPr>
                                <m:t>𝐢𝐧𝟏</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smtClean="0">
                              <a:latin typeface="Cambria Math"/>
                            </a:rPr>
                            <m:t>𝐜</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smtClean="0">
                                  <a:latin typeface="Cambria Math"/>
                                </a:rPr>
                                <m:t>𝐢𝐧𝟏</m:t>
                              </m:r>
                            </m:sub>
                          </m:sSub>
                        </m:e>
                        <m:sup>
                          <m:r>
                            <a:rPr lang="en-US" sz="1600" b="1" i="0" smtClean="0">
                              <a:latin typeface="Cambria Math"/>
                            </a:rPr>
                            <m:t>𝟑</m:t>
                          </m:r>
                        </m:sup>
                      </m:sSup>
                    </m:oMath>
                  </m:oMathPara>
                </a14:m>
                <a:endParaRPr lang="en-US" sz="1600" b="1" dirty="0" smtClean="0"/>
              </a:p>
            </p:txBody>
          </p:sp>
        </mc:Choice>
        <mc:Fallback xmlns="">
          <p:sp>
            <p:nvSpPr>
              <p:cNvPr id="24" name="TextBox 23"/>
              <p:cNvSpPr txBox="1">
                <a:spLocks noRot="1" noChangeAspect="1" noMove="1" noResize="1" noEditPoints="1" noAdjustHandles="1" noChangeArrowheads="1" noChangeShapeType="1" noTextEdit="1"/>
              </p:cNvSpPr>
              <p:nvPr/>
            </p:nvSpPr>
            <p:spPr>
              <a:xfrm>
                <a:off x="4516820" y="2958975"/>
                <a:ext cx="3303790" cy="359650"/>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1470521" y="3581400"/>
                <a:ext cx="5616079" cy="133062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𝐨𝐮𝐭𝟐</m:t>
                          </m:r>
                        </m:sub>
                      </m:sSub>
                      <m:r>
                        <a:rPr lang="en-US" sz="1600" b="1" i="1" smtClean="0">
                          <a:latin typeface="Cambria Math"/>
                          <a:ea typeface="Cambria Math"/>
                        </a:rPr>
                        <m:t>≈</m:t>
                      </m:r>
                      <m:sSub>
                        <m:sSubPr>
                          <m:ctrlPr>
                            <a:rPr lang="en-US" sz="1600" b="1" i="1" smtClean="0">
                              <a:latin typeface="Cambria Math"/>
                            </a:rPr>
                          </m:ctrlPr>
                        </m:sSubPr>
                        <m:e>
                          <m:r>
                            <a:rPr lang="en-US" sz="1600" b="1" i="0" smtClean="0">
                              <a:latin typeface="Cambria Math"/>
                            </a:rPr>
                            <m:t>𝐜</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r>
                            <a:rPr lang="en-US" sz="1600" b="1" i="1" smtClean="0">
                              <a:latin typeface="Cambria Math"/>
                            </a:rPr>
                            <m:t>𝟏</m:t>
                          </m:r>
                        </m:sub>
                      </m:sSub>
                      <m:r>
                        <a:rPr lang="en-US" sz="1600" b="1" i="0" smtClean="0">
                          <a:latin typeface="Cambria Math"/>
                        </a:rPr>
                        <m:t>+</m:t>
                      </m:r>
                      <m:sSub>
                        <m:sSubPr>
                          <m:ctrlPr>
                            <a:rPr lang="en-US" sz="1600" b="1" i="1">
                              <a:latin typeface="Cambria Math"/>
                            </a:rPr>
                          </m:ctrlPr>
                        </m:sSubPr>
                        <m:e>
                          <m:r>
                            <a:rPr lang="en-US" sz="1600" b="1" i="0" smtClean="0">
                              <a:latin typeface="Cambria Math"/>
                            </a:rPr>
                            <m:t>𝐜</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smtClean="0">
                                  <a:latin typeface="Cambria Math"/>
                                </a:rPr>
                                <m:t>𝐢𝐧𝟏</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smtClean="0">
                              <a:latin typeface="Cambria Math"/>
                            </a:rPr>
                            <m:t>𝐜</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smtClean="0">
                                  <a:latin typeface="Cambria Math"/>
                                </a:rPr>
                                <m:t>𝐢𝐧𝟏</m:t>
                              </m:r>
                            </m:sub>
                          </m:sSub>
                        </m:e>
                        <m:sup>
                          <m:r>
                            <a:rPr lang="en-US" sz="1600" b="1" i="0" smtClean="0">
                              <a:latin typeface="Cambria Math"/>
                            </a:rPr>
                            <m:t>𝟑</m:t>
                          </m:r>
                        </m:sup>
                      </m:sSup>
                    </m:oMath>
                  </m:oMathPara>
                </a14:m>
                <a:endParaRPr lang="en-US" sz="1600" b="1" dirty="0" smtClean="0"/>
              </a:p>
              <a:p>
                <a:r>
                  <a:rPr lang="en-US" sz="1600" b="1" dirty="0" smtClean="0"/>
                  <a:t>                              </a:t>
                </a:r>
                <a14:m>
                  <m:oMath xmlns:m="http://schemas.openxmlformats.org/officeDocument/2006/math">
                    <m:sSub>
                      <m:sSubPr>
                        <m:ctrlPr>
                          <a:rPr lang="en-US" sz="1600" b="1" i="1">
                            <a:latin typeface="Cambria Math"/>
                          </a:rPr>
                        </m:ctrlPr>
                      </m:sSubPr>
                      <m:e>
                        <m:r>
                          <a:rPr lang="en-US" sz="1600" b="1" i="0" smtClean="0">
                            <a:latin typeface="Cambria Math"/>
                          </a:rPr>
                          <m:t>=</m:t>
                        </m:r>
                        <m:r>
                          <a:rPr lang="en-US" sz="1600" b="1">
                            <a:latin typeface="Cambria Math"/>
                          </a:rPr>
                          <m:t>𝐛</m:t>
                        </m:r>
                      </m:e>
                      <m:sub>
                        <m:r>
                          <a:rPr lang="en-US" sz="1600" b="1">
                            <a:latin typeface="Cambria Math"/>
                          </a:rPr>
                          <m:t>𝟏</m:t>
                        </m:r>
                      </m:sub>
                    </m:sSub>
                    <m:d>
                      <m:dPr>
                        <m:ctrlPr>
                          <a:rPr lang="en-US" sz="1600" b="1" i="1" smtClean="0">
                            <a:latin typeface="Cambria Math"/>
                          </a:rPr>
                        </m:ctrlPr>
                      </m:dPr>
                      <m:e>
                        <m:sSub>
                          <m:sSubPr>
                            <m:ctrlPr>
                              <a:rPr lang="en-US" sz="1600" b="1" i="1">
                                <a:latin typeface="Cambria Math"/>
                              </a:rPr>
                            </m:ctrlPr>
                          </m:sSubPr>
                          <m:e>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r>
                              <a:rPr lang="en-US" sz="1600" b="1" i="1">
                                <a:latin typeface="Cambria Math"/>
                              </a:rPr>
                              <m:t>𝟏</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𝐢𝐧𝟏</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𝐢𝐧𝟏</m:t>
                                </m:r>
                              </m:sub>
                            </m:sSub>
                          </m:e>
                          <m:sup>
                            <m:r>
                              <a:rPr lang="en-US" sz="1600" b="1">
                                <a:latin typeface="Cambria Math"/>
                              </a:rPr>
                              <m:t>𝟑</m:t>
                            </m:r>
                          </m:sup>
                        </m:sSup>
                      </m:e>
                    </m:d>
                  </m:oMath>
                </a14:m>
                <a:endParaRPr lang="en-US" sz="1600" b="1" i="1" dirty="0" smtClean="0">
                  <a:latin typeface="Cambria Math"/>
                </a:endParaRPr>
              </a:p>
              <a:p>
                <a:r>
                  <a:rPr lang="en-US" sz="1600" b="1" dirty="0" smtClean="0"/>
                  <a:t>                              </a:t>
                </a:r>
                <a14:m>
                  <m:oMath xmlns:m="http://schemas.openxmlformats.org/officeDocument/2006/math">
                    <m:r>
                      <a:rPr lang="en-US" sz="1600" b="1">
                        <a:latin typeface="Cambria Math"/>
                      </a:rPr>
                      <m:t>+</m:t>
                    </m:r>
                    <m:sSub>
                      <m:sSubPr>
                        <m:ctrlPr>
                          <a:rPr lang="en-US" sz="1600" b="1" i="1">
                            <a:latin typeface="Cambria Math"/>
                          </a:rPr>
                        </m:ctrlPr>
                      </m:sSubPr>
                      <m:e>
                        <m:r>
                          <a:rPr lang="en-US" sz="1600" b="1" i="1" smtClean="0">
                            <a:latin typeface="Cambria Math"/>
                          </a:rPr>
                          <m:t> </m:t>
                        </m:r>
                        <m:r>
                          <a:rPr lang="en-US" sz="1600" b="1" i="0" smtClean="0">
                            <a:latin typeface="Cambria Math"/>
                          </a:rPr>
                          <m:t>𝐛</m:t>
                        </m:r>
                      </m:e>
                      <m:sub>
                        <m:r>
                          <a:rPr lang="en-US" sz="1600" b="1">
                            <a:latin typeface="Cambria Math"/>
                          </a:rPr>
                          <m:t>𝟐</m:t>
                        </m:r>
                      </m:sub>
                    </m:sSub>
                    <m:sSup>
                      <m:sSupPr>
                        <m:ctrlPr>
                          <a:rPr lang="en-US" sz="1600" b="1" i="1">
                            <a:latin typeface="Cambria Math"/>
                          </a:rPr>
                        </m:ctrlPr>
                      </m:sSupPr>
                      <m:e>
                        <m:d>
                          <m:dPr>
                            <m:ctrlPr>
                              <a:rPr lang="en-US" sz="1600" b="1" i="1" smtClean="0">
                                <a:latin typeface="Cambria Math"/>
                              </a:rPr>
                            </m:ctrlPr>
                          </m:dPr>
                          <m:e>
                            <m:sSub>
                              <m:sSubPr>
                                <m:ctrlPr>
                                  <a:rPr lang="en-US" sz="1600" b="1" i="1">
                                    <a:latin typeface="Cambria Math"/>
                                  </a:rPr>
                                </m:ctrlPr>
                              </m:sSubPr>
                              <m:e>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r>
                                  <a:rPr lang="en-US" sz="1600" b="1" i="1">
                                    <a:latin typeface="Cambria Math"/>
                                  </a:rPr>
                                  <m:t>𝟏</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𝐢𝐧𝟏</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𝐢𝐧𝟏</m:t>
                                    </m:r>
                                  </m:sub>
                                </m:sSub>
                              </m:e>
                              <m:sup>
                                <m:r>
                                  <a:rPr lang="en-US" sz="1600" b="1">
                                    <a:latin typeface="Cambria Math"/>
                                  </a:rPr>
                                  <m:t>𝟑</m:t>
                                </m:r>
                              </m:sup>
                            </m:sSup>
                          </m:e>
                        </m:d>
                      </m:e>
                      <m:sup>
                        <m:r>
                          <a:rPr lang="en-US" sz="1600" b="1">
                            <a:latin typeface="Cambria Math"/>
                          </a:rPr>
                          <m:t>𝟐</m:t>
                        </m:r>
                      </m:sup>
                    </m:sSup>
                  </m:oMath>
                </a14:m>
                <a:endParaRPr lang="en-US" sz="1600" b="1" dirty="0" smtClean="0"/>
              </a:p>
              <a:p>
                <a:r>
                  <a:rPr lang="en-US" sz="1600" b="1" dirty="0"/>
                  <a:t> </a:t>
                </a:r>
                <a:r>
                  <a:rPr lang="en-US" sz="1600" b="1" dirty="0" smtClean="0"/>
                  <a:t>                             </a:t>
                </a:r>
                <a14:m>
                  <m:oMath xmlns:m="http://schemas.openxmlformats.org/officeDocument/2006/math">
                    <m:r>
                      <a:rPr lang="en-US" sz="1600" b="1">
                        <a:latin typeface="Cambria Math"/>
                      </a:rPr>
                      <m:t>+</m:t>
                    </m:r>
                    <m:sSub>
                      <m:sSubPr>
                        <m:ctrlPr>
                          <a:rPr lang="en-US" sz="1600" b="1" i="1">
                            <a:latin typeface="Cambria Math"/>
                          </a:rPr>
                        </m:ctrlPr>
                      </m:sSubPr>
                      <m:e>
                        <m:r>
                          <a:rPr lang="en-US" sz="1600" b="1" i="1">
                            <a:latin typeface="Cambria Math"/>
                          </a:rPr>
                          <m:t> </m:t>
                        </m:r>
                        <m:r>
                          <a:rPr lang="en-US" sz="1600" b="1">
                            <a:latin typeface="Cambria Math"/>
                          </a:rPr>
                          <m:t>𝐛</m:t>
                        </m:r>
                      </m:e>
                      <m:sub>
                        <m:r>
                          <a:rPr lang="en-US" sz="1600" b="1" i="0" smtClean="0">
                            <a:latin typeface="Cambria Math"/>
                          </a:rPr>
                          <m:t>𝟑</m:t>
                        </m:r>
                      </m:sub>
                    </m:sSub>
                    <m:sSup>
                      <m:sSupPr>
                        <m:ctrlPr>
                          <a:rPr lang="en-US" sz="1600" b="1" i="1">
                            <a:latin typeface="Cambria Math"/>
                          </a:rPr>
                        </m:ctrlPr>
                      </m:sSupPr>
                      <m:e>
                        <m:d>
                          <m:dPr>
                            <m:ctrlPr>
                              <a:rPr lang="en-US" sz="1600" b="1" i="1">
                                <a:latin typeface="Cambria Math"/>
                              </a:rPr>
                            </m:ctrlPr>
                          </m:dPr>
                          <m:e>
                            <m:sSub>
                              <m:sSubPr>
                                <m:ctrlPr>
                                  <a:rPr lang="en-US" sz="1600" b="1" i="1">
                                    <a:latin typeface="Cambria Math"/>
                                  </a:rPr>
                                </m:ctrlPr>
                              </m:sSubPr>
                              <m:e>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r>
                                  <a:rPr lang="en-US" sz="1600" b="1" i="1">
                                    <a:latin typeface="Cambria Math"/>
                                  </a:rPr>
                                  <m:t>𝟏</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𝐢𝐧𝟏</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𝐢𝐧𝟏</m:t>
                                    </m:r>
                                  </m:sub>
                                </m:sSub>
                              </m:e>
                              <m:sup>
                                <m:r>
                                  <a:rPr lang="en-US" sz="1600" b="1">
                                    <a:latin typeface="Cambria Math"/>
                                  </a:rPr>
                                  <m:t>𝟑</m:t>
                                </m:r>
                              </m:sup>
                            </m:sSup>
                          </m:e>
                        </m:d>
                      </m:e>
                      <m:sup>
                        <m:r>
                          <a:rPr lang="en-US" sz="1600" b="1" i="0" smtClean="0">
                            <a:latin typeface="Cambria Math"/>
                          </a:rPr>
                          <m:t>𝟑</m:t>
                        </m:r>
                      </m:sup>
                    </m:sSup>
                  </m:oMath>
                </a14:m>
                <a:endParaRPr lang="en-US" sz="1600" b="1" dirty="0" smtClean="0"/>
              </a:p>
            </p:txBody>
          </p:sp>
        </mc:Choice>
        <mc:Fallback xmlns="">
          <p:sp>
            <p:nvSpPr>
              <p:cNvPr id="25" name="TextBox 24"/>
              <p:cNvSpPr txBox="1">
                <a:spLocks noRot="1" noChangeAspect="1" noMove="1" noResize="1" noEditPoints="1" noAdjustHandles="1" noChangeArrowheads="1" noChangeShapeType="1" noTextEdit="1"/>
              </p:cNvSpPr>
              <p:nvPr/>
            </p:nvSpPr>
            <p:spPr>
              <a:xfrm>
                <a:off x="1470521" y="3581400"/>
                <a:ext cx="5616079" cy="1330621"/>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1470521" y="4876800"/>
                <a:ext cx="1262569" cy="33855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latin typeface="Cambria Math"/>
                            </a:rPr>
                          </m:ctrlPr>
                        </m:sSubPr>
                        <m:e>
                          <m:r>
                            <a:rPr lang="en-US" sz="1600" b="1" i="0" smtClean="0">
                              <a:latin typeface="Cambria Math"/>
                            </a:rPr>
                            <m:t>𝐜</m:t>
                          </m:r>
                        </m:e>
                        <m:sub>
                          <m:r>
                            <a:rPr lang="en-US" sz="1600" b="1" i="0" smtClean="0">
                              <a:latin typeface="Cambria Math"/>
                            </a:rPr>
                            <m:t>𝟏</m:t>
                          </m:r>
                        </m:sub>
                      </m:sSub>
                      <m:r>
                        <a:rPr lang="en-US" sz="1600" b="1" i="1" smtClean="0">
                          <a:latin typeface="Cambria Math"/>
                        </a:rPr>
                        <m:t>=</m:t>
                      </m:r>
                      <m:sSub>
                        <m:sSubPr>
                          <m:ctrlPr>
                            <a:rPr lang="en-US" sz="1600" b="1" i="1">
                              <a:latin typeface="Cambria Math"/>
                            </a:rPr>
                          </m:ctrlPr>
                        </m:sSubPr>
                        <m:e>
                          <m:r>
                            <a:rPr lang="en-US" sz="1600" b="1" i="0" smtClean="0">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𝐛</m:t>
                          </m:r>
                        </m:e>
                        <m:sub>
                          <m:r>
                            <a:rPr lang="en-US" sz="1600" b="1">
                              <a:latin typeface="Cambria Math"/>
                            </a:rPr>
                            <m:t>𝟏</m:t>
                          </m:r>
                        </m:sub>
                      </m:sSub>
                    </m:oMath>
                  </m:oMathPara>
                </a14:m>
                <a:endParaRPr lang="en-US" sz="1600" b="1" dirty="0" smtClean="0"/>
              </a:p>
            </p:txBody>
          </p:sp>
        </mc:Choice>
        <mc:Fallback xmlns="">
          <p:sp>
            <p:nvSpPr>
              <p:cNvPr id="26" name="TextBox 25"/>
              <p:cNvSpPr txBox="1">
                <a:spLocks noRot="1" noChangeAspect="1" noMove="1" noResize="1" noEditPoints="1" noAdjustHandles="1" noChangeArrowheads="1" noChangeShapeType="1" noTextEdit="1"/>
              </p:cNvSpPr>
              <p:nvPr/>
            </p:nvSpPr>
            <p:spPr>
              <a:xfrm>
                <a:off x="1470521" y="4876800"/>
                <a:ext cx="1262569" cy="338554"/>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1480631" y="5224046"/>
                <a:ext cx="2680901" cy="34413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latin typeface="Cambria Math"/>
                            </a:rPr>
                          </m:ctrlPr>
                        </m:sSubPr>
                        <m:e>
                          <m:r>
                            <a:rPr lang="en-US" sz="1600" b="1" i="0" smtClean="0">
                              <a:latin typeface="Cambria Math"/>
                            </a:rPr>
                            <m:t>𝐜</m:t>
                          </m:r>
                        </m:e>
                        <m:sub>
                          <m:r>
                            <a:rPr lang="en-US" sz="1600" b="1" i="0" smtClean="0">
                              <a:latin typeface="Cambria Math"/>
                            </a:rPr>
                            <m:t>𝟐</m:t>
                          </m:r>
                        </m:sub>
                      </m:sSub>
                      <m:r>
                        <a:rPr lang="en-US" sz="1600" b="1" i="1" smtClean="0">
                          <a:latin typeface="Cambria Math"/>
                        </a:rPr>
                        <m:t>=</m:t>
                      </m:r>
                      <m:sSup>
                        <m:sSupPr>
                          <m:ctrlPr>
                            <a:rPr lang="en-US" sz="1600" b="1" i="1" smtClean="0">
                              <a:latin typeface="Cambria Math"/>
                            </a:rPr>
                          </m:ctrlPr>
                        </m:sSupPr>
                        <m:e>
                          <m:sSub>
                            <m:sSubPr>
                              <m:ctrlPr>
                                <a:rPr lang="en-US" sz="1600" b="1" i="1">
                                  <a:latin typeface="Cambria Math"/>
                                </a:rPr>
                              </m:ctrlPr>
                            </m:sSubPr>
                            <m:e>
                              <m:r>
                                <a:rPr lang="en-US" sz="1600" b="1">
                                  <a:latin typeface="Cambria Math"/>
                                </a:rPr>
                                <m:t>𝐚</m:t>
                              </m:r>
                            </m:e>
                            <m:sub>
                              <m:r>
                                <a:rPr lang="en-US" sz="1600" b="1">
                                  <a:latin typeface="Cambria Math"/>
                                </a:rPr>
                                <m:t>𝟏</m:t>
                              </m:r>
                            </m:sub>
                          </m:sSub>
                        </m:e>
                        <m:sup>
                          <m:r>
                            <a:rPr lang="en-US" sz="1600" b="1" i="1" smtClean="0">
                              <a:latin typeface="Cambria Math"/>
                            </a:rPr>
                            <m:t>𝟐</m:t>
                          </m:r>
                        </m:sup>
                      </m:sSup>
                      <m:sSub>
                        <m:sSubPr>
                          <m:ctrlPr>
                            <a:rPr lang="en-US" sz="1600" b="1" i="1">
                              <a:latin typeface="Cambria Math"/>
                            </a:rPr>
                          </m:ctrlPr>
                        </m:sSubPr>
                        <m:e>
                          <m:r>
                            <a:rPr lang="en-US" sz="1600" b="1">
                              <a:latin typeface="Cambria Math"/>
                            </a:rPr>
                            <m:t>𝐛</m:t>
                          </m:r>
                        </m:e>
                        <m:sub>
                          <m:r>
                            <a:rPr lang="en-US" sz="1600" b="1" i="0" smtClean="0">
                              <a:latin typeface="Cambria Math"/>
                            </a:rPr>
                            <m:t>𝟐</m:t>
                          </m:r>
                        </m:sub>
                      </m:sSub>
                      <m:r>
                        <a:rPr lang="en-US" sz="1600" b="1" i="1" smtClean="0">
                          <a:latin typeface="Cambria Math"/>
                        </a:rPr>
                        <m:t>+</m:t>
                      </m:r>
                      <m:sSub>
                        <m:sSubPr>
                          <m:ctrlPr>
                            <a:rPr lang="en-US" sz="1600" b="1" i="1">
                              <a:latin typeface="Cambria Math"/>
                            </a:rPr>
                          </m:ctrlPr>
                        </m:sSubPr>
                        <m:e>
                          <m:r>
                            <a:rPr lang="en-US" sz="1600" b="1">
                              <a:latin typeface="Cambria Math"/>
                            </a:rPr>
                            <m:t>𝐚</m:t>
                          </m:r>
                        </m:e>
                        <m:sub>
                          <m:r>
                            <a:rPr lang="en-US" sz="1600" b="1" i="0" smtClean="0">
                              <a:latin typeface="Cambria Math"/>
                            </a:rPr>
                            <m:t>𝟐</m:t>
                          </m:r>
                        </m:sub>
                      </m:sSub>
                      <m:sSub>
                        <m:sSubPr>
                          <m:ctrlPr>
                            <a:rPr lang="en-US" sz="1600" b="1" i="1">
                              <a:latin typeface="Cambria Math"/>
                            </a:rPr>
                          </m:ctrlPr>
                        </m:sSubPr>
                        <m:e>
                          <m:r>
                            <a:rPr lang="en-US" sz="1600" b="1">
                              <a:latin typeface="Cambria Math"/>
                            </a:rPr>
                            <m:t>𝐛</m:t>
                          </m:r>
                        </m:e>
                        <m:sub>
                          <m:r>
                            <a:rPr lang="en-US" sz="1600" b="1">
                              <a:latin typeface="Cambria Math"/>
                            </a:rPr>
                            <m:t>𝟏</m:t>
                          </m:r>
                        </m:sub>
                      </m:sSub>
                    </m:oMath>
                  </m:oMathPara>
                </a14:m>
                <a:endParaRPr lang="en-US" sz="1600" b="1" dirty="0" smtClean="0"/>
              </a:p>
            </p:txBody>
          </p:sp>
        </mc:Choice>
        <mc:Fallback xmlns="">
          <p:sp>
            <p:nvSpPr>
              <p:cNvPr id="27" name="TextBox 26"/>
              <p:cNvSpPr txBox="1">
                <a:spLocks noRot="1" noChangeAspect="1" noMove="1" noResize="1" noEditPoints="1" noAdjustHandles="1" noChangeArrowheads="1" noChangeShapeType="1" noTextEdit="1"/>
              </p:cNvSpPr>
              <p:nvPr/>
            </p:nvSpPr>
            <p:spPr>
              <a:xfrm>
                <a:off x="1480631" y="5224046"/>
                <a:ext cx="2680901" cy="344133"/>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1478569" y="5562600"/>
                <a:ext cx="2968834" cy="34413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latin typeface="Cambria Math"/>
                            </a:rPr>
                          </m:ctrlPr>
                        </m:sSubPr>
                        <m:e>
                          <m:r>
                            <a:rPr lang="en-US" sz="1600" b="1" i="0" smtClean="0">
                              <a:latin typeface="Cambria Math"/>
                            </a:rPr>
                            <m:t>𝐜</m:t>
                          </m:r>
                        </m:e>
                        <m:sub>
                          <m:r>
                            <a:rPr lang="en-US" sz="1600" b="1" i="0" smtClean="0">
                              <a:latin typeface="Cambria Math"/>
                            </a:rPr>
                            <m:t>𝟑</m:t>
                          </m:r>
                        </m:sub>
                      </m:sSub>
                      <m:r>
                        <a:rPr lang="en-US" sz="1600" b="1" i="1" smtClean="0">
                          <a:latin typeface="Cambria Math"/>
                        </a:rPr>
                        <m:t>=</m:t>
                      </m:r>
                      <m:sSup>
                        <m:sSupPr>
                          <m:ctrlPr>
                            <a:rPr lang="en-US" sz="1600" b="1" i="1" smtClean="0">
                              <a:latin typeface="Cambria Math"/>
                            </a:rPr>
                          </m:ctrlPr>
                        </m:sSupPr>
                        <m:e>
                          <m:sSub>
                            <m:sSubPr>
                              <m:ctrlPr>
                                <a:rPr lang="en-US" sz="1600" b="1" i="1">
                                  <a:latin typeface="Cambria Math"/>
                                </a:rPr>
                              </m:ctrlPr>
                            </m:sSubPr>
                            <m:e>
                              <m:r>
                                <a:rPr lang="en-US" sz="1600" b="1">
                                  <a:latin typeface="Cambria Math"/>
                                </a:rPr>
                                <m:t>𝐚</m:t>
                              </m:r>
                            </m:e>
                            <m:sub>
                              <m:r>
                                <a:rPr lang="en-US" sz="1600" b="1">
                                  <a:latin typeface="Cambria Math"/>
                                </a:rPr>
                                <m:t>𝟏</m:t>
                              </m:r>
                            </m:sub>
                          </m:sSub>
                        </m:e>
                        <m:sup>
                          <m:r>
                            <a:rPr lang="en-US" sz="1600" b="1" i="1" smtClean="0">
                              <a:latin typeface="Cambria Math"/>
                            </a:rPr>
                            <m:t>𝟑</m:t>
                          </m:r>
                        </m:sup>
                      </m:sSup>
                      <m:sSub>
                        <m:sSubPr>
                          <m:ctrlPr>
                            <a:rPr lang="en-US" sz="1600" b="1" i="1">
                              <a:latin typeface="Cambria Math"/>
                            </a:rPr>
                          </m:ctrlPr>
                        </m:sSubPr>
                        <m:e>
                          <m:r>
                            <a:rPr lang="en-US" sz="1600" b="1">
                              <a:latin typeface="Cambria Math"/>
                            </a:rPr>
                            <m:t>𝐛</m:t>
                          </m:r>
                        </m:e>
                        <m:sub>
                          <m:r>
                            <a:rPr lang="en-US" sz="1600" b="1" i="0" smtClean="0">
                              <a:latin typeface="Cambria Math"/>
                            </a:rPr>
                            <m:t>𝟑</m:t>
                          </m:r>
                        </m:sub>
                      </m:sSub>
                      <m:r>
                        <a:rPr lang="en-US" sz="1600" b="1" i="1" smtClean="0">
                          <a:latin typeface="Cambria Math"/>
                        </a:rPr>
                        <m:t>+</m:t>
                      </m:r>
                      <m:sSub>
                        <m:sSubPr>
                          <m:ctrlPr>
                            <a:rPr lang="en-US" sz="1600" b="1" i="1">
                              <a:latin typeface="Cambria Math"/>
                            </a:rPr>
                          </m:ctrlPr>
                        </m:sSubPr>
                        <m:e>
                          <m:r>
                            <a:rPr lang="en-US" sz="1600" b="1">
                              <a:latin typeface="Cambria Math"/>
                            </a:rPr>
                            <m:t>𝐚</m:t>
                          </m:r>
                        </m:e>
                        <m:sub>
                          <m:r>
                            <a:rPr lang="en-US" sz="1600" b="1" i="0" smtClean="0">
                              <a:latin typeface="Cambria Math"/>
                            </a:rPr>
                            <m:t>𝟑</m:t>
                          </m:r>
                        </m:sub>
                      </m:sSub>
                      <m:sSub>
                        <m:sSubPr>
                          <m:ctrlPr>
                            <a:rPr lang="en-US" sz="1600" b="1" i="1">
                              <a:latin typeface="Cambria Math"/>
                            </a:rPr>
                          </m:ctrlPr>
                        </m:sSubPr>
                        <m:e>
                          <m:r>
                            <a:rPr lang="en-US" sz="1600" b="1">
                              <a:latin typeface="Cambria Math"/>
                            </a:rPr>
                            <m:t>𝐛</m:t>
                          </m:r>
                        </m:e>
                        <m:sub>
                          <m:r>
                            <a:rPr lang="en-US" sz="1600" b="1">
                              <a:latin typeface="Cambria Math"/>
                            </a:rPr>
                            <m:t>𝟏</m:t>
                          </m:r>
                        </m:sub>
                      </m:sSub>
                      <m:r>
                        <a:rPr lang="en-US" sz="1600" b="1" i="1" smtClean="0">
                          <a:latin typeface="Cambria Math"/>
                        </a:rPr>
                        <m:t>+</m:t>
                      </m:r>
                      <m:sSub>
                        <m:sSubPr>
                          <m:ctrlPr>
                            <a:rPr lang="en-US" sz="1600" b="1" i="1">
                              <a:latin typeface="Cambria Math"/>
                            </a:rPr>
                          </m:ctrlPr>
                        </m:sSubPr>
                        <m:e>
                          <m:r>
                            <a:rPr lang="en-US" sz="1600" b="1" i="0" smtClean="0">
                              <a:latin typeface="Cambria Math"/>
                            </a:rPr>
                            <m:t>𝟐𝐛</m:t>
                          </m:r>
                        </m:e>
                        <m:sub>
                          <m:r>
                            <a:rPr lang="en-US" sz="1600" b="1">
                              <a:latin typeface="Cambria Math"/>
                            </a:rPr>
                            <m:t>𝟐</m:t>
                          </m:r>
                        </m:sub>
                      </m:sSub>
                      <m:sSub>
                        <m:sSubPr>
                          <m:ctrlPr>
                            <a:rPr lang="en-US" sz="1600" b="1" i="1">
                              <a:latin typeface="Cambria Math"/>
                            </a:rPr>
                          </m:ctrlPr>
                        </m:sSubPr>
                        <m:e>
                          <m:r>
                            <a:rPr lang="en-US" sz="1600" b="1" i="0" smtClean="0">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𝐚</m:t>
                          </m:r>
                        </m:e>
                        <m:sub>
                          <m:r>
                            <a:rPr lang="en-US" sz="1600" b="1">
                              <a:latin typeface="Cambria Math"/>
                            </a:rPr>
                            <m:t>𝟐</m:t>
                          </m:r>
                        </m:sub>
                      </m:sSub>
                    </m:oMath>
                  </m:oMathPara>
                </a14:m>
                <a:endParaRPr lang="en-US" sz="1600" b="1" dirty="0" smtClean="0"/>
              </a:p>
            </p:txBody>
          </p:sp>
        </mc:Choice>
        <mc:Fallback xmlns="">
          <p:sp>
            <p:nvSpPr>
              <p:cNvPr id="28" name="TextBox 27"/>
              <p:cNvSpPr txBox="1">
                <a:spLocks noRot="1" noChangeAspect="1" noMove="1" noResize="1" noEditPoints="1" noAdjustHandles="1" noChangeArrowheads="1" noChangeShapeType="1" noTextEdit="1"/>
              </p:cNvSpPr>
              <p:nvPr/>
            </p:nvSpPr>
            <p:spPr>
              <a:xfrm>
                <a:off x="1478569" y="5562600"/>
                <a:ext cx="2968834" cy="344133"/>
              </a:xfrm>
              <a:prstGeom prst="rect">
                <a:avLst/>
              </a:prstGeom>
              <a:blipFill rotWithShape="1">
                <a:blip r:embed="rId8"/>
                <a:stretch>
                  <a:fillRect/>
                </a:stretch>
              </a:blipFill>
            </p:spPr>
            <p:txBody>
              <a:bodyPr/>
              <a:lstStyle/>
              <a:p>
                <a:r>
                  <a:rPr lang="en-US">
                    <a:noFill/>
                  </a:rPr>
                  <a:t> </a:t>
                </a:r>
              </a:p>
            </p:txBody>
          </p:sp>
        </mc:Fallback>
      </mc:AlternateContent>
      <p:sp>
        <p:nvSpPr>
          <p:cNvPr id="29" name="Rectangle 28"/>
          <p:cNvSpPr/>
          <p:nvPr/>
        </p:nvSpPr>
        <p:spPr>
          <a:xfrm>
            <a:off x="1447800" y="4880491"/>
            <a:ext cx="2976882" cy="110777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363030"/>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21"/>
          <p:cNvSpPr/>
          <p:nvPr/>
        </p:nvSpPr>
        <p:spPr>
          <a:xfrm>
            <a:off x="1156138" y="1143000"/>
            <a:ext cx="6947338" cy="1797269"/>
          </a:xfrm>
          <a:custGeom>
            <a:avLst/>
            <a:gdLst>
              <a:gd name="connsiteX0" fmla="*/ 1061545 w 6947338"/>
              <a:gd name="connsiteY0" fmla="*/ 147144 h 1797269"/>
              <a:gd name="connsiteX1" fmla="*/ 1030014 w 6947338"/>
              <a:gd name="connsiteY1" fmla="*/ 199696 h 1797269"/>
              <a:gd name="connsiteX2" fmla="*/ 987972 w 6947338"/>
              <a:gd name="connsiteY2" fmla="*/ 294289 h 1797269"/>
              <a:gd name="connsiteX3" fmla="*/ 977462 w 6947338"/>
              <a:gd name="connsiteY3" fmla="*/ 325820 h 1797269"/>
              <a:gd name="connsiteX4" fmla="*/ 966952 w 6947338"/>
              <a:gd name="connsiteY4" fmla="*/ 399393 h 1797269"/>
              <a:gd name="connsiteX5" fmla="*/ 956441 w 6947338"/>
              <a:gd name="connsiteY5" fmla="*/ 451944 h 1797269"/>
              <a:gd name="connsiteX6" fmla="*/ 945931 w 6947338"/>
              <a:gd name="connsiteY6" fmla="*/ 609600 h 1797269"/>
              <a:gd name="connsiteX7" fmla="*/ 935421 w 6947338"/>
              <a:gd name="connsiteY7" fmla="*/ 672662 h 1797269"/>
              <a:gd name="connsiteX8" fmla="*/ 924910 w 6947338"/>
              <a:gd name="connsiteY8" fmla="*/ 746234 h 1797269"/>
              <a:gd name="connsiteX9" fmla="*/ 903890 w 6947338"/>
              <a:gd name="connsiteY9" fmla="*/ 851337 h 1797269"/>
              <a:gd name="connsiteX10" fmla="*/ 882869 w 6947338"/>
              <a:gd name="connsiteY10" fmla="*/ 914400 h 1797269"/>
              <a:gd name="connsiteX11" fmla="*/ 830317 w 6947338"/>
              <a:gd name="connsiteY11" fmla="*/ 977462 h 1797269"/>
              <a:gd name="connsiteX12" fmla="*/ 798786 w 6947338"/>
              <a:gd name="connsiteY12" fmla="*/ 998482 h 1797269"/>
              <a:gd name="connsiteX13" fmla="*/ 756745 w 6947338"/>
              <a:gd name="connsiteY13" fmla="*/ 1008993 h 1797269"/>
              <a:gd name="connsiteX14" fmla="*/ 725214 w 6947338"/>
              <a:gd name="connsiteY14" fmla="*/ 1030013 h 1797269"/>
              <a:gd name="connsiteX15" fmla="*/ 693683 w 6947338"/>
              <a:gd name="connsiteY15" fmla="*/ 1040524 h 1797269"/>
              <a:gd name="connsiteX16" fmla="*/ 609600 w 6947338"/>
              <a:gd name="connsiteY16" fmla="*/ 1061544 h 1797269"/>
              <a:gd name="connsiteX17" fmla="*/ 441434 w 6947338"/>
              <a:gd name="connsiteY17" fmla="*/ 1093075 h 1797269"/>
              <a:gd name="connsiteX18" fmla="*/ 388883 w 6947338"/>
              <a:gd name="connsiteY18" fmla="*/ 1103586 h 1797269"/>
              <a:gd name="connsiteX19" fmla="*/ 325821 w 6947338"/>
              <a:gd name="connsiteY19" fmla="*/ 1114096 h 1797269"/>
              <a:gd name="connsiteX20" fmla="*/ 283779 w 6947338"/>
              <a:gd name="connsiteY20" fmla="*/ 1124606 h 1797269"/>
              <a:gd name="connsiteX21" fmla="*/ 220717 w 6947338"/>
              <a:gd name="connsiteY21" fmla="*/ 1135117 h 1797269"/>
              <a:gd name="connsiteX22" fmla="*/ 157655 w 6947338"/>
              <a:gd name="connsiteY22" fmla="*/ 1156137 h 1797269"/>
              <a:gd name="connsiteX23" fmla="*/ 84083 w 6947338"/>
              <a:gd name="connsiteY23" fmla="*/ 1177158 h 1797269"/>
              <a:gd name="connsiteX24" fmla="*/ 63062 w 6947338"/>
              <a:gd name="connsiteY24" fmla="*/ 1208689 h 1797269"/>
              <a:gd name="connsiteX25" fmla="*/ 31531 w 6947338"/>
              <a:gd name="connsiteY25" fmla="*/ 1219200 h 1797269"/>
              <a:gd name="connsiteX26" fmla="*/ 0 w 6947338"/>
              <a:gd name="connsiteY26" fmla="*/ 1324303 h 1797269"/>
              <a:gd name="connsiteX27" fmla="*/ 10510 w 6947338"/>
              <a:gd name="connsiteY27" fmla="*/ 1471448 h 1797269"/>
              <a:gd name="connsiteX28" fmla="*/ 21021 w 6947338"/>
              <a:gd name="connsiteY28" fmla="*/ 1502979 h 1797269"/>
              <a:gd name="connsiteX29" fmla="*/ 84083 w 6947338"/>
              <a:gd name="connsiteY29" fmla="*/ 1545020 h 1797269"/>
              <a:gd name="connsiteX30" fmla="*/ 115614 w 6947338"/>
              <a:gd name="connsiteY30" fmla="*/ 1566041 h 1797269"/>
              <a:gd name="connsiteX31" fmla="*/ 178676 w 6947338"/>
              <a:gd name="connsiteY31" fmla="*/ 1597572 h 1797269"/>
              <a:gd name="connsiteX32" fmla="*/ 304800 w 6947338"/>
              <a:gd name="connsiteY32" fmla="*/ 1639613 h 1797269"/>
              <a:gd name="connsiteX33" fmla="*/ 336331 w 6947338"/>
              <a:gd name="connsiteY33" fmla="*/ 1660634 h 1797269"/>
              <a:gd name="connsiteX34" fmla="*/ 430924 w 6947338"/>
              <a:gd name="connsiteY34" fmla="*/ 1681655 h 1797269"/>
              <a:gd name="connsiteX35" fmla="*/ 504496 w 6947338"/>
              <a:gd name="connsiteY35" fmla="*/ 1702675 h 1797269"/>
              <a:gd name="connsiteX36" fmla="*/ 599090 w 6947338"/>
              <a:gd name="connsiteY36" fmla="*/ 1713186 h 1797269"/>
              <a:gd name="connsiteX37" fmla="*/ 662152 w 6947338"/>
              <a:gd name="connsiteY37" fmla="*/ 1723696 h 1797269"/>
              <a:gd name="connsiteX38" fmla="*/ 956441 w 6947338"/>
              <a:gd name="connsiteY38" fmla="*/ 1744717 h 1797269"/>
              <a:gd name="connsiteX39" fmla="*/ 1156138 w 6947338"/>
              <a:gd name="connsiteY39" fmla="*/ 1765737 h 1797269"/>
              <a:gd name="connsiteX40" fmla="*/ 1271752 w 6947338"/>
              <a:gd name="connsiteY40" fmla="*/ 1776248 h 1797269"/>
              <a:gd name="connsiteX41" fmla="*/ 1524000 w 6947338"/>
              <a:gd name="connsiteY41" fmla="*/ 1797269 h 1797269"/>
              <a:gd name="connsiteX42" fmla="*/ 2091559 w 6947338"/>
              <a:gd name="connsiteY42" fmla="*/ 1776248 h 1797269"/>
              <a:gd name="connsiteX43" fmla="*/ 2133600 w 6947338"/>
              <a:gd name="connsiteY43" fmla="*/ 1765737 h 1797269"/>
              <a:gd name="connsiteX44" fmla="*/ 2270234 w 6947338"/>
              <a:gd name="connsiteY44" fmla="*/ 1755227 h 1797269"/>
              <a:gd name="connsiteX45" fmla="*/ 2375338 w 6947338"/>
              <a:gd name="connsiteY45" fmla="*/ 1744717 h 1797269"/>
              <a:gd name="connsiteX46" fmla="*/ 2469931 w 6947338"/>
              <a:gd name="connsiteY46" fmla="*/ 1723696 h 1797269"/>
              <a:gd name="connsiteX47" fmla="*/ 2785241 w 6947338"/>
              <a:gd name="connsiteY47" fmla="*/ 1702675 h 1797269"/>
              <a:gd name="connsiteX48" fmla="*/ 2942896 w 6947338"/>
              <a:gd name="connsiteY48" fmla="*/ 1692165 h 1797269"/>
              <a:gd name="connsiteX49" fmla="*/ 3048000 w 6947338"/>
              <a:gd name="connsiteY49" fmla="*/ 1681655 h 1797269"/>
              <a:gd name="connsiteX50" fmla="*/ 3563007 w 6947338"/>
              <a:gd name="connsiteY50" fmla="*/ 1660634 h 1797269"/>
              <a:gd name="connsiteX51" fmla="*/ 3773214 w 6947338"/>
              <a:gd name="connsiteY51" fmla="*/ 1650124 h 1797269"/>
              <a:gd name="connsiteX52" fmla="*/ 5328745 w 6947338"/>
              <a:gd name="connsiteY52" fmla="*/ 1650124 h 1797269"/>
              <a:gd name="connsiteX53" fmla="*/ 5444359 w 6947338"/>
              <a:gd name="connsiteY53" fmla="*/ 1660634 h 1797269"/>
              <a:gd name="connsiteX54" fmla="*/ 5696607 w 6947338"/>
              <a:gd name="connsiteY54" fmla="*/ 1681655 h 1797269"/>
              <a:gd name="connsiteX55" fmla="*/ 6632028 w 6947338"/>
              <a:gd name="connsiteY55" fmla="*/ 1671144 h 1797269"/>
              <a:gd name="connsiteX56" fmla="*/ 6716110 w 6947338"/>
              <a:gd name="connsiteY56" fmla="*/ 1660634 h 1797269"/>
              <a:gd name="connsiteX57" fmla="*/ 6800193 w 6947338"/>
              <a:gd name="connsiteY57" fmla="*/ 1639613 h 1797269"/>
              <a:gd name="connsiteX58" fmla="*/ 6831724 w 6947338"/>
              <a:gd name="connsiteY58" fmla="*/ 1618593 h 1797269"/>
              <a:gd name="connsiteX59" fmla="*/ 6894786 w 6947338"/>
              <a:gd name="connsiteY59" fmla="*/ 1555531 h 1797269"/>
              <a:gd name="connsiteX60" fmla="*/ 6926317 w 6947338"/>
              <a:gd name="connsiteY60" fmla="*/ 1492469 h 1797269"/>
              <a:gd name="connsiteX61" fmla="*/ 6947338 w 6947338"/>
              <a:gd name="connsiteY61" fmla="*/ 1418896 h 1797269"/>
              <a:gd name="connsiteX62" fmla="*/ 6936828 w 6947338"/>
              <a:gd name="connsiteY62" fmla="*/ 1313793 h 1797269"/>
              <a:gd name="connsiteX63" fmla="*/ 6926317 w 6947338"/>
              <a:gd name="connsiteY63" fmla="*/ 1282262 h 1797269"/>
              <a:gd name="connsiteX64" fmla="*/ 6852745 w 6947338"/>
              <a:gd name="connsiteY64" fmla="*/ 1229710 h 1797269"/>
              <a:gd name="connsiteX65" fmla="*/ 6747641 w 6947338"/>
              <a:gd name="connsiteY65" fmla="*/ 1187669 h 1797269"/>
              <a:gd name="connsiteX66" fmla="*/ 6705600 w 6947338"/>
              <a:gd name="connsiteY66" fmla="*/ 1166648 h 1797269"/>
              <a:gd name="connsiteX67" fmla="*/ 6547945 w 6947338"/>
              <a:gd name="connsiteY67" fmla="*/ 1135117 h 1797269"/>
              <a:gd name="connsiteX68" fmla="*/ 6495393 w 6947338"/>
              <a:gd name="connsiteY68" fmla="*/ 1114096 h 1797269"/>
              <a:gd name="connsiteX69" fmla="*/ 6379779 w 6947338"/>
              <a:gd name="connsiteY69" fmla="*/ 1093075 h 1797269"/>
              <a:gd name="connsiteX70" fmla="*/ 6222124 w 6947338"/>
              <a:gd name="connsiteY70" fmla="*/ 1072055 h 1797269"/>
              <a:gd name="connsiteX71" fmla="*/ 6159062 w 6947338"/>
              <a:gd name="connsiteY71" fmla="*/ 1061544 h 1797269"/>
              <a:gd name="connsiteX72" fmla="*/ 5454869 w 6947338"/>
              <a:gd name="connsiteY72" fmla="*/ 1082565 h 1797269"/>
              <a:gd name="connsiteX73" fmla="*/ 5349765 w 6947338"/>
              <a:gd name="connsiteY73" fmla="*/ 1093075 h 1797269"/>
              <a:gd name="connsiteX74" fmla="*/ 5160579 w 6947338"/>
              <a:gd name="connsiteY74" fmla="*/ 1082565 h 1797269"/>
              <a:gd name="connsiteX75" fmla="*/ 5129048 w 6947338"/>
              <a:gd name="connsiteY75" fmla="*/ 1072055 h 1797269"/>
              <a:gd name="connsiteX76" fmla="*/ 5034455 w 6947338"/>
              <a:gd name="connsiteY76" fmla="*/ 998482 h 1797269"/>
              <a:gd name="connsiteX77" fmla="*/ 4992414 w 6947338"/>
              <a:gd name="connsiteY77" fmla="*/ 924910 h 1797269"/>
              <a:gd name="connsiteX78" fmla="*/ 4971393 w 6947338"/>
              <a:gd name="connsiteY78" fmla="*/ 893379 h 1797269"/>
              <a:gd name="connsiteX79" fmla="*/ 4950372 w 6947338"/>
              <a:gd name="connsiteY79" fmla="*/ 830317 h 1797269"/>
              <a:gd name="connsiteX80" fmla="*/ 4960883 w 6947338"/>
              <a:gd name="connsiteY80" fmla="*/ 651641 h 1797269"/>
              <a:gd name="connsiteX81" fmla="*/ 4971393 w 6947338"/>
              <a:gd name="connsiteY81" fmla="*/ 620110 h 1797269"/>
              <a:gd name="connsiteX82" fmla="*/ 4981903 w 6947338"/>
              <a:gd name="connsiteY82" fmla="*/ 578069 h 1797269"/>
              <a:gd name="connsiteX83" fmla="*/ 4992414 w 6947338"/>
              <a:gd name="connsiteY83" fmla="*/ 525517 h 1797269"/>
              <a:gd name="connsiteX84" fmla="*/ 5013434 w 6947338"/>
              <a:gd name="connsiteY84" fmla="*/ 430924 h 1797269"/>
              <a:gd name="connsiteX85" fmla="*/ 4981903 w 6947338"/>
              <a:gd name="connsiteY85" fmla="*/ 294289 h 1797269"/>
              <a:gd name="connsiteX86" fmla="*/ 4887310 w 6947338"/>
              <a:gd name="connsiteY86" fmla="*/ 241737 h 1797269"/>
              <a:gd name="connsiteX87" fmla="*/ 4750676 w 6947338"/>
              <a:gd name="connsiteY87" fmla="*/ 178675 h 1797269"/>
              <a:gd name="connsiteX88" fmla="*/ 4698124 w 6947338"/>
              <a:gd name="connsiteY88" fmla="*/ 157655 h 1797269"/>
              <a:gd name="connsiteX89" fmla="*/ 4666593 w 6947338"/>
              <a:gd name="connsiteY89" fmla="*/ 136634 h 1797269"/>
              <a:gd name="connsiteX90" fmla="*/ 4561490 w 6947338"/>
              <a:gd name="connsiteY90" fmla="*/ 115613 h 1797269"/>
              <a:gd name="connsiteX91" fmla="*/ 4508938 w 6947338"/>
              <a:gd name="connsiteY91" fmla="*/ 105103 h 1797269"/>
              <a:gd name="connsiteX92" fmla="*/ 4477407 w 6947338"/>
              <a:gd name="connsiteY92" fmla="*/ 94593 h 1797269"/>
              <a:gd name="connsiteX93" fmla="*/ 4330262 w 6947338"/>
              <a:gd name="connsiteY93" fmla="*/ 63062 h 1797269"/>
              <a:gd name="connsiteX94" fmla="*/ 4214648 w 6947338"/>
              <a:gd name="connsiteY94" fmla="*/ 42041 h 1797269"/>
              <a:gd name="connsiteX95" fmla="*/ 3163614 w 6947338"/>
              <a:gd name="connsiteY95" fmla="*/ 31531 h 1797269"/>
              <a:gd name="connsiteX96" fmla="*/ 2837793 w 6947338"/>
              <a:gd name="connsiteY96" fmla="*/ 10510 h 1797269"/>
              <a:gd name="connsiteX97" fmla="*/ 2396359 w 6947338"/>
              <a:gd name="connsiteY97" fmla="*/ 0 h 1797269"/>
              <a:gd name="connsiteX98" fmla="*/ 1355834 w 6947338"/>
              <a:gd name="connsiteY98" fmla="*/ 10510 h 1797269"/>
              <a:gd name="connsiteX99" fmla="*/ 1261241 w 6947338"/>
              <a:gd name="connsiteY99" fmla="*/ 31531 h 1797269"/>
              <a:gd name="connsiteX100" fmla="*/ 1177159 w 6947338"/>
              <a:gd name="connsiteY100" fmla="*/ 52551 h 1797269"/>
              <a:gd name="connsiteX101" fmla="*/ 1114096 w 6947338"/>
              <a:gd name="connsiteY101" fmla="*/ 73572 h 1797269"/>
              <a:gd name="connsiteX102" fmla="*/ 1030014 w 6947338"/>
              <a:gd name="connsiteY102" fmla="*/ 147144 h 1797269"/>
              <a:gd name="connsiteX103" fmla="*/ 1019503 w 6947338"/>
              <a:gd name="connsiteY103" fmla="*/ 189186 h 1797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947338" h="1797269">
                <a:moveTo>
                  <a:pt x="1061545" y="147144"/>
                </a:moveTo>
                <a:cubicBezTo>
                  <a:pt x="1051035" y="164661"/>
                  <a:pt x="1038467" y="181099"/>
                  <a:pt x="1030014" y="199696"/>
                </a:cubicBezTo>
                <a:cubicBezTo>
                  <a:pt x="976411" y="317622"/>
                  <a:pt x="1037581" y="219876"/>
                  <a:pt x="987972" y="294289"/>
                </a:cubicBezTo>
                <a:cubicBezTo>
                  <a:pt x="984469" y="304799"/>
                  <a:pt x="979635" y="314956"/>
                  <a:pt x="977462" y="325820"/>
                </a:cubicBezTo>
                <a:cubicBezTo>
                  <a:pt x="972604" y="350112"/>
                  <a:pt x="971025" y="374957"/>
                  <a:pt x="966952" y="399393"/>
                </a:cubicBezTo>
                <a:cubicBezTo>
                  <a:pt x="964015" y="417014"/>
                  <a:pt x="959945" y="434427"/>
                  <a:pt x="956441" y="451944"/>
                </a:cubicBezTo>
                <a:cubicBezTo>
                  <a:pt x="952938" y="504496"/>
                  <a:pt x="950924" y="557169"/>
                  <a:pt x="945931" y="609600"/>
                </a:cubicBezTo>
                <a:cubicBezTo>
                  <a:pt x="943911" y="630815"/>
                  <a:pt x="938661" y="651599"/>
                  <a:pt x="935421" y="672662"/>
                </a:cubicBezTo>
                <a:cubicBezTo>
                  <a:pt x="931654" y="697147"/>
                  <a:pt x="928677" y="721749"/>
                  <a:pt x="924910" y="746234"/>
                </a:cubicBezTo>
                <a:cubicBezTo>
                  <a:pt x="918929" y="785110"/>
                  <a:pt x="914889" y="814673"/>
                  <a:pt x="903890" y="851337"/>
                </a:cubicBezTo>
                <a:cubicBezTo>
                  <a:pt x="897523" y="872561"/>
                  <a:pt x="895160" y="895963"/>
                  <a:pt x="882869" y="914400"/>
                </a:cubicBezTo>
                <a:cubicBezTo>
                  <a:pt x="862200" y="945402"/>
                  <a:pt x="860663" y="952174"/>
                  <a:pt x="830317" y="977462"/>
                </a:cubicBezTo>
                <a:cubicBezTo>
                  <a:pt x="820613" y="985549"/>
                  <a:pt x="810396" y="993506"/>
                  <a:pt x="798786" y="998482"/>
                </a:cubicBezTo>
                <a:cubicBezTo>
                  <a:pt x="785509" y="1004172"/>
                  <a:pt x="770759" y="1005489"/>
                  <a:pt x="756745" y="1008993"/>
                </a:cubicBezTo>
                <a:cubicBezTo>
                  <a:pt x="746235" y="1016000"/>
                  <a:pt x="736512" y="1024364"/>
                  <a:pt x="725214" y="1030013"/>
                </a:cubicBezTo>
                <a:cubicBezTo>
                  <a:pt x="715305" y="1034968"/>
                  <a:pt x="704372" y="1037609"/>
                  <a:pt x="693683" y="1040524"/>
                </a:cubicBezTo>
                <a:cubicBezTo>
                  <a:pt x="665811" y="1048125"/>
                  <a:pt x="637628" y="1054537"/>
                  <a:pt x="609600" y="1061544"/>
                </a:cubicBezTo>
                <a:cubicBezTo>
                  <a:pt x="494434" y="1090336"/>
                  <a:pt x="675567" y="1046245"/>
                  <a:pt x="441434" y="1093075"/>
                </a:cubicBezTo>
                <a:lnTo>
                  <a:pt x="388883" y="1103586"/>
                </a:lnTo>
                <a:cubicBezTo>
                  <a:pt x="367916" y="1107398"/>
                  <a:pt x="346718" y="1109917"/>
                  <a:pt x="325821" y="1114096"/>
                </a:cubicBezTo>
                <a:cubicBezTo>
                  <a:pt x="311656" y="1116929"/>
                  <a:pt x="297944" y="1121773"/>
                  <a:pt x="283779" y="1124606"/>
                </a:cubicBezTo>
                <a:cubicBezTo>
                  <a:pt x="262882" y="1128785"/>
                  <a:pt x="241391" y="1129948"/>
                  <a:pt x="220717" y="1135117"/>
                </a:cubicBezTo>
                <a:cubicBezTo>
                  <a:pt x="199221" y="1140491"/>
                  <a:pt x="179151" y="1150763"/>
                  <a:pt x="157655" y="1156137"/>
                </a:cubicBezTo>
                <a:cubicBezTo>
                  <a:pt x="104866" y="1169335"/>
                  <a:pt x="129318" y="1162080"/>
                  <a:pt x="84083" y="1177158"/>
                </a:cubicBezTo>
                <a:cubicBezTo>
                  <a:pt x="77076" y="1187668"/>
                  <a:pt x="72926" y="1200798"/>
                  <a:pt x="63062" y="1208689"/>
                </a:cubicBezTo>
                <a:cubicBezTo>
                  <a:pt x="54411" y="1215610"/>
                  <a:pt x="37970" y="1210185"/>
                  <a:pt x="31531" y="1219200"/>
                </a:cubicBezTo>
                <a:cubicBezTo>
                  <a:pt x="21688" y="1232980"/>
                  <a:pt x="5619" y="1301827"/>
                  <a:pt x="0" y="1324303"/>
                </a:cubicBezTo>
                <a:cubicBezTo>
                  <a:pt x="3503" y="1373351"/>
                  <a:pt x="4764" y="1422612"/>
                  <a:pt x="10510" y="1471448"/>
                </a:cubicBezTo>
                <a:cubicBezTo>
                  <a:pt x="11804" y="1482451"/>
                  <a:pt x="13187" y="1495145"/>
                  <a:pt x="21021" y="1502979"/>
                </a:cubicBezTo>
                <a:cubicBezTo>
                  <a:pt x="38885" y="1520843"/>
                  <a:pt x="63062" y="1531006"/>
                  <a:pt x="84083" y="1545020"/>
                </a:cubicBezTo>
                <a:cubicBezTo>
                  <a:pt x="94593" y="1552027"/>
                  <a:pt x="104316" y="1560392"/>
                  <a:pt x="115614" y="1566041"/>
                </a:cubicBezTo>
                <a:cubicBezTo>
                  <a:pt x="136635" y="1576551"/>
                  <a:pt x="157074" y="1588314"/>
                  <a:pt x="178676" y="1597572"/>
                </a:cubicBezTo>
                <a:cubicBezTo>
                  <a:pt x="247002" y="1626855"/>
                  <a:pt x="247850" y="1625376"/>
                  <a:pt x="304800" y="1639613"/>
                </a:cubicBezTo>
                <a:cubicBezTo>
                  <a:pt x="315310" y="1646620"/>
                  <a:pt x="325033" y="1654985"/>
                  <a:pt x="336331" y="1660634"/>
                </a:cubicBezTo>
                <a:cubicBezTo>
                  <a:pt x="364720" y="1674829"/>
                  <a:pt x="401866" y="1675198"/>
                  <a:pt x="430924" y="1681655"/>
                </a:cubicBezTo>
                <a:cubicBezTo>
                  <a:pt x="492724" y="1695389"/>
                  <a:pt x="430108" y="1691231"/>
                  <a:pt x="504496" y="1702675"/>
                </a:cubicBezTo>
                <a:cubicBezTo>
                  <a:pt x="535852" y="1707499"/>
                  <a:pt x="567643" y="1708993"/>
                  <a:pt x="599090" y="1713186"/>
                </a:cubicBezTo>
                <a:cubicBezTo>
                  <a:pt x="620214" y="1716003"/>
                  <a:pt x="640987" y="1721206"/>
                  <a:pt x="662152" y="1723696"/>
                </a:cubicBezTo>
                <a:cubicBezTo>
                  <a:pt x="757616" y="1734927"/>
                  <a:pt x="861808" y="1739150"/>
                  <a:pt x="956441" y="1744717"/>
                </a:cubicBezTo>
                <a:cubicBezTo>
                  <a:pt x="1070231" y="1763681"/>
                  <a:pt x="986102" y="1751567"/>
                  <a:pt x="1156138" y="1765737"/>
                </a:cubicBezTo>
                <a:lnTo>
                  <a:pt x="1271752" y="1776248"/>
                </a:lnTo>
                <a:cubicBezTo>
                  <a:pt x="1532142" y="1797080"/>
                  <a:pt x="1314026" y="1776270"/>
                  <a:pt x="1524000" y="1797269"/>
                </a:cubicBezTo>
                <a:cubicBezTo>
                  <a:pt x="1614958" y="1794811"/>
                  <a:pt x="1947942" y="1789926"/>
                  <a:pt x="2091559" y="1776248"/>
                </a:cubicBezTo>
                <a:cubicBezTo>
                  <a:pt x="2105939" y="1774878"/>
                  <a:pt x="2119254" y="1767425"/>
                  <a:pt x="2133600" y="1765737"/>
                </a:cubicBezTo>
                <a:cubicBezTo>
                  <a:pt x="2178966" y="1760400"/>
                  <a:pt x="2224727" y="1759184"/>
                  <a:pt x="2270234" y="1755227"/>
                </a:cubicBezTo>
                <a:cubicBezTo>
                  <a:pt x="2305311" y="1752177"/>
                  <a:pt x="2340303" y="1748220"/>
                  <a:pt x="2375338" y="1744717"/>
                </a:cubicBezTo>
                <a:cubicBezTo>
                  <a:pt x="2397188" y="1739254"/>
                  <a:pt x="2449618" y="1725437"/>
                  <a:pt x="2469931" y="1723696"/>
                </a:cubicBezTo>
                <a:cubicBezTo>
                  <a:pt x="2574883" y="1714700"/>
                  <a:pt x="2680138" y="1709682"/>
                  <a:pt x="2785241" y="1702675"/>
                </a:cubicBezTo>
                <a:cubicBezTo>
                  <a:pt x="2837793" y="1699172"/>
                  <a:pt x="2890489" y="1697405"/>
                  <a:pt x="2942896" y="1692165"/>
                </a:cubicBezTo>
                <a:cubicBezTo>
                  <a:pt x="2977931" y="1688662"/>
                  <a:pt x="3012864" y="1683922"/>
                  <a:pt x="3048000" y="1681655"/>
                </a:cubicBezTo>
                <a:cubicBezTo>
                  <a:pt x="3202998" y="1671655"/>
                  <a:pt x="3413356" y="1666869"/>
                  <a:pt x="3563007" y="1660634"/>
                </a:cubicBezTo>
                <a:lnTo>
                  <a:pt x="3773214" y="1650124"/>
                </a:lnTo>
                <a:cubicBezTo>
                  <a:pt x="4347023" y="1586363"/>
                  <a:pt x="3909711" y="1631203"/>
                  <a:pt x="5328745" y="1650124"/>
                </a:cubicBezTo>
                <a:cubicBezTo>
                  <a:pt x="5367438" y="1650640"/>
                  <a:pt x="5405776" y="1657666"/>
                  <a:pt x="5444359" y="1660634"/>
                </a:cubicBezTo>
                <a:cubicBezTo>
                  <a:pt x="5690444" y="1679563"/>
                  <a:pt x="5515469" y="1661527"/>
                  <a:pt x="5696607" y="1681655"/>
                </a:cubicBezTo>
                <a:lnTo>
                  <a:pt x="6632028" y="1671144"/>
                </a:lnTo>
                <a:cubicBezTo>
                  <a:pt x="6660267" y="1670562"/>
                  <a:pt x="6688193" y="1664929"/>
                  <a:pt x="6716110" y="1660634"/>
                </a:cubicBezTo>
                <a:cubicBezTo>
                  <a:pt x="6733439" y="1657968"/>
                  <a:pt x="6780296" y="1649561"/>
                  <a:pt x="6800193" y="1639613"/>
                </a:cubicBezTo>
                <a:cubicBezTo>
                  <a:pt x="6811491" y="1633964"/>
                  <a:pt x="6822283" y="1626985"/>
                  <a:pt x="6831724" y="1618593"/>
                </a:cubicBezTo>
                <a:cubicBezTo>
                  <a:pt x="6853943" y="1598843"/>
                  <a:pt x="6894786" y="1555531"/>
                  <a:pt x="6894786" y="1555531"/>
                </a:cubicBezTo>
                <a:cubicBezTo>
                  <a:pt x="6921202" y="1476281"/>
                  <a:pt x="6885569" y="1573963"/>
                  <a:pt x="6926317" y="1492469"/>
                </a:cubicBezTo>
                <a:cubicBezTo>
                  <a:pt x="6933857" y="1477388"/>
                  <a:pt x="6943970" y="1432370"/>
                  <a:pt x="6947338" y="1418896"/>
                </a:cubicBezTo>
                <a:cubicBezTo>
                  <a:pt x="6943835" y="1383862"/>
                  <a:pt x="6942182" y="1348593"/>
                  <a:pt x="6936828" y="1313793"/>
                </a:cubicBezTo>
                <a:cubicBezTo>
                  <a:pt x="6935143" y="1302843"/>
                  <a:pt x="6932463" y="1291480"/>
                  <a:pt x="6926317" y="1282262"/>
                </a:cubicBezTo>
                <a:cubicBezTo>
                  <a:pt x="6900556" y="1243621"/>
                  <a:pt x="6890320" y="1253195"/>
                  <a:pt x="6852745" y="1229710"/>
                </a:cubicBezTo>
                <a:cubicBezTo>
                  <a:pt x="6777541" y="1182707"/>
                  <a:pt x="6847585" y="1204326"/>
                  <a:pt x="6747641" y="1187669"/>
                </a:cubicBezTo>
                <a:cubicBezTo>
                  <a:pt x="6733627" y="1180662"/>
                  <a:pt x="6720752" y="1170635"/>
                  <a:pt x="6705600" y="1166648"/>
                </a:cubicBezTo>
                <a:cubicBezTo>
                  <a:pt x="6653772" y="1153009"/>
                  <a:pt x="6547945" y="1135117"/>
                  <a:pt x="6547945" y="1135117"/>
                </a:cubicBezTo>
                <a:cubicBezTo>
                  <a:pt x="6530428" y="1128110"/>
                  <a:pt x="6513696" y="1118672"/>
                  <a:pt x="6495393" y="1114096"/>
                </a:cubicBezTo>
                <a:cubicBezTo>
                  <a:pt x="6457393" y="1104596"/>
                  <a:pt x="6418416" y="1099514"/>
                  <a:pt x="6379779" y="1093075"/>
                </a:cubicBezTo>
                <a:cubicBezTo>
                  <a:pt x="6308294" y="1081161"/>
                  <a:pt x="6296527" y="1082684"/>
                  <a:pt x="6222124" y="1072055"/>
                </a:cubicBezTo>
                <a:cubicBezTo>
                  <a:pt x="6201028" y="1069041"/>
                  <a:pt x="6180083" y="1065048"/>
                  <a:pt x="6159062" y="1061544"/>
                </a:cubicBezTo>
                <a:cubicBezTo>
                  <a:pt x="5885931" y="1067118"/>
                  <a:pt x="5703297" y="1064821"/>
                  <a:pt x="5454869" y="1082565"/>
                </a:cubicBezTo>
                <a:cubicBezTo>
                  <a:pt x="5419749" y="1085073"/>
                  <a:pt x="5384800" y="1089572"/>
                  <a:pt x="5349765" y="1093075"/>
                </a:cubicBezTo>
                <a:cubicBezTo>
                  <a:pt x="5286703" y="1089572"/>
                  <a:pt x="5223454" y="1088553"/>
                  <a:pt x="5160579" y="1082565"/>
                </a:cubicBezTo>
                <a:cubicBezTo>
                  <a:pt x="5149550" y="1081515"/>
                  <a:pt x="5138733" y="1077435"/>
                  <a:pt x="5129048" y="1072055"/>
                </a:cubicBezTo>
                <a:cubicBezTo>
                  <a:pt x="5092680" y="1051850"/>
                  <a:pt x="5060869" y="1030178"/>
                  <a:pt x="5034455" y="998482"/>
                </a:cubicBezTo>
                <a:cubicBezTo>
                  <a:pt x="5011173" y="970544"/>
                  <a:pt x="5011107" y="957623"/>
                  <a:pt x="4992414" y="924910"/>
                </a:cubicBezTo>
                <a:cubicBezTo>
                  <a:pt x="4986147" y="913942"/>
                  <a:pt x="4978400" y="903889"/>
                  <a:pt x="4971393" y="893379"/>
                </a:cubicBezTo>
                <a:cubicBezTo>
                  <a:pt x="4964386" y="872358"/>
                  <a:pt x="4949071" y="852437"/>
                  <a:pt x="4950372" y="830317"/>
                </a:cubicBezTo>
                <a:cubicBezTo>
                  <a:pt x="4953876" y="770758"/>
                  <a:pt x="4954946" y="711007"/>
                  <a:pt x="4960883" y="651641"/>
                </a:cubicBezTo>
                <a:cubicBezTo>
                  <a:pt x="4961985" y="640617"/>
                  <a:pt x="4968349" y="630763"/>
                  <a:pt x="4971393" y="620110"/>
                </a:cubicBezTo>
                <a:cubicBezTo>
                  <a:pt x="4975361" y="606221"/>
                  <a:pt x="4978769" y="592170"/>
                  <a:pt x="4981903" y="578069"/>
                </a:cubicBezTo>
                <a:cubicBezTo>
                  <a:pt x="4985778" y="560630"/>
                  <a:pt x="4988539" y="542956"/>
                  <a:pt x="4992414" y="525517"/>
                </a:cubicBezTo>
                <a:cubicBezTo>
                  <a:pt x="5022089" y="391980"/>
                  <a:pt x="4981748" y="589356"/>
                  <a:pt x="5013434" y="430924"/>
                </a:cubicBezTo>
                <a:cubicBezTo>
                  <a:pt x="5009408" y="390667"/>
                  <a:pt x="5019678" y="327341"/>
                  <a:pt x="4981903" y="294289"/>
                </a:cubicBezTo>
                <a:cubicBezTo>
                  <a:pt x="4868730" y="195263"/>
                  <a:pt x="4960741" y="282532"/>
                  <a:pt x="4887310" y="241737"/>
                </a:cubicBezTo>
                <a:cubicBezTo>
                  <a:pt x="4740121" y="159965"/>
                  <a:pt x="4912047" y="232465"/>
                  <a:pt x="4750676" y="178675"/>
                </a:cubicBezTo>
                <a:cubicBezTo>
                  <a:pt x="4732778" y="172709"/>
                  <a:pt x="4714999" y="166092"/>
                  <a:pt x="4698124" y="157655"/>
                </a:cubicBezTo>
                <a:cubicBezTo>
                  <a:pt x="4686826" y="152006"/>
                  <a:pt x="4678666" y="140349"/>
                  <a:pt x="4666593" y="136634"/>
                </a:cubicBezTo>
                <a:cubicBezTo>
                  <a:pt x="4632445" y="126127"/>
                  <a:pt x="4596524" y="122620"/>
                  <a:pt x="4561490" y="115613"/>
                </a:cubicBezTo>
                <a:cubicBezTo>
                  <a:pt x="4543973" y="112110"/>
                  <a:pt x="4525886" y="110752"/>
                  <a:pt x="4508938" y="105103"/>
                </a:cubicBezTo>
                <a:cubicBezTo>
                  <a:pt x="4498428" y="101600"/>
                  <a:pt x="4488060" y="97637"/>
                  <a:pt x="4477407" y="94593"/>
                </a:cubicBezTo>
                <a:cubicBezTo>
                  <a:pt x="4432651" y="81805"/>
                  <a:pt x="4370515" y="71113"/>
                  <a:pt x="4330262" y="63062"/>
                </a:cubicBezTo>
                <a:cubicBezTo>
                  <a:pt x="4311995" y="59409"/>
                  <a:pt x="4229504" y="42321"/>
                  <a:pt x="4214648" y="42041"/>
                </a:cubicBezTo>
                <a:lnTo>
                  <a:pt x="3163614" y="31531"/>
                </a:lnTo>
                <a:cubicBezTo>
                  <a:pt x="3050564" y="22834"/>
                  <a:pt x="2952908" y="14347"/>
                  <a:pt x="2837793" y="10510"/>
                </a:cubicBezTo>
                <a:lnTo>
                  <a:pt x="2396359" y="0"/>
                </a:lnTo>
                <a:lnTo>
                  <a:pt x="1355834" y="10510"/>
                </a:lnTo>
                <a:cubicBezTo>
                  <a:pt x="1301110" y="11552"/>
                  <a:pt x="1302973" y="20150"/>
                  <a:pt x="1261241" y="31531"/>
                </a:cubicBezTo>
                <a:cubicBezTo>
                  <a:pt x="1233369" y="39132"/>
                  <a:pt x="1204566" y="43415"/>
                  <a:pt x="1177159" y="52551"/>
                </a:cubicBezTo>
                <a:lnTo>
                  <a:pt x="1114096" y="73572"/>
                </a:lnTo>
                <a:cubicBezTo>
                  <a:pt x="1066796" y="105105"/>
                  <a:pt x="1051911" y="103350"/>
                  <a:pt x="1030014" y="147144"/>
                </a:cubicBezTo>
                <a:cubicBezTo>
                  <a:pt x="1018395" y="170382"/>
                  <a:pt x="1019503" y="171270"/>
                  <a:pt x="1019503" y="189186"/>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Cascaded IIP3</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32</a:t>
            </a:fld>
            <a:endParaRPr lang="en-US" dirty="0">
              <a:solidFill>
                <a:srgbClr val="000000"/>
              </a:solidFill>
            </a:endParaRPr>
          </a:p>
        </p:txBody>
      </p:sp>
      <p:sp>
        <p:nvSpPr>
          <p:cNvPr id="5" name="Rectangle 4"/>
          <p:cNvSpPr/>
          <p:nvPr/>
        </p:nvSpPr>
        <p:spPr>
          <a:xfrm>
            <a:off x="2242631" y="1448772"/>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6" name="Straight Arrow Connector 5"/>
          <p:cNvCxnSpPr>
            <a:endCxn id="5" idx="1"/>
          </p:cNvCxnSpPr>
          <p:nvPr/>
        </p:nvCxnSpPr>
        <p:spPr>
          <a:xfrm>
            <a:off x="1861631" y="1829771"/>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2"/>
          <p:cNvSpPr txBox="1">
            <a:spLocks noChangeArrowheads="1"/>
          </p:cNvSpPr>
          <p:nvPr/>
        </p:nvSpPr>
        <p:spPr bwMode="auto">
          <a:xfrm>
            <a:off x="2204531" y="1506606"/>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 1</a:t>
            </a:r>
            <a:endParaRPr lang="en-US" b="1" dirty="0">
              <a:solidFill>
                <a:srgbClr val="000000"/>
              </a:solidFill>
              <a:latin typeface="Franklin Gothic Medium Cond" pitchFamily="34" charset="0"/>
            </a:endParaRPr>
          </a:p>
        </p:txBody>
      </p:sp>
      <p:cxnSp>
        <p:nvCxnSpPr>
          <p:cNvPr id="8" name="Straight Arrow Connector 7"/>
          <p:cNvCxnSpPr/>
          <p:nvPr/>
        </p:nvCxnSpPr>
        <p:spPr>
          <a:xfrm>
            <a:off x="3271331" y="1829772"/>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2"/>
          <p:cNvSpPr txBox="1">
            <a:spLocks noChangeArrowheads="1"/>
          </p:cNvSpPr>
          <p:nvPr/>
        </p:nvSpPr>
        <p:spPr bwMode="auto">
          <a:xfrm>
            <a:off x="1529028" y="1645106"/>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in1</a:t>
            </a:r>
          </a:p>
        </p:txBody>
      </p:sp>
      <mc:AlternateContent xmlns:mc="http://schemas.openxmlformats.org/markup-compatibility/2006" xmlns:a14="http://schemas.microsoft.com/office/drawing/2010/main">
        <mc:Choice Requires="a14">
          <p:sp>
            <p:nvSpPr>
              <p:cNvPr id="11" name="TextBox 10"/>
              <p:cNvSpPr txBox="1"/>
              <p:nvPr/>
            </p:nvSpPr>
            <p:spPr>
              <a:xfrm>
                <a:off x="1175831" y="2354242"/>
                <a:ext cx="3342262"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𝐨𝐮𝐭𝟏</m:t>
                          </m:r>
                        </m:sub>
                      </m:sSub>
                      <m:r>
                        <a:rPr lang="en-US" sz="1600" b="1" i="1" smtClean="0">
                          <a:solidFill>
                            <a:srgbClr val="000000"/>
                          </a:solidFill>
                          <a:latin typeface="Cambria Math"/>
                          <a:ea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r>
                            <a:rPr lang="en-US" sz="1600" b="1" i="1" smtClean="0">
                              <a:solidFill>
                                <a:srgbClr val="000000"/>
                              </a:solidFill>
                              <a:latin typeface="Cambria Math"/>
                            </a:rPr>
                            <m:t>𝟏</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r>
                                <a:rPr lang="en-US" sz="1600" b="1" smtClean="0">
                                  <a:solidFill>
                                    <a:srgbClr val="000000"/>
                                  </a:solidFill>
                                  <a:latin typeface="Cambria Math"/>
                                </a:rPr>
                                <m:t>𝟏</m:t>
                              </m:r>
                            </m:sub>
                          </m:sSub>
                        </m:e>
                        <m:sup>
                          <m:r>
                            <a:rPr lang="en-US" sz="1600" b="1" smtClean="0">
                              <a:solidFill>
                                <a:srgbClr val="000000"/>
                              </a:solidFill>
                              <a:latin typeface="Cambria Math"/>
                            </a:rPr>
                            <m:t>𝟐</m:t>
                          </m:r>
                        </m:sup>
                      </m:sSup>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r>
                                <a:rPr lang="en-US" sz="1600" b="1" smtClean="0">
                                  <a:solidFill>
                                    <a:srgbClr val="000000"/>
                                  </a:solidFill>
                                  <a:latin typeface="Cambria Math"/>
                                </a:rPr>
                                <m:t>𝟏</m:t>
                              </m:r>
                            </m:sub>
                          </m:sSub>
                        </m:e>
                        <m:sup>
                          <m:r>
                            <a:rPr lang="en-US" sz="1600" b="1" smtClean="0">
                              <a:solidFill>
                                <a:srgbClr val="000000"/>
                              </a:solidFill>
                              <a:latin typeface="Cambria Math"/>
                            </a:rPr>
                            <m:t>𝟑</m:t>
                          </m:r>
                        </m:sup>
                      </m:sSup>
                    </m:oMath>
                  </m:oMathPara>
                </a14:m>
                <a:endParaRPr lang="en-US" sz="1600" b="1" dirty="0" smtClean="0">
                  <a:solidFill>
                    <a:srgbClr val="00000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175831" y="2354242"/>
                <a:ext cx="3342262" cy="359650"/>
              </a:xfrm>
              <a:prstGeom prst="rect">
                <a:avLst/>
              </a:prstGeom>
              <a:blipFill rotWithShape="1">
                <a:blip r:embed="rId2"/>
                <a:stretch>
                  <a:fillRect/>
                </a:stretch>
              </a:blipFill>
            </p:spPr>
            <p:txBody>
              <a:bodyPr/>
              <a:lstStyle/>
              <a:p>
                <a:r>
                  <a:rPr lang="en-US">
                    <a:noFill/>
                  </a:rPr>
                  <a:t> </a:t>
                </a:r>
              </a:p>
            </p:txBody>
          </p:sp>
        </mc:Fallback>
      </mc:AlternateContent>
      <p:sp>
        <p:nvSpPr>
          <p:cNvPr id="14" name="Rectangle 13"/>
          <p:cNvSpPr/>
          <p:nvPr/>
        </p:nvSpPr>
        <p:spPr>
          <a:xfrm>
            <a:off x="4986863" y="1439842"/>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5" name="Straight Arrow Connector 14"/>
          <p:cNvCxnSpPr>
            <a:endCxn id="14" idx="1"/>
          </p:cNvCxnSpPr>
          <p:nvPr/>
        </p:nvCxnSpPr>
        <p:spPr>
          <a:xfrm>
            <a:off x="4605863" y="1820841"/>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2"/>
          <p:cNvSpPr txBox="1">
            <a:spLocks noChangeArrowheads="1"/>
          </p:cNvSpPr>
          <p:nvPr/>
        </p:nvSpPr>
        <p:spPr bwMode="auto">
          <a:xfrm>
            <a:off x="4948763" y="1497676"/>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 2</a:t>
            </a:r>
            <a:endParaRPr lang="en-US" b="1" dirty="0">
              <a:solidFill>
                <a:srgbClr val="000000"/>
              </a:solidFill>
              <a:latin typeface="Franklin Gothic Medium Cond" pitchFamily="34" charset="0"/>
            </a:endParaRPr>
          </a:p>
        </p:txBody>
      </p:sp>
      <p:cxnSp>
        <p:nvCxnSpPr>
          <p:cNvPr id="17" name="Straight Arrow Connector 16"/>
          <p:cNvCxnSpPr/>
          <p:nvPr/>
        </p:nvCxnSpPr>
        <p:spPr>
          <a:xfrm>
            <a:off x="6015563" y="1820842"/>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2"/>
          <p:cNvSpPr txBox="1">
            <a:spLocks noChangeArrowheads="1"/>
          </p:cNvSpPr>
          <p:nvPr/>
        </p:nvSpPr>
        <p:spPr bwMode="auto">
          <a:xfrm>
            <a:off x="3614231" y="1636176"/>
            <a:ext cx="10946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out1</a:t>
            </a:r>
            <a:r>
              <a:rPr lang="en-US" b="1" dirty="0" smtClean="0">
                <a:solidFill>
                  <a:srgbClr val="000000"/>
                </a:solidFill>
                <a:latin typeface="Franklin Gothic Medium Cond" pitchFamily="34" charset="0"/>
              </a:rPr>
              <a:t>= V</a:t>
            </a:r>
            <a:r>
              <a:rPr lang="en-US" b="1" baseline="-25000" dirty="0" smtClean="0">
                <a:solidFill>
                  <a:srgbClr val="000000"/>
                </a:solidFill>
                <a:latin typeface="Franklin Gothic Medium Cond" pitchFamily="34" charset="0"/>
              </a:rPr>
              <a:t>in2</a:t>
            </a:r>
          </a:p>
        </p:txBody>
      </p:sp>
      <p:sp>
        <p:nvSpPr>
          <p:cNvPr id="19" name="TextBox 2"/>
          <p:cNvSpPr txBox="1">
            <a:spLocks noChangeArrowheads="1"/>
          </p:cNvSpPr>
          <p:nvPr/>
        </p:nvSpPr>
        <p:spPr bwMode="auto">
          <a:xfrm>
            <a:off x="6298738" y="1637549"/>
            <a:ext cx="5920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out2</a:t>
            </a:r>
          </a:p>
        </p:txBody>
      </p:sp>
      <mc:AlternateContent xmlns:mc="http://schemas.openxmlformats.org/markup-compatibility/2006" xmlns:a14="http://schemas.microsoft.com/office/drawing/2010/main">
        <mc:Choice Requires="a14">
          <p:sp>
            <p:nvSpPr>
              <p:cNvPr id="20" name="TextBox 19"/>
              <p:cNvSpPr txBox="1"/>
              <p:nvPr/>
            </p:nvSpPr>
            <p:spPr>
              <a:xfrm>
                <a:off x="4447403" y="2354242"/>
                <a:ext cx="3634007"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𝐨𝐮𝐭𝟐</m:t>
                          </m:r>
                        </m:sub>
                      </m:sSub>
                      <m:r>
                        <a:rPr lang="en-US" sz="1600" b="1" i="1" smtClean="0">
                          <a:solidFill>
                            <a:srgbClr val="000000"/>
                          </a:solidFill>
                          <a:latin typeface="Cambria Math"/>
                          <a:ea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𝐛</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m:t>
                          </m:r>
                          <m:r>
                            <a:rPr lang="en-US" sz="1600" b="1" i="1" smtClean="0">
                              <a:solidFill>
                                <a:srgbClr val="000000"/>
                              </a:solidFill>
                              <a:latin typeface="Cambria Math"/>
                            </a:rPr>
                            <m:t>𝟏</m:t>
                          </m:r>
                        </m:sub>
                      </m:sSub>
                      <m:r>
                        <a:rPr lang="en-US" sz="1600" b="1" smtClean="0">
                          <a:solidFill>
                            <a:srgbClr val="000000"/>
                          </a:solidFill>
                          <a:latin typeface="Cambria Math"/>
                        </a:rPr>
                        <m:t>+</m:t>
                      </m:r>
                      <m:sSub>
                        <m:sSubPr>
                          <m:ctrlPr>
                            <a:rPr lang="en-US" sz="1600" b="1" i="1" smtClean="0">
                              <a:solidFill>
                                <a:srgbClr val="000000"/>
                              </a:solidFill>
                              <a:latin typeface="Cambria Math"/>
                            </a:rPr>
                          </m:ctrlPr>
                        </m:sSubPr>
                        <m:e>
                          <m:r>
                            <a:rPr lang="en-US" sz="1600" b="1" i="0" smtClean="0">
                              <a:solidFill>
                                <a:srgbClr val="000000"/>
                              </a:solidFill>
                              <a:latin typeface="Cambria Math"/>
                            </a:rPr>
                            <m:t>𝐛</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smtClean="0">
                                  <a:solidFill>
                                    <a:srgbClr val="000000"/>
                                  </a:solidFill>
                                  <a:latin typeface="Cambria Math"/>
                                </a:rPr>
                                <m:t>𝐨𝐮𝐭𝟏</m:t>
                              </m:r>
                            </m:sub>
                          </m:sSub>
                        </m:e>
                        <m:sup>
                          <m:r>
                            <a:rPr lang="en-US" sz="1600" b="1" smtClean="0">
                              <a:solidFill>
                                <a:srgbClr val="000000"/>
                              </a:solidFill>
                              <a:latin typeface="Cambria Math"/>
                            </a:rPr>
                            <m:t>𝟐</m:t>
                          </m:r>
                        </m:sup>
                      </m:sSup>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i="0" smtClean="0">
                              <a:solidFill>
                                <a:srgbClr val="000000"/>
                              </a:solidFill>
                              <a:latin typeface="Cambria Math"/>
                            </a:rPr>
                            <m:t>𝐛</m:t>
                          </m:r>
                        </m:e>
                        <m:sub>
                          <m:r>
                            <a:rPr lang="en-US" sz="1600" b="1"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smtClean="0">
                                  <a:solidFill>
                                    <a:srgbClr val="000000"/>
                                  </a:solidFill>
                                  <a:latin typeface="Cambria Math"/>
                                </a:rPr>
                                <m:t>𝐨𝐮𝐭𝟏</m:t>
                              </m:r>
                            </m:sub>
                          </m:sSub>
                        </m:e>
                        <m:sup>
                          <m:r>
                            <a:rPr lang="en-US" sz="1600" b="1" smtClean="0">
                              <a:solidFill>
                                <a:srgbClr val="000000"/>
                              </a:solidFill>
                              <a:latin typeface="Cambria Math"/>
                            </a:rPr>
                            <m:t>𝟑</m:t>
                          </m:r>
                        </m:sup>
                      </m:sSup>
                    </m:oMath>
                  </m:oMathPara>
                </a14:m>
                <a:endParaRPr lang="en-US" sz="1600" b="1" dirty="0" smtClean="0">
                  <a:solidFill>
                    <a:srgbClr val="000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4447403" y="2354242"/>
                <a:ext cx="3634007" cy="359650"/>
              </a:xfrm>
              <a:prstGeom prst="rect">
                <a:avLst/>
              </a:prstGeom>
              <a:blipFill rotWithShape="1">
                <a:blip r:embed="rId3"/>
                <a:stretch>
                  <a:fillRect/>
                </a:stretch>
              </a:blipFill>
            </p:spPr>
            <p:txBody>
              <a:bodyPr/>
              <a:lstStyle/>
              <a:p>
                <a:r>
                  <a:rPr lang="en-US">
                    <a:noFill/>
                  </a:rPr>
                  <a:t> </a:t>
                </a:r>
              </a:p>
            </p:txBody>
          </p:sp>
        </mc:Fallback>
      </mc:AlternateContent>
      <p:sp>
        <p:nvSpPr>
          <p:cNvPr id="23" name="TextBox 2"/>
          <p:cNvSpPr txBox="1">
            <a:spLocks noChangeArrowheads="1"/>
          </p:cNvSpPr>
          <p:nvPr/>
        </p:nvSpPr>
        <p:spPr bwMode="auto">
          <a:xfrm>
            <a:off x="1336728" y="2944367"/>
            <a:ext cx="34913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Overall cascaded nonlinear response: </a:t>
            </a:r>
            <a:endParaRPr lang="en-US" b="1" baseline="-25000" dirty="0" smtClean="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4516820" y="2958975"/>
                <a:ext cx="3303790"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𝐨𝐮𝐭𝟐</m:t>
                          </m:r>
                        </m:sub>
                      </m:sSub>
                      <m:r>
                        <a:rPr lang="en-US" sz="1600" b="1" i="1" smtClean="0">
                          <a:solidFill>
                            <a:srgbClr val="000000"/>
                          </a:solidFill>
                          <a:latin typeface="Cambria Math"/>
                          <a:ea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r>
                            <a:rPr lang="en-US" sz="1600" b="1" i="1" smtClean="0">
                              <a:solidFill>
                                <a:srgbClr val="000000"/>
                              </a:solidFill>
                              <a:latin typeface="Cambria Math"/>
                            </a:rPr>
                            <m:t>𝟏</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smtClean="0">
                                  <a:solidFill>
                                    <a:srgbClr val="000000"/>
                                  </a:solidFill>
                                  <a:latin typeface="Cambria Math"/>
                                </a:rPr>
                                <m:t>𝐢𝐧𝟏</m:t>
                              </m:r>
                            </m:sub>
                          </m:sSub>
                        </m:e>
                        <m:sup>
                          <m:r>
                            <a:rPr lang="en-US" sz="1600" b="1" smtClean="0">
                              <a:solidFill>
                                <a:srgbClr val="000000"/>
                              </a:solidFill>
                              <a:latin typeface="Cambria Math"/>
                            </a:rPr>
                            <m:t>𝟐</m:t>
                          </m:r>
                        </m:sup>
                      </m:sSup>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smtClean="0">
                                  <a:solidFill>
                                    <a:srgbClr val="000000"/>
                                  </a:solidFill>
                                  <a:latin typeface="Cambria Math"/>
                                </a:rPr>
                                <m:t>𝐢𝐧𝟏</m:t>
                              </m:r>
                            </m:sub>
                          </m:sSub>
                        </m:e>
                        <m:sup>
                          <m:r>
                            <a:rPr lang="en-US" sz="1600" b="1" smtClean="0">
                              <a:solidFill>
                                <a:srgbClr val="000000"/>
                              </a:solidFill>
                              <a:latin typeface="Cambria Math"/>
                            </a:rPr>
                            <m:t>𝟑</m:t>
                          </m:r>
                        </m:sup>
                      </m:sSup>
                    </m:oMath>
                  </m:oMathPara>
                </a14:m>
                <a:endParaRPr lang="en-US" sz="1600" b="1" dirty="0" smtClean="0">
                  <a:solidFill>
                    <a:srgbClr val="000000"/>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4516820" y="2958975"/>
                <a:ext cx="3303790" cy="359650"/>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2121761" y="3425309"/>
                <a:ext cx="1262569" cy="33855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𝟏</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oMath>
                  </m:oMathPara>
                </a14:m>
                <a:endParaRPr lang="en-US" sz="1600" b="1" dirty="0" smtClean="0">
                  <a:solidFill>
                    <a:srgbClr val="0000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2121761" y="3425309"/>
                <a:ext cx="1262569" cy="338554"/>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3210510" y="3429000"/>
                <a:ext cx="1863886" cy="34413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𝟐</m:t>
                          </m:r>
                        </m:sub>
                      </m:sSub>
                      <m:r>
                        <a:rPr lang="en-US" sz="1600" b="1" i="1" smtClean="0">
                          <a:solidFill>
                            <a:srgbClr val="000000"/>
                          </a:solidFill>
                          <a:latin typeface="Cambria Math"/>
                        </a:rPr>
                        <m:t>=</m:t>
                      </m:r>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smtClean="0">
                              <a:solidFill>
                                <a:srgbClr val="000000"/>
                              </a:solidFill>
                              <a:latin typeface="Cambria Math"/>
                            </a:rPr>
                            <m:t>𝟐</m:t>
                          </m:r>
                        </m:sup>
                      </m:sSup>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smtClean="0">
                              <a:solidFill>
                                <a:srgbClr val="000000"/>
                              </a:solidFill>
                              <a:latin typeface="Cambria Math"/>
                            </a:rPr>
                            <m:t>𝟐</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𝟐</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oMath>
                  </m:oMathPara>
                </a14:m>
                <a:endParaRPr lang="en-US" sz="1600" b="1" dirty="0" smtClean="0">
                  <a:solidFill>
                    <a:srgbClr val="000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3210510" y="3429000"/>
                <a:ext cx="1863886" cy="344133"/>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5063296" y="3429000"/>
                <a:ext cx="2968834" cy="34413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𝟑</m:t>
                          </m:r>
                        </m:sub>
                      </m:sSub>
                      <m:r>
                        <a:rPr lang="en-US" sz="1600" b="1" i="1" smtClean="0">
                          <a:solidFill>
                            <a:srgbClr val="000000"/>
                          </a:solidFill>
                          <a:latin typeface="Cambria Math"/>
                        </a:rPr>
                        <m:t>=</m:t>
                      </m:r>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smtClean="0">
                              <a:solidFill>
                                <a:srgbClr val="000000"/>
                              </a:solidFill>
                              <a:latin typeface="Cambria Math"/>
                            </a:rPr>
                            <m:t>𝟑</m:t>
                          </m:r>
                        </m:sup>
                      </m:sSup>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smtClean="0">
                              <a:solidFill>
                                <a:srgbClr val="000000"/>
                              </a:solidFill>
                              <a:latin typeface="Cambria Math"/>
                            </a:rPr>
                            <m:t>𝟑</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𝟑</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𝟐𝐛</m:t>
                          </m:r>
                        </m:e>
                        <m:sub>
                          <m:r>
                            <a:rPr lang="en-US" sz="1600" b="1">
                              <a:solidFill>
                                <a:srgbClr val="000000"/>
                              </a:solidFill>
                              <a:latin typeface="Cambria Math"/>
                            </a:rPr>
                            <m:t>𝟐</m:t>
                          </m:r>
                        </m:sub>
                      </m:sSub>
                      <m:sSub>
                        <m:sSubPr>
                          <m:ctrlPr>
                            <a:rPr lang="en-US" sz="1600" b="1" i="1">
                              <a:solidFill>
                                <a:srgbClr val="000000"/>
                              </a:solidFill>
                              <a:latin typeface="Cambria Math"/>
                            </a:rPr>
                          </m:ctrlPr>
                        </m:sSubPr>
                        <m:e>
                          <m:r>
                            <a:rPr lang="en-US" sz="1600" b="1" smtClean="0">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oMath>
                  </m:oMathPara>
                </a14:m>
                <a:endParaRPr lang="en-US" sz="1600" b="1" dirty="0" smtClean="0">
                  <a:solidFill>
                    <a:srgbClr val="00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5063296" y="3429000"/>
                <a:ext cx="2968834" cy="344133"/>
              </a:xfrm>
              <a:prstGeom prst="rect">
                <a:avLst/>
              </a:prstGeom>
              <a:blipFill rotWithShape="1">
                <a:blip r:embed="rId7"/>
                <a:stretch>
                  <a:fillRect/>
                </a:stretch>
              </a:blipFill>
            </p:spPr>
            <p:txBody>
              <a:bodyPr/>
              <a:lstStyle/>
              <a:p>
                <a:r>
                  <a:rPr lang="en-US">
                    <a:noFill/>
                  </a:rPr>
                  <a:t> </a:t>
                </a:r>
              </a:p>
            </p:txBody>
          </p:sp>
        </mc:Fallback>
      </mc:AlternateContent>
      <p:sp>
        <p:nvSpPr>
          <p:cNvPr id="29" name="Rectangle 28"/>
          <p:cNvSpPr/>
          <p:nvPr/>
        </p:nvSpPr>
        <p:spPr>
          <a:xfrm>
            <a:off x="2133600" y="3429000"/>
            <a:ext cx="1076910" cy="3441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0" name="Rectangle 29"/>
          <p:cNvSpPr/>
          <p:nvPr/>
        </p:nvSpPr>
        <p:spPr>
          <a:xfrm>
            <a:off x="3276600" y="3429000"/>
            <a:ext cx="1765676" cy="3441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Rectangle 30"/>
          <p:cNvSpPr/>
          <p:nvPr/>
        </p:nvSpPr>
        <p:spPr>
          <a:xfrm>
            <a:off x="5123454" y="3429000"/>
            <a:ext cx="2756276" cy="3441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32" name="Rectangle 31"/>
              <p:cNvSpPr/>
              <p:nvPr/>
            </p:nvSpPr>
            <p:spPr>
              <a:xfrm>
                <a:off x="1301075" y="3733800"/>
                <a:ext cx="2356525" cy="81984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𝐩</m:t>
                          </m:r>
                          <m:r>
                            <a:rPr lang="en-US" sz="1600" b="1" i="1">
                              <a:solidFill>
                                <a:schemeClr val="tx1"/>
                              </a:solidFill>
                              <a:latin typeface="Cambria Math"/>
                            </a:rPr>
                            <m:t>,</m:t>
                          </m:r>
                          <m:r>
                            <a:rPr lang="en-US" sz="1600" b="1" i="1">
                              <a:solidFill>
                                <a:schemeClr val="tx1"/>
                              </a:solidFill>
                              <a:latin typeface="Cambria Math"/>
                            </a:rPr>
                            <m:t>𝑰𝑰𝑷</m:t>
                          </m:r>
                          <m:r>
                            <a:rPr lang="en-US" sz="1600" b="1" i="1" smtClean="0">
                              <a:solidFill>
                                <a:schemeClr val="tx1"/>
                              </a:solidFill>
                              <a:latin typeface="Cambria Math"/>
                            </a:rPr>
                            <m:t>𝟑</m:t>
                          </m:r>
                          <m:r>
                            <a:rPr lang="en-US" sz="1600" b="1" i="1" smtClean="0">
                              <a:solidFill>
                                <a:schemeClr val="tx1"/>
                              </a:solidFill>
                              <a:latin typeface="Cambria Math"/>
                            </a:rPr>
                            <m:t>,</m:t>
                          </m:r>
                          <m:r>
                            <a:rPr lang="en-US" sz="1600" b="1" i="1" smtClean="0">
                              <a:solidFill>
                                <a:schemeClr val="tx1"/>
                              </a:solidFill>
                              <a:latin typeface="Cambria Math"/>
                            </a:rPr>
                            <m:t>𝒔𝒚𝒔</m:t>
                          </m:r>
                          <m:r>
                            <a:rPr lang="en-US" sz="1600" b="1" i="1" smtClean="0">
                              <a:solidFill>
                                <a:schemeClr val="tx1"/>
                              </a:solidFill>
                              <a:latin typeface="Cambria Math"/>
                            </a:rPr>
                            <m:t>−</m:t>
                          </m:r>
                          <m:r>
                            <a:rPr lang="en-US" sz="1600" b="1" i="1" smtClean="0">
                              <a:solidFill>
                                <a:schemeClr val="tx1"/>
                              </a:solidFill>
                              <a:latin typeface="Cambria Math"/>
                            </a:rPr>
                            <m:t>𝟏</m:t>
                          </m:r>
                        </m:sub>
                      </m:sSub>
                      <m:r>
                        <a:rPr lang="en-US" sz="1600" b="1" i="1">
                          <a:solidFill>
                            <a:schemeClr val="tx1"/>
                          </a:solidFill>
                          <a:latin typeface="Cambria Math"/>
                        </a:rPr>
                        <m:t>=</m:t>
                      </m:r>
                      <m:rad>
                        <m:radPr>
                          <m:degHide m:val="on"/>
                          <m:ctrlPr>
                            <a:rPr lang="en-US" sz="1600" b="1" i="1">
                              <a:solidFill>
                                <a:schemeClr val="tx1"/>
                              </a:solidFill>
                              <a:latin typeface="Cambria Math"/>
                            </a:rPr>
                          </m:ctrlPr>
                        </m:radPr>
                        <m:deg/>
                        <m:e>
                          <m:f>
                            <m:fPr>
                              <m:ctrlPr>
                                <a:rPr lang="en-US" sz="1600" b="1" i="1">
                                  <a:solidFill>
                                    <a:schemeClr val="tx1"/>
                                  </a:solidFill>
                                  <a:latin typeface="Cambria Math"/>
                                </a:rPr>
                              </m:ctrlPr>
                            </m:fPr>
                            <m:num>
                              <m:r>
                                <a:rPr lang="en-US" sz="1600" b="1" i="1">
                                  <a:solidFill>
                                    <a:schemeClr val="tx1"/>
                                  </a:solidFill>
                                  <a:latin typeface="Cambria Math"/>
                                </a:rPr>
                                <m:t>𝟒</m:t>
                              </m:r>
                            </m:num>
                            <m:den>
                              <m:r>
                                <a:rPr lang="en-US" sz="1600" b="1" i="1">
                                  <a:solidFill>
                                    <a:schemeClr val="tx1"/>
                                  </a:solidFill>
                                  <a:latin typeface="Cambria Math"/>
                                </a:rPr>
                                <m:t>𝟑</m:t>
                              </m:r>
                            </m:den>
                          </m:f>
                          <m:d>
                            <m:dPr>
                              <m:begChr m:val="|"/>
                              <m:endChr m:val="|"/>
                              <m:ctrlPr>
                                <a:rPr lang="en-US" sz="1600" b="1" i="1">
                                  <a:solidFill>
                                    <a:schemeClr val="tx1"/>
                                  </a:solidFill>
                                  <a:latin typeface="Cambria Math"/>
                                </a:rPr>
                              </m:ctrlPr>
                            </m:dPr>
                            <m:e>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𝟏</m:t>
                                      </m:r>
                                    </m:sub>
                                  </m:sSub>
                                </m:num>
                                <m:den>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𝟑</m:t>
                                      </m:r>
                                    </m:sub>
                                  </m:sSub>
                                </m:den>
                              </m:f>
                            </m:e>
                          </m:d>
                        </m:e>
                      </m:rad>
                    </m:oMath>
                  </m:oMathPara>
                </a14:m>
                <a:endParaRPr lang="en-US" sz="1600" b="1" i="1" dirty="0" smtClean="0">
                  <a:solidFill>
                    <a:schemeClr val="tx1"/>
                  </a:solidFill>
                  <a:latin typeface="Cambria Math"/>
                </a:endParaRPr>
              </a:p>
            </p:txBody>
          </p:sp>
        </mc:Choice>
        <mc:Fallback xmlns="">
          <p:sp>
            <p:nvSpPr>
              <p:cNvPr id="32" name="Rectangle 31"/>
              <p:cNvSpPr>
                <a:spLocks noRot="1" noChangeAspect="1" noMove="1" noResize="1" noEditPoints="1" noAdjustHandles="1" noChangeArrowheads="1" noChangeShapeType="1" noTextEdit="1"/>
              </p:cNvSpPr>
              <p:nvPr/>
            </p:nvSpPr>
            <p:spPr>
              <a:xfrm>
                <a:off x="1301075" y="3733800"/>
                <a:ext cx="2356525" cy="819840"/>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Rectangle 32"/>
              <p:cNvSpPr/>
              <p:nvPr/>
            </p:nvSpPr>
            <p:spPr>
              <a:xfrm>
                <a:off x="3587075" y="3733800"/>
                <a:ext cx="2356525" cy="81984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𝐩</m:t>
                          </m:r>
                          <m:r>
                            <a:rPr lang="en-US" sz="1600" b="1" i="1">
                              <a:solidFill>
                                <a:schemeClr val="tx1"/>
                              </a:solidFill>
                              <a:latin typeface="Cambria Math"/>
                            </a:rPr>
                            <m:t>,</m:t>
                          </m:r>
                          <m:r>
                            <a:rPr lang="en-US" sz="1600" b="1" i="1">
                              <a:solidFill>
                                <a:schemeClr val="tx1"/>
                              </a:solidFill>
                              <a:latin typeface="Cambria Math"/>
                            </a:rPr>
                            <m:t>𝑰𝑰𝑷</m:t>
                          </m:r>
                          <m:r>
                            <a:rPr lang="en-US" sz="1600" b="1" i="1" smtClean="0">
                              <a:solidFill>
                                <a:schemeClr val="tx1"/>
                              </a:solidFill>
                              <a:latin typeface="Cambria Math"/>
                            </a:rPr>
                            <m:t>𝟑</m:t>
                          </m:r>
                          <m:r>
                            <a:rPr lang="en-US" sz="1600" b="1" i="1" smtClean="0">
                              <a:solidFill>
                                <a:schemeClr val="tx1"/>
                              </a:solidFill>
                              <a:latin typeface="Cambria Math"/>
                            </a:rPr>
                            <m:t>,</m:t>
                          </m:r>
                          <m:r>
                            <a:rPr lang="en-US" sz="1600" b="1" i="1" smtClean="0">
                              <a:solidFill>
                                <a:schemeClr val="tx1"/>
                              </a:solidFill>
                              <a:latin typeface="Cambria Math"/>
                            </a:rPr>
                            <m:t>𝒔𝒚𝒔</m:t>
                          </m:r>
                          <m:r>
                            <a:rPr lang="en-US" sz="1600" b="1" i="1" smtClean="0">
                              <a:solidFill>
                                <a:schemeClr val="tx1"/>
                              </a:solidFill>
                              <a:latin typeface="Cambria Math"/>
                            </a:rPr>
                            <m:t>−</m:t>
                          </m:r>
                          <m:r>
                            <a:rPr lang="en-US" sz="1600" b="1" i="1" smtClean="0">
                              <a:solidFill>
                                <a:schemeClr val="tx1"/>
                              </a:solidFill>
                              <a:latin typeface="Cambria Math"/>
                            </a:rPr>
                            <m:t>𝟐</m:t>
                          </m:r>
                        </m:sub>
                      </m:sSub>
                      <m:r>
                        <a:rPr lang="en-US" sz="1600" b="1" i="1">
                          <a:solidFill>
                            <a:schemeClr val="tx1"/>
                          </a:solidFill>
                          <a:latin typeface="Cambria Math"/>
                        </a:rPr>
                        <m:t>=</m:t>
                      </m:r>
                      <m:rad>
                        <m:radPr>
                          <m:degHide m:val="on"/>
                          <m:ctrlPr>
                            <a:rPr lang="en-US" sz="1600" b="1" i="1">
                              <a:solidFill>
                                <a:schemeClr val="tx1"/>
                              </a:solidFill>
                              <a:latin typeface="Cambria Math"/>
                            </a:rPr>
                          </m:ctrlPr>
                        </m:radPr>
                        <m:deg/>
                        <m:e>
                          <m:f>
                            <m:fPr>
                              <m:ctrlPr>
                                <a:rPr lang="en-US" sz="1600" b="1" i="1">
                                  <a:solidFill>
                                    <a:schemeClr val="tx1"/>
                                  </a:solidFill>
                                  <a:latin typeface="Cambria Math"/>
                                </a:rPr>
                              </m:ctrlPr>
                            </m:fPr>
                            <m:num>
                              <m:r>
                                <a:rPr lang="en-US" sz="1600" b="1" i="1">
                                  <a:solidFill>
                                    <a:schemeClr val="tx1"/>
                                  </a:solidFill>
                                  <a:latin typeface="Cambria Math"/>
                                </a:rPr>
                                <m:t>𝟒</m:t>
                              </m:r>
                            </m:num>
                            <m:den>
                              <m:r>
                                <a:rPr lang="en-US" sz="1600" b="1" i="1">
                                  <a:solidFill>
                                    <a:schemeClr val="tx1"/>
                                  </a:solidFill>
                                  <a:latin typeface="Cambria Math"/>
                                </a:rPr>
                                <m:t>𝟑</m:t>
                              </m:r>
                            </m:den>
                          </m:f>
                          <m:d>
                            <m:dPr>
                              <m:begChr m:val="|"/>
                              <m:endChr m:val="|"/>
                              <m:ctrlPr>
                                <a:rPr lang="en-US" sz="1600" b="1" i="1">
                                  <a:solidFill>
                                    <a:schemeClr val="tx1"/>
                                  </a:solidFill>
                                  <a:latin typeface="Cambria Math"/>
                                </a:rPr>
                              </m:ctrlPr>
                            </m:dPr>
                            <m:e>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en-US" sz="1600" b="1" i="0" smtClean="0">
                                          <a:solidFill>
                                            <a:schemeClr val="tx1"/>
                                          </a:solidFill>
                                          <a:latin typeface="Cambria Math"/>
                                        </a:rPr>
                                        <m:t>𝐛</m:t>
                                      </m:r>
                                    </m:e>
                                    <m:sub>
                                      <m:r>
                                        <a:rPr lang="en-US" sz="1600" b="1">
                                          <a:solidFill>
                                            <a:schemeClr val="tx1"/>
                                          </a:solidFill>
                                          <a:latin typeface="Cambria Math"/>
                                        </a:rPr>
                                        <m:t>𝟏</m:t>
                                      </m:r>
                                    </m:sub>
                                  </m:sSub>
                                </m:num>
                                <m:den>
                                  <m:sSub>
                                    <m:sSubPr>
                                      <m:ctrlPr>
                                        <a:rPr lang="en-US" sz="1600" b="1" i="1">
                                          <a:solidFill>
                                            <a:schemeClr val="tx1"/>
                                          </a:solidFill>
                                          <a:latin typeface="Cambria Math"/>
                                        </a:rPr>
                                      </m:ctrlPr>
                                    </m:sSubPr>
                                    <m:e>
                                      <m:r>
                                        <a:rPr lang="en-US" sz="1600" b="1" i="0" smtClean="0">
                                          <a:solidFill>
                                            <a:schemeClr val="tx1"/>
                                          </a:solidFill>
                                          <a:latin typeface="Cambria Math"/>
                                        </a:rPr>
                                        <m:t>𝐛</m:t>
                                      </m:r>
                                    </m:e>
                                    <m:sub>
                                      <m:r>
                                        <a:rPr lang="en-US" sz="1600" b="1">
                                          <a:solidFill>
                                            <a:schemeClr val="tx1"/>
                                          </a:solidFill>
                                          <a:latin typeface="Cambria Math"/>
                                        </a:rPr>
                                        <m:t>𝟑</m:t>
                                      </m:r>
                                    </m:sub>
                                  </m:sSub>
                                </m:den>
                              </m:f>
                            </m:e>
                          </m:d>
                        </m:e>
                      </m:rad>
                    </m:oMath>
                  </m:oMathPara>
                </a14:m>
                <a:endParaRPr lang="en-US" sz="1600" b="1" i="1" dirty="0" smtClean="0">
                  <a:solidFill>
                    <a:schemeClr val="tx1"/>
                  </a:solidFill>
                  <a:latin typeface="Cambria Math"/>
                </a:endParaRPr>
              </a:p>
            </p:txBody>
          </p:sp>
        </mc:Choice>
        <mc:Fallback xmlns="">
          <p:sp>
            <p:nvSpPr>
              <p:cNvPr id="33" name="Rectangle 32"/>
              <p:cNvSpPr>
                <a:spLocks noRot="1" noChangeAspect="1" noMove="1" noResize="1" noEditPoints="1" noAdjustHandles="1" noChangeArrowheads="1" noChangeShapeType="1" noTextEdit="1"/>
              </p:cNvSpPr>
              <p:nvPr/>
            </p:nvSpPr>
            <p:spPr>
              <a:xfrm>
                <a:off x="3587075" y="3733800"/>
                <a:ext cx="2356525" cy="819840"/>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Rectangle 33"/>
              <p:cNvSpPr/>
              <p:nvPr/>
            </p:nvSpPr>
            <p:spPr>
              <a:xfrm>
                <a:off x="5796875" y="3855625"/>
                <a:ext cx="2356525" cy="64017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𝐩</m:t>
                          </m:r>
                          <m:r>
                            <a:rPr lang="en-US" sz="1600" b="1" i="1">
                              <a:solidFill>
                                <a:schemeClr val="tx1"/>
                              </a:solidFill>
                              <a:latin typeface="Cambria Math"/>
                            </a:rPr>
                            <m:t>,</m:t>
                          </m:r>
                          <m:r>
                            <a:rPr lang="en-US" sz="1600" b="1" i="1">
                              <a:solidFill>
                                <a:schemeClr val="tx1"/>
                              </a:solidFill>
                              <a:latin typeface="Cambria Math"/>
                            </a:rPr>
                            <m:t>𝑰𝑰𝑷</m:t>
                          </m:r>
                          <m:r>
                            <a:rPr lang="en-US" sz="1600" b="1" i="1" smtClean="0">
                              <a:solidFill>
                                <a:schemeClr val="tx1"/>
                              </a:solidFill>
                              <a:latin typeface="Cambria Math"/>
                            </a:rPr>
                            <m:t>𝟐</m:t>
                          </m:r>
                          <m:r>
                            <a:rPr lang="en-US" sz="1600" b="1" i="1" smtClean="0">
                              <a:solidFill>
                                <a:schemeClr val="tx1"/>
                              </a:solidFill>
                              <a:latin typeface="Cambria Math"/>
                            </a:rPr>
                            <m:t>,</m:t>
                          </m:r>
                          <m:r>
                            <a:rPr lang="en-US" sz="1600" b="1" i="1" smtClean="0">
                              <a:solidFill>
                                <a:schemeClr val="tx1"/>
                              </a:solidFill>
                              <a:latin typeface="Cambria Math"/>
                            </a:rPr>
                            <m:t>𝒔𝒚𝒔</m:t>
                          </m:r>
                          <m:r>
                            <a:rPr lang="en-US" sz="1600" b="1" i="1" smtClean="0">
                              <a:solidFill>
                                <a:schemeClr val="tx1"/>
                              </a:solidFill>
                              <a:latin typeface="Cambria Math"/>
                            </a:rPr>
                            <m:t>−</m:t>
                          </m:r>
                          <m:r>
                            <a:rPr lang="en-US" sz="1600" b="1" i="1" smtClean="0">
                              <a:solidFill>
                                <a:schemeClr val="tx1"/>
                              </a:solidFill>
                              <a:latin typeface="Cambria Math"/>
                            </a:rPr>
                            <m:t>𝟐</m:t>
                          </m:r>
                        </m:sub>
                      </m:sSub>
                      <m:r>
                        <a:rPr lang="en-US" sz="1600" b="1" i="1">
                          <a:solidFill>
                            <a:schemeClr val="tx1"/>
                          </a:solidFill>
                          <a:latin typeface="Cambria Math"/>
                        </a:rPr>
                        <m:t>=</m:t>
                      </m:r>
                      <m:d>
                        <m:dPr>
                          <m:begChr m:val="|"/>
                          <m:endChr m:val="|"/>
                          <m:ctrlPr>
                            <a:rPr lang="en-US" sz="1600" b="1" i="1">
                              <a:latin typeface="Cambria Math"/>
                            </a:rPr>
                          </m:ctrlPr>
                        </m:dPr>
                        <m:e>
                          <m:f>
                            <m:fPr>
                              <m:ctrlPr>
                                <a:rPr lang="en-US" sz="1600" b="1" i="1">
                                  <a:latin typeface="Cambria Math"/>
                                </a:rPr>
                              </m:ctrlPr>
                            </m:fPr>
                            <m:num>
                              <m:sSub>
                                <m:sSubPr>
                                  <m:ctrlPr>
                                    <a:rPr lang="en-US" sz="1600" b="1" i="1">
                                      <a:latin typeface="Cambria Math"/>
                                    </a:rPr>
                                  </m:ctrlPr>
                                </m:sSubPr>
                                <m:e>
                                  <m:r>
                                    <a:rPr lang="en-US" sz="1600" b="1">
                                      <a:latin typeface="Cambria Math"/>
                                    </a:rPr>
                                    <m:t>𝐛</m:t>
                                  </m:r>
                                </m:e>
                                <m:sub>
                                  <m:r>
                                    <a:rPr lang="en-US" sz="1600" b="1">
                                      <a:latin typeface="Cambria Math"/>
                                    </a:rPr>
                                    <m:t>𝟏</m:t>
                                  </m:r>
                                </m:sub>
                              </m:sSub>
                            </m:num>
                            <m:den>
                              <m:sSub>
                                <m:sSubPr>
                                  <m:ctrlPr>
                                    <a:rPr lang="en-US" sz="1600" b="1" i="1">
                                      <a:latin typeface="Cambria Math"/>
                                    </a:rPr>
                                  </m:ctrlPr>
                                </m:sSubPr>
                                <m:e>
                                  <m:r>
                                    <a:rPr lang="en-US" sz="1600" b="1">
                                      <a:latin typeface="Cambria Math"/>
                                    </a:rPr>
                                    <m:t>𝐛</m:t>
                                  </m:r>
                                </m:e>
                                <m:sub>
                                  <m:r>
                                    <a:rPr lang="en-US" sz="1600" b="1" i="0" smtClean="0">
                                      <a:latin typeface="Cambria Math"/>
                                    </a:rPr>
                                    <m:t>𝟐</m:t>
                                  </m:r>
                                </m:sub>
                              </m:sSub>
                            </m:den>
                          </m:f>
                        </m:e>
                      </m:d>
                    </m:oMath>
                  </m:oMathPara>
                </a14:m>
                <a:endParaRPr lang="en-US" sz="1600" b="1" i="1" dirty="0" smtClean="0">
                  <a:solidFill>
                    <a:schemeClr val="tx1"/>
                  </a:solidFill>
                  <a:latin typeface="Cambria Math"/>
                </a:endParaRPr>
              </a:p>
            </p:txBody>
          </p:sp>
        </mc:Choice>
        <mc:Fallback xmlns="">
          <p:sp>
            <p:nvSpPr>
              <p:cNvPr id="34" name="Rectangle 33"/>
              <p:cNvSpPr>
                <a:spLocks noRot="1" noChangeAspect="1" noMove="1" noResize="1" noEditPoints="1" noAdjustHandles="1" noChangeArrowheads="1" noChangeShapeType="1" noTextEdit="1"/>
              </p:cNvSpPr>
              <p:nvPr/>
            </p:nvSpPr>
            <p:spPr>
              <a:xfrm>
                <a:off x="5796875" y="3855625"/>
                <a:ext cx="2356525" cy="640175"/>
              </a:xfrm>
              <a:prstGeom prst="rect">
                <a:avLst/>
              </a:prstGeom>
              <a:blipFill rotWithShape="1">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Rectangle 34"/>
              <p:cNvSpPr/>
              <p:nvPr/>
            </p:nvSpPr>
            <p:spPr>
              <a:xfrm>
                <a:off x="609600" y="4436112"/>
                <a:ext cx="7848600" cy="105028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𝐩</m:t>
                          </m:r>
                          <m:r>
                            <a:rPr lang="en-US" sz="1600" b="1" i="1">
                              <a:solidFill>
                                <a:schemeClr val="tx1"/>
                              </a:solidFill>
                              <a:latin typeface="Cambria Math"/>
                            </a:rPr>
                            <m:t>,</m:t>
                          </m:r>
                          <m:r>
                            <a:rPr lang="en-US" sz="1600" b="1" i="1">
                              <a:solidFill>
                                <a:schemeClr val="tx1"/>
                              </a:solidFill>
                              <a:latin typeface="Cambria Math"/>
                            </a:rPr>
                            <m:t>𝑰𝑰𝑷</m:t>
                          </m:r>
                          <m:r>
                            <a:rPr lang="en-US" sz="1600" b="1" i="1" smtClean="0">
                              <a:solidFill>
                                <a:schemeClr val="tx1"/>
                              </a:solidFill>
                              <a:latin typeface="Cambria Math"/>
                            </a:rPr>
                            <m:t>𝟑</m:t>
                          </m:r>
                          <m:r>
                            <a:rPr lang="en-US" sz="1600" b="1" i="1" smtClean="0">
                              <a:solidFill>
                                <a:schemeClr val="tx1"/>
                              </a:solidFill>
                              <a:latin typeface="Cambria Math"/>
                            </a:rPr>
                            <m:t>,</m:t>
                          </m:r>
                          <m:r>
                            <a:rPr lang="en-US" sz="1600" b="1" i="1" smtClean="0">
                              <a:solidFill>
                                <a:schemeClr val="tx1"/>
                              </a:solidFill>
                              <a:latin typeface="Cambria Math"/>
                            </a:rPr>
                            <m:t>𝒐𝒗𝒆𝒓𝒂𝒍𝒍</m:t>
                          </m:r>
                        </m:sub>
                      </m:sSub>
                      <m:r>
                        <a:rPr lang="en-US" sz="1600" b="1" i="1">
                          <a:solidFill>
                            <a:schemeClr val="tx1"/>
                          </a:solidFill>
                          <a:latin typeface="Cambria Math"/>
                        </a:rPr>
                        <m:t>=</m:t>
                      </m:r>
                      <m:rad>
                        <m:radPr>
                          <m:degHide m:val="on"/>
                          <m:ctrlPr>
                            <a:rPr lang="en-US" sz="1600" b="1" i="1">
                              <a:solidFill>
                                <a:schemeClr val="tx1"/>
                              </a:solidFill>
                              <a:latin typeface="Cambria Math"/>
                            </a:rPr>
                          </m:ctrlPr>
                        </m:radPr>
                        <m:deg/>
                        <m:e>
                          <m:f>
                            <m:fPr>
                              <m:ctrlPr>
                                <a:rPr lang="en-US" sz="1600" b="1" i="1">
                                  <a:solidFill>
                                    <a:schemeClr val="tx1"/>
                                  </a:solidFill>
                                  <a:latin typeface="Cambria Math"/>
                                </a:rPr>
                              </m:ctrlPr>
                            </m:fPr>
                            <m:num>
                              <m:r>
                                <a:rPr lang="en-US" sz="1600" b="1" i="1">
                                  <a:solidFill>
                                    <a:schemeClr val="tx1"/>
                                  </a:solidFill>
                                  <a:latin typeface="Cambria Math"/>
                                </a:rPr>
                                <m:t>𝟒</m:t>
                              </m:r>
                            </m:num>
                            <m:den>
                              <m:r>
                                <a:rPr lang="en-US" sz="1600" b="1" i="1">
                                  <a:solidFill>
                                    <a:schemeClr val="tx1"/>
                                  </a:solidFill>
                                  <a:latin typeface="Cambria Math"/>
                                </a:rPr>
                                <m:t>𝟑</m:t>
                              </m:r>
                            </m:den>
                          </m:f>
                          <m:d>
                            <m:dPr>
                              <m:begChr m:val="|"/>
                              <m:endChr m:val="|"/>
                              <m:ctrlPr>
                                <a:rPr lang="en-US" sz="1600" b="1" i="1">
                                  <a:solidFill>
                                    <a:schemeClr val="tx1"/>
                                  </a:solidFill>
                                  <a:latin typeface="Cambria Math"/>
                                </a:rPr>
                              </m:ctrlPr>
                            </m:dPr>
                            <m:e>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en-US" sz="1600" b="1" i="0" smtClean="0">
                                          <a:solidFill>
                                            <a:schemeClr val="tx1"/>
                                          </a:solidFill>
                                          <a:latin typeface="Cambria Math"/>
                                        </a:rPr>
                                        <m:t>𝐜</m:t>
                                      </m:r>
                                    </m:e>
                                    <m:sub>
                                      <m:r>
                                        <a:rPr lang="en-US" sz="1600" b="1">
                                          <a:solidFill>
                                            <a:schemeClr val="tx1"/>
                                          </a:solidFill>
                                          <a:latin typeface="Cambria Math"/>
                                        </a:rPr>
                                        <m:t>𝟏</m:t>
                                      </m:r>
                                    </m:sub>
                                  </m:sSub>
                                </m:num>
                                <m:den>
                                  <m:sSub>
                                    <m:sSubPr>
                                      <m:ctrlPr>
                                        <a:rPr lang="en-US" sz="1600" b="1" i="1">
                                          <a:solidFill>
                                            <a:schemeClr val="tx1"/>
                                          </a:solidFill>
                                          <a:latin typeface="Cambria Math"/>
                                        </a:rPr>
                                      </m:ctrlPr>
                                    </m:sSubPr>
                                    <m:e>
                                      <m:r>
                                        <a:rPr lang="en-US" sz="1600" b="1" i="0" smtClean="0">
                                          <a:solidFill>
                                            <a:schemeClr val="tx1"/>
                                          </a:solidFill>
                                          <a:latin typeface="Cambria Math"/>
                                        </a:rPr>
                                        <m:t>𝐜</m:t>
                                      </m:r>
                                    </m:e>
                                    <m:sub>
                                      <m:r>
                                        <a:rPr lang="en-US" sz="1600" b="1">
                                          <a:solidFill>
                                            <a:schemeClr val="tx1"/>
                                          </a:solidFill>
                                          <a:latin typeface="Cambria Math"/>
                                        </a:rPr>
                                        <m:t>𝟑</m:t>
                                      </m:r>
                                    </m:sub>
                                  </m:sSub>
                                </m:den>
                              </m:f>
                            </m:e>
                          </m:d>
                        </m:e>
                      </m:rad>
                      <m:r>
                        <a:rPr lang="en-US" sz="1600" b="1" i="1" smtClean="0">
                          <a:solidFill>
                            <a:schemeClr val="tx1"/>
                          </a:solidFill>
                          <a:latin typeface="Cambria Math"/>
                        </a:rPr>
                        <m:t>=</m:t>
                      </m:r>
                      <m:rad>
                        <m:radPr>
                          <m:degHide m:val="on"/>
                          <m:ctrlPr>
                            <a:rPr lang="en-US" sz="1600" b="1" i="1" smtClean="0">
                              <a:solidFill>
                                <a:schemeClr val="tx1"/>
                              </a:solidFill>
                              <a:latin typeface="Cambria Math"/>
                            </a:rPr>
                          </m:ctrlPr>
                        </m:radPr>
                        <m:deg/>
                        <m:e>
                          <m:f>
                            <m:fPr>
                              <m:ctrlPr>
                                <a:rPr lang="en-US" sz="1600" b="1" i="1" smtClean="0">
                                  <a:solidFill>
                                    <a:schemeClr val="tx1"/>
                                  </a:solidFill>
                                  <a:latin typeface="Cambria Math"/>
                                </a:rPr>
                              </m:ctrlPr>
                            </m:fPr>
                            <m:num>
                              <m:r>
                                <a:rPr lang="en-US" sz="1600" b="1" i="1" smtClean="0">
                                  <a:solidFill>
                                    <a:schemeClr val="tx1"/>
                                  </a:solidFill>
                                  <a:latin typeface="Cambria Math"/>
                                </a:rPr>
                                <m:t>𝟒</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num>
                            <m:den>
                              <m:r>
                                <a:rPr lang="en-US" sz="1600" b="1" i="1" smtClean="0">
                                  <a:solidFill>
                                    <a:schemeClr val="tx1"/>
                                  </a:solidFill>
                                  <a:latin typeface="Cambria Math"/>
                                </a:rPr>
                                <m:t>𝟑</m:t>
                              </m:r>
                              <m:d>
                                <m:dPr>
                                  <m:ctrlPr>
                                    <a:rPr lang="en-US" sz="1600" b="1" i="1" smtClean="0">
                                      <a:solidFill>
                                        <a:schemeClr val="tx1"/>
                                      </a:solidFill>
                                      <a:latin typeface="Cambria Math"/>
                                    </a:rPr>
                                  </m:ctrlPr>
                                </m:d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a:solidFill>
                                            <a:srgbClr val="000000"/>
                                          </a:solidFill>
                                          <a:latin typeface="Cambria Math"/>
                                        </a:rPr>
                                        <m:t>𝟑</m:t>
                                      </m:r>
                                    </m:sup>
                                  </m:sSup>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𝟑</m:t>
                                      </m:r>
                                    </m:sub>
                                  </m:sSub>
                                  <m:r>
                                    <a:rPr lang="en-US" sz="1600" b="1" i="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r>
                                    <a:rPr lang="en-US" sz="1600" b="1" i="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𝟐𝐛</m:t>
                                      </m:r>
                                    </m:e>
                                    <m:sub>
                                      <m:r>
                                        <a:rPr lang="en-US" sz="1600" b="1">
                                          <a:solidFill>
                                            <a:srgbClr val="000000"/>
                                          </a:solidFill>
                                          <a:latin typeface="Cambria Math"/>
                                        </a:rPr>
                                        <m:t>𝟐</m:t>
                                      </m:r>
                                    </m:sub>
                                  </m:sSub>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e>
                              </m:d>
                            </m:den>
                          </m:f>
                        </m:e>
                      </m:rad>
                      <m:r>
                        <a:rPr lang="en-US" sz="1600" b="1" i="1" smtClean="0">
                          <a:solidFill>
                            <a:schemeClr val="tx1"/>
                          </a:solidFill>
                          <a:latin typeface="Cambria Math"/>
                        </a:rPr>
                        <m:t>=</m:t>
                      </m:r>
                      <m:rad>
                        <m:radPr>
                          <m:degHide m:val="on"/>
                          <m:ctrlPr>
                            <a:rPr lang="en-US" sz="1600" b="1" i="1" smtClean="0">
                              <a:solidFill>
                                <a:schemeClr val="tx1"/>
                              </a:solidFill>
                              <a:latin typeface="Cambria Math"/>
                            </a:rPr>
                          </m:ctrlPr>
                        </m:radPr>
                        <m:deg/>
                        <m:e>
                          <m:f>
                            <m:fPr>
                              <m:ctrlPr>
                                <a:rPr lang="en-US" sz="1600" b="1" i="1" smtClean="0">
                                  <a:solidFill>
                                    <a:schemeClr val="tx1"/>
                                  </a:solidFill>
                                  <a:latin typeface="Cambria Math"/>
                                </a:rPr>
                              </m:ctrlPr>
                            </m:fPr>
                            <m:num>
                              <m:r>
                                <a:rPr lang="en-US" sz="1600" b="1" i="1" smtClean="0">
                                  <a:solidFill>
                                    <a:schemeClr val="tx1"/>
                                  </a:solidFill>
                                  <a:latin typeface="Cambria Math"/>
                                </a:rPr>
                                <m:t>𝟏</m:t>
                              </m:r>
                            </m:num>
                            <m:den>
                              <m:f>
                                <m:fPr>
                                  <m:ctrlPr>
                                    <a:rPr lang="en-US" sz="1600" b="1" i="1" smtClean="0">
                                      <a:solidFill>
                                        <a:schemeClr val="tx1"/>
                                      </a:solidFill>
                                      <a:latin typeface="Cambria Math"/>
                                    </a:rPr>
                                  </m:ctrlPr>
                                </m:fPr>
                                <m:num>
                                  <m:r>
                                    <a:rPr lang="en-US" sz="1600" b="1" i="1" smtClean="0">
                                      <a:solidFill>
                                        <a:schemeClr val="tx1"/>
                                      </a:solidFill>
                                      <a:latin typeface="Cambria Math"/>
                                    </a:rPr>
                                    <m:t>𝟑</m:t>
                                  </m:r>
                                  <m:sSub>
                                    <m:sSubPr>
                                      <m:ctrlPr>
                                        <a:rPr lang="en-US" sz="1600" b="1" i="1">
                                          <a:latin typeface="Cambria Math"/>
                                        </a:rPr>
                                      </m:ctrlPr>
                                    </m:sSubPr>
                                    <m:e>
                                      <m:r>
                                        <a:rPr lang="en-US" sz="1600" b="1">
                                          <a:latin typeface="Cambria Math"/>
                                        </a:rPr>
                                        <m:t>𝐚</m:t>
                                      </m:r>
                                    </m:e>
                                    <m:sub>
                                      <m:r>
                                        <a:rPr lang="en-US" sz="1600" b="1">
                                          <a:latin typeface="Cambria Math"/>
                                        </a:rPr>
                                        <m:t>𝟑</m:t>
                                      </m:r>
                                    </m:sub>
                                  </m:sSub>
                                </m:num>
                                <m:den>
                                  <m:r>
                                    <a:rPr lang="en-US" sz="1600" b="1" i="1" smtClean="0">
                                      <a:solidFill>
                                        <a:schemeClr val="tx1"/>
                                      </a:solidFill>
                                      <a:latin typeface="Cambria Math"/>
                                    </a:rPr>
                                    <m:t>𝟒</m:t>
                                  </m:r>
                                  <m:sSub>
                                    <m:sSubPr>
                                      <m:ctrlPr>
                                        <a:rPr lang="en-US" sz="1600" b="1" i="1">
                                          <a:latin typeface="Cambria Math"/>
                                        </a:rPr>
                                      </m:ctrlPr>
                                    </m:sSubPr>
                                    <m:e>
                                      <m:r>
                                        <a:rPr lang="en-US" sz="1600" b="1">
                                          <a:latin typeface="Cambria Math"/>
                                        </a:rPr>
                                        <m:t>𝐚</m:t>
                                      </m:r>
                                    </m:e>
                                    <m:sub>
                                      <m:r>
                                        <a:rPr lang="en-US" sz="1600" b="1">
                                          <a:latin typeface="Cambria Math"/>
                                        </a:rPr>
                                        <m:t>𝟏</m:t>
                                      </m:r>
                                    </m:sub>
                                  </m:sSub>
                                </m:den>
                              </m:f>
                              <m:r>
                                <a:rPr lang="en-US" sz="1600" b="1" i="1" smtClean="0">
                                  <a:solidFill>
                                    <a:schemeClr val="tx1"/>
                                  </a:solidFill>
                                  <a:latin typeface="Cambria Math"/>
                                </a:rPr>
                                <m:t>+</m:t>
                              </m:r>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smtClean="0">
                                      <a:solidFill>
                                        <a:srgbClr val="000000"/>
                                      </a:solidFill>
                                      <a:latin typeface="Cambria Math"/>
                                    </a:rPr>
                                    <m:t>𝟐</m:t>
                                  </m:r>
                                </m:sup>
                              </m:sSup>
                              <m:f>
                                <m:fPr>
                                  <m:ctrlPr>
                                    <a:rPr lang="en-US" sz="1600" b="1" i="1">
                                      <a:latin typeface="Cambria Math"/>
                                    </a:rPr>
                                  </m:ctrlPr>
                                </m:fPr>
                                <m:num>
                                  <m:r>
                                    <a:rPr lang="en-US" sz="1600" b="1" i="1">
                                      <a:latin typeface="Cambria Math"/>
                                    </a:rPr>
                                    <m:t>𝟑</m:t>
                                  </m:r>
                                  <m:sSub>
                                    <m:sSubPr>
                                      <m:ctrlPr>
                                        <a:rPr lang="en-US" sz="1600" b="1" i="1">
                                          <a:latin typeface="Cambria Math"/>
                                        </a:rPr>
                                      </m:ctrlPr>
                                    </m:sSubPr>
                                    <m:e>
                                      <m:r>
                                        <a:rPr lang="en-US" sz="1600" b="1" i="0" smtClean="0">
                                          <a:latin typeface="Cambria Math"/>
                                        </a:rPr>
                                        <m:t>𝐛</m:t>
                                      </m:r>
                                    </m:e>
                                    <m:sub>
                                      <m:r>
                                        <a:rPr lang="en-US" sz="1600" b="1">
                                          <a:latin typeface="Cambria Math"/>
                                        </a:rPr>
                                        <m:t>𝟑</m:t>
                                      </m:r>
                                    </m:sub>
                                  </m:sSub>
                                </m:num>
                                <m:den>
                                  <m:r>
                                    <a:rPr lang="en-US" sz="1600" b="1" i="1">
                                      <a:latin typeface="Cambria Math"/>
                                    </a:rPr>
                                    <m:t>𝟒</m:t>
                                  </m:r>
                                  <m:sSub>
                                    <m:sSubPr>
                                      <m:ctrlPr>
                                        <a:rPr lang="en-US" sz="1600" b="1" i="1">
                                          <a:latin typeface="Cambria Math"/>
                                        </a:rPr>
                                      </m:ctrlPr>
                                    </m:sSubPr>
                                    <m:e>
                                      <m:r>
                                        <a:rPr lang="en-US" sz="1600" b="1" i="0" smtClean="0">
                                          <a:latin typeface="Cambria Math"/>
                                        </a:rPr>
                                        <m:t>𝐛</m:t>
                                      </m:r>
                                    </m:e>
                                    <m:sub>
                                      <m:r>
                                        <a:rPr lang="en-US" sz="1600" b="1">
                                          <a:latin typeface="Cambria Math"/>
                                        </a:rPr>
                                        <m:t>𝟏</m:t>
                                      </m:r>
                                    </m:sub>
                                  </m:sSub>
                                </m:den>
                              </m:f>
                              <m:r>
                                <a:rPr lang="en-US" sz="1600" b="1" i="1" smtClean="0">
                                  <a:latin typeface="Cambria Math"/>
                                </a:rPr>
                                <m:t>+</m:t>
                              </m:r>
                              <m:f>
                                <m:fPr>
                                  <m:ctrlPr>
                                    <a:rPr lang="en-US" sz="1600" b="1" i="1" smtClean="0">
                                      <a:latin typeface="Cambria Math"/>
                                    </a:rPr>
                                  </m:ctrlPr>
                                </m:fPr>
                                <m:num>
                                  <m:r>
                                    <a:rPr lang="en-US" sz="1600" b="1" i="1" smtClean="0">
                                      <a:latin typeface="Cambria Math"/>
                                    </a:rPr>
                                    <m:t>𝟑</m:t>
                                  </m:r>
                                  <m:sSub>
                                    <m:sSubPr>
                                      <m:ctrlPr>
                                        <a:rPr lang="en-US" sz="1600" b="1" i="1">
                                          <a:latin typeface="Cambria Math"/>
                                        </a:rPr>
                                      </m:ctrlPr>
                                    </m:sSubPr>
                                    <m:e>
                                      <m:r>
                                        <a:rPr lang="en-US" sz="1600" b="1">
                                          <a:latin typeface="Cambria Math"/>
                                        </a:rPr>
                                        <m:t>𝐚</m:t>
                                      </m:r>
                                    </m:e>
                                    <m:sub>
                                      <m:r>
                                        <a:rPr lang="en-US" sz="1600" b="1" i="0" smtClean="0">
                                          <a:latin typeface="Cambria Math"/>
                                        </a:rPr>
                                        <m:t>𝟐</m:t>
                                      </m:r>
                                    </m:sub>
                                  </m:sSub>
                                </m:num>
                                <m:den>
                                  <m:r>
                                    <a:rPr lang="en-US" sz="1600" b="1" i="1" smtClean="0">
                                      <a:latin typeface="Cambria Math"/>
                                    </a:rPr>
                                    <m:t>𝟐</m:t>
                                  </m:r>
                                </m:den>
                              </m:f>
                              <m:f>
                                <m:fPr>
                                  <m:ctrlPr>
                                    <a:rPr lang="en-US" sz="1600" b="1" i="1">
                                      <a:latin typeface="Cambria Math"/>
                                    </a:rPr>
                                  </m:ctrlPr>
                                </m:fPr>
                                <m:num>
                                  <m:sSub>
                                    <m:sSubPr>
                                      <m:ctrlPr>
                                        <a:rPr lang="en-US" sz="1600" b="1" i="1" smtClean="0">
                                          <a:latin typeface="Cambria Math"/>
                                        </a:rPr>
                                      </m:ctrlPr>
                                    </m:sSubPr>
                                    <m:e>
                                      <m:r>
                                        <a:rPr lang="en-US" sz="1600" b="1">
                                          <a:latin typeface="Cambria Math"/>
                                        </a:rPr>
                                        <m:t>𝐛</m:t>
                                      </m:r>
                                    </m:e>
                                    <m:sub>
                                      <m:r>
                                        <a:rPr lang="en-US" sz="1600" b="1" i="0" smtClean="0">
                                          <a:latin typeface="Cambria Math"/>
                                        </a:rPr>
                                        <m:t>𝟐</m:t>
                                      </m:r>
                                    </m:sub>
                                  </m:sSub>
                                </m:num>
                                <m:den>
                                  <m:sSub>
                                    <m:sSubPr>
                                      <m:ctrlPr>
                                        <a:rPr lang="en-US" sz="1600" b="1" i="1">
                                          <a:latin typeface="Cambria Math"/>
                                        </a:rPr>
                                      </m:ctrlPr>
                                    </m:sSubPr>
                                    <m:e>
                                      <m:r>
                                        <a:rPr lang="en-US" sz="1600" b="1">
                                          <a:latin typeface="Cambria Math"/>
                                        </a:rPr>
                                        <m:t>𝐛</m:t>
                                      </m:r>
                                    </m:e>
                                    <m:sub>
                                      <m:r>
                                        <a:rPr lang="en-US" sz="1600" b="1" i="0" smtClean="0">
                                          <a:latin typeface="Cambria Math"/>
                                        </a:rPr>
                                        <m:t>𝟏</m:t>
                                      </m:r>
                                    </m:sub>
                                  </m:sSub>
                                </m:den>
                              </m:f>
                            </m:den>
                          </m:f>
                        </m:e>
                      </m:rad>
                    </m:oMath>
                  </m:oMathPara>
                </a14:m>
                <a:endParaRPr lang="en-US" sz="1600" b="1" i="1" dirty="0" smtClean="0">
                  <a:solidFill>
                    <a:schemeClr val="tx1"/>
                  </a:solidFill>
                  <a:latin typeface="Cambria Math"/>
                </a:endParaRPr>
              </a:p>
            </p:txBody>
          </p:sp>
        </mc:Choice>
        <mc:Fallback xmlns="">
          <p:sp>
            <p:nvSpPr>
              <p:cNvPr id="35" name="Rectangle 34"/>
              <p:cNvSpPr>
                <a:spLocks noRot="1" noChangeAspect="1" noMove="1" noResize="1" noEditPoints="1" noAdjustHandles="1" noChangeArrowheads="1" noChangeShapeType="1" noTextEdit="1"/>
              </p:cNvSpPr>
              <p:nvPr/>
            </p:nvSpPr>
            <p:spPr>
              <a:xfrm>
                <a:off x="609600" y="4436112"/>
                <a:ext cx="7848600" cy="1050288"/>
              </a:xfrm>
              <a:prstGeom prst="rect">
                <a:avLst/>
              </a:prstGeom>
              <a:blipFill rotWithShape="1">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Rectangle 35"/>
              <p:cNvSpPr/>
              <p:nvPr/>
            </p:nvSpPr>
            <p:spPr>
              <a:xfrm>
                <a:off x="1219200" y="5486400"/>
                <a:ext cx="6477000" cy="70801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p>
                        <m:sSupPr>
                          <m:ctrlPr>
                            <a:rPr lang="en-US" sz="1600" b="1" i="1" smtClean="0">
                              <a:solidFill>
                                <a:schemeClr val="tx1"/>
                              </a:solidFill>
                              <a:latin typeface="Cambria Math"/>
                            </a:rPr>
                          </m:ctrlPr>
                        </m:sSupPr>
                        <m:e>
                          <m:d>
                            <m:dPr>
                              <m:ctrlPr>
                                <a:rPr lang="en-US" sz="1600" b="1" i="1" smtClean="0">
                                  <a:solidFill>
                                    <a:schemeClr val="tx1"/>
                                  </a:solidFill>
                                  <a:latin typeface="Cambria Math"/>
                                </a:rPr>
                              </m:ctrlPr>
                            </m:dPr>
                            <m:e>
                              <m:f>
                                <m:fPr>
                                  <m:ctrlPr>
                                    <a:rPr lang="en-US" sz="1600" b="1" i="1" smtClean="0">
                                      <a:solidFill>
                                        <a:schemeClr val="tx1"/>
                                      </a:solidFill>
                                      <a:latin typeface="Cambria Math"/>
                                    </a:rPr>
                                  </m:ctrlPr>
                                </m:fPr>
                                <m:num>
                                  <m:r>
                                    <a:rPr lang="en-US" sz="1600" b="1" i="1" smtClean="0">
                                      <a:solidFill>
                                        <a:schemeClr val="tx1"/>
                                      </a:solidFill>
                                      <a:latin typeface="Cambria Math"/>
                                    </a:rPr>
                                    <m:t>𝟏</m:t>
                                  </m:r>
                                </m:num>
                                <m:den>
                                  <m:sSub>
                                    <m:sSubPr>
                                      <m:ctrlPr>
                                        <a:rPr lang="en-US" sz="1600" b="1" i="1">
                                          <a:latin typeface="Cambria Math"/>
                                        </a:rPr>
                                      </m:ctrlPr>
                                    </m:sSubPr>
                                    <m:e>
                                      <m:r>
                                        <a:rPr lang="en-US" sz="1600" b="1">
                                          <a:latin typeface="Cambria Math"/>
                                        </a:rPr>
                                        <m:t>𝐕</m:t>
                                      </m:r>
                                    </m:e>
                                    <m:sub>
                                      <m:r>
                                        <a:rPr lang="en-US" sz="1600" b="1">
                                          <a:latin typeface="Cambria Math"/>
                                        </a:rPr>
                                        <m:t>𝐩</m:t>
                                      </m:r>
                                      <m:r>
                                        <a:rPr lang="en-US" sz="1600" b="1" i="1">
                                          <a:latin typeface="Cambria Math"/>
                                        </a:rPr>
                                        <m:t>,</m:t>
                                      </m:r>
                                      <m:r>
                                        <a:rPr lang="en-US" sz="1600" b="1" i="1">
                                          <a:latin typeface="Cambria Math"/>
                                        </a:rPr>
                                        <m:t>𝑰𝑰𝑷</m:t>
                                      </m:r>
                                      <m:r>
                                        <a:rPr lang="en-US" sz="1600" b="1" i="1">
                                          <a:latin typeface="Cambria Math"/>
                                        </a:rPr>
                                        <m:t>𝟑</m:t>
                                      </m:r>
                                      <m:r>
                                        <a:rPr lang="en-US" sz="1600" b="1" i="1">
                                          <a:latin typeface="Cambria Math"/>
                                        </a:rPr>
                                        <m:t>,</m:t>
                                      </m:r>
                                      <m:r>
                                        <a:rPr lang="en-US" sz="1600" b="1" i="1">
                                          <a:latin typeface="Cambria Math"/>
                                        </a:rPr>
                                        <m:t>𝒐𝒗𝒆𝒓𝒂𝒍𝒍</m:t>
                                      </m:r>
                                    </m:sub>
                                  </m:sSub>
                                </m:den>
                              </m:f>
                            </m:e>
                          </m:d>
                        </m:e>
                        <m:sup>
                          <m:r>
                            <a:rPr lang="en-US" sz="1600" b="1" i="1" smtClean="0">
                              <a:solidFill>
                                <a:schemeClr val="tx1"/>
                              </a:solidFill>
                              <a:latin typeface="Cambria Math"/>
                            </a:rPr>
                            <m:t>𝟐</m:t>
                          </m:r>
                        </m:sup>
                      </m:sSup>
                      <m:r>
                        <a:rPr lang="en-US" sz="1600" b="1" i="1">
                          <a:solidFill>
                            <a:schemeClr val="tx1"/>
                          </a:solidFill>
                          <a:latin typeface="Cambria Math"/>
                        </a:rPr>
                        <m:t>=</m:t>
                      </m:r>
                      <m:sSup>
                        <m:sSupPr>
                          <m:ctrlPr>
                            <a:rPr lang="en-US" sz="1600" b="1" i="1">
                              <a:latin typeface="Cambria Math"/>
                            </a:rPr>
                          </m:ctrlPr>
                        </m:sSupPr>
                        <m:e>
                          <m:d>
                            <m:dPr>
                              <m:ctrlPr>
                                <a:rPr lang="en-US" sz="1600" b="1" i="1">
                                  <a:latin typeface="Cambria Math"/>
                                </a:rPr>
                              </m:ctrlPr>
                            </m:dPr>
                            <m:e>
                              <m:f>
                                <m:fPr>
                                  <m:ctrlPr>
                                    <a:rPr lang="en-US" sz="1600" b="1" i="1">
                                      <a:latin typeface="Cambria Math"/>
                                    </a:rPr>
                                  </m:ctrlPr>
                                </m:fPr>
                                <m:num>
                                  <m:r>
                                    <a:rPr lang="en-US" sz="1600" b="1" i="1">
                                      <a:latin typeface="Cambria Math"/>
                                    </a:rPr>
                                    <m:t>𝟏</m:t>
                                  </m:r>
                                </m:num>
                                <m:den>
                                  <m:sSub>
                                    <m:sSubPr>
                                      <m:ctrlPr>
                                        <a:rPr lang="en-US" sz="1600" b="1" i="1">
                                          <a:latin typeface="Cambria Math"/>
                                        </a:rPr>
                                      </m:ctrlPr>
                                    </m:sSubPr>
                                    <m:e>
                                      <m:r>
                                        <a:rPr lang="en-US" sz="1600" b="1">
                                          <a:latin typeface="Cambria Math"/>
                                        </a:rPr>
                                        <m:t>𝐕</m:t>
                                      </m:r>
                                    </m:e>
                                    <m:sub>
                                      <m:r>
                                        <a:rPr lang="en-US" sz="1600" b="1">
                                          <a:latin typeface="Cambria Math"/>
                                        </a:rPr>
                                        <m:t>𝐩</m:t>
                                      </m:r>
                                      <m:r>
                                        <a:rPr lang="en-US" sz="1600" b="1" i="1">
                                          <a:latin typeface="Cambria Math"/>
                                        </a:rPr>
                                        <m:t>,</m:t>
                                      </m:r>
                                      <m:r>
                                        <a:rPr lang="en-US" sz="1600" b="1" i="1">
                                          <a:latin typeface="Cambria Math"/>
                                        </a:rPr>
                                        <m:t>𝑰𝑰𝑷</m:t>
                                      </m:r>
                                      <m:r>
                                        <a:rPr lang="en-US" sz="1600" b="1" i="1">
                                          <a:latin typeface="Cambria Math"/>
                                        </a:rPr>
                                        <m:t>𝟑</m:t>
                                      </m:r>
                                      <m:r>
                                        <a:rPr lang="en-US" sz="1600" b="1" i="1">
                                          <a:latin typeface="Cambria Math"/>
                                        </a:rPr>
                                        <m:t>,</m:t>
                                      </m:r>
                                      <m:r>
                                        <a:rPr lang="en-US" sz="1600" b="1" i="1" smtClean="0">
                                          <a:latin typeface="Cambria Math"/>
                                        </a:rPr>
                                        <m:t>𝒔𝒚𝒔</m:t>
                                      </m:r>
                                      <m:r>
                                        <a:rPr lang="en-US" sz="1600" b="1" i="1" smtClean="0">
                                          <a:latin typeface="Cambria Math"/>
                                        </a:rPr>
                                        <m:t>−</m:t>
                                      </m:r>
                                      <m:r>
                                        <a:rPr lang="en-US" sz="1600" b="1" i="1" smtClean="0">
                                          <a:latin typeface="Cambria Math"/>
                                        </a:rPr>
                                        <m:t>𝟏</m:t>
                                      </m:r>
                                    </m:sub>
                                  </m:sSub>
                                </m:den>
                              </m:f>
                            </m:e>
                          </m:d>
                        </m:e>
                        <m:sup>
                          <m:r>
                            <a:rPr lang="en-US" sz="1600" b="1" i="1">
                              <a:latin typeface="Cambria Math"/>
                            </a:rPr>
                            <m:t>𝟐</m:t>
                          </m:r>
                        </m:sup>
                      </m:sSup>
                      <m:r>
                        <a:rPr lang="en-US" sz="1600" b="1" i="1" smtClean="0">
                          <a:latin typeface="Cambria Math"/>
                        </a:rPr>
                        <m:t>+</m:t>
                      </m:r>
                      <m:sSup>
                        <m:sSupPr>
                          <m:ctrlPr>
                            <a:rPr lang="en-US" sz="1600" b="1" i="1">
                              <a:latin typeface="Cambria Math"/>
                            </a:rPr>
                          </m:ctrlPr>
                        </m:sSupPr>
                        <m:e>
                          <m:d>
                            <m:dPr>
                              <m:ctrlPr>
                                <a:rPr lang="en-US" sz="1600" b="1" i="1">
                                  <a:latin typeface="Cambria Math"/>
                                </a:rPr>
                              </m:ctrlPr>
                            </m:dPr>
                            <m:e>
                              <m:f>
                                <m:fPr>
                                  <m:ctrlPr>
                                    <a:rPr lang="en-US" sz="1600" b="1" i="1">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latin typeface="Cambria Math"/>
                                        </a:rPr>
                                      </m:ctrlPr>
                                    </m:sSubPr>
                                    <m:e>
                                      <m:r>
                                        <a:rPr lang="en-US" sz="1600" b="1">
                                          <a:latin typeface="Cambria Math"/>
                                        </a:rPr>
                                        <m:t>𝐕</m:t>
                                      </m:r>
                                    </m:e>
                                    <m:sub>
                                      <m:r>
                                        <a:rPr lang="en-US" sz="1600" b="1">
                                          <a:latin typeface="Cambria Math"/>
                                        </a:rPr>
                                        <m:t>𝐩</m:t>
                                      </m:r>
                                      <m:r>
                                        <a:rPr lang="en-US" sz="1600" b="1" i="1">
                                          <a:latin typeface="Cambria Math"/>
                                        </a:rPr>
                                        <m:t>,</m:t>
                                      </m:r>
                                      <m:r>
                                        <a:rPr lang="en-US" sz="1600" b="1" i="1">
                                          <a:latin typeface="Cambria Math"/>
                                        </a:rPr>
                                        <m:t>𝑰𝑰𝑷</m:t>
                                      </m:r>
                                      <m:r>
                                        <a:rPr lang="en-US" sz="1600" b="1" i="1">
                                          <a:latin typeface="Cambria Math"/>
                                        </a:rPr>
                                        <m:t>𝟑</m:t>
                                      </m:r>
                                      <m:r>
                                        <a:rPr lang="en-US" sz="1600" b="1" i="1">
                                          <a:latin typeface="Cambria Math"/>
                                        </a:rPr>
                                        <m:t>,</m:t>
                                      </m:r>
                                      <m:r>
                                        <a:rPr lang="en-US" sz="1600" b="1" i="1" smtClean="0">
                                          <a:latin typeface="Cambria Math"/>
                                        </a:rPr>
                                        <m:t>𝒔𝒚𝒔</m:t>
                                      </m:r>
                                      <m:r>
                                        <a:rPr lang="en-US" sz="1600" b="1" i="1" smtClean="0">
                                          <a:latin typeface="Cambria Math"/>
                                        </a:rPr>
                                        <m:t>−</m:t>
                                      </m:r>
                                      <m:r>
                                        <a:rPr lang="en-US" sz="1600" b="1" i="1" smtClean="0">
                                          <a:latin typeface="Cambria Math"/>
                                        </a:rPr>
                                        <m:t>𝟐</m:t>
                                      </m:r>
                                    </m:sub>
                                  </m:sSub>
                                </m:den>
                              </m:f>
                            </m:e>
                          </m:d>
                        </m:e>
                        <m:sup>
                          <m:r>
                            <a:rPr lang="en-US" sz="1600" b="1" i="1">
                              <a:latin typeface="Cambria Math"/>
                            </a:rPr>
                            <m:t>𝟐</m:t>
                          </m:r>
                        </m:sup>
                      </m:sSup>
                      <m:r>
                        <a:rPr lang="en-US" sz="1600" b="1" i="1" smtClean="0">
                          <a:latin typeface="Cambria Math"/>
                        </a:rPr>
                        <m:t>+</m:t>
                      </m:r>
                      <m:d>
                        <m:dPr>
                          <m:ctrlPr>
                            <a:rPr lang="en-US" sz="1600" b="1" i="1">
                              <a:latin typeface="Cambria Math"/>
                            </a:rPr>
                          </m:ctrlPr>
                        </m:dPr>
                        <m:e>
                          <m:f>
                            <m:fPr>
                              <m:ctrlPr>
                                <a:rPr lang="en-US" sz="1600" b="1" i="1">
                                  <a:latin typeface="Cambria Math"/>
                                </a:rPr>
                              </m:ctrlPr>
                            </m:fPr>
                            <m:num>
                              <m:sSub>
                                <m:sSubPr>
                                  <m:ctrlPr>
                                    <a:rPr lang="en-US" sz="1600" b="1" i="1">
                                      <a:solidFill>
                                        <a:srgbClr val="000000"/>
                                      </a:solidFill>
                                      <a:latin typeface="Cambria Math"/>
                                    </a:rPr>
                                  </m:ctrlPr>
                                </m:sSubPr>
                                <m:e>
                                  <m:r>
                                    <a:rPr lang="en-US" sz="1600" b="1" i="0" smtClean="0">
                                      <a:solidFill>
                                        <a:srgbClr val="000000"/>
                                      </a:solidFill>
                                      <a:latin typeface="Cambria Math"/>
                                    </a:rPr>
                                    <m:t>𝟏</m:t>
                                  </m:r>
                                  <m:r>
                                    <a:rPr lang="en-US" sz="1600" b="1" i="0" smtClean="0">
                                      <a:solidFill>
                                        <a:srgbClr val="000000"/>
                                      </a:solidFill>
                                      <a:latin typeface="Cambria Math"/>
                                    </a:rPr>
                                    <m:t>.</m:t>
                                  </m:r>
                                  <m:r>
                                    <a:rPr lang="en-US" sz="1600" b="1" i="0" smtClean="0">
                                      <a:solidFill>
                                        <a:srgbClr val="000000"/>
                                      </a:solidFill>
                                      <a:latin typeface="Cambria Math"/>
                                    </a:rPr>
                                    <m:t>𝟓𝐚</m:t>
                                  </m:r>
                                </m:e>
                                <m:sub>
                                  <m:r>
                                    <a:rPr lang="en-US" sz="1600" b="1" i="0" smtClean="0">
                                      <a:solidFill>
                                        <a:srgbClr val="000000"/>
                                      </a:solidFill>
                                      <a:latin typeface="Cambria Math"/>
                                    </a:rPr>
                                    <m:t>𝟐</m:t>
                                  </m:r>
                                </m:sub>
                              </m:sSub>
                            </m:num>
                            <m:den>
                              <m:sSub>
                                <m:sSubPr>
                                  <m:ctrlPr>
                                    <a:rPr lang="en-US" sz="1600" b="1" i="1">
                                      <a:latin typeface="Cambria Math"/>
                                    </a:rPr>
                                  </m:ctrlPr>
                                </m:sSubPr>
                                <m:e>
                                  <m:r>
                                    <a:rPr lang="en-US" sz="1600" b="1">
                                      <a:latin typeface="Cambria Math"/>
                                    </a:rPr>
                                    <m:t>𝐕</m:t>
                                  </m:r>
                                </m:e>
                                <m:sub>
                                  <m:r>
                                    <a:rPr lang="en-US" sz="1600" b="1">
                                      <a:latin typeface="Cambria Math"/>
                                    </a:rPr>
                                    <m:t>𝐩</m:t>
                                  </m:r>
                                  <m:r>
                                    <a:rPr lang="en-US" sz="1600" b="1" i="1">
                                      <a:latin typeface="Cambria Math"/>
                                    </a:rPr>
                                    <m:t>,</m:t>
                                  </m:r>
                                  <m:r>
                                    <a:rPr lang="en-US" sz="1600" b="1" i="1">
                                      <a:latin typeface="Cambria Math"/>
                                    </a:rPr>
                                    <m:t>𝑰𝑰𝑷</m:t>
                                  </m:r>
                                  <m:r>
                                    <a:rPr lang="en-US" sz="1600" b="1" i="1" smtClean="0">
                                      <a:latin typeface="Cambria Math"/>
                                    </a:rPr>
                                    <m:t>𝟐</m:t>
                                  </m:r>
                                  <m:r>
                                    <a:rPr lang="en-US" sz="1600" b="1" i="1">
                                      <a:latin typeface="Cambria Math"/>
                                    </a:rPr>
                                    <m:t>,</m:t>
                                  </m:r>
                                  <m:r>
                                    <a:rPr lang="en-US" sz="1600" b="1" i="1">
                                      <a:latin typeface="Cambria Math"/>
                                    </a:rPr>
                                    <m:t>𝒔𝒚𝒔</m:t>
                                  </m:r>
                                  <m:r>
                                    <a:rPr lang="en-US" sz="1600" b="1" i="1">
                                      <a:latin typeface="Cambria Math"/>
                                    </a:rPr>
                                    <m:t>−</m:t>
                                  </m:r>
                                  <m:r>
                                    <a:rPr lang="en-US" sz="1600" b="1" i="1">
                                      <a:latin typeface="Cambria Math"/>
                                    </a:rPr>
                                    <m:t>𝟐</m:t>
                                  </m:r>
                                </m:sub>
                              </m:sSub>
                            </m:den>
                          </m:f>
                        </m:e>
                      </m:d>
                    </m:oMath>
                  </m:oMathPara>
                </a14:m>
                <a:endParaRPr lang="en-US" sz="1600" b="1" i="1" dirty="0" smtClean="0">
                  <a:solidFill>
                    <a:schemeClr val="tx1"/>
                  </a:solidFill>
                  <a:latin typeface="Cambria Math"/>
                </a:endParaRPr>
              </a:p>
            </p:txBody>
          </p:sp>
        </mc:Choice>
        <mc:Fallback xmlns="">
          <p:sp>
            <p:nvSpPr>
              <p:cNvPr id="36" name="Rectangle 35"/>
              <p:cNvSpPr>
                <a:spLocks noRot="1" noChangeAspect="1" noMove="1" noResize="1" noEditPoints="1" noAdjustHandles="1" noChangeArrowheads="1" noChangeShapeType="1" noTextEdit="1"/>
              </p:cNvSpPr>
              <p:nvPr/>
            </p:nvSpPr>
            <p:spPr>
              <a:xfrm>
                <a:off x="1219200" y="5486400"/>
                <a:ext cx="6477000" cy="708014"/>
              </a:xfrm>
              <a:prstGeom prst="rect">
                <a:avLst/>
              </a:prstGeom>
              <a:blipFill rotWithShape="1">
                <a:blip r:embed="rId12"/>
                <a:stretch>
                  <a:fillRect/>
                </a:stretch>
              </a:blipFill>
            </p:spPr>
            <p:txBody>
              <a:bodyPr/>
              <a:lstStyle/>
              <a:p>
                <a:r>
                  <a:rPr lang="en-US">
                    <a:noFill/>
                  </a:rPr>
                  <a:t> </a:t>
                </a:r>
              </a:p>
            </p:txBody>
          </p:sp>
        </mc:Fallback>
      </mc:AlternateContent>
      <p:sp>
        <p:nvSpPr>
          <p:cNvPr id="3" name="Rectangle 2"/>
          <p:cNvSpPr/>
          <p:nvPr/>
        </p:nvSpPr>
        <p:spPr>
          <a:xfrm>
            <a:off x="1219200" y="5486400"/>
            <a:ext cx="660141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5245249"/>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21"/>
          <p:cNvSpPr/>
          <p:nvPr/>
        </p:nvSpPr>
        <p:spPr>
          <a:xfrm>
            <a:off x="1156138" y="1143000"/>
            <a:ext cx="6947338" cy="1797269"/>
          </a:xfrm>
          <a:custGeom>
            <a:avLst/>
            <a:gdLst>
              <a:gd name="connsiteX0" fmla="*/ 1061545 w 6947338"/>
              <a:gd name="connsiteY0" fmla="*/ 147144 h 1797269"/>
              <a:gd name="connsiteX1" fmla="*/ 1030014 w 6947338"/>
              <a:gd name="connsiteY1" fmla="*/ 199696 h 1797269"/>
              <a:gd name="connsiteX2" fmla="*/ 987972 w 6947338"/>
              <a:gd name="connsiteY2" fmla="*/ 294289 h 1797269"/>
              <a:gd name="connsiteX3" fmla="*/ 977462 w 6947338"/>
              <a:gd name="connsiteY3" fmla="*/ 325820 h 1797269"/>
              <a:gd name="connsiteX4" fmla="*/ 966952 w 6947338"/>
              <a:gd name="connsiteY4" fmla="*/ 399393 h 1797269"/>
              <a:gd name="connsiteX5" fmla="*/ 956441 w 6947338"/>
              <a:gd name="connsiteY5" fmla="*/ 451944 h 1797269"/>
              <a:gd name="connsiteX6" fmla="*/ 945931 w 6947338"/>
              <a:gd name="connsiteY6" fmla="*/ 609600 h 1797269"/>
              <a:gd name="connsiteX7" fmla="*/ 935421 w 6947338"/>
              <a:gd name="connsiteY7" fmla="*/ 672662 h 1797269"/>
              <a:gd name="connsiteX8" fmla="*/ 924910 w 6947338"/>
              <a:gd name="connsiteY8" fmla="*/ 746234 h 1797269"/>
              <a:gd name="connsiteX9" fmla="*/ 903890 w 6947338"/>
              <a:gd name="connsiteY9" fmla="*/ 851337 h 1797269"/>
              <a:gd name="connsiteX10" fmla="*/ 882869 w 6947338"/>
              <a:gd name="connsiteY10" fmla="*/ 914400 h 1797269"/>
              <a:gd name="connsiteX11" fmla="*/ 830317 w 6947338"/>
              <a:gd name="connsiteY11" fmla="*/ 977462 h 1797269"/>
              <a:gd name="connsiteX12" fmla="*/ 798786 w 6947338"/>
              <a:gd name="connsiteY12" fmla="*/ 998482 h 1797269"/>
              <a:gd name="connsiteX13" fmla="*/ 756745 w 6947338"/>
              <a:gd name="connsiteY13" fmla="*/ 1008993 h 1797269"/>
              <a:gd name="connsiteX14" fmla="*/ 725214 w 6947338"/>
              <a:gd name="connsiteY14" fmla="*/ 1030013 h 1797269"/>
              <a:gd name="connsiteX15" fmla="*/ 693683 w 6947338"/>
              <a:gd name="connsiteY15" fmla="*/ 1040524 h 1797269"/>
              <a:gd name="connsiteX16" fmla="*/ 609600 w 6947338"/>
              <a:gd name="connsiteY16" fmla="*/ 1061544 h 1797269"/>
              <a:gd name="connsiteX17" fmla="*/ 441434 w 6947338"/>
              <a:gd name="connsiteY17" fmla="*/ 1093075 h 1797269"/>
              <a:gd name="connsiteX18" fmla="*/ 388883 w 6947338"/>
              <a:gd name="connsiteY18" fmla="*/ 1103586 h 1797269"/>
              <a:gd name="connsiteX19" fmla="*/ 325821 w 6947338"/>
              <a:gd name="connsiteY19" fmla="*/ 1114096 h 1797269"/>
              <a:gd name="connsiteX20" fmla="*/ 283779 w 6947338"/>
              <a:gd name="connsiteY20" fmla="*/ 1124606 h 1797269"/>
              <a:gd name="connsiteX21" fmla="*/ 220717 w 6947338"/>
              <a:gd name="connsiteY21" fmla="*/ 1135117 h 1797269"/>
              <a:gd name="connsiteX22" fmla="*/ 157655 w 6947338"/>
              <a:gd name="connsiteY22" fmla="*/ 1156137 h 1797269"/>
              <a:gd name="connsiteX23" fmla="*/ 84083 w 6947338"/>
              <a:gd name="connsiteY23" fmla="*/ 1177158 h 1797269"/>
              <a:gd name="connsiteX24" fmla="*/ 63062 w 6947338"/>
              <a:gd name="connsiteY24" fmla="*/ 1208689 h 1797269"/>
              <a:gd name="connsiteX25" fmla="*/ 31531 w 6947338"/>
              <a:gd name="connsiteY25" fmla="*/ 1219200 h 1797269"/>
              <a:gd name="connsiteX26" fmla="*/ 0 w 6947338"/>
              <a:gd name="connsiteY26" fmla="*/ 1324303 h 1797269"/>
              <a:gd name="connsiteX27" fmla="*/ 10510 w 6947338"/>
              <a:gd name="connsiteY27" fmla="*/ 1471448 h 1797269"/>
              <a:gd name="connsiteX28" fmla="*/ 21021 w 6947338"/>
              <a:gd name="connsiteY28" fmla="*/ 1502979 h 1797269"/>
              <a:gd name="connsiteX29" fmla="*/ 84083 w 6947338"/>
              <a:gd name="connsiteY29" fmla="*/ 1545020 h 1797269"/>
              <a:gd name="connsiteX30" fmla="*/ 115614 w 6947338"/>
              <a:gd name="connsiteY30" fmla="*/ 1566041 h 1797269"/>
              <a:gd name="connsiteX31" fmla="*/ 178676 w 6947338"/>
              <a:gd name="connsiteY31" fmla="*/ 1597572 h 1797269"/>
              <a:gd name="connsiteX32" fmla="*/ 304800 w 6947338"/>
              <a:gd name="connsiteY32" fmla="*/ 1639613 h 1797269"/>
              <a:gd name="connsiteX33" fmla="*/ 336331 w 6947338"/>
              <a:gd name="connsiteY33" fmla="*/ 1660634 h 1797269"/>
              <a:gd name="connsiteX34" fmla="*/ 430924 w 6947338"/>
              <a:gd name="connsiteY34" fmla="*/ 1681655 h 1797269"/>
              <a:gd name="connsiteX35" fmla="*/ 504496 w 6947338"/>
              <a:gd name="connsiteY35" fmla="*/ 1702675 h 1797269"/>
              <a:gd name="connsiteX36" fmla="*/ 599090 w 6947338"/>
              <a:gd name="connsiteY36" fmla="*/ 1713186 h 1797269"/>
              <a:gd name="connsiteX37" fmla="*/ 662152 w 6947338"/>
              <a:gd name="connsiteY37" fmla="*/ 1723696 h 1797269"/>
              <a:gd name="connsiteX38" fmla="*/ 956441 w 6947338"/>
              <a:gd name="connsiteY38" fmla="*/ 1744717 h 1797269"/>
              <a:gd name="connsiteX39" fmla="*/ 1156138 w 6947338"/>
              <a:gd name="connsiteY39" fmla="*/ 1765737 h 1797269"/>
              <a:gd name="connsiteX40" fmla="*/ 1271752 w 6947338"/>
              <a:gd name="connsiteY40" fmla="*/ 1776248 h 1797269"/>
              <a:gd name="connsiteX41" fmla="*/ 1524000 w 6947338"/>
              <a:gd name="connsiteY41" fmla="*/ 1797269 h 1797269"/>
              <a:gd name="connsiteX42" fmla="*/ 2091559 w 6947338"/>
              <a:gd name="connsiteY42" fmla="*/ 1776248 h 1797269"/>
              <a:gd name="connsiteX43" fmla="*/ 2133600 w 6947338"/>
              <a:gd name="connsiteY43" fmla="*/ 1765737 h 1797269"/>
              <a:gd name="connsiteX44" fmla="*/ 2270234 w 6947338"/>
              <a:gd name="connsiteY44" fmla="*/ 1755227 h 1797269"/>
              <a:gd name="connsiteX45" fmla="*/ 2375338 w 6947338"/>
              <a:gd name="connsiteY45" fmla="*/ 1744717 h 1797269"/>
              <a:gd name="connsiteX46" fmla="*/ 2469931 w 6947338"/>
              <a:gd name="connsiteY46" fmla="*/ 1723696 h 1797269"/>
              <a:gd name="connsiteX47" fmla="*/ 2785241 w 6947338"/>
              <a:gd name="connsiteY47" fmla="*/ 1702675 h 1797269"/>
              <a:gd name="connsiteX48" fmla="*/ 2942896 w 6947338"/>
              <a:gd name="connsiteY48" fmla="*/ 1692165 h 1797269"/>
              <a:gd name="connsiteX49" fmla="*/ 3048000 w 6947338"/>
              <a:gd name="connsiteY49" fmla="*/ 1681655 h 1797269"/>
              <a:gd name="connsiteX50" fmla="*/ 3563007 w 6947338"/>
              <a:gd name="connsiteY50" fmla="*/ 1660634 h 1797269"/>
              <a:gd name="connsiteX51" fmla="*/ 3773214 w 6947338"/>
              <a:gd name="connsiteY51" fmla="*/ 1650124 h 1797269"/>
              <a:gd name="connsiteX52" fmla="*/ 5328745 w 6947338"/>
              <a:gd name="connsiteY52" fmla="*/ 1650124 h 1797269"/>
              <a:gd name="connsiteX53" fmla="*/ 5444359 w 6947338"/>
              <a:gd name="connsiteY53" fmla="*/ 1660634 h 1797269"/>
              <a:gd name="connsiteX54" fmla="*/ 5696607 w 6947338"/>
              <a:gd name="connsiteY54" fmla="*/ 1681655 h 1797269"/>
              <a:gd name="connsiteX55" fmla="*/ 6632028 w 6947338"/>
              <a:gd name="connsiteY55" fmla="*/ 1671144 h 1797269"/>
              <a:gd name="connsiteX56" fmla="*/ 6716110 w 6947338"/>
              <a:gd name="connsiteY56" fmla="*/ 1660634 h 1797269"/>
              <a:gd name="connsiteX57" fmla="*/ 6800193 w 6947338"/>
              <a:gd name="connsiteY57" fmla="*/ 1639613 h 1797269"/>
              <a:gd name="connsiteX58" fmla="*/ 6831724 w 6947338"/>
              <a:gd name="connsiteY58" fmla="*/ 1618593 h 1797269"/>
              <a:gd name="connsiteX59" fmla="*/ 6894786 w 6947338"/>
              <a:gd name="connsiteY59" fmla="*/ 1555531 h 1797269"/>
              <a:gd name="connsiteX60" fmla="*/ 6926317 w 6947338"/>
              <a:gd name="connsiteY60" fmla="*/ 1492469 h 1797269"/>
              <a:gd name="connsiteX61" fmla="*/ 6947338 w 6947338"/>
              <a:gd name="connsiteY61" fmla="*/ 1418896 h 1797269"/>
              <a:gd name="connsiteX62" fmla="*/ 6936828 w 6947338"/>
              <a:gd name="connsiteY62" fmla="*/ 1313793 h 1797269"/>
              <a:gd name="connsiteX63" fmla="*/ 6926317 w 6947338"/>
              <a:gd name="connsiteY63" fmla="*/ 1282262 h 1797269"/>
              <a:gd name="connsiteX64" fmla="*/ 6852745 w 6947338"/>
              <a:gd name="connsiteY64" fmla="*/ 1229710 h 1797269"/>
              <a:gd name="connsiteX65" fmla="*/ 6747641 w 6947338"/>
              <a:gd name="connsiteY65" fmla="*/ 1187669 h 1797269"/>
              <a:gd name="connsiteX66" fmla="*/ 6705600 w 6947338"/>
              <a:gd name="connsiteY66" fmla="*/ 1166648 h 1797269"/>
              <a:gd name="connsiteX67" fmla="*/ 6547945 w 6947338"/>
              <a:gd name="connsiteY67" fmla="*/ 1135117 h 1797269"/>
              <a:gd name="connsiteX68" fmla="*/ 6495393 w 6947338"/>
              <a:gd name="connsiteY68" fmla="*/ 1114096 h 1797269"/>
              <a:gd name="connsiteX69" fmla="*/ 6379779 w 6947338"/>
              <a:gd name="connsiteY69" fmla="*/ 1093075 h 1797269"/>
              <a:gd name="connsiteX70" fmla="*/ 6222124 w 6947338"/>
              <a:gd name="connsiteY70" fmla="*/ 1072055 h 1797269"/>
              <a:gd name="connsiteX71" fmla="*/ 6159062 w 6947338"/>
              <a:gd name="connsiteY71" fmla="*/ 1061544 h 1797269"/>
              <a:gd name="connsiteX72" fmla="*/ 5454869 w 6947338"/>
              <a:gd name="connsiteY72" fmla="*/ 1082565 h 1797269"/>
              <a:gd name="connsiteX73" fmla="*/ 5349765 w 6947338"/>
              <a:gd name="connsiteY73" fmla="*/ 1093075 h 1797269"/>
              <a:gd name="connsiteX74" fmla="*/ 5160579 w 6947338"/>
              <a:gd name="connsiteY74" fmla="*/ 1082565 h 1797269"/>
              <a:gd name="connsiteX75" fmla="*/ 5129048 w 6947338"/>
              <a:gd name="connsiteY75" fmla="*/ 1072055 h 1797269"/>
              <a:gd name="connsiteX76" fmla="*/ 5034455 w 6947338"/>
              <a:gd name="connsiteY76" fmla="*/ 998482 h 1797269"/>
              <a:gd name="connsiteX77" fmla="*/ 4992414 w 6947338"/>
              <a:gd name="connsiteY77" fmla="*/ 924910 h 1797269"/>
              <a:gd name="connsiteX78" fmla="*/ 4971393 w 6947338"/>
              <a:gd name="connsiteY78" fmla="*/ 893379 h 1797269"/>
              <a:gd name="connsiteX79" fmla="*/ 4950372 w 6947338"/>
              <a:gd name="connsiteY79" fmla="*/ 830317 h 1797269"/>
              <a:gd name="connsiteX80" fmla="*/ 4960883 w 6947338"/>
              <a:gd name="connsiteY80" fmla="*/ 651641 h 1797269"/>
              <a:gd name="connsiteX81" fmla="*/ 4971393 w 6947338"/>
              <a:gd name="connsiteY81" fmla="*/ 620110 h 1797269"/>
              <a:gd name="connsiteX82" fmla="*/ 4981903 w 6947338"/>
              <a:gd name="connsiteY82" fmla="*/ 578069 h 1797269"/>
              <a:gd name="connsiteX83" fmla="*/ 4992414 w 6947338"/>
              <a:gd name="connsiteY83" fmla="*/ 525517 h 1797269"/>
              <a:gd name="connsiteX84" fmla="*/ 5013434 w 6947338"/>
              <a:gd name="connsiteY84" fmla="*/ 430924 h 1797269"/>
              <a:gd name="connsiteX85" fmla="*/ 4981903 w 6947338"/>
              <a:gd name="connsiteY85" fmla="*/ 294289 h 1797269"/>
              <a:gd name="connsiteX86" fmla="*/ 4887310 w 6947338"/>
              <a:gd name="connsiteY86" fmla="*/ 241737 h 1797269"/>
              <a:gd name="connsiteX87" fmla="*/ 4750676 w 6947338"/>
              <a:gd name="connsiteY87" fmla="*/ 178675 h 1797269"/>
              <a:gd name="connsiteX88" fmla="*/ 4698124 w 6947338"/>
              <a:gd name="connsiteY88" fmla="*/ 157655 h 1797269"/>
              <a:gd name="connsiteX89" fmla="*/ 4666593 w 6947338"/>
              <a:gd name="connsiteY89" fmla="*/ 136634 h 1797269"/>
              <a:gd name="connsiteX90" fmla="*/ 4561490 w 6947338"/>
              <a:gd name="connsiteY90" fmla="*/ 115613 h 1797269"/>
              <a:gd name="connsiteX91" fmla="*/ 4508938 w 6947338"/>
              <a:gd name="connsiteY91" fmla="*/ 105103 h 1797269"/>
              <a:gd name="connsiteX92" fmla="*/ 4477407 w 6947338"/>
              <a:gd name="connsiteY92" fmla="*/ 94593 h 1797269"/>
              <a:gd name="connsiteX93" fmla="*/ 4330262 w 6947338"/>
              <a:gd name="connsiteY93" fmla="*/ 63062 h 1797269"/>
              <a:gd name="connsiteX94" fmla="*/ 4214648 w 6947338"/>
              <a:gd name="connsiteY94" fmla="*/ 42041 h 1797269"/>
              <a:gd name="connsiteX95" fmla="*/ 3163614 w 6947338"/>
              <a:gd name="connsiteY95" fmla="*/ 31531 h 1797269"/>
              <a:gd name="connsiteX96" fmla="*/ 2837793 w 6947338"/>
              <a:gd name="connsiteY96" fmla="*/ 10510 h 1797269"/>
              <a:gd name="connsiteX97" fmla="*/ 2396359 w 6947338"/>
              <a:gd name="connsiteY97" fmla="*/ 0 h 1797269"/>
              <a:gd name="connsiteX98" fmla="*/ 1355834 w 6947338"/>
              <a:gd name="connsiteY98" fmla="*/ 10510 h 1797269"/>
              <a:gd name="connsiteX99" fmla="*/ 1261241 w 6947338"/>
              <a:gd name="connsiteY99" fmla="*/ 31531 h 1797269"/>
              <a:gd name="connsiteX100" fmla="*/ 1177159 w 6947338"/>
              <a:gd name="connsiteY100" fmla="*/ 52551 h 1797269"/>
              <a:gd name="connsiteX101" fmla="*/ 1114096 w 6947338"/>
              <a:gd name="connsiteY101" fmla="*/ 73572 h 1797269"/>
              <a:gd name="connsiteX102" fmla="*/ 1030014 w 6947338"/>
              <a:gd name="connsiteY102" fmla="*/ 147144 h 1797269"/>
              <a:gd name="connsiteX103" fmla="*/ 1019503 w 6947338"/>
              <a:gd name="connsiteY103" fmla="*/ 189186 h 1797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6947338" h="1797269">
                <a:moveTo>
                  <a:pt x="1061545" y="147144"/>
                </a:moveTo>
                <a:cubicBezTo>
                  <a:pt x="1051035" y="164661"/>
                  <a:pt x="1038467" y="181099"/>
                  <a:pt x="1030014" y="199696"/>
                </a:cubicBezTo>
                <a:cubicBezTo>
                  <a:pt x="976411" y="317622"/>
                  <a:pt x="1037581" y="219876"/>
                  <a:pt x="987972" y="294289"/>
                </a:cubicBezTo>
                <a:cubicBezTo>
                  <a:pt x="984469" y="304799"/>
                  <a:pt x="979635" y="314956"/>
                  <a:pt x="977462" y="325820"/>
                </a:cubicBezTo>
                <a:cubicBezTo>
                  <a:pt x="972604" y="350112"/>
                  <a:pt x="971025" y="374957"/>
                  <a:pt x="966952" y="399393"/>
                </a:cubicBezTo>
                <a:cubicBezTo>
                  <a:pt x="964015" y="417014"/>
                  <a:pt x="959945" y="434427"/>
                  <a:pt x="956441" y="451944"/>
                </a:cubicBezTo>
                <a:cubicBezTo>
                  <a:pt x="952938" y="504496"/>
                  <a:pt x="950924" y="557169"/>
                  <a:pt x="945931" y="609600"/>
                </a:cubicBezTo>
                <a:cubicBezTo>
                  <a:pt x="943911" y="630815"/>
                  <a:pt x="938661" y="651599"/>
                  <a:pt x="935421" y="672662"/>
                </a:cubicBezTo>
                <a:cubicBezTo>
                  <a:pt x="931654" y="697147"/>
                  <a:pt x="928677" y="721749"/>
                  <a:pt x="924910" y="746234"/>
                </a:cubicBezTo>
                <a:cubicBezTo>
                  <a:pt x="918929" y="785110"/>
                  <a:pt x="914889" y="814673"/>
                  <a:pt x="903890" y="851337"/>
                </a:cubicBezTo>
                <a:cubicBezTo>
                  <a:pt x="897523" y="872561"/>
                  <a:pt x="895160" y="895963"/>
                  <a:pt x="882869" y="914400"/>
                </a:cubicBezTo>
                <a:cubicBezTo>
                  <a:pt x="862200" y="945402"/>
                  <a:pt x="860663" y="952174"/>
                  <a:pt x="830317" y="977462"/>
                </a:cubicBezTo>
                <a:cubicBezTo>
                  <a:pt x="820613" y="985549"/>
                  <a:pt x="810396" y="993506"/>
                  <a:pt x="798786" y="998482"/>
                </a:cubicBezTo>
                <a:cubicBezTo>
                  <a:pt x="785509" y="1004172"/>
                  <a:pt x="770759" y="1005489"/>
                  <a:pt x="756745" y="1008993"/>
                </a:cubicBezTo>
                <a:cubicBezTo>
                  <a:pt x="746235" y="1016000"/>
                  <a:pt x="736512" y="1024364"/>
                  <a:pt x="725214" y="1030013"/>
                </a:cubicBezTo>
                <a:cubicBezTo>
                  <a:pt x="715305" y="1034968"/>
                  <a:pt x="704372" y="1037609"/>
                  <a:pt x="693683" y="1040524"/>
                </a:cubicBezTo>
                <a:cubicBezTo>
                  <a:pt x="665811" y="1048125"/>
                  <a:pt x="637628" y="1054537"/>
                  <a:pt x="609600" y="1061544"/>
                </a:cubicBezTo>
                <a:cubicBezTo>
                  <a:pt x="494434" y="1090336"/>
                  <a:pt x="675567" y="1046245"/>
                  <a:pt x="441434" y="1093075"/>
                </a:cubicBezTo>
                <a:lnTo>
                  <a:pt x="388883" y="1103586"/>
                </a:lnTo>
                <a:cubicBezTo>
                  <a:pt x="367916" y="1107398"/>
                  <a:pt x="346718" y="1109917"/>
                  <a:pt x="325821" y="1114096"/>
                </a:cubicBezTo>
                <a:cubicBezTo>
                  <a:pt x="311656" y="1116929"/>
                  <a:pt x="297944" y="1121773"/>
                  <a:pt x="283779" y="1124606"/>
                </a:cubicBezTo>
                <a:cubicBezTo>
                  <a:pt x="262882" y="1128785"/>
                  <a:pt x="241391" y="1129948"/>
                  <a:pt x="220717" y="1135117"/>
                </a:cubicBezTo>
                <a:cubicBezTo>
                  <a:pt x="199221" y="1140491"/>
                  <a:pt x="179151" y="1150763"/>
                  <a:pt x="157655" y="1156137"/>
                </a:cubicBezTo>
                <a:cubicBezTo>
                  <a:pt x="104866" y="1169335"/>
                  <a:pt x="129318" y="1162080"/>
                  <a:pt x="84083" y="1177158"/>
                </a:cubicBezTo>
                <a:cubicBezTo>
                  <a:pt x="77076" y="1187668"/>
                  <a:pt x="72926" y="1200798"/>
                  <a:pt x="63062" y="1208689"/>
                </a:cubicBezTo>
                <a:cubicBezTo>
                  <a:pt x="54411" y="1215610"/>
                  <a:pt x="37970" y="1210185"/>
                  <a:pt x="31531" y="1219200"/>
                </a:cubicBezTo>
                <a:cubicBezTo>
                  <a:pt x="21688" y="1232980"/>
                  <a:pt x="5619" y="1301827"/>
                  <a:pt x="0" y="1324303"/>
                </a:cubicBezTo>
                <a:cubicBezTo>
                  <a:pt x="3503" y="1373351"/>
                  <a:pt x="4764" y="1422612"/>
                  <a:pt x="10510" y="1471448"/>
                </a:cubicBezTo>
                <a:cubicBezTo>
                  <a:pt x="11804" y="1482451"/>
                  <a:pt x="13187" y="1495145"/>
                  <a:pt x="21021" y="1502979"/>
                </a:cubicBezTo>
                <a:cubicBezTo>
                  <a:pt x="38885" y="1520843"/>
                  <a:pt x="63062" y="1531006"/>
                  <a:pt x="84083" y="1545020"/>
                </a:cubicBezTo>
                <a:cubicBezTo>
                  <a:pt x="94593" y="1552027"/>
                  <a:pt x="104316" y="1560392"/>
                  <a:pt x="115614" y="1566041"/>
                </a:cubicBezTo>
                <a:cubicBezTo>
                  <a:pt x="136635" y="1576551"/>
                  <a:pt x="157074" y="1588314"/>
                  <a:pt x="178676" y="1597572"/>
                </a:cubicBezTo>
                <a:cubicBezTo>
                  <a:pt x="247002" y="1626855"/>
                  <a:pt x="247850" y="1625376"/>
                  <a:pt x="304800" y="1639613"/>
                </a:cubicBezTo>
                <a:cubicBezTo>
                  <a:pt x="315310" y="1646620"/>
                  <a:pt x="325033" y="1654985"/>
                  <a:pt x="336331" y="1660634"/>
                </a:cubicBezTo>
                <a:cubicBezTo>
                  <a:pt x="364720" y="1674829"/>
                  <a:pt x="401866" y="1675198"/>
                  <a:pt x="430924" y="1681655"/>
                </a:cubicBezTo>
                <a:cubicBezTo>
                  <a:pt x="492724" y="1695389"/>
                  <a:pt x="430108" y="1691231"/>
                  <a:pt x="504496" y="1702675"/>
                </a:cubicBezTo>
                <a:cubicBezTo>
                  <a:pt x="535852" y="1707499"/>
                  <a:pt x="567643" y="1708993"/>
                  <a:pt x="599090" y="1713186"/>
                </a:cubicBezTo>
                <a:cubicBezTo>
                  <a:pt x="620214" y="1716003"/>
                  <a:pt x="640987" y="1721206"/>
                  <a:pt x="662152" y="1723696"/>
                </a:cubicBezTo>
                <a:cubicBezTo>
                  <a:pt x="757616" y="1734927"/>
                  <a:pt x="861808" y="1739150"/>
                  <a:pt x="956441" y="1744717"/>
                </a:cubicBezTo>
                <a:cubicBezTo>
                  <a:pt x="1070231" y="1763681"/>
                  <a:pt x="986102" y="1751567"/>
                  <a:pt x="1156138" y="1765737"/>
                </a:cubicBezTo>
                <a:lnTo>
                  <a:pt x="1271752" y="1776248"/>
                </a:lnTo>
                <a:cubicBezTo>
                  <a:pt x="1532142" y="1797080"/>
                  <a:pt x="1314026" y="1776270"/>
                  <a:pt x="1524000" y="1797269"/>
                </a:cubicBezTo>
                <a:cubicBezTo>
                  <a:pt x="1614958" y="1794811"/>
                  <a:pt x="1947942" y="1789926"/>
                  <a:pt x="2091559" y="1776248"/>
                </a:cubicBezTo>
                <a:cubicBezTo>
                  <a:pt x="2105939" y="1774878"/>
                  <a:pt x="2119254" y="1767425"/>
                  <a:pt x="2133600" y="1765737"/>
                </a:cubicBezTo>
                <a:cubicBezTo>
                  <a:pt x="2178966" y="1760400"/>
                  <a:pt x="2224727" y="1759184"/>
                  <a:pt x="2270234" y="1755227"/>
                </a:cubicBezTo>
                <a:cubicBezTo>
                  <a:pt x="2305311" y="1752177"/>
                  <a:pt x="2340303" y="1748220"/>
                  <a:pt x="2375338" y="1744717"/>
                </a:cubicBezTo>
                <a:cubicBezTo>
                  <a:pt x="2397188" y="1739254"/>
                  <a:pt x="2449618" y="1725437"/>
                  <a:pt x="2469931" y="1723696"/>
                </a:cubicBezTo>
                <a:cubicBezTo>
                  <a:pt x="2574883" y="1714700"/>
                  <a:pt x="2680138" y="1709682"/>
                  <a:pt x="2785241" y="1702675"/>
                </a:cubicBezTo>
                <a:cubicBezTo>
                  <a:pt x="2837793" y="1699172"/>
                  <a:pt x="2890489" y="1697405"/>
                  <a:pt x="2942896" y="1692165"/>
                </a:cubicBezTo>
                <a:cubicBezTo>
                  <a:pt x="2977931" y="1688662"/>
                  <a:pt x="3012864" y="1683922"/>
                  <a:pt x="3048000" y="1681655"/>
                </a:cubicBezTo>
                <a:cubicBezTo>
                  <a:pt x="3202998" y="1671655"/>
                  <a:pt x="3413356" y="1666869"/>
                  <a:pt x="3563007" y="1660634"/>
                </a:cubicBezTo>
                <a:lnTo>
                  <a:pt x="3773214" y="1650124"/>
                </a:lnTo>
                <a:cubicBezTo>
                  <a:pt x="4347023" y="1586363"/>
                  <a:pt x="3909711" y="1631203"/>
                  <a:pt x="5328745" y="1650124"/>
                </a:cubicBezTo>
                <a:cubicBezTo>
                  <a:pt x="5367438" y="1650640"/>
                  <a:pt x="5405776" y="1657666"/>
                  <a:pt x="5444359" y="1660634"/>
                </a:cubicBezTo>
                <a:cubicBezTo>
                  <a:pt x="5690444" y="1679563"/>
                  <a:pt x="5515469" y="1661527"/>
                  <a:pt x="5696607" y="1681655"/>
                </a:cubicBezTo>
                <a:lnTo>
                  <a:pt x="6632028" y="1671144"/>
                </a:lnTo>
                <a:cubicBezTo>
                  <a:pt x="6660267" y="1670562"/>
                  <a:pt x="6688193" y="1664929"/>
                  <a:pt x="6716110" y="1660634"/>
                </a:cubicBezTo>
                <a:cubicBezTo>
                  <a:pt x="6733439" y="1657968"/>
                  <a:pt x="6780296" y="1649561"/>
                  <a:pt x="6800193" y="1639613"/>
                </a:cubicBezTo>
                <a:cubicBezTo>
                  <a:pt x="6811491" y="1633964"/>
                  <a:pt x="6822283" y="1626985"/>
                  <a:pt x="6831724" y="1618593"/>
                </a:cubicBezTo>
                <a:cubicBezTo>
                  <a:pt x="6853943" y="1598843"/>
                  <a:pt x="6894786" y="1555531"/>
                  <a:pt x="6894786" y="1555531"/>
                </a:cubicBezTo>
                <a:cubicBezTo>
                  <a:pt x="6921202" y="1476281"/>
                  <a:pt x="6885569" y="1573963"/>
                  <a:pt x="6926317" y="1492469"/>
                </a:cubicBezTo>
                <a:cubicBezTo>
                  <a:pt x="6933857" y="1477388"/>
                  <a:pt x="6943970" y="1432370"/>
                  <a:pt x="6947338" y="1418896"/>
                </a:cubicBezTo>
                <a:cubicBezTo>
                  <a:pt x="6943835" y="1383862"/>
                  <a:pt x="6942182" y="1348593"/>
                  <a:pt x="6936828" y="1313793"/>
                </a:cubicBezTo>
                <a:cubicBezTo>
                  <a:pt x="6935143" y="1302843"/>
                  <a:pt x="6932463" y="1291480"/>
                  <a:pt x="6926317" y="1282262"/>
                </a:cubicBezTo>
                <a:cubicBezTo>
                  <a:pt x="6900556" y="1243621"/>
                  <a:pt x="6890320" y="1253195"/>
                  <a:pt x="6852745" y="1229710"/>
                </a:cubicBezTo>
                <a:cubicBezTo>
                  <a:pt x="6777541" y="1182707"/>
                  <a:pt x="6847585" y="1204326"/>
                  <a:pt x="6747641" y="1187669"/>
                </a:cubicBezTo>
                <a:cubicBezTo>
                  <a:pt x="6733627" y="1180662"/>
                  <a:pt x="6720752" y="1170635"/>
                  <a:pt x="6705600" y="1166648"/>
                </a:cubicBezTo>
                <a:cubicBezTo>
                  <a:pt x="6653772" y="1153009"/>
                  <a:pt x="6547945" y="1135117"/>
                  <a:pt x="6547945" y="1135117"/>
                </a:cubicBezTo>
                <a:cubicBezTo>
                  <a:pt x="6530428" y="1128110"/>
                  <a:pt x="6513696" y="1118672"/>
                  <a:pt x="6495393" y="1114096"/>
                </a:cubicBezTo>
                <a:cubicBezTo>
                  <a:pt x="6457393" y="1104596"/>
                  <a:pt x="6418416" y="1099514"/>
                  <a:pt x="6379779" y="1093075"/>
                </a:cubicBezTo>
                <a:cubicBezTo>
                  <a:pt x="6308294" y="1081161"/>
                  <a:pt x="6296527" y="1082684"/>
                  <a:pt x="6222124" y="1072055"/>
                </a:cubicBezTo>
                <a:cubicBezTo>
                  <a:pt x="6201028" y="1069041"/>
                  <a:pt x="6180083" y="1065048"/>
                  <a:pt x="6159062" y="1061544"/>
                </a:cubicBezTo>
                <a:cubicBezTo>
                  <a:pt x="5885931" y="1067118"/>
                  <a:pt x="5703297" y="1064821"/>
                  <a:pt x="5454869" y="1082565"/>
                </a:cubicBezTo>
                <a:cubicBezTo>
                  <a:pt x="5419749" y="1085073"/>
                  <a:pt x="5384800" y="1089572"/>
                  <a:pt x="5349765" y="1093075"/>
                </a:cubicBezTo>
                <a:cubicBezTo>
                  <a:pt x="5286703" y="1089572"/>
                  <a:pt x="5223454" y="1088553"/>
                  <a:pt x="5160579" y="1082565"/>
                </a:cubicBezTo>
                <a:cubicBezTo>
                  <a:pt x="5149550" y="1081515"/>
                  <a:pt x="5138733" y="1077435"/>
                  <a:pt x="5129048" y="1072055"/>
                </a:cubicBezTo>
                <a:cubicBezTo>
                  <a:pt x="5092680" y="1051850"/>
                  <a:pt x="5060869" y="1030178"/>
                  <a:pt x="5034455" y="998482"/>
                </a:cubicBezTo>
                <a:cubicBezTo>
                  <a:pt x="5011173" y="970544"/>
                  <a:pt x="5011107" y="957623"/>
                  <a:pt x="4992414" y="924910"/>
                </a:cubicBezTo>
                <a:cubicBezTo>
                  <a:pt x="4986147" y="913942"/>
                  <a:pt x="4978400" y="903889"/>
                  <a:pt x="4971393" y="893379"/>
                </a:cubicBezTo>
                <a:cubicBezTo>
                  <a:pt x="4964386" y="872358"/>
                  <a:pt x="4949071" y="852437"/>
                  <a:pt x="4950372" y="830317"/>
                </a:cubicBezTo>
                <a:cubicBezTo>
                  <a:pt x="4953876" y="770758"/>
                  <a:pt x="4954946" y="711007"/>
                  <a:pt x="4960883" y="651641"/>
                </a:cubicBezTo>
                <a:cubicBezTo>
                  <a:pt x="4961985" y="640617"/>
                  <a:pt x="4968349" y="630763"/>
                  <a:pt x="4971393" y="620110"/>
                </a:cubicBezTo>
                <a:cubicBezTo>
                  <a:pt x="4975361" y="606221"/>
                  <a:pt x="4978769" y="592170"/>
                  <a:pt x="4981903" y="578069"/>
                </a:cubicBezTo>
                <a:cubicBezTo>
                  <a:pt x="4985778" y="560630"/>
                  <a:pt x="4988539" y="542956"/>
                  <a:pt x="4992414" y="525517"/>
                </a:cubicBezTo>
                <a:cubicBezTo>
                  <a:pt x="5022089" y="391980"/>
                  <a:pt x="4981748" y="589356"/>
                  <a:pt x="5013434" y="430924"/>
                </a:cubicBezTo>
                <a:cubicBezTo>
                  <a:pt x="5009408" y="390667"/>
                  <a:pt x="5019678" y="327341"/>
                  <a:pt x="4981903" y="294289"/>
                </a:cubicBezTo>
                <a:cubicBezTo>
                  <a:pt x="4868730" y="195263"/>
                  <a:pt x="4960741" y="282532"/>
                  <a:pt x="4887310" y="241737"/>
                </a:cubicBezTo>
                <a:cubicBezTo>
                  <a:pt x="4740121" y="159965"/>
                  <a:pt x="4912047" y="232465"/>
                  <a:pt x="4750676" y="178675"/>
                </a:cubicBezTo>
                <a:cubicBezTo>
                  <a:pt x="4732778" y="172709"/>
                  <a:pt x="4714999" y="166092"/>
                  <a:pt x="4698124" y="157655"/>
                </a:cubicBezTo>
                <a:cubicBezTo>
                  <a:pt x="4686826" y="152006"/>
                  <a:pt x="4678666" y="140349"/>
                  <a:pt x="4666593" y="136634"/>
                </a:cubicBezTo>
                <a:cubicBezTo>
                  <a:pt x="4632445" y="126127"/>
                  <a:pt x="4596524" y="122620"/>
                  <a:pt x="4561490" y="115613"/>
                </a:cubicBezTo>
                <a:cubicBezTo>
                  <a:pt x="4543973" y="112110"/>
                  <a:pt x="4525886" y="110752"/>
                  <a:pt x="4508938" y="105103"/>
                </a:cubicBezTo>
                <a:cubicBezTo>
                  <a:pt x="4498428" y="101600"/>
                  <a:pt x="4488060" y="97637"/>
                  <a:pt x="4477407" y="94593"/>
                </a:cubicBezTo>
                <a:cubicBezTo>
                  <a:pt x="4432651" y="81805"/>
                  <a:pt x="4370515" y="71113"/>
                  <a:pt x="4330262" y="63062"/>
                </a:cubicBezTo>
                <a:cubicBezTo>
                  <a:pt x="4311995" y="59409"/>
                  <a:pt x="4229504" y="42321"/>
                  <a:pt x="4214648" y="42041"/>
                </a:cubicBezTo>
                <a:lnTo>
                  <a:pt x="3163614" y="31531"/>
                </a:lnTo>
                <a:cubicBezTo>
                  <a:pt x="3050564" y="22834"/>
                  <a:pt x="2952908" y="14347"/>
                  <a:pt x="2837793" y="10510"/>
                </a:cubicBezTo>
                <a:lnTo>
                  <a:pt x="2396359" y="0"/>
                </a:lnTo>
                <a:lnTo>
                  <a:pt x="1355834" y="10510"/>
                </a:lnTo>
                <a:cubicBezTo>
                  <a:pt x="1301110" y="11552"/>
                  <a:pt x="1302973" y="20150"/>
                  <a:pt x="1261241" y="31531"/>
                </a:cubicBezTo>
                <a:cubicBezTo>
                  <a:pt x="1233369" y="39132"/>
                  <a:pt x="1204566" y="43415"/>
                  <a:pt x="1177159" y="52551"/>
                </a:cubicBezTo>
                <a:lnTo>
                  <a:pt x="1114096" y="73572"/>
                </a:lnTo>
                <a:cubicBezTo>
                  <a:pt x="1066796" y="105105"/>
                  <a:pt x="1051911" y="103350"/>
                  <a:pt x="1030014" y="147144"/>
                </a:cubicBezTo>
                <a:cubicBezTo>
                  <a:pt x="1018395" y="170382"/>
                  <a:pt x="1019503" y="171270"/>
                  <a:pt x="1019503" y="189186"/>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Cascaded IIP2</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33</a:t>
            </a:fld>
            <a:endParaRPr lang="en-US" dirty="0">
              <a:solidFill>
                <a:srgbClr val="000000"/>
              </a:solidFill>
            </a:endParaRPr>
          </a:p>
        </p:txBody>
      </p:sp>
      <p:sp>
        <p:nvSpPr>
          <p:cNvPr id="5" name="Rectangle 4"/>
          <p:cNvSpPr/>
          <p:nvPr/>
        </p:nvSpPr>
        <p:spPr>
          <a:xfrm>
            <a:off x="2242631" y="1448772"/>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6" name="Straight Arrow Connector 5"/>
          <p:cNvCxnSpPr>
            <a:endCxn id="5" idx="1"/>
          </p:cNvCxnSpPr>
          <p:nvPr/>
        </p:nvCxnSpPr>
        <p:spPr>
          <a:xfrm>
            <a:off x="1861631" y="1829771"/>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2"/>
          <p:cNvSpPr txBox="1">
            <a:spLocks noChangeArrowheads="1"/>
          </p:cNvSpPr>
          <p:nvPr/>
        </p:nvSpPr>
        <p:spPr bwMode="auto">
          <a:xfrm>
            <a:off x="2204531" y="1506606"/>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 1</a:t>
            </a:r>
            <a:endParaRPr lang="en-US" b="1" dirty="0">
              <a:solidFill>
                <a:srgbClr val="000000"/>
              </a:solidFill>
              <a:latin typeface="Franklin Gothic Medium Cond" pitchFamily="34" charset="0"/>
            </a:endParaRPr>
          </a:p>
        </p:txBody>
      </p:sp>
      <p:cxnSp>
        <p:nvCxnSpPr>
          <p:cNvPr id="8" name="Straight Arrow Connector 7"/>
          <p:cNvCxnSpPr/>
          <p:nvPr/>
        </p:nvCxnSpPr>
        <p:spPr>
          <a:xfrm>
            <a:off x="3271331" y="1829772"/>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2"/>
          <p:cNvSpPr txBox="1">
            <a:spLocks noChangeArrowheads="1"/>
          </p:cNvSpPr>
          <p:nvPr/>
        </p:nvSpPr>
        <p:spPr bwMode="auto">
          <a:xfrm>
            <a:off x="1529028" y="1645106"/>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in1</a:t>
            </a:r>
          </a:p>
        </p:txBody>
      </p:sp>
      <mc:AlternateContent xmlns:mc="http://schemas.openxmlformats.org/markup-compatibility/2006" xmlns:a14="http://schemas.microsoft.com/office/drawing/2010/main">
        <mc:Choice Requires="a14">
          <p:sp>
            <p:nvSpPr>
              <p:cNvPr id="11" name="TextBox 10"/>
              <p:cNvSpPr txBox="1"/>
              <p:nvPr/>
            </p:nvSpPr>
            <p:spPr>
              <a:xfrm>
                <a:off x="1175831" y="2354242"/>
                <a:ext cx="3342262"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𝐨𝐮𝐭𝟏</m:t>
                          </m:r>
                        </m:sub>
                      </m:sSub>
                      <m:r>
                        <a:rPr lang="en-US" sz="1600" b="1" i="1" smtClean="0">
                          <a:solidFill>
                            <a:srgbClr val="000000"/>
                          </a:solidFill>
                          <a:latin typeface="Cambria Math"/>
                          <a:ea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r>
                            <a:rPr lang="en-US" sz="1600" b="1" i="1" smtClean="0">
                              <a:solidFill>
                                <a:srgbClr val="000000"/>
                              </a:solidFill>
                              <a:latin typeface="Cambria Math"/>
                            </a:rPr>
                            <m:t>𝟏</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r>
                                <a:rPr lang="en-US" sz="1600" b="1" smtClean="0">
                                  <a:solidFill>
                                    <a:srgbClr val="000000"/>
                                  </a:solidFill>
                                  <a:latin typeface="Cambria Math"/>
                                </a:rPr>
                                <m:t>𝟏</m:t>
                              </m:r>
                            </m:sub>
                          </m:sSub>
                        </m:e>
                        <m:sup>
                          <m:r>
                            <a:rPr lang="en-US" sz="1600" b="1" smtClean="0">
                              <a:solidFill>
                                <a:srgbClr val="000000"/>
                              </a:solidFill>
                              <a:latin typeface="Cambria Math"/>
                            </a:rPr>
                            <m:t>𝟐</m:t>
                          </m:r>
                        </m:sup>
                      </m:sSup>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r>
                                <a:rPr lang="en-US" sz="1600" b="1" smtClean="0">
                                  <a:solidFill>
                                    <a:srgbClr val="000000"/>
                                  </a:solidFill>
                                  <a:latin typeface="Cambria Math"/>
                                </a:rPr>
                                <m:t>𝟏</m:t>
                              </m:r>
                            </m:sub>
                          </m:sSub>
                        </m:e>
                        <m:sup>
                          <m:r>
                            <a:rPr lang="en-US" sz="1600" b="1" smtClean="0">
                              <a:solidFill>
                                <a:srgbClr val="000000"/>
                              </a:solidFill>
                              <a:latin typeface="Cambria Math"/>
                            </a:rPr>
                            <m:t>𝟑</m:t>
                          </m:r>
                        </m:sup>
                      </m:sSup>
                    </m:oMath>
                  </m:oMathPara>
                </a14:m>
                <a:endParaRPr lang="en-US" sz="1600" b="1" dirty="0" smtClean="0">
                  <a:solidFill>
                    <a:srgbClr val="00000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175831" y="2354242"/>
                <a:ext cx="3342262" cy="359650"/>
              </a:xfrm>
              <a:prstGeom prst="rect">
                <a:avLst/>
              </a:prstGeom>
              <a:blipFill rotWithShape="1">
                <a:blip r:embed="rId2"/>
                <a:stretch>
                  <a:fillRect/>
                </a:stretch>
              </a:blipFill>
            </p:spPr>
            <p:txBody>
              <a:bodyPr/>
              <a:lstStyle/>
              <a:p>
                <a:r>
                  <a:rPr lang="en-US">
                    <a:noFill/>
                  </a:rPr>
                  <a:t> </a:t>
                </a:r>
              </a:p>
            </p:txBody>
          </p:sp>
        </mc:Fallback>
      </mc:AlternateContent>
      <p:sp>
        <p:nvSpPr>
          <p:cNvPr id="14" name="Rectangle 13"/>
          <p:cNvSpPr/>
          <p:nvPr/>
        </p:nvSpPr>
        <p:spPr>
          <a:xfrm>
            <a:off x="4986863" y="1439842"/>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5" name="Straight Arrow Connector 14"/>
          <p:cNvCxnSpPr>
            <a:endCxn id="14" idx="1"/>
          </p:cNvCxnSpPr>
          <p:nvPr/>
        </p:nvCxnSpPr>
        <p:spPr>
          <a:xfrm>
            <a:off x="4605863" y="1820841"/>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2"/>
          <p:cNvSpPr txBox="1">
            <a:spLocks noChangeArrowheads="1"/>
          </p:cNvSpPr>
          <p:nvPr/>
        </p:nvSpPr>
        <p:spPr bwMode="auto">
          <a:xfrm>
            <a:off x="4948763" y="1497676"/>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 2</a:t>
            </a:r>
            <a:endParaRPr lang="en-US" b="1" dirty="0">
              <a:solidFill>
                <a:srgbClr val="000000"/>
              </a:solidFill>
              <a:latin typeface="Franklin Gothic Medium Cond" pitchFamily="34" charset="0"/>
            </a:endParaRPr>
          </a:p>
        </p:txBody>
      </p:sp>
      <p:cxnSp>
        <p:nvCxnSpPr>
          <p:cNvPr id="17" name="Straight Arrow Connector 16"/>
          <p:cNvCxnSpPr/>
          <p:nvPr/>
        </p:nvCxnSpPr>
        <p:spPr>
          <a:xfrm>
            <a:off x="6015563" y="1820842"/>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2"/>
          <p:cNvSpPr txBox="1">
            <a:spLocks noChangeArrowheads="1"/>
          </p:cNvSpPr>
          <p:nvPr/>
        </p:nvSpPr>
        <p:spPr bwMode="auto">
          <a:xfrm>
            <a:off x="3614231" y="1636176"/>
            <a:ext cx="10946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out1</a:t>
            </a:r>
            <a:r>
              <a:rPr lang="en-US" b="1" dirty="0" smtClean="0">
                <a:solidFill>
                  <a:srgbClr val="000000"/>
                </a:solidFill>
                <a:latin typeface="Franklin Gothic Medium Cond" pitchFamily="34" charset="0"/>
              </a:rPr>
              <a:t>= V</a:t>
            </a:r>
            <a:r>
              <a:rPr lang="en-US" b="1" baseline="-25000" dirty="0" smtClean="0">
                <a:solidFill>
                  <a:srgbClr val="000000"/>
                </a:solidFill>
                <a:latin typeface="Franklin Gothic Medium Cond" pitchFamily="34" charset="0"/>
              </a:rPr>
              <a:t>in2</a:t>
            </a:r>
          </a:p>
        </p:txBody>
      </p:sp>
      <p:sp>
        <p:nvSpPr>
          <p:cNvPr id="19" name="TextBox 2"/>
          <p:cNvSpPr txBox="1">
            <a:spLocks noChangeArrowheads="1"/>
          </p:cNvSpPr>
          <p:nvPr/>
        </p:nvSpPr>
        <p:spPr bwMode="auto">
          <a:xfrm>
            <a:off x="6298738" y="1637549"/>
            <a:ext cx="5920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out2</a:t>
            </a:r>
          </a:p>
        </p:txBody>
      </p:sp>
      <mc:AlternateContent xmlns:mc="http://schemas.openxmlformats.org/markup-compatibility/2006" xmlns:a14="http://schemas.microsoft.com/office/drawing/2010/main">
        <mc:Choice Requires="a14">
          <p:sp>
            <p:nvSpPr>
              <p:cNvPr id="20" name="TextBox 19"/>
              <p:cNvSpPr txBox="1"/>
              <p:nvPr/>
            </p:nvSpPr>
            <p:spPr>
              <a:xfrm>
                <a:off x="4447403" y="2354242"/>
                <a:ext cx="3634007"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𝐨𝐮𝐭𝟐</m:t>
                          </m:r>
                        </m:sub>
                      </m:sSub>
                      <m:r>
                        <a:rPr lang="en-US" sz="1600" b="1" i="1" smtClean="0">
                          <a:solidFill>
                            <a:srgbClr val="000000"/>
                          </a:solidFill>
                          <a:latin typeface="Cambria Math"/>
                          <a:ea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𝐛</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m:t>
                          </m:r>
                          <m:r>
                            <a:rPr lang="en-US" sz="1600" b="1" i="1" smtClean="0">
                              <a:solidFill>
                                <a:srgbClr val="000000"/>
                              </a:solidFill>
                              <a:latin typeface="Cambria Math"/>
                            </a:rPr>
                            <m:t>𝟏</m:t>
                          </m:r>
                        </m:sub>
                      </m:sSub>
                      <m:r>
                        <a:rPr lang="en-US" sz="1600" b="1" smtClean="0">
                          <a:solidFill>
                            <a:srgbClr val="000000"/>
                          </a:solidFill>
                          <a:latin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𝐛</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smtClean="0">
                                  <a:solidFill>
                                    <a:srgbClr val="000000"/>
                                  </a:solidFill>
                                  <a:latin typeface="Cambria Math"/>
                                </a:rPr>
                                <m:t>𝐨𝐮𝐭𝟏</m:t>
                              </m:r>
                            </m:sub>
                          </m:sSub>
                        </m:e>
                        <m:sup>
                          <m:r>
                            <a:rPr lang="en-US" sz="1600" b="1" smtClean="0">
                              <a:solidFill>
                                <a:srgbClr val="000000"/>
                              </a:solidFill>
                              <a:latin typeface="Cambria Math"/>
                            </a:rPr>
                            <m:t>𝟐</m:t>
                          </m:r>
                        </m:sup>
                      </m:sSup>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𝐛</m:t>
                          </m:r>
                        </m:e>
                        <m:sub>
                          <m:r>
                            <a:rPr lang="en-US" sz="1600" b="1"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smtClean="0">
                                  <a:solidFill>
                                    <a:srgbClr val="000000"/>
                                  </a:solidFill>
                                  <a:latin typeface="Cambria Math"/>
                                </a:rPr>
                                <m:t>𝐨𝐮𝐭𝟏</m:t>
                              </m:r>
                            </m:sub>
                          </m:sSub>
                        </m:e>
                        <m:sup>
                          <m:r>
                            <a:rPr lang="en-US" sz="1600" b="1" smtClean="0">
                              <a:solidFill>
                                <a:srgbClr val="000000"/>
                              </a:solidFill>
                              <a:latin typeface="Cambria Math"/>
                            </a:rPr>
                            <m:t>𝟑</m:t>
                          </m:r>
                        </m:sup>
                      </m:sSup>
                    </m:oMath>
                  </m:oMathPara>
                </a14:m>
                <a:endParaRPr lang="en-US" sz="1600" b="1" dirty="0" smtClean="0">
                  <a:solidFill>
                    <a:srgbClr val="000000"/>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4447403" y="2354242"/>
                <a:ext cx="3634007" cy="359650"/>
              </a:xfrm>
              <a:prstGeom prst="rect">
                <a:avLst/>
              </a:prstGeom>
              <a:blipFill rotWithShape="1">
                <a:blip r:embed="rId3"/>
                <a:stretch>
                  <a:fillRect/>
                </a:stretch>
              </a:blipFill>
            </p:spPr>
            <p:txBody>
              <a:bodyPr/>
              <a:lstStyle/>
              <a:p>
                <a:r>
                  <a:rPr lang="en-US">
                    <a:noFill/>
                  </a:rPr>
                  <a:t> </a:t>
                </a:r>
              </a:p>
            </p:txBody>
          </p:sp>
        </mc:Fallback>
      </mc:AlternateContent>
      <p:sp>
        <p:nvSpPr>
          <p:cNvPr id="23" name="TextBox 2"/>
          <p:cNvSpPr txBox="1">
            <a:spLocks noChangeArrowheads="1"/>
          </p:cNvSpPr>
          <p:nvPr/>
        </p:nvSpPr>
        <p:spPr bwMode="auto">
          <a:xfrm>
            <a:off x="1336728" y="2944367"/>
            <a:ext cx="34913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Overall cascaded nonlinear response: </a:t>
            </a:r>
            <a:endParaRPr lang="en-US" b="1" baseline="-25000" dirty="0" smtClean="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4516820" y="2958975"/>
                <a:ext cx="3303790" cy="3596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𝐨𝐮𝐭𝟐</m:t>
                          </m:r>
                        </m:sub>
                      </m:sSub>
                      <m:r>
                        <a:rPr lang="en-US" sz="1600" b="1" i="1" smtClean="0">
                          <a:solidFill>
                            <a:srgbClr val="000000"/>
                          </a:solidFill>
                          <a:latin typeface="Cambria Math"/>
                          <a:ea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r>
                            <a:rPr lang="en-US" sz="1600" b="1" i="1" smtClean="0">
                              <a:solidFill>
                                <a:srgbClr val="000000"/>
                              </a:solidFill>
                              <a:latin typeface="Cambria Math"/>
                            </a:rPr>
                            <m:t>𝟏</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smtClean="0">
                                  <a:solidFill>
                                    <a:srgbClr val="000000"/>
                                  </a:solidFill>
                                  <a:latin typeface="Cambria Math"/>
                                </a:rPr>
                                <m:t>𝐢𝐧𝟏</m:t>
                              </m:r>
                            </m:sub>
                          </m:sSub>
                        </m:e>
                        <m:sup>
                          <m:r>
                            <a:rPr lang="en-US" sz="1600" b="1" smtClean="0">
                              <a:solidFill>
                                <a:srgbClr val="000000"/>
                              </a:solidFill>
                              <a:latin typeface="Cambria Math"/>
                            </a:rPr>
                            <m:t>𝟐</m:t>
                          </m:r>
                        </m:sup>
                      </m:sSup>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smtClean="0">
                                  <a:solidFill>
                                    <a:srgbClr val="000000"/>
                                  </a:solidFill>
                                  <a:latin typeface="Cambria Math"/>
                                </a:rPr>
                                <m:t>𝐢𝐧𝟏</m:t>
                              </m:r>
                            </m:sub>
                          </m:sSub>
                        </m:e>
                        <m:sup>
                          <m:r>
                            <a:rPr lang="en-US" sz="1600" b="1" smtClean="0">
                              <a:solidFill>
                                <a:srgbClr val="000000"/>
                              </a:solidFill>
                              <a:latin typeface="Cambria Math"/>
                            </a:rPr>
                            <m:t>𝟑</m:t>
                          </m:r>
                        </m:sup>
                      </m:sSup>
                    </m:oMath>
                  </m:oMathPara>
                </a14:m>
                <a:endParaRPr lang="en-US" sz="1600" b="1" dirty="0" smtClean="0">
                  <a:solidFill>
                    <a:srgbClr val="000000"/>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4516820" y="2958975"/>
                <a:ext cx="3303790" cy="359650"/>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2121761" y="3425309"/>
                <a:ext cx="1262569" cy="33855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𝟏</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oMath>
                  </m:oMathPara>
                </a14:m>
                <a:endParaRPr lang="en-US" sz="1600" b="1" dirty="0" smtClean="0">
                  <a:solidFill>
                    <a:srgbClr val="0000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2121761" y="3425309"/>
                <a:ext cx="1262569" cy="338554"/>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3210510" y="3429000"/>
                <a:ext cx="1863886" cy="34413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𝟐</m:t>
                          </m:r>
                        </m:sub>
                      </m:sSub>
                      <m:r>
                        <a:rPr lang="en-US" sz="1600" b="1" i="1" smtClean="0">
                          <a:solidFill>
                            <a:srgbClr val="000000"/>
                          </a:solidFill>
                          <a:latin typeface="Cambria Math"/>
                        </a:rPr>
                        <m:t>=</m:t>
                      </m:r>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smtClean="0">
                              <a:solidFill>
                                <a:srgbClr val="000000"/>
                              </a:solidFill>
                              <a:latin typeface="Cambria Math"/>
                            </a:rPr>
                            <m:t>𝟐</m:t>
                          </m:r>
                        </m:sup>
                      </m:sSup>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smtClean="0">
                              <a:solidFill>
                                <a:srgbClr val="000000"/>
                              </a:solidFill>
                              <a:latin typeface="Cambria Math"/>
                            </a:rPr>
                            <m:t>𝟐</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𝟐</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oMath>
                  </m:oMathPara>
                </a14:m>
                <a:endParaRPr lang="en-US" sz="1600" b="1" dirty="0" smtClean="0">
                  <a:solidFill>
                    <a:srgbClr val="000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3210510" y="3429000"/>
                <a:ext cx="1863886" cy="344133"/>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5063296" y="3429000"/>
                <a:ext cx="2968834" cy="34413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𝐜</m:t>
                          </m:r>
                        </m:e>
                        <m:sub>
                          <m:r>
                            <a:rPr lang="en-US" sz="1600" b="1" smtClean="0">
                              <a:solidFill>
                                <a:srgbClr val="000000"/>
                              </a:solidFill>
                              <a:latin typeface="Cambria Math"/>
                            </a:rPr>
                            <m:t>𝟑</m:t>
                          </m:r>
                        </m:sub>
                      </m:sSub>
                      <m:r>
                        <a:rPr lang="en-US" sz="1600" b="1" i="1" smtClean="0">
                          <a:solidFill>
                            <a:srgbClr val="000000"/>
                          </a:solidFill>
                          <a:latin typeface="Cambria Math"/>
                        </a:rPr>
                        <m:t>=</m:t>
                      </m:r>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smtClean="0">
                              <a:solidFill>
                                <a:srgbClr val="000000"/>
                              </a:solidFill>
                              <a:latin typeface="Cambria Math"/>
                            </a:rPr>
                            <m:t>𝟑</m:t>
                          </m:r>
                        </m:sup>
                      </m:sSup>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smtClean="0">
                              <a:solidFill>
                                <a:srgbClr val="000000"/>
                              </a:solidFill>
                              <a:latin typeface="Cambria Math"/>
                            </a:rPr>
                            <m:t>𝟑</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𝟑</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smtClean="0">
                              <a:solidFill>
                                <a:srgbClr val="000000"/>
                              </a:solidFill>
                              <a:latin typeface="Cambria Math"/>
                            </a:rPr>
                            <m:t>𝟐𝐛</m:t>
                          </m:r>
                        </m:e>
                        <m:sub>
                          <m:r>
                            <a:rPr lang="en-US" sz="1600" b="1">
                              <a:solidFill>
                                <a:srgbClr val="000000"/>
                              </a:solidFill>
                              <a:latin typeface="Cambria Math"/>
                            </a:rPr>
                            <m:t>𝟐</m:t>
                          </m:r>
                        </m:sub>
                      </m:sSub>
                      <m:sSub>
                        <m:sSubPr>
                          <m:ctrlPr>
                            <a:rPr lang="en-US" sz="1600" b="1" i="1">
                              <a:solidFill>
                                <a:srgbClr val="000000"/>
                              </a:solidFill>
                              <a:latin typeface="Cambria Math"/>
                            </a:rPr>
                          </m:ctrlPr>
                        </m:sSubPr>
                        <m:e>
                          <m:r>
                            <a:rPr lang="en-US" sz="1600" b="1" smtClean="0">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oMath>
                  </m:oMathPara>
                </a14:m>
                <a:endParaRPr lang="en-US" sz="1600" b="1" dirty="0" smtClean="0">
                  <a:solidFill>
                    <a:srgbClr val="00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5063296" y="3429000"/>
                <a:ext cx="2968834" cy="344133"/>
              </a:xfrm>
              <a:prstGeom prst="rect">
                <a:avLst/>
              </a:prstGeom>
              <a:blipFill rotWithShape="1">
                <a:blip r:embed="rId7"/>
                <a:stretch>
                  <a:fillRect/>
                </a:stretch>
              </a:blipFill>
            </p:spPr>
            <p:txBody>
              <a:bodyPr/>
              <a:lstStyle/>
              <a:p>
                <a:r>
                  <a:rPr lang="en-US">
                    <a:noFill/>
                  </a:rPr>
                  <a:t> </a:t>
                </a:r>
              </a:p>
            </p:txBody>
          </p:sp>
        </mc:Fallback>
      </mc:AlternateContent>
      <p:sp>
        <p:nvSpPr>
          <p:cNvPr id="29" name="Rectangle 28"/>
          <p:cNvSpPr/>
          <p:nvPr/>
        </p:nvSpPr>
        <p:spPr>
          <a:xfrm>
            <a:off x="2133600" y="3429000"/>
            <a:ext cx="1076910" cy="3441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0" name="Rectangle 29"/>
          <p:cNvSpPr/>
          <p:nvPr/>
        </p:nvSpPr>
        <p:spPr>
          <a:xfrm>
            <a:off x="3276600" y="3429000"/>
            <a:ext cx="1765676" cy="3441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1" name="Rectangle 30"/>
          <p:cNvSpPr/>
          <p:nvPr/>
        </p:nvSpPr>
        <p:spPr>
          <a:xfrm>
            <a:off x="5123454" y="3429000"/>
            <a:ext cx="2756276" cy="3441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32" name="Rectangle 31"/>
              <p:cNvSpPr/>
              <p:nvPr/>
            </p:nvSpPr>
            <p:spPr>
              <a:xfrm>
                <a:off x="1986875" y="3855625"/>
                <a:ext cx="2356525" cy="64017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smtClean="0">
                              <a:solidFill>
                                <a:srgbClr val="000000"/>
                              </a:solidFill>
                              <a:latin typeface="Cambria Math"/>
                            </a:rPr>
                            <m:t>,</m:t>
                          </m:r>
                          <m:r>
                            <a:rPr lang="en-US" sz="1600" b="1" i="1" smtClean="0">
                              <a:solidFill>
                                <a:srgbClr val="000000"/>
                              </a:solidFill>
                              <a:latin typeface="Cambria Math"/>
                            </a:rPr>
                            <m:t>𝒔𝒚𝒔</m:t>
                          </m:r>
                          <m:r>
                            <a:rPr lang="en-US" sz="1600" b="1" i="1" smtClean="0">
                              <a:solidFill>
                                <a:srgbClr val="000000"/>
                              </a:solidFill>
                              <a:latin typeface="Cambria Math"/>
                            </a:rPr>
                            <m:t>−</m:t>
                          </m:r>
                          <m:r>
                            <a:rPr lang="en-US" sz="1600" b="1" i="1" smtClean="0">
                              <a:solidFill>
                                <a:srgbClr val="000000"/>
                              </a:solidFill>
                              <a:latin typeface="Cambria Math"/>
                            </a:rPr>
                            <m:t>𝟏</m:t>
                          </m:r>
                        </m:sub>
                      </m:sSub>
                      <m:r>
                        <a:rPr lang="en-US" sz="1600" b="1" i="1">
                          <a:solidFill>
                            <a:srgbClr val="000000"/>
                          </a:solidFill>
                          <a:latin typeface="Cambria Math"/>
                        </a:rPr>
                        <m:t>=</m:t>
                      </m:r>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smtClean="0">
                                      <a:solidFill>
                                        <a:srgbClr val="000000"/>
                                      </a:solidFill>
                                      <a:latin typeface="Cambria Math"/>
                                    </a:rPr>
                                  </m:ctrlPr>
                                </m:sSubPr>
                                <m:e>
                                  <m:r>
                                    <a:rPr lang="en-US" sz="1600" b="1" i="0" smtClean="0">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i="0" smtClean="0">
                                      <a:solidFill>
                                        <a:srgbClr val="000000"/>
                                      </a:solidFill>
                                      <a:latin typeface="Cambria Math"/>
                                    </a:rPr>
                                    <m:t>𝐚</m:t>
                                  </m:r>
                                </m:e>
                                <m:sub>
                                  <m:r>
                                    <a:rPr lang="en-US" sz="1600" b="1">
                                      <a:solidFill>
                                        <a:srgbClr val="000000"/>
                                      </a:solidFill>
                                      <a:latin typeface="Cambria Math"/>
                                    </a:rPr>
                                    <m:t>𝟐</m:t>
                                  </m:r>
                                </m:sub>
                              </m:sSub>
                            </m:den>
                          </m:f>
                        </m:e>
                      </m:d>
                    </m:oMath>
                  </m:oMathPara>
                </a14:m>
                <a:endParaRPr lang="en-US" sz="1600" b="1" i="1" dirty="0" smtClean="0">
                  <a:solidFill>
                    <a:srgbClr val="000000"/>
                  </a:solidFill>
                  <a:latin typeface="Cambria Math"/>
                </a:endParaRPr>
              </a:p>
            </p:txBody>
          </p:sp>
        </mc:Choice>
        <mc:Fallback xmlns="">
          <p:sp>
            <p:nvSpPr>
              <p:cNvPr id="32" name="Rectangle 31"/>
              <p:cNvSpPr>
                <a:spLocks noRot="1" noChangeAspect="1" noMove="1" noResize="1" noEditPoints="1" noAdjustHandles="1" noChangeArrowheads="1" noChangeShapeType="1" noTextEdit="1"/>
              </p:cNvSpPr>
              <p:nvPr/>
            </p:nvSpPr>
            <p:spPr>
              <a:xfrm>
                <a:off x="1986875" y="3855625"/>
                <a:ext cx="2356525" cy="640175"/>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Rectangle 33"/>
              <p:cNvSpPr/>
              <p:nvPr/>
            </p:nvSpPr>
            <p:spPr>
              <a:xfrm>
                <a:off x="4114800" y="3855625"/>
                <a:ext cx="2356525" cy="64017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smtClean="0">
                              <a:solidFill>
                                <a:srgbClr val="000000"/>
                              </a:solidFill>
                              <a:latin typeface="Cambria Math"/>
                            </a:rPr>
                            <m:t>,</m:t>
                          </m:r>
                          <m:r>
                            <a:rPr lang="en-US" sz="1600" b="1" i="1" smtClean="0">
                              <a:solidFill>
                                <a:srgbClr val="000000"/>
                              </a:solidFill>
                              <a:latin typeface="Cambria Math"/>
                            </a:rPr>
                            <m:t>𝒔𝒚𝒔</m:t>
                          </m:r>
                          <m:r>
                            <a:rPr lang="en-US" sz="1600" b="1" i="1" smtClean="0">
                              <a:solidFill>
                                <a:srgbClr val="000000"/>
                              </a:solidFill>
                              <a:latin typeface="Cambria Math"/>
                            </a:rPr>
                            <m:t>−</m:t>
                          </m:r>
                          <m:r>
                            <a:rPr lang="en-US" sz="1600" b="1" i="1" smtClean="0">
                              <a:solidFill>
                                <a:srgbClr val="000000"/>
                              </a:solidFill>
                              <a:latin typeface="Cambria Math"/>
                            </a:rPr>
                            <m:t>𝟐</m:t>
                          </m:r>
                        </m:sub>
                      </m:sSub>
                      <m:r>
                        <a:rPr lang="en-US" sz="1600" b="1" i="1">
                          <a:solidFill>
                            <a:srgbClr val="000000"/>
                          </a:solidFill>
                          <a:latin typeface="Cambria Math"/>
                        </a:rPr>
                        <m:t>=</m:t>
                      </m:r>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smtClean="0">
                                      <a:solidFill>
                                        <a:srgbClr val="000000"/>
                                      </a:solidFill>
                                      <a:latin typeface="Cambria Math"/>
                                    </a:rPr>
                                    <m:t>𝟐</m:t>
                                  </m:r>
                                </m:sub>
                              </m:sSub>
                            </m:den>
                          </m:f>
                        </m:e>
                      </m:d>
                    </m:oMath>
                  </m:oMathPara>
                </a14:m>
                <a:endParaRPr lang="en-US" sz="1600" b="1" i="1" dirty="0" smtClean="0">
                  <a:solidFill>
                    <a:srgbClr val="000000"/>
                  </a:solidFill>
                  <a:latin typeface="Cambria Math"/>
                </a:endParaRPr>
              </a:p>
            </p:txBody>
          </p:sp>
        </mc:Choice>
        <mc:Fallback xmlns="">
          <p:sp>
            <p:nvSpPr>
              <p:cNvPr id="34" name="Rectangle 33"/>
              <p:cNvSpPr>
                <a:spLocks noRot="1" noChangeAspect="1" noMove="1" noResize="1" noEditPoints="1" noAdjustHandles="1" noChangeArrowheads="1" noChangeShapeType="1" noTextEdit="1"/>
              </p:cNvSpPr>
              <p:nvPr/>
            </p:nvSpPr>
            <p:spPr>
              <a:xfrm>
                <a:off x="4114800" y="3855625"/>
                <a:ext cx="2356525" cy="640175"/>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5" name="Rectangle 34"/>
              <p:cNvSpPr/>
              <p:nvPr/>
            </p:nvSpPr>
            <p:spPr>
              <a:xfrm>
                <a:off x="2214037" y="4509287"/>
                <a:ext cx="4872563" cy="824713"/>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smtClean="0">
                              <a:solidFill>
                                <a:srgbClr val="000000"/>
                              </a:solidFill>
                              <a:latin typeface="Cambria Math"/>
                            </a:rPr>
                            <m:t>,</m:t>
                          </m:r>
                          <m:r>
                            <a:rPr lang="en-US" sz="1600" b="1" i="1" smtClean="0">
                              <a:solidFill>
                                <a:srgbClr val="000000"/>
                              </a:solidFill>
                              <a:latin typeface="Cambria Math"/>
                            </a:rPr>
                            <m:t>𝒐𝒗𝒆𝒓𝒂𝒍𝒍</m:t>
                          </m:r>
                        </m:sub>
                      </m:sSub>
                      <m:r>
                        <a:rPr lang="en-US" sz="1600" b="1" i="1">
                          <a:solidFill>
                            <a:srgbClr val="000000"/>
                          </a:solidFill>
                          <a:latin typeface="Cambria Math"/>
                        </a:rPr>
                        <m:t>=</m:t>
                      </m:r>
                      <m:d>
                        <m:dPr>
                          <m:begChr m:val="|"/>
                          <m:endChr m:val="|"/>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i="0" smtClean="0">
                                      <a:solidFill>
                                        <a:srgbClr val="000000"/>
                                      </a:solidFill>
                                      <a:latin typeface="Cambria Math"/>
                                    </a:rPr>
                                    <m:t>𝐜</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i="0" smtClean="0">
                                      <a:solidFill>
                                        <a:srgbClr val="000000"/>
                                      </a:solidFill>
                                      <a:latin typeface="Cambria Math"/>
                                    </a:rPr>
                                    <m:t>𝐜</m:t>
                                  </m:r>
                                </m:e>
                                <m:sub>
                                  <m:r>
                                    <a:rPr lang="en-US" sz="1600" b="1">
                                      <a:solidFill>
                                        <a:srgbClr val="000000"/>
                                      </a:solidFill>
                                      <a:latin typeface="Cambria Math"/>
                                    </a:rPr>
                                    <m:t>𝟐</m:t>
                                  </m:r>
                                </m:sub>
                              </m:sSub>
                            </m:den>
                          </m:f>
                        </m:e>
                      </m:d>
                      <m:r>
                        <a:rPr lang="en-US" sz="1600" b="1" i="1" smtClean="0">
                          <a:solidFill>
                            <a:srgbClr val="000000"/>
                          </a:solidFill>
                          <a:latin typeface="Cambria Math"/>
                        </a:rPr>
                        <m:t>=</m:t>
                      </m:r>
                      <m:f>
                        <m:fPr>
                          <m:ctrlPr>
                            <a:rPr lang="en-US" sz="1600" b="1" i="1">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num>
                        <m:den>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e>
                            <m:sup>
                              <m:r>
                                <a:rPr lang="en-US" sz="1600" b="1" i="1">
                                  <a:solidFill>
                                    <a:srgbClr val="000000"/>
                                  </a:solidFill>
                                  <a:latin typeface="Cambria Math"/>
                                </a:rPr>
                                <m:t>𝟐</m:t>
                              </m:r>
                            </m:sup>
                          </m:sSup>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𝟐</m:t>
                              </m:r>
                            </m:sub>
                          </m:sSub>
                          <m:r>
                            <a:rPr lang="en-US" sz="1600" b="1" i="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a:solidFill>
                                    <a:srgbClr val="000000"/>
                                  </a:solidFill>
                                  <a:latin typeface="Cambria Math"/>
                                </a:rPr>
                                <m:t>𝟏</m:t>
                              </m:r>
                            </m:sub>
                          </m:sSub>
                        </m:den>
                      </m:f>
                      <m:r>
                        <a:rPr lang="en-US" sz="1600" b="1" i="1" smtClean="0">
                          <a:solidFill>
                            <a:srgbClr val="000000"/>
                          </a:solidFill>
                          <a:latin typeface="Cambria Math"/>
                        </a:rPr>
                        <m:t>=</m:t>
                      </m:r>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i="0" smtClean="0">
                                      <a:solidFill>
                                        <a:srgbClr val="000000"/>
                                      </a:solidFill>
                                      <a:latin typeface="Cambria Math"/>
                                    </a:rPr>
                                    <m:t>𝟐</m:t>
                                  </m:r>
                                </m:sub>
                              </m:sSub>
                            </m:num>
                            <m:den>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i="0" smtClean="0">
                                      <a:solidFill>
                                        <a:srgbClr val="000000"/>
                                      </a:solidFill>
                                      <a:latin typeface="Cambria Math"/>
                                    </a:rPr>
                                    <m:t>𝟏</m:t>
                                  </m:r>
                                </m:sub>
                              </m:sSub>
                            </m:den>
                          </m:f>
                          <m:r>
                            <a:rPr lang="en-US" sz="1600" b="1" i="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i="0" smtClean="0">
                                  <a:solidFill>
                                    <a:srgbClr val="000000"/>
                                  </a:solidFill>
                                  <a:latin typeface="Cambria Math"/>
                                </a:rPr>
                                <m:t>𝟏</m:t>
                              </m:r>
                            </m:sub>
                          </m:sSub>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i="0" smtClean="0">
                                      <a:solidFill>
                                        <a:srgbClr val="000000"/>
                                      </a:solidFill>
                                      <a:latin typeface="Cambria Math"/>
                                    </a:rPr>
                                    <m:t>𝟐</m:t>
                                  </m:r>
                                </m:sub>
                              </m:sSub>
                            </m:num>
                            <m:den>
                              <m:sSub>
                                <m:sSubPr>
                                  <m:ctrlPr>
                                    <a:rPr lang="en-US" sz="1600" b="1" i="1">
                                      <a:solidFill>
                                        <a:srgbClr val="000000"/>
                                      </a:solidFill>
                                      <a:latin typeface="Cambria Math"/>
                                    </a:rPr>
                                  </m:ctrlPr>
                                </m:sSubPr>
                                <m:e>
                                  <m:r>
                                    <a:rPr lang="en-US" sz="1600" b="1">
                                      <a:solidFill>
                                        <a:srgbClr val="000000"/>
                                      </a:solidFill>
                                      <a:latin typeface="Cambria Math"/>
                                    </a:rPr>
                                    <m:t>𝐛</m:t>
                                  </m:r>
                                </m:e>
                                <m:sub>
                                  <m:r>
                                    <a:rPr lang="en-US" sz="1600" b="1" i="0" smtClean="0">
                                      <a:solidFill>
                                        <a:srgbClr val="000000"/>
                                      </a:solidFill>
                                      <a:latin typeface="Cambria Math"/>
                                    </a:rPr>
                                    <m:t>𝟏</m:t>
                                  </m:r>
                                </m:sub>
                              </m:sSub>
                            </m:den>
                          </m:f>
                        </m:den>
                      </m:f>
                    </m:oMath>
                  </m:oMathPara>
                </a14:m>
                <a:endParaRPr lang="en-US" sz="1600" b="1" i="1" dirty="0" smtClean="0">
                  <a:solidFill>
                    <a:srgbClr val="000000"/>
                  </a:solidFill>
                  <a:latin typeface="Cambria Math"/>
                </a:endParaRPr>
              </a:p>
            </p:txBody>
          </p:sp>
        </mc:Choice>
        <mc:Fallback>
          <p:sp>
            <p:nvSpPr>
              <p:cNvPr id="35" name="Rectangle 34"/>
              <p:cNvSpPr>
                <a:spLocks noRot="1" noChangeAspect="1" noMove="1" noResize="1" noEditPoints="1" noAdjustHandles="1" noChangeArrowheads="1" noChangeShapeType="1" noTextEdit="1"/>
              </p:cNvSpPr>
              <p:nvPr/>
            </p:nvSpPr>
            <p:spPr>
              <a:xfrm>
                <a:off x="2214037" y="4509287"/>
                <a:ext cx="4872563" cy="824713"/>
              </a:xfrm>
              <a:prstGeom prst="rect">
                <a:avLst/>
              </a:prstGeom>
              <a:blipFill rotWithShape="1">
                <a:blip r:embed="rId10"/>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6" name="Rectangle 35"/>
              <p:cNvSpPr/>
              <p:nvPr/>
            </p:nvSpPr>
            <p:spPr>
              <a:xfrm>
                <a:off x="2423587" y="5410200"/>
                <a:ext cx="4967813" cy="70801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p>
                        <m:sSupPr>
                          <m:ctrlPr>
                            <a:rPr lang="en-US" sz="1600" b="1" i="1" smtClean="0">
                              <a:solidFill>
                                <a:srgbClr val="000000"/>
                              </a:solidFill>
                              <a:latin typeface="Cambria Math"/>
                            </a:rPr>
                          </m:ctrlPr>
                        </m:sSupPr>
                        <m:e>
                          <m:d>
                            <m:dPr>
                              <m:ctrlPr>
                                <a:rPr lang="en-US" sz="1600" b="1" i="1" smtClean="0">
                                  <a:solidFill>
                                    <a:srgbClr val="000000"/>
                                  </a:solidFill>
                                  <a:latin typeface="Cambria Math"/>
                                </a:rPr>
                              </m:ctrlPr>
                            </m:dPr>
                            <m:e>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a:solidFill>
                                            <a:srgbClr val="000000"/>
                                          </a:solidFill>
                                          <a:latin typeface="Cambria Math"/>
                                        </a:rPr>
                                        <m:t>,</m:t>
                                      </m:r>
                                      <m:r>
                                        <a:rPr lang="en-US" sz="1600" b="1" i="1">
                                          <a:solidFill>
                                            <a:srgbClr val="000000"/>
                                          </a:solidFill>
                                          <a:latin typeface="Cambria Math"/>
                                        </a:rPr>
                                        <m:t>𝒐𝒗𝒆𝒓𝒂𝒍𝒍</m:t>
                                      </m:r>
                                    </m:sub>
                                  </m:sSub>
                                </m:den>
                              </m:f>
                            </m:e>
                          </m:d>
                        </m:e>
                        <m:sup>
                          <m:r>
                            <a:rPr lang="en-US" sz="1600" b="1" i="1" smtClean="0">
                              <a:solidFill>
                                <a:srgbClr val="000000"/>
                              </a:solidFill>
                              <a:latin typeface="Cambria Math"/>
                            </a:rPr>
                            <m:t>𝟐</m:t>
                          </m:r>
                        </m:sup>
                      </m:sSup>
                      <m:r>
                        <a:rPr lang="en-US" sz="1600" b="1" i="1">
                          <a:solidFill>
                            <a:srgbClr val="000000"/>
                          </a:solidFill>
                          <a:latin typeface="Cambria Math"/>
                        </a:rPr>
                        <m:t>=</m:t>
                      </m:r>
                      <m:sSup>
                        <m:sSupPr>
                          <m:ctrlPr>
                            <a:rPr lang="en-US" sz="1600" b="1" i="1">
                              <a:solidFill>
                                <a:srgbClr val="000000"/>
                              </a:solidFill>
                              <a:latin typeface="Cambria Math"/>
                            </a:rPr>
                          </m:ctrlPr>
                        </m:sSupPr>
                        <m:e>
                          <m:d>
                            <m:dPr>
                              <m:ctrlPr>
                                <a:rPr lang="en-US" sz="1600" b="1" i="1">
                                  <a:solidFill>
                                    <a:srgbClr val="000000"/>
                                  </a:solidFill>
                                  <a:latin typeface="Cambria Math"/>
                                </a:rPr>
                              </m:ctrlPr>
                            </m:dPr>
                            <m:e>
                              <m:f>
                                <m:fPr>
                                  <m:ctrlPr>
                                    <a:rPr lang="en-US" sz="1600" b="1" i="1">
                                      <a:solidFill>
                                        <a:srgbClr val="000000"/>
                                      </a:solidFill>
                                      <a:latin typeface="Cambria Math"/>
                                    </a:rPr>
                                  </m:ctrlPr>
                                </m:fPr>
                                <m:num>
                                  <m:r>
                                    <a:rPr lang="en-US" sz="1600" b="1" i="1">
                                      <a:solidFill>
                                        <a:srgbClr val="000000"/>
                                      </a:solidFill>
                                      <a:latin typeface="Cambria Math"/>
                                    </a:rPr>
                                    <m:t>𝟏</m:t>
                                  </m:r>
                                </m:num>
                                <m:den>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a:solidFill>
                                            <a:srgbClr val="000000"/>
                                          </a:solidFill>
                                          <a:latin typeface="Cambria Math"/>
                                        </a:rPr>
                                        <m:t>,</m:t>
                                      </m:r>
                                      <m:r>
                                        <a:rPr lang="en-US" sz="1600" b="1" i="1" smtClean="0">
                                          <a:solidFill>
                                            <a:srgbClr val="000000"/>
                                          </a:solidFill>
                                          <a:latin typeface="Cambria Math"/>
                                        </a:rPr>
                                        <m:t>𝒔𝒚𝒔</m:t>
                                      </m:r>
                                      <m:r>
                                        <a:rPr lang="en-US" sz="1600" b="1" i="1" smtClean="0">
                                          <a:solidFill>
                                            <a:srgbClr val="000000"/>
                                          </a:solidFill>
                                          <a:latin typeface="Cambria Math"/>
                                        </a:rPr>
                                        <m:t>−</m:t>
                                      </m:r>
                                      <m:r>
                                        <a:rPr lang="en-US" sz="1600" b="1" i="1" smtClean="0">
                                          <a:solidFill>
                                            <a:srgbClr val="000000"/>
                                          </a:solidFill>
                                          <a:latin typeface="Cambria Math"/>
                                        </a:rPr>
                                        <m:t>𝟏</m:t>
                                      </m:r>
                                    </m:sub>
                                  </m:sSub>
                                </m:den>
                              </m:f>
                            </m:e>
                          </m:d>
                        </m:e>
                        <m:sup>
                          <m:r>
                            <a:rPr lang="en-US" sz="1600" b="1" i="1">
                              <a:solidFill>
                                <a:srgbClr val="000000"/>
                              </a:solidFill>
                              <a:latin typeface="Cambria Math"/>
                            </a:rPr>
                            <m:t>𝟐</m:t>
                          </m:r>
                        </m:sup>
                      </m:sSup>
                      <m:r>
                        <a:rPr lang="en-US" sz="1600" b="1" i="1" smtClean="0">
                          <a:solidFill>
                            <a:srgbClr val="000000"/>
                          </a:solidFill>
                          <a:latin typeface="Cambria Math"/>
                        </a:rPr>
                        <m:t>+</m:t>
                      </m:r>
                      <m:sSup>
                        <m:sSupPr>
                          <m:ctrlPr>
                            <a:rPr lang="en-US" sz="1600" b="1" i="1">
                              <a:solidFill>
                                <a:srgbClr val="000000"/>
                              </a:solidFill>
                              <a:latin typeface="Cambria Math"/>
                            </a:rPr>
                          </m:ctrlPr>
                        </m:sSupPr>
                        <m:e>
                          <m:d>
                            <m:dPr>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a:solidFill>
                                            <a:srgbClr val="000000"/>
                                          </a:solidFill>
                                          <a:latin typeface="Cambria Math"/>
                                        </a:rPr>
                                        <m:t>,</m:t>
                                      </m:r>
                                      <m:r>
                                        <a:rPr lang="en-US" sz="1600" b="1" i="1" smtClean="0">
                                          <a:solidFill>
                                            <a:srgbClr val="000000"/>
                                          </a:solidFill>
                                          <a:latin typeface="Cambria Math"/>
                                        </a:rPr>
                                        <m:t>𝒔𝒚𝒔</m:t>
                                      </m:r>
                                      <m:r>
                                        <a:rPr lang="en-US" sz="1600" b="1" i="1" smtClean="0">
                                          <a:solidFill>
                                            <a:srgbClr val="000000"/>
                                          </a:solidFill>
                                          <a:latin typeface="Cambria Math"/>
                                        </a:rPr>
                                        <m:t>−</m:t>
                                      </m:r>
                                      <m:r>
                                        <a:rPr lang="en-US" sz="1600" b="1" i="1" smtClean="0">
                                          <a:solidFill>
                                            <a:srgbClr val="000000"/>
                                          </a:solidFill>
                                          <a:latin typeface="Cambria Math"/>
                                        </a:rPr>
                                        <m:t>𝟐</m:t>
                                      </m:r>
                                    </m:sub>
                                  </m:sSub>
                                </m:den>
                              </m:f>
                            </m:e>
                          </m:d>
                        </m:e>
                        <m:sup>
                          <m:r>
                            <a:rPr lang="en-US" sz="1600" b="1" i="1">
                              <a:solidFill>
                                <a:srgbClr val="000000"/>
                              </a:solidFill>
                              <a:latin typeface="Cambria Math"/>
                            </a:rPr>
                            <m:t>𝟐</m:t>
                          </m:r>
                        </m:sup>
                      </m:sSup>
                    </m:oMath>
                  </m:oMathPara>
                </a14:m>
                <a:endParaRPr lang="en-US" sz="1600" b="1" i="1" dirty="0" smtClean="0">
                  <a:solidFill>
                    <a:srgbClr val="000000"/>
                  </a:solidFill>
                  <a:latin typeface="Cambria Math"/>
                </a:endParaRPr>
              </a:p>
            </p:txBody>
          </p:sp>
        </mc:Choice>
        <mc:Fallback>
          <p:sp>
            <p:nvSpPr>
              <p:cNvPr id="36" name="Rectangle 35"/>
              <p:cNvSpPr>
                <a:spLocks noRot="1" noChangeAspect="1" noMove="1" noResize="1" noEditPoints="1" noAdjustHandles="1" noChangeArrowheads="1" noChangeShapeType="1" noTextEdit="1"/>
              </p:cNvSpPr>
              <p:nvPr/>
            </p:nvSpPr>
            <p:spPr>
              <a:xfrm>
                <a:off x="2423587" y="5410200"/>
                <a:ext cx="4967813" cy="708014"/>
              </a:xfrm>
              <a:prstGeom prst="rect">
                <a:avLst/>
              </a:prstGeom>
              <a:blipFill rotWithShape="1">
                <a:blip r:embed="rId11"/>
                <a:stretch>
                  <a:fillRect/>
                </a:stretch>
              </a:blipFill>
            </p:spPr>
            <p:txBody>
              <a:bodyPr/>
              <a:lstStyle/>
              <a:p>
                <a:r>
                  <a:rPr lang="en-US">
                    <a:noFill/>
                  </a:rPr>
                  <a:t> </a:t>
                </a:r>
              </a:p>
            </p:txBody>
          </p:sp>
        </mc:Fallback>
      </mc:AlternateContent>
      <p:sp>
        <p:nvSpPr>
          <p:cNvPr id="3" name="Rectangle 2"/>
          <p:cNvSpPr/>
          <p:nvPr/>
        </p:nvSpPr>
        <p:spPr>
          <a:xfrm>
            <a:off x="2423587" y="5410200"/>
            <a:ext cx="4949515"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Tree>
    <p:extLst>
      <p:ext uri="{BB962C8B-B14F-4D97-AF65-F5344CB8AC3E}">
        <p14:creationId xmlns:p14="http://schemas.microsoft.com/office/powerpoint/2010/main" val="4005472221"/>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p:cNvSpPr/>
          <p:nvPr/>
        </p:nvSpPr>
        <p:spPr>
          <a:xfrm>
            <a:off x="2062428" y="1219200"/>
            <a:ext cx="4124585" cy="12192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5395387" y="3352800"/>
            <a:ext cx="319613" cy="354007"/>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5308677" y="2562613"/>
            <a:ext cx="319613" cy="354007"/>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z="2800" dirty="0" smtClean="0"/>
              <a:t>Comments on Cascaded Input Intercept Points </a:t>
            </a:r>
            <a:endParaRPr lang="en-US" sz="2800"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34</a:t>
            </a:fld>
            <a:endParaRPr lang="en-US"/>
          </a:p>
        </p:txBody>
      </p:sp>
      <p:sp>
        <p:nvSpPr>
          <p:cNvPr id="6" name="Rectangle 5"/>
          <p:cNvSpPr/>
          <p:nvPr/>
        </p:nvSpPr>
        <p:spPr>
          <a:xfrm>
            <a:off x="2242631" y="1448772"/>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7" name="Straight Arrow Connector 6"/>
          <p:cNvCxnSpPr>
            <a:endCxn id="6" idx="1"/>
          </p:cNvCxnSpPr>
          <p:nvPr/>
        </p:nvCxnSpPr>
        <p:spPr>
          <a:xfrm>
            <a:off x="1861631" y="1829771"/>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2"/>
          <p:cNvSpPr txBox="1">
            <a:spLocks noChangeArrowheads="1"/>
          </p:cNvSpPr>
          <p:nvPr/>
        </p:nvSpPr>
        <p:spPr bwMode="auto">
          <a:xfrm>
            <a:off x="2204531" y="1506606"/>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 1</a:t>
            </a:r>
            <a:endParaRPr lang="en-US" b="1" dirty="0">
              <a:solidFill>
                <a:srgbClr val="000000"/>
              </a:solidFill>
              <a:latin typeface="Franklin Gothic Medium Cond" pitchFamily="34" charset="0"/>
            </a:endParaRPr>
          </a:p>
        </p:txBody>
      </p:sp>
      <p:cxnSp>
        <p:nvCxnSpPr>
          <p:cNvPr id="9" name="Straight Arrow Connector 8"/>
          <p:cNvCxnSpPr/>
          <p:nvPr/>
        </p:nvCxnSpPr>
        <p:spPr>
          <a:xfrm>
            <a:off x="3271331" y="1829772"/>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2"/>
          <p:cNvSpPr txBox="1">
            <a:spLocks noChangeArrowheads="1"/>
          </p:cNvSpPr>
          <p:nvPr/>
        </p:nvSpPr>
        <p:spPr bwMode="auto">
          <a:xfrm>
            <a:off x="1529028" y="1645106"/>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in1</a:t>
            </a:r>
          </a:p>
        </p:txBody>
      </p:sp>
      <p:sp>
        <p:nvSpPr>
          <p:cNvPr id="12" name="Rectangle 11"/>
          <p:cNvSpPr/>
          <p:nvPr/>
        </p:nvSpPr>
        <p:spPr>
          <a:xfrm>
            <a:off x="4986863" y="1439842"/>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3" name="Straight Arrow Connector 12"/>
          <p:cNvCxnSpPr>
            <a:endCxn id="12" idx="1"/>
          </p:cNvCxnSpPr>
          <p:nvPr/>
        </p:nvCxnSpPr>
        <p:spPr>
          <a:xfrm>
            <a:off x="4605863" y="1820841"/>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4948763" y="1497676"/>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 2</a:t>
            </a:r>
            <a:endParaRPr lang="en-US" b="1" dirty="0">
              <a:solidFill>
                <a:srgbClr val="000000"/>
              </a:solidFill>
              <a:latin typeface="Franklin Gothic Medium Cond" pitchFamily="34" charset="0"/>
            </a:endParaRPr>
          </a:p>
        </p:txBody>
      </p:sp>
      <p:cxnSp>
        <p:nvCxnSpPr>
          <p:cNvPr id="15" name="Straight Arrow Connector 14"/>
          <p:cNvCxnSpPr/>
          <p:nvPr/>
        </p:nvCxnSpPr>
        <p:spPr>
          <a:xfrm>
            <a:off x="6015563" y="1820842"/>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Box 2"/>
          <p:cNvSpPr txBox="1">
            <a:spLocks noChangeArrowheads="1"/>
          </p:cNvSpPr>
          <p:nvPr/>
        </p:nvSpPr>
        <p:spPr bwMode="auto">
          <a:xfrm>
            <a:off x="3614231" y="1636176"/>
            <a:ext cx="10946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out1</a:t>
            </a:r>
            <a:r>
              <a:rPr lang="en-US" b="1" dirty="0" smtClean="0">
                <a:solidFill>
                  <a:srgbClr val="000000"/>
                </a:solidFill>
                <a:latin typeface="Franklin Gothic Medium Cond" pitchFamily="34" charset="0"/>
              </a:rPr>
              <a:t>= V</a:t>
            </a:r>
            <a:r>
              <a:rPr lang="en-US" b="1" baseline="-25000" dirty="0" smtClean="0">
                <a:solidFill>
                  <a:srgbClr val="000000"/>
                </a:solidFill>
                <a:latin typeface="Franklin Gothic Medium Cond" pitchFamily="34" charset="0"/>
              </a:rPr>
              <a:t>in2</a:t>
            </a:r>
          </a:p>
        </p:txBody>
      </p:sp>
      <p:sp>
        <p:nvSpPr>
          <p:cNvPr id="17" name="TextBox 2"/>
          <p:cNvSpPr txBox="1">
            <a:spLocks noChangeArrowheads="1"/>
          </p:cNvSpPr>
          <p:nvPr/>
        </p:nvSpPr>
        <p:spPr bwMode="auto">
          <a:xfrm>
            <a:off x="6298738" y="1637549"/>
            <a:ext cx="5920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out2</a:t>
            </a:r>
          </a:p>
        </p:txBody>
      </p:sp>
      <mc:AlternateContent xmlns:mc="http://schemas.openxmlformats.org/markup-compatibility/2006">
        <mc:Choice xmlns:a14="http://schemas.microsoft.com/office/drawing/2010/main" Requires="a14">
          <p:sp>
            <p:nvSpPr>
              <p:cNvPr id="19" name="Rectangle 18"/>
              <p:cNvSpPr/>
              <p:nvPr/>
            </p:nvSpPr>
            <p:spPr>
              <a:xfrm>
                <a:off x="1408129" y="2514600"/>
                <a:ext cx="6477000" cy="70801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p>
                        <m:sSupPr>
                          <m:ctrlPr>
                            <a:rPr lang="en-US" sz="1600" b="1" i="1" smtClean="0">
                              <a:solidFill>
                                <a:schemeClr val="tx1"/>
                              </a:solidFill>
                              <a:latin typeface="Cambria Math"/>
                            </a:rPr>
                          </m:ctrlPr>
                        </m:sSupPr>
                        <m:e>
                          <m:d>
                            <m:dPr>
                              <m:ctrlPr>
                                <a:rPr lang="en-US" sz="1600" b="1" i="1" smtClean="0">
                                  <a:solidFill>
                                    <a:schemeClr val="tx1"/>
                                  </a:solidFill>
                                  <a:latin typeface="Cambria Math"/>
                                </a:rPr>
                              </m:ctrlPr>
                            </m:dPr>
                            <m:e>
                              <m:f>
                                <m:fPr>
                                  <m:ctrlPr>
                                    <a:rPr lang="en-US" sz="1600" b="1" i="1" smtClean="0">
                                      <a:solidFill>
                                        <a:schemeClr val="tx1"/>
                                      </a:solidFill>
                                      <a:latin typeface="Cambria Math"/>
                                    </a:rPr>
                                  </m:ctrlPr>
                                </m:fPr>
                                <m:num>
                                  <m:r>
                                    <a:rPr lang="en-US" sz="1600" b="1" i="1" smtClean="0">
                                      <a:solidFill>
                                        <a:schemeClr val="tx1"/>
                                      </a:solidFill>
                                      <a:latin typeface="Cambria Math"/>
                                    </a:rPr>
                                    <m:t>𝟏</m:t>
                                  </m:r>
                                </m:num>
                                <m:den>
                                  <m:sSub>
                                    <m:sSubPr>
                                      <m:ctrlPr>
                                        <a:rPr lang="en-US" sz="1600" b="1" i="1">
                                          <a:latin typeface="Cambria Math"/>
                                        </a:rPr>
                                      </m:ctrlPr>
                                    </m:sSubPr>
                                    <m:e>
                                      <m:r>
                                        <a:rPr lang="en-US" sz="1600" b="1">
                                          <a:latin typeface="Cambria Math"/>
                                        </a:rPr>
                                        <m:t>𝐕</m:t>
                                      </m:r>
                                    </m:e>
                                    <m:sub>
                                      <m:r>
                                        <a:rPr lang="en-US" sz="1600" b="1">
                                          <a:latin typeface="Cambria Math"/>
                                        </a:rPr>
                                        <m:t>𝐩</m:t>
                                      </m:r>
                                      <m:r>
                                        <a:rPr lang="en-US" sz="1600" b="1" i="1">
                                          <a:latin typeface="Cambria Math"/>
                                        </a:rPr>
                                        <m:t>,</m:t>
                                      </m:r>
                                      <m:r>
                                        <a:rPr lang="en-US" sz="1600" b="1" i="1">
                                          <a:latin typeface="Cambria Math"/>
                                        </a:rPr>
                                        <m:t>𝑰𝑰𝑷</m:t>
                                      </m:r>
                                      <m:r>
                                        <a:rPr lang="en-US" sz="1600" b="1" i="1">
                                          <a:latin typeface="Cambria Math"/>
                                        </a:rPr>
                                        <m:t>𝟑</m:t>
                                      </m:r>
                                      <m:r>
                                        <a:rPr lang="en-US" sz="1600" b="1" i="1">
                                          <a:latin typeface="Cambria Math"/>
                                        </a:rPr>
                                        <m:t>,</m:t>
                                      </m:r>
                                      <m:r>
                                        <a:rPr lang="en-US" sz="1600" b="1" i="1">
                                          <a:latin typeface="Cambria Math"/>
                                        </a:rPr>
                                        <m:t>𝒐𝒗𝒆𝒓𝒂𝒍𝒍</m:t>
                                      </m:r>
                                    </m:sub>
                                  </m:sSub>
                                </m:den>
                              </m:f>
                            </m:e>
                          </m:d>
                        </m:e>
                        <m:sup>
                          <m:r>
                            <a:rPr lang="en-US" sz="1600" b="1" i="1" smtClean="0">
                              <a:solidFill>
                                <a:schemeClr val="tx1"/>
                              </a:solidFill>
                              <a:latin typeface="Cambria Math"/>
                            </a:rPr>
                            <m:t>𝟐</m:t>
                          </m:r>
                        </m:sup>
                      </m:sSup>
                      <m:r>
                        <a:rPr lang="en-US" sz="1600" b="1" i="1">
                          <a:solidFill>
                            <a:schemeClr val="tx1"/>
                          </a:solidFill>
                          <a:latin typeface="Cambria Math"/>
                        </a:rPr>
                        <m:t>=</m:t>
                      </m:r>
                      <m:sSup>
                        <m:sSupPr>
                          <m:ctrlPr>
                            <a:rPr lang="en-US" sz="1600" b="1" i="1">
                              <a:latin typeface="Cambria Math"/>
                            </a:rPr>
                          </m:ctrlPr>
                        </m:sSupPr>
                        <m:e>
                          <m:d>
                            <m:dPr>
                              <m:ctrlPr>
                                <a:rPr lang="en-US" sz="1600" b="1" i="1">
                                  <a:latin typeface="Cambria Math"/>
                                </a:rPr>
                              </m:ctrlPr>
                            </m:dPr>
                            <m:e>
                              <m:f>
                                <m:fPr>
                                  <m:ctrlPr>
                                    <a:rPr lang="en-US" sz="1600" b="1" i="1">
                                      <a:latin typeface="Cambria Math"/>
                                    </a:rPr>
                                  </m:ctrlPr>
                                </m:fPr>
                                <m:num>
                                  <m:r>
                                    <a:rPr lang="en-US" sz="1600" b="1" i="1">
                                      <a:latin typeface="Cambria Math"/>
                                    </a:rPr>
                                    <m:t>𝟏</m:t>
                                  </m:r>
                                </m:num>
                                <m:den>
                                  <m:sSub>
                                    <m:sSubPr>
                                      <m:ctrlPr>
                                        <a:rPr lang="en-US" sz="1600" b="1" i="1">
                                          <a:latin typeface="Cambria Math"/>
                                        </a:rPr>
                                      </m:ctrlPr>
                                    </m:sSubPr>
                                    <m:e>
                                      <m:r>
                                        <a:rPr lang="en-US" sz="1600" b="1">
                                          <a:latin typeface="Cambria Math"/>
                                        </a:rPr>
                                        <m:t>𝐕</m:t>
                                      </m:r>
                                    </m:e>
                                    <m:sub>
                                      <m:r>
                                        <a:rPr lang="en-US" sz="1600" b="1">
                                          <a:latin typeface="Cambria Math"/>
                                        </a:rPr>
                                        <m:t>𝐩</m:t>
                                      </m:r>
                                      <m:r>
                                        <a:rPr lang="en-US" sz="1600" b="1" i="1">
                                          <a:latin typeface="Cambria Math"/>
                                        </a:rPr>
                                        <m:t>,</m:t>
                                      </m:r>
                                      <m:r>
                                        <a:rPr lang="en-US" sz="1600" b="1" i="1">
                                          <a:latin typeface="Cambria Math"/>
                                        </a:rPr>
                                        <m:t>𝑰𝑰𝑷</m:t>
                                      </m:r>
                                      <m:r>
                                        <a:rPr lang="en-US" sz="1600" b="1" i="1">
                                          <a:latin typeface="Cambria Math"/>
                                        </a:rPr>
                                        <m:t>𝟑</m:t>
                                      </m:r>
                                      <m:r>
                                        <a:rPr lang="en-US" sz="1600" b="1" i="1">
                                          <a:latin typeface="Cambria Math"/>
                                        </a:rPr>
                                        <m:t>,</m:t>
                                      </m:r>
                                      <m:r>
                                        <a:rPr lang="en-US" sz="1600" b="1" i="1" smtClean="0">
                                          <a:latin typeface="Cambria Math"/>
                                        </a:rPr>
                                        <m:t>𝒔𝒚𝒔</m:t>
                                      </m:r>
                                      <m:r>
                                        <a:rPr lang="en-US" sz="1600" b="1" i="1" smtClean="0">
                                          <a:latin typeface="Cambria Math"/>
                                        </a:rPr>
                                        <m:t>−</m:t>
                                      </m:r>
                                      <m:r>
                                        <a:rPr lang="en-US" sz="1600" b="1" i="1" smtClean="0">
                                          <a:latin typeface="Cambria Math"/>
                                        </a:rPr>
                                        <m:t>𝟏</m:t>
                                      </m:r>
                                    </m:sub>
                                  </m:sSub>
                                </m:den>
                              </m:f>
                            </m:e>
                          </m:d>
                        </m:e>
                        <m:sup>
                          <m:r>
                            <a:rPr lang="en-US" sz="1600" b="1" i="1">
                              <a:latin typeface="Cambria Math"/>
                            </a:rPr>
                            <m:t>𝟐</m:t>
                          </m:r>
                        </m:sup>
                      </m:sSup>
                      <m:r>
                        <a:rPr lang="en-US" sz="1600" b="1" i="1" smtClean="0">
                          <a:latin typeface="Cambria Math"/>
                        </a:rPr>
                        <m:t>+</m:t>
                      </m:r>
                      <m:sSup>
                        <m:sSupPr>
                          <m:ctrlPr>
                            <a:rPr lang="en-US" sz="1600" b="1" i="1">
                              <a:latin typeface="Cambria Math"/>
                            </a:rPr>
                          </m:ctrlPr>
                        </m:sSupPr>
                        <m:e>
                          <m:d>
                            <m:dPr>
                              <m:ctrlPr>
                                <a:rPr lang="en-US" sz="1600" b="1" i="1">
                                  <a:latin typeface="Cambria Math"/>
                                </a:rPr>
                              </m:ctrlPr>
                            </m:dPr>
                            <m:e>
                              <m:f>
                                <m:fPr>
                                  <m:ctrlPr>
                                    <a:rPr lang="en-US" sz="1600" b="1" i="1">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latin typeface="Cambria Math"/>
                                        </a:rPr>
                                      </m:ctrlPr>
                                    </m:sSubPr>
                                    <m:e>
                                      <m:r>
                                        <a:rPr lang="en-US" sz="1600" b="1">
                                          <a:latin typeface="Cambria Math"/>
                                        </a:rPr>
                                        <m:t>𝐕</m:t>
                                      </m:r>
                                    </m:e>
                                    <m:sub>
                                      <m:r>
                                        <a:rPr lang="en-US" sz="1600" b="1">
                                          <a:latin typeface="Cambria Math"/>
                                        </a:rPr>
                                        <m:t>𝐩</m:t>
                                      </m:r>
                                      <m:r>
                                        <a:rPr lang="en-US" sz="1600" b="1" i="1">
                                          <a:latin typeface="Cambria Math"/>
                                        </a:rPr>
                                        <m:t>,</m:t>
                                      </m:r>
                                      <m:r>
                                        <a:rPr lang="en-US" sz="1600" b="1" i="1">
                                          <a:latin typeface="Cambria Math"/>
                                        </a:rPr>
                                        <m:t>𝑰𝑰𝑷</m:t>
                                      </m:r>
                                      <m:r>
                                        <a:rPr lang="en-US" sz="1600" b="1" i="1">
                                          <a:latin typeface="Cambria Math"/>
                                        </a:rPr>
                                        <m:t>𝟑</m:t>
                                      </m:r>
                                      <m:r>
                                        <a:rPr lang="en-US" sz="1600" b="1" i="1">
                                          <a:latin typeface="Cambria Math"/>
                                        </a:rPr>
                                        <m:t>,</m:t>
                                      </m:r>
                                      <m:r>
                                        <a:rPr lang="en-US" sz="1600" b="1" i="1" smtClean="0">
                                          <a:latin typeface="Cambria Math"/>
                                        </a:rPr>
                                        <m:t>𝒔𝒚𝒔</m:t>
                                      </m:r>
                                      <m:r>
                                        <a:rPr lang="en-US" sz="1600" b="1" i="1" smtClean="0">
                                          <a:latin typeface="Cambria Math"/>
                                        </a:rPr>
                                        <m:t>−</m:t>
                                      </m:r>
                                      <m:r>
                                        <a:rPr lang="en-US" sz="1600" b="1" i="1" smtClean="0">
                                          <a:latin typeface="Cambria Math"/>
                                        </a:rPr>
                                        <m:t>𝟐</m:t>
                                      </m:r>
                                    </m:sub>
                                  </m:sSub>
                                </m:den>
                              </m:f>
                            </m:e>
                          </m:d>
                        </m:e>
                        <m:sup>
                          <m:r>
                            <a:rPr lang="en-US" sz="1600" b="1" i="1">
                              <a:latin typeface="Cambria Math"/>
                            </a:rPr>
                            <m:t>𝟐</m:t>
                          </m:r>
                        </m:sup>
                      </m:sSup>
                      <m:r>
                        <a:rPr lang="en-US" sz="1600" b="1" i="1" smtClean="0">
                          <a:latin typeface="Cambria Math"/>
                        </a:rPr>
                        <m:t>+</m:t>
                      </m:r>
                      <m:d>
                        <m:dPr>
                          <m:ctrlPr>
                            <a:rPr lang="en-US" sz="1600" b="1" i="1">
                              <a:latin typeface="Cambria Math"/>
                            </a:rPr>
                          </m:ctrlPr>
                        </m:dPr>
                        <m:e>
                          <m:f>
                            <m:fPr>
                              <m:ctrlPr>
                                <a:rPr lang="en-US" sz="1600" b="1" i="1">
                                  <a:latin typeface="Cambria Math"/>
                                </a:rPr>
                              </m:ctrlPr>
                            </m:fPr>
                            <m:num>
                              <m:sSub>
                                <m:sSubPr>
                                  <m:ctrlPr>
                                    <a:rPr lang="en-US" sz="1600" b="1" i="1">
                                      <a:solidFill>
                                        <a:srgbClr val="000000"/>
                                      </a:solidFill>
                                      <a:latin typeface="Cambria Math"/>
                                    </a:rPr>
                                  </m:ctrlPr>
                                </m:sSubPr>
                                <m:e>
                                  <m:r>
                                    <a:rPr lang="en-US" sz="1600" b="1" i="0" smtClean="0">
                                      <a:solidFill>
                                        <a:srgbClr val="000000"/>
                                      </a:solidFill>
                                      <a:latin typeface="Cambria Math"/>
                                    </a:rPr>
                                    <m:t>𝟏</m:t>
                                  </m:r>
                                  <m:r>
                                    <a:rPr lang="en-US" sz="1600" b="1" i="0" smtClean="0">
                                      <a:solidFill>
                                        <a:srgbClr val="000000"/>
                                      </a:solidFill>
                                      <a:latin typeface="Cambria Math"/>
                                    </a:rPr>
                                    <m:t>.</m:t>
                                  </m:r>
                                  <m:r>
                                    <a:rPr lang="en-US" sz="1600" b="1" i="0" smtClean="0">
                                      <a:solidFill>
                                        <a:srgbClr val="000000"/>
                                      </a:solidFill>
                                      <a:latin typeface="Cambria Math"/>
                                    </a:rPr>
                                    <m:t>𝟓𝐚</m:t>
                                  </m:r>
                                </m:e>
                                <m:sub>
                                  <m:r>
                                    <a:rPr lang="en-US" sz="1600" b="1" i="0" smtClean="0">
                                      <a:solidFill>
                                        <a:srgbClr val="000000"/>
                                      </a:solidFill>
                                      <a:latin typeface="Cambria Math"/>
                                    </a:rPr>
                                    <m:t>𝟐</m:t>
                                  </m:r>
                                </m:sub>
                              </m:sSub>
                            </m:num>
                            <m:den>
                              <m:sSub>
                                <m:sSubPr>
                                  <m:ctrlPr>
                                    <a:rPr lang="en-US" sz="1600" b="1" i="1">
                                      <a:latin typeface="Cambria Math"/>
                                    </a:rPr>
                                  </m:ctrlPr>
                                </m:sSubPr>
                                <m:e>
                                  <m:r>
                                    <a:rPr lang="en-US" sz="1600" b="1">
                                      <a:latin typeface="Cambria Math"/>
                                    </a:rPr>
                                    <m:t>𝐕</m:t>
                                  </m:r>
                                </m:e>
                                <m:sub>
                                  <m:r>
                                    <a:rPr lang="en-US" sz="1600" b="1">
                                      <a:latin typeface="Cambria Math"/>
                                    </a:rPr>
                                    <m:t>𝐩</m:t>
                                  </m:r>
                                  <m:r>
                                    <a:rPr lang="en-US" sz="1600" b="1" i="1">
                                      <a:latin typeface="Cambria Math"/>
                                    </a:rPr>
                                    <m:t>,</m:t>
                                  </m:r>
                                  <m:r>
                                    <a:rPr lang="en-US" sz="1600" b="1" i="1">
                                      <a:latin typeface="Cambria Math"/>
                                    </a:rPr>
                                    <m:t>𝑰𝑰𝑷</m:t>
                                  </m:r>
                                  <m:r>
                                    <a:rPr lang="en-US" sz="1600" b="1" i="1" smtClean="0">
                                      <a:latin typeface="Cambria Math"/>
                                    </a:rPr>
                                    <m:t>𝟐</m:t>
                                  </m:r>
                                  <m:r>
                                    <a:rPr lang="en-US" sz="1600" b="1" i="1">
                                      <a:latin typeface="Cambria Math"/>
                                    </a:rPr>
                                    <m:t>,</m:t>
                                  </m:r>
                                  <m:r>
                                    <a:rPr lang="en-US" sz="1600" b="1" i="1">
                                      <a:latin typeface="Cambria Math"/>
                                    </a:rPr>
                                    <m:t>𝒔𝒚𝒔</m:t>
                                  </m:r>
                                  <m:r>
                                    <a:rPr lang="en-US" sz="1600" b="1" i="1">
                                      <a:latin typeface="Cambria Math"/>
                                    </a:rPr>
                                    <m:t>−</m:t>
                                  </m:r>
                                  <m:r>
                                    <a:rPr lang="en-US" sz="1600" b="1" i="1">
                                      <a:latin typeface="Cambria Math"/>
                                    </a:rPr>
                                    <m:t>𝟐</m:t>
                                  </m:r>
                                </m:sub>
                              </m:sSub>
                            </m:den>
                          </m:f>
                        </m:e>
                      </m:d>
                    </m:oMath>
                  </m:oMathPara>
                </a14:m>
                <a:endParaRPr lang="en-US" sz="1600" b="1" i="1" dirty="0" smtClean="0">
                  <a:solidFill>
                    <a:schemeClr val="tx1"/>
                  </a:solidFill>
                  <a:latin typeface="Cambria Math"/>
                </a:endParaRPr>
              </a:p>
            </p:txBody>
          </p:sp>
        </mc:Choice>
        <mc:Fallback>
          <p:sp>
            <p:nvSpPr>
              <p:cNvPr id="19" name="Rectangle 18"/>
              <p:cNvSpPr>
                <a:spLocks noRot="1" noChangeAspect="1" noMove="1" noResize="1" noEditPoints="1" noAdjustHandles="1" noChangeArrowheads="1" noChangeShapeType="1" noTextEdit="1"/>
              </p:cNvSpPr>
              <p:nvPr/>
            </p:nvSpPr>
            <p:spPr>
              <a:xfrm>
                <a:off x="1408129" y="2514600"/>
                <a:ext cx="6477000" cy="708014"/>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1" name="Rectangle 20"/>
              <p:cNvSpPr/>
              <p:nvPr/>
            </p:nvSpPr>
            <p:spPr>
              <a:xfrm>
                <a:off x="1529028" y="3251517"/>
                <a:ext cx="4967813" cy="70801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p>
                        <m:sSupPr>
                          <m:ctrlPr>
                            <a:rPr lang="en-US" sz="1600" b="1" i="1" smtClean="0">
                              <a:solidFill>
                                <a:srgbClr val="000000"/>
                              </a:solidFill>
                              <a:latin typeface="Cambria Math"/>
                            </a:rPr>
                          </m:ctrlPr>
                        </m:sSupPr>
                        <m:e>
                          <m:d>
                            <m:dPr>
                              <m:ctrlPr>
                                <a:rPr lang="en-US" sz="1600" b="1" i="1" smtClean="0">
                                  <a:solidFill>
                                    <a:srgbClr val="000000"/>
                                  </a:solidFill>
                                  <a:latin typeface="Cambria Math"/>
                                </a:rPr>
                              </m:ctrlPr>
                            </m:dPr>
                            <m:e>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a:solidFill>
                                            <a:srgbClr val="000000"/>
                                          </a:solidFill>
                                          <a:latin typeface="Cambria Math"/>
                                        </a:rPr>
                                        <m:t>,</m:t>
                                      </m:r>
                                      <m:r>
                                        <a:rPr lang="en-US" sz="1600" b="1" i="1">
                                          <a:solidFill>
                                            <a:srgbClr val="000000"/>
                                          </a:solidFill>
                                          <a:latin typeface="Cambria Math"/>
                                        </a:rPr>
                                        <m:t>𝒐𝒗𝒆𝒓𝒂𝒍𝒍</m:t>
                                      </m:r>
                                    </m:sub>
                                  </m:sSub>
                                </m:den>
                              </m:f>
                            </m:e>
                          </m:d>
                        </m:e>
                        <m:sup>
                          <m:r>
                            <a:rPr lang="en-US" sz="1600" b="1" i="1" smtClean="0">
                              <a:solidFill>
                                <a:srgbClr val="000000"/>
                              </a:solidFill>
                              <a:latin typeface="Cambria Math"/>
                            </a:rPr>
                            <m:t>𝟐</m:t>
                          </m:r>
                        </m:sup>
                      </m:sSup>
                      <m:r>
                        <a:rPr lang="en-US" sz="1600" b="1" i="1">
                          <a:solidFill>
                            <a:srgbClr val="000000"/>
                          </a:solidFill>
                          <a:latin typeface="Cambria Math"/>
                        </a:rPr>
                        <m:t>=</m:t>
                      </m:r>
                      <m:sSup>
                        <m:sSupPr>
                          <m:ctrlPr>
                            <a:rPr lang="en-US" sz="1600" b="1" i="1">
                              <a:solidFill>
                                <a:srgbClr val="000000"/>
                              </a:solidFill>
                              <a:latin typeface="Cambria Math"/>
                            </a:rPr>
                          </m:ctrlPr>
                        </m:sSupPr>
                        <m:e>
                          <m:d>
                            <m:dPr>
                              <m:ctrlPr>
                                <a:rPr lang="en-US" sz="1600" b="1" i="1">
                                  <a:solidFill>
                                    <a:srgbClr val="000000"/>
                                  </a:solidFill>
                                  <a:latin typeface="Cambria Math"/>
                                </a:rPr>
                              </m:ctrlPr>
                            </m:dPr>
                            <m:e>
                              <m:f>
                                <m:fPr>
                                  <m:ctrlPr>
                                    <a:rPr lang="en-US" sz="1600" b="1" i="1">
                                      <a:solidFill>
                                        <a:srgbClr val="000000"/>
                                      </a:solidFill>
                                      <a:latin typeface="Cambria Math"/>
                                    </a:rPr>
                                  </m:ctrlPr>
                                </m:fPr>
                                <m:num>
                                  <m:r>
                                    <a:rPr lang="en-US" sz="1600" b="1" i="1">
                                      <a:solidFill>
                                        <a:srgbClr val="000000"/>
                                      </a:solidFill>
                                      <a:latin typeface="Cambria Math"/>
                                    </a:rPr>
                                    <m:t>𝟏</m:t>
                                  </m:r>
                                </m:num>
                                <m:den>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a:solidFill>
                                            <a:srgbClr val="000000"/>
                                          </a:solidFill>
                                          <a:latin typeface="Cambria Math"/>
                                        </a:rPr>
                                        <m:t>,</m:t>
                                      </m:r>
                                      <m:r>
                                        <a:rPr lang="en-US" sz="1600" b="1" i="1" smtClean="0">
                                          <a:solidFill>
                                            <a:srgbClr val="000000"/>
                                          </a:solidFill>
                                          <a:latin typeface="Cambria Math"/>
                                        </a:rPr>
                                        <m:t>𝒔𝒚𝒔</m:t>
                                      </m:r>
                                      <m:r>
                                        <a:rPr lang="en-US" sz="1600" b="1" i="1" smtClean="0">
                                          <a:solidFill>
                                            <a:srgbClr val="000000"/>
                                          </a:solidFill>
                                          <a:latin typeface="Cambria Math"/>
                                        </a:rPr>
                                        <m:t>−</m:t>
                                      </m:r>
                                      <m:r>
                                        <a:rPr lang="en-US" sz="1600" b="1" i="1" smtClean="0">
                                          <a:solidFill>
                                            <a:srgbClr val="000000"/>
                                          </a:solidFill>
                                          <a:latin typeface="Cambria Math"/>
                                        </a:rPr>
                                        <m:t>𝟏</m:t>
                                      </m:r>
                                    </m:sub>
                                  </m:sSub>
                                </m:den>
                              </m:f>
                            </m:e>
                          </m:d>
                        </m:e>
                        <m:sup>
                          <m:r>
                            <a:rPr lang="en-US" sz="1600" b="1" i="1">
                              <a:solidFill>
                                <a:srgbClr val="000000"/>
                              </a:solidFill>
                              <a:latin typeface="Cambria Math"/>
                            </a:rPr>
                            <m:t>𝟐</m:t>
                          </m:r>
                        </m:sup>
                      </m:sSup>
                      <m:r>
                        <a:rPr lang="en-US" sz="1600" b="1" i="1" smtClean="0">
                          <a:solidFill>
                            <a:srgbClr val="000000"/>
                          </a:solidFill>
                          <a:latin typeface="Cambria Math"/>
                        </a:rPr>
                        <m:t>+</m:t>
                      </m:r>
                      <m:sSup>
                        <m:sSupPr>
                          <m:ctrlPr>
                            <a:rPr lang="en-US" sz="1600" b="1" i="1">
                              <a:solidFill>
                                <a:srgbClr val="000000"/>
                              </a:solidFill>
                              <a:latin typeface="Cambria Math"/>
                            </a:rPr>
                          </m:ctrlPr>
                        </m:sSupPr>
                        <m:e>
                          <m:d>
                            <m:dPr>
                              <m:ctrlPr>
                                <a:rPr lang="en-US" sz="1600" b="1" i="1">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num>
                                <m:den>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r>
                                        <a:rPr lang="en-US" sz="1600" b="1" i="1">
                                          <a:solidFill>
                                            <a:srgbClr val="000000"/>
                                          </a:solidFill>
                                          <a:latin typeface="Cambria Math"/>
                                        </a:rPr>
                                        <m:t>,</m:t>
                                      </m:r>
                                      <m:r>
                                        <a:rPr lang="en-US" sz="1600" b="1" i="1">
                                          <a:solidFill>
                                            <a:srgbClr val="000000"/>
                                          </a:solidFill>
                                          <a:latin typeface="Cambria Math"/>
                                        </a:rPr>
                                        <m:t>𝑰𝑰𝑷</m:t>
                                      </m:r>
                                      <m:r>
                                        <a:rPr lang="en-US" sz="1600" b="1" i="1" smtClean="0">
                                          <a:solidFill>
                                            <a:srgbClr val="000000"/>
                                          </a:solidFill>
                                          <a:latin typeface="Cambria Math"/>
                                        </a:rPr>
                                        <m:t>𝟐</m:t>
                                      </m:r>
                                      <m:r>
                                        <a:rPr lang="en-US" sz="1600" b="1" i="1">
                                          <a:solidFill>
                                            <a:srgbClr val="000000"/>
                                          </a:solidFill>
                                          <a:latin typeface="Cambria Math"/>
                                        </a:rPr>
                                        <m:t>,</m:t>
                                      </m:r>
                                      <m:r>
                                        <a:rPr lang="en-US" sz="1600" b="1" i="1" smtClean="0">
                                          <a:solidFill>
                                            <a:srgbClr val="000000"/>
                                          </a:solidFill>
                                          <a:latin typeface="Cambria Math"/>
                                        </a:rPr>
                                        <m:t>𝒔𝒚𝒔</m:t>
                                      </m:r>
                                      <m:r>
                                        <a:rPr lang="en-US" sz="1600" b="1" i="1" smtClean="0">
                                          <a:solidFill>
                                            <a:srgbClr val="000000"/>
                                          </a:solidFill>
                                          <a:latin typeface="Cambria Math"/>
                                        </a:rPr>
                                        <m:t>−</m:t>
                                      </m:r>
                                      <m:r>
                                        <a:rPr lang="en-US" sz="1600" b="1" i="1" smtClean="0">
                                          <a:solidFill>
                                            <a:srgbClr val="000000"/>
                                          </a:solidFill>
                                          <a:latin typeface="Cambria Math"/>
                                        </a:rPr>
                                        <m:t>𝟐</m:t>
                                      </m:r>
                                    </m:sub>
                                  </m:sSub>
                                </m:den>
                              </m:f>
                            </m:e>
                          </m:d>
                        </m:e>
                        <m:sup>
                          <m:r>
                            <a:rPr lang="en-US" sz="1600" b="1" i="1">
                              <a:solidFill>
                                <a:srgbClr val="000000"/>
                              </a:solidFill>
                              <a:latin typeface="Cambria Math"/>
                            </a:rPr>
                            <m:t>𝟐</m:t>
                          </m:r>
                        </m:sup>
                      </m:sSup>
                    </m:oMath>
                  </m:oMathPara>
                </a14:m>
                <a:endParaRPr lang="en-US" sz="1600" b="1" i="1" dirty="0" smtClean="0">
                  <a:solidFill>
                    <a:srgbClr val="000000"/>
                  </a:solidFill>
                  <a:latin typeface="Cambria Math"/>
                </a:endParaRPr>
              </a:p>
            </p:txBody>
          </p:sp>
        </mc:Choice>
        <mc:Fallback>
          <p:sp>
            <p:nvSpPr>
              <p:cNvPr id="21" name="Rectangle 20"/>
              <p:cNvSpPr>
                <a:spLocks noRot="1" noChangeAspect="1" noMove="1" noResize="1" noEditPoints="1" noAdjustHandles="1" noChangeArrowheads="1" noChangeShapeType="1" noTextEdit="1"/>
              </p:cNvSpPr>
              <p:nvPr/>
            </p:nvSpPr>
            <p:spPr>
              <a:xfrm>
                <a:off x="1529028" y="3251517"/>
                <a:ext cx="4967813" cy="708014"/>
              </a:xfrm>
              <a:prstGeom prst="rect">
                <a:avLst/>
              </a:prstGeom>
              <a:blipFill rotWithShape="1">
                <a:blip r:embed="rId3"/>
                <a:stretch>
                  <a:fillRect/>
                </a:stretch>
              </a:blipFill>
            </p:spPr>
            <p:txBody>
              <a:bodyPr/>
              <a:lstStyle/>
              <a:p>
                <a:r>
                  <a:rPr lang="en-US">
                    <a:noFill/>
                  </a:rPr>
                  <a:t> </a:t>
                </a:r>
              </a:p>
            </p:txBody>
          </p:sp>
        </mc:Fallback>
      </mc:AlternateContent>
      <p:sp>
        <p:nvSpPr>
          <p:cNvPr id="25" name="TextBox 2"/>
          <p:cNvSpPr txBox="1">
            <a:spLocks noChangeArrowheads="1"/>
          </p:cNvSpPr>
          <p:nvPr/>
        </p:nvSpPr>
        <p:spPr bwMode="auto">
          <a:xfrm>
            <a:off x="1238197" y="4114800"/>
            <a:ext cx="6646932"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second stage IIP2 and IIP3 </a:t>
            </a:r>
            <a:r>
              <a:rPr lang="en-US" b="1" dirty="0" smtClean="0">
                <a:solidFill>
                  <a:srgbClr val="000000"/>
                </a:solidFill>
                <a:latin typeface="Franklin Gothic Medium Cond" pitchFamily="34" charset="0"/>
              </a:rPr>
              <a:t>are divided by gain of the first stage</a:t>
            </a:r>
            <a:r>
              <a:rPr lang="en-US" b="1" dirty="0" smtClean="0">
                <a:solidFill>
                  <a:srgbClr val="000000"/>
                </a:solidFill>
                <a:latin typeface="Franklin Gothic Medium Cond" pitchFamily="34" charset="0"/>
              </a:rPr>
              <a:t>. Therefore, linearity of the second stage plays dominant role for the cascaded system. </a:t>
            </a:r>
          </a:p>
          <a:p>
            <a:pPr marL="285750" indent="-285750" eaLnBrk="1" hangingPunct="1">
              <a:buFont typeface="Wingdings" pitchFamily="2" charset="2"/>
              <a:buChar char="q"/>
            </a:pPr>
            <a:r>
              <a:rPr lang="en-US" b="1" dirty="0" smtClean="0">
                <a:solidFill>
                  <a:srgbClr val="000000"/>
                </a:solidFill>
                <a:latin typeface="Franklin Gothic Medium Cond" pitchFamily="34" charset="0"/>
              </a:rPr>
              <a:t>In general  IIP2 &amp; IIP3 of latter stage are divided by all the cascaded gain of preceding stages, and dominate overall linearity performance. </a:t>
            </a:r>
          </a:p>
          <a:p>
            <a:pPr marL="285750" indent="-285750" eaLnBrk="1" hangingPunct="1">
              <a:buFont typeface="Wingdings" pitchFamily="2" charset="2"/>
              <a:buChar char="q"/>
            </a:pPr>
            <a:r>
              <a:rPr lang="en-US" b="1" dirty="0" smtClean="0">
                <a:solidFill>
                  <a:srgbClr val="000000"/>
                </a:solidFill>
                <a:latin typeface="Franklin Gothic Medium Cond" pitchFamily="34" charset="0"/>
              </a:rPr>
              <a:t>By the same reason, in LNA &amp; mixer cascaded system, mixer linearity tends to be more emphasized than LNA. </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spTree>
    <p:extLst>
      <p:ext uri="{BB962C8B-B14F-4D97-AF65-F5344CB8AC3E}">
        <p14:creationId xmlns:p14="http://schemas.microsoft.com/office/powerpoint/2010/main" val="1711278065"/>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Straight Arrow Connector 35"/>
          <p:cNvCxnSpPr/>
          <p:nvPr/>
        </p:nvCxnSpPr>
        <p:spPr>
          <a:xfrm>
            <a:off x="3126481" y="3281170"/>
            <a:ext cx="1143000" cy="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smtClean="0"/>
              <a:t>Effective Noise Floor Due to Nonlinearity</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35</a:t>
            </a:fld>
            <a:endParaRPr lang="en-US"/>
          </a:p>
        </p:txBody>
      </p:sp>
      <p:sp>
        <p:nvSpPr>
          <p:cNvPr id="5" name="TextBox 2"/>
          <p:cNvSpPr txBox="1">
            <a:spLocks noChangeArrowheads="1"/>
          </p:cNvSpPr>
          <p:nvPr/>
        </p:nvSpPr>
        <p:spPr bwMode="auto">
          <a:xfrm>
            <a:off x="1295400" y="1362670"/>
            <a:ext cx="681686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3</a:t>
            </a:r>
            <a:r>
              <a:rPr lang="en-US" b="1" baseline="30000" dirty="0" smtClean="0">
                <a:solidFill>
                  <a:srgbClr val="000000"/>
                </a:solidFill>
                <a:latin typeface="Franklin Gothic Medium Cond" pitchFamily="34" charset="0"/>
              </a:rPr>
              <a:t>rd</a:t>
            </a:r>
            <a:r>
              <a:rPr lang="en-US" b="1" dirty="0" smtClean="0">
                <a:solidFill>
                  <a:srgbClr val="000000"/>
                </a:solidFill>
                <a:latin typeface="Franklin Gothic Medium Cond" pitchFamily="34" charset="0"/>
              </a:rPr>
              <a:t>-order intermodulation outputs contribute additional noise; “unwanted signal” which would degrade the SNR at the output if they become larger than the noise floor. </a:t>
            </a:r>
            <a:endParaRPr lang="en-US" b="1" dirty="0">
              <a:solidFill>
                <a:srgbClr val="000000"/>
              </a:solidFill>
              <a:latin typeface="Franklin Gothic Medium Cond" pitchFamily="34" charset="0"/>
            </a:endParaRPr>
          </a:p>
        </p:txBody>
      </p:sp>
      <p:grpSp>
        <p:nvGrpSpPr>
          <p:cNvPr id="41" name="Group 40"/>
          <p:cNvGrpSpPr/>
          <p:nvPr/>
        </p:nvGrpSpPr>
        <p:grpSpPr>
          <a:xfrm>
            <a:off x="4724400" y="2561840"/>
            <a:ext cx="1143000" cy="762000"/>
            <a:chOff x="3657600" y="2895600"/>
            <a:chExt cx="1143000" cy="762000"/>
          </a:xfrm>
        </p:grpSpPr>
        <p:cxnSp>
          <p:nvCxnSpPr>
            <p:cNvPr id="7" name="Straight Connector 6"/>
            <p:cNvCxnSpPr/>
            <p:nvPr/>
          </p:nvCxnSpPr>
          <p:spPr>
            <a:xfrm>
              <a:off x="3657600" y="3657600"/>
              <a:ext cx="1143000"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4114800" y="2895600"/>
              <a:ext cx="0" cy="7620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4343400" y="2895600"/>
              <a:ext cx="0" cy="7620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572000" y="3276600"/>
              <a:ext cx="0" cy="3810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3886200" y="3276600"/>
              <a:ext cx="0" cy="3810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Freeform 17"/>
            <p:cNvSpPr/>
            <p:nvPr/>
          </p:nvSpPr>
          <p:spPr>
            <a:xfrm>
              <a:off x="3667125" y="3443287"/>
              <a:ext cx="1119388" cy="52388"/>
            </a:xfrm>
            <a:custGeom>
              <a:avLst/>
              <a:gdLst>
                <a:gd name="connsiteX0" fmla="*/ 0 w 1119388"/>
                <a:gd name="connsiteY0" fmla="*/ 57150 h 104775"/>
                <a:gd name="connsiteX1" fmla="*/ 23813 w 1119388"/>
                <a:gd name="connsiteY1" fmla="*/ 52388 h 104775"/>
                <a:gd name="connsiteX2" fmla="*/ 33338 w 1119388"/>
                <a:gd name="connsiteY2" fmla="*/ 66675 h 104775"/>
                <a:gd name="connsiteX3" fmla="*/ 47625 w 1119388"/>
                <a:gd name="connsiteY3" fmla="*/ 71438 h 104775"/>
                <a:gd name="connsiteX4" fmla="*/ 61913 w 1119388"/>
                <a:gd name="connsiteY4" fmla="*/ 61913 h 104775"/>
                <a:gd name="connsiteX5" fmla="*/ 80963 w 1119388"/>
                <a:gd name="connsiteY5" fmla="*/ 52388 h 104775"/>
                <a:gd name="connsiteX6" fmla="*/ 95250 w 1119388"/>
                <a:gd name="connsiteY6" fmla="*/ 57150 h 104775"/>
                <a:gd name="connsiteX7" fmla="*/ 114300 w 1119388"/>
                <a:gd name="connsiteY7" fmla="*/ 57150 h 104775"/>
                <a:gd name="connsiteX8" fmla="*/ 157163 w 1119388"/>
                <a:gd name="connsiteY8" fmla="*/ 47625 h 104775"/>
                <a:gd name="connsiteX9" fmla="*/ 176213 w 1119388"/>
                <a:gd name="connsiteY9" fmla="*/ 42863 h 104775"/>
                <a:gd name="connsiteX10" fmla="*/ 195263 w 1119388"/>
                <a:gd name="connsiteY10" fmla="*/ 52388 h 104775"/>
                <a:gd name="connsiteX11" fmla="*/ 209550 w 1119388"/>
                <a:gd name="connsiteY11" fmla="*/ 57150 h 104775"/>
                <a:gd name="connsiteX12" fmla="*/ 233363 w 1119388"/>
                <a:gd name="connsiteY12" fmla="*/ 47625 h 104775"/>
                <a:gd name="connsiteX13" fmla="*/ 257175 w 1119388"/>
                <a:gd name="connsiteY13" fmla="*/ 19050 h 104775"/>
                <a:gd name="connsiteX14" fmla="*/ 285750 w 1119388"/>
                <a:gd name="connsiteY14" fmla="*/ 28575 h 104775"/>
                <a:gd name="connsiteX15" fmla="*/ 300038 w 1119388"/>
                <a:gd name="connsiteY15" fmla="*/ 33338 h 104775"/>
                <a:gd name="connsiteX16" fmla="*/ 319088 w 1119388"/>
                <a:gd name="connsiteY16" fmla="*/ 28575 h 104775"/>
                <a:gd name="connsiteX17" fmla="*/ 342900 w 1119388"/>
                <a:gd name="connsiteY17" fmla="*/ 38100 h 104775"/>
                <a:gd name="connsiteX18" fmla="*/ 347663 w 1119388"/>
                <a:gd name="connsiteY18" fmla="*/ 52388 h 104775"/>
                <a:gd name="connsiteX19" fmla="*/ 361950 w 1119388"/>
                <a:gd name="connsiteY19" fmla="*/ 47625 h 104775"/>
                <a:gd name="connsiteX20" fmla="*/ 371475 w 1119388"/>
                <a:gd name="connsiteY20" fmla="*/ 33338 h 104775"/>
                <a:gd name="connsiteX21" fmla="*/ 385763 w 1119388"/>
                <a:gd name="connsiteY21" fmla="*/ 19050 h 104775"/>
                <a:gd name="connsiteX22" fmla="*/ 390525 w 1119388"/>
                <a:gd name="connsiteY22" fmla="*/ 42863 h 104775"/>
                <a:gd name="connsiteX23" fmla="*/ 404813 w 1119388"/>
                <a:gd name="connsiteY23" fmla="*/ 38100 h 104775"/>
                <a:gd name="connsiteX24" fmla="*/ 419100 w 1119388"/>
                <a:gd name="connsiteY24" fmla="*/ 23813 h 104775"/>
                <a:gd name="connsiteX25" fmla="*/ 428625 w 1119388"/>
                <a:gd name="connsiteY25" fmla="*/ 38100 h 104775"/>
                <a:gd name="connsiteX26" fmla="*/ 433388 w 1119388"/>
                <a:gd name="connsiteY26" fmla="*/ 52388 h 104775"/>
                <a:gd name="connsiteX27" fmla="*/ 447675 w 1119388"/>
                <a:gd name="connsiteY27" fmla="*/ 47625 h 104775"/>
                <a:gd name="connsiteX28" fmla="*/ 461963 w 1119388"/>
                <a:gd name="connsiteY28" fmla="*/ 14288 h 104775"/>
                <a:gd name="connsiteX29" fmla="*/ 466725 w 1119388"/>
                <a:gd name="connsiteY29" fmla="*/ 33338 h 104775"/>
                <a:gd name="connsiteX30" fmla="*/ 476250 w 1119388"/>
                <a:gd name="connsiteY30" fmla="*/ 85725 h 104775"/>
                <a:gd name="connsiteX31" fmla="*/ 481013 w 1119388"/>
                <a:gd name="connsiteY31" fmla="*/ 66675 h 104775"/>
                <a:gd name="connsiteX32" fmla="*/ 500063 w 1119388"/>
                <a:gd name="connsiteY32" fmla="*/ 28575 h 104775"/>
                <a:gd name="connsiteX33" fmla="*/ 519113 w 1119388"/>
                <a:gd name="connsiteY33" fmla="*/ 28575 h 104775"/>
                <a:gd name="connsiteX34" fmla="*/ 528638 w 1119388"/>
                <a:gd name="connsiteY34" fmla="*/ 42863 h 104775"/>
                <a:gd name="connsiteX35" fmla="*/ 542925 w 1119388"/>
                <a:gd name="connsiteY35" fmla="*/ 61913 h 104775"/>
                <a:gd name="connsiteX36" fmla="*/ 552450 w 1119388"/>
                <a:gd name="connsiteY36" fmla="*/ 57150 h 104775"/>
                <a:gd name="connsiteX37" fmla="*/ 561975 w 1119388"/>
                <a:gd name="connsiteY37" fmla="*/ 42863 h 104775"/>
                <a:gd name="connsiteX38" fmla="*/ 566738 w 1119388"/>
                <a:gd name="connsiteY38" fmla="*/ 28575 h 104775"/>
                <a:gd name="connsiteX39" fmla="*/ 571500 w 1119388"/>
                <a:gd name="connsiteY39" fmla="*/ 47625 h 104775"/>
                <a:gd name="connsiteX40" fmla="*/ 581025 w 1119388"/>
                <a:gd name="connsiteY40" fmla="*/ 33338 h 104775"/>
                <a:gd name="connsiteX41" fmla="*/ 590550 w 1119388"/>
                <a:gd name="connsiteY41" fmla="*/ 61913 h 104775"/>
                <a:gd name="connsiteX42" fmla="*/ 600075 w 1119388"/>
                <a:gd name="connsiteY42" fmla="*/ 85725 h 104775"/>
                <a:gd name="connsiteX43" fmla="*/ 604838 w 1119388"/>
                <a:gd name="connsiteY43" fmla="*/ 100013 h 104775"/>
                <a:gd name="connsiteX44" fmla="*/ 619125 w 1119388"/>
                <a:gd name="connsiteY44" fmla="*/ 104775 h 104775"/>
                <a:gd name="connsiteX45" fmla="*/ 623888 w 1119388"/>
                <a:gd name="connsiteY45" fmla="*/ 90488 h 104775"/>
                <a:gd name="connsiteX46" fmla="*/ 628650 w 1119388"/>
                <a:gd name="connsiteY46" fmla="*/ 66675 h 104775"/>
                <a:gd name="connsiteX47" fmla="*/ 633413 w 1119388"/>
                <a:gd name="connsiteY47" fmla="*/ 47625 h 104775"/>
                <a:gd name="connsiteX48" fmla="*/ 638175 w 1119388"/>
                <a:gd name="connsiteY48" fmla="*/ 66675 h 104775"/>
                <a:gd name="connsiteX49" fmla="*/ 647700 w 1119388"/>
                <a:gd name="connsiteY49" fmla="*/ 52388 h 104775"/>
                <a:gd name="connsiteX50" fmla="*/ 657225 w 1119388"/>
                <a:gd name="connsiteY50" fmla="*/ 23813 h 104775"/>
                <a:gd name="connsiteX51" fmla="*/ 661988 w 1119388"/>
                <a:gd name="connsiteY51" fmla="*/ 42863 h 104775"/>
                <a:gd name="connsiteX52" fmla="*/ 681038 w 1119388"/>
                <a:gd name="connsiteY52" fmla="*/ 19050 h 104775"/>
                <a:gd name="connsiteX53" fmla="*/ 695325 w 1119388"/>
                <a:gd name="connsiteY53" fmla="*/ 57150 h 104775"/>
                <a:gd name="connsiteX54" fmla="*/ 700088 w 1119388"/>
                <a:gd name="connsiteY54" fmla="*/ 38100 h 104775"/>
                <a:gd name="connsiteX55" fmla="*/ 714375 w 1119388"/>
                <a:gd name="connsiteY55" fmla="*/ 52388 h 104775"/>
                <a:gd name="connsiteX56" fmla="*/ 742950 w 1119388"/>
                <a:gd name="connsiteY56" fmla="*/ 14288 h 104775"/>
                <a:gd name="connsiteX57" fmla="*/ 747713 w 1119388"/>
                <a:gd name="connsiteY57" fmla="*/ 38100 h 104775"/>
                <a:gd name="connsiteX58" fmla="*/ 757238 w 1119388"/>
                <a:gd name="connsiteY58" fmla="*/ 23813 h 104775"/>
                <a:gd name="connsiteX59" fmla="*/ 762000 w 1119388"/>
                <a:gd name="connsiteY59" fmla="*/ 38100 h 104775"/>
                <a:gd name="connsiteX60" fmla="*/ 766763 w 1119388"/>
                <a:gd name="connsiteY60" fmla="*/ 57150 h 104775"/>
                <a:gd name="connsiteX61" fmla="*/ 785813 w 1119388"/>
                <a:gd name="connsiteY61" fmla="*/ 14288 h 104775"/>
                <a:gd name="connsiteX62" fmla="*/ 790575 w 1119388"/>
                <a:gd name="connsiteY62" fmla="*/ 0 h 104775"/>
                <a:gd name="connsiteX63" fmla="*/ 800100 w 1119388"/>
                <a:gd name="connsiteY63" fmla="*/ 14288 h 104775"/>
                <a:gd name="connsiteX64" fmla="*/ 809625 w 1119388"/>
                <a:gd name="connsiteY64" fmla="*/ 42863 h 104775"/>
                <a:gd name="connsiteX65" fmla="*/ 823913 w 1119388"/>
                <a:gd name="connsiteY65" fmla="*/ 28575 h 104775"/>
                <a:gd name="connsiteX66" fmla="*/ 862013 w 1119388"/>
                <a:gd name="connsiteY66" fmla="*/ 33338 h 104775"/>
                <a:gd name="connsiteX67" fmla="*/ 866775 w 1119388"/>
                <a:gd name="connsiteY67" fmla="*/ 19050 h 104775"/>
                <a:gd name="connsiteX68" fmla="*/ 885825 w 1119388"/>
                <a:gd name="connsiteY68" fmla="*/ 42863 h 104775"/>
                <a:gd name="connsiteX69" fmla="*/ 900113 w 1119388"/>
                <a:gd name="connsiteY69" fmla="*/ 38100 h 104775"/>
                <a:gd name="connsiteX70" fmla="*/ 919163 w 1119388"/>
                <a:gd name="connsiteY70" fmla="*/ 28575 h 104775"/>
                <a:gd name="connsiteX71" fmla="*/ 928688 w 1119388"/>
                <a:gd name="connsiteY71" fmla="*/ 42863 h 104775"/>
                <a:gd name="connsiteX72" fmla="*/ 933450 w 1119388"/>
                <a:gd name="connsiteY72" fmla="*/ 28575 h 104775"/>
                <a:gd name="connsiteX73" fmla="*/ 938213 w 1119388"/>
                <a:gd name="connsiteY73" fmla="*/ 42863 h 104775"/>
                <a:gd name="connsiteX74" fmla="*/ 952500 w 1119388"/>
                <a:gd name="connsiteY74" fmla="*/ 38100 h 104775"/>
                <a:gd name="connsiteX75" fmla="*/ 966788 w 1119388"/>
                <a:gd name="connsiteY75" fmla="*/ 52388 h 104775"/>
                <a:gd name="connsiteX76" fmla="*/ 981075 w 1119388"/>
                <a:gd name="connsiteY76" fmla="*/ 85725 h 104775"/>
                <a:gd name="connsiteX77" fmla="*/ 1000125 w 1119388"/>
                <a:gd name="connsiteY77" fmla="*/ 76200 h 104775"/>
                <a:gd name="connsiteX78" fmla="*/ 1014413 w 1119388"/>
                <a:gd name="connsiteY78" fmla="*/ 57150 h 104775"/>
                <a:gd name="connsiteX79" fmla="*/ 1038225 w 1119388"/>
                <a:gd name="connsiteY79" fmla="*/ 19050 h 104775"/>
                <a:gd name="connsiteX80" fmla="*/ 1052513 w 1119388"/>
                <a:gd name="connsiteY80" fmla="*/ 33338 h 104775"/>
                <a:gd name="connsiteX81" fmla="*/ 1066800 w 1119388"/>
                <a:gd name="connsiteY81" fmla="*/ 66675 h 104775"/>
                <a:gd name="connsiteX82" fmla="*/ 1081088 w 1119388"/>
                <a:gd name="connsiteY82" fmla="*/ 52388 h 104775"/>
                <a:gd name="connsiteX83" fmla="*/ 1090613 w 1119388"/>
                <a:gd name="connsiteY83" fmla="*/ 23813 h 104775"/>
                <a:gd name="connsiteX84" fmla="*/ 1100138 w 1119388"/>
                <a:gd name="connsiteY84" fmla="*/ 38100 h 104775"/>
                <a:gd name="connsiteX85" fmla="*/ 1104900 w 1119388"/>
                <a:gd name="connsiteY85" fmla="*/ 57150 h 104775"/>
                <a:gd name="connsiteX86" fmla="*/ 1119188 w 1119388"/>
                <a:gd name="connsiteY86" fmla="*/ 52388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119388" h="104775">
                  <a:moveTo>
                    <a:pt x="0" y="57150"/>
                  </a:moveTo>
                  <a:cubicBezTo>
                    <a:pt x="7938" y="55563"/>
                    <a:pt x="16030" y="50164"/>
                    <a:pt x="23813" y="52388"/>
                  </a:cubicBezTo>
                  <a:cubicBezTo>
                    <a:pt x="29316" y="53960"/>
                    <a:pt x="28869" y="63099"/>
                    <a:pt x="33338" y="66675"/>
                  </a:cubicBezTo>
                  <a:cubicBezTo>
                    <a:pt x="37258" y="69811"/>
                    <a:pt x="42863" y="69850"/>
                    <a:pt x="47625" y="71438"/>
                  </a:cubicBezTo>
                  <a:cubicBezTo>
                    <a:pt x="52388" y="68263"/>
                    <a:pt x="56267" y="62854"/>
                    <a:pt x="61913" y="61913"/>
                  </a:cubicBezTo>
                  <a:cubicBezTo>
                    <a:pt x="84325" y="58177"/>
                    <a:pt x="71250" y="81522"/>
                    <a:pt x="80963" y="52388"/>
                  </a:cubicBezTo>
                  <a:cubicBezTo>
                    <a:pt x="85725" y="53975"/>
                    <a:pt x="90589" y="59014"/>
                    <a:pt x="95250" y="57150"/>
                  </a:cubicBezTo>
                  <a:cubicBezTo>
                    <a:pt x="115302" y="49129"/>
                    <a:pt x="94248" y="27072"/>
                    <a:pt x="114300" y="57150"/>
                  </a:cubicBezTo>
                  <a:cubicBezTo>
                    <a:pt x="160758" y="45537"/>
                    <a:pt x="102747" y="59717"/>
                    <a:pt x="157163" y="47625"/>
                  </a:cubicBezTo>
                  <a:cubicBezTo>
                    <a:pt x="163553" y="46205"/>
                    <a:pt x="169863" y="44450"/>
                    <a:pt x="176213" y="42863"/>
                  </a:cubicBezTo>
                  <a:cubicBezTo>
                    <a:pt x="184679" y="68261"/>
                    <a:pt x="174096" y="52388"/>
                    <a:pt x="195263" y="52388"/>
                  </a:cubicBezTo>
                  <a:cubicBezTo>
                    <a:pt x="200283" y="52388"/>
                    <a:pt x="204788" y="55563"/>
                    <a:pt x="209550" y="57150"/>
                  </a:cubicBezTo>
                  <a:cubicBezTo>
                    <a:pt x="217488" y="53975"/>
                    <a:pt x="226113" y="52156"/>
                    <a:pt x="233363" y="47625"/>
                  </a:cubicBezTo>
                  <a:cubicBezTo>
                    <a:pt x="243840" y="41077"/>
                    <a:pt x="250592" y="28925"/>
                    <a:pt x="257175" y="19050"/>
                  </a:cubicBezTo>
                  <a:lnTo>
                    <a:pt x="285750" y="28575"/>
                  </a:lnTo>
                  <a:lnTo>
                    <a:pt x="300038" y="33338"/>
                  </a:lnTo>
                  <a:cubicBezTo>
                    <a:pt x="306388" y="31750"/>
                    <a:pt x="312878" y="26505"/>
                    <a:pt x="319088" y="28575"/>
                  </a:cubicBezTo>
                  <a:cubicBezTo>
                    <a:pt x="352939" y="39859"/>
                    <a:pt x="304291" y="50972"/>
                    <a:pt x="342900" y="38100"/>
                  </a:cubicBezTo>
                  <a:cubicBezTo>
                    <a:pt x="344488" y="42863"/>
                    <a:pt x="343173" y="50143"/>
                    <a:pt x="347663" y="52388"/>
                  </a:cubicBezTo>
                  <a:cubicBezTo>
                    <a:pt x="352153" y="54633"/>
                    <a:pt x="358030" y="50761"/>
                    <a:pt x="361950" y="47625"/>
                  </a:cubicBezTo>
                  <a:cubicBezTo>
                    <a:pt x="366419" y="44049"/>
                    <a:pt x="367811" y="37735"/>
                    <a:pt x="371475" y="33338"/>
                  </a:cubicBezTo>
                  <a:cubicBezTo>
                    <a:pt x="375787" y="28164"/>
                    <a:pt x="381000" y="23813"/>
                    <a:pt x="385763" y="19050"/>
                  </a:cubicBezTo>
                  <a:cubicBezTo>
                    <a:pt x="387350" y="26988"/>
                    <a:pt x="384801" y="37139"/>
                    <a:pt x="390525" y="42863"/>
                  </a:cubicBezTo>
                  <a:cubicBezTo>
                    <a:pt x="394075" y="46413"/>
                    <a:pt x="400636" y="40885"/>
                    <a:pt x="404813" y="38100"/>
                  </a:cubicBezTo>
                  <a:cubicBezTo>
                    <a:pt x="410417" y="34364"/>
                    <a:pt x="414338" y="28575"/>
                    <a:pt x="419100" y="23813"/>
                  </a:cubicBezTo>
                  <a:cubicBezTo>
                    <a:pt x="422275" y="28575"/>
                    <a:pt x="426065" y="32981"/>
                    <a:pt x="428625" y="38100"/>
                  </a:cubicBezTo>
                  <a:cubicBezTo>
                    <a:pt x="430870" y="42590"/>
                    <a:pt x="428898" y="50143"/>
                    <a:pt x="433388" y="52388"/>
                  </a:cubicBezTo>
                  <a:cubicBezTo>
                    <a:pt x="437878" y="54633"/>
                    <a:pt x="442913" y="49213"/>
                    <a:pt x="447675" y="47625"/>
                  </a:cubicBezTo>
                  <a:cubicBezTo>
                    <a:pt x="449134" y="43248"/>
                    <a:pt x="458041" y="14288"/>
                    <a:pt x="461963" y="14288"/>
                  </a:cubicBezTo>
                  <a:cubicBezTo>
                    <a:pt x="468508" y="14288"/>
                    <a:pt x="465305" y="26948"/>
                    <a:pt x="466725" y="33338"/>
                  </a:cubicBezTo>
                  <a:cubicBezTo>
                    <a:pt x="471167" y="53325"/>
                    <a:pt x="472800" y="65025"/>
                    <a:pt x="476250" y="85725"/>
                  </a:cubicBezTo>
                  <a:cubicBezTo>
                    <a:pt x="477838" y="79375"/>
                    <a:pt x="478495" y="72717"/>
                    <a:pt x="481013" y="66675"/>
                  </a:cubicBezTo>
                  <a:cubicBezTo>
                    <a:pt x="486474" y="53568"/>
                    <a:pt x="500063" y="28575"/>
                    <a:pt x="500063" y="28575"/>
                  </a:cubicBezTo>
                  <a:cubicBezTo>
                    <a:pt x="525463" y="66676"/>
                    <a:pt x="493713" y="28575"/>
                    <a:pt x="519113" y="28575"/>
                  </a:cubicBezTo>
                  <a:cubicBezTo>
                    <a:pt x="524837" y="28575"/>
                    <a:pt x="525311" y="38205"/>
                    <a:pt x="528638" y="42863"/>
                  </a:cubicBezTo>
                  <a:cubicBezTo>
                    <a:pt x="533251" y="49322"/>
                    <a:pt x="538163" y="55563"/>
                    <a:pt x="542925" y="61913"/>
                  </a:cubicBezTo>
                  <a:cubicBezTo>
                    <a:pt x="551192" y="86709"/>
                    <a:pt x="544601" y="75464"/>
                    <a:pt x="552450" y="57150"/>
                  </a:cubicBezTo>
                  <a:cubicBezTo>
                    <a:pt x="554705" y="51889"/>
                    <a:pt x="559415" y="47982"/>
                    <a:pt x="561975" y="42863"/>
                  </a:cubicBezTo>
                  <a:cubicBezTo>
                    <a:pt x="564220" y="38373"/>
                    <a:pt x="565150" y="33338"/>
                    <a:pt x="566738" y="28575"/>
                  </a:cubicBezTo>
                  <a:cubicBezTo>
                    <a:pt x="568325" y="34925"/>
                    <a:pt x="565291" y="45555"/>
                    <a:pt x="571500" y="47625"/>
                  </a:cubicBezTo>
                  <a:cubicBezTo>
                    <a:pt x="576930" y="49435"/>
                    <a:pt x="576446" y="29904"/>
                    <a:pt x="581025" y="33338"/>
                  </a:cubicBezTo>
                  <a:cubicBezTo>
                    <a:pt x="589057" y="39362"/>
                    <a:pt x="586821" y="52591"/>
                    <a:pt x="590550" y="61913"/>
                  </a:cubicBezTo>
                  <a:cubicBezTo>
                    <a:pt x="593725" y="69850"/>
                    <a:pt x="597073" y="77721"/>
                    <a:pt x="600075" y="85725"/>
                  </a:cubicBezTo>
                  <a:cubicBezTo>
                    <a:pt x="601838" y="90426"/>
                    <a:pt x="601288" y="96463"/>
                    <a:pt x="604838" y="100013"/>
                  </a:cubicBezTo>
                  <a:cubicBezTo>
                    <a:pt x="608388" y="103563"/>
                    <a:pt x="614363" y="103188"/>
                    <a:pt x="619125" y="104775"/>
                  </a:cubicBezTo>
                  <a:cubicBezTo>
                    <a:pt x="620713" y="100013"/>
                    <a:pt x="622670" y="95358"/>
                    <a:pt x="623888" y="90488"/>
                  </a:cubicBezTo>
                  <a:cubicBezTo>
                    <a:pt x="625851" y="82635"/>
                    <a:pt x="626894" y="74577"/>
                    <a:pt x="628650" y="66675"/>
                  </a:cubicBezTo>
                  <a:cubicBezTo>
                    <a:pt x="630070" y="60285"/>
                    <a:pt x="631825" y="53975"/>
                    <a:pt x="633413" y="47625"/>
                  </a:cubicBezTo>
                  <a:cubicBezTo>
                    <a:pt x="635000" y="53975"/>
                    <a:pt x="631966" y="64605"/>
                    <a:pt x="638175" y="66675"/>
                  </a:cubicBezTo>
                  <a:cubicBezTo>
                    <a:pt x="643605" y="68485"/>
                    <a:pt x="645375" y="57618"/>
                    <a:pt x="647700" y="52388"/>
                  </a:cubicBezTo>
                  <a:cubicBezTo>
                    <a:pt x="651778" y="43213"/>
                    <a:pt x="657225" y="23813"/>
                    <a:pt x="657225" y="23813"/>
                  </a:cubicBezTo>
                  <a:cubicBezTo>
                    <a:pt x="658813" y="30163"/>
                    <a:pt x="656134" y="39936"/>
                    <a:pt x="661988" y="42863"/>
                  </a:cubicBezTo>
                  <a:cubicBezTo>
                    <a:pt x="674297" y="49017"/>
                    <a:pt x="679864" y="22573"/>
                    <a:pt x="681038" y="19050"/>
                  </a:cubicBezTo>
                  <a:cubicBezTo>
                    <a:pt x="681782" y="22027"/>
                    <a:pt x="689098" y="57150"/>
                    <a:pt x="695325" y="57150"/>
                  </a:cubicBezTo>
                  <a:cubicBezTo>
                    <a:pt x="701870" y="57150"/>
                    <a:pt x="698500" y="44450"/>
                    <a:pt x="700088" y="38100"/>
                  </a:cubicBezTo>
                  <a:cubicBezTo>
                    <a:pt x="704850" y="42863"/>
                    <a:pt x="707640" y="52388"/>
                    <a:pt x="714375" y="52388"/>
                  </a:cubicBezTo>
                  <a:cubicBezTo>
                    <a:pt x="732497" y="52388"/>
                    <a:pt x="738842" y="24557"/>
                    <a:pt x="742950" y="14288"/>
                  </a:cubicBezTo>
                  <a:cubicBezTo>
                    <a:pt x="744538" y="22225"/>
                    <a:pt x="740978" y="33610"/>
                    <a:pt x="747713" y="38100"/>
                  </a:cubicBezTo>
                  <a:cubicBezTo>
                    <a:pt x="752475" y="41275"/>
                    <a:pt x="751514" y="23813"/>
                    <a:pt x="757238" y="23813"/>
                  </a:cubicBezTo>
                  <a:cubicBezTo>
                    <a:pt x="762258" y="23813"/>
                    <a:pt x="760621" y="33273"/>
                    <a:pt x="762000" y="38100"/>
                  </a:cubicBezTo>
                  <a:cubicBezTo>
                    <a:pt x="763798" y="44394"/>
                    <a:pt x="765175" y="50800"/>
                    <a:pt x="766763" y="57150"/>
                  </a:cubicBezTo>
                  <a:cubicBezTo>
                    <a:pt x="778098" y="23145"/>
                    <a:pt x="770719" y="36929"/>
                    <a:pt x="785813" y="14288"/>
                  </a:cubicBezTo>
                  <a:cubicBezTo>
                    <a:pt x="787400" y="9525"/>
                    <a:pt x="785555" y="0"/>
                    <a:pt x="790575" y="0"/>
                  </a:cubicBezTo>
                  <a:cubicBezTo>
                    <a:pt x="796299" y="0"/>
                    <a:pt x="797775" y="9057"/>
                    <a:pt x="800100" y="14288"/>
                  </a:cubicBezTo>
                  <a:cubicBezTo>
                    <a:pt x="804178" y="23463"/>
                    <a:pt x="809625" y="42863"/>
                    <a:pt x="809625" y="42863"/>
                  </a:cubicBezTo>
                  <a:cubicBezTo>
                    <a:pt x="820737" y="9526"/>
                    <a:pt x="815975" y="4763"/>
                    <a:pt x="823913" y="28575"/>
                  </a:cubicBezTo>
                  <a:cubicBezTo>
                    <a:pt x="857918" y="17240"/>
                    <a:pt x="846919" y="10696"/>
                    <a:pt x="862013" y="33338"/>
                  </a:cubicBezTo>
                  <a:cubicBezTo>
                    <a:pt x="863600" y="28575"/>
                    <a:pt x="861905" y="20268"/>
                    <a:pt x="866775" y="19050"/>
                  </a:cubicBezTo>
                  <a:cubicBezTo>
                    <a:pt x="880033" y="15735"/>
                    <a:pt x="883820" y="36848"/>
                    <a:pt x="885825" y="42863"/>
                  </a:cubicBezTo>
                  <a:cubicBezTo>
                    <a:pt x="890588" y="41275"/>
                    <a:pt x="896563" y="41650"/>
                    <a:pt x="900113" y="38100"/>
                  </a:cubicBezTo>
                  <a:cubicBezTo>
                    <a:pt x="915988" y="22225"/>
                    <a:pt x="890587" y="19051"/>
                    <a:pt x="919163" y="28575"/>
                  </a:cubicBezTo>
                  <a:cubicBezTo>
                    <a:pt x="922338" y="33338"/>
                    <a:pt x="922964" y="42863"/>
                    <a:pt x="928688" y="42863"/>
                  </a:cubicBezTo>
                  <a:cubicBezTo>
                    <a:pt x="933708" y="42863"/>
                    <a:pt x="928430" y="28575"/>
                    <a:pt x="933450" y="28575"/>
                  </a:cubicBezTo>
                  <a:cubicBezTo>
                    <a:pt x="938470" y="28575"/>
                    <a:pt x="936625" y="38100"/>
                    <a:pt x="938213" y="42863"/>
                  </a:cubicBezTo>
                  <a:cubicBezTo>
                    <a:pt x="942975" y="41275"/>
                    <a:pt x="947738" y="36513"/>
                    <a:pt x="952500" y="38100"/>
                  </a:cubicBezTo>
                  <a:cubicBezTo>
                    <a:pt x="958890" y="40230"/>
                    <a:pt x="962873" y="46907"/>
                    <a:pt x="966788" y="52388"/>
                  </a:cubicBezTo>
                  <a:cubicBezTo>
                    <a:pt x="974145" y="62687"/>
                    <a:pt x="977189" y="74065"/>
                    <a:pt x="981075" y="85725"/>
                  </a:cubicBezTo>
                  <a:cubicBezTo>
                    <a:pt x="987425" y="82550"/>
                    <a:pt x="994735" y="80820"/>
                    <a:pt x="1000125" y="76200"/>
                  </a:cubicBezTo>
                  <a:cubicBezTo>
                    <a:pt x="1006152" y="71034"/>
                    <a:pt x="1009799" y="63609"/>
                    <a:pt x="1014413" y="57150"/>
                  </a:cubicBezTo>
                  <a:cubicBezTo>
                    <a:pt x="1023578" y="44319"/>
                    <a:pt x="1029879" y="32961"/>
                    <a:pt x="1038225" y="19050"/>
                  </a:cubicBezTo>
                  <a:cubicBezTo>
                    <a:pt x="1042988" y="23813"/>
                    <a:pt x="1048598" y="27857"/>
                    <a:pt x="1052513" y="33338"/>
                  </a:cubicBezTo>
                  <a:cubicBezTo>
                    <a:pt x="1059870" y="43637"/>
                    <a:pt x="1062914" y="55015"/>
                    <a:pt x="1066800" y="66675"/>
                  </a:cubicBezTo>
                  <a:cubicBezTo>
                    <a:pt x="1071563" y="61913"/>
                    <a:pt x="1077817" y="58276"/>
                    <a:pt x="1081088" y="52388"/>
                  </a:cubicBezTo>
                  <a:cubicBezTo>
                    <a:pt x="1085964" y="43611"/>
                    <a:pt x="1090613" y="23813"/>
                    <a:pt x="1090613" y="23813"/>
                  </a:cubicBezTo>
                  <a:cubicBezTo>
                    <a:pt x="1093788" y="28575"/>
                    <a:pt x="1097883" y="32839"/>
                    <a:pt x="1100138" y="38100"/>
                  </a:cubicBezTo>
                  <a:cubicBezTo>
                    <a:pt x="1102716" y="44116"/>
                    <a:pt x="1100811" y="52039"/>
                    <a:pt x="1104900" y="57150"/>
                  </a:cubicBezTo>
                  <a:cubicBezTo>
                    <a:pt x="1122200" y="78776"/>
                    <a:pt x="1119188" y="56904"/>
                    <a:pt x="1119188" y="52388"/>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 name="Group 41"/>
          <p:cNvGrpSpPr/>
          <p:nvPr/>
        </p:nvGrpSpPr>
        <p:grpSpPr>
          <a:xfrm>
            <a:off x="4475098" y="3913555"/>
            <a:ext cx="1143000" cy="762000"/>
            <a:chOff x="3697981" y="3948113"/>
            <a:chExt cx="1143000" cy="762000"/>
          </a:xfrm>
        </p:grpSpPr>
        <p:cxnSp>
          <p:nvCxnSpPr>
            <p:cNvPr id="20" name="Straight Connector 19"/>
            <p:cNvCxnSpPr/>
            <p:nvPr/>
          </p:nvCxnSpPr>
          <p:spPr>
            <a:xfrm>
              <a:off x="3697981" y="4710113"/>
              <a:ext cx="1143000"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4155181" y="3948113"/>
              <a:ext cx="0" cy="7620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4383781" y="3948113"/>
              <a:ext cx="0" cy="7620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a:xfrm>
              <a:off x="3707506" y="4495800"/>
              <a:ext cx="1119388" cy="52388"/>
            </a:xfrm>
            <a:custGeom>
              <a:avLst/>
              <a:gdLst>
                <a:gd name="connsiteX0" fmla="*/ 0 w 1119388"/>
                <a:gd name="connsiteY0" fmla="*/ 57150 h 104775"/>
                <a:gd name="connsiteX1" fmla="*/ 23813 w 1119388"/>
                <a:gd name="connsiteY1" fmla="*/ 52388 h 104775"/>
                <a:gd name="connsiteX2" fmla="*/ 33338 w 1119388"/>
                <a:gd name="connsiteY2" fmla="*/ 66675 h 104775"/>
                <a:gd name="connsiteX3" fmla="*/ 47625 w 1119388"/>
                <a:gd name="connsiteY3" fmla="*/ 71438 h 104775"/>
                <a:gd name="connsiteX4" fmla="*/ 61913 w 1119388"/>
                <a:gd name="connsiteY4" fmla="*/ 61913 h 104775"/>
                <a:gd name="connsiteX5" fmla="*/ 80963 w 1119388"/>
                <a:gd name="connsiteY5" fmla="*/ 52388 h 104775"/>
                <a:gd name="connsiteX6" fmla="*/ 95250 w 1119388"/>
                <a:gd name="connsiteY6" fmla="*/ 57150 h 104775"/>
                <a:gd name="connsiteX7" fmla="*/ 114300 w 1119388"/>
                <a:gd name="connsiteY7" fmla="*/ 57150 h 104775"/>
                <a:gd name="connsiteX8" fmla="*/ 157163 w 1119388"/>
                <a:gd name="connsiteY8" fmla="*/ 47625 h 104775"/>
                <a:gd name="connsiteX9" fmla="*/ 176213 w 1119388"/>
                <a:gd name="connsiteY9" fmla="*/ 42863 h 104775"/>
                <a:gd name="connsiteX10" fmla="*/ 195263 w 1119388"/>
                <a:gd name="connsiteY10" fmla="*/ 52388 h 104775"/>
                <a:gd name="connsiteX11" fmla="*/ 209550 w 1119388"/>
                <a:gd name="connsiteY11" fmla="*/ 57150 h 104775"/>
                <a:gd name="connsiteX12" fmla="*/ 233363 w 1119388"/>
                <a:gd name="connsiteY12" fmla="*/ 47625 h 104775"/>
                <a:gd name="connsiteX13" fmla="*/ 257175 w 1119388"/>
                <a:gd name="connsiteY13" fmla="*/ 19050 h 104775"/>
                <a:gd name="connsiteX14" fmla="*/ 285750 w 1119388"/>
                <a:gd name="connsiteY14" fmla="*/ 28575 h 104775"/>
                <a:gd name="connsiteX15" fmla="*/ 300038 w 1119388"/>
                <a:gd name="connsiteY15" fmla="*/ 33338 h 104775"/>
                <a:gd name="connsiteX16" fmla="*/ 319088 w 1119388"/>
                <a:gd name="connsiteY16" fmla="*/ 28575 h 104775"/>
                <a:gd name="connsiteX17" fmla="*/ 342900 w 1119388"/>
                <a:gd name="connsiteY17" fmla="*/ 38100 h 104775"/>
                <a:gd name="connsiteX18" fmla="*/ 347663 w 1119388"/>
                <a:gd name="connsiteY18" fmla="*/ 52388 h 104775"/>
                <a:gd name="connsiteX19" fmla="*/ 361950 w 1119388"/>
                <a:gd name="connsiteY19" fmla="*/ 47625 h 104775"/>
                <a:gd name="connsiteX20" fmla="*/ 371475 w 1119388"/>
                <a:gd name="connsiteY20" fmla="*/ 33338 h 104775"/>
                <a:gd name="connsiteX21" fmla="*/ 385763 w 1119388"/>
                <a:gd name="connsiteY21" fmla="*/ 19050 h 104775"/>
                <a:gd name="connsiteX22" fmla="*/ 390525 w 1119388"/>
                <a:gd name="connsiteY22" fmla="*/ 42863 h 104775"/>
                <a:gd name="connsiteX23" fmla="*/ 404813 w 1119388"/>
                <a:gd name="connsiteY23" fmla="*/ 38100 h 104775"/>
                <a:gd name="connsiteX24" fmla="*/ 419100 w 1119388"/>
                <a:gd name="connsiteY24" fmla="*/ 23813 h 104775"/>
                <a:gd name="connsiteX25" fmla="*/ 428625 w 1119388"/>
                <a:gd name="connsiteY25" fmla="*/ 38100 h 104775"/>
                <a:gd name="connsiteX26" fmla="*/ 433388 w 1119388"/>
                <a:gd name="connsiteY26" fmla="*/ 52388 h 104775"/>
                <a:gd name="connsiteX27" fmla="*/ 447675 w 1119388"/>
                <a:gd name="connsiteY27" fmla="*/ 47625 h 104775"/>
                <a:gd name="connsiteX28" fmla="*/ 461963 w 1119388"/>
                <a:gd name="connsiteY28" fmla="*/ 14288 h 104775"/>
                <a:gd name="connsiteX29" fmla="*/ 466725 w 1119388"/>
                <a:gd name="connsiteY29" fmla="*/ 33338 h 104775"/>
                <a:gd name="connsiteX30" fmla="*/ 476250 w 1119388"/>
                <a:gd name="connsiteY30" fmla="*/ 85725 h 104775"/>
                <a:gd name="connsiteX31" fmla="*/ 481013 w 1119388"/>
                <a:gd name="connsiteY31" fmla="*/ 66675 h 104775"/>
                <a:gd name="connsiteX32" fmla="*/ 500063 w 1119388"/>
                <a:gd name="connsiteY32" fmla="*/ 28575 h 104775"/>
                <a:gd name="connsiteX33" fmla="*/ 519113 w 1119388"/>
                <a:gd name="connsiteY33" fmla="*/ 28575 h 104775"/>
                <a:gd name="connsiteX34" fmla="*/ 528638 w 1119388"/>
                <a:gd name="connsiteY34" fmla="*/ 42863 h 104775"/>
                <a:gd name="connsiteX35" fmla="*/ 542925 w 1119388"/>
                <a:gd name="connsiteY35" fmla="*/ 61913 h 104775"/>
                <a:gd name="connsiteX36" fmla="*/ 552450 w 1119388"/>
                <a:gd name="connsiteY36" fmla="*/ 57150 h 104775"/>
                <a:gd name="connsiteX37" fmla="*/ 561975 w 1119388"/>
                <a:gd name="connsiteY37" fmla="*/ 42863 h 104775"/>
                <a:gd name="connsiteX38" fmla="*/ 566738 w 1119388"/>
                <a:gd name="connsiteY38" fmla="*/ 28575 h 104775"/>
                <a:gd name="connsiteX39" fmla="*/ 571500 w 1119388"/>
                <a:gd name="connsiteY39" fmla="*/ 47625 h 104775"/>
                <a:gd name="connsiteX40" fmla="*/ 581025 w 1119388"/>
                <a:gd name="connsiteY40" fmla="*/ 33338 h 104775"/>
                <a:gd name="connsiteX41" fmla="*/ 590550 w 1119388"/>
                <a:gd name="connsiteY41" fmla="*/ 61913 h 104775"/>
                <a:gd name="connsiteX42" fmla="*/ 600075 w 1119388"/>
                <a:gd name="connsiteY42" fmla="*/ 85725 h 104775"/>
                <a:gd name="connsiteX43" fmla="*/ 604838 w 1119388"/>
                <a:gd name="connsiteY43" fmla="*/ 100013 h 104775"/>
                <a:gd name="connsiteX44" fmla="*/ 619125 w 1119388"/>
                <a:gd name="connsiteY44" fmla="*/ 104775 h 104775"/>
                <a:gd name="connsiteX45" fmla="*/ 623888 w 1119388"/>
                <a:gd name="connsiteY45" fmla="*/ 90488 h 104775"/>
                <a:gd name="connsiteX46" fmla="*/ 628650 w 1119388"/>
                <a:gd name="connsiteY46" fmla="*/ 66675 h 104775"/>
                <a:gd name="connsiteX47" fmla="*/ 633413 w 1119388"/>
                <a:gd name="connsiteY47" fmla="*/ 47625 h 104775"/>
                <a:gd name="connsiteX48" fmla="*/ 638175 w 1119388"/>
                <a:gd name="connsiteY48" fmla="*/ 66675 h 104775"/>
                <a:gd name="connsiteX49" fmla="*/ 647700 w 1119388"/>
                <a:gd name="connsiteY49" fmla="*/ 52388 h 104775"/>
                <a:gd name="connsiteX50" fmla="*/ 657225 w 1119388"/>
                <a:gd name="connsiteY50" fmla="*/ 23813 h 104775"/>
                <a:gd name="connsiteX51" fmla="*/ 661988 w 1119388"/>
                <a:gd name="connsiteY51" fmla="*/ 42863 h 104775"/>
                <a:gd name="connsiteX52" fmla="*/ 681038 w 1119388"/>
                <a:gd name="connsiteY52" fmla="*/ 19050 h 104775"/>
                <a:gd name="connsiteX53" fmla="*/ 695325 w 1119388"/>
                <a:gd name="connsiteY53" fmla="*/ 57150 h 104775"/>
                <a:gd name="connsiteX54" fmla="*/ 700088 w 1119388"/>
                <a:gd name="connsiteY54" fmla="*/ 38100 h 104775"/>
                <a:gd name="connsiteX55" fmla="*/ 714375 w 1119388"/>
                <a:gd name="connsiteY55" fmla="*/ 52388 h 104775"/>
                <a:gd name="connsiteX56" fmla="*/ 742950 w 1119388"/>
                <a:gd name="connsiteY56" fmla="*/ 14288 h 104775"/>
                <a:gd name="connsiteX57" fmla="*/ 747713 w 1119388"/>
                <a:gd name="connsiteY57" fmla="*/ 38100 h 104775"/>
                <a:gd name="connsiteX58" fmla="*/ 757238 w 1119388"/>
                <a:gd name="connsiteY58" fmla="*/ 23813 h 104775"/>
                <a:gd name="connsiteX59" fmla="*/ 762000 w 1119388"/>
                <a:gd name="connsiteY59" fmla="*/ 38100 h 104775"/>
                <a:gd name="connsiteX60" fmla="*/ 766763 w 1119388"/>
                <a:gd name="connsiteY60" fmla="*/ 57150 h 104775"/>
                <a:gd name="connsiteX61" fmla="*/ 785813 w 1119388"/>
                <a:gd name="connsiteY61" fmla="*/ 14288 h 104775"/>
                <a:gd name="connsiteX62" fmla="*/ 790575 w 1119388"/>
                <a:gd name="connsiteY62" fmla="*/ 0 h 104775"/>
                <a:gd name="connsiteX63" fmla="*/ 800100 w 1119388"/>
                <a:gd name="connsiteY63" fmla="*/ 14288 h 104775"/>
                <a:gd name="connsiteX64" fmla="*/ 809625 w 1119388"/>
                <a:gd name="connsiteY64" fmla="*/ 42863 h 104775"/>
                <a:gd name="connsiteX65" fmla="*/ 823913 w 1119388"/>
                <a:gd name="connsiteY65" fmla="*/ 28575 h 104775"/>
                <a:gd name="connsiteX66" fmla="*/ 862013 w 1119388"/>
                <a:gd name="connsiteY66" fmla="*/ 33338 h 104775"/>
                <a:gd name="connsiteX67" fmla="*/ 866775 w 1119388"/>
                <a:gd name="connsiteY67" fmla="*/ 19050 h 104775"/>
                <a:gd name="connsiteX68" fmla="*/ 885825 w 1119388"/>
                <a:gd name="connsiteY68" fmla="*/ 42863 h 104775"/>
                <a:gd name="connsiteX69" fmla="*/ 900113 w 1119388"/>
                <a:gd name="connsiteY69" fmla="*/ 38100 h 104775"/>
                <a:gd name="connsiteX70" fmla="*/ 919163 w 1119388"/>
                <a:gd name="connsiteY70" fmla="*/ 28575 h 104775"/>
                <a:gd name="connsiteX71" fmla="*/ 928688 w 1119388"/>
                <a:gd name="connsiteY71" fmla="*/ 42863 h 104775"/>
                <a:gd name="connsiteX72" fmla="*/ 933450 w 1119388"/>
                <a:gd name="connsiteY72" fmla="*/ 28575 h 104775"/>
                <a:gd name="connsiteX73" fmla="*/ 938213 w 1119388"/>
                <a:gd name="connsiteY73" fmla="*/ 42863 h 104775"/>
                <a:gd name="connsiteX74" fmla="*/ 952500 w 1119388"/>
                <a:gd name="connsiteY74" fmla="*/ 38100 h 104775"/>
                <a:gd name="connsiteX75" fmla="*/ 966788 w 1119388"/>
                <a:gd name="connsiteY75" fmla="*/ 52388 h 104775"/>
                <a:gd name="connsiteX76" fmla="*/ 981075 w 1119388"/>
                <a:gd name="connsiteY76" fmla="*/ 85725 h 104775"/>
                <a:gd name="connsiteX77" fmla="*/ 1000125 w 1119388"/>
                <a:gd name="connsiteY77" fmla="*/ 76200 h 104775"/>
                <a:gd name="connsiteX78" fmla="*/ 1014413 w 1119388"/>
                <a:gd name="connsiteY78" fmla="*/ 57150 h 104775"/>
                <a:gd name="connsiteX79" fmla="*/ 1038225 w 1119388"/>
                <a:gd name="connsiteY79" fmla="*/ 19050 h 104775"/>
                <a:gd name="connsiteX80" fmla="*/ 1052513 w 1119388"/>
                <a:gd name="connsiteY80" fmla="*/ 33338 h 104775"/>
                <a:gd name="connsiteX81" fmla="*/ 1066800 w 1119388"/>
                <a:gd name="connsiteY81" fmla="*/ 66675 h 104775"/>
                <a:gd name="connsiteX82" fmla="*/ 1081088 w 1119388"/>
                <a:gd name="connsiteY82" fmla="*/ 52388 h 104775"/>
                <a:gd name="connsiteX83" fmla="*/ 1090613 w 1119388"/>
                <a:gd name="connsiteY83" fmla="*/ 23813 h 104775"/>
                <a:gd name="connsiteX84" fmla="*/ 1100138 w 1119388"/>
                <a:gd name="connsiteY84" fmla="*/ 38100 h 104775"/>
                <a:gd name="connsiteX85" fmla="*/ 1104900 w 1119388"/>
                <a:gd name="connsiteY85" fmla="*/ 57150 h 104775"/>
                <a:gd name="connsiteX86" fmla="*/ 1119188 w 1119388"/>
                <a:gd name="connsiteY86" fmla="*/ 52388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119388" h="104775">
                  <a:moveTo>
                    <a:pt x="0" y="57150"/>
                  </a:moveTo>
                  <a:cubicBezTo>
                    <a:pt x="7938" y="55563"/>
                    <a:pt x="16030" y="50164"/>
                    <a:pt x="23813" y="52388"/>
                  </a:cubicBezTo>
                  <a:cubicBezTo>
                    <a:pt x="29316" y="53960"/>
                    <a:pt x="28869" y="63099"/>
                    <a:pt x="33338" y="66675"/>
                  </a:cubicBezTo>
                  <a:cubicBezTo>
                    <a:pt x="37258" y="69811"/>
                    <a:pt x="42863" y="69850"/>
                    <a:pt x="47625" y="71438"/>
                  </a:cubicBezTo>
                  <a:cubicBezTo>
                    <a:pt x="52388" y="68263"/>
                    <a:pt x="56267" y="62854"/>
                    <a:pt x="61913" y="61913"/>
                  </a:cubicBezTo>
                  <a:cubicBezTo>
                    <a:pt x="84325" y="58177"/>
                    <a:pt x="71250" y="81522"/>
                    <a:pt x="80963" y="52388"/>
                  </a:cubicBezTo>
                  <a:cubicBezTo>
                    <a:pt x="85725" y="53975"/>
                    <a:pt x="90589" y="59014"/>
                    <a:pt x="95250" y="57150"/>
                  </a:cubicBezTo>
                  <a:cubicBezTo>
                    <a:pt x="115302" y="49129"/>
                    <a:pt x="94248" y="27072"/>
                    <a:pt x="114300" y="57150"/>
                  </a:cubicBezTo>
                  <a:cubicBezTo>
                    <a:pt x="160758" y="45537"/>
                    <a:pt x="102747" y="59717"/>
                    <a:pt x="157163" y="47625"/>
                  </a:cubicBezTo>
                  <a:cubicBezTo>
                    <a:pt x="163553" y="46205"/>
                    <a:pt x="169863" y="44450"/>
                    <a:pt x="176213" y="42863"/>
                  </a:cubicBezTo>
                  <a:cubicBezTo>
                    <a:pt x="184679" y="68261"/>
                    <a:pt x="174096" y="52388"/>
                    <a:pt x="195263" y="52388"/>
                  </a:cubicBezTo>
                  <a:cubicBezTo>
                    <a:pt x="200283" y="52388"/>
                    <a:pt x="204788" y="55563"/>
                    <a:pt x="209550" y="57150"/>
                  </a:cubicBezTo>
                  <a:cubicBezTo>
                    <a:pt x="217488" y="53975"/>
                    <a:pt x="226113" y="52156"/>
                    <a:pt x="233363" y="47625"/>
                  </a:cubicBezTo>
                  <a:cubicBezTo>
                    <a:pt x="243840" y="41077"/>
                    <a:pt x="250592" y="28925"/>
                    <a:pt x="257175" y="19050"/>
                  </a:cubicBezTo>
                  <a:lnTo>
                    <a:pt x="285750" y="28575"/>
                  </a:lnTo>
                  <a:lnTo>
                    <a:pt x="300038" y="33338"/>
                  </a:lnTo>
                  <a:cubicBezTo>
                    <a:pt x="306388" y="31750"/>
                    <a:pt x="312878" y="26505"/>
                    <a:pt x="319088" y="28575"/>
                  </a:cubicBezTo>
                  <a:cubicBezTo>
                    <a:pt x="352939" y="39859"/>
                    <a:pt x="304291" y="50972"/>
                    <a:pt x="342900" y="38100"/>
                  </a:cubicBezTo>
                  <a:cubicBezTo>
                    <a:pt x="344488" y="42863"/>
                    <a:pt x="343173" y="50143"/>
                    <a:pt x="347663" y="52388"/>
                  </a:cubicBezTo>
                  <a:cubicBezTo>
                    <a:pt x="352153" y="54633"/>
                    <a:pt x="358030" y="50761"/>
                    <a:pt x="361950" y="47625"/>
                  </a:cubicBezTo>
                  <a:cubicBezTo>
                    <a:pt x="366419" y="44049"/>
                    <a:pt x="367811" y="37735"/>
                    <a:pt x="371475" y="33338"/>
                  </a:cubicBezTo>
                  <a:cubicBezTo>
                    <a:pt x="375787" y="28164"/>
                    <a:pt x="381000" y="23813"/>
                    <a:pt x="385763" y="19050"/>
                  </a:cubicBezTo>
                  <a:cubicBezTo>
                    <a:pt x="387350" y="26988"/>
                    <a:pt x="384801" y="37139"/>
                    <a:pt x="390525" y="42863"/>
                  </a:cubicBezTo>
                  <a:cubicBezTo>
                    <a:pt x="394075" y="46413"/>
                    <a:pt x="400636" y="40885"/>
                    <a:pt x="404813" y="38100"/>
                  </a:cubicBezTo>
                  <a:cubicBezTo>
                    <a:pt x="410417" y="34364"/>
                    <a:pt x="414338" y="28575"/>
                    <a:pt x="419100" y="23813"/>
                  </a:cubicBezTo>
                  <a:cubicBezTo>
                    <a:pt x="422275" y="28575"/>
                    <a:pt x="426065" y="32981"/>
                    <a:pt x="428625" y="38100"/>
                  </a:cubicBezTo>
                  <a:cubicBezTo>
                    <a:pt x="430870" y="42590"/>
                    <a:pt x="428898" y="50143"/>
                    <a:pt x="433388" y="52388"/>
                  </a:cubicBezTo>
                  <a:cubicBezTo>
                    <a:pt x="437878" y="54633"/>
                    <a:pt x="442913" y="49213"/>
                    <a:pt x="447675" y="47625"/>
                  </a:cubicBezTo>
                  <a:cubicBezTo>
                    <a:pt x="449134" y="43248"/>
                    <a:pt x="458041" y="14288"/>
                    <a:pt x="461963" y="14288"/>
                  </a:cubicBezTo>
                  <a:cubicBezTo>
                    <a:pt x="468508" y="14288"/>
                    <a:pt x="465305" y="26948"/>
                    <a:pt x="466725" y="33338"/>
                  </a:cubicBezTo>
                  <a:cubicBezTo>
                    <a:pt x="471167" y="53325"/>
                    <a:pt x="472800" y="65025"/>
                    <a:pt x="476250" y="85725"/>
                  </a:cubicBezTo>
                  <a:cubicBezTo>
                    <a:pt x="477838" y="79375"/>
                    <a:pt x="478495" y="72717"/>
                    <a:pt x="481013" y="66675"/>
                  </a:cubicBezTo>
                  <a:cubicBezTo>
                    <a:pt x="486474" y="53568"/>
                    <a:pt x="500063" y="28575"/>
                    <a:pt x="500063" y="28575"/>
                  </a:cubicBezTo>
                  <a:cubicBezTo>
                    <a:pt x="525463" y="66676"/>
                    <a:pt x="493713" y="28575"/>
                    <a:pt x="519113" y="28575"/>
                  </a:cubicBezTo>
                  <a:cubicBezTo>
                    <a:pt x="524837" y="28575"/>
                    <a:pt x="525311" y="38205"/>
                    <a:pt x="528638" y="42863"/>
                  </a:cubicBezTo>
                  <a:cubicBezTo>
                    <a:pt x="533251" y="49322"/>
                    <a:pt x="538163" y="55563"/>
                    <a:pt x="542925" y="61913"/>
                  </a:cubicBezTo>
                  <a:cubicBezTo>
                    <a:pt x="551192" y="86709"/>
                    <a:pt x="544601" y="75464"/>
                    <a:pt x="552450" y="57150"/>
                  </a:cubicBezTo>
                  <a:cubicBezTo>
                    <a:pt x="554705" y="51889"/>
                    <a:pt x="559415" y="47982"/>
                    <a:pt x="561975" y="42863"/>
                  </a:cubicBezTo>
                  <a:cubicBezTo>
                    <a:pt x="564220" y="38373"/>
                    <a:pt x="565150" y="33338"/>
                    <a:pt x="566738" y="28575"/>
                  </a:cubicBezTo>
                  <a:cubicBezTo>
                    <a:pt x="568325" y="34925"/>
                    <a:pt x="565291" y="45555"/>
                    <a:pt x="571500" y="47625"/>
                  </a:cubicBezTo>
                  <a:cubicBezTo>
                    <a:pt x="576930" y="49435"/>
                    <a:pt x="576446" y="29904"/>
                    <a:pt x="581025" y="33338"/>
                  </a:cubicBezTo>
                  <a:cubicBezTo>
                    <a:pt x="589057" y="39362"/>
                    <a:pt x="586821" y="52591"/>
                    <a:pt x="590550" y="61913"/>
                  </a:cubicBezTo>
                  <a:cubicBezTo>
                    <a:pt x="593725" y="69850"/>
                    <a:pt x="597073" y="77721"/>
                    <a:pt x="600075" y="85725"/>
                  </a:cubicBezTo>
                  <a:cubicBezTo>
                    <a:pt x="601838" y="90426"/>
                    <a:pt x="601288" y="96463"/>
                    <a:pt x="604838" y="100013"/>
                  </a:cubicBezTo>
                  <a:cubicBezTo>
                    <a:pt x="608388" y="103563"/>
                    <a:pt x="614363" y="103188"/>
                    <a:pt x="619125" y="104775"/>
                  </a:cubicBezTo>
                  <a:cubicBezTo>
                    <a:pt x="620713" y="100013"/>
                    <a:pt x="622670" y="95358"/>
                    <a:pt x="623888" y="90488"/>
                  </a:cubicBezTo>
                  <a:cubicBezTo>
                    <a:pt x="625851" y="82635"/>
                    <a:pt x="626894" y="74577"/>
                    <a:pt x="628650" y="66675"/>
                  </a:cubicBezTo>
                  <a:cubicBezTo>
                    <a:pt x="630070" y="60285"/>
                    <a:pt x="631825" y="53975"/>
                    <a:pt x="633413" y="47625"/>
                  </a:cubicBezTo>
                  <a:cubicBezTo>
                    <a:pt x="635000" y="53975"/>
                    <a:pt x="631966" y="64605"/>
                    <a:pt x="638175" y="66675"/>
                  </a:cubicBezTo>
                  <a:cubicBezTo>
                    <a:pt x="643605" y="68485"/>
                    <a:pt x="645375" y="57618"/>
                    <a:pt x="647700" y="52388"/>
                  </a:cubicBezTo>
                  <a:cubicBezTo>
                    <a:pt x="651778" y="43213"/>
                    <a:pt x="657225" y="23813"/>
                    <a:pt x="657225" y="23813"/>
                  </a:cubicBezTo>
                  <a:cubicBezTo>
                    <a:pt x="658813" y="30163"/>
                    <a:pt x="656134" y="39936"/>
                    <a:pt x="661988" y="42863"/>
                  </a:cubicBezTo>
                  <a:cubicBezTo>
                    <a:pt x="674297" y="49017"/>
                    <a:pt x="679864" y="22573"/>
                    <a:pt x="681038" y="19050"/>
                  </a:cubicBezTo>
                  <a:cubicBezTo>
                    <a:pt x="681782" y="22027"/>
                    <a:pt x="689098" y="57150"/>
                    <a:pt x="695325" y="57150"/>
                  </a:cubicBezTo>
                  <a:cubicBezTo>
                    <a:pt x="701870" y="57150"/>
                    <a:pt x="698500" y="44450"/>
                    <a:pt x="700088" y="38100"/>
                  </a:cubicBezTo>
                  <a:cubicBezTo>
                    <a:pt x="704850" y="42863"/>
                    <a:pt x="707640" y="52388"/>
                    <a:pt x="714375" y="52388"/>
                  </a:cubicBezTo>
                  <a:cubicBezTo>
                    <a:pt x="732497" y="52388"/>
                    <a:pt x="738842" y="24557"/>
                    <a:pt x="742950" y="14288"/>
                  </a:cubicBezTo>
                  <a:cubicBezTo>
                    <a:pt x="744538" y="22225"/>
                    <a:pt x="740978" y="33610"/>
                    <a:pt x="747713" y="38100"/>
                  </a:cubicBezTo>
                  <a:cubicBezTo>
                    <a:pt x="752475" y="41275"/>
                    <a:pt x="751514" y="23813"/>
                    <a:pt x="757238" y="23813"/>
                  </a:cubicBezTo>
                  <a:cubicBezTo>
                    <a:pt x="762258" y="23813"/>
                    <a:pt x="760621" y="33273"/>
                    <a:pt x="762000" y="38100"/>
                  </a:cubicBezTo>
                  <a:cubicBezTo>
                    <a:pt x="763798" y="44394"/>
                    <a:pt x="765175" y="50800"/>
                    <a:pt x="766763" y="57150"/>
                  </a:cubicBezTo>
                  <a:cubicBezTo>
                    <a:pt x="778098" y="23145"/>
                    <a:pt x="770719" y="36929"/>
                    <a:pt x="785813" y="14288"/>
                  </a:cubicBezTo>
                  <a:cubicBezTo>
                    <a:pt x="787400" y="9525"/>
                    <a:pt x="785555" y="0"/>
                    <a:pt x="790575" y="0"/>
                  </a:cubicBezTo>
                  <a:cubicBezTo>
                    <a:pt x="796299" y="0"/>
                    <a:pt x="797775" y="9057"/>
                    <a:pt x="800100" y="14288"/>
                  </a:cubicBezTo>
                  <a:cubicBezTo>
                    <a:pt x="804178" y="23463"/>
                    <a:pt x="809625" y="42863"/>
                    <a:pt x="809625" y="42863"/>
                  </a:cubicBezTo>
                  <a:cubicBezTo>
                    <a:pt x="820737" y="9526"/>
                    <a:pt x="815975" y="4763"/>
                    <a:pt x="823913" y="28575"/>
                  </a:cubicBezTo>
                  <a:cubicBezTo>
                    <a:pt x="857918" y="17240"/>
                    <a:pt x="846919" y="10696"/>
                    <a:pt x="862013" y="33338"/>
                  </a:cubicBezTo>
                  <a:cubicBezTo>
                    <a:pt x="863600" y="28575"/>
                    <a:pt x="861905" y="20268"/>
                    <a:pt x="866775" y="19050"/>
                  </a:cubicBezTo>
                  <a:cubicBezTo>
                    <a:pt x="880033" y="15735"/>
                    <a:pt x="883820" y="36848"/>
                    <a:pt x="885825" y="42863"/>
                  </a:cubicBezTo>
                  <a:cubicBezTo>
                    <a:pt x="890588" y="41275"/>
                    <a:pt x="896563" y="41650"/>
                    <a:pt x="900113" y="38100"/>
                  </a:cubicBezTo>
                  <a:cubicBezTo>
                    <a:pt x="915988" y="22225"/>
                    <a:pt x="890587" y="19051"/>
                    <a:pt x="919163" y="28575"/>
                  </a:cubicBezTo>
                  <a:cubicBezTo>
                    <a:pt x="922338" y="33338"/>
                    <a:pt x="922964" y="42863"/>
                    <a:pt x="928688" y="42863"/>
                  </a:cubicBezTo>
                  <a:cubicBezTo>
                    <a:pt x="933708" y="42863"/>
                    <a:pt x="928430" y="28575"/>
                    <a:pt x="933450" y="28575"/>
                  </a:cubicBezTo>
                  <a:cubicBezTo>
                    <a:pt x="938470" y="28575"/>
                    <a:pt x="936625" y="38100"/>
                    <a:pt x="938213" y="42863"/>
                  </a:cubicBezTo>
                  <a:cubicBezTo>
                    <a:pt x="942975" y="41275"/>
                    <a:pt x="947738" y="36513"/>
                    <a:pt x="952500" y="38100"/>
                  </a:cubicBezTo>
                  <a:cubicBezTo>
                    <a:pt x="958890" y="40230"/>
                    <a:pt x="962873" y="46907"/>
                    <a:pt x="966788" y="52388"/>
                  </a:cubicBezTo>
                  <a:cubicBezTo>
                    <a:pt x="974145" y="62687"/>
                    <a:pt x="977189" y="74065"/>
                    <a:pt x="981075" y="85725"/>
                  </a:cubicBezTo>
                  <a:cubicBezTo>
                    <a:pt x="987425" y="82550"/>
                    <a:pt x="994735" y="80820"/>
                    <a:pt x="1000125" y="76200"/>
                  </a:cubicBezTo>
                  <a:cubicBezTo>
                    <a:pt x="1006152" y="71034"/>
                    <a:pt x="1009799" y="63609"/>
                    <a:pt x="1014413" y="57150"/>
                  </a:cubicBezTo>
                  <a:cubicBezTo>
                    <a:pt x="1023578" y="44319"/>
                    <a:pt x="1029879" y="32961"/>
                    <a:pt x="1038225" y="19050"/>
                  </a:cubicBezTo>
                  <a:cubicBezTo>
                    <a:pt x="1042988" y="23813"/>
                    <a:pt x="1048598" y="27857"/>
                    <a:pt x="1052513" y="33338"/>
                  </a:cubicBezTo>
                  <a:cubicBezTo>
                    <a:pt x="1059870" y="43637"/>
                    <a:pt x="1062914" y="55015"/>
                    <a:pt x="1066800" y="66675"/>
                  </a:cubicBezTo>
                  <a:cubicBezTo>
                    <a:pt x="1071563" y="61913"/>
                    <a:pt x="1077817" y="58276"/>
                    <a:pt x="1081088" y="52388"/>
                  </a:cubicBezTo>
                  <a:cubicBezTo>
                    <a:pt x="1085964" y="43611"/>
                    <a:pt x="1090613" y="23813"/>
                    <a:pt x="1090613" y="23813"/>
                  </a:cubicBezTo>
                  <a:cubicBezTo>
                    <a:pt x="1093788" y="28575"/>
                    <a:pt x="1097883" y="32839"/>
                    <a:pt x="1100138" y="38100"/>
                  </a:cubicBezTo>
                  <a:cubicBezTo>
                    <a:pt x="1102716" y="44116"/>
                    <a:pt x="1100811" y="52039"/>
                    <a:pt x="1104900" y="57150"/>
                  </a:cubicBezTo>
                  <a:cubicBezTo>
                    <a:pt x="1122200" y="78776"/>
                    <a:pt x="1119188" y="56904"/>
                    <a:pt x="1119188" y="52388"/>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3712270" y="4405313"/>
              <a:ext cx="1119388" cy="52388"/>
            </a:xfrm>
            <a:custGeom>
              <a:avLst/>
              <a:gdLst>
                <a:gd name="connsiteX0" fmla="*/ 0 w 1119388"/>
                <a:gd name="connsiteY0" fmla="*/ 57150 h 104775"/>
                <a:gd name="connsiteX1" fmla="*/ 23813 w 1119388"/>
                <a:gd name="connsiteY1" fmla="*/ 52388 h 104775"/>
                <a:gd name="connsiteX2" fmla="*/ 33338 w 1119388"/>
                <a:gd name="connsiteY2" fmla="*/ 66675 h 104775"/>
                <a:gd name="connsiteX3" fmla="*/ 47625 w 1119388"/>
                <a:gd name="connsiteY3" fmla="*/ 71438 h 104775"/>
                <a:gd name="connsiteX4" fmla="*/ 61913 w 1119388"/>
                <a:gd name="connsiteY4" fmla="*/ 61913 h 104775"/>
                <a:gd name="connsiteX5" fmla="*/ 80963 w 1119388"/>
                <a:gd name="connsiteY5" fmla="*/ 52388 h 104775"/>
                <a:gd name="connsiteX6" fmla="*/ 95250 w 1119388"/>
                <a:gd name="connsiteY6" fmla="*/ 57150 h 104775"/>
                <a:gd name="connsiteX7" fmla="*/ 114300 w 1119388"/>
                <a:gd name="connsiteY7" fmla="*/ 57150 h 104775"/>
                <a:gd name="connsiteX8" fmla="*/ 157163 w 1119388"/>
                <a:gd name="connsiteY8" fmla="*/ 47625 h 104775"/>
                <a:gd name="connsiteX9" fmla="*/ 176213 w 1119388"/>
                <a:gd name="connsiteY9" fmla="*/ 42863 h 104775"/>
                <a:gd name="connsiteX10" fmla="*/ 195263 w 1119388"/>
                <a:gd name="connsiteY10" fmla="*/ 52388 h 104775"/>
                <a:gd name="connsiteX11" fmla="*/ 209550 w 1119388"/>
                <a:gd name="connsiteY11" fmla="*/ 57150 h 104775"/>
                <a:gd name="connsiteX12" fmla="*/ 233363 w 1119388"/>
                <a:gd name="connsiteY12" fmla="*/ 47625 h 104775"/>
                <a:gd name="connsiteX13" fmla="*/ 257175 w 1119388"/>
                <a:gd name="connsiteY13" fmla="*/ 19050 h 104775"/>
                <a:gd name="connsiteX14" fmla="*/ 285750 w 1119388"/>
                <a:gd name="connsiteY14" fmla="*/ 28575 h 104775"/>
                <a:gd name="connsiteX15" fmla="*/ 300038 w 1119388"/>
                <a:gd name="connsiteY15" fmla="*/ 33338 h 104775"/>
                <a:gd name="connsiteX16" fmla="*/ 319088 w 1119388"/>
                <a:gd name="connsiteY16" fmla="*/ 28575 h 104775"/>
                <a:gd name="connsiteX17" fmla="*/ 342900 w 1119388"/>
                <a:gd name="connsiteY17" fmla="*/ 38100 h 104775"/>
                <a:gd name="connsiteX18" fmla="*/ 347663 w 1119388"/>
                <a:gd name="connsiteY18" fmla="*/ 52388 h 104775"/>
                <a:gd name="connsiteX19" fmla="*/ 361950 w 1119388"/>
                <a:gd name="connsiteY19" fmla="*/ 47625 h 104775"/>
                <a:gd name="connsiteX20" fmla="*/ 371475 w 1119388"/>
                <a:gd name="connsiteY20" fmla="*/ 33338 h 104775"/>
                <a:gd name="connsiteX21" fmla="*/ 385763 w 1119388"/>
                <a:gd name="connsiteY21" fmla="*/ 19050 h 104775"/>
                <a:gd name="connsiteX22" fmla="*/ 390525 w 1119388"/>
                <a:gd name="connsiteY22" fmla="*/ 42863 h 104775"/>
                <a:gd name="connsiteX23" fmla="*/ 404813 w 1119388"/>
                <a:gd name="connsiteY23" fmla="*/ 38100 h 104775"/>
                <a:gd name="connsiteX24" fmla="*/ 419100 w 1119388"/>
                <a:gd name="connsiteY24" fmla="*/ 23813 h 104775"/>
                <a:gd name="connsiteX25" fmla="*/ 428625 w 1119388"/>
                <a:gd name="connsiteY25" fmla="*/ 38100 h 104775"/>
                <a:gd name="connsiteX26" fmla="*/ 433388 w 1119388"/>
                <a:gd name="connsiteY26" fmla="*/ 52388 h 104775"/>
                <a:gd name="connsiteX27" fmla="*/ 447675 w 1119388"/>
                <a:gd name="connsiteY27" fmla="*/ 47625 h 104775"/>
                <a:gd name="connsiteX28" fmla="*/ 461963 w 1119388"/>
                <a:gd name="connsiteY28" fmla="*/ 14288 h 104775"/>
                <a:gd name="connsiteX29" fmla="*/ 466725 w 1119388"/>
                <a:gd name="connsiteY29" fmla="*/ 33338 h 104775"/>
                <a:gd name="connsiteX30" fmla="*/ 476250 w 1119388"/>
                <a:gd name="connsiteY30" fmla="*/ 85725 h 104775"/>
                <a:gd name="connsiteX31" fmla="*/ 481013 w 1119388"/>
                <a:gd name="connsiteY31" fmla="*/ 66675 h 104775"/>
                <a:gd name="connsiteX32" fmla="*/ 500063 w 1119388"/>
                <a:gd name="connsiteY32" fmla="*/ 28575 h 104775"/>
                <a:gd name="connsiteX33" fmla="*/ 519113 w 1119388"/>
                <a:gd name="connsiteY33" fmla="*/ 28575 h 104775"/>
                <a:gd name="connsiteX34" fmla="*/ 528638 w 1119388"/>
                <a:gd name="connsiteY34" fmla="*/ 42863 h 104775"/>
                <a:gd name="connsiteX35" fmla="*/ 542925 w 1119388"/>
                <a:gd name="connsiteY35" fmla="*/ 61913 h 104775"/>
                <a:gd name="connsiteX36" fmla="*/ 552450 w 1119388"/>
                <a:gd name="connsiteY36" fmla="*/ 57150 h 104775"/>
                <a:gd name="connsiteX37" fmla="*/ 561975 w 1119388"/>
                <a:gd name="connsiteY37" fmla="*/ 42863 h 104775"/>
                <a:gd name="connsiteX38" fmla="*/ 566738 w 1119388"/>
                <a:gd name="connsiteY38" fmla="*/ 28575 h 104775"/>
                <a:gd name="connsiteX39" fmla="*/ 571500 w 1119388"/>
                <a:gd name="connsiteY39" fmla="*/ 47625 h 104775"/>
                <a:gd name="connsiteX40" fmla="*/ 581025 w 1119388"/>
                <a:gd name="connsiteY40" fmla="*/ 33338 h 104775"/>
                <a:gd name="connsiteX41" fmla="*/ 590550 w 1119388"/>
                <a:gd name="connsiteY41" fmla="*/ 61913 h 104775"/>
                <a:gd name="connsiteX42" fmla="*/ 600075 w 1119388"/>
                <a:gd name="connsiteY42" fmla="*/ 85725 h 104775"/>
                <a:gd name="connsiteX43" fmla="*/ 604838 w 1119388"/>
                <a:gd name="connsiteY43" fmla="*/ 100013 h 104775"/>
                <a:gd name="connsiteX44" fmla="*/ 619125 w 1119388"/>
                <a:gd name="connsiteY44" fmla="*/ 104775 h 104775"/>
                <a:gd name="connsiteX45" fmla="*/ 623888 w 1119388"/>
                <a:gd name="connsiteY45" fmla="*/ 90488 h 104775"/>
                <a:gd name="connsiteX46" fmla="*/ 628650 w 1119388"/>
                <a:gd name="connsiteY46" fmla="*/ 66675 h 104775"/>
                <a:gd name="connsiteX47" fmla="*/ 633413 w 1119388"/>
                <a:gd name="connsiteY47" fmla="*/ 47625 h 104775"/>
                <a:gd name="connsiteX48" fmla="*/ 638175 w 1119388"/>
                <a:gd name="connsiteY48" fmla="*/ 66675 h 104775"/>
                <a:gd name="connsiteX49" fmla="*/ 647700 w 1119388"/>
                <a:gd name="connsiteY49" fmla="*/ 52388 h 104775"/>
                <a:gd name="connsiteX50" fmla="*/ 657225 w 1119388"/>
                <a:gd name="connsiteY50" fmla="*/ 23813 h 104775"/>
                <a:gd name="connsiteX51" fmla="*/ 661988 w 1119388"/>
                <a:gd name="connsiteY51" fmla="*/ 42863 h 104775"/>
                <a:gd name="connsiteX52" fmla="*/ 681038 w 1119388"/>
                <a:gd name="connsiteY52" fmla="*/ 19050 h 104775"/>
                <a:gd name="connsiteX53" fmla="*/ 695325 w 1119388"/>
                <a:gd name="connsiteY53" fmla="*/ 57150 h 104775"/>
                <a:gd name="connsiteX54" fmla="*/ 700088 w 1119388"/>
                <a:gd name="connsiteY54" fmla="*/ 38100 h 104775"/>
                <a:gd name="connsiteX55" fmla="*/ 714375 w 1119388"/>
                <a:gd name="connsiteY55" fmla="*/ 52388 h 104775"/>
                <a:gd name="connsiteX56" fmla="*/ 742950 w 1119388"/>
                <a:gd name="connsiteY56" fmla="*/ 14288 h 104775"/>
                <a:gd name="connsiteX57" fmla="*/ 747713 w 1119388"/>
                <a:gd name="connsiteY57" fmla="*/ 38100 h 104775"/>
                <a:gd name="connsiteX58" fmla="*/ 757238 w 1119388"/>
                <a:gd name="connsiteY58" fmla="*/ 23813 h 104775"/>
                <a:gd name="connsiteX59" fmla="*/ 762000 w 1119388"/>
                <a:gd name="connsiteY59" fmla="*/ 38100 h 104775"/>
                <a:gd name="connsiteX60" fmla="*/ 766763 w 1119388"/>
                <a:gd name="connsiteY60" fmla="*/ 57150 h 104775"/>
                <a:gd name="connsiteX61" fmla="*/ 785813 w 1119388"/>
                <a:gd name="connsiteY61" fmla="*/ 14288 h 104775"/>
                <a:gd name="connsiteX62" fmla="*/ 790575 w 1119388"/>
                <a:gd name="connsiteY62" fmla="*/ 0 h 104775"/>
                <a:gd name="connsiteX63" fmla="*/ 800100 w 1119388"/>
                <a:gd name="connsiteY63" fmla="*/ 14288 h 104775"/>
                <a:gd name="connsiteX64" fmla="*/ 809625 w 1119388"/>
                <a:gd name="connsiteY64" fmla="*/ 42863 h 104775"/>
                <a:gd name="connsiteX65" fmla="*/ 823913 w 1119388"/>
                <a:gd name="connsiteY65" fmla="*/ 28575 h 104775"/>
                <a:gd name="connsiteX66" fmla="*/ 862013 w 1119388"/>
                <a:gd name="connsiteY66" fmla="*/ 33338 h 104775"/>
                <a:gd name="connsiteX67" fmla="*/ 866775 w 1119388"/>
                <a:gd name="connsiteY67" fmla="*/ 19050 h 104775"/>
                <a:gd name="connsiteX68" fmla="*/ 885825 w 1119388"/>
                <a:gd name="connsiteY68" fmla="*/ 42863 h 104775"/>
                <a:gd name="connsiteX69" fmla="*/ 900113 w 1119388"/>
                <a:gd name="connsiteY69" fmla="*/ 38100 h 104775"/>
                <a:gd name="connsiteX70" fmla="*/ 919163 w 1119388"/>
                <a:gd name="connsiteY70" fmla="*/ 28575 h 104775"/>
                <a:gd name="connsiteX71" fmla="*/ 928688 w 1119388"/>
                <a:gd name="connsiteY71" fmla="*/ 42863 h 104775"/>
                <a:gd name="connsiteX72" fmla="*/ 933450 w 1119388"/>
                <a:gd name="connsiteY72" fmla="*/ 28575 h 104775"/>
                <a:gd name="connsiteX73" fmla="*/ 938213 w 1119388"/>
                <a:gd name="connsiteY73" fmla="*/ 42863 h 104775"/>
                <a:gd name="connsiteX74" fmla="*/ 952500 w 1119388"/>
                <a:gd name="connsiteY74" fmla="*/ 38100 h 104775"/>
                <a:gd name="connsiteX75" fmla="*/ 966788 w 1119388"/>
                <a:gd name="connsiteY75" fmla="*/ 52388 h 104775"/>
                <a:gd name="connsiteX76" fmla="*/ 981075 w 1119388"/>
                <a:gd name="connsiteY76" fmla="*/ 85725 h 104775"/>
                <a:gd name="connsiteX77" fmla="*/ 1000125 w 1119388"/>
                <a:gd name="connsiteY77" fmla="*/ 76200 h 104775"/>
                <a:gd name="connsiteX78" fmla="*/ 1014413 w 1119388"/>
                <a:gd name="connsiteY78" fmla="*/ 57150 h 104775"/>
                <a:gd name="connsiteX79" fmla="*/ 1038225 w 1119388"/>
                <a:gd name="connsiteY79" fmla="*/ 19050 h 104775"/>
                <a:gd name="connsiteX80" fmla="*/ 1052513 w 1119388"/>
                <a:gd name="connsiteY80" fmla="*/ 33338 h 104775"/>
                <a:gd name="connsiteX81" fmla="*/ 1066800 w 1119388"/>
                <a:gd name="connsiteY81" fmla="*/ 66675 h 104775"/>
                <a:gd name="connsiteX82" fmla="*/ 1081088 w 1119388"/>
                <a:gd name="connsiteY82" fmla="*/ 52388 h 104775"/>
                <a:gd name="connsiteX83" fmla="*/ 1090613 w 1119388"/>
                <a:gd name="connsiteY83" fmla="*/ 23813 h 104775"/>
                <a:gd name="connsiteX84" fmla="*/ 1100138 w 1119388"/>
                <a:gd name="connsiteY84" fmla="*/ 38100 h 104775"/>
                <a:gd name="connsiteX85" fmla="*/ 1104900 w 1119388"/>
                <a:gd name="connsiteY85" fmla="*/ 57150 h 104775"/>
                <a:gd name="connsiteX86" fmla="*/ 1119188 w 1119388"/>
                <a:gd name="connsiteY86" fmla="*/ 52388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119388" h="104775">
                  <a:moveTo>
                    <a:pt x="0" y="57150"/>
                  </a:moveTo>
                  <a:cubicBezTo>
                    <a:pt x="7938" y="55563"/>
                    <a:pt x="16030" y="50164"/>
                    <a:pt x="23813" y="52388"/>
                  </a:cubicBezTo>
                  <a:cubicBezTo>
                    <a:pt x="29316" y="53960"/>
                    <a:pt x="28869" y="63099"/>
                    <a:pt x="33338" y="66675"/>
                  </a:cubicBezTo>
                  <a:cubicBezTo>
                    <a:pt x="37258" y="69811"/>
                    <a:pt x="42863" y="69850"/>
                    <a:pt x="47625" y="71438"/>
                  </a:cubicBezTo>
                  <a:cubicBezTo>
                    <a:pt x="52388" y="68263"/>
                    <a:pt x="56267" y="62854"/>
                    <a:pt x="61913" y="61913"/>
                  </a:cubicBezTo>
                  <a:cubicBezTo>
                    <a:pt x="84325" y="58177"/>
                    <a:pt x="71250" y="81522"/>
                    <a:pt x="80963" y="52388"/>
                  </a:cubicBezTo>
                  <a:cubicBezTo>
                    <a:pt x="85725" y="53975"/>
                    <a:pt x="90589" y="59014"/>
                    <a:pt x="95250" y="57150"/>
                  </a:cubicBezTo>
                  <a:cubicBezTo>
                    <a:pt x="115302" y="49129"/>
                    <a:pt x="94248" y="27072"/>
                    <a:pt x="114300" y="57150"/>
                  </a:cubicBezTo>
                  <a:cubicBezTo>
                    <a:pt x="160758" y="45537"/>
                    <a:pt x="102747" y="59717"/>
                    <a:pt x="157163" y="47625"/>
                  </a:cubicBezTo>
                  <a:cubicBezTo>
                    <a:pt x="163553" y="46205"/>
                    <a:pt x="169863" y="44450"/>
                    <a:pt x="176213" y="42863"/>
                  </a:cubicBezTo>
                  <a:cubicBezTo>
                    <a:pt x="184679" y="68261"/>
                    <a:pt x="174096" y="52388"/>
                    <a:pt x="195263" y="52388"/>
                  </a:cubicBezTo>
                  <a:cubicBezTo>
                    <a:pt x="200283" y="52388"/>
                    <a:pt x="204788" y="55563"/>
                    <a:pt x="209550" y="57150"/>
                  </a:cubicBezTo>
                  <a:cubicBezTo>
                    <a:pt x="217488" y="53975"/>
                    <a:pt x="226113" y="52156"/>
                    <a:pt x="233363" y="47625"/>
                  </a:cubicBezTo>
                  <a:cubicBezTo>
                    <a:pt x="243840" y="41077"/>
                    <a:pt x="250592" y="28925"/>
                    <a:pt x="257175" y="19050"/>
                  </a:cubicBezTo>
                  <a:lnTo>
                    <a:pt x="285750" y="28575"/>
                  </a:lnTo>
                  <a:lnTo>
                    <a:pt x="300038" y="33338"/>
                  </a:lnTo>
                  <a:cubicBezTo>
                    <a:pt x="306388" y="31750"/>
                    <a:pt x="312878" y="26505"/>
                    <a:pt x="319088" y="28575"/>
                  </a:cubicBezTo>
                  <a:cubicBezTo>
                    <a:pt x="352939" y="39859"/>
                    <a:pt x="304291" y="50972"/>
                    <a:pt x="342900" y="38100"/>
                  </a:cubicBezTo>
                  <a:cubicBezTo>
                    <a:pt x="344488" y="42863"/>
                    <a:pt x="343173" y="50143"/>
                    <a:pt x="347663" y="52388"/>
                  </a:cubicBezTo>
                  <a:cubicBezTo>
                    <a:pt x="352153" y="54633"/>
                    <a:pt x="358030" y="50761"/>
                    <a:pt x="361950" y="47625"/>
                  </a:cubicBezTo>
                  <a:cubicBezTo>
                    <a:pt x="366419" y="44049"/>
                    <a:pt x="367811" y="37735"/>
                    <a:pt x="371475" y="33338"/>
                  </a:cubicBezTo>
                  <a:cubicBezTo>
                    <a:pt x="375787" y="28164"/>
                    <a:pt x="381000" y="23813"/>
                    <a:pt x="385763" y="19050"/>
                  </a:cubicBezTo>
                  <a:cubicBezTo>
                    <a:pt x="387350" y="26988"/>
                    <a:pt x="384801" y="37139"/>
                    <a:pt x="390525" y="42863"/>
                  </a:cubicBezTo>
                  <a:cubicBezTo>
                    <a:pt x="394075" y="46413"/>
                    <a:pt x="400636" y="40885"/>
                    <a:pt x="404813" y="38100"/>
                  </a:cubicBezTo>
                  <a:cubicBezTo>
                    <a:pt x="410417" y="34364"/>
                    <a:pt x="414338" y="28575"/>
                    <a:pt x="419100" y="23813"/>
                  </a:cubicBezTo>
                  <a:cubicBezTo>
                    <a:pt x="422275" y="28575"/>
                    <a:pt x="426065" y="32981"/>
                    <a:pt x="428625" y="38100"/>
                  </a:cubicBezTo>
                  <a:cubicBezTo>
                    <a:pt x="430870" y="42590"/>
                    <a:pt x="428898" y="50143"/>
                    <a:pt x="433388" y="52388"/>
                  </a:cubicBezTo>
                  <a:cubicBezTo>
                    <a:pt x="437878" y="54633"/>
                    <a:pt x="442913" y="49213"/>
                    <a:pt x="447675" y="47625"/>
                  </a:cubicBezTo>
                  <a:cubicBezTo>
                    <a:pt x="449134" y="43248"/>
                    <a:pt x="458041" y="14288"/>
                    <a:pt x="461963" y="14288"/>
                  </a:cubicBezTo>
                  <a:cubicBezTo>
                    <a:pt x="468508" y="14288"/>
                    <a:pt x="465305" y="26948"/>
                    <a:pt x="466725" y="33338"/>
                  </a:cubicBezTo>
                  <a:cubicBezTo>
                    <a:pt x="471167" y="53325"/>
                    <a:pt x="472800" y="65025"/>
                    <a:pt x="476250" y="85725"/>
                  </a:cubicBezTo>
                  <a:cubicBezTo>
                    <a:pt x="477838" y="79375"/>
                    <a:pt x="478495" y="72717"/>
                    <a:pt x="481013" y="66675"/>
                  </a:cubicBezTo>
                  <a:cubicBezTo>
                    <a:pt x="486474" y="53568"/>
                    <a:pt x="500063" y="28575"/>
                    <a:pt x="500063" y="28575"/>
                  </a:cubicBezTo>
                  <a:cubicBezTo>
                    <a:pt x="525463" y="66676"/>
                    <a:pt x="493713" y="28575"/>
                    <a:pt x="519113" y="28575"/>
                  </a:cubicBezTo>
                  <a:cubicBezTo>
                    <a:pt x="524837" y="28575"/>
                    <a:pt x="525311" y="38205"/>
                    <a:pt x="528638" y="42863"/>
                  </a:cubicBezTo>
                  <a:cubicBezTo>
                    <a:pt x="533251" y="49322"/>
                    <a:pt x="538163" y="55563"/>
                    <a:pt x="542925" y="61913"/>
                  </a:cubicBezTo>
                  <a:cubicBezTo>
                    <a:pt x="551192" y="86709"/>
                    <a:pt x="544601" y="75464"/>
                    <a:pt x="552450" y="57150"/>
                  </a:cubicBezTo>
                  <a:cubicBezTo>
                    <a:pt x="554705" y="51889"/>
                    <a:pt x="559415" y="47982"/>
                    <a:pt x="561975" y="42863"/>
                  </a:cubicBezTo>
                  <a:cubicBezTo>
                    <a:pt x="564220" y="38373"/>
                    <a:pt x="565150" y="33338"/>
                    <a:pt x="566738" y="28575"/>
                  </a:cubicBezTo>
                  <a:cubicBezTo>
                    <a:pt x="568325" y="34925"/>
                    <a:pt x="565291" y="45555"/>
                    <a:pt x="571500" y="47625"/>
                  </a:cubicBezTo>
                  <a:cubicBezTo>
                    <a:pt x="576930" y="49435"/>
                    <a:pt x="576446" y="29904"/>
                    <a:pt x="581025" y="33338"/>
                  </a:cubicBezTo>
                  <a:cubicBezTo>
                    <a:pt x="589057" y="39362"/>
                    <a:pt x="586821" y="52591"/>
                    <a:pt x="590550" y="61913"/>
                  </a:cubicBezTo>
                  <a:cubicBezTo>
                    <a:pt x="593725" y="69850"/>
                    <a:pt x="597073" y="77721"/>
                    <a:pt x="600075" y="85725"/>
                  </a:cubicBezTo>
                  <a:cubicBezTo>
                    <a:pt x="601838" y="90426"/>
                    <a:pt x="601288" y="96463"/>
                    <a:pt x="604838" y="100013"/>
                  </a:cubicBezTo>
                  <a:cubicBezTo>
                    <a:pt x="608388" y="103563"/>
                    <a:pt x="614363" y="103188"/>
                    <a:pt x="619125" y="104775"/>
                  </a:cubicBezTo>
                  <a:cubicBezTo>
                    <a:pt x="620713" y="100013"/>
                    <a:pt x="622670" y="95358"/>
                    <a:pt x="623888" y="90488"/>
                  </a:cubicBezTo>
                  <a:cubicBezTo>
                    <a:pt x="625851" y="82635"/>
                    <a:pt x="626894" y="74577"/>
                    <a:pt x="628650" y="66675"/>
                  </a:cubicBezTo>
                  <a:cubicBezTo>
                    <a:pt x="630070" y="60285"/>
                    <a:pt x="631825" y="53975"/>
                    <a:pt x="633413" y="47625"/>
                  </a:cubicBezTo>
                  <a:cubicBezTo>
                    <a:pt x="635000" y="53975"/>
                    <a:pt x="631966" y="64605"/>
                    <a:pt x="638175" y="66675"/>
                  </a:cubicBezTo>
                  <a:cubicBezTo>
                    <a:pt x="643605" y="68485"/>
                    <a:pt x="645375" y="57618"/>
                    <a:pt x="647700" y="52388"/>
                  </a:cubicBezTo>
                  <a:cubicBezTo>
                    <a:pt x="651778" y="43213"/>
                    <a:pt x="657225" y="23813"/>
                    <a:pt x="657225" y="23813"/>
                  </a:cubicBezTo>
                  <a:cubicBezTo>
                    <a:pt x="658813" y="30163"/>
                    <a:pt x="656134" y="39936"/>
                    <a:pt x="661988" y="42863"/>
                  </a:cubicBezTo>
                  <a:cubicBezTo>
                    <a:pt x="674297" y="49017"/>
                    <a:pt x="679864" y="22573"/>
                    <a:pt x="681038" y="19050"/>
                  </a:cubicBezTo>
                  <a:cubicBezTo>
                    <a:pt x="681782" y="22027"/>
                    <a:pt x="689098" y="57150"/>
                    <a:pt x="695325" y="57150"/>
                  </a:cubicBezTo>
                  <a:cubicBezTo>
                    <a:pt x="701870" y="57150"/>
                    <a:pt x="698500" y="44450"/>
                    <a:pt x="700088" y="38100"/>
                  </a:cubicBezTo>
                  <a:cubicBezTo>
                    <a:pt x="704850" y="42863"/>
                    <a:pt x="707640" y="52388"/>
                    <a:pt x="714375" y="52388"/>
                  </a:cubicBezTo>
                  <a:cubicBezTo>
                    <a:pt x="732497" y="52388"/>
                    <a:pt x="738842" y="24557"/>
                    <a:pt x="742950" y="14288"/>
                  </a:cubicBezTo>
                  <a:cubicBezTo>
                    <a:pt x="744538" y="22225"/>
                    <a:pt x="740978" y="33610"/>
                    <a:pt x="747713" y="38100"/>
                  </a:cubicBezTo>
                  <a:cubicBezTo>
                    <a:pt x="752475" y="41275"/>
                    <a:pt x="751514" y="23813"/>
                    <a:pt x="757238" y="23813"/>
                  </a:cubicBezTo>
                  <a:cubicBezTo>
                    <a:pt x="762258" y="23813"/>
                    <a:pt x="760621" y="33273"/>
                    <a:pt x="762000" y="38100"/>
                  </a:cubicBezTo>
                  <a:cubicBezTo>
                    <a:pt x="763798" y="44394"/>
                    <a:pt x="765175" y="50800"/>
                    <a:pt x="766763" y="57150"/>
                  </a:cubicBezTo>
                  <a:cubicBezTo>
                    <a:pt x="778098" y="23145"/>
                    <a:pt x="770719" y="36929"/>
                    <a:pt x="785813" y="14288"/>
                  </a:cubicBezTo>
                  <a:cubicBezTo>
                    <a:pt x="787400" y="9525"/>
                    <a:pt x="785555" y="0"/>
                    <a:pt x="790575" y="0"/>
                  </a:cubicBezTo>
                  <a:cubicBezTo>
                    <a:pt x="796299" y="0"/>
                    <a:pt x="797775" y="9057"/>
                    <a:pt x="800100" y="14288"/>
                  </a:cubicBezTo>
                  <a:cubicBezTo>
                    <a:pt x="804178" y="23463"/>
                    <a:pt x="809625" y="42863"/>
                    <a:pt x="809625" y="42863"/>
                  </a:cubicBezTo>
                  <a:cubicBezTo>
                    <a:pt x="820737" y="9526"/>
                    <a:pt x="815975" y="4763"/>
                    <a:pt x="823913" y="28575"/>
                  </a:cubicBezTo>
                  <a:cubicBezTo>
                    <a:pt x="857918" y="17240"/>
                    <a:pt x="846919" y="10696"/>
                    <a:pt x="862013" y="33338"/>
                  </a:cubicBezTo>
                  <a:cubicBezTo>
                    <a:pt x="863600" y="28575"/>
                    <a:pt x="861905" y="20268"/>
                    <a:pt x="866775" y="19050"/>
                  </a:cubicBezTo>
                  <a:cubicBezTo>
                    <a:pt x="880033" y="15735"/>
                    <a:pt x="883820" y="36848"/>
                    <a:pt x="885825" y="42863"/>
                  </a:cubicBezTo>
                  <a:cubicBezTo>
                    <a:pt x="890588" y="41275"/>
                    <a:pt x="896563" y="41650"/>
                    <a:pt x="900113" y="38100"/>
                  </a:cubicBezTo>
                  <a:cubicBezTo>
                    <a:pt x="915988" y="22225"/>
                    <a:pt x="890587" y="19051"/>
                    <a:pt x="919163" y="28575"/>
                  </a:cubicBezTo>
                  <a:cubicBezTo>
                    <a:pt x="922338" y="33338"/>
                    <a:pt x="922964" y="42863"/>
                    <a:pt x="928688" y="42863"/>
                  </a:cubicBezTo>
                  <a:cubicBezTo>
                    <a:pt x="933708" y="42863"/>
                    <a:pt x="928430" y="28575"/>
                    <a:pt x="933450" y="28575"/>
                  </a:cubicBezTo>
                  <a:cubicBezTo>
                    <a:pt x="938470" y="28575"/>
                    <a:pt x="936625" y="38100"/>
                    <a:pt x="938213" y="42863"/>
                  </a:cubicBezTo>
                  <a:cubicBezTo>
                    <a:pt x="942975" y="41275"/>
                    <a:pt x="947738" y="36513"/>
                    <a:pt x="952500" y="38100"/>
                  </a:cubicBezTo>
                  <a:cubicBezTo>
                    <a:pt x="958890" y="40230"/>
                    <a:pt x="962873" y="46907"/>
                    <a:pt x="966788" y="52388"/>
                  </a:cubicBezTo>
                  <a:cubicBezTo>
                    <a:pt x="974145" y="62687"/>
                    <a:pt x="977189" y="74065"/>
                    <a:pt x="981075" y="85725"/>
                  </a:cubicBezTo>
                  <a:cubicBezTo>
                    <a:pt x="987425" y="82550"/>
                    <a:pt x="994735" y="80820"/>
                    <a:pt x="1000125" y="76200"/>
                  </a:cubicBezTo>
                  <a:cubicBezTo>
                    <a:pt x="1006152" y="71034"/>
                    <a:pt x="1009799" y="63609"/>
                    <a:pt x="1014413" y="57150"/>
                  </a:cubicBezTo>
                  <a:cubicBezTo>
                    <a:pt x="1023578" y="44319"/>
                    <a:pt x="1029879" y="32961"/>
                    <a:pt x="1038225" y="19050"/>
                  </a:cubicBezTo>
                  <a:cubicBezTo>
                    <a:pt x="1042988" y="23813"/>
                    <a:pt x="1048598" y="27857"/>
                    <a:pt x="1052513" y="33338"/>
                  </a:cubicBezTo>
                  <a:cubicBezTo>
                    <a:pt x="1059870" y="43637"/>
                    <a:pt x="1062914" y="55015"/>
                    <a:pt x="1066800" y="66675"/>
                  </a:cubicBezTo>
                  <a:cubicBezTo>
                    <a:pt x="1071563" y="61913"/>
                    <a:pt x="1077817" y="58276"/>
                    <a:pt x="1081088" y="52388"/>
                  </a:cubicBezTo>
                  <a:cubicBezTo>
                    <a:pt x="1085964" y="43611"/>
                    <a:pt x="1090613" y="23813"/>
                    <a:pt x="1090613" y="23813"/>
                  </a:cubicBezTo>
                  <a:cubicBezTo>
                    <a:pt x="1093788" y="28575"/>
                    <a:pt x="1097883" y="32839"/>
                    <a:pt x="1100138" y="38100"/>
                  </a:cubicBezTo>
                  <a:cubicBezTo>
                    <a:pt x="1102716" y="44116"/>
                    <a:pt x="1100811" y="52039"/>
                    <a:pt x="1104900" y="57150"/>
                  </a:cubicBezTo>
                  <a:cubicBezTo>
                    <a:pt x="1122200" y="78776"/>
                    <a:pt x="1119188" y="56904"/>
                    <a:pt x="1119188" y="52388"/>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 name="Group 39"/>
          <p:cNvGrpSpPr/>
          <p:nvPr/>
        </p:nvGrpSpPr>
        <p:grpSpPr>
          <a:xfrm>
            <a:off x="1447800" y="3014470"/>
            <a:ext cx="1143000" cy="292894"/>
            <a:chOff x="5791200" y="3495674"/>
            <a:chExt cx="1143000" cy="292894"/>
          </a:xfrm>
        </p:grpSpPr>
        <p:cxnSp>
          <p:nvCxnSpPr>
            <p:cNvPr id="27" name="Straight Connector 26"/>
            <p:cNvCxnSpPr/>
            <p:nvPr/>
          </p:nvCxnSpPr>
          <p:spPr>
            <a:xfrm>
              <a:off x="5791200" y="3788568"/>
              <a:ext cx="1143000" cy="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6248400" y="3495674"/>
              <a:ext cx="228600" cy="292893"/>
              <a:chOff x="6248400" y="3026568"/>
              <a:chExt cx="228600" cy="762000"/>
            </a:xfrm>
          </p:grpSpPr>
          <p:cxnSp>
            <p:nvCxnSpPr>
              <p:cNvPr id="28" name="Straight Arrow Connector 27"/>
              <p:cNvCxnSpPr/>
              <p:nvPr/>
            </p:nvCxnSpPr>
            <p:spPr>
              <a:xfrm flipV="1">
                <a:off x="6248400" y="3026568"/>
                <a:ext cx="0" cy="7620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6477000" y="3026568"/>
                <a:ext cx="0" cy="762000"/>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sp>
        <p:nvSpPr>
          <p:cNvPr id="35" name="Isosceles Triangle 34"/>
          <p:cNvSpPr/>
          <p:nvPr/>
        </p:nvSpPr>
        <p:spPr>
          <a:xfrm rot="5400000">
            <a:off x="3476524" y="2969227"/>
            <a:ext cx="533400" cy="623887"/>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2"/>
          <p:cNvSpPr txBox="1">
            <a:spLocks noChangeArrowheads="1"/>
          </p:cNvSpPr>
          <p:nvPr/>
        </p:nvSpPr>
        <p:spPr bwMode="auto">
          <a:xfrm>
            <a:off x="2974081" y="3471670"/>
            <a:ext cx="16832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Nonlinear noisy amplifier</a:t>
            </a:r>
            <a:endParaRPr lang="en-US" b="1" baseline="-25000" dirty="0" smtClean="0">
              <a:latin typeface="Franklin Gothic Medium Cond" pitchFamily="34" charset="0"/>
            </a:endParaRPr>
          </a:p>
        </p:txBody>
      </p:sp>
      <p:sp>
        <p:nvSpPr>
          <p:cNvPr id="43" name="Striped Right Arrow 42"/>
          <p:cNvSpPr/>
          <p:nvPr/>
        </p:nvSpPr>
        <p:spPr>
          <a:xfrm>
            <a:off x="2743200" y="3140903"/>
            <a:ext cx="30480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Striped Right Arrow 43"/>
          <p:cNvSpPr/>
          <p:nvPr/>
        </p:nvSpPr>
        <p:spPr>
          <a:xfrm>
            <a:off x="4336987" y="3128770"/>
            <a:ext cx="30480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Arrow Connector 47"/>
          <p:cNvCxnSpPr/>
          <p:nvPr/>
        </p:nvCxnSpPr>
        <p:spPr>
          <a:xfrm flipH="1">
            <a:off x="4657357" y="3323840"/>
            <a:ext cx="295643" cy="970715"/>
          </a:xfrm>
          <a:prstGeom prst="straightConnector1">
            <a:avLst/>
          </a:prstGeom>
          <a:ln w="1905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5337572" y="3323839"/>
            <a:ext cx="295643" cy="970715"/>
          </a:xfrm>
          <a:prstGeom prst="straightConnector1">
            <a:avLst/>
          </a:prstGeom>
          <a:ln w="1905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50" name="TextBox 2"/>
          <p:cNvSpPr txBox="1">
            <a:spLocks noChangeArrowheads="1"/>
          </p:cNvSpPr>
          <p:nvPr/>
        </p:nvSpPr>
        <p:spPr bwMode="auto">
          <a:xfrm>
            <a:off x="1718876" y="3288268"/>
            <a:ext cx="3722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f</a:t>
            </a:r>
            <a:r>
              <a:rPr lang="en-US" b="1" baseline="-25000" dirty="0" smtClean="0">
                <a:solidFill>
                  <a:srgbClr val="000000"/>
                </a:solidFill>
                <a:latin typeface="Franklin Gothic Medium Cond" pitchFamily="34" charset="0"/>
              </a:rPr>
              <a:t>1</a:t>
            </a:r>
            <a:endParaRPr lang="en-US" b="1" baseline="-25000" dirty="0" smtClean="0">
              <a:solidFill>
                <a:srgbClr val="000000"/>
              </a:solidFill>
              <a:latin typeface="Franklin Gothic Medium Cond" pitchFamily="34" charset="0"/>
            </a:endParaRPr>
          </a:p>
        </p:txBody>
      </p:sp>
      <p:sp>
        <p:nvSpPr>
          <p:cNvPr id="51" name="TextBox 2"/>
          <p:cNvSpPr txBox="1">
            <a:spLocks noChangeArrowheads="1"/>
          </p:cNvSpPr>
          <p:nvPr/>
        </p:nvSpPr>
        <p:spPr bwMode="auto">
          <a:xfrm>
            <a:off x="1989953" y="3284838"/>
            <a:ext cx="3722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f</a:t>
            </a:r>
            <a:r>
              <a:rPr lang="en-US" b="1" baseline="-25000" dirty="0" smtClean="0">
                <a:solidFill>
                  <a:srgbClr val="000000"/>
                </a:solidFill>
                <a:latin typeface="Franklin Gothic Medium Cond" pitchFamily="34" charset="0"/>
              </a:rPr>
              <a:t>2</a:t>
            </a:r>
            <a:endParaRPr lang="en-US" b="1" baseline="-25000" dirty="0" smtClean="0">
              <a:solidFill>
                <a:srgbClr val="000000"/>
              </a:solidFill>
              <a:latin typeface="Franklin Gothic Medium Cond" pitchFamily="34" charset="0"/>
            </a:endParaRPr>
          </a:p>
        </p:txBody>
      </p:sp>
      <p:sp>
        <p:nvSpPr>
          <p:cNvPr id="52" name="TextBox 2"/>
          <p:cNvSpPr txBox="1">
            <a:spLocks noChangeArrowheads="1"/>
          </p:cNvSpPr>
          <p:nvPr/>
        </p:nvSpPr>
        <p:spPr bwMode="auto">
          <a:xfrm>
            <a:off x="5018189" y="2195938"/>
            <a:ext cx="3722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f</a:t>
            </a:r>
            <a:r>
              <a:rPr lang="en-US" b="1" baseline="-25000" dirty="0" smtClean="0">
                <a:solidFill>
                  <a:srgbClr val="000000"/>
                </a:solidFill>
                <a:latin typeface="Franklin Gothic Medium Cond" pitchFamily="34" charset="0"/>
              </a:rPr>
              <a:t>1</a:t>
            </a:r>
            <a:endParaRPr lang="en-US" b="1" baseline="-25000" dirty="0" smtClean="0">
              <a:solidFill>
                <a:srgbClr val="000000"/>
              </a:solidFill>
              <a:latin typeface="Franklin Gothic Medium Cond" pitchFamily="34" charset="0"/>
            </a:endParaRPr>
          </a:p>
        </p:txBody>
      </p:sp>
      <p:sp>
        <p:nvSpPr>
          <p:cNvPr id="53" name="TextBox 2"/>
          <p:cNvSpPr txBox="1">
            <a:spLocks noChangeArrowheads="1"/>
          </p:cNvSpPr>
          <p:nvPr/>
        </p:nvSpPr>
        <p:spPr bwMode="auto">
          <a:xfrm>
            <a:off x="5289266" y="2192508"/>
            <a:ext cx="3722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f</a:t>
            </a:r>
            <a:r>
              <a:rPr lang="en-US" b="1" baseline="-25000" dirty="0" smtClean="0">
                <a:solidFill>
                  <a:srgbClr val="000000"/>
                </a:solidFill>
                <a:latin typeface="Franklin Gothic Medium Cond" pitchFamily="34" charset="0"/>
              </a:rPr>
              <a:t>2</a:t>
            </a:r>
            <a:endParaRPr lang="en-US" b="1" baseline="-25000" dirty="0" smtClean="0">
              <a:solidFill>
                <a:srgbClr val="000000"/>
              </a:solidFill>
              <a:latin typeface="Franklin Gothic Medium Cond" pitchFamily="34" charset="0"/>
            </a:endParaRPr>
          </a:p>
        </p:txBody>
      </p:sp>
      <p:sp>
        <p:nvSpPr>
          <p:cNvPr id="54" name="TextBox 2"/>
          <p:cNvSpPr txBox="1">
            <a:spLocks noChangeArrowheads="1"/>
          </p:cNvSpPr>
          <p:nvPr/>
        </p:nvSpPr>
        <p:spPr bwMode="auto">
          <a:xfrm>
            <a:off x="5514225" y="2599823"/>
            <a:ext cx="76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2f</a:t>
            </a:r>
            <a:r>
              <a:rPr lang="en-US" b="1" baseline="-25000" dirty="0" smtClean="0">
                <a:solidFill>
                  <a:srgbClr val="000000"/>
                </a:solidFill>
                <a:latin typeface="Franklin Gothic Medium Cond" pitchFamily="34" charset="0"/>
              </a:rPr>
              <a:t>2</a:t>
            </a:r>
            <a:r>
              <a:rPr lang="en-US" b="1" dirty="0" smtClean="0">
                <a:solidFill>
                  <a:srgbClr val="000000"/>
                </a:solidFill>
                <a:latin typeface="Franklin Gothic Medium Cond" pitchFamily="34" charset="0"/>
              </a:rPr>
              <a:t>-f</a:t>
            </a:r>
            <a:r>
              <a:rPr lang="en-US" b="1" baseline="-25000" dirty="0" smtClean="0">
                <a:solidFill>
                  <a:srgbClr val="000000"/>
                </a:solidFill>
                <a:latin typeface="Franklin Gothic Medium Cond" pitchFamily="34" charset="0"/>
              </a:rPr>
              <a:t>1</a:t>
            </a:r>
            <a:endParaRPr lang="en-US" b="1" baseline="-25000" dirty="0" smtClean="0">
              <a:solidFill>
                <a:srgbClr val="000000"/>
              </a:solidFill>
              <a:latin typeface="Franklin Gothic Medium Cond" pitchFamily="34" charset="0"/>
            </a:endParaRPr>
          </a:p>
        </p:txBody>
      </p:sp>
      <p:sp>
        <p:nvSpPr>
          <p:cNvPr id="55" name="TextBox 2"/>
          <p:cNvSpPr txBox="1">
            <a:spLocks noChangeArrowheads="1"/>
          </p:cNvSpPr>
          <p:nvPr/>
        </p:nvSpPr>
        <p:spPr bwMode="auto">
          <a:xfrm>
            <a:off x="4495800" y="2590800"/>
            <a:ext cx="762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2f</a:t>
            </a:r>
            <a:r>
              <a:rPr lang="en-US" b="1" baseline="-25000" dirty="0" smtClean="0">
                <a:solidFill>
                  <a:srgbClr val="000000"/>
                </a:solidFill>
                <a:latin typeface="Franklin Gothic Medium Cond" pitchFamily="34" charset="0"/>
              </a:rPr>
              <a:t>1</a:t>
            </a:r>
            <a:r>
              <a:rPr lang="en-US" b="1" dirty="0" smtClean="0">
                <a:solidFill>
                  <a:srgbClr val="000000"/>
                </a:solidFill>
                <a:latin typeface="Franklin Gothic Medium Cond" pitchFamily="34" charset="0"/>
              </a:rPr>
              <a:t>-f</a:t>
            </a:r>
            <a:r>
              <a:rPr lang="en-US" b="1" baseline="-25000" dirty="0" smtClean="0">
                <a:solidFill>
                  <a:srgbClr val="000000"/>
                </a:solidFill>
                <a:latin typeface="Franklin Gothic Medium Cond" pitchFamily="34" charset="0"/>
              </a:rPr>
              <a:t>2</a:t>
            </a:r>
            <a:endParaRPr lang="en-US" b="1" baseline="-25000" dirty="0" smtClean="0">
              <a:solidFill>
                <a:srgbClr val="000000"/>
              </a:solidFill>
              <a:latin typeface="Franklin Gothic Medium Cond" pitchFamily="34" charset="0"/>
            </a:endParaRPr>
          </a:p>
        </p:txBody>
      </p:sp>
      <p:sp>
        <p:nvSpPr>
          <p:cNvPr id="56" name="TextBox 2"/>
          <p:cNvSpPr txBox="1">
            <a:spLocks noChangeArrowheads="1"/>
          </p:cNvSpPr>
          <p:nvPr/>
        </p:nvSpPr>
        <p:spPr bwMode="auto">
          <a:xfrm>
            <a:off x="5715000" y="3400961"/>
            <a:ext cx="2787934"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The 3</a:t>
            </a:r>
            <a:r>
              <a:rPr lang="en-US" sz="1600" b="1" baseline="30000" dirty="0" smtClean="0">
                <a:solidFill>
                  <a:srgbClr val="0000FF"/>
                </a:solidFill>
                <a:latin typeface="Franklin Gothic Medium Cond" pitchFamily="34" charset="0"/>
              </a:rPr>
              <a:t>rd</a:t>
            </a:r>
            <a:r>
              <a:rPr lang="en-US" sz="1600" b="1" dirty="0" smtClean="0">
                <a:solidFill>
                  <a:srgbClr val="0000FF"/>
                </a:solidFill>
                <a:latin typeface="Franklin Gothic Medium Cond" pitchFamily="34" charset="0"/>
              </a:rPr>
              <a:t>-order IM tones are basically noise to the system, and their powers can be normalized by the BW, resulting in added noise floor on top of system noise floor. </a:t>
            </a:r>
            <a:endParaRPr lang="en-US" sz="1600" b="1" baseline="-25000" dirty="0" smtClean="0">
              <a:solidFill>
                <a:srgbClr val="0000FF"/>
              </a:solidFill>
              <a:latin typeface="Franklin Gothic Medium Cond" pitchFamily="34" charset="0"/>
            </a:endParaRPr>
          </a:p>
        </p:txBody>
      </p:sp>
      <p:sp>
        <p:nvSpPr>
          <p:cNvPr id="57" name="TextBox 2"/>
          <p:cNvSpPr txBox="1">
            <a:spLocks noChangeArrowheads="1"/>
          </p:cNvSpPr>
          <p:nvPr/>
        </p:nvSpPr>
        <p:spPr bwMode="auto">
          <a:xfrm>
            <a:off x="1295400" y="4876800"/>
            <a:ext cx="68168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Net effect of spurious tone is degrading SNR of a system</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cxnSp>
        <p:nvCxnSpPr>
          <p:cNvPr id="59" name="Straight Arrow Connector 58"/>
          <p:cNvCxnSpPr/>
          <p:nvPr/>
        </p:nvCxnSpPr>
        <p:spPr>
          <a:xfrm flipH="1">
            <a:off x="5895225" y="3014470"/>
            <a:ext cx="505575" cy="126433"/>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60" name="TextBox 2"/>
          <p:cNvSpPr txBox="1">
            <a:spLocks noChangeArrowheads="1"/>
          </p:cNvSpPr>
          <p:nvPr/>
        </p:nvSpPr>
        <p:spPr bwMode="auto">
          <a:xfrm>
            <a:off x="6324645" y="2819400"/>
            <a:ext cx="19779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System noise floor</a:t>
            </a:r>
            <a:endParaRPr lang="en-US" b="1" baseline="-25000" dirty="0" smtClean="0">
              <a:solidFill>
                <a:srgbClr val="0000FF"/>
              </a:solidFill>
              <a:latin typeface="Franklin Gothic Medium Cond" pitchFamily="34" charset="0"/>
            </a:endParaRPr>
          </a:p>
        </p:txBody>
      </p:sp>
      <p:cxnSp>
        <p:nvCxnSpPr>
          <p:cNvPr id="61" name="Straight Arrow Connector 60"/>
          <p:cNvCxnSpPr/>
          <p:nvPr/>
        </p:nvCxnSpPr>
        <p:spPr>
          <a:xfrm>
            <a:off x="4055168" y="4324844"/>
            <a:ext cx="418397" cy="6057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3" name="TextBox 2"/>
          <p:cNvSpPr txBox="1">
            <a:spLocks noChangeArrowheads="1"/>
          </p:cNvSpPr>
          <p:nvPr/>
        </p:nvSpPr>
        <p:spPr bwMode="auto">
          <a:xfrm>
            <a:off x="1687055" y="4118104"/>
            <a:ext cx="24170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hangingPunct="1"/>
            <a:r>
              <a:rPr lang="en-US" b="1" dirty="0" smtClean="0">
                <a:solidFill>
                  <a:srgbClr val="FF0000"/>
                </a:solidFill>
                <a:latin typeface="Franklin Gothic Medium Cond" pitchFamily="34" charset="0"/>
              </a:rPr>
              <a:t>Due to 3</a:t>
            </a:r>
            <a:r>
              <a:rPr lang="en-US" b="1" baseline="30000" dirty="0" smtClean="0">
                <a:solidFill>
                  <a:srgbClr val="FF0000"/>
                </a:solidFill>
                <a:latin typeface="Franklin Gothic Medium Cond" pitchFamily="34" charset="0"/>
              </a:rPr>
              <a:t>rd</a:t>
            </a:r>
            <a:r>
              <a:rPr lang="en-US" b="1" dirty="0" smtClean="0">
                <a:solidFill>
                  <a:srgbClr val="FF0000"/>
                </a:solidFill>
                <a:latin typeface="Franklin Gothic Medium Cond" pitchFamily="34" charset="0"/>
              </a:rPr>
              <a:t>-order IM tones</a:t>
            </a:r>
            <a:endParaRPr lang="en-US" b="1" baseline="-25000" dirty="0" smtClean="0">
              <a:solidFill>
                <a:srgbClr val="FF0000"/>
              </a:solidFill>
              <a:latin typeface="Franklin Gothic Medium Cond" pitchFamily="34" charset="0"/>
            </a:endParaRPr>
          </a:p>
        </p:txBody>
      </p:sp>
    </p:spTree>
    <p:extLst>
      <p:ext uri="{BB962C8B-B14F-4D97-AF65-F5344CB8AC3E}">
        <p14:creationId xmlns:p14="http://schemas.microsoft.com/office/powerpoint/2010/main" val="1608348184"/>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Spurious Free Dynamic Range (SFDR)</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36</a:t>
            </a:fld>
            <a:endParaRPr lang="en-US" dirty="0"/>
          </a:p>
        </p:txBody>
      </p:sp>
      <p:sp>
        <p:nvSpPr>
          <p:cNvPr id="78" name="TextBox 2"/>
          <p:cNvSpPr txBox="1">
            <a:spLocks noChangeArrowheads="1"/>
          </p:cNvSpPr>
          <p:nvPr/>
        </p:nvSpPr>
        <p:spPr bwMode="auto">
          <a:xfrm>
            <a:off x="1216138" y="5096470"/>
            <a:ext cx="10444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P</a:t>
            </a:r>
            <a:r>
              <a:rPr lang="en-US" b="1" baseline="-25000" dirty="0" err="1" smtClean="0">
                <a:latin typeface="Franklin Gothic Medium Cond" pitchFamily="34" charset="0"/>
              </a:rPr>
              <a:t>in,min</a:t>
            </a:r>
            <a:endParaRPr lang="en-US" b="1" baseline="-25000" dirty="0" smtClean="0">
              <a:latin typeface="Franklin Gothic Medium Cond" pitchFamily="34" charset="0"/>
            </a:endParaRPr>
          </a:p>
          <a:p>
            <a:pPr marL="0" indent="0" eaLnBrk="1" hangingPunct="1"/>
            <a:r>
              <a:rPr lang="en-US" b="1" dirty="0" smtClean="0">
                <a:latin typeface="Franklin Gothic Medium Cond" pitchFamily="34" charset="0"/>
              </a:rPr>
              <a:t>=</a:t>
            </a:r>
            <a:r>
              <a:rPr lang="en-US" b="1" dirty="0" err="1" smtClean="0">
                <a:latin typeface="Franklin Gothic Medium Cond" pitchFamily="34" charset="0"/>
              </a:rPr>
              <a:t>kT</a:t>
            </a:r>
            <a:r>
              <a:rPr lang="en-US" b="1" dirty="0" err="1" smtClean="0">
                <a:latin typeface="Symbol" pitchFamily="18" charset="2"/>
              </a:rPr>
              <a:t>D</a:t>
            </a:r>
            <a:r>
              <a:rPr lang="en-US" b="1" dirty="0" err="1" smtClean="0">
                <a:latin typeface="Franklin Gothic Medium Cond" pitchFamily="34" charset="0"/>
              </a:rPr>
              <a:t>f</a:t>
            </a:r>
            <a:r>
              <a:rPr lang="en-US" b="1" dirty="0" smtClean="0">
                <a:latin typeface="Franklin Gothic Medium Cond" pitchFamily="34" charset="0"/>
              </a:rPr>
              <a:t> x F</a:t>
            </a:r>
            <a:endParaRPr lang="en-US" b="1" dirty="0" smtClean="0">
              <a:latin typeface="Franklin Gothic Medium Cond" pitchFamily="34" charset="0"/>
            </a:endParaRPr>
          </a:p>
        </p:txBody>
      </p:sp>
      <p:grpSp>
        <p:nvGrpSpPr>
          <p:cNvPr id="7" name="Group 6"/>
          <p:cNvGrpSpPr/>
          <p:nvPr/>
        </p:nvGrpSpPr>
        <p:grpSpPr>
          <a:xfrm rot="553764">
            <a:off x="1159010" y="2374277"/>
            <a:ext cx="2663513" cy="1744622"/>
            <a:chOff x="2102289" y="2113427"/>
            <a:chExt cx="3435309" cy="2414427"/>
          </a:xfrm>
        </p:grpSpPr>
        <p:sp>
          <p:nvSpPr>
            <p:cNvPr id="8" name="Freeform 7"/>
            <p:cNvSpPr/>
            <p:nvPr/>
          </p:nvSpPr>
          <p:spPr>
            <a:xfrm>
              <a:off x="4747023" y="2113427"/>
              <a:ext cx="790575" cy="243096"/>
            </a:xfrm>
            <a:custGeom>
              <a:avLst/>
              <a:gdLst>
                <a:gd name="connsiteX0" fmla="*/ 0 w 790575"/>
                <a:gd name="connsiteY0" fmla="*/ 243096 h 243096"/>
                <a:gd name="connsiteX1" fmla="*/ 11906 w 790575"/>
                <a:gd name="connsiteY1" fmla="*/ 233571 h 243096"/>
                <a:gd name="connsiteX2" fmla="*/ 26194 w 790575"/>
                <a:gd name="connsiteY2" fmla="*/ 224046 h 243096"/>
                <a:gd name="connsiteX3" fmla="*/ 47625 w 790575"/>
                <a:gd name="connsiteY3" fmla="*/ 207377 h 243096"/>
                <a:gd name="connsiteX4" fmla="*/ 61912 w 790575"/>
                <a:gd name="connsiteY4" fmla="*/ 197852 h 243096"/>
                <a:gd name="connsiteX5" fmla="*/ 69056 w 790575"/>
                <a:gd name="connsiteY5" fmla="*/ 195471 h 243096"/>
                <a:gd name="connsiteX6" fmla="*/ 83344 w 790575"/>
                <a:gd name="connsiteY6" fmla="*/ 185946 h 243096"/>
                <a:gd name="connsiteX7" fmla="*/ 104775 w 790575"/>
                <a:gd name="connsiteY7" fmla="*/ 171658 h 243096"/>
                <a:gd name="connsiteX8" fmla="*/ 111919 w 790575"/>
                <a:gd name="connsiteY8" fmla="*/ 166896 h 243096"/>
                <a:gd name="connsiteX9" fmla="*/ 119062 w 790575"/>
                <a:gd name="connsiteY9" fmla="*/ 164514 h 243096"/>
                <a:gd name="connsiteX10" fmla="*/ 140494 w 790575"/>
                <a:gd name="connsiteY10" fmla="*/ 152608 h 243096"/>
                <a:gd name="connsiteX11" fmla="*/ 161925 w 790575"/>
                <a:gd name="connsiteY11" fmla="*/ 140702 h 243096"/>
                <a:gd name="connsiteX12" fmla="*/ 169069 w 790575"/>
                <a:gd name="connsiteY12" fmla="*/ 133558 h 243096"/>
                <a:gd name="connsiteX13" fmla="*/ 183356 w 790575"/>
                <a:gd name="connsiteY13" fmla="*/ 128796 h 243096"/>
                <a:gd name="connsiteX14" fmla="*/ 197644 w 790575"/>
                <a:gd name="connsiteY14" fmla="*/ 119271 h 243096"/>
                <a:gd name="connsiteX15" fmla="*/ 211931 w 790575"/>
                <a:gd name="connsiteY15" fmla="*/ 114508 h 243096"/>
                <a:gd name="connsiteX16" fmla="*/ 226219 w 790575"/>
                <a:gd name="connsiteY16" fmla="*/ 107364 h 243096"/>
                <a:gd name="connsiteX17" fmla="*/ 240506 w 790575"/>
                <a:gd name="connsiteY17" fmla="*/ 100221 h 243096"/>
                <a:gd name="connsiteX18" fmla="*/ 247650 w 790575"/>
                <a:gd name="connsiteY18" fmla="*/ 95458 h 243096"/>
                <a:gd name="connsiteX19" fmla="*/ 261937 w 790575"/>
                <a:gd name="connsiteY19" fmla="*/ 90696 h 243096"/>
                <a:gd name="connsiteX20" fmla="*/ 278606 w 790575"/>
                <a:gd name="connsiteY20" fmla="*/ 83552 h 243096"/>
                <a:gd name="connsiteX21" fmla="*/ 292894 w 790575"/>
                <a:gd name="connsiteY21" fmla="*/ 78789 h 243096"/>
                <a:gd name="connsiteX22" fmla="*/ 300037 w 790575"/>
                <a:gd name="connsiteY22" fmla="*/ 76408 h 243096"/>
                <a:gd name="connsiteX23" fmla="*/ 309562 w 790575"/>
                <a:gd name="connsiteY23" fmla="*/ 74027 h 243096"/>
                <a:gd name="connsiteX24" fmla="*/ 338137 w 790575"/>
                <a:gd name="connsiteY24" fmla="*/ 64502 h 243096"/>
                <a:gd name="connsiteX25" fmla="*/ 345281 w 790575"/>
                <a:gd name="connsiteY25" fmla="*/ 62121 h 243096"/>
                <a:gd name="connsiteX26" fmla="*/ 352425 w 790575"/>
                <a:gd name="connsiteY26" fmla="*/ 59739 h 243096"/>
                <a:gd name="connsiteX27" fmla="*/ 364331 w 790575"/>
                <a:gd name="connsiteY27" fmla="*/ 57358 h 243096"/>
                <a:gd name="connsiteX28" fmla="*/ 378619 w 790575"/>
                <a:gd name="connsiteY28" fmla="*/ 52596 h 243096"/>
                <a:gd name="connsiteX29" fmla="*/ 388144 w 790575"/>
                <a:gd name="connsiteY29" fmla="*/ 50214 h 243096"/>
                <a:gd name="connsiteX30" fmla="*/ 395287 w 790575"/>
                <a:gd name="connsiteY30" fmla="*/ 47833 h 243096"/>
                <a:gd name="connsiteX31" fmla="*/ 414337 w 790575"/>
                <a:gd name="connsiteY31" fmla="*/ 43071 h 243096"/>
                <a:gd name="connsiteX32" fmla="*/ 428625 w 790575"/>
                <a:gd name="connsiteY32" fmla="*/ 38308 h 243096"/>
                <a:gd name="connsiteX33" fmla="*/ 438150 w 790575"/>
                <a:gd name="connsiteY33" fmla="*/ 35927 h 243096"/>
                <a:gd name="connsiteX34" fmla="*/ 450056 w 790575"/>
                <a:gd name="connsiteY34" fmla="*/ 33546 h 243096"/>
                <a:gd name="connsiteX35" fmla="*/ 457200 w 790575"/>
                <a:gd name="connsiteY35" fmla="*/ 31164 h 243096"/>
                <a:gd name="connsiteX36" fmla="*/ 471487 w 790575"/>
                <a:gd name="connsiteY36" fmla="*/ 28783 h 243096"/>
                <a:gd name="connsiteX37" fmla="*/ 483394 w 790575"/>
                <a:gd name="connsiteY37" fmla="*/ 26402 h 243096"/>
                <a:gd name="connsiteX38" fmla="*/ 492919 w 790575"/>
                <a:gd name="connsiteY38" fmla="*/ 24021 h 243096"/>
                <a:gd name="connsiteX39" fmla="*/ 533400 w 790575"/>
                <a:gd name="connsiteY39" fmla="*/ 19258 h 243096"/>
                <a:gd name="connsiteX40" fmla="*/ 550069 w 790575"/>
                <a:gd name="connsiteY40" fmla="*/ 16877 h 243096"/>
                <a:gd name="connsiteX41" fmla="*/ 564356 w 790575"/>
                <a:gd name="connsiteY41" fmla="*/ 14496 h 243096"/>
                <a:gd name="connsiteX42" fmla="*/ 628650 w 790575"/>
                <a:gd name="connsiteY42" fmla="*/ 9733 h 243096"/>
                <a:gd name="connsiteX43" fmla="*/ 652462 w 790575"/>
                <a:gd name="connsiteY43" fmla="*/ 7352 h 243096"/>
                <a:gd name="connsiteX44" fmla="*/ 726281 w 790575"/>
                <a:gd name="connsiteY44" fmla="*/ 2589 h 243096"/>
                <a:gd name="connsiteX45" fmla="*/ 752475 w 790575"/>
                <a:gd name="connsiteY45" fmla="*/ 208 h 243096"/>
                <a:gd name="connsiteX46" fmla="*/ 790575 w 790575"/>
                <a:gd name="connsiteY46" fmla="*/ 208 h 24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790575" h="243096">
                  <a:moveTo>
                    <a:pt x="0" y="243096"/>
                  </a:moveTo>
                  <a:cubicBezTo>
                    <a:pt x="3969" y="239921"/>
                    <a:pt x="7796" y="236560"/>
                    <a:pt x="11906" y="233571"/>
                  </a:cubicBezTo>
                  <a:cubicBezTo>
                    <a:pt x="16535" y="230204"/>
                    <a:pt x="22147" y="228094"/>
                    <a:pt x="26194" y="224046"/>
                  </a:cubicBezTo>
                  <a:cubicBezTo>
                    <a:pt x="37385" y="212854"/>
                    <a:pt x="30534" y="218771"/>
                    <a:pt x="47625" y="207377"/>
                  </a:cubicBezTo>
                  <a:lnTo>
                    <a:pt x="61912" y="197852"/>
                  </a:lnTo>
                  <a:lnTo>
                    <a:pt x="69056" y="195471"/>
                  </a:lnTo>
                  <a:cubicBezTo>
                    <a:pt x="84912" y="179615"/>
                    <a:pt x="67835" y="194562"/>
                    <a:pt x="83344" y="185946"/>
                  </a:cubicBezTo>
                  <a:cubicBezTo>
                    <a:pt x="83352" y="185942"/>
                    <a:pt x="101200" y="174042"/>
                    <a:pt x="104775" y="171658"/>
                  </a:cubicBezTo>
                  <a:cubicBezTo>
                    <a:pt x="107156" y="170071"/>
                    <a:pt x="109204" y="167801"/>
                    <a:pt x="111919" y="166896"/>
                  </a:cubicBezTo>
                  <a:cubicBezTo>
                    <a:pt x="114300" y="166102"/>
                    <a:pt x="116868" y="165733"/>
                    <a:pt x="119062" y="164514"/>
                  </a:cubicBezTo>
                  <a:cubicBezTo>
                    <a:pt x="143619" y="150870"/>
                    <a:pt x="124332" y="157994"/>
                    <a:pt x="140494" y="152608"/>
                  </a:cubicBezTo>
                  <a:cubicBezTo>
                    <a:pt x="156870" y="141691"/>
                    <a:pt x="149351" y="144893"/>
                    <a:pt x="161925" y="140702"/>
                  </a:cubicBezTo>
                  <a:cubicBezTo>
                    <a:pt x="164306" y="138321"/>
                    <a:pt x="166125" y="135193"/>
                    <a:pt x="169069" y="133558"/>
                  </a:cubicBezTo>
                  <a:cubicBezTo>
                    <a:pt x="173457" y="131120"/>
                    <a:pt x="183356" y="128796"/>
                    <a:pt x="183356" y="128796"/>
                  </a:cubicBezTo>
                  <a:cubicBezTo>
                    <a:pt x="188119" y="125621"/>
                    <a:pt x="192214" y="121081"/>
                    <a:pt x="197644" y="119271"/>
                  </a:cubicBezTo>
                  <a:cubicBezTo>
                    <a:pt x="202406" y="117683"/>
                    <a:pt x="207754" y="117292"/>
                    <a:pt x="211931" y="114508"/>
                  </a:cubicBezTo>
                  <a:cubicBezTo>
                    <a:pt x="232409" y="100858"/>
                    <a:pt x="206497" y="117226"/>
                    <a:pt x="226219" y="107364"/>
                  </a:cubicBezTo>
                  <a:cubicBezTo>
                    <a:pt x="244676" y="98135"/>
                    <a:pt x="222555" y="106204"/>
                    <a:pt x="240506" y="100221"/>
                  </a:cubicBezTo>
                  <a:cubicBezTo>
                    <a:pt x="242887" y="98633"/>
                    <a:pt x="245035" y="96620"/>
                    <a:pt x="247650" y="95458"/>
                  </a:cubicBezTo>
                  <a:cubicBezTo>
                    <a:pt x="252237" y="93419"/>
                    <a:pt x="261937" y="90696"/>
                    <a:pt x="261937" y="90696"/>
                  </a:cubicBezTo>
                  <a:cubicBezTo>
                    <a:pt x="273272" y="83139"/>
                    <a:pt x="264626" y="87746"/>
                    <a:pt x="278606" y="83552"/>
                  </a:cubicBezTo>
                  <a:cubicBezTo>
                    <a:pt x="283415" y="82109"/>
                    <a:pt x="288131" y="80377"/>
                    <a:pt x="292894" y="78789"/>
                  </a:cubicBezTo>
                  <a:cubicBezTo>
                    <a:pt x="295275" y="77995"/>
                    <a:pt x="297602" y="77017"/>
                    <a:pt x="300037" y="76408"/>
                  </a:cubicBezTo>
                  <a:cubicBezTo>
                    <a:pt x="303212" y="75614"/>
                    <a:pt x="306427" y="74967"/>
                    <a:pt x="309562" y="74027"/>
                  </a:cubicBezTo>
                  <a:cubicBezTo>
                    <a:pt x="319143" y="71153"/>
                    <a:pt x="328637" y="67668"/>
                    <a:pt x="338137" y="64502"/>
                  </a:cubicBezTo>
                  <a:lnTo>
                    <a:pt x="345281" y="62121"/>
                  </a:lnTo>
                  <a:cubicBezTo>
                    <a:pt x="347662" y="61327"/>
                    <a:pt x="349964" y="60231"/>
                    <a:pt x="352425" y="59739"/>
                  </a:cubicBezTo>
                  <a:cubicBezTo>
                    <a:pt x="356394" y="58945"/>
                    <a:pt x="360426" y="58423"/>
                    <a:pt x="364331" y="57358"/>
                  </a:cubicBezTo>
                  <a:cubicBezTo>
                    <a:pt x="369174" y="56037"/>
                    <a:pt x="373749" y="53814"/>
                    <a:pt x="378619" y="52596"/>
                  </a:cubicBezTo>
                  <a:cubicBezTo>
                    <a:pt x="381794" y="51802"/>
                    <a:pt x="384997" y="51113"/>
                    <a:pt x="388144" y="50214"/>
                  </a:cubicBezTo>
                  <a:cubicBezTo>
                    <a:pt x="390557" y="49524"/>
                    <a:pt x="392866" y="48493"/>
                    <a:pt x="395287" y="47833"/>
                  </a:cubicBezTo>
                  <a:cubicBezTo>
                    <a:pt x="401602" y="46111"/>
                    <a:pt x="408128" y="45141"/>
                    <a:pt x="414337" y="43071"/>
                  </a:cubicBezTo>
                  <a:cubicBezTo>
                    <a:pt x="419100" y="41483"/>
                    <a:pt x="423755" y="39525"/>
                    <a:pt x="428625" y="38308"/>
                  </a:cubicBezTo>
                  <a:cubicBezTo>
                    <a:pt x="431800" y="37514"/>
                    <a:pt x="434955" y="36637"/>
                    <a:pt x="438150" y="35927"/>
                  </a:cubicBezTo>
                  <a:cubicBezTo>
                    <a:pt x="442101" y="35049"/>
                    <a:pt x="446130" y="34528"/>
                    <a:pt x="450056" y="33546"/>
                  </a:cubicBezTo>
                  <a:cubicBezTo>
                    <a:pt x="452491" y="32937"/>
                    <a:pt x="454750" y="31709"/>
                    <a:pt x="457200" y="31164"/>
                  </a:cubicBezTo>
                  <a:cubicBezTo>
                    <a:pt x="461913" y="30117"/>
                    <a:pt x="466737" y="29647"/>
                    <a:pt x="471487" y="28783"/>
                  </a:cubicBezTo>
                  <a:cubicBezTo>
                    <a:pt x="475469" y="28059"/>
                    <a:pt x="479443" y="27280"/>
                    <a:pt x="483394" y="26402"/>
                  </a:cubicBezTo>
                  <a:cubicBezTo>
                    <a:pt x="486589" y="25692"/>
                    <a:pt x="489691" y="24559"/>
                    <a:pt x="492919" y="24021"/>
                  </a:cubicBezTo>
                  <a:cubicBezTo>
                    <a:pt x="501192" y="22642"/>
                    <a:pt x="525723" y="20217"/>
                    <a:pt x="533400" y="19258"/>
                  </a:cubicBezTo>
                  <a:cubicBezTo>
                    <a:pt x="538969" y="18562"/>
                    <a:pt x="544522" y="17730"/>
                    <a:pt x="550069" y="16877"/>
                  </a:cubicBezTo>
                  <a:cubicBezTo>
                    <a:pt x="554841" y="16143"/>
                    <a:pt x="559561" y="15060"/>
                    <a:pt x="564356" y="14496"/>
                  </a:cubicBezTo>
                  <a:cubicBezTo>
                    <a:pt x="589157" y="11578"/>
                    <a:pt x="602214" y="11766"/>
                    <a:pt x="628650" y="9733"/>
                  </a:cubicBezTo>
                  <a:cubicBezTo>
                    <a:pt x="636603" y="9121"/>
                    <a:pt x="644513" y="8014"/>
                    <a:pt x="652462" y="7352"/>
                  </a:cubicBezTo>
                  <a:cubicBezTo>
                    <a:pt x="697453" y="3603"/>
                    <a:pt x="676898" y="6117"/>
                    <a:pt x="726281" y="2589"/>
                  </a:cubicBezTo>
                  <a:cubicBezTo>
                    <a:pt x="735026" y="1964"/>
                    <a:pt x="743714" y="532"/>
                    <a:pt x="752475" y="208"/>
                  </a:cubicBezTo>
                  <a:cubicBezTo>
                    <a:pt x="765166" y="-262"/>
                    <a:pt x="777875" y="208"/>
                    <a:pt x="790575" y="208"/>
                  </a:cubicBezTo>
                </a:path>
              </a:pathLst>
            </a:cu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flipV="1">
              <a:off x="2102289" y="2342102"/>
              <a:ext cx="2654625" cy="2185752"/>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grpSp>
      <p:cxnSp>
        <p:nvCxnSpPr>
          <p:cNvPr id="10" name="Straight Arrow Connector 9"/>
          <p:cNvCxnSpPr/>
          <p:nvPr/>
        </p:nvCxnSpPr>
        <p:spPr>
          <a:xfrm>
            <a:off x="1221794" y="5152778"/>
            <a:ext cx="3388159"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2"/>
          <p:cNvSpPr txBox="1">
            <a:spLocks noChangeArrowheads="1"/>
          </p:cNvSpPr>
          <p:nvPr/>
        </p:nvSpPr>
        <p:spPr bwMode="auto">
          <a:xfrm>
            <a:off x="4550872" y="5025293"/>
            <a:ext cx="9740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P</a:t>
            </a:r>
            <a:r>
              <a:rPr lang="en-US" b="1" baseline="-25000" dirty="0" smtClean="0">
                <a:latin typeface="Franklin Gothic Medium Cond" pitchFamily="34" charset="0"/>
              </a:rPr>
              <a:t>in </a:t>
            </a:r>
            <a:r>
              <a:rPr lang="en-US" b="1" dirty="0" smtClean="0">
                <a:latin typeface="Franklin Gothic Medium Cond" pitchFamily="34" charset="0"/>
              </a:rPr>
              <a:t>(</a:t>
            </a:r>
            <a:r>
              <a:rPr lang="en-US" b="1" dirty="0" err="1" smtClean="0">
                <a:latin typeface="Franklin Gothic Medium Cond" pitchFamily="34" charset="0"/>
              </a:rPr>
              <a:t>dBm</a:t>
            </a:r>
            <a:r>
              <a:rPr lang="en-US" b="1" dirty="0" smtClean="0">
                <a:latin typeface="Franklin Gothic Medium Cond" pitchFamily="34" charset="0"/>
              </a:rPr>
              <a:t>) </a:t>
            </a:r>
            <a:endParaRPr lang="en-US" b="1" dirty="0" smtClean="0">
              <a:latin typeface="Franklin Gothic Medium Cond" pitchFamily="34" charset="0"/>
            </a:endParaRPr>
          </a:p>
        </p:txBody>
      </p:sp>
      <p:cxnSp>
        <p:nvCxnSpPr>
          <p:cNvPr id="17" name="Straight Connector 16"/>
          <p:cNvCxnSpPr/>
          <p:nvPr/>
        </p:nvCxnSpPr>
        <p:spPr>
          <a:xfrm flipH="1">
            <a:off x="538393"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607153"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675916"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744677"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807311"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876071"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944834"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1013596"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1081882"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1150642"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1219406"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1288167"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1350800"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1419562"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1488324"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1557084"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1622983"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1691745"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1760508"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1829269"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1891901"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1960663"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029425"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2098187"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2166474" y="36650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2235234" y="36650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2303997" y="36650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Freeform 43"/>
          <p:cNvSpPr/>
          <p:nvPr/>
        </p:nvSpPr>
        <p:spPr>
          <a:xfrm>
            <a:off x="533400" y="3809872"/>
            <a:ext cx="3753703" cy="48282"/>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44"/>
          <p:cNvSpPr/>
          <p:nvPr/>
        </p:nvSpPr>
        <p:spPr>
          <a:xfrm>
            <a:off x="538494" y="3637911"/>
            <a:ext cx="3753703" cy="48282"/>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Connector 46"/>
          <p:cNvCxnSpPr/>
          <p:nvPr/>
        </p:nvCxnSpPr>
        <p:spPr>
          <a:xfrm flipH="1">
            <a:off x="2378511"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2447273"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2516035"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2584797"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2647429"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2716190"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2784953"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2853715"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2922000"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2990762"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3059524"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a:off x="3128286"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3190919"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a:off x="3259680"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3328442"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3397204"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3463102"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3531864"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3600627"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3669387"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3732020"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a:off x="3800782"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3869545"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3938305"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4006592" y="367083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H="1">
            <a:off x="4075354" y="367083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4144116" y="367083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flipV="1">
            <a:off x="1216139" y="1715526"/>
            <a:ext cx="32070" cy="343725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5" name="TextBox 2"/>
          <p:cNvSpPr txBox="1">
            <a:spLocks noChangeArrowheads="1"/>
          </p:cNvSpPr>
          <p:nvPr/>
        </p:nvSpPr>
        <p:spPr bwMode="auto">
          <a:xfrm>
            <a:off x="641198" y="2075351"/>
            <a:ext cx="7596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OIP</a:t>
            </a:r>
            <a:r>
              <a:rPr lang="en-US" b="1" baseline="-25000" dirty="0" smtClean="0">
                <a:latin typeface="Franklin Gothic Medium Cond" pitchFamily="34" charset="0"/>
              </a:rPr>
              <a:t>3</a:t>
            </a:r>
            <a:r>
              <a:rPr lang="en-US" b="1" dirty="0" smtClean="0">
                <a:latin typeface="Franklin Gothic Medium Cond" pitchFamily="34" charset="0"/>
              </a:rPr>
              <a:t> </a:t>
            </a:r>
            <a:endParaRPr lang="en-US" b="1" dirty="0" smtClean="0">
              <a:latin typeface="Franklin Gothic Medium Cond" pitchFamily="34" charset="0"/>
            </a:endParaRPr>
          </a:p>
        </p:txBody>
      </p:sp>
      <p:cxnSp>
        <p:nvCxnSpPr>
          <p:cNvPr id="76" name="Straight Connector 75"/>
          <p:cNvCxnSpPr/>
          <p:nvPr/>
        </p:nvCxnSpPr>
        <p:spPr>
          <a:xfrm>
            <a:off x="1479398" y="3510426"/>
            <a:ext cx="0" cy="1642352"/>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4070198" y="2248926"/>
            <a:ext cx="27021" cy="2903852"/>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V="1">
            <a:off x="1654564" y="1876153"/>
            <a:ext cx="3090916" cy="1683151"/>
          </a:xfrm>
          <a:prstGeom prst="line">
            <a:avLst/>
          </a:prstGeom>
          <a:ln w="38100">
            <a:solidFill>
              <a:srgbClr val="0000FF"/>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1175993" y="2221396"/>
            <a:ext cx="2898780" cy="2753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2544053" y="3113075"/>
            <a:ext cx="13139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flipV="1">
            <a:off x="2675447" y="2939205"/>
            <a:ext cx="6130" cy="17386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a:off x="563740"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H="1">
            <a:off x="632503"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H="1">
            <a:off x="701264"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H="1">
            <a:off x="763896"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H="1">
            <a:off x="832658"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H="1">
            <a:off x="901421"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H="1">
            <a:off x="970182"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H="1">
            <a:off x="1038469"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H="1">
            <a:off x="1107229"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H="1">
            <a:off x="1175992"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1244754"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H="1">
            <a:off x="1307387"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H="1">
            <a:off x="1376149"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H="1">
            <a:off x="1444911"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H="1">
            <a:off x="1513671"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flipH="1">
            <a:off x="1579570"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H="1">
            <a:off x="1648332"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H="1">
            <a:off x="1717095"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flipH="1">
            <a:off x="1785855"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flipH="1">
            <a:off x="1848488"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flipH="1">
            <a:off x="1917249"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a:off x="1986012"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H="1">
            <a:off x="2054774"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a:off x="2123061" y="36764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H="1">
            <a:off x="2191821" y="36764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H="1">
            <a:off x="2260584" y="36764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2335098"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H="1">
            <a:off x="2403860"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H="1">
            <a:off x="2472622"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flipH="1">
            <a:off x="2541383"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H="1">
            <a:off x="2604016"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H="1">
            <a:off x="2672777"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2741540"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H="1">
            <a:off x="2810302"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H="1">
            <a:off x="2878587"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flipH="1">
            <a:off x="2947348"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flipH="1">
            <a:off x="3016111"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flipH="1">
            <a:off x="3084873"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flipH="1">
            <a:off x="3147506"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H="1">
            <a:off x="3216267"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H="1">
            <a:off x="3285029"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H="1">
            <a:off x="3353790"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flipH="1">
            <a:off x="3419689"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flipH="1">
            <a:off x="3488450"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flipH="1">
            <a:off x="3557213"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flipH="1">
            <a:off x="3625974"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flipH="1">
            <a:off x="3688607"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flipH="1">
            <a:off x="3757369"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H="1">
            <a:off x="3826130"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flipH="1">
            <a:off x="3891408" y="3679694"/>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flipH="1">
            <a:off x="3959695" y="3681033"/>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flipH="1">
            <a:off x="4028457" y="3681033"/>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flipH="1">
            <a:off x="4097219" y="3681033"/>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flipV="1">
            <a:off x="2647429" y="1859676"/>
            <a:ext cx="1727569" cy="2341723"/>
          </a:xfrm>
          <a:prstGeom prst="line">
            <a:avLst/>
          </a:prstGeom>
          <a:ln w="38100">
            <a:solidFill>
              <a:srgbClr val="0000FF"/>
            </a:solidFill>
            <a:prstDash val="sysDot"/>
          </a:ln>
        </p:spPr>
        <p:style>
          <a:lnRef idx="1">
            <a:schemeClr val="accent1"/>
          </a:lnRef>
          <a:fillRef idx="0">
            <a:schemeClr val="accent1"/>
          </a:fillRef>
          <a:effectRef idx="0">
            <a:schemeClr val="accent1"/>
          </a:effectRef>
          <a:fontRef idx="minor">
            <a:schemeClr val="tx1"/>
          </a:fontRef>
        </p:style>
      </p:cxnSp>
      <p:grpSp>
        <p:nvGrpSpPr>
          <p:cNvPr id="152" name="Group 151"/>
          <p:cNvGrpSpPr/>
          <p:nvPr/>
        </p:nvGrpSpPr>
        <p:grpSpPr>
          <a:xfrm rot="20512611">
            <a:off x="2412258" y="2944028"/>
            <a:ext cx="1739210" cy="1057139"/>
            <a:chOff x="2102289" y="2113427"/>
            <a:chExt cx="3435309" cy="2414427"/>
          </a:xfrm>
        </p:grpSpPr>
        <p:sp>
          <p:nvSpPr>
            <p:cNvPr id="153" name="Freeform 152"/>
            <p:cNvSpPr/>
            <p:nvPr/>
          </p:nvSpPr>
          <p:spPr>
            <a:xfrm>
              <a:off x="4747023" y="2113427"/>
              <a:ext cx="790575" cy="243096"/>
            </a:xfrm>
            <a:custGeom>
              <a:avLst/>
              <a:gdLst>
                <a:gd name="connsiteX0" fmla="*/ 0 w 790575"/>
                <a:gd name="connsiteY0" fmla="*/ 243096 h 243096"/>
                <a:gd name="connsiteX1" fmla="*/ 11906 w 790575"/>
                <a:gd name="connsiteY1" fmla="*/ 233571 h 243096"/>
                <a:gd name="connsiteX2" fmla="*/ 26194 w 790575"/>
                <a:gd name="connsiteY2" fmla="*/ 224046 h 243096"/>
                <a:gd name="connsiteX3" fmla="*/ 47625 w 790575"/>
                <a:gd name="connsiteY3" fmla="*/ 207377 h 243096"/>
                <a:gd name="connsiteX4" fmla="*/ 61912 w 790575"/>
                <a:gd name="connsiteY4" fmla="*/ 197852 h 243096"/>
                <a:gd name="connsiteX5" fmla="*/ 69056 w 790575"/>
                <a:gd name="connsiteY5" fmla="*/ 195471 h 243096"/>
                <a:gd name="connsiteX6" fmla="*/ 83344 w 790575"/>
                <a:gd name="connsiteY6" fmla="*/ 185946 h 243096"/>
                <a:gd name="connsiteX7" fmla="*/ 104775 w 790575"/>
                <a:gd name="connsiteY7" fmla="*/ 171658 h 243096"/>
                <a:gd name="connsiteX8" fmla="*/ 111919 w 790575"/>
                <a:gd name="connsiteY8" fmla="*/ 166896 h 243096"/>
                <a:gd name="connsiteX9" fmla="*/ 119062 w 790575"/>
                <a:gd name="connsiteY9" fmla="*/ 164514 h 243096"/>
                <a:gd name="connsiteX10" fmla="*/ 140494 w 790575"/>
                <a:gd name="connsiteY10" fmla="*/ 152608 h 243096"/>
                <a:gd name="connsiteX11" fmla="*/ 161925 w 790575"/>
                <a:gd name="connsiteY11" fmla="*/ 140702 h 243096"/>
                <a:gd name="connsiteX12" fmla="*/ 169069 w 790575"/>
                <a:gd name="connsiteY12" fmla="*/ 133558 h 243096"/>
                <a:gd name="connsiteX13" fmla="*/ 183356 w 790575"/>
                <a:gd name="connsiteY13" fmla="*/ 128796 h 243096"/>
                <a:gd name="connsiteX14" fmla="*/ 197644 w 790575"/>
                <a:gd name="connsiteY14" fmla="*/ 119271 h 243096"/>
                <a:gd name="connsiteX15" fmla="*/ 211931 w 790575"/>
                <a:gd name="connsiteY15" fmla="*/ 114508 h 243096"/>
                <a:gd name="connsiteX16" fmla="*/ 226219 w 790575"/>
                <a:gd name="connsiteY16" fmla="*/ 107364 h 243096"/>
                <a:gd name="connsiteX17" fmla="*/ 240506 w 790575"/>
                <a:gd name="connsiteY17" fmla="*/ 100221 h 243096"/>
                <a:gd name="connsiteX18" fmla="*/ 247650 w 790575"/>
                <a:gd name="connsiteY18" fmla="*/ 95458 h 243096"/>
                <a:gd name="connsiteX19" fmla="*/ 261937 w 790575"/>
                <a:gd name="connsiteY19" fmla="*/ 90696 h 243096"/>
                <a:gd name="connsiteX20" fmla="*/ 278606 w 790575"/>
                <a:gd name="connsiteY20" fmla="*/ 83552 h 243096"/>
                <a:gd name="connsiteX21" fmla="*/ 292894 w 790575"/>
                <a:gd name="connsiteY21" fmla="*/ 78789 h 243096"/>
                <a:gd name="connsiteX22" fmla="*/ 300037 w 790575"/>
                <a:gd name="connsiteY22" fmla="*/ 76408 h 243096"/>
                <a:gd name="connsiteX23" fmla="*/ 309562 w 790575"/>
                <a:gd name="connsiteY23" fmla="*/ 74027 h 243096"/>
                <a:gd name="connsiteX24" fmla="*/ 338137 w 790575"/>
                <a:gd name="connsiteY24" fmla="*/ 64502 h 243096"/>
                <a:gd name="connsiteX25" fmla="*/ 345281 w 790575"/>
                <a:gd name="connsiteY25" fmla="*/ 62121 h 243096"/>
                <a:gd name="connsiteX26" fmla="*/ 352425 w 790575"/>
                <a:gd name="connsiteY26" fmla="*/ 59739 h 243096"/>
                <a:gd name="connsiteX27" fmla="*/ 364331 w 790575"/>
                <a:gd name="connsiteY27" fmla="*/ 57358 h 243096"/>
                <a:gd name="connsiteX28" fmla="*/ 378619 w 790575"/>
                <a:gd name="connsiteY28" fmla="*/ 52596 h 243096"/>
                <a:gd name="connsiteX29" fmla="*/ 388144 w 790575"/>
                <a:gd name="connsiteY29" fmla="*/ 50214 h 243096"/>
                <a:gd name="connsiteX30" fmla="*/ 395287 w 790575"/>
                <a:gd name="connsiteY30" fmla="*/ 47833 h 243096"/>
                <a:gd name="connsiteX31" fmla="*/ 414337 w 790575"/>
                <a:gd name="connsiteY31" fmla="*/ 43071 h 243096"/>
                <a:gd name="connsiteX32" fmla="*/ 428625 w 790575"/>
                <a:gd name="connsiteY32" fmla="*/ 38308 h 243096"/>
                <a:gd name="connsiteX33" fmla="*/ 438150 w 790575"/>
                <a:gd name="connsiteY33" fmla="*/ 35927 h 243096"/>
                <a:gd name="connsiteX34" fmla="*/ 450056 w 790575"/>
                <a:gd name="connsiteY34" fmla="*/ 33546 h 243096"/>
                <a:gd name="connsiteX35" fmla="*/ 457200 w 790575"/>
                <a:gd name="connsiteY35" fmla="*/ 31164 h 243096"/>
                <a:gd name="connsiteX36" fmla="*/ 471487 w 790575"/>
                <a:gd name="connsiteY36" fmla="*/ 28783 h 243096"/>
                <a:gd name="connsiteX37" fmla="*/ 483394 w 790575"/>
                <a:gd name="connsiteY37" fmla="*/ 26402 h 243096"/>
                <a:gd name="connsiteX38" fmla="*/ 492919 w 790575"/>
                <a:gd name="connsiteY38" fmla="*/ 24021 h 243096"/>
                <a:gd name="connsiteX39" fmla="*/ 533400 w 790575"/>
                <a:gd name="connsiteY39" fmla="*/ 19258 h 243096"/>
                <a:gd name="connsiteX40" fmla="*/ 550069 w 790575"/>
                <a:gd name="connsiteY40" fmla="*/ 16877 h 243096"/>
                <a:gd name="connsiteX41" fmla="*/ 564356 w 790575"/>
                <a:gd name="connsiteY41" fmla="*/ 14496 h 243096"/>
                <a:gd name="connsiteX42" fmla="*/ 628650 w 790575"/>
                <a:gd name="connsiteY42" fmla="*/ 9733 h 243096"/>
                <a:gd name="connsiteX43" fmla="*/ 652462 w 790575"/>
                <a:gd name="connsiteY43" fmla="*/ 7352 h 243096"/>
                <a:gd name="connsiteX44" fmla="*/ 726281 w 790575"/>
                <a:gd name="connsiteY44" fmla="*/ 2589 h 243096"/>
                <a:gd name="connsiteX45" fmla="*/ 752475 w 790575"/>
                <a:gd name="connsiteY45" fmla="*/ 208 h 243096"/>
                <a:gd name="connsiteX46" fmla="*/ 790575 w 790575"/>
                <a:gd name="connsiteY46" fmla="*/ 208 h 24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790575" h="243096">
                  <a:moveTo>
                    <a:pt x="0" y="243096"/>
                  </a:moveTo>
                  <a:cubicBezTo>
                    <a:pt x="3969" y="239921"/>
                    <a:pt x="7796" y="236560"/>
                    <a:pt x="11906" y="233571"/>
                  </a:cubicBezTo>
                  <a:cubicBezTo>
                    <a:pt x="16535" y="230204"/>
                    <a:pt x="22147" y="228094"/>
                    <a:pt x="26194" y="224046"/>
                  </a:cubicBezTo>
                  <a:cubicBezTo>
                    <a:pt x="37385" y="212854"/>
                    <a:pt x="30534" y="218771"/>
                    <a:pt x="47625" y="207377"/>
                  </a:cubicBezTo>
                  <a:lnTo>
                    <a:pt x="61912" y="197852"/>
                  </a:lnTo>
                  <a:lnTo>
                    <a:pt x="69056" y="195471"/>
                  </a:lnTo>
                  <a:cubicBezTo>
                    <a:pt x="84912" y="179615"/>
                    <a:pt x="67835" y="194562"/>
                    <a:pt x="83344" y="185946"/>
                  </a:cubicBezTo>
                  <a:cubicBezTo>
                    <a:pt x="83352" y="185942"/>
                    <a:pt x="101200" y="174042"/>
                    <a:pt x="104775" y="171658"/>
                  </a:cubicBezTo>
                  <a:cubicBezTo>
                    <a:pt x="107156" y="170071"/>
                    <a:pt x="109204" y="167801"/>
                    <a:pt x="111919" y="166896"/>
                  </a:cubicBezTo>
                  <a:cubicBezTo>
                    <a:pt x="114300" y="166102"/>
                    <a:pt x="116868" y="165733"/>
                    <a:pt x="119062" y="164514"/>
                  </a:cubicBezTo>
                  <a:cubicBezTo>
                    <a:pt x="143619" y="150870"/>
                    <a:pt x="124332" y="157994"/>
                    <a:pt x="140494" y="152608"/>
                  </a:cubicBezTo>
                  <a:cubicBezTo>
                    <a:pt x="156870" y="141691"/>
                    <a:pt x="149351" y="144893"/>
                    <a:pt x="161925" y="140702"/>
                  </a:cubicBezTo>
                  <a:cubicBezTo>
                    <a:pt x="164306" y="138321"/>
                    <a:pt x="166125" y="135193"/>
                    <a:pt x="169069" y="133558"/>
                  </a:cubicBezTo>
                  <a:cubicBezTo>
                    <a:pt x="173457" y="131120"/>
                    <a:pt x="183356" y="128796"/>
                    <a:pt x="183356" y="128796"/>
                  </a:cubicBezTo>
                  <a:cubicBezTo>
                    <a:pt x="188119" y="125621"/>
                    <a:pt x="192214" y="121081"/>
                    <a:pt x="197644" y="119271"/>
                  </a:cubicBezTo>
                  <a:cubicBezTo>
                    <a:pt x="202406" y="117683"/>
                    <a:pt x="207754" y="117292"/>
                    <a:pt x="211931" y="114508"/>
                  </a:cubicBezTo>
                  <a:cubicBezTo>
                    <a:pt x="232409" y="100858"/>
                    <a:pt x="206497" y="117226"/>
                    <a:pt x="226219" y="107364"/>
                  </a:cubicBezTo>
                  <a:cubicBezTo>
                    <a:pt x="244676" y="98135"/>
                    <a:pt x="222555" y="106204"/>
                    <a:pt x="240506" y="100221"/>
                  </a:cubicBezTo>
                  <a:cubicBezTo>
                    <a:pt x="242887" y="98633"/>
                    <a:pt x="245035" y="96620"/>
                    <a:pt x="247650" y="95458"/>
                  </a:cubicBezTo>
                  <a:cubicBezTo>
                    <a:pt x="252237" y="93419"/>
                    <a:pt x="261937" y="90696"/>
                    <a:pt x="261937" y="90696"/>
                  </a:cubicBezTo>
                  <a:cubicBezTo>
                    <a:pt x="273272" y="83139"/>
                    <a:pt x="264626" y="87746"/>
                    <a:pt x="278606" y="83552"/>
                  </a:cubicBezTo>
                  <a:cubicBezTo>
                    <a:pt x="283415" y="82109"/>
                    <a:pt x="288131" y="80377"/>
                    <a:pt x="292894" y="78789"/>
                  </a:cubicBezTo>
                  <a:cubicBezTo>
                    <a:pt x="295275" y="77995"/>
                    <a:pt x="297602" y="77017"/>
                    <a:pt x="300037" y="76408"/>
                  </a:cubicBezTo>
                  <a:cubicBezTo>
                    <a:pt x="303212" y="75614"/>
                    <a:pt x="306427" y="74967"/>
                    <a:pt x="309562" y="74027"/>
                  </a:cubicBezTo>
                  <a:cubicBezTo>
                    <a:pt x="319143" y="71153"/>
                    <a:pt x="328637" y="67668"/>
                    <a:pt x="338137" y="64502"/>
                  </a:cubicBezTo>
                  <a:lnTo>
                    <a:pt x="345281" y="62121"/>
                  </a:lnTo>
                  <a:cubicBezTo>
                    <a:pt x="347662" y="61327"/>
                    <a:pt x="349964" y="60231"/>
                    <a:pt x="352425" y="59739"/>
                  </a:cubicBezTo>
                  <a:cubicBezTo>
                    <a:pt x="356394" y="58945"/>
                    <a:pt x="360426" y="58423"/>
                    <a:pt x="364331" y="57358"/>
                  </a:cubicBezTo>
                  <a:cubicBezTo>
                    <a:pt x="369174" y="56037"/>
                    <a:pt x="373749" y="53814"/>
                    <a:pt x="378619" y="52596"/>
                  </a:cubicBezTo>
                  <a:cubicBezTo>
                    <a:pt x="381794" y="51802"/>
                    <a:pt x="384997" y="51113"/>
                    <a:pt x="388144" y="50214"/>
                  </a:cubicBezTo>
                  <a:cubicBezTo>
                    <a:pt x="390557" y="49524"/>
                    <a:pt x="392866" y="48493"/>
                    <a:pt x="395287" y="47833"/>
                  </a:cubicBezTo>
                  <a:cubicBezTo>
                    <a:pt x="401602" y="46111"/>
                    <a:pt x="408128" y="45141"/>
                    <a:pt x="414337" y="43071"/>
                  </a:cubicBezTo>
                  <a:cubicBezTo>
                    <a:pt x="419100" y="41483"/>
                    <a:pt x="423755" y="39525"/>
                    <a:pt x="428625" y="38308"/>
                  </a:cubicBezTo>
                  <a:cubicBezTo>
                    <a:pt x="431800" y="37514"/>
                    <a:pt x="434955" y="36637"/>
                    <a:pt x="438150" y="35927"/>
                  </a:cubicBezTo>
                  <a:cubicBezTo>
                    <a:pt x="442101" y="35049"/>
                    <a:pt x="446130" y="34528"/>
                    <a:pt x="450056" y="33546"/>
                  </a:cubicBezTo>
                  <a:cubicBezTo>
                    <a:pt x="452491" y="32937"/>
                    <a:pt x="454750" y="31709"/>
                    <a:pt x="457200" y="31164"/>
                  </a:cubicBezTo>
                  <a:cubicBezTo>
                    <a:pt x="461913" y="30117"/>
                    <a:pt x="466737" y="29647"/>
                    <a:pt x="471487" y="28783"/>
                  </a:cubicBezTo>
                  <a:cubicBezTo>
                    <a:pt x="475469" y="28059"/>
                    <a:pt x="479443" y="27280"/>
                    <a:pt x="483394" y="26402"/>
                  </a:cubicBezTo>
                  <a:cubicBezTo>
                    <a:pt x="486589" y="25692"/>
                    <a:pt x="489691" y="24559"/>
                    <a:pt x="492919" y="24021"/>
                  </a:cubicBezTo>
                  <a:cubicBezTo>
                    <a:pt x="501192" y="22642"/>
                    <a:pt x="525723" y="20217"/>
                    <a:pt x="533400" y="19258"/>
                  </a:cubicBezTo>
                  <a:cubicBezTo>
                    <a:pt x="538969" y="18562"/>
                    <a:pt x="544522" y="17730"/>
                    <a:pt x="550069" y="16877"/>
                  </a:cubicBezTo>
                  <a:cubicBezTo>
                    <a:pt x="554841" y="16143"/>
                    <a:pt x="559561" y="15060"/>
                    <a:pt x="564356" y="14496"/>
                  </a:cubicBezTo>
                  <a:cubicBezTo>
                    <a:pt x="589157" y="11578"/>
                    <a:pt x="602214" y="11766"/>
                    <a:pt x="628650" y="9733"/>
                  </a:cubicBezTo>
                  <a:cubicBezTo>
                    <a:pt x="636603" y="9121"/>
                    <a:pt x="644513" y="8014"/>
                    <a:pt x="652462" y="7352"/>
                  </a:cubicBezTo>
                  <a:cubicBezTo>
                    <a:pt x="697453" y="3603"/>
                    <a:pt x="676898" y="6117"/>
                    <a:pt x="726281" y="2589"/>
                  </a:cubicBezTo>
                  <a:cubicBezTo>
                    <a:pt x="735026" y="1964"/>
                    <a:pt x="743714" y="532"/>
                    <a:pt x="752475" y="208"/>
                  </a:cubicBezTo>
                  <a:cubicBezTo>
                    <a:pt x="765166" y="-262"/>
                    <a:pt x="777875" y="208"/>
                    <a:pt x="790575" y="208"/>
                  </a:cubicBezTo>
                </a:path>
              </a:pathLst>
            </a:cu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4" name="Straight Connector 153"/>
            <p:cNvCxnSpPr/>
            <p:nvPr/>
          </p:nvCxnSpPr>
          <p:spPr>
            <a:xfrm flipV="1">
              <a:off x="2102289" y="2342102"/>
              <a:ext cx="2654625" cy="2185752"/>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grpSp>
      <p:cxnSp>
        <p:nvCxnSpPr>
          <p:cNvPr id="162" name="Straight Connector 161"/>
          <p:cNvCxnSpPr/>
          <p:nvPr/>
        </p:nvCxnSpPr>
        <p:spPr>
          <a:xfrm>
            <a:off x="3019874" y="3544326"/>
            <a:ext cx="0" cy="1642352"/>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3" name="Straight Arrow Connector 162"/>
          <p:cNvCxnSpPr/>
          <p:nvPr/>
        </p:nvCxnSpPr>
        <p:spPr>
          <a:xfrm>
            <a:off x="6622524" y="1875788"/>
            <a:ext cx="1143000" cy="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4" name="Isosceles Triangle 163"/>
          <p:cNvSpPr/>
          <p:nvPr/>
        </p:nvSpPr>
        <p:spPr>
          <a:xfrm rot="5400000">
            <a:off x="6972567" y="1563845"/>
            <a:ext cx="533400" cy="623887"/>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TextBox 2"/>
          <p:cNvSpPr txBox="1">
            <a:spLocks noChangeArrowheads="1"/>
          </p:cNvSpPr>
          <p:nvPr/>
        </p:nvSpPr>
        <p:spPr bwMode="auto">
          <a:xfrm>
            <a:off x="6470124" y="2066288"/>
            <a:ext cx="16832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Nonlinear noisy amplifier</a:t>
            </a:r>
            <a:endParaRPr lang="en-US" b="1" baseline="-25000" dirty="0" smtClean="0">
              <a:latin typeface="Franklin Gothic Medium Cond" pitchFamily="34" charset="0"/>
            </a:endParaRPr>
          </a:p>
        </p:txBody>
      </p:sp>
      <p:sp>
        <p:nvSpPr>
          <p:cNvPr id="166" name="TextBox 2"/>
          <p:cNvSpPr txBox="1">
            <a:spLocks noChangeArrowheads="1"/>
          </p:cNvSpPr>
          <p:nvPr/>
        </p:nvSpPr>
        <p:spPr bwMode="auto">
          <a:xfrm>
            <a:off x="3903713" y="5093040"/>
            <a:ext cx="7596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IIP</a:t>
            </a:r>
            <a:r>
              <a:rPr lang="en-US" b="1" baseline="-25000" dirty="0" smtClean="0">
                <a:latin typeface="Franklin Gothic Medium Cond" pitchFamily="34" charset="0"/>
              </a:rPr>
              <a:t>3</a:t>
            </a:r>
            <a:r>
              <a:rPr lang="en-US" b="1" dirty="0" smtClean="0">
                <a:latin typeface="Franklin Gothic Medium Cond" pitchFamily="34" charset="0"/>
              </a:rPr>
              <a:t> </a:t>
            </a:r>
            <a:endParaRPr lang="en-US" b="1" dirty="0" smtClean="0">
              <a:latin typeface="Franklin Gothic Medium Cond" pitchFamily="34" charset="0"/>
            </a:endParaRPr>
          </a:p>
        </p:txBody>
      </p:sp>
      <p:sp>
        <p:nvSpPr>
          <p:cNvPr id="168" name="TextBox 2"/>
          <p:cNvSpPr txBox="1">
            <a:spLocks noChangeArrowheads="1"/>
          </p:cNvSpPr>
          <p:nvPr/>
        </p:nvSpPr>
        <p:spPr bwMode="auto">
          <a:xfrm>
            <a:off x="6622524" y="1269994"/>
            <a:ext cx="16832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latin typeface="Franklin Gothic Medium Cond" pitchFamily="34" charset="0"/>
              </a:rPr>
              <a:t>Noise factor: F</a:t>
            </a:r>
            <a:endParaRPr lang="en-US" sz="1600" b="1" baseline="-25000" dirty="0" smtClean="0">
              <a:latin typeface="Franklin Gothic Medium Cond" pitchFamily="34" charset="0"/>
            </a:endParaRPr>
          </a:p>
        </p:txBody>
      </p:sp>
      <p:sp>
        <p:nvSpPr>
          <p:cNvPr id="169" name="TextBox 2"/>
          <p:cNvSpPr txBox="1">
            <a:spLocks noChangeArrowheads="1"/>
          </p:cNvSpPr>
          <p:nvPr/>
        </p:nvSpPr>
        <p:spPr bwMode="auto">
          <a:xfrm>
            <a:off x="5334000" y="1494789"/>
            <a:ext cx="15413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latin typeface="Franklin Gothic Medium Cond" pitchFamily="34" charset="0"/>
              </a:rPr>
              <a:t>Input source noise power: N</a:t>
            </a:r>
            <a:r>
              <a:rPr lang="en-US" sz="1600" b="1" baseline="-25000" dirty="0" smtClean="0">
                <a:latin typeface="Franklin Gothic Medium Cond" pitchFamily="34" charset="0"/>
              </a:rPr>
              <a:t>i</a:t>
            </a:r>
            <a:endParaRPr lang="en-US" sz="1600" b="1" baseline="-25000" dirty="0" smtClean="0">
              <a:latin typeface="Franklin Gothic Medium Cond" pitchFamily="34" charset="0"/>
            </a:endParaRPr>
          </a:p>
        </p:txBody>
      </p:sp>
      <p:sp>
        <p:nvSpPr>
          <p:cNvPr id="170" name="TextBox 2"/>
          <p:cNvSpPr txBox="1">
            <a:spLocks noChangeArrowheads="1"/>
          </p:cNvSpPr>
          <p:nvPr/>
        </p:nvSpPr>
        <p:spPr bwMode="auto">
          <a:xfrm>
            <a:off x="4229474" y="3696726"/>
            <a:ext cx="5160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latin typeface="Franklin Gothic Medium Cond" pitchFamily="34" charset="0"/>
              </a:rPr>
              <a:t>GN</a:t>
            </a:r>
            <a:r>
              <a:rPr lang="en-US" sz="1600" b="1" baseline="-25000" dirty="0" err="1" smtClean="0">
                <a:latin typeface="Franklin Gothic Medium Cond" pitchFamily="34" charset="0"/>
              </a:rPr>
              <a:t>i</a:t>
            </a:r>
            <a:endParaRPr lang="en-US" sz="1600" b="1" baseline="-25000" dirty="0" smtClean="0">
              <a:latin typeface="Franklin Gothic Medium Cond" pitchFamily="34" charset="0"/>
            </a:endParaRPr>
          </a:p>
        </p:txBody>
      </p:sp>
      <p:sp>
        <p:nvSpPr>
          <p:cNvPr id="171" name="TextBox 2"/>
          <p:cNvSpPr txBox="1">
            <a:spLocks noChangeArrowheads="1"/>
          </p:cNvSpPr>
          <p:nvPr/>
        </p:nvSpPr>
        <p:spPr bwMode="auto">
          <a:xfrm>
            <a:off x="4234743" y="2818543"/>
            <a:ext cx="103739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FF0000"/>
                </a:solidFill>
                <a:latin typeface="Franklin Gothic Medium Cond" pitchFamily="34" charset="0"/>
              </a:rPr>
              <a:t>FxGN</a:t>
            </a:r>
            <a:r>
              <a:rPr lang="en-US" sz="1600" b="1" baseline="-25000" dirty="0" err="1" smtClean="0">
                <a:solidFill>
                  <a:srgbClr val="FF0000"/>
                </a:solidFill>
                <a:latin typeface="Franklin Gothic Medium Cond" pitchFamily="34" charset="0"/>
              </a:rPr>
              <a:t>i</a:t>
            </a:r>
            <a:r>
              <a:rPr lang="en-US" sz="1600" b="1" baseline="-25000" dirty="0" smtClean="0">
                <a:solidFill>
                  <a:srgbClr val="FF0000"/>
                </a:solidFill>
                <a:latin typeface="Franklin Gothic Medium Cond" pitchFamily="34" charset="0"/>
              </a:rPr>
              <a:t> </a:t>
            </a:r>
          </a:p>
          <a:p>
            <a:pPr marL="0" indent="0" eaLnBrk="1" hangingPunct="1"/>
            <a:r>
              <a:rPr lang="en-US" sz="1600" b="1" dirty="0" smtClean="0">
                <a:solidFill>
                  <a:srgbClr val="FF0000"/>
                </a:solidFill>
                <a:latin typeface="Franklin Gothic Medium Cond" pitchFamily="34" charset="0"/>
              </a:rPr>
              <a:t>(output noise floor)</a:t>
            </a:r>
            <a:endParaRPr lang="en-US" sz="1600" b="1" baseline="-25000" dirty="0" smtClean="0">
              <a:solidFill>
                <a:srgbClr val="FF0000"/>
              </a:solidFill>
              <a:latin typeface="Franklin Gothic Medium Cond" pitchFamily="34" charset="0"/>
            </a:endParaRPr>
          </a:p>
        </p:txBody>
      </p:sp>
      <p:cxnSp>
        <p:nvCxnSpPr>
          <p:cNvPr id="172" name="Straight Connector 171"/>
          <p:cNvCxnSpPr/>
          <p:nvPr/>
        </p:nvCxnSpPr>
        <p:spPr>
          <a:xfrm>
            <a:off x="3422753" y="3204407"/>
            <a:ext cx="13139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flipH="1" flipV="1">
            <a:off x="3554147" y="3030537"/>
            <a:ext cx="6130" cy="17386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4" name="TextBox 2"/>
          <p:cNvSpPr txBox="1">
            <a:spLocks noChangeArrowheads="1"/>
          </p:cNvSpPr>
          <p:nvPr/>
        </p:nvSpPr>
        <p:spPr bwMode="auto">
          <a:xfrm>
            <a:off x="2610146" y="2895488"/>
            <a:ext cx="37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latin typeface="Franklin Gothic Medium Cond" pitchFamily="34" charset="0"/>
              </a:rPr>
              <a:t>1</a:t>
            </a:r>
            <a:endParaRPr lang="en-US" sz="1600" b="1" baseline="-25000" dirty="0" smtClean="0">
              <a:latin typeface="Franklin Gothic Medium Cond" pitchFamily="34" charset="0"/>
            </a:endParaRPr>
          </a:p>
        </p:txBody>
      </p:sp>
      <p:sp>
        <p:nvSpPr>
          <p:cNvPr id="175" name="TextBox 2"/>
          <p:cNvSpPr txBox="1">
            <a:spLocks noChangeArrowheads="1"/>
          </p:cNvSpPr>
          <p:nvPr/>
        </p:nvSpPr>
        <p:spPr bwMode="auto">
          <a:xfrm>
            <a:off x="3483951" y="2934726"/>
            <a:ext cx="37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latin typeface="Franklin Gothic Medium Cond" pitchFamily="34" charset="0"/>
              </a:rPr>
              <a:t>3</a:t>
            </a:r>
            <a:endParaRPr lang="en-US" sz="1600" b="1" baseline="-25000" dirty="0" smtClean="0">
              <a:latin typeface="Franklin Gothic Medium Cond" pitchFamily="34" charset="0"/>
            </a:endParaRPr>
          </a:p>
        </p:txBody>
      </p:sp>
      <p:sp>
        <p:nvSpPr>
          <p:cNvPr id="176" name="TextBox 2"/>
          <p:cNvSpPr txBox="1">
            <a:spLocks noChangeArrowheads="1"/>
          </p:cNvSpPr>
          <p:nvPr/>
        </p:nvSpPr>
        <p:spPr bwMode="auto">
          <a:xfrm>
            <a:off x="571875" y="1346194"/>
            <a:ext cx="12029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P</a:t>
            </a:r>
            <a:r>
              <a:rPr lang="en-US" b="1" baseline="-25000" dirty="0" smtClean="0">
                <a:latin typeface="Franklin Gothic Medium Cond" pitchFamily="34" charset="0"/>
              </a:rPr>
              <a:t>out </a:t>
            </a:r>
            <a:r>
              <a:rPr lang="en-US" b="1" dirty="0" smtClean="0">
                <a:latin typeface="Franklin Gothic Medium Cond" pitchFamily="34" charset="0"/>
              </a:rPr>
              <a:t>(</a:t>
            </a:r>
            <a:r>
              <a:rPr lang="en-US" b="1" dirty="0" err="1" smtClean="0">
                <a:latin typeface="Franklin Gothic Medium Cond" pitchFamily="34" charset="0"/>
              </a:rPr>
              <a:t>dBm</a:t>
            </a:r>
            <a:r>
              <a:rPr lang="en-US" b="1" dirty="0" smtClean="0">
                <a:latin typeface="Franklin Gothic Medium Cond" pitchFamily="34" charset="0"/>
              </a:rPr>
              <a:t>) </a:t>
            </a:r>
            <a:endParaRPr lang="en-US" b="1" dirty="0" smtClean="0">
              <a:latin typeface="Franklin Gothic Medium Cond" pitchFamily="34" charset="0"/>
            </a:endParaRPr>
          </a:p>
        </p:txBody>
      </p:sp>
      <p:cxnSp>
        <p:nvCxnSpPr>
          <p:cNvPr id="178" name="Straight Arrow Connector 177"/>
          <p:cNvCxnSpPr/>
          <p:nvPr/>
        </p:nvCxnSpPr>
        <p:spPr>
          <a:xfrm>
            <a:off x="1488324" y="4546594"/>
            <a:ext cx="1502915" cy="0"/>
          </a:xfrm>
          <a:prstGeom prst="straightConnector1">
            <a:avLst/>
          </a:prstGeom>
          <a:ln w="28575">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79" name="TextBox 2"/>
          <p:cNvSpPr txBox="1">
            <a:spLocks noChangeArrowheads="1"/>
          </p:cNvSpPr>
          <p:nvPr/>
        </p:nvSpPr>
        <p:spPr bwMode="auto">
          <a:xfrm>
            <a:off x="1896654" y="4549072"/>
            <a:ext cx="6833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FF0000"/>
                </a:solidFill>
                <a:latin typeface="Franklin Gothic Medium Cond" pitchFamily="34" charset="0"/>
              </a:rPr>
              <a:t>SFDR</a:t>
            </a:r>
            <a:endParaRPr lang="en-US" sz="1600" b="1" baseline="-25000" dirty="0" smtClean="0">
              <a:solidFill>
                <a:srgbClr val="FF0000"/>
              </a:solidFill>
              <a:latin typeface="Franklin Gothic Medium Cond" pitchFamily="34" charset="0"/>
            </a:endParaRPr>
          </a:p>
        </p:txBody>
      </p:sp>
      <p:sp>
        <p:nvSpPr>
          <p:cNvPr id="180" name="TextBox 2"/>
          <p:cNvSpPr txBox="1">
            <a:spLocks noChangeArrowheads="1"/>
          </p:cNvSpPr>
          <p:nvPr/>
        </p:nvSpPr>
        <p:spPr bwMode="auto">
          <a:xfrm>
            <a:off x="6939459" y="1715526"/>
            <a:ext cx="7446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G</a:t>
            </a:r>
            <a:endParaRPr lang="en-US" sz="1600" b="1" baseline="-25000" dirty="0" smtClean="0">
              <a:solidFill>
                <a:srgbClr val="0000FF"/>
              </a:solidFill>
              <a:latin typeface="Franklin Gothic Medium Cond" pitchFamily="34" charset="0"/>
            </a:endParaRPr>
          </a:p>
        </p:txBody>
      </p:sp>
      <p:cxnSp>
        <p:nvCxnSpPr>
          <p:cNvPr id="182" name="Straight Arrow Connector 181"/>
          <p:cNvCxnSpPr>
            <a:stCxn id="45" idx="39"/>
          </p:cNvCxnSpPr>
          <p:nvPr/>
        </p:nvCxnSpPr>
        <p:spPr>
          <a:xfrm flipV="1">
            <a:off x="4132464" y="3434152"/>
            <a:ext cx="149176" cy="22227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3" name="TextBox 2"/>
          <p:cNvSpPr txBox="1">
            <a:spLocks noChangeArrowheads="1"/>
          </p:cNvSpPr>
          <p:nvPr/>
        </p:nvSpPr>
        <p:spPr bwMode="auto">
          <a:xfrm>
            <a:off x="5257800" y="2793994"/>
            <a:ext cx="3314433"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“SFDR” is the difference between </a:t>
            </a:r>
            <a:r>
              <a:rPr lang="en-US" b="1" dirty="0" smtClean="0">
                <a:solidFill>
                  <a:srgbClr val="FF0000"/>
                </a:solidFill>
                <a:latin typeface="Franklin Gothic Medium Cond" pitchFamily="34" charset="0"/>
              </a:rPr>
              <a:t>th</a:t>
            </a:r>
            <a:r>
              <a:rPr lang="en-US" b="1" dirty="0" smtClean="0">
                <a:solidFill>
                  <a:srgbClr val="FF0000"/>
                </a:solidFill>
                <a:latin typeface="Franklin Gothic Medium Cond" pitchFamily="34" charset="0"/>
              </a:rPr>
              <a:t>e system input noise floor </a:t>
            </a:r>
            <a:r>
              <a:rPr lang="en-US" b="1" dirty="0" smtClean="0">
                <a:solidFill>
                  <a:srgbClr val="000000"/>
                </a:solidFill>
                <a:latin typeface="Franklin Gothic Medium Cond" pitchFamily="34" charset="0"/>
              </a:rPr>
              <a:t>and </a:t>
            </a:r>
            <a:r>
              <a:rPr lang="en-US" b="1" dirty="0" smtClean="0">
                <a:solidFill>
                  <a:srgbClr val="000000"/>
                </a:solidFill>
                <a:latin typeface="Franklin Gothic Medium Cond" pitchFamily="34" charset="0"/>
              </a:rPr>
              <a:t>the largest signal that can be accommodated before the 3</a:t>
            </a:r>
            <a:r>
              <a:rPr lang="en-US" b="1" baseline="30000" dirty="0" smtClean="0">
                <a:solidFill>
                  <a:srgbClr val="000000"/>
                </a:solidFill>
                <a:latin typeface="Franklin Gothic Medium Cond" pitchFamily="34" charset="0"/>
              </a:rPr>
              <a:t>rd</a:t>
            </a:r>
            <a:r>
              <a:rPr lang="en-US" b="1" dirty="0" smtClean="0">
                <a:solidFill>
                  <a:srgbClr val="000000"/>
                </a:solidFill>
                <a:latin typeface="Franklin Gothic Medium Cond" pitchFamily="34" charset="0"/>
              </a:rPr>
              <a:t>-order IM product rises above the noise floor. </a:t>
            </a:r>
            <a:endParaRPr lang="en-US" b="1" dirty="0">
              <a:solidFill>
                <a:srgbClr val="000000"/>
              </a:solidFill>
              <a:latin typeface="Franklin Gothic Medium Cond" pitchFamily="34" charset="0"/>
            </a:endParaRPr>
          </a:p>
        </p:txBody>
      </p:sp>
      <mc:AlternateContent xmlns:mc="http://schemas.openxmlformats.org/markup-compatibility/2006">
        <mc:Choice xmlns:a14="http://schemas.microsoft.com/office/drawing/2010/main" Requires="a14">
          <p:sp>
            <p:nvSpPr>
              <p:cNvPr id="185" name="TextBox 184"/>
              <p:cNvSpPr txBox="1"/>
              <p:nvPr/>
            </p:nvSpPr>
            <p:spPr>
              <a:xfrm>
                <a:off x="5486400" y="4495800"/>
                <a:ext cx="3505200" cy="72192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rgbClr val="0000FF"/>
                              </a:solidFill>
                              <a:latin typeface="Cambria Math"/>
                            </a:rPr>
                          </m:ctrlPr>
                        </m:sSubPr>
                        <m:e>
                          <m:r>
                            <a:rPr lang="en-US" sz="1400" b="1" i="0" smtClean="0">
                              <a:solidFill>
                                <a:srgbClr val="0000FF"/>
                              </a:solidFill>
                              <a:latin typeface="Cambria Math"/>
                            </a:rPr>
                            <m:t>𝐈𝐈𝐏</m:t>
                          </m:r>
                        </m:e>
                        <m:sub>
                          <m:r>
                            <a:rPr lang="en-US" sz="1400" b="1" i="0" smtClean="0">
                              <a:solidFill>
                                <a:srgbClr val="0000FF"/>
                              </a:solidFill>
                              <a:latin typeface="Cambria Math"/>
                            </a:rPr>
                            <m:t>𝟑</m:t>
                          </m:r>
                        </m:sub>
                      </m:sSub>
                      <m:r>
                        <a:rPr lang="en-US" sz="1400" b="1" i="1" smtClean="0">
                          <a:solidFill>
                            <a:srgbClr val="0000FF"/>
                          </a:solidFill>
                          <a:latin typeface="Cambria Math"/>
                        </a:rPr>
                        <m:t>−</m:t>
                      </m:r>
                      <m:sSub>
                        <m:sSubPr>
                          <m:ctrlPr>
                            <a:rPr lang="en-US" sz="1400" b="1" i="1">
                              <a:solidFill>
                                <a:srgbClr val="0000FF"/>
                              </a:solidFill>
                              <a:latin typeface="Cambria Math"/>
                            </a:rPr>
                          </m:ctrlPr>
                        </m:sSubPr>
                        <m:e>
                          <m:r>
                            <a:rPr lang="en-US" sz="1400" b="1" i="0" smtClean="0">
                              <a:solidFill>
                                <a:srgbClr val="0000FF"/>
                              </a:solidFill>
                              <a:latin typeface="Cambria Math"/>
                            </a:rPr>
                            <m:t>𝐏</m:t>
                          </m:r>
                        </m:e>
                        <m:sub>
                          <m:r>
                            <a:rPr lang="en-US" sz="1400" b="1" i="0" smtClean="0">
                              <a:solidFill>
                                <a:srgbClr val="0000FF"/>
                              </a:solidFill>
                              <a:latin typeface="Cambria Math"/>
                            </a:rPr>
                            <m:t>𝐢𝐧</m:t>
                          </m:r>
                          <m:r>
                            <a:rPr lang="en-US" sz="1400" b="1" i="0" smtClean="0">
                              <a:solidFill>
                                <a:srgbClr val="0000FF"/>
                              </a:solidFill>
                              <a:latin typeface="Cambria Math"/>
                            </a:rPr>
                            <m:t>,</m:t>
                          </m:r>
                          <m:r>
                            <a:rPr lang="en-US" sz="1400" b="1" i="0" smtClean="0">
                              <a:solidFill>
                                <a:srgbClr val="0000FF"/>
                              </a:solidFill>
                              <a:latin typeface="Cambria Math"/>
                            </a:rPr>
                            <m:t>𝐦𝐢𝐧</m:t>
                          </m:r>
                        </m:sub>
                      </m:sSub>
                      <m:r>
                        <a:rPr lang="en-US" sz="1400" b="1" i="1" smtClean="0">
                          <a:solidFill>
                            <a:srgbClr val="0000FF"/>
                          </a:solidFill>
                          <a:latin typeface="Cambria Math"/>
                        </a:rPr>
                        <m:t>=</m:t>
                      </m:r>
                      <m:r>
                        <a:rPr lang="en-US" sz="1400" b="1" i="1" smtClean="0">
                          <a:solidFill>
                            <a:srgbClr val="0000FF"/>
                          </a:solidFill>
                          <a:latin typeface="Cambria Math"/>
                        </a:rPr>
                        <m:t>𝟑</m:t>
                      </m:r>
                      <m:r>
                        <a:rPr lang="en-US" sz="1400" b="1" i="1" smtClean="0">
                          <a:solidFill>
                            <a:srgbClr val="0000FF"/>
                          </a:solidFill>
                          <a:latin typeface="Cambria Math"/>
                        </a:rPr>
                        <m:t>(</m:t>
                      </m:r>
                      <m:sSub>
                        <m:sSubPr>
                          <m:ctrlPr>
                            <a:rPr lang="en-US" sz="1400" b="1" i="1">
                              <a:solidFill>
                                <a:srgbClr val="0000FF"/>
                              </a:solidFill>
                              <a:latin typeface="Cambria Math"/>
                            </a:rPr>
                          </m:ctrlPr>
                        </m:sSubPr>
                        <m:e>
                          <m:r>
                            <a:rPr lang="en-US" sz="1400" b="1">
                              <a:solidFill>
                                <a:srgbClr val="0000FF"/>
                              </a:solidFill>
                              <a:latin typeface="Cambria Math"/>
                            </a:rPr>
                            <m:t>𝐈𝐈𝐏</m:t>
                          </m:r>
                        </m:e>
                        <m:sub>
                          <m:r>
                            <a:rPr lang="en-US" sz="1400" b="1">
                              <a:solidFill>
                                <a:srgbClr val="0000FF"/>
                              </a:solidFill>
                              <a:latin typeface="Cambria Math"/>
                            </a:rPr>
                            <m:t>𝟑</m:t>
                          </m:r>
                        </m:sub>
                      </m:sSub>
                      <m:r>
                        <a:rPr lang="en-US" sz="1400" b="1" i="1">
                          <a:solidFill>
                            <a:srgbClr val="0000FF"/>
                          </a:solidFill>
                          <a:latin typeface="Cambria Math"/>
                        </a:rPr>
                        <m:t>−</m:t>
                      </m:r>
                      <m:sSub>
                        <m:sSubPr>
                          <m:ctrlPr>
                            <a:rPr lang="en-US" sz="1400" b="1" i="1">
                              <a:solidFill>
                                <a:srgbClr val="0000FF"/>
                              </a:solidFill>
                              <a:latin typeface="Cambria Math"/>
                            </a:rPr>
                          </m:ctrlPr>
                        </m:sSubPr>
                        <m:e>
                          <m:r>
                            <a:rPr lang="en-US" sz="1400" b="1" i="1" smtClean="0">
                              <a:solidFill>
                                <a:srgbClr val="0000FF"/>
                              </a:solidFill>
                              <a:latin typeface="Cambria Math"/>
                            </a:rPr>
                            <m:t>(</m:t>
                          </m:r>
                          <m:r>
                            <a:rPr lang="en-US" sz="1400" b="1">
                              <a:solidFill>
                                <a:srgbClr val="0000FF"/>
                              </a:solidFill>
                              <a:latin typeface="Cambria Math"/>
                            </a:rPr>
                            <m:t>𝐏</m:t>
                          </m:r>
                        </m:e>
                        <m:sub>
                          <m:r>
                            <a:rPr lang="en-US" sz="1400" b="1">
                              <a:solidFill>
                                <a:srgbClr val="0000FF"/>
                              </a:solidFill>
                              <a:latin typeface="Cambria Math"/>
                            </a:rPr>
                            <m:t>𝐢𝐧</m:t>
                          </m:r>
                          <m:r>
                            <a:rPr lang="en-US" sz="1400" b="1">
                              <a:solidFill>
                                <a:srgbClr val="0000FF"/>
                              </a:solidFill>
                              <a:latin typeface="Cambria Math"/>
                            </a:rPr>
                            <m:t>,</m:t>
                          </m:r>
                          <m:r>
                            <a:rPr lang="en-US" sz="1400" b="1" i="0" smtClean="0">
                              <a:solidFill>
                                <a:srgbClr val="0000FF"/>
                              </a:solidFill>
                              <a:latin typeface="Cambria Math"/>
                            </a:rPr>
                            <m:t>𝐦𝐢𝐧</m:t>
                          </m:r>
                        </m:sub>
                      </m:sSub>
                      <m:r>
                        <a:rPr lang="en-US" sz="1400" b="1" i="1" smtClean="0">
                          <a:solidFill>
                            <a:srgbClr val="0000FF"/>
                          </a:solidFill>
                          <a:latin typeface="Cambria Math"/>
                        </a:rPr>
                        <m:t>+</m:t>
                      </m:r>
                      <m:r>
                        <a:rPr lang="en-US" sz="1400" b="1" i="1" smtClean="0">
                          <a:solidFill>
                            <a:srgbClr val="0000FF"/>
                          </a:solidFill>
                          <a:latin typeface="Cambria Math"/>
                        </a:rPr>
                        <m:t>𝑺𝑭𝑫𝑹</m:t>
                      </m:r>
                      <m:r>
                        <a:rPr lang="en-US" sz="1400" b="1" i="1" smtClean="0">
                          <a:solidFill>
                            <a:srgbClr val="0000FF"/>
                          </a:solidFill>
                          <a:latin typeface="Cambria Math"/>
                        </a:rPr>
                        <m:t>))</m:t>
                      </m:r>
                    </m:oMath>
                  </m:oMathPara>
                </a14:m>
                <a:endParaRPr lang="en-US" sz="1400" b="1" dirty="0" smtClean="0">
                  <a:solidFill>
                    <a:srgbClr val="0000FF"/>
                  </a:solidFill>
                </a:endParaRPr>
              </a:p>
              <a:p>
                <a:pPr/>
                <a14:m>
                  <m:oMathPara xmlns:m="http://schemas.openxmlformats.org/officeDocument/2006/math">
                    <m:oMathParaPr>
                      <m:jc m:val="left"/>
                    </m:oMathParaPr>
                    <m:oMath xmlns:m="http://schemas.openxmlformats.org/officeDocument/2006/math">
                      <m:r>
                        <a:rPr lang="en-US" sz="1400" b="1" i="1" smtClean="0">
                          <a:solidFill>
                            <a:srgbClr val="0000FF"/>
                          </a:solidFill>
                          <a:latin typeface="Cambria Math"/>
                          <a:ea typeface="Cambria Math"/>
                        </a:rPr>
                        <m:t>∴</m:t>
                      </m:r>
                      <m:r>
                        <a:rPr lang="en-US" sz="1400" b="1" i="1">
                          <a:solidFill>
                            <a:srgbClr val="0000FF"/>
                          </a:solidFill>
                          <a:latin typeface="Cambria Math"/>
                        </a:rPr>
                        <m:t>𝑺𝑭𝑫𝑹</m:t>
                      </m:r>
                      <m:r>
                        <a:rPr lang="en-US" sz="1400" b="1" i="0" smtClean="0">
                          <a:solidFill>
                            <a:srgbClr val="0000FF"/>
                          </a:solidFill>
                          <a:latin typeface="Cambria Math"/>
                        </a:rPr>
                        <m:t>=</m:t>
                      </m:r>
                      <m:f>
                        <m:fPr>
                          <m:ctrlPr>
                            <a:rPr lang="en-US" sz="1400" b="1" i="1" smtClean="0">
                              <a:solidFill>
                                <a:srgbClr val="0000FF"/>
                              </a:solidFill>
                              <a:latin typeface="Cambria Math"/>
                            </a:rPr>
                          </m:ctrlPr>
                        </m:fPr>
                        <m:num>
                          <m:r>
                            <a:rPr lang="en-US" sz="1400" b="1" i="1" smtClean="0">
                              <a:solidFill>
                                <a:srgbClr val="0000FF"/>
                              </a:solidFill>
                              <a:latin typeface="Cambria Math"/>
                            </a:rPr>
                            <m:t>𝟐</m:t>
                          </m:r>
                        </m:num>
                        <m:den>
                          <m:r>
                            <a:rPr lang="en-US" sz="1400" b="1" i="1" smtClean="0">
                              <a:solidFill>
                                <a:srgbClr val="0000FF"/>
                              </a:solidFill>
                              <a:latin typeface="Cambria Math"/>
                            </a:rPr>
                            <m:t>𝟑</m:t>
                          </m:r>
                        </m:den>
                      </m:f>
                      <m:r>
                        <a:rPr lang="en-US" sz="1400" b="1" i="1" smtClean="0">
                          <a:solidFill>
                            <a:srgbClr val="0000FF"/>
                          </a:solidFill>
                          <a:latin typeface="Cambria Math"/>
                        </a:rPr>
                        <m:t>(</m:t>
                      </m:r>
                      <m:sSub>
                        <m:sSubPr>
                          <m:ctrlPr>
                            <a:rPr lang="en-US" sz="1400" b="1" i="1">
                              <a:solidFill>
                                <a:srgbClr val="0000FF"/>
                              </a:solidFill>
                              <a:latin typeface="Cambria Math"/>
                            </a:rPr>
                          </m:ctrlPr>
                        </m:sSubPr>
                        <m:e>
                          <m:r>
                            <a:rPr lang="en-US" sz="1400" b="1">
                              <a:solidFill>
                                <a:srgbClr val="0000FF"/>
                              </a:solidFill>
                              <a:latin typeface="Cambria Math"/>
                            </a:rPr>
                            <m:t>𝐈𝐈𝐏</m:t>
                          </m:r>
                        </m:e>
                        <m:sub>
                          <m:r>
                            <a:rPr lang="en-US" sz="1400" b="1">
                              <a:solidFill>
                                <a:srgbClr val="0000FF"/>
                              </a:solidFill>
                              <a:latin typeface="Cambria Math"/>
                            </a:rPr>
                            <m:t>𝟑</m:t>
                          </m:r>
                        </m:sub>
                      </m:sSub>
                      <m:r>
                        <a:rPr lang="en-US" sz="1400" b="1" i="1">
                          <a:solidFill>
                            <a:srgbClr val="0000FF"/>
                          </a:solidFill>
                          <a:latin typeface="Cambria Math"/>
                        </a:rPr>
                        <m:t>−</m:t>
                      </m:r>
                      <m:sSub>
                        <m:sSubPr>
                          <m:ctrlPr>
                            <a:rPr lang="en-US" sz="1400" b="1" i="1">
                              <a:solidFill>
                                <a:srgbClr val="0000FF"/>
                              </a:solidFill>
                              <a:latin typeface="Cambria Math"/>
                            </a:rPr>
                          </m:ctrlPr>
                        </m:sSubPr>
                        <m:e>
                          <m:r>
                            <a:rPr lang="en-US" sz="1400" b="1">
                              <a:solidFill>
                                <a:srgbClr val="0000FF"/>
                              </a:solidFill>
                              <a:latin typeface="Cambria Math"/>
                            </a:rPr>
                            <m:t>𝐏</m:t>
                          </m:r>
                        </m:e>
                        <m:sub>
                          <m:r>
                            <a:rPr lang="en-US" sz="1400" b="1">
                              <a:solidFill>
                                <a:srgbClr val="0000FF"/>
                              </a:solidFill>
                              <a:latin typeface="Cambria Math"/>
                            </a:rPr>
                            <m:t>𝐢𝐧</m:t>
                          </m:r>
                          <m:r>
                            <a:rPr lang="en-US" sz="1400" b="1">
                              <a:solidFill>
                                <a:srgbClr val="0000FF"/>
                              </a:solidFill>
                              <a:latin typeface="Cambria Math"/>
                            </a:rPr>
                            <m:t>,</m:t>
                          </m:r>
                          <m:r>
                            <a:rPr lang="en-US" sz="1400" b="1" i="0" smtClean="0">
                              <a:solidFill>
                                <a:srgbClr val="0000FF"/>
                              </a:solidFill>
                              <a:latin typeface="Cambria Math"/>
                            </a:rPr>
                            <m:t>𝐦𝐢𝐧</m:t>
                          </m:r>
                        </m:sub>
                      </m:sSub>
                      <m:r>
                        <a:rPr lang="en-US" sz="1400" b="1" i="1" smtClean="0">
                          <a:solidFill>
                            <a:srgbClr val="0000FF"/>
                          </a:solidFill>
                          <a:latin typeface="Cambria Math"/>
                        </a:rPr>
                        <m:t>)</m:t>
                      </m:r>
                    </m:oMath>
                  </m:oMathPara>
                </a14:m>
                <a:endParaRPr lang="en-US" sz="1400" b="1" dirty="0" smtClean="0">
                  <a:solidFill>
                    <a:srgbClr val="0000FF"/>
                  </a:solidFill>
                </a:endParaRPr>
              </a:p>
            </p:txBody>
          </p:sp>
        </mc:Choice>
        <mc:Fallback>
          <p:sp>
            <p:nvSpPr>
              <p:cNvPr id="185" name="TextBox 184"/>
              <p:cNvSpPr txBox="1">
                <a:spLocks noRot="1" noChangeAspect="1" noMove="1" noResize="1" noEditPoints="1" noAdjustHandles="1" noChangeArrowheads="1" noChangeShapeType="1" noTextEdit="1"/>
              </p:cNvSpPr>
              <p:nvPr/>
            </p:nvSpPr>
            <p:spPr>
              <a:xfrm>
                <a:off x="5486400" y="4495800"/>
                <a:ext cx="3505200" cy="721929"/>
              </a:xfrm>
              <a:prstGeom prst="rect">
                <a:avLst/>
              </a:prstGeom>
              <a:blipFill rotWithShape="1">
                <a:blip r:embed="rId2"/>
                <a:stretch>
                  <a:fillRect/>
                </a:stretch>
              </a:blipFill>
            </p:spPr>
            <p:txBody>
              <a:bodyPr/>
              <a:lstStyle/>
              <a:p>
                <a:r>
                  <a:rPr lang="en-US">
                    <a:noFill/>
                  </a:rPr>
                  <a:t> </a:t>
                </a:r>
              </a:p>
            </p:txBody>
          </p:sp>
        </mc:Fallback>
      </mc:AlternateContent>
      <p:sp>
        <p:nvSpPr>
          <p:cNvPr id="186" name="TextBox 2"/>
          <p:cNvSpPr txBox="1">
            <a:spLocks noChangeArrowheads="1"/>
          </p:cNvSpPr>
          <p:nvPr/>
        </p:nvSpPr>
        <p:spPr bwMode="auto">
          <a:xfrm>
            <a:off x="5791200" y="5181600"/>
            <a:ext cx="25934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In this expression, we generally assume that </a:t>
            </a:r>
            <a:r>
              <a:rPr lang="en-US" sz="1600" b="1" dirty="0" err="1" smtClean="0">
                <a:solidFill>
                  <a:srgbClr val="0000FF"/>
                </a:solidFill>
                <a:latin typeface="Franklin Gothic Medium Cond" pitchFamily="34" charset="0"/>
              </a:rPr>
              <a:t>SNR</a:t>
            </a:r>
            <a:r>
              <a:rPr lang="en-US" sz="1600" b="1" baseline="-25000" dirty="0" err="1" smtClean="0">
                <a:solidFill>
                  <a:srgbClr val="0000FF"/>
                </a:solidFill>
                <a:latin typeface="Franklin Gothic Medium Cond" pitchFamily="34" charset="0"/>
              </a:rPr>
              <a:t>min</a:t>
            </a:r>
            <a:r>
              <a:rPr lang="en-US" sz="1600" b="1" dirty="0" smtClean="0">
                <a:solidFill>
                  <a:srgbClr val="0000FF"/>
                </a:solidFill>
                <a:latin typeface="Franklin Gothic Medium Cond" pitchFamily="34" charset="0"/>
              </a:rPr>
              <a:t>=1 (0 dB).</a:t>
            </a:r>
            <a:endParaRPr lang="en-US" sz="1600" b="1" baseline="-25000" dirty="0" smtClean="0">
              <a:solidFill>
                <a:srgbClr val="0000FF"/>
              </a:solidFill>
              <a:latin typeface="Franklin Gothic Medium Cond" pitchFamily="34" charset="0"/>
            </a:endParaRPr>
          </a:p>
        </p:txBody>
      </p:sp>
    </p:spTree>
    <p:extLst>
      <p:ext uri="{BB962C8B-B14F-4D97-AF65-F5344CB8AC3E}">
        <p14:creationId xmlns:p14="http://schemas.microsoft.com/office/powerpoint/2010/main" val="4243672531"/>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Spurious Free Dynamic Range (SFDR)</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37</a:t>
            </a:fld>
            <a:endParaRPr lang="en-US" dirty="0">
              <a:solidFill>
                <a:srgbClr val="000000"/>
              </a:solidFill>
            </a:endParaRPr>
          </a:p>
        </p:txBody>
      </p:sp>
      <p:sp>
        <p:nvSpPr>
          <p:cNvPr id="78" name="TextBox 2"/>
          <p:cNvSpPr txBox="1">
            <a:spLocks noChangeArrowheads="1"/>
          </p:cNvSpPr>
          <p:nvPr/>
        </p:nvSpPr>
        <p:spPr bwMode="auto">
          <a:xfrm>
            <a:off x="1216138" y="5096470"/>
            <a:ext cx="10444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00"/>
                </a:solidFill>
                <a:latin typeface="Franklin Gothic Medium Cond" pitchFamily="34" charset="0"/>
              </a:rPr>
              <a:t>P</a:t>
            </a:r>
            <a:r>
              <a:rPr lang="en-US" b="1" baseline="-25000" dirty="0" err="1" smtClean="0">
                <a:solidFill>
                  <a:srgbClr val="000000"/>
                </a:solidFill>
                <a:latin typeface="Franklin Gothic Medium Cond" pitchFamily="34" charset="0"/>
              </a:rPr>
              <a:t>in,min</a:t>
            </a:r>
            <a:endParaRPr lang="en-US" b="1" baseline="-25000" dirty="0" smtClean="0">
              <a:solidFill>
                <a:srgbClr val="000000"/>
              </a:solidFill>
              <a:latin typeface="Franklin Gothic Medium Cond" pitchFamily="34" charset="0"/>
            </a:endParaRPr>
          </a:p>
          <a:p>
            <a:pPr marL="0" indent="0" eaLnBrk="1" hangingPunct="1"/>
            <a:r>
              <a:rPr lang="en-US" b="1" dirty="0" smtClean="0">
                <a:solidFill>
                  <a:srgbClr val="000000"/>
                </a:solidFill>
                <a:latin typeface="Franklin Gothic Medium Cond" pitchFamily="34" charset="0"/>
              </a:rPr>
              <a:t>=</a:t>
            </a:r>
            <a:r>
              <a:rPr lang="en-US" b="1" dirty="0" err="1" smtClean="0">
                <a:solidFill>
                  <a:srgbClr val="000000"/>
                </a:solidFill>
                <a:latin typeface="Franklin Gothic Medium Cond" pitchFamily="34" charset="0"/>
              </a:rPr>
              <a:t>kT</a:t>
            </a:r>
            <a:r>
              <a:rPr lang="en-US" b="1" dirty="0" err="1" smtClean="0">
                <a:solidFill>
                  <a:srgbClr val="000000"/>
                </a:solidFill>
                <a:latin typeface="Symbol" pitchFamily="18" charset="2"/>
              </a:rPr>
              <a:t>D</a:t>
            </a:r>
            <a:r>
              <a:rPr lang="en-US" b="1" dirty="0" err="1" smtClean="0">
                <a:solidFill>
                  <a:srgbClr val="000000"/>
                </a:solidFill>
                <a:latin typeface="Franklin Gothic Medium Cond" pitchFamily="34" charset="0"/>
              </a:rPr>
              <a:t>f</a:t>
            </a:r>
            <a:r>
              <a:rPr lang="en-US" b="1" dirty="0" smtClean="0">
                <a:solidFill>
                  <a:srgbClr val="000000"/>
                </a:solidFill>
                <a:latin typeface="Franklin Gothic Medium Cond" pitchFamily="34" charset="0"/>
              </a:rPr>
              <a:t> x F</a:t>
            </a:r>
          </a:p>
        </p:txBody>
      </p:sp>
      <p:grpSp>
        <p:nvGrpSpPr>
          <p:cNvPr id="7" name="Group 6"/>
          <p:cNvGrpSpPr/>
          <p:nvPr/>
        </p:nvGrpSpPr>
        <p:grpSpPr>
          <a:xfrm rot="553764">
            <a:off x="1159010" y="2374277"/>
            <a:ext cx="2663513" cy="1744622"/>
            <a:chOff x="2102289" y="2113427"/>
            <a:chExt cx="3435309" cy="2414427"/>
          </a:xfrm>
        </p:grpSpPr>
        <p:sp>
          <p:nvSpPr>
            <p:cNvPr id="8" name="Freeform 7"/>
            <p:cNvSpPr/>
            <p:nvPr/>
          </p:nvSpPr>
          <p:spPr>
            <a:xfrm>
              <a:off x="4747023" y="2113427"/>
              <a:ext cx="790575" cy="243096"/>
            </a:xfrm>
            <a:custGeom>
              <a:avLst/>
              <a:gdLst>
                <a:gd name="connsiteX0" fmla="*/ 0 w 790575"/>
                <a:gd name="connsiteY0" fmla="*/ 243096 h 243096"/>
                <a:gd name="connsiteX1" fmla="*/ 11906 w 790575"/>
                <a:gd name="connsiteY1" fmla="*/ 233571 h 243096"/>
                <a:gd name="connsiteX2" fmla="*/ 26194 w 790575"/>
                <a:gd name="connsiteY2" fmla="*/ 224046 h 243096"/>
                <a:gd name="connsiteX3" fmla="*/ 47625 w 790575"/>
                <a:gd name="connsiteY3" fmla="*/ 207377 h 243096"/>
                <a:gd name="connsiteX4" fmla="*/ 61912 w 790575"/>
                <a:gd name="connsiteY4" fmla="*/ 197852 h 243096"/>
                <a:gd name="connsiteX5" fmla="*/ 69056 w 790575"/>
                <a:gd name="connsiteY5" fmla="*/ 195471 h 243096"/>
                <a:gd name="connsiteX6" fmla="*/ 83344 w 790575"/>
                <a:gd name="connsiteY6" fmla="*/ 185946 h 243096"/>
                <a:gd name="connsiteX7" fmla="*/ 104775 w 790575"/>
                <a:gd name="connsiteY7" fmla="*/ 171658 h 243096"/>
                <a:gd name="connsiteX8" fmla="*/ 111919 w 790575"/>
                <a:gd name="connsiteY8" fmla="*/ 166896 h 243096"/>
                <a:gd name="connsiteX9" fmla="*/ 119062 w 790575"/>
                <a:gd name="connsiteY9" fmla="*/ 164514 h 243096"/>
                <a:gd name="connsiteX10" fmla="*/ 140494 w 790575"/>
                <a:gd name="connsiteY10" fmla="*/ 152608 h 243096"/>
                <a:gd name="connsiteX11" fmla="*/ 161925 w 790575"/>
                <a:gd name="connsiteY11" fmla="*/ 140702 h 243096"/>
                <a:gd name="connsiteX12" fmla="*/ 169069 w 790575"/>
                <a:gd name="connsiteY12" fmla="*/ 133558 h 243096"/>
                <a:gd name="connsiteX13" fmla="*/ 183356 w 790575"/>
                <a:gd name="connsiteY13" fmla="*/ 128796 h 243096"/>
                <a:gd name="connsiteX14" fmla="*/ 197644 w 790575"/>
                <a:gd name="connsiteY14" fmla="*/ 119271 h 243096"/>
                <a:gd name="connsiteX15" fmla="*/ 211931 w 790575"/>
                <a:gd name="connsiteY15" fmla="*/ 114508 h 243096"/>
                <a:gd name="connsiteX16" fmla="*/ 226219 w 790575"/>
                <a:gd name="connsiteY16" fmla="*/ 107364 h 243096"/>
                <a:gd name="connsiteX17" fmla="*/ 240506 w 790575"/>
                <a:gd name="connsiteY17" fmla="*/ 100221 h 243096"/>
                <a:gd name="connsiteX18" fmla="*/ 247650 w 790575"/>
                <a:gd name="connsiteY18" fmla="*/ 95458 h 243096"/>
                <a:gd name="connsiteX19" fmla="*/ 261937 w 790575"/>
                <a:gd name="connsiteY19" fmla="*/ 90696 h 243096"/>
                <a:gd name="connsiteX20" fmla="*/ 278606 w 790575"/>
                <a:gd name="connsiteY20" fmla="*/ 83552 h 243096"/>
                <a:gd name="connsiteX21" fmla="*/ 292894 w 790575"/>
                <a:gd name="connsiteY21" fmla="*/ 78789 h 243096"/>
                <a:gd name="connsiteX22" fmla="*/ 300037 w 790575"/>
                <a:gd name="connsiteY22" fmla="*/ 76408 h 243096"/>
                <a:gd name="connsiteX23" fmla="*/ 309562 w 790575"/>
                <a:gd name="connsiteY23" fmla="*/ 74027 h 243096"/>
                <a:gd name="connsiteX24" fmla="*/ 338137 w 790575"/>
                <a:gd name="connsiteY24" fmla="*/ 64502 h 243096"/>
                <a:gd name="connsiteX25" fmla="*/ 345281 w 790575"/>
                <a:gd name="connsiteY25" fmla="*/ 62121 h 243096"/>
                <a:gd name="connsiteX26" fmla="*/ 352425 w 790575"/>
                <a:gd name="connsiteY26" fmla="*/ 59739 h 243096"/>
                <a:gd name="connsiteX27" fmla="*/ 364331 w 790575"/>
                <a:gd name="connsiteY27" fmla="*/ 57358 h 243096"/>
                <a:gd name="connsiteX28" fmla="*/ 378619 w 790575"/>
                <a:gd name="connsiteY28" fmla="*/ 52596 h 243096"/>
                <a:gd name="connsiteX29" fmla="*/ 388144 w 790575"/>
                <a:gd name="connsiteY29" fmla="*/ 50214 h 243096"/>
                <a:gd name="connsiteX30" fmla="*/ 395287 w 790575"/>
                <a:gd name="connsiteY30" fmla="*/ 47833 h 243096"/>
                <a:gd name="connsiteX31" fmla="*/ 414337 w 790575"/>
                <a:gd name="connsiteY31" fmla="*/ 43071 h 243096"/>
                <a:gd name="connsiteX32" fmla="*/ 428625 w 790575"/>
                <a:gd name="connsiteY32" fmla="*/ 38308 h 243096"/>
                <a:gd name="connsiteX33" fmla="*/ 438150 w 790575"/>
                <a:gd name="connsiteY33" fmla="*/ 35927 h 243096"/>
                <a:gd name="connsiteX34" fmla="*/ 450056 w 790575"/>
                <a:gd name="connsiteY34" fmla="*/ 33546 h 243096"/>
                <a:gd name="connsiteX35" fmla="*/ 457200 w 790575"/>
                <a:gd name="connsiteY35" fmla="*/ 31164 h 243096"/>
                <a:gd name="connsiteX36" fmla="*/ 471487 w 790575"/>
                <a:gd name="connsiteY36" fmla="*/ 28783 h 243096"/>
                <a:gd name="connsiteX37" fmla="*/ 483394 w 790575"/>
                <a:gd name="connsiteY37" fmla="*/ 26402 h 243096"/>
                <a:gd name="connsiteX38" fmla="*/ 492919 w 790575"/>
                <a:gd name="connsiteY38" fmla="*/ 24021 h 243096"/>
                <a:gd name="connsiteX39" fmla="*/ 533400 w 790575"/>
                <a:gd name="connsiteY39" fmla="*/ 19258 h 243096"/>
                <a:gd name="connsiteX40" fmla="*/ 550069 w 790575"/>
                <a:gd name="connsiteY40" fmla="*/ 16877 h 243096"/>
                <a:gd name="connsiteX41" fmla="*/ 564356 w 790575"/>
                <a:gd name="connsiteY41" fmla="*/ 14496 h 243096"/>
                <a:gd name="connsiteX42" fmla="*/ 628650 w 790575"/>
                <a:gd name="connsiteY42" fmla="*/ 9733 h 243096"/>
                <a:gd name="connsiteX43" fmla="*/ 652462 w 790575"/>
                <a:gd name="connsiteY43" fmla="*/ 7352 h 243096"/>
                <a:gd name="connsiteX44" fmla="*/ 726281 w 790575"/>
                <a:gd name="connsiteY44" fmla="*/ 2589 h 243096"/>
                <a:gd name="connsiteX45" fmla="*/ 752475 w 790575"/>
                <a:gd name="connsiteY45" fmla="*/ 208 h 243096"/>
                <a:gd name="connsiteX46" fmla="*/ 790575 w 790575"/>
                <a:gd name="connsiteY46" fmla="*/ 208 h 24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790575" h="243096">
                  <a:moveTo>
                    <a:pt x="0" y="243096"/>
                  </a:moveTo>
                  <a:cubicBezTo>
                    <a:pt x="3969" y="239921"/>
                    <a:pt x="7796" y="236560"/>
                    <a:pt x="11906" y="233571"/>
                  </a:cubicBezTo>
                  <a:cubicBezTo>
                    <a:pt x="16535" y="230204"/>
                    <a:pt x="22147" y="228094"/>
                    <a:pt x="26194" y="224046"/>
                  </a:cubicBezTo>
                  <a:cubicBezTo>
                    <a:pt x="37385" y="212854"/>
                    <a:pt x="30534" y="218771"/>
                    <a:pt x="47625" y="207377"/>
                  </a:cubicBezTo>
                  <a:lnTo>
                    <a:pt x="61912" y="197852"/>
                  </a:lnTo>
                  <a:lnTo>
                    <a:pt x="69056" y="195471"/>
                  </a:lnTo>
                  <a:cubicBezTo>
                    <a:pt x="84912" y="179615"/>
                    <a:pt x="67835" y="194562"/>
                    <a:pt x="83344" y="185946"/>
                  </a:cubicBezTo>
                  <a:cubicBezTo>
                    <a:pt x="83352" y="185942"/>
                    <a:pt x="101200" y="174042"/>
                    <a:pt x="104775" y="171658"/>
                  </a:cubicBezTo>
                  <a:cubicBezTo>
                    <a:pt x="107156" y="170071"/>
                    <a:pt x="109204" y="167801"/>
                    <a:pt x="111919" y="166896"/>
                  </a:cubicBezTo>
                  <a:cubicBezTo>
                    <a:pt x="114300" y="166102"/>
                    <a:pt x="116868" y="165733"/>
                    <a:pt x="119062" y="164514"/>
                  </a:cubicBezTo>
                  <a:cubicBezTo>
                    <a:pt x="143619" y="150870"/>
                    <a:pt x="124332" y="157994"/>
                    <a:pt x="140494" y="152608"/>
                  </a:cubicBezTo>
                  <a:cubicBezTo>
                    <a:pt x="156870" y="141691"/>
                    <a:pt x="149351" y="144893"/>
                    <a:pt x="161925" y="140702"/>
                  </a:cubicBezTo>
                  <a:cubicBezTo>
                    <a:pt x="164306" y="138321"/>
                    <a:pt x="166125" y="135193"/>
                    <a:pt x="169069" y="133558"/>
                  </a:cubicBezTo>
                  <a:cubicBezTo>
                    <a:pt x="173457" y="131120"/>
                    <a:pt x="183356" y="128796"/>
                    <a:pt x="183356" y="128796"/>
                  </a:cubicBezTo>
                  <a:cubicBezTo>
                    <a:pt x="188119" y="125621"/>
                    <a:pt x="192214" y="121081"/>
                    <a:pt x="197644" y="119271"/>
                  </a:cubicBezTo>
                  <a:cubicBezTo>
                    <a:pt x="202406" y="117683"/>
                    <a:pt x="207754" y="117292"/>
                    <a:pt x="211931" y="114508"/>
                  </a:cubicBezTo>
                  <a:cubicBezTo>
                    <a:pt x="232409" y="100858"/>
                    <a:pt x="206497" y="117226"/>
                    <a:pt x="226219" y="107364"/>
                  </a:cubicBezTo>
                  <a:cubicBezTo>
                    <a:pt x="244676" y="98135"/>
                    <a:pt x="222555" y="106204"/>
                    <a:pt x="240506" y="100221"/>
                  </a:cubicBezTo>
                  <a:cubicBezTo>
                    <a:pt x="242887" y="98633"/>
                    <a:pt x="245035" y="96620"/>
                    <a:pt x="247650" y="95458"/>
                  </a:cubicBezTo>
                  <a:cubicBezTo>
                    <a:pt x="252237" y="93419"/>
                    <a:pt x="261937" y="90696"/>
                    <a:pt x="261937" y="90696"/>
                  </a:cubicBezTo>
                  <a:cubicBezTo>
                    <a:pt x="273272" y="83139"/>
                    <a:pt x="264626" y="87746"/>
                    <a:pt x="278606" y="83552"/>
                  </a:cubicBezTo>
                  <a:cubicBezTo>
                    <a:pt x="283415" y="82109"/>
                    <a:pt x="288131" y="80377"/>
                    <a:pt x="292894" y="78789"/>
                  </a:cubicBezTo>
                  <a:cubicBezTo>
                    <a:pt x="295275" y="77995"/>
                    <a:pt x="297602" y="77017"/>
                    <a:pt x="300037" y="76408"/>
                  </a:cubicBezTo>
                  <a:cubicBezTo>
                    <a:pt x="303212" y="75614"/>
                    <a:pt x="306427" y="74967"/>
                    <a:pt x="309562" y="74027"/>
                  </a:cubicBezTo>
                  <a:cubicBezTo>
                    <a:pt x="319143" y="71153"/>
                    <a:pt x="328637" y="67668"/>
                    <a:pt x="338137" y="64502"/>
                  </a:cubicBezTo>
                  <a:lnTo>
                    <a:pt x="345281" y="62121"/>
                  </a:lnTo>
                  <a:cubicBezTo>
                    <a:pt x="347662" y="61327"/>
                    <a:pt x="349964" y="60231"/>
                    <a:pt x="352425" y="59739"/>
                  </a:cubicBezTo>
                  <a:cubicBezTo>
                    <a:pt x="356394" y="58945"/>
                    <a:pt x="360426" y="58423"/>
                    <a:pt x="364331" y="57358"/>
                  </a:cubicBezTo>
                  <a:cubicBezTo>
                    <a:pt x="369174" y="56037"/>
                    <a:pt x="373749" y="53814"/>
                    <a:pt x="378619" y="52596"/>
                  </a:cubicBezTo>
                  <a:cubicBezTo>
                    <a:pt x="381794" y="51802"/>
                    <a:pt x="384997" y="51113"/>
                    <a:pt x="388144" y="50214"/>
                  </a:cubicBezTo>
                  <a:cubicBezTo>
                    <a:pt x="390557" y="49524"/>
                    <a:pt x="392866" y="48493"/>
                    <a:pt x="395287" y="47833"/>
                  </a:cubicBezTo>
                  <a:cubicBezTo>
                    <a:pt x="401602" y="46111"/>
                    <a:pt x="408128" y="45141"/>
                    <a:pt x="414337" y="43071"/>
                  </a:cubicBezTo>
                  <a:cubicBezTo>
                    <a:pt x="419100" y="41483"/>
                    <a:pt x="423755" y="39525"/>
                    <a:pt x="428625" y="38308"/>
                  </a:cubicBezTo>
                  <a:cubicBezTo>
                    <a:pt x="431800" y="37514"/>
                    <a:pt x="434955" y="36637"/>
                    <a:pt x="438150" y="35927"/>
                  </a:cubicBezTo>
                  <a:cubicBezTo>
                    <a:pt x="442101" y="35049"/>
                    <a:pt x="446130" y="34528"/>
                    <a:pt x="450056" y="33546"/>
                  </a:cubicBezTo>
                  <a:cubicBezTo>
                    <a:pt x="452491" y="32937"/>
                    <a:pt x="454750" y="31709"/>
                    <a:pt x="457200" y="31164"/>
                  </a:cubicBezTo>
                  <a:cubicBezTo>
                    <a:pt x="461913" y="30117"/>
                    <a:pt x="466737" y="29647"/>
                    <a:pt x="471487" y="28783"/>
                  </a:cubicBezTo>
                  <a:cubicBezTo>
                    <a:pt x="475469" y="28059"/>
                    <a:pt x="479443" y="27280"/>
                    <a:pt x="483394" y="26402"/>
                  </a:cubicBezTo>
                  <a:cubicBezTo>
                    <a:pt x="486589" y="25692"/>
                    <a:pt x="489691" y="24559"/>
                    <a:pt x="492919" y="24021"/>
                  </a:cubicBezTo>
                  <a:cubicBezTo>
                    <a:pt x="501192" y="22642"/>
                    <a:pt x="525723" y="20217"/>
                    <a:pt x="533400" y="19258"/>
                  </a:cubicBezTo>
                  <a:cubicBezTo>
                    <a:pt x="538969" y="18562"/>
                    <a:pt x="544522" y="17730"/>
                    <a:pt x="550069" y="16877"/>
                  </a:cubicBezTo>
                  <a:cubicBezTo>
                    <a:pt x="554841" y="16143"/>
                    <a:pt x="559561" y="15060"/>
                    <a:pt x="564356" y="14496"/>
                  </a:cubicBezTo>
                  <a:cubicBezTo>
                    <a:pt x="589157" y="11578"/>
                    <a:pt x="602214" y="11766"/>
                    <a:pt x="628650" y="9733"/>
                  </a:cubicBezTo>
                  <a:cubicBezTo>
                    <a:pt x="636603" y="9121"/>
                    <a:pt x="644513" y="8014"/>
                    <a:pt x="652462" y="7352"/>
                  </a:cubicBezTo>
                  <a:cubicBezTo>
                    <a:pt x="697453" y="3603"/>
                    <a:pt x="676898" y="6117"/>
                    <a:pt x="726281" y="2589"/>
                  </a:cubicBezTo>
                  <a:cubicBezTo>
                    <a:pt x="735026" y="1964"/>
                    <a:pt x="743714" y="532"/>
                    <a:pt x="752475" y="208"/>
                  </a:cubicBezTo>
                  <a:cubicBezTo>
                    <a:pt x="765166" y="-262"/>
                    <a:pt x="777875" y="208"/>
                    <a:pt x="790575" y="208"/>
                  </a:cubicBezTo>
                </a:path>
              </a:pathLst>
            </a:cu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9" name="Straight Connector 8"/>
            <p:cNvCxnSpPr/>
            <p:nvPr/>
          </p:nvCxnSpPr>
          <p:spPr>
            <a:xfrm flipV="1">
              <a:off x="2102289" y="2342102"/>
              <a:ext cx="2654625" cy="2185752"/>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grpSp>
      <p:cxnSp>
        <p:nvCxnSpPr>
          <p:cNvPr id="10" name="Straight Arrow Connector 9"/>
          <p:cNvCxnSpPr/>
          <p:nvPr/>
        </p:nvCxnSpPr>
        <p:spPr>
          <a:xfrm>
            <a:off x="1221794" y="5152778"/>
            <a:ext cx="3388159"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2"/>
          <p:cNvSpPr txBox="1">
            <a:spLocks noChangeArrowheads="1"/>
          </p:cNvSpPr>
          <p:nvPr/>
        </p:nvSpPr>
        <p:spPr bwMode="auto">
          <a:xfrm>
            <a:off x="4550872" y="5025293"/>
            <a:ext cx="97400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P</a:t>
            </a:r>
            <a:r>
              <a:rPr lang="en-US" b="1" baseline="-25000" dirty="0" smtClean="0">
                <a:solidFill>
                  <a:srgbClr val="000000"/>
                </a:solidFill>
                <a:latin typeface="Franklin Gothic Medium Cond" pitchFamily="34" charset="0"/>
              </a:rPr>
              <a:t>in </a:t>
            </a:r>
            <a:r>
              <a:rPr lang="en-US" b="1" dirty="0" smtClean="0">
                <a:solidFill>
                  <a:srgbClr val="000000"/>
                </a:solidFill>
                <a:latin typeface="Franklin Gothic Medium Cond" pitchFamily="34" charset="0"/>
              </a:rPr>
              <a:t>(</a:t>
            </a:r>
            <a:r>
              <a:rPr lang="en-US" b="1" dirty="0" err="1" smtClean="0">
                <a:solidFill>
                  <a:srgbClr val="000000"/>
                </a:solidFill>
                <a:latin typeface="Franklin Gothic Medium Cond" pitchFamily="34" charset="0"/>
              </a:rPr>
              <a:t>dBm</a:t>
            </a:r>
            <a:r>
              <a:rPr lang="en-US" b="1" dirty="0" smtClean="0">
                <a:solidFill>
                  <a:srgbClr val="000000"/>
                </a:solidFill>
                <a:latin typeface="Franklin Gothic Medium Cond" pitchFamily="34" charset="0"/>
              </a:rPr>
              <a:t>) </a:t>
            </a:r>
          </a:p>
        </p:txBody>
      </p:sp>
      <p:cxnSp>
        <p:nvCxnSpPr>
          <p:cNvPr id="17" name="Straight Connector 16"/>
          <p:cNvCxnSpPr/>
          <p:nvPr/>
        </p:nvCxnSpPr>
        <p:spPr>
          <a:xfrm flipH="1">
            <a:off x="538393"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607153"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675916"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744677"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807311"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876071"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944834"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1013596" y="366238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1081882"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1150642"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1219406"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1288167"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1350800"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1419562"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1488324"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1557084"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1622983"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1691745"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1760508"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1829269"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1891901"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1960663"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029425"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2098187" y="36637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2166474" y="36650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2235234" y="36650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2303997" y="36650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Freeform 43"/>
          <p:cNvSpPr/>
          <p:nvPr/>
        </p:nvSpPr>
        <p:spPr>
          <a:xfrm>
            <a:off x="533400" y="3809872"/>
            <a:ext cx="3753703" cy="48282"/>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5" name="Freeform 44"/>
          <p:cNvSpPr/>
          <p:nvPr/>
        </p:nvSpPr>
        <p:spPr>
          <a:xfrm>
            <a:off x="538494" y="3637911"/>
            <a:ext cx="3753703" cy="48282"/>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47" name="Straight Connector 46"/>
          <p:cNvCxnSpPr/>
          <p:nvPr/>
        </p:nvCxnSpPr>
        <p:spPr>
          <a:xfrm flipH="1">
            <a:off x="2378511"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2447273"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2516035"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2584797"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2647429"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2716190"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2784953"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2853715" y="366816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2922000"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2990762"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3059524"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a:off x="3128286"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3190919"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a:off x="3259680"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3328442"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3397204"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3463102"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3531864"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3600627"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3669387"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3732020"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a:off x="3800782"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3869545"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3938305" y="366950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4006592" y="367083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H="1">
            <a:off x="4075354" y="367083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4144116" y="367083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flipV="1">
            <a:off x="1216139" y="1715526"/>
            <a:ext cx="32070" cy="343725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5" name="TextBox 2"/>
          <p:cNvSpPr txBox="1">
            <a:spLocks noChangeArrowheads="1"/>
          </p:cNvSpPr>
          <p:nvPr/>
        </p:nvSpPr>
        <p:spPr bwMode="auto">
          <a:xfrm>
            <a:off x="641198" y="2075351"/>
            <a:ext cx="7596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OIP</a:t>
            </a:r>
            <a:r>
              <a:rPr lang="en-US" b="1" baseline="-25000" dirty="0" smtClean="0">
                <a:solidFill>
                  <a:srgbClr val="000000"/>
                </a:solidFill>
                <a:latin typeface="Franklin Gothic Medium Cond" pitchFamily="34" charset="0"/>
              </a:rPr>
              <a:t>3</a:t>
            </a:r>
            <a:r>
              <a:rPr lang="en-US" b="1" dirty="0" smtClean="0">
                <a:solidFill>
                  <a:srgbClr val="000000"/>
                </a:solidFill>
                <a:latin typeface="Franklin Gothic Medium Cond" pitchFamily="34" charset="0"/>
              </a:rPr>
              <a:t> </a:t>
            </a:r>
          </a:p>
        </p:txBody>
      </p:sp>
      <p:cxnSp>
        <p:nvCxnSpPr>
          <p:cNvPr id="76" name="Straight Connector 75"/>
          <p:cNvCxnSpPr/>
          <p:nvPr/>
        </p:nvCxnSpPr>
        <p:spPr>
          <a:xfrm>
            <a:off x="1479398" y="3510426"/>
            <a:ext cx="0" cy="1642352"/>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4070198" y="2248926"/>
            <a:ext cx="27021" cy="2903852"/>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V="1">
            <a:off x="1654564" y="1876153"/>
            <a:ext cx="3090916" cy="1683151"/>
          </a:xfrm>
          <a:prstGeom prst="line">
            <a:avLst/>
          </a:prstGeom>
          <a:ln w="38100">
            <a:solidFill>
              <a:srgbClr val="0000FF"/>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1175993" y="2221396"/>
            <a:ext cx="2898780" cy="2753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2544053" y="3113075"/>
            <a:ext cx="13139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flipV="1">
            <a:off x="2675447" y="2939205"/>
            <a:ext cx="6130" cy="17386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a:off x="563740"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H="1">
            <a:off x="632503"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H="1">
            <a:off x="701264"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H="1">
            <a:off x="763896"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H="1">
            <a:off x="832658"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H="1">
            <a:off x="901421"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H="1">
            <a:off x="970182" y="367374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H="1">
            <a:off x="1038469"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H="1">
            <a:off x="1107229"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H="1">
            <a:off x="1175992"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1244754"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H="1">
            <a:off x="1307387"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H="1">
            <a:off x="1376149"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H="1">
            <a:off x="1444911"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H="1">
            <a:off x="1513671"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flipH="1">
            <a:off x="1579570"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H="1">
            <a:off x="1648332"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H="1">
            <a:off x="1717095"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flipH="1">
            <a:off x="1785855"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flipH="1">
            <a:off x="1848488"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flipH="1">
            <a:off x="1917249"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a:off x="1986012"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H="1">
            <a:off x="2054774" y="3675079"/>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a:off x="2123061" y="36764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H="1">
            <a:off x="2191821" y="36764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H="1">
            <a:off x="2260584" y="367642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2335098"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H="1">
            <a:off x="2403860"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H="1">
            <a:off x="2472622"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flipH="1">
            <a:off x="2541383"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H="1">
            <a:off x="2604016"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H="1">
            <a:off x="2672777"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2741540"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H="1">
            <a:off x="2810302" y="3679521"/>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H="1">
            <a:off x="2878587"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flipH="1">
            <a:off x="2947348"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flipH="1">
            <a:off x="3016111"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flipH="1">
            <a:off x="3084873"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flipH="1">
            <a:off x="3147506"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H="1">
            <a:off x="3216267"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H="1">
            <a:off x="3285029"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H="1">
            <a:off x="3353790"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flipH="1">
            <a:off x="3419689"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flipH="1">
            <a:off x="3488450"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flipH="1">
            <a:off x="3557213"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flipH="1">
            <a:off x="3625974"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flipH="1">
            <a:off x="3688607"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flipH="1">
            <a:off x="3757369"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H="1">
            <a:off x="3826130" y="3680860"/>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flipH="1">
            <a:off x="3891408" y="3679694"/>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flipH="1">
            <a:off x="3959695" y="3681033"/>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flipH="1">
            <a:off x="4028457" y="3681033"/>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flipH="1">
            <a:off x="4097219" y="3681033"/>
            <a:ext cx="137524" cy="14815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flipV="1">
            <a:off x="2647429" y="1859676"/>
            <a:ext cx="1727569" cy="2341723"/>
          </a:xfrm>
          <a:prstGeom prst="line">
            <a:avLst/>
          </a:prstGeom>
          <a:ln w="38100">
            <a:solidFill>
              <a:srgbClr val="0000FF"/>
            </a:solidFill>
            <a:prstDash val="sysDot"/>
          </a:ln>
        </p:spPr>
        <p:style>
          <a:lnRef idx="1">
            <a:schemeClr val="accent1"/>
          </a:lnRef>
          <a:fillRef idx="0">
            <a:schemeClr val="accent1"/>
          </a:fillRef>
          <a:effectRef idx="0">
            <a:schemeClr val="accent1"/>
          </a:effectRef>
          <a:fontRef idx="minor">
            <a:schemeClr val="tx1"/>
          </a:fontRef>
        </p:style>
      </p:cxnSp>
      <p:grpSp>
        <p:nvGrpSpPr>
          <p:cNvPr id="152" name="Group 151"/>
          <p:cNvGrpSpPr/>
          <p:nvPr/>
        </p:nvGrpSpPr>
        <p:grpSpPr>
          <a:xfrm rot="20512611">
            <a:off x="2412258" y="2944028"/>
            <a:ext cx="1739210" cy="1057139"/>
            <a:chOff x="2102289" y="2113427"/>
            <a:chExt cx="3435309" cy="2414427"/>
          </a:xfrm>
        </p:grpSpPr>
        <p:sp>
          <p:nvSpPr>
            <p:cNvPr id="153" name="Freeform 152"/>
            <p:cNvSpPr/>
            <p:nvPr/>
          </p:nvSpPr>
          <p:spPr>
            <a:xfrm>
              <a:off x="4747023" y="2113427"/>
              <a:ext cx="790575" cy="243096"/>
            </a:xfrm>
            <a:custGeom>
              <a:avLst/>
              <a:gdLst>
                <a:gd name="connsiteX0" fmla="*/ 0 w 790575"/>
                <a:gd name="connsiteY0" fmla="*/ 243096 h 243096"/>
                <a:gd name="connsiteX1" fmla="*/ 11906 w 790575"/>
                <a:gd name="connsiteY1" fmla="*/ 233571 h 243096"/>
                <a:gd name="connsiteX2" fmla="*/ 26194 w 790575"/>
                <a:gd name="connsiteY2" fmla="*/ 224046 h 243096"/>
                <a:gd name="connsiteX3" fmla="*/ 47625 w 790575"/>
                <a:gd name="connsiteY3" fmla="*/ 207377 h 243096"/>
                <a:gd name="connsiteX4" fmla="*/ 61912 w 790575"/>
                <a:gd name="connsiteY4" fmla="*/ 197852 h 243096"/>
                <a:gd name="connsiteX5" fmla="*/ 69056 w 790575"/>
                <a:gd name="connsiteY5" fmla="*/ 195471 h 243096"/>
                <a:gd name="connsiteX6" fmla="*/ 83344 w 790575"/>
                <a:gd name="connsiteY6" fmla="*/ 185946 h 243096"/>
                <a:gd name="connsiteX7" fmla="*/ 104775 w 790575"/>
                <a:gd name="connsiteY7" fmla="*/ 171658 h 243096"/>
                <a:gd name="connsiteX8" fmla="*/ 111919 w 790575"/>
                <a:gd name="connsiteY8" fmla="*/ 166896 h 243096"/>
                <a:gd name="connsiteX9" fmla="*/ 119062 w 790575"/>
                <a:gd name="connsiteY9" fmla="*/ 164514 h 243096"/>
                <a:gd name="connsiteX10" fmla="*/ 140494 w 790575"/>
                <a:gd name="connsiteY10" fmla="*/ 152608 h 243096"/>
                <a:gd name="connsiteX11" fmla="*/ 161925 w 790575"/>
                <a:gd name="connsiteY11" fmla="*/ 140702 h 243096"/>
                <a:gd name="connsiteX12" fmla="*/ 169069 w 790575"/>
                <a:gd name="connsiteY12" fmla="*/ 133558 h 243096"/>
                <a:gd name="connsiteX13" fmla="*/ 183356 w 790575"/>
                <a:gd name="connsiteY13" fmla="*/ 128796 h 243096"/>
                <a:gd name="connsiteX14" fmla="*/ 197644 w 790575"/>
                <a:gd name="connsiteY14" fmla="*/ 119271 h 243096"/>
                <a:gd name="connsiteX15" fmla="*/ 211931 w 790575"/>
                <a:gd name="connsiteY15" fmla="*/ 114508 h 243096"/>
                <a:gd name="connsiteX16" fmla="*/ 226219 w 790575"/>
                <a:gd name="connsiteY16" fmla="*/ 107364 h 243096"/>
                <a:gd name="connsiteX17" fmla="*/ 240506 w 790575"/>
                <a:gd name="connsiteY17" fmla="*/ 100221 h 243096"/>
                <a:gd name="connsiteX18" fmla="*/ 247650 w 790575"/>
                <a:gd name="connsiteY18" fmla="*/ 95458 h 243096"/>
                <a:gd name="connsiteX19" fmla="*/ 261937 w 790575"/>
                <a:gd name="connsiteY19" fmla="*/ 90696 h 243096"/>
                <a:gd name="connsiteX20" fmla="*/ 278606 w 790575"/>
                <a:gd name="connsiteY20" fmla="*/ 83552 h 243096"/>
                <a:gd name="connsiteX21" fmla="*/ 292894 w 790575"/>
                <a:gd name="connsiteY21" fmla="*/ 78789 h 243096"/>
                <a:gd name="connsiteX22" fmla="*/ 300037 w 790575"/>
                <a:gd name="connsiteY22" fmla="*/ 76408 h 243096"/>
                <a:gd name="connsiteX23" fmla="*/ 309562 w 790575"/>
                <a:gd name="connsiteY23" fmla="*/ 74027 h 243096"/>
                <a:gd name="connsiteX24" fmla="*/ 338137 w 790575"/>
                <a:gd name="connsiteY24" fmla="*/ 64502 h 243096"/>
                <a:gd name="connsiteX25" fmla="*/ 345281 w 790575"/>
                <a:gd name="connsiteY25" fmla="*/ 62121 h 243096"/>
                <a:gd name="connsiteX26" fmla="*/ 352425 w 790575"/>
                <a:gd name="connsiteY26" fmla="*/ 59739 h 243096"/>
                <a:gd name="connsiteX27" fmla="*/ 364331 w 790575"/>
                <a:gd name="connsiteY27" fmla="*/ 57358 h 243096"/>
                <a:gd name="connsiteX28" fmla="*/ 378619 w 790575"/>
                <a:gd name="connsiteY28" fmla="*/ 52596 h 243096"/>
                <a:gd name="connsiteX29" fmla="*/ 388144 w 790575"/>
                <a:gd name="connsiteY29" fmla="*/ 50214 h 243096"/>
                <a:gd name="connsiteX30" fmla="*/ 395287 w 790575"/>
                <a:gd name="connsiteY30" fmla="*/ 47833 h 243096"/>
                <a:gd name="connsiteX31" fmla="*/ 414337 w 790575"/>
                <a:gd name="connsiteY31" fmla="*/ 43071 h 243096"/>
                <a:gd name="connsiteX32" fmla="*/ 428625 w 790575"/>
                <a:gd name="connsiteY32" fmla="*/ 38308 h 243096"/>
                <a:gd name="connsiteX33" fmla="*/ 438150 w 790575"/>
                <a:gd name="connsiteY33" fmla="*/ 35927 h 243096"/>
                <a:gd name="connsiteX34" fmla="*/ 450056 w 790575"/>
                <a:gd name="connsiteY34" fmla="*/ 33546 h 243096"/>
                <a:gd name="connsiteX35" fmla="*/ 457200 w 790575"/>
                <a:gd name="connsiteY35" fmla="*/ 31164 h 243096"/>
                <a:gd name="connsiteX36" fmla="*/ 471487 w 790575"/>
                <a:gd name="connsiteY36" fmla="*/ 28783 h 243096"/>
                <a:gd name="connsiteX37" fmla="*/ 483394 w 790575"/>
                <a:gd name="connsiteY37" fmla="*/ 26402 h 243096"/>
                <a:gd name="connsiteX38" fmla="*/ 492919 w 790575"/>
                <a:gd name="connsiteY38" fmla="*/ 24021 h 243096"/>
                <a:gd name="connsiteX39" fmla="*/ 533400 w 790575"/>
                <a:gd name="connsiteY39" fmla="*/ 19258 h 243096"/>
                <a:gd name="connsiteX40" fmla="*/ 550069 w 790575"/>
                <a:gd name="connsiteY40" fmla="*/ 16877 h 243096"/>
                <a:gd name="connsiteX41" fmla="*/ 564356 w 790575"/>
                <a:gd name="connsiteY41" fmla="*/ 14496 h 243096"/>
                <a:gd name="connsiteX42" fmla="*/ 628650 w 790575"/>
                <a:gd name="connsiteY42" fmla="*/ 9733 h 243096"/>
                <a:gd name="connsiteX43" fmla="*/ 652462 w 790575"/>
                <a:gd name="connsiteY43" fmla="*/ 7352 h 243096"/>
                <a:gd name="connsiteX44" fmla="*/ 726281 w 790575"/>
                <a:gd name="connsiteY44" fmla="*/ 2589 h 243096"/>
                <a:gd name="connsiteX45" fmla="*/ 752475 w 790575"/>
                <a:gd name="connsiteY45" fmla="*/ 208 h 243096"/>
                <a:gd name="connsiteX46" fmla="*/ 790575 w 790575"/>
                <a:gd name="connsiteY46" fmla="*/ 208 h 24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790575" h="243096">
                  <a:moveTo>
                    <a:pt x="0" y="243096"/>
                  </a:moveTo>
                  <a:cubicBezTo>
                    <a:pt x="3969" y="239921"/>
                    <a:pt x="7796" y="236560"/>
                    <a:pt x="11906" y="233571"/>
                  </a:cubicBezTo>
                  <a:cubicBezTo>
                    <a:pt x="16535" y="230204"/>
                    <a:pt x="22147" y="228094"/>
                    <a:pt x="26194" y="224046"/>
                  </a:cubicBezTo>
                  <a:cubicBezTo>
                    <a:pt x="37385" y="212854"/>
                    <a:pt x="30534" y="218771"/>
                    <a:pt x="47625" y="207377"/>
                  </a:cubicBezTo>
                  <a:lnTo>
                    <a:pt x="61912" y="197852"/>
                  </a:lnTo>
                  <a:lnTo>
                    <a:pt x="69056" y="195471"/>
                  </a:lnTo>
                  <a:cubicBezTo>
                    <a:pt x="84912" y="179615"/>
                    <a:pt x="67835" y="194562"/>
                    <a:pt x="83344" y="185946"/>
                  </a:cubicBezTo>
                  <a:cubicBezTo>
                    <a:pt x="83352" y="185942"/>
                    <a:pt x="101200" y="174042"/>
                    <a:pt x="104775" y="171658"/>
                  </a:cubicBezTo>
                  <a:cubicBezTo>
                    <a:pt x="107156" y="170071"/>
                    <a:pt x="109204" y="167801"/>
                    <a:pt x="111919" y="166896"/>
                  </a:cubicBezTo>
                  <a:cubicBezTo>
                    <a:pt x="114300" y="166102"/>
                    <a:pt x="116868" y="165733"/>
                    <a:pt x="119062" y="164514"/>
                  </a:cubicBezTo>
                  <a:cubicBezTo>
                    <a:pt x="143619" y="150870"/>
                    <a:pt x="124332" y="157994"/>
                    <a:pt x="140494" y="152608"/>
                  </a:cubicBezTo>
                  <a:cubicBezTo>
                    <a:pt x="156870" y="141691"/>
                    <a:pt x="149351" y="144893"/>
                    <a:pt x="161925" y="140702"/>
                  </a:cubicBezTo>
                  <a:cubicBezTo>
                    <a:pt x="164306" y="138321"/>
                    <a:pt x="166125" y="135193"/>
                    <a:pt x="169069" y="133558"/>
                  </a:cubicBezTo>
                  <a:cubicBezTo>
                    <a:pt x="173457" y="131120"/>
                    <a:pt x="183356" y="128796"/>
                    <a:pt x="183356" y="128796"/>
                  </a:cubicBezTo>
                  <a:cubicBezTo>
                    <a:pt x="188119" y="125621"/>
                    <a:pt x="192214" y="121081"/>
                    <a:pt x="197644" y="119271"/>
                  </a:cubicBezTo>
                  <a:cubicBezTo>
                    <a:pt x="202406" y="117683"/>
                    <a:pt x="207754" y="117292"/>
                    <a:pt x="211931" y="114508"/>
                  </a:cubicBezTo>
                  <a:cubicBezTo>
                    <a:pt x="232409" y="100858"/>
                    <a:pt x="206497" y="117226"/>
                    <a:pt x="226219" y="107364"/>
                  </a:cubicBezTo>
                  <a:cubicBezTo>
                    <a:pt x="244676" y="98135"/>
                    <a:pt x="222555" y="106204"/>
                    <a:pt x="240506" y="100221"/>
                  </a:cubicBezTo>
                  <a:cubicBezTo>
                    <a:pt x="242887" y="98633"/>
                    <a:pt x="245035" y="96620"/>
                    <a:pt x="247650" y="95458"/>
                  </a:cubicBezTo>
                  <a:cubicBezTo>
                    <a:pt x="252237" y="93419"/>
                    <a:pt x="261937" y="90696"/>
                    <a:pt x="261937" y="90696"/>
                  </a:cubicBezTo>
                  <a:cubicBezTo>
                    <a:pt x="273272" y="83139"/>
                    <a:pt x="264626" y="87746"/>
                    <a:pt x="278606" y="83552"/>
                  </a:cubicBezTo>
                  <a:cubicBezTo>
                    <a:pt x="283415" y="82109"/>
                    <a:pt x="288131" y="80377"/>
                    <a:pt x="292894" y="78789"/>
                  </a:cubicBezTo>
                  <a:cubicBezTo>
                    <a:pt x="295275" y="77995"/>
                    <a:pt x="297602" y="77017"/>
                    <a:pt x="300037" y="76408"/>
                  </a:cubicBezTo>
                  <a:cubicBezTo>
                    <a:pt x="303212" y="75614"/>
                    <a:pt x="306427" y="74967"/>
                    <a:pt x="309562" y="74027"/>
                  </a:cubicBezTo>
                  <a:cubicBezTo>
                    <a:pt x="319143" y="71153"/>
                    <a:pt x="328637" y="67668"/>
                    <a:pt x="338137" y="64502"/>
                  </a:cubicBezTo>
                  <a:lnTo>
                    <a:pt x="345281" y="62121"/>
                  </a:lnTo>
                  <a:cubicBezTo>
                    <a:pt x="347662" y="61327"/>
                    <a:pt x="349964" y="60231"/>
                    <a:pt x="352425" y="59739"/>
                  </a:cubicBezTo>
                  <a:cubicBezTo>
                    <a:pt x="356394" y="58945"/>
                    <a:pt x="360426" y="58423"/>
                    <a:pt x="364331" y="57358"/>
                  </a:cubicBezTo>
                  <a:cubicBezTo>
                    <a:pt x="369174" y="56037"/>
                    <a:pt x="373749" y="53814"/>
                    <a:pt x="378619" y="52596"/>
                  </a:cubicBezTo>
                  <a:cubicBezTo>
                    <a:pt x="381794" y="51802"/>
                    <a:pt x="384997" y="51113"/>
                    <a:pt x="388144" y="50214"/>
                  </a:cubicBezTo>
                  <a:cubicBezTo>
                    <a:pt x="390557" y="49524"/>
                    <a:pt x="392866" y="48493"/>
                    <a:pt x="395287" y="47833"/>
                  </a:cubicBezTo>
                  <a:cubicBezTo>
                    <a:pt x="401602" y="46111"/>
                    <a:pt x="408128" y="45141"/>
                    <a:pt x="414337" y="43071"/>
                  </a:cubicBezTo>
                  <a:cubicBezTo>
                    <a:pt x="419100" y="41483"/>
                    <a:pt x="423755" y="39525"/>
                    <a:pt x="428625" y="38308"/>
                  </a:cubicBezTo>
                  <a:cubicBezTo>
                    <a:pt x="431800" y="37514"/>
                    <a:pt x="434955" y="36637"/>
                    <a:pt x="438150" y="35927"/>
                  </a:cubicBezTo>
                  <a:cubicBezTo>
                    <a:pt x="442101" y="35049"/>
                    <a:pt x="446130" y="34528"/>
                    <a:pt x="450056" y="33546"/>
                  </a:cubicBezTo>
                  <a:cubicBezTo>
                    <a:pt x="452491" y="32937"/>
                    <a:pt x="454750" y="31709"/>
                    <a:pt x="457200" y="31164"/>
                  </a:cubicBezTo>
                  <a:cubicBezTo>
                    <a:pt x="461913" y="30117"/>
                    <a:pt x="466737" y="29647"/>
                    <a:pt x="471487" y="28783"/>
                  </a:cubicBezTo>
                  <a:cubicBezTo>
                    <a:pt x="475469" y="28059"/>
                    <a:pt x="479443" y="27280"/>
                    <a:pt x="483394" y="26402"/>
                  </a:cubicBezTo>
                  <a:cubicBezTo>
                    <a:pt x="486589" y="25692"/>
                    <a:pt x="489691" y="24559"/>
                    <a:pt x="492919" y="24021"/>
                  </a:cubicBezTo>
                  <a:cubicBezTo>
                    <a:pt x="501192" y="22642"/>
                    <a:pt x="525723" y="20217"/>
                    <a:pt x="533400" y="19258"/>
                  </a:cubicBezTo>
                  <a:cubicBezTo>
                    <a:pt x="538969" y="18562"/>
                    <a:pt x="544522" y="17730"/>
                    <a:pt x="550069" y="16877"/>
                  </a:cubicBezTo>
                  <a:cubicBezTo>
                    <a:pt x="554841" y="16143"/>
                    <a:pt x="559561" y="15060"/>
                    <a:pt x="564356" y="14496"/>
                  </a:cubicBezTo>
                  <a:cubicBezTo>
                    <a:pt x="589157" y="11578"/>
                    <a:pt x="602214" y="11766"/>
                    <a:pt x="628650" y="9733"/>
                  </a:cubicBezTo>
                  <a:cubicBezTo>
                    <a:pt x="636603" y="9121"/>
                    <a:pt x="644513" y="8014"/>
                    <a:pt x="652462" y="7352"/>
                  </a:cubicBezTo>
                  <a:cubicBezTo>
                    <a:pt x="697453" y="3603"/>
                    <a:pt x="676898" y="6117"/>
                    <a:pt x="726281" y="2589"/>
                  </a:cubicBezTo>
                  <a:cubicBezTo>
                    <a:pt x="735026" y="1964"/>
                    <a:pt x="743714" y="532"/>
                    <a:pt x="752475" y="208"/>
                  </a:cubicBezTo>
                  <a:cubicBezTo>
                    <a:pt x="765166" y="-262"/>
                    <a:pt x="777875" y="208"/>
                    <a:pt x="790575" y="208"/>
                  </a:cubicBezTo>
                </a:path>
              </a:pathLst>
            </a:cu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54" name="Straight Connector 153"/>
            <p:cNvCxnSpPr/>
            <p:nvPr/>
          </p:nvCxnSpPr>
          <p:spPr>
            <a:xfrm flipV="1">
              <a:off x="2102289" y="2342102"/>
              <a:ext cx="2654625" cy="2185752"/>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grpSp>
      <p:cxnSp>
        <p:nvCxnSpPr>
          <p:cNvPr id="162" name="Straight Connector 161"/>
          <p:cNvCxnSpPr/>
          <p:nvPr/>
        </p:nvCxnSpPr>
        <p:spPr>
          <a:xfrm>
            <a:off x="3019874" y="3544326"/>
            <a:ext cx="0" cy="1642352"/>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3" name="Straight Arrow Connector 162"/>
          <p:cNvCxnSpPr/>
          <p:nvPr/>
        </p:nvCxnSpPr>
        <p:spPr>
          <a:xfrm>
            <a:off x="6622524" y="1875788"/>
            <a:ext cx="1143000" cy="0"/>
          </a:xfrm>
          <a:prstGeom prst="straightConnector1">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4" name="Isosceles Triangle 163"/>
          <p:cNvSpPr/>
          <p:nvPr/>
        </p:nvSpPr>
        <p:spPr>
          <a:xfrm rot="5400000">
            <a:off x="6972567" y="1563845"/>
            <a:ext cx="533400" cy="623887"/>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5" name="TextBox 2"/>
          <p:cNvSpPr txBox="1">
            <a:spLocks noChangeArrowheads="1"/>
          </p:cNvSpPr>
          <p:nvPr/>
        </p:nvSpPr>
        <p:spPr bwMode="auto">
          <a:xfrm>
            <a:off x="6470124" y="2066288"/>
            <a:ext cx="168327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Nonlinear noisy amplifier</a:t>
            </a:r>
            <a:endParaRPr lang="en-US" b="1" baseline="-25000" dirty="0" smtClean="0">
              <a:solidFill>
                <a:srgbClr val="000000"/>
              </a:solidFill>
              <a:latin typeface="Franklin Gothic Medium Cond" pitchFamily="34" charset="0"/>
            </a:endParaRPr>
          </a:p>
        </p:txBody>
      </p:sp>
      <p:sp>
        <p:nvSpPr>
          <p:cNvPr id="166" name="TextBox 2"/>
          <p:cNvSpPr txBox="1">
            <a:spLocks noChangeArrowheads="1"/>
          </p:cNvSpPr>
          <p:nvPr/>
        </p:nvSpPr>
        <p:spPr bwMode="auto">
          <a:xfrm>
            <a:off x="3903713" y="5093040"/>
            <a:ext cx="7596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IIP</a:t>
            </a:r>
            <a:r>
              <a:rPr lang="en-US" b="1" baseline="-25000" dirty="0" smtClean="0">
                <a:solidFill>
                  <a:srgbClr val="000000"/>
                </a:solidFill>
                <a:latin typeface="Franklin Gothic Medium Cond" pitchFamily="34" charset="0"/>
              </a:rPr>
              <a:t>3</a:t>
            </a:r>
            <a:r>
              <a:rPr lang="en-US" b="1" dirty="0" smtClean="0">
                <a:solidFill>
                  <a:srgbClr val="000000"/>
                </a:solidFill>
                <a:latin typeface="Franklin Gothic Medium Cond" pitchFamily="34" charset="0"/>
              </a:rPr>
              <a:t> </a:t>
            </a:r>
          </a:p>
        </p:txBody>
      </p:sp>
      <p:sp>
        <p:nvSpPr>
          <p:cNvPr id="168" name="TextBox 2"/>
          <p:cNvSpPr txBox="1">
            <a:spLocks noChangeArrowheads="1"/>
          </p:cNvSpPr>
          <p:nvPr/>
        </p:nvSpPr>
        <p:spPr bwMode="auto">
          <a:xfrm>
            <a:off x="6622524" y="1269994"/>
            <a:ext cx="16832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Noise factor: F</a:t>
            </a:r>
            <a:endParaRPr lang="en-US" sz="1600" b="1" baseline="-25000" dirty="0" smtClean="0">
              <a:solidFill>
                <a:srgbClr val="000000"/>
              </a:solidFill>
              <a:latin typeface="Franklin Gothic Medium Cond" pitchFamily="34" charset="0"/>
            </a:endParaRPr>
          </a:p>
        </p:txBody>
      </p:sp>
      <p:sp>
        <p:nvSpPr>
          <p:cNvPr id="169" name="TextBox 2"/>
          <p:cNvSpPr txBox="1">
            <a:spLocks noChangeArrowheads="1"/>
          </p:cNvSpPr>
          <p:nvPr/>
        </p:nvSpPr>
        <p:spPr bwMode="auto">
          <a:xfrm>
            <a:off x="5334000" y="1494789"/>
            <a:ext cx="154139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Input source noise power: N</a:t>
            </a:r>
            <a:r>
              <a:rPr lang="en-US" sz="1600" b="1" baseline="-25000" dirty="0" smtClean="0">
                <a:solidFill>
                  <a:srgbClr val="000000"/>
                </a:solidFill>
                <a:latin typeface="Franklin Gothic Medium Cond" pitchFamily="34" charset="0"/>
              </a:rPr>
              <a:t>i</a:t>
            </a:r>
          </a:p>
        </p:txBody>
      </p:sp>
      <p:sp>
        <p:nvSpPr>
          <p:cNvPr id="170" name="TextBox 2"/>
          <p:cNvSpPr txBox="1">
            <a:spLocks noChangeArrowheads="1"/>
          </p:cNvSpPr>
          <p:nvPr/>
        </p:nvSpPr>
        <p:spPr bwMode="auto">
          <a:xfrm>
            <a:off x="4229474" y="3696726"/>
            <a:ext cx="5160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000000"/>
                </a:solidFill>
                <a:latin typeface="Franklin Gothic Medium Cond" pitchFamily="34" charset="0"/>
              </a:rPr>
              <a:t>GN</a:t>
            </a:r>
            <a:r>
              <a:rPr lang="en-US" sz="1600" b="1" baseline="-25000" dirty="0" err="1" smtClean="0">
                <a:solidFill>
                  <a:srgbClr val="000000"/>
                </a:solidFill>
                <a:latin typeface="Franklin Gothic Medium Cond" pitchFamily="34" charset="0"/>
              </a:rPr>
              <a:t>i</a:t>
            </a:r>
            <a:endParaRPr lang="en-US" sz="1600" b="1" baseline="-25000" dirty="0" smtClean="0">
              <a:solidFill>
                <a:srgbClr val="000000"/>
              </a:solidFill>
              <a:latin typeface="Franklin Gothic Medium Cond" pitchFamily="34" charset="0"/>
            </a:endParaRPr>
          </a:p>
        </p:txBody>
      </p:sp>
      <p:sp>
        <p:nvSpPr>
          <p:cNvPr id="171" name="TextBox 2"/>
          <p:cNvSpPr txBox="1">
            <a:spLocks noChangeArrowheads="1"/>
          </p:cNvSpPr>
          <p:nvPr/>
        </p:nvSpPr>
        <p:spPr bwMode="auto">
          <a:xfrm>
            <a:off x="4234743" y="2818543"/>
            <a:ext cx="103739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FF0000"/>
                </a:solidFill>
                <a:latin typeface="Franklin Gothic Medium Cond" pitchFamily="34" charset="0"/>
              </a:rPr>
              <a:t>FxGN</a:t>
            </a:r>
            <a:r>
              <a:rPr lang="en-US" sz="1600" b="1" baseline="-25000" dirty="0" err="1" smtClean="0">
                <a:solidFill>
                  <a:srgbClr val="FF0000"/>
                </a:solidFill>
                <a:latin typeface="Franklin Gothic Medium Cond" pitchFamily="34" charset="0"/>
              </a:rPr>
              <a:t>i</a:t>
            </a:r>
            <a:r>
              <a:rPr lang="en-US" sz="1600" b="1" baseline="-25000" dirty="0" smtClean="0">
                <a:solidFill>
                  <a:srgbClr val="FF0000"/>
                </a:solidFill>
                <a:latin typeface="Franklin Gothic Medium Cond" pitchFamily="34" charset="0"/>
              </a:rPr>
              <a:t> </a:t>
            </a:r>
          </a:p>
          <a:p>
            <a:pPr marL="0" indent="0" eaLnBrk="1" hangingPunct="1"/>
            <a:r>
              <a:rPr lang="en-US" sz="1600" b="1" dirty="0" smtClean="0">
                <a:solidFill>
                  <a:srgbClr val="FF0000"/>
                </a:solidFill>
                <a:latin typeface="Franklin Gothic Medium Cond" pitchFamily="34" charset="0"/>
              </a:rPr>
              <a:t>(output noise floor)</a:t>
            </a:r>
            <a:endParaRPr lang="en-US" sz="1600" b="1" baseline="-25000" dirty="0" smtClean="0">
              <a:solidFill>
                <a:srgbClr val="FF0000"/>
              </a:solidFill>
              <a:latin typeface="Franklin Gothic Medium Cond" pitchFamily="34" charset="0"/>
            </a:endParaRPr>
          </a:p>
        </p:txBody>
      </p:sp>
      <p:cxnSp>
        <p:nvCxnSpPr>
          <p:cNvPr id="172" name="Straight Connector 171"/>
          <p:cNvCxnSpPr/>
          <p:nvPr/>
        </p:nvCxnSpPr>
        <p:spPr>
          <a:xfrm>
            <a:off x="3422753" y="3204407"/>
            <a:ext cx="13139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flipH="1" flipV="1">
            <a:off x="3554147" y="3030537"/>
            <a:ext cx="6130" cy="17386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4" name="TextBox 2"/>
          <p:cNvSpPr txBox="1">
            <a:spLocks noChangeArrowheads="1"/>
          </p:cNvSpPr>
          <p:nvPr/>
        </p:nvSpPr>
        <p:spPr bwMode="auto">
          <a:xfrm>
            <a:off x="2610146" y="2895488"/>
            <a:ext cx="37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1</a:t>
            </a:r>
            <a:endParaRPr lang="en-US" sz="1600" b="1" baseline="-25000" dirty="0" smtClean="0">
              <a:solidFill>
                <a:srgbClr val="000000"/>
              </a:solidFill>
              <a:latin typeface="Franklin Gothic Medium Cond" pitchFamily="34" charset="0"/>
            </a:endParaRPr>
          </a:p>
        </p:txBody>
      </p:sp>
      <p:sp>
        <p:nvSpPr>
          <p:cNvPr id="175" name="TextBox 2"/>
          <p:cNvSpPr txBox="1">
            <a:spLocks noChangeArrowheads="1"/>
          </p:cNvSpPr>
          <p:nvPr/>
        </p:nvSpPr>
        <p:spPr bwMode="auto">
          <a:xfrm>
            <a:off x="3483951" y="2934726"/>
            <a:ext cx="371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3</a:t>
            </a:r>
            <a:endParaRPr lang="en-US" sz="1600" b="1" baseline="-25000" dirty="0" smtClean="0">
              <a:solidFill>
                <a:srgbClr val="000000"/>
              </a:solidFill>
              <a:latin typeface="Franklin Gothic Medium Cond" pitchFamily="34" charset="0"/>
            </a:endParaRPr>
          </a:p>
        </p:txBody>
      </p:sp>
      <p:sp>
        <p:nvSpPr>
          <p:cNvPr id="176" name="TextBox 2"/>
          <p:cNvSpPr txBox="1">
            <a:spLocks noChangeArrowheads="1"/>
          </p:cNvSpPr>
          <p:nvPr/>
        </p:nvSpPr>
        <p:spPr bwMode="auto">
          <a:xfrm>
            <a:off x="571875" y="1346194"/>
            <a:ext cx="12029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P</a:t>
            </a:r>
            <a:r>
              <a:rPr lang="en-US" b="1" baseline="-25000" dirty="0" smtClean="0">
                <a:solidFill>
                  <a:srgbClr val="000000"/>
                </a:solidFill>
                <a:latin typeface="Franklin Gothic Medium Cond" pitchFamily="34" charset="0"/>
              </a:rPr>
              <a:t>out </a:t>
            </a:r>
            <a:r>
              <a:rPr lang="en-US" b="1" dirty="0" smtClean="0">
                <a:solidFill>
                  <a:srgbClr val="000000"/>
                </a:solidFill>
                <a:latin typeface="Franklin Gothic Medium Cond" pitchFamily="34" charset="0"/>
              </a:rPr>
              <a:t>(</a:t>
            </a:r>
            <a:r>
              <a:rPr lang="en-US" b="1" dirty="0" err="1" smtClean="0">
                <a:solidFill>
                  <a:srgbClr val="000000"/>
                </a:solidFill>
                <a:latin typeface="Franklin Gothic Medium Cond" pitchFamily="34" charset="0"/>
              </a:rPr>
              <a:t>dBm</a:t>
            </a:r>
            <a:r>
              <a:rPr lang="en-US" b="1" dirty="0" smtClean="0">
                <a:solidFill>
                  <a:srgbClr val="000000"/>
                </a:solidFill>
                <a:latin typeface="Franklin Gothic Medium Cond" pitchFamily="34" charset="0"/>
              </a:rPr>
              <a:t>) </a:t>
            </a:r>
          </a:p>
        </p:txBody>
      </p:sp>
      <p:cxnSp>
        <p:nvCxnSpPr>
          <p:cNvPr id="178" name="Straight Arrow Connector 177"/>
          <p:cNvCxnSpPr/>
          <p:nvPr/>
        </p:nvCxnSpPr>
        <p:spPr>
          <a:xfrm>
            <a:off x="1898032" y="4546594"/>
            <a:ext cx="1093207" cy="0"/>
          </a:xfrm>
          <a:prstGeom prst="straightConnector1">
            <a:avLst/>
          </a:prstGeom>
          <a:ln w="28575">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79" name="TextBox 2"/>
          <p:cNvSpPr txBox="1">
            <a:spLocks noChangeArrowheads="1"/>
          </p:cNvSpPr>
          <p:nvPr/>
        </p:nvSpPr>
        <p:spPr bwMode="auto">
          <a:xfrm>
            <a:off x="2136089" y="4549072"/>
            <a:ext cx="6833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FF0000"/>
                </a:solidFill>
                <a:latin typeface="Franklin Gothic Medium Cond" pitchFamily="34" charset="0"/>
              </a:rPr>
              <a:t>SFDR</a:t>
            </a:r>
            <a:endParaRPr lang="en-US" sz="1600" b="1" baseline="-25000" dirty="0" smtClean="0">
              <a:solidFill>
                <a:srgbClr val="FF0000"/>
              </a:solidFill>
              <a:latin typeface="Franklin Gothic Medium Cond" pitchFamily="34" charset="0"/>
            </a:endParaRPr>
          </a:p>
        </p:txBody>
      </p:sp>
      <p:sp>
        <p:nvSpPr>
          <p:cNvPr id="180" name="TextBox 2"/>
          <p:cNvSpPr txBox="1">
            <a:spLocks noChangeArrowheads="1"/>
          </p:cNvSpPr>
          <p:nvPr/>
        </p:nvSpPr>
        <p:spPr bwMode="auto">
          <a:xfrm>
            <a:off x="6939459" y="1715526"/>
            <a:ext cx="74460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G</a:t>
            </a:r>
            <a:endParaRPr lang="en-US" sz="1600" b="1" baseline="-25000" dirty="0" smtClean="0">
              <a:solidFill>
                <a:srgbClr val="0000FF"/>
              </a:solidFill>
              <a:latin typeface="Franklin Gothic Medium Cond" pitchFamily="34" charset="0"/>
            </a:endParaRPr>
          </a:p>
        </p:txBody>
      </p:sp>
      <p:cxnSp>
        <p:nvCxnSpPr>
          <p:cNvPr id="182" name="Straight Arrow Connector 181"/>
          <p:cNvCxnSpPr>
            <a:stCxn id="45" idx="39"/>
          </p:cNvCxnSpPr>
          <p:nvPr/>
        </p:nvCxnSpPr>
        <p:spPr>
          <a:xfrm flipV="1">
            <a:off x="4132464" y="3434152"/>
            <a:ext cx="149176" cy="22227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3" name="TextBox 2"/>
          <p:cNvSpPr txBox="1">
            <a:spLocks noChangeArrowheads="1"/>
          </p:cNvSpPr>
          <p:nvPr/>
        </p:nvSpPr>
        <p:spPr bwMode="auto">
          <a:xfrm>
            <a:off x="5257800" y="2793994"/>
            <a:ext cx="35814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“SFDR” is the difference between </a:t>
            </a:r>
            <a:r>
              <a:rPr lang="en-US" b="1" dirty="0" smtClean="0">
                <a:solidFill>
                  <a:srgbClr val="000000"/>
                </a:solidFill>
                <a:latin typeface="Franklin Gothic Medium Cond" pitchFamily="34" charset="0"/>
              </a:rPr>
              <a:t> </a:t>
            </a:r>
            <a:r>
              <a:rPr lang="en-US" b="1" dirty="0" smtClean="0">
                <a:solidFill>
                  <a:srgbClr val="FF0000"/>
                </a:solidFill>
                <a:latin typeface="Franklin Gothic Medium Cond" pitchFamily="34" charset="0"/>
              </a:rPr>
              <a:t>the </a:t>
            </a:r>
            <a:r>
              <a:rPr lang="en-US" b="1" dirty="0" smtClean="0">
                <a:solidFill>
                  <a:srgbClr val="FF0000"/>
                </a:solidFill>
                <a:latin typeface="Franklin Gothic Medium Cond" pitchFamily="34" charset="0"/>
              </a:rPr>
              <a:t>system input noise floor </a:t>
            </a:r>
            <a:r>
              <a:rPr lang="en-US" b="1" dirty="0" smtClean="0">
                <a:solidFill>
                  <a:srgbClr val="FF0000"/>
                </a:solidFill>
                <a:latin typeface="Franklin Gothic Medium Cond" pitchFamily="34" charset="0"/>
              </a:rPr>
              <a:t>+</a:t>
            </a:r>
            <a:r>
              <a:rPr lang="en-US" b="1" dirty="0" err="1" smtClean="0">
                <a:solidFill>
                  <a:srgbClr val="FF0000"/>
                </a:solidFill>
                <a:latin typeface="Franklin Gothic Medium Cond" pitchFamily="34" charset="0"/>
              </a:rPr>
              <a:t>SNR</a:t>
            </a:r>
            <a:r>
              <a:rPr lang="en-US" b="1" baseline="-25000" dirty="0" err="1" smtClean="0">
                <a:solidFill>
                  <a:srgbClr val="FF0000"/>
                </a:solidFill>
                <a:latin typeface="Franklin Gothic Medium Cond" pitchFamily="34" charset="0"/>
              </a:rPr>
              <a:t>min</a:t>
            </a:r>
            <a:r>
              <a:rPr lang="en-US" b="1" dirty="0" smtClean="0">
                <a:solidFill>
                  <a:srgbClr val="000000"/>
                </a:solidFill>
                <a:latin typeface="Franklin Gothic Medium Cond" pitchFamily="34" charset="0"/>
              </a:rPr>
              <a:t> and </a:t>
            </a:r>
            <a:r>
              <a:rPr lang="en-US" b="1" dirty="0" smtClean="0">
                <a:solidFill>
                  <a:srgbClr val="000000"/>
                </a:solidFill>
                <a:latin typeface="Franklin Gothic Medium Cond" pitchFamily="34" charset="0"/>
              </a:rPr>
              <a:t>the largest signal that can be accommodated before the 3</a:t>
            </a:r>
            <a:r>
              <a:rPr lang="en-US" b="1" baseline="30000" dirty="0" smtClean="0">
                <a:solidFill>
                  <a:srgbClr val="000000"/>
                </a:solidFill>
                <a:latin typeface="Franklin Gothic Medium Cond" pitchFamily="34" charset="0"/>
              </a:rPr>
              <a:t>rd</a:t>
            </a:r>
            <a:r>
              <a:rPr lang="en-US" b="1" dirty="0" smtClean="0">
                <a:solidFill>
                  <a:srgbClr val="000000"/>
                </a:solidFill>
                <a:latin typeface="Franklin Gothic Medium Cond" pitchFamily="34" charset="0"/>
              </a:rPr>
              <a:t>-order IM product rises above the noise floor. </a:t>
            </a:r>
            <a:endParaRPr lang="en-US" b="1" dirty="0">
              <a:solidFill>
                <a:srgbClr val="000000"/>
              </a:solidFill>
              <a:latin typeface="Franklin Gothic Medium Cond" pitchFamily="34" charset="0"/>
            </a:endParaRPr>
          </a:p>
        </p:txBody>
      </p:sp>
      <mc:AlternateContent xmlns:mc="http://schemas.openxmlformats.org/markup-compatibility/2006">
        <mc:Choice xmlns:a14="http://schemas.microsoft.com/office/drawing/2010/main" Requires="a14">
          <p:sp>
            <p:nvSpPr>
              <p:cNvPr id="185" name="TextBox 184"/>
              <p:cNvSpPr txBox="1"/>
              <p:nvPr/>
            </p:nvSpPr>
            <p:spPr>
              <a:xfrm>
                <a:off x="5486400" y="4724400"/>
                <a:ext cx="3505200" cy="49705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400" b="1" i="1" smtClean="0">
                          <a:solidFill>
                            <a:srgbClr val="0000FF"/>
                          </a:solidFill>
                          <a:latin typeface="Cambria Math"/>
                          <a:ea typeface="Cambria Math"/>
                        </a:rPr>
                        <m:t>∴</m:t>
                      </m:r>
                      <m:r>
                        <a:rPr lang="en-US" sz="1400" b="1" i="1">
                          <a:solidFill>
                            <a:srgbClr val="0000FF"/>
                          </a:solidFill>
                          <a:latin typeface="Cambria Math"/>
                        </a:rPr>
                        <m:t>𝑺𝑭𝑫𝑹</m:t>
                      </m:r>
                      <m:r>
                        <a:rPr lang="en-US" sz="1400" b="1" smtClean="0">
                          <a:solidFill>
                            <a:srgbClr val="0000FF"/>
                          </a:solidFill>
                          <a:latin typeface="Cambria Math"/>
                        </a:rPr>
                        <m:t>=</m:t>
                      </m:r>
                      <m:f>
                        <m:fPr>
                          <m:ctrlPr>
                            <a:rPr lang="en-US" sz="1400" b="1" i="1" smtClean="0">
                              <a:solidFill>
                                <a:srgbClr val="0000FF"/>
                              </a:solidFill>
                              <a:latin typeface="Cambria Math"/>
                            </a:rPr>
                          </m:ctrlPr>
                        </m:fPr>
                        <m:num>
                          <m:r>
                            <a:rPr lang="en-US" sz="1400" b="1" i="1" smtClean="0">
                              <a:solidFill>
                                <a:srgbClr val="0000FF"/>
                              </a:solidFill>
                              <a:latin typeface="Cambria Math"/>
                            </a:rPr>
                            <m:t>𝟐</m:t>
                          </m:r>
                        </m:num>
                        <m:den>
                          <m:r>
                            <a:rPr lang="en-US" sz="1400" b="1" i="1" smtClean="0">
                              <a:solidFill>
                                <a:srgbClr val="0000FF"/>
                              </a:solidFill>
                              <a:latin typeface="Cambria Math"/>
                            </a:rPr>
                            <m:t>𝟑</m:t>
                          </m:r>
                        </m:den>
                      </m:f>
                      <m:d>
                        <m:dPr>
                          <m:ctrlPr>
                            <a:rPr lang="en-US" sz="1400" b="1" i="1" smtClean="0">
                              <a:solidFill>
                                <a:srgbClr val="0000FF"/>
                              </a:solidFill>
                              <a:latin typeface="Cambria Math"/>
                            </a:rPr>
                          </m:ctrlPr>
                        </m:dPr>
                        <m:e>
                          <m:sSub>
                            <m:sSubPr>
                              <m:ctrlPr>
                                <a:rPr lang="en-US" sz="1400" b="1" i="1">
                                  <a:solidFill>
                                    <a:srgbClr val="0000FF"/>
                                  </a:solidFill>
                                  <a:latin typeface="Cambria Math"/>
                                </a:rPr>
                              </m:ctrlPr>
                            </m:sSubPr>
                            <m:e>
                              <m:r>
                                <a:rPr lang="en-US" sz="1400" b="1">
                                  <a:solidFill>
                                    <a:srgbClr val="0000FF"/>
                                  </a:solidFill>
                                  <a:latin typeface="Cambria Math"/>
                                </a:rPr>
                                <m:t>𝐈𝐈𝐏</m:t>
                              </m:r>
                            </m:e>
                            <m:sub>
                              <m:r>
                                <a:rPr lang="en-US" sz="1400" b="1">
                                  <a:solidFill>
                                    <a:srgbClr val="0000FF"/>
                                  </a:solidFill>
                                  <a:latin typeface="Cambria Math"/>
                                </a:rPr>
                                <m:t>𝟑</m:t>
                              </m:r>
                            </m:sub>
                          </m:sSub>
                          <m:r>
                            <a:rPr lang="en-US" sz="1400" b="1" i="1">
                              <a:solidFill>
                                <a:srgbClr val="0000FF"/>
                              </a:solidFill>
                              <a:latin typeface="Cambria Math"/>
                            </a:rPr>
                            <m:t>−</m:t>
                          </m:r>
                          <m:sSub>
                            <m:sSubPr>
                              <m:ctrlPr>
                                <a:rPr lang="en-US" sz="1400" b="1" i="1">
                                  <a:solidFill>
                                    <a:srgbClr val="0000FF"/>
                                  </a:solidFill>
                                  <a:latin typeface="Cambria Math"/>
                                </a:rPr>
                              </m:ctrlPr>
                            </m:sSubPr>
                            <m:e>
                              <m:r>
                                <a:rPr lang="en-US" sz="1400" b="1">
                                  <a:solidFill>
                                    <a:srgbClr val="0000FF"/>
                                  </a:solidFill>
                                  <a:latin typeface="Cambria Math"/>
                                </a:rPr>
                                <m:t>𝐏</m:t>
                              </m:r>
                            </m:e>
                            <m:sub>
                              <m:r>
                                <a:rPr lang="en-US" sz="1400" b="1">
                                  <a:solidFill>
                                    <a:srgbClr val="0000FF"/>
                                  </a:solidFill>
                                  <a:latin typeface="Cambria Math"/>
                                </a:rPr>
                                <m:t>𝐢𝐧</m:t>
                              </m:r>
                              <m:r>
                                <a:rPr lang="en-US" sz="1400" b="1">
                                  <a:solidFill>
                                    <a:srgbClr val="0000FF"/>
                                  </a:solidFill>
                                  <a:latin typeface="Cambria Math"/>
                                </a:rPr>
                                <m:t>,</m:t>
                              </m:r>
                              <m:r>
                                <a:rPr lang="en-US" sz="1400" b="1" smtClean="0">
                                  <a:solidFill>
                                    <a:srgbClr val="0000FF"/>
                                  </a:solidFill>
                                  <a:latin typeface="Cambria Math"/>
                                </a:rPr>
                                <m:t>𝐦𝐢𝐧</m:t>
                              </m:r>
                            </m:sub>
                          </m:sSub>
                        </m:e>
                      </m:d>
                      <m:r>
                        <a:rPr lang="en-US" sz="1400" b="1" i="1" smtClean="0">
                          <a:solidFill>
                            <a:srgbClr val="0000FF"/>
                          </a:solidFill>
                          <a:latin typeface="Cambria Math"/>
                        </a:rPr>
                        <m:t>−</m:t>
                      </m:r>
                      <m:sSub>
                        <m:sSubPr>
                          <m:ctrlPr>
                            <a:rPr lang="en-US" sz="1400" b="1" i="1">
                              <a:solidFill>
                                <a:srgbClr val="0000FF"/>
                              </a:solidFill>
                              <a:latin typeface="Cambria Math"/>
                            </a:rPr>
                          </m:ctrlPr>
                        </m:sSubPr>
                        <m:e>
                          <m:r>
                            <a:rPr lang="en-US" sz="1400" b="1" i="0" smtClean="0">
                              <a:solidFill>
                                <a:srgbClr val="0000FF"/>
                              </a:solidFill>
                              <a:latin typeface="Cambria Math"/>
                            </a:rPr>
                            <m:t>𝐒𝐍𝐑</m:t>
                          </m:r>
                        </m:e>
                        <m:sub>
                          <m:r>
                            <a:rPr lang="en-US" sz="1400" b="1">
                              <a:solidFill>
                                <a:srgbClr val="0000FF"/>
                              </a:solidFill>
                              <a:latin typeface="Cambria Math"/>
                            </a:rPr>
                            <m:t>𝐦𝐢𝐧</m:t>
                          </m:r>
                        </m:sub>
                      </m:sSub>
                    </m:oMath>
                  </m:oMathPara>
                </a14:m>
                <a:endParaRPr lang="en-US" sz="1400" b="1" dirty="0" smtClean="0">
                  <a:solidFill>
                    <a:srgbClr val="0000FF"/>
                  </a:solidFill>
                </a:endParaRPr>
              </a:p>
            </p:txBody>
          </p:sp>
        </mc:Choice>
        <mc:Fallback>
          <p:sp>
            <p:nvSpPr>
              <p:cNvPr id="185" name="TextBox 184"/>
              <p:cNvSpPr txBox="1">
                <a:spLocks noRot="1" noChangeAspect="1" noMove="1" noResize="1" noEditPoints="1" noAdjustHandles="1" noChangeArrowheads="1" noChangeShapeType="1" noTextEdit="1"/>
              </p:cNvSpPr>
              <p:nvPr/>
            </p:nvSpPr>
            <p:spPr>
              <a:xfrm>
                <a:off x="5486400" y="4724400"/>
                <a:ext cx="3505200" cy="497059"/>
              </a:xfrm>
              <a:prstGeom prst="rect">
                <a:avLst/>
              </a:prstGeom>
              <a:blipFill rotWithShape="1">
                <a:blip r:embed="rId2"/>
                <a:stretch>
                  <a:fillRect/>
                </a:stretch>
              </a:blipFill>
            </p:spPr>
            <p:txBody>
              <a:bodyPr/>
              <a:lstStyle/>
              <a:p>
                <a:r>
                  <a:rPr lang="en-US">
                    <a:noFill/>
                  </a:rPr>
                  <a:t> </a:t>
                </a:r>
              </a:p>
            </p:txBody>
          </p:sp>
        </mc:Fallback>
      </mc:AlternateContent>
      <p:sp>
        <p:nvSpPr>
          <p:cNvPr id="186" name="TextBox 2"/>
          <p:cNvSpPr txBox="1">
            <a:spLocks noChangeArrowheads="1"/>
          </p:cNvSpPr>
          <p:nvPr/>
        </p:nvSpPr>
        <p:spPr bwMode="auto">
          <a:xfrm>
            <a:off x="5791200" y="5181600"/>
            <a:ext cx="259344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FF0000"/>
                </a:solidFill>
                <a:latin typeface="Franklin Gothic Medium Cond" pitchFamily="34" charset="0"/>
              </a:rPr>
              <a:t>This is more general definition of SFDR.</a:t>
            </a:r>
            <a:endParaRPr lang="en-US" sz="1600" b="1" baseline="-25000" dirty="0" smtClean="0">
              <a:solidFill>
                <a:srgbClr val="FF0000"/>
              </a:solidFill>
              <a:latin typeface="Franklin Gothic Medium Cond" pitchFamily="34" charset="0"/>
            </a:endParaRPr>
          </a:p>
        </p:txBody>
      </p:sp>
      <p:sp>
        <p:nvSpPr>
          <p:cNvPr id="187" name="Freeform 186"/>
          <p:cNvSpPr/>
          <p:nvPr/>
        </p:nvSpPr>
        <p:spPr>
          <a:xfrm>
            <a:off x="533400" y="3352800"/>
            <a:ext cx="3753703" cy="48282"/>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155" name="Straight Connector 154"/>
          <p:cNvCxnSpPr/>
          <p:nvPr/>
        </p:nvCxnSpPr>
        <p:spPr>
          <a:xfrm>
            <a:off x="1921476" y="3352800"/>
            <a:ext cx="0" cy="1799978"/>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p:nvPr/>
        </p:nvCxnSpPr>
        <p:spPr>
          <a:xfrm>
            <a:off x="1477199" y="4120388"/>
            <a:ext cx="444277" cy="0"/>
          </a:xfrm>
          <a:prstGeom prst="straightConnector1">
            <a:avLst/>
          </a:prstGeom>
          <a:ln w="28575">
            <a:solidFill>
              <a:srgbClr val="FF00FF"/>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58" name="TextBox 2"/>
          <p:cNvSpPr txBox="1">
            <a:spLocks noChangeArrowheads="1"/>
          </p:cNvSpPr>
          <p:nvPr/>
        </p:nvSpPr>
        <p:spPr bwMode="auto">
          <a:xfrm>
            <a:off x="576648" y="3343760"/>
            <a:ext cx="7961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FF00FF"/>
                </a:solidFill>
                <a:latin typeface="Franklin Gothic Medium Cond" pitchFamily="34" charset="0"/>
              </a:rPr>
              <a:t>SNR</a:t>
            </a:r>
            <a:r>
              <a:rPr lang="en-US" sz="1600" b="1" baseline="-25000" dirty="0" err="1" smtClean="0">
                <a:solidFill>
                  <a:srgbClr val="FF00FF"/>
                </a:solidFill>
                <a:latin typeface="Franklin Gothic Medium Cond" pitchFamily="34" charset="0"/>
              </a:rPr>
              <a:t>min</a:t>
            </a:r>
            <a:endParaRPr lang="en-US" sz="1600" b="1" baseline="-25000" dirty="0" smtClean="0">
              <a:solidFill>
                <a:srgbClr val="FF00FF"/>
              </a:solidFill>
              <a:latin typeface="Franklin Gothic Medium Cond" pitchFamily="34" charset="0"/>
            </a:endParaRPr>
          </a:p>
        </p:txBody>
      </p:sp>
      <p:cxnSp>
        <p:nvCxnSpPr>
          <p:cNvPr id="159" name="Straight Arrow Connector 158"/>
          <p:cNvCxnSpPr/>
          <p:nvPr/>
        </p:nvCxnSpPr>
        <p:spPr>
          <a:xfrm flipV="1">
            <a:off x="585234" y="3353461"/>
            <a:ext cx="5068" cy="284450"/>
          </a:xfrm>
          <a:prstGeom prst="straightConnector1">
            <a:avLst/>
          </a:prstGeom>
          <a:ln w="28575">
            <a:solidFill>
              <a:srgbClr val="FF00FF"/>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61" name="TextBox 2"/>
          <p:cNvSpPr txBox="1">
            <a:spLocks noChangeArrowheads="1"/>
          </p:cNvSpPr>
          <p:nvPr/>
        </p:nvSpPr>
        <p:spPr bwMode="auto">
          <a:xfrm>
            <a:off x="1430101" y="4114800"/>
            <a:ext cx="7961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FF00FF"/>
                </a:solidFill>
                <a:latin typeface="Franklin Gothic Medium Cond" pitchFamily="34" charset="0"/>
              </a:rPr>
              <a:t>SNR</a:t>
            </a:r>
            <a:r>
              <a:rPr lang="en-US" sz="1600" b="1" baseline="-25000" dirty="0" err="1" smtClean="0">
                <a:solidFill>
                  <a:srgbClr val="FF00FF"/>
                </a:solidFill>
                <a:latin typeface="Franklin Gothic Medium Cond" pitchFamily="34" charset="0"/>
              </a:rPr>
              <a:t>min</a:t>
            </a:r>
            <a:endParaRPr lang="en-US" sz="1600" b="1" baseline="-25000" dirty="0" smtClean="0">
              <a:solidFill>
                <a:srgbClr val="FF00FF"/>
              </a:solidFill>
              <a:latin typeface="Franklin Gothic Medium Cond" pitchFamily="34" charset="0"/>
            </a:endParaRPr>
          </a:p>
        </p:txBody>
      </p:sp>
      <p:sp>
        <p:nvSpPr>
          <p:cNvPr id="13" name="Rectangle 12"/>
          <p:cNvSpPr/>
          <p:nvPr/>
        </p:nvSpPr>
        <p:spPr>
          <a:xfrm>
            <a:off x="5524875" y="4751172"/>
            <a:ext cx="3161925" cy="43550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9391678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5983561" y="2784389"/>
            <a:ext cx="2779439" cy="1919416"/>
          </a:xfrm>
          <a:custGeom>
            <a:avLst/>
            <a:gdLst>
              <a:gd name="connsiteX0" fmla="*/ 2647197 w 2779439"/>
              <a:gd name="connsiteY0" fmla="*/ 329514 h 1919416"/>
              <a:gd name="connsiteX1" fmla="*/ 2688386 w 2779439"/>
              <a:gd name="connsiteY1" fmla="*/ 370703 h 1919416"/>
              <a:gd name="connsiteX2" fmla="*/ 2729575 w 2779439"/>
              <a:gd name="connsiteY2" fmla="*/ 411892 h 1919416"/>
              <a:gd name="connsiteX3" fmla="*/ 2746051 w 2779439"/>
              <a:gd name="connsiteY3" fmla="*/ 461319 h 1919416"/>
              <a:gd name="connsiteX4" fmla="*/ 2754289 w 2779439"/>
              <a:gd name="connsiteY4" fmla="*/ 486033 h 1919416"/>
              <a:gd name="connsiteX5" fmla="*/ 2770764 w 2779439"/>
              <a:gd name="connsiteY5" fmla="*/ 518984 h 1919416"/>
              <a:gd name="connsiteX6" fmla="*/ 2770764 w 2779439"/>
              <a:gd name="connsiteY6" fmla="*/ 675503 h 1919416"/>
              <a:gd name="connsiteX7" fmla="*/ 2754289 w 2779439"/>
              <a:gd name="connsiteY7" fmla="*/ 700216 h 1919416"/>
              <a:gd name="connsiteX8" fmla="*/ 2737813 w 2779439"/>
              <a:gd name="connsiteY8" fmla="*/ 749643 h 1919416"/>
              <a:gd name="connsiteX9" fmla="*/ 2704862 w 2779439"/>
              <a:gd name="connsiteY9" fmla="*/ 799070 h 1919416"/>
              <a:gd name="connsiteX10" fmla="*/ 2688386 w 2779439"/>
              <a:gd name="connsiteY10" fmla="*/ 823784 h 1919416"/>
              <a:gd name="connsiteX11" fmla="*/ 2663673 w 2779439"/>
              <a:gd name="connsiteY11" fmla="*/ 848497 h 1919416"/>
              <a:gd name="connsiteX12" fmla="*/ 2630721 w 2779439"/>
              <a:gd name="connsiteY12" fmla="*/ 906162 h 1919416"/>
              <a:gd name="connsiteX13" fmla="*/ 2606008 w 2779439"/>
              <a:gd name="connsiteY13" fmla="*/ 930876 h 1919416"/>
              <a:gd name="connsiteX14" fmla="*/ 2589532 w 2779439"/>
              <a:gd name="connsiteY14" fmla="*/ 963827 h 1919416"/>
              <a:gd name="connsiteX15" fmla="*/ 2531867 w 2779439"/>
              <a:gd name="connsiteY15" fmla="*/ 1037968 h 1919416"/>
              <a:gd name="connsiteX16" fmla="*/ 2523629 w 2779439"/>
              <a:gd name="connsiteY16" fmla="*/ 1062681 h 1919416"/>
              <a:gd name="connsiteX17" fmla="*/ 2474202 w 2779439"/>
              <a:gd name="connsiteY17" fmla="*/ 1136822 h 1919416"/>
              <a:gd name="connsiteX18" fmla="*/ 2441251 w 2779439"/>
              <a:gd name="connsiteY18" fmla="*/ 1186249 h 1919416"/>
              <a:gd name="connsiteX19" fmla="*/ 2424775 w 2779439"/>
              <a:gd name="connsiteY19" fmla="*/ 1210962 h 1919416"/>
              <a:gd name="connsiteX20" fmla="*/ 2400062 w 2779439"/>
              <a:gd name="connsiteY20" fmla="*/ 1243914 h 1919416"/>
              <a:gd name="connsiteX21" fmla="*/ 2375348 w 2779439"/>
              <a:gd name="connsiteY21" fmla="*/ 1260389 h 1919416"/>
              <a:gd name="connsiteX22" fmla="*/ 2325921 w 2779439"/>
              <a:gd name="connsiteY22" fmla="*/ 1301579 h 1919416"/>
              <a:gd name="connsiteX23" fmla="*/ 2276494 w 2779439"/>
              <a:gd name="connsiteY23" fmla="*/ 1318054 h 1919416"/>
              <a:gd name="connsiteX24" fmla="*/ 2202354 w 2779439"/>
              <a:gd name="connsiteY24" fmla="*/ 1351006 h 1919416"/>
              <a:gd name="connsiteX25" fmla="*/ 2144689 w 2779439"/>
              <a:gd name="connsiteY25" fmla="*/ 1367481 h 1919416"/>
              <a:gd name="connsiteX26" fmla="*/ 2103500 w 2779439"/>
              <a:gd name="connsiteY26" fmla="*/ 1383957 h 1919416"/>
              <a:gd name="connsiteX27" fmla="*/ 2054073 w 2779439"/>
              <a:gd name="connsiteY27" fmla="*/ 1392195 h 1919416"/>
              <a:gd name="connsiteX28" fmla="*/ 2021121 w 2779439"/>
              <a:gd name="connsiteY28" fmla="*/ 1400433 h 1919416"/>
              <a:gd name="connsiteX29" fmla="*/ 1971694 w 2779439"/>
              <a:gd name="connsiteY29" fmla="*/ 1408670 h 1919416"/>
              <a:gd name="connsiteX30" fmla="*/ 1889316 w 2779439"/>
              <a:gd name="connsiteY30" fmla="*/ 1425146 h 1919416"/>
              <a:gd name="connsiteX31" fmla="*/ 1856364 w 2779439"/>
              <a:gd name="connsiteY31" fmla="*/ 1433384 h 1919416"/>
              <a:gd name="connsiteX32" fmla="*/ 1831651 w 2779439"/>
              <a:gd name="connsiteY32" fmla="*/ 1441622 h 1919416"/>
              <a:gd name="connsiteX33" fmla="*/ 1609229 w 2779439"/>
              <a:gd name="connsiteY33" fmla="*/ 1458097 h 1919416"/>
              <a:gd name="connsiteX34" fmla="*/ 1559802 w 2779439"/>
              <a:gd name="connsiteY34" fmla="*/ 1482811 h 1919416"/>
              <a:gd name="connsiteX35" fmla="*/ 1551564 w 2779439"/>
              <a:gd name="connsiteY35" fmla="*/ 1507525 h 1919416"/>
              <a:gd name="connsiteX36" fmla="*/ 1526851 w 2779439"/>
              <a:gd name="connsiteY36" fmla="*/ 1532238 h 1919416"/>
              <a:gd name="connsiteX37" fmla="*/ 1518613 w 2779439"/>
              <a:gd name="connsiteY37" fmla="*/ 1556952 h 1919416"/>
              <a:gd name="connsiteX38" fmla="*/ 1502137 w 2779439"/>
              <a:gd name="connsiteY38" fmla="*/ 1581665 h 1919416"/>
              <a:gd name="connsiteX39" fmla="*/ 1493900 w 2779439"/>
              <a:gd name="connsiteY39" fmla="*/ 1614616 h 1919416"/>
              <a:gd name="connsiteX40" fmla="*/ 1485662 w 2779439"/>
              <a:gd name="connsiteY40" fmla="*/ 1696995 h 1919416"/>
              <a:gd name="connsiteX41" fmla="*/ 1477424 w 2779439"/>
              <a:gd name="connsiteY41" fmla="*/ 1721708 h 1919416"/>
              <a:gd name="connsiteX42" fmla="*/ 1460948 w 2779439"/>
              <a:gd name="connsiteY42" fmla="*/ 1804087 h 1919416"/>
              <a:gd name="connsiteX43" fmla="*/ 1403283 w 2779439"/>
              <a:gd name="connsiteY43" fmla="*/ 1878227 h 1919416"/>
              <a:gd name="connsiteX44" fmla="*/ 1353856 w 2779439"/>
              <a:gd name="connsiteY44" fmla="*/ 1911179 h 1919416"/>
              <a:gd name="connsiteX45" fmla="*/ 1329143 w 2779439"/>
              <a:gd name="connsiteY45" fmla="*/ 1919416 h 1919416"/>
              <a:gd name="connsiteX46" fmla="*/ 1230289 w 2779439"/>
              <a:gd name="connsiteY46" fmla="*/ 1911179 h 1919416"/>
              <a:gd name="connsiteX47" fmla="*/ 1156148 w 2779439"/>
              <a:gd name="connsiteY47" fmla="*/ 1878227 h 1919416"/>
              <a:gd name="connsiteX48" fmla="*/ 1106721 w 2779439"/>
              <a:gd name="connsiteY48" fmla="*/ 1837038 h 1919416"/>
              <a:gd name="connsiteX49" fmla="*/ 1073770 w 2779439"/>
              <a:gd name="connsiteY49" fmla="*/ 1787611 h 1919416"/>
              <a:gd name="connsiteX50" fmla="*/ 1057294 w 2779439"/>
              <a:gd name="connsiteY50" fmla="*/ 1738184 h 1919416"/>
              <a:gd name="connsiteX51" fmla="*/ 1049056 w 2779439"/>
              <a:gd name="connsiteY51" fmla="*/ 1713470 h 1919416"/>
              <a:gd name="connsiteX52" fmla="*/ 1040818 w 2779439"/>
              <a:gd name="connsiteY52" fmla="*/ 1680519 h 1919416"/>
              <a:gd name="connsiteX53" fmla="*/ 1024343 w 2779439"/>
              <a:gd name="connsiteY53" fmla="*/ 1631092 h 1919416"/>
              <a:gd name="connsiteX54" fmla="*/ 1016105 w 2779439"/>
              <a:gd name="connsiteY54" fmla="*/ 1606379 h 1919416"/>
              <a:gd name="connsiteX55" fmla="*/ 999629 w 2779439"/>
              <a:gd name="connsiteY55" fmla="*/ 1540476 h 1919416"/>
              <a:gd name="connsiteX56" fmla="*/ 991391 w 2779439"/>
              <a:gd name="connsiteY56" fmla="*/ 1482811 h 1919416"/>
              <a:gd name="connsiteX57" fmla="*/ 983154 w 2779439"/>
              <a:gd name="connsiteY57" fmla="*/ 1416908 h 1919416"/>
              <a:gd name="connsiteX58" fmla="*/ 974916 w 2779439"/>
              <a:gd name="connsiteY58" fmla="*/ 1392195 h 1919416"/>
              <a:gd name="connsiteX59" fmla="*/ 966678 w 2779439"/>
              <a:gd name="connsiteY59" fmla="*/ 1351006 h 1919416"/>
              <a:gd name="connsiteX60" fmla="*/ 950202 w 2779439"/>
              <a:gd name="connsiteY60" fmla="*/ 1301579 h 1919416"/>
              <a:gd name="connsiteX61" fmla="*/ 933727 w 2779439"/>
              <a:gd name="connsiteY61" fmla="*/ 1227438 h 1919416"/>
              <a:gd name="connsiteX62" fmla="*/ 925489 w 2779439"/>
              <a:gd name="connsiteY62" fmla="*/ 1202725 h 1919416"/>
              <a:gd name="connsiteX63" fmla="*/ 892537 w 2779439"/>
              <a:gd name="connsiteY63" fmla="*/ 1153297 h 1919416"/>
              <a:gd name="connsiteX64" fmla="*/ 876062 w 2779439"/>
              <a:gd name="connsiteY64" fmla="*/ 1128584 h 1919416"/>
              <a:gd name="connsiteX65" fmla="*/ 851348 w 2779439"/>
              <a:gd name="connsiteY65" fmla="*/ 1112108 h 1919416"/>
              <a:gd name="connsiteX66" fmla="*/ 785446 w 2779439"/>
              <a:gd name="connsiteY66" fmla="*/ 1054443 h 1919416"/>
              <a:gd name="connsiteX67" fmla="*/ 760732 w 2779439"/>
              <a:gd name="connsiteY67" fmla="*/ 1037968 h 1919416"/>
              <a:gd name="connsiteX68" fmla="*/ 736018 w 2779439"/>
              <a:gd name="connsiteY68" fmla="*/ 1021492 h 1919416"/>
              <a:gd name="connsiteX69" fmla="*/ 686591 w 2779439"/>
              <a:gd name="connsiteY69" fmla="*/ 1005016 h 1919416"/>
              <a:gd name="connsiteX70" fmla="*/ 637164 w 2779439"/>
              <a:gd name="connsiteY70" fmla="*/ 980303 h 1919416"/>
              <a:gd name="connsiteX71" fmla="*/ 604213 w 2779439"/>
              <a:gd name="connsiteY71" fmla="*/ 963827 h 1919416"/>
              <a:gd name="connsiteX72" fmla="*/ 571262 w 2779439"/>
              <a:gd name="connsiteY72" fmla="*/ 955589 h 1919416"/>
              <a:gd name="connsiteX73" fmla="*/ 497121 w 2779439"/>
              <a:gd name="connsiteY73" fmla="*/ 930876 h 1919416"/>
              <a:gd name="connsiteX74" fmla="*/ 447694 w 2779439"/>
              <a:gd name="connsiteY74" fmla="*/ 906162 h 1919416"/>
              <a:gd name="connsiteX75" fmla="*/ 398267 w 2779439"/>
              <a:gd name="connsiteY75" fmla="*/ 889687 h 1919416"/>
              <a:gd name="connsiteX76" fmla="*/ 332364 w 2779439"/>
              <a:gd name="connsiteY76" fmla="*/ 864973 h 1919416"/>
              <a:gd name="connsiteX77" fmla="*/ 299413 w 2779439"/>
              <a:gd name="connsiteY77" fmla="*/ 856735 h 1919416"/>
              <a:gd name="connsiteX78" fmla="*/ 249986 w 2779439"/>
              <a:gd name="connsiteY78" fmla="*/ 840260 h 1919416"/>
              <a:gd name="connsiteX79" fmla="*/ 225273 w 2779439"/>
              <a:gd name="connsiteY79" fmla="*/ 832022 h 1919416"/>
              <a:gd name="connsiteX80" fmla="*/ 200559 w 2779439"/>
              <a:gd name="connsiteY80" fmla="*/ 823784 h 1919416"/>
              <a:gd name="connsiteX81" fmla="*/ 142894 w 2779439"/>
              <a:gd name="connsiteY81" fmla="*/ 790833 h 1919416"/>
              <a:gd name="connsiteX82" fmla="*/ 118181 w 2779439"/>
              <a:gd name="connsiteY82" fmla="*/ 774357 h 1919416"/>
              <a:gd name="connsiteX83" fmla="*/ 101705 w 2779439"/>
              <a:gd name="connsiteY83" fmla="*/ 749643 h 1919416"/>
              <a:gd name="connsiteX84" fmla="*/ 60516 w 2779439"/>
              <a:gd name="connsiteY84" fmla="*/ 708454 h 1919416"/>
              <a:gd name="connsiteX85" fmla="*/ 52278 w 2779439"/>
              <a:gd name="connsiteY85" fmla="*/ 683741 h 1919416"/>
              <a:gd name="connsiteX86" fmla="*/ 35802 w 2779439"/>
              <a:gd name="connsiteY86" fmla="*/ 659027 h 1919416"/>
              <a:gd name="connsiteX87" fmla="*/ 11089 w 2779439"/>
              <a:gd name="connsiteY87" fmla="*/ 609600 h 1919416"/>
              <a:gd name="connsiteX88" fmla="*/ 11089 w 2779439"/>
              <a:gd name="connsiteY88" fmla="*/ 387179 h 1919416"/>
              <a:gd name="connsiteX89" fmla="*/ 27564 w 2779439"/>
              <a:gd name="connsiteY89" fmla="*/ 337752 h 1919416"/>
              <a:gd name="connsiteX90" fmla="*/ 52278 w 2779439"/>
              <a:gd name="connsiteY90" fmla="*/ 280087 h 1919416"/>
              <a:gd name="connsiteX91" fmla="*/ 60516 w 2779439"/>
              <a:gd name="connsiteY91" fmla="*/ 255373 h 1919416"/>
              <a:gd name="connsiteX92" fmla="*/ 85229 w 2779439"/>
              <a:gd name="connsiteY92" fmla="*/ 222422 h 1919416"/>
              <a:gd name="connsiteX93" fmla="*/ 118181 w 2779439"/>
              <a:gd name="connsiteY93" fmla="*/ 172995 h 1919416"/>
              <a:gd name="connsiteX94" fmla="*/ 134656 w 2779439"/>
              <a:gd name="connsiteY94" fmla="*/ 148281 h 1919416"/>
              <a:gd name="connsiteX95" fmla="*/ 159370 w 2779439"/>
              <a:gd name="connsiteY95" fmla="*/ 131806 h 1919416"/>
              <a:gd name="connsiteX96" fmla="*/ 175846 w 2779439"/>
              <a:gd name="connsiteY96" fmla="*/ 107092 h 1919416"/>
              <a:gd name="connsiteX97" fmla="*/ 225273 w 2779439"/>
              <a:gd name="connsiteY97" fmla="*/ 82379 h 1919416"/>
              <a:gd name="connsiteX98" fmla="*/ 249986 w 2779439"/>
              <a:gd name="connsiteY98" fmla="*/ 65903 h 1919416"/>
              <a:gd name="connsiteX99" fmla="*/ 324127 w 2779439"/>
              <a:gd name="connsiteY99" fmla="*/ 41189 h 1919416"/>
              <a:gd name="connsiteX100" fmla="*/ 373554 w 2779439"/>
              <a:gd name="connsiteY100" fmla="*/ 24714 h 1919416"/>
              <a:gd name="connsiteX101" fmla="*/ 398267 w 2779439"/>
              <a:gd name="connsiteY101" fmla="*/ 16476 h 1919416"/>
              <a:gd name="connsiteX102" fmla="*/ 587737 w 2779439"/>
              <a:gd name="connsiteY102" fmla="*/ 0 h 1919416"/>
              <a:gd name="connsiteX103" fmla="*/ 1007867 w 2779439"/>
              <a:gd name="connsiteY103" fmla="*/ 8238 h 1919416"/>
              <a:gd name="connsiteX104" fmla="*/ 1147910 w 2779439"/>
              <a:gd name="connsiteY104" fmla="*/ 32952 h 1919416"/>
              <a:gd name="connsiteX105" fmla="*/ 1189100 w 2779439"/>
              <a:gd name="connsiteY105" fmla="*/ 41189 h 1919416"/>
              <a:gd name="connsiteX106" fmla="*/ 1238527 w 2779439"/>
              <a:gd name="connsiteY106" fmla="*/ 57665 h 1919416"/>
              <a:gd name="connsiteX107" fmla="*/ 1263240 w 2779439"/>
              <a:gd name="connsiteY107" fmla="*/ 74141 h 1919416"/>
              <a:gd name="connsiteX108" fmla="*/ 1320905 w 2779439"/>
              <a:gd name="connsiteY108" fmla="*/ 90616 h 1919416"/>
              <a:gd name="connsiteX109" fmla="*/ 1345618 w 2779439"/>
              <a:gd name="connsiteY109" fmla="*/ 107092 h 1919416"/>
              <a:gd name="connsiteX110" fmla="*/ 1395046 w 2779439"/>
              <a:gd name="connsiteY110" fmla="*/ 123568 h 1919416"/>
              <a:gd name="connsiteX111" fmla="*/ 1444473 w 2779439"/>
              <a:gd name="connsiteY111" fmla="*/ 140043 h 1919416"/>
              <a:gd name="connsiteX112" fmla="*/ 1485662 w 2779439"/>
              <a:gd name="connsiteY112" fmla="*/ 148281 h 1919416"/>
              <a:gd name="connsiteX113" fmla="*/ 1543327 w 2779439"/>
              <a:gd name="connsiteY113" fmla="*/ 164757 h 1919416"/>
              <a:gd name="connsiteX114" fmla="*/ 1600991 w 2779439"/>
              <a:gd name="connsiteY114" fmla="*/ 172995 h 1919416"/>
              <a:gd name="connsiteX115" fmla="*/ 1650418 w 2779439"/>
              <a:gd name="connsiteY115" fmla="*/ 181233 h 1919416"/>
              <a:gd name="connsiteX116" fmla="*/ 1782224 w 2779439"/>
              <a:gd name="connsiteY116" fmla="*/ 189470 h 1919416"/>
              <a:gd name="connsiteX117" fmla="*/ 1864602 w 2779439"/>
              <a:gd name="connsiteY117" fmla="*/ 197708 h 1919416"/>
              <a:gd name="connsiteX118" fmla="*/ 2111737 w 2779439"/>
              <a:gd name="connsiteY118" fmla="*/ 205946 h 1919416"/>
              <a:gd name="connsiteX119" fmla="*/ 2218829 w 2779439"/>
              <a:gd name="connsiteY119" fmla="*/ 222422 h 1919416"/>
              <a:gd name="connsiteX120" fmla="*/ 2325921 w 2779439"/>
              <a:gd name="connsiteY120" fmla="*/ 230660 h 1919416"/>
              <a:gd name="connsiteX121" fmla="*/ 2375348 w 2779439"/>
              <a:gd name="connsiteY121" fmla="*/ 247135 h 1919416"/>
              <a:gd name="connsiteX122" fmla="*/ 2441251 w 2779439"/>
              <a:gd name="connsiteY122" fmla="*/ 263611 h 1919416"/>
              <a:gd name="connsiteX123" fmla="*/ 2490678 w 2779439"/>
              <a:gd name="connsiteY123" fmla="*/ 280087 h 1919416"/>
              <a:gd name="connsiteX124" fmla="*/ 2573056 w 2779439"/>
              <a:gd name="connsiteY124" fmla="*/ 304800 h 1919416"/>
              <a:gd name="connsiteX125" fmla="*/ 2630721 w 2779439"/>
              <a:gd name="connsiteY125" fmla="*/ 321276 h 1919416"/>
              <a:gd name="connsiteX126" fmla="*/ 2655435 w 2779439"/>
              <a:gd name="connsiteY126" fmla="*/ 329514 h 1919416"/>
              <a:gd name="connsiteX127" fmla="*/ 2647197 w 2779439"/>
              <a:gd name="connsiteY127" fmla="*/ 329514 h 1919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779439" h="1919416">
                <a:moveTo>
                  <a:pt x="2647197" y="329514"/>
                </a:moveTo>
                <a:cubicBezTo>
                  <a:pt x="2652689" y="336379"/>
                  <a:pt x="2675600" y="356091"/>
                  <a:pt x="2688386" y="370703"/>
                </a:cubicBezTo>
                <a:cubicBezTo>
                  <a:pt x="2726829" y="414638"/>
                  <a:pt x="2680149" y="378940"/>
                  <a:pt x="2729575" y="411892"/>
                </a:cubicBezTo>
                <a:lnTo>
                  <a:pt x="2746051" y="461319"/>
                </a:lnTo>
                <a:cubicBezTo>
                  <a:pt x="2748797" y="469557"/>
                  <a:pt x="2750406" y="478266"/>
                  <a:pt x="2754289" y="486033"/>
                </a:cubicBezTo>
                <a:lnTo>
                  <a:pt x="2770764" y="518984"/>
                </a:lnTo>
                <a:cubicBezTo>
                  <a:pt x="2777947" y="583634"/>
                  <a:pt x="2786029" y="609355"/>
                  <a:pt x="2770764" y="675503"/>
                </a:cubicBezTo>
                <a:cubicBezTo>
                  <a:pt x="2768538" y="685150"/>
                  <a:pt x="2758310" y="691169"/>
                  <a:pt x="2754289" y="700216"/>
                </a:cubicBezTo>
                <a:cubicBezTo>
                  <a:pt x="2747236" y="716086"/>
                  <a:pt x="2747446" y="735193"/>
                  <a:pt x="2737813" y="749643"/>
                </a:cubicBezTo>
                <a:lnTo>
                  <a:pt x="2704862" y="799070"/>
                </a:lnTo>
                <a:cubicBezTo>
                  <a:pt x="2699370" y="807308"/>
                  <a:pt x="2695387" y="816783"/>
                  <a:pt x="2688386" y="823784"/>
                </a:cubicBezTo>
                <a:cubicBezTo>
                  <a:pt x="2680148" y="832022"/>
                  <a:pt x="2671131" y="839547"/>
                  <a:pt x="2663673" y="848497"/>
                </a:cubicBezTo>
                <a:cubicBezTo>
                  <a:pt x="2624762" y="895191"/>
                  <a:pt x="2671003" y="849767"/>
                  <a:pt x="2630721" y="906162"/>
                </a:cubicBezTo>
                <a:cubicBezTo>
                  <a:pt x="2623950" y="915642"/>
                  <a:pt x="2612779" y="921396"/>
                  <a:pt x="2606008" y="930876"/>
                </a:cubicBezTo>
                <a:cubicBezTo>
                  <a:pt x="2598870" y="940869"/>
                  <a:pt x="2595850" y="953297"/>
                  <a:pt x="2589532" y="963827"/>
                </a:cubicBezTo>
                <a:cubicBezTo>
                  <a:pt x="2559971" y="1013096"/>
                  <a:pt x="2564786" y="1005049"/>
                  <a:pt x="2531867" y="1037968"/>
                </a:cubicBezTo>
                <a:cubicBezTo>
                  <a:pt x="2529121" y="1046206"/>
                  <a:pt x="2527846" y="1055090"/>
                  <a:pt x="2523629" y="1062681"/>
                </a:cubicBezTo>
                <a:cubicBezTo>
                  <a:pt x="2523626" y="1062686"/>
                  <a:pt x="2482441" y="1124463"/>
                  <a:pt x="2474202" y="1136822"/>
                </a:cubicBezTo>
                <a:lnTo>
                  <a:pt x="2441251" y="1186249"/>
                </a:lnTo>
                <a:cubicBezTo>
                  <a:pt x="2435759" y="1194487"/>
                  <a:pt x="2430715" y="1203041"/>
                  <a:pt x="2424775" y="1210962"/>
                </a:cubicBezTo>
                <a:cubicBezTo>
                  <a:pt x="2416537" y="1221946"/>
                  <a:pt x="2409770" y="1234206"/>
                  <a:pt x="2400062" y="1243914"/>
                </a:cubicBezTo>
                <a:cubicBezTo>
                  <a:pt x="2393061" y="1250915"/>
                  <a:pt x="2382954" y="1254051"/>
                  <a:pt x="2375348" y="1260389"/>
                </a:cubicBezTo>
                <a:cubicBezTo>
                  <a:pt x="2353175" y="1278867"/>
                  <a:pt x="2352220" y="1289891"/>
                  <a:pt x="2325921" y="1301579"/>
                </a:cubicBezTo>
                <a:cubicBezTo>
                  <a:pt x="2310051" y="1308632"/>
                  <a:pt x="2292027" y="1310287"/>
                  <a:pt x="2276494" y="1318054"/>
                </a:cubicBezTo>
                <a:cubicBezTo>
                  <a:pt x="2247788" y="1332407"/>
                  <a:pt x="2233907" y="1340489"/>
                  <a:pt x="2202354" y="1351006"/>
                </a:cubicBezTo>
                <a:cubicBezTo>
                  <a:pt x="2183389" y="1357328"/>
                  <a:pt x="2163654" y="1361159"/>
                  <a:pt x="2144689" y="1367481"/>
                </a:cubicBezTo>
                <a:cubicBezTo>
                  <a:pt x="2130660" y="1372157"/>
                  <a:pt x="2117766" y="1380066"/>
                  <a:pt x="2103500" y="1383957"/>
                </a:cubicBezTo>
                <a:cubicBezTo>
                  <a:pt x="2087386" y="1388352"/>
                  <a:pt x="2070452" y="1388919"/>
                  <a:pt x="2054073" y="1392195"/>
                </a:cubicBezTo>
                <a:cubicBezTo>
                  <a:pt x="2042971" y="1394415"/>
                  <a:pt x="2032223" y="1398213"/>
                  <a:pt x="2021121" y="1400433"/>
                </a:cubicBezTo>
                <a:cubicBezTo>
                  <a:pt x="2004742" y="1403709"/>
                  <a:pt x="1988111" y="1405592"/>
                  <a:pt x="1971694" y="1408670"/>
                </a:cubicBezTo>
                <a:cubicBezTo>
                  <a:pt x="1944170" y="1413831"/>
                  <a:pt x="1916483" y="1418354"/>
                  <a:pt x="1889316" y="1425146"/>
                </a:cubicBezTo>
                <a:cubicBezTo>
                  <a:pt x="1878332" y="1427892"/>
                  <a:pt x="1867250" y="1430274"/>
                  <a:pt x="1856364" y="1433384"/>
                </a:cubicBezTo>
                <a:cubicBezTo>
                  <a:pt x="1848015" y="1435770"/>
                  <a:pt x="1840194" y="1440069"/>
                  <a:pt x="1831651" y="1441622"/>
                </a:cubicBezTo>
                <a:cubicBezTo>
                  <a:pt x="1765690" y="1453615"/>
                  <a:pt x="1665650" y="1455128"/>
                  <a:pt x="1609229" y="1458097"/>
                </a:cubicBezTo>
                <a:cubicBezTo>
                  <a:pt x="1592949" y="1463524"/>
                  <a:pt x="1571416" y="1468294"/>
                  <a:pt x="1559802" y="1482811"/>
                </a:cubicBezTo>
                <a:cubicBezTo>
                  <a:pt x="1554377" y="1489592"/>
                  <a:pt x="1556381" y="1500300"/>
                  <a:pt x="1551564" y="1507525"/>
                </a:cubicBezTo>
                <a:cubicBezTo>
                  <a:pt x="1545102" y="1517218"/>
                  <a:pt x="1535089" y="1524000"/>
                  <a:pt x="1526851" y="1532238"/>
                </a:cubicBezTo>
                <a:cubicBezTo>
                  <a:pt x="1524105" y="1540476"/>
                  <a:pt x="1522496" y="1549185"/>
                  <a:pt x="1518613" y="1556952"/>
                </a:cubicBezTo>
                <a:cubicBezTo>
                  <a:pt x="1514185" y="1565807"/>
                  <a:pt x="1506037" y="1572565"/>
                  <a:pt x="1502137" y="1581665"/>
                </a:cubicBezTo>
                <a:cubicBezTo>
                  <a:pt x="1497677" y="1592071"/>
                  <a:pt x="1496646" y="1603632"/>
                  <a:pt x="1493900" y="1614616"/>
                </a:cubicBezTo>
                <a:cubicBezTo>
                  <a:pt x="1491154" y="1642076"/>
                  <a:pt x="1489858" y="1669719"/>
                  <a:pt x="1485662" y="1696995"/>
                </a:cubicBezTo>
                <a:cubicBezTo>
                  <a:pt x="1484342" y="1705577"/>
                  <a:pt x="1479127" y="1713193"/>
                  <a:pt x="1477424" y="1721708"/>
                </a:cubicBezTo>
                <a:cubicBezTo>
                  <a:pt x="1474098" y="1738338"/>
                  <a:pt x="1472580" y="1783149"/>
                  <a:pt x="1460948" y="1804087"/>
                </a:cubicBezTo>
                <a:cubicBezTo>
                  <a:pt x="1447404" y="1828466"/>
                  <a:pt x="1426779" y="1859953"/>
                  <a:pt x="1403283" y="1878227"/>
                </a:cubicBezTo>
                <a:cubicBezTo>
                  <a:pt x="1387653" y="1890384"/>
                  <a:pt x="1372641" y="1904918"/>
                  <a:pt x="1353856" y="1911179"/>
                </a:cubicBezTo>
                <a:lnTo>
                  <a:pt x="1329143" y="1919416"/>
                </a:lnTo>
                <a:cubicBezTo>
                  <a:pt x="1296192" y="1916670"/>
                  <a:pt x="1262905" y="1916615"/>
                  <a:pt x="1230289" y="1911179"/>
                </a:cubicBezTo>
                <a:cubicBezTo>
                  <a:pt x="1203349" y="1906689"/>
                  <a:pt x="1177138" y="1895718"/>
                  <a:pt x="1156148" y="1878227"/>
                </a:cubicBezTo>
                <a:cubicBezTo>
                  <a:pt x="1092719" y="1825370"/>
                  <a:pt x="1168082" y="1877945"/>
                  <a:pt x="1106721" y="1837038"/>
                </a:cubicBezTo>
                <a:cubicBezTo>
                  <a:pt x="1095737" y="1820562"/>
                  <a:pt x="1080032" y="1806396"/>
                  <a:pt x="1073770" y="1787611"/>
                </a:cubicBezTo>
                <a:lnTo>
                  <a:pt x="1057294" y="1738184"/>
                </a:lnTo>
                <a:cubicBezTo>
                  <a:pt x="1054548" y="1729946"/>
                  <a:pt x="1051162" y="1721894"/>
                  <a:pt x="1049056" y="1713470"/>
                </a:cubicBezTo>
                <a:cubicBezTo>
                  <a:pt x="1046310" y="1702486"/>
                  <a:pt x="1044071" y="1691363"/>
                  <a:pt x="1040818" y="1680519"/>
                </a:cubicBezTo>
                <a:cubicBezTo>
                  <a:pt x="1035828" y="1663885"/>
                  <a:pt x="1029835" y="1647568"/>
                  <a:pt x="1024343" y="1631092"/>
                </a:cubicBezTo>
                <a:cubicBezTo>
                  <a:pt x="1021597" y="1622854"/>
                  <a:pt x="1017808" y="1614894"/>
                  <a:pt x="1016105" y="1606379"/>
                </a:cubicBezTo>
                <a:cubicBezTo>
                  <a:pt x="1006164" y="1556674"/>
                  <a:pt x="1012295" y="1578472"/>
                  <a:pt x="999629" y="1540476"/>
                </a:cubicBezTo>
                <a:cubicBezTo>
                  <a:pt x="996883" y="1521254"/>
                  <a:pt x="993957" y="1502058"/>
                  <a:pt x="991391" y="1482811"/>
                </a:cubicBezTo>
                <a:cubicBezTo>
                  <a:pt x="988465" y="1460867"/>
                  <a:pt x="987114" y="1438690"/>
                  <a:pt x="983154" y="1416908"/>
                </a:cubicBezTo>
                <a:cubicBezTo>
                  <a:pt x="981601" y="1408365"/>
                  <a:pt x="977022" y="1400619"/>
                  <a:pt x="974916" y="1392195"/>
                </a:cubicBezTo>
                <a:cubicBezTo>
                  <a:pt x="971520" y="1378611"/>
                  <a:pt x="970362" y="1364514"/>
                  <a:pt x="966678" y="1351006"/>
                </a:cubicBezTo>
                <a:cubicBezTo>
                  <a:pt x="962108" y="1334251"/>
                  <a:pt x="953608" y="1318609"/>
                  <a:pt x="950202" y="1301579"/>
                </a:cubicBezTo>
                <a:cubicBezTo>
                  <a:pt x="944542" y="1273279"/>
                  <a:pt x="941480" y="1254573"/>
                  <a:pt x="933727" y="1227438"/>
                </a:cubicBezTo>
                <a:cubicBezTo>
                  <a:pt x="931342" y="1219089"/>
                  <a:pt x="929706" y="1210316"/>
                  <a:pt x="925489" y="1202725"/>
                </a:cubicBezTo>
                <a:cubicBezTo>
                  <a:pt x="915872" y="1185415"/>
                  <a:pt x="903521" y="1169773"/>
                  <a:pt x="892537" y="1153297"/>
                </a:cubicBezTo>
                <a:cubicBezTo>
                  <a:pt x="887045" y="1145059"/>
                  <a:pt x="884300" y="1134076"/>
                  <a:pt x="876062" y="1128584"/>
                </a:cubicBezTo>
                <a:lnTo>
                  <a:pt x="851348" y="1112108"/>
                </a:lnTo>
                <a:cubicBezTo>
                  <a:pt x="823890" y="1070920"/>
                  <a:pt x="843109" y="1092885"/>
                  <a:pt x="785446" y="1054443"/>
                </a:cubicBezTo>
                <a:lnTo>
                  <a:pt x="760732" y="1037968"/>
                </a:lnTo>
                <a:cubicBezTo>
                  <a:pt x="752494" y="1032476"/>
                  <a:pt x="745411" y="1024623"/>
                  <a:pt x="736018" y="1021492"/>
                </a:cubicBezTo>
                <a:cubicBezTo>
                  <a:pt x="719542" y="1016000"/>
                  <a:pt x="701041" y="1014649"/>
                  <a:pt x="686591" y="1005016"/>
                </a:cubicBezTo>
                <a:cubicBezTo>
                  <a:pt x="639096" y="973353"/>
                  <a:pt x="684915" y="1000768"/>
                  <a:pt x="637164" y="980303"/>
                </a:cubicBezTo>
                <a:cubicBezTo>
                  <a:pt x="625877" y="975466"/>
                  <a:pt x="615711" y="968139"/>
                  <a:pt x="604213" y="963827"/>
                </a:cubicBezTo>
                <a:cubicBezTo>
                  <a:pt x="593612" y="959852"/>
                  <a:pt x="581863" y="959564"/>
                  <a:pt x="571262" y="955589"/>
                </a:cubicBezTo>
                <a:cubicBezTo>
                  <a:pt x="461634" y="914479"/>
                  <a:pt x="623496" y="962471"/>
                  <a:pt x="497121" y="930876"/>
                </a:cubicBezTo>
                <a:cubicBezTo>
                  <a:pt x="445618" y="918000"/>
                  <a:pt x="499470" y="929173"/>
                  <a:pt x="447694" y="906162"/>
                </a:cubicBezTo>
                <a:cubicBezTo>
                  <a:pt x="431824" y="899109"/>
                  <a:pt x="415115" y="893899"/>
                  <a:pt x="398267" y="889687"/>
                </a:cubicBezTo>
                <a:cubicBezTo>
                  <a:pt x="313688" y="868542"/>
                  <a:pt x="418520" y="897282"/>
                  <a:pt x="332364" y="864973"/>
                </a:cubicBezTo>
                <a:cubicBezTo>
                  <a:pt x="321763" y="860998"/>
                  <a:pt x="310257" y="859988"/>
                  <a:pt x="299413" y="856735"/>
                </a:cubicBezTo>
                <a:cubicBezTo>
                  <a:pt x="282779" y="851745"/>
                  <a:pt x="266462" y="845752"/>
                  <a:pt x="249986" y="840260"/>
                </a:cubicBezTo>
                <a:lnTo>
                  <a:pt x="225273" y="832022"/>
                </a:lnTo>
                <a:lnTo>
                  <a:pt x="200559" y="823784"/>
                </a:lnTo>
                <a:cubicBezTo>
                  <a:pt x="140350" y="783643"/>
                  <a:pt x="216056" y="832639"/>
                  <a:pt x="142894" y="790833"/>
                </a:cubicBezTo>
                <a:cubicBezTo>
                  <a:pt x="134298" y="785921"/>
                  <a:pt x="126419" y="779849"/>
                  <a:pt x="118181" y="774357"/>
                </a:cubicBezTo>
                <a:cubicBezTo>
                  <a:pt x="112689" y="766119"/>
                  <a:pt x="108706" y="756644"/>
                  <a:pt x="101705" y="749643"/>
                </a:cubicBezTo>
                <a:cubicBezTo>
                  <a:pt x="68751" y="716689"/>
                  <a:pt x="82485" y="752393"/>
                  <a:pt x="60516" y="708454"/>
                </a:cubicBezTo>
                <a:cubicBezTo>
                  <a:pt x="56633" y="700687"/>
                  <a:pt x="56161" y="691508"/>
                  <a:pt x="52278" y="683741"/>
                </a:cubicBezTo>
                <a:cubicBezTo>
                  <a:pt x="47850" y="674885"/>
                  <a:pt x="40230" y="667883"/>
                  <a:pt x="35802" y="659027"/>
                </a:cubicBezTo>
                <a:cubicBezTo>
                  <a:pt x="1691" y="590806"/>
                  <a:pt x="58311" y="680437"/>
                  <a:pt x="11089" y="609600"/>
                </a:cubicBezTo>
                <a:cubicBezTo>
                  <a:pt x="-2574" y="513963"/>
                  <a:pt x="-4779" y="524705"/>
                  <a:pt x="11089" y="387179"/>
                </a:cubicBezTo>
                <a:cubicBezTo>
                  <a:pt x="13080" y="369927"/>
                  <a:pt x="22072" y="354228"/>
                  <a:pt x="27564" y="337752"/>
                </a:cubicBezTo>
                <a:cubicBezTo>
                  <a:pt x="46881" y="279798"/>
                  <a:pt x="21742" y="351336"/>
                  <a:pt x="52278" y="280087"/>
                </a:cubicBezTo>
                <a:cubicBezTo>
                  <a:pt x="55699" y="272106"/>
                  <a:pt x="56208" y="262913"/>
                  <a:pt x="60516" y="255373"/>
                </a:cubicBezTo>
                <a:cubicBezTo>
                  <a:pt x="67328" y="243452"/>
                  <a:pt x="77356" y="233670"/>
                  <a:pt x="85229" y="222422"/>
                </a:cubicBezTo>
                <a:cubicBezTo>
                  <a:pt x="96584" y="206200"/>
                  <a:pt x="107197" y="189471"/>
                  <a:pt x="118181" y="172995"/>
                </a:cubicBezTo>
                <a:cubicBezTo>
                  <a:pt x="123673" y="164757"/>
                  <a:pt x="126418" y="153773"/>
                  <a:pt x="134656" y="148281"/>
                </a:cubicBezTo>
                <a:lnTo>
                  <a:pt x="159370" y="131806"/>
                </a:lnTo>
                <a:cubicBezTo>
                  <a:pt x="164862" y="123568"/>
                  <a:pt x="168845" y="114093"/>
                  <a:pt x="175846" y="107092"/>
                </a:cubicBezTo>
                <a:cubicBezTo>
                  <a:pt x="191817" y="91121"/>
                  <a:pt x="205171" y="89079"/>
                  <a:pt x="225273" y="82379"/>
                </a:cubicBezTo>
                <a:cubicBezTo>
                  <a:pt x="233511" y="76887"/>
                  <a:pt x="240939" y="69924"/>
                  <a:pt x="249986" y="65903"/>
                </a:cubicBezTo>
                <a:lnTo>
                  <a:pt x="324127" y="41189"/>
                </a:lnTo>
                <a:lnTo>
                  <a:pt x="373554" y="24714"/>
                </a:lnTo>
                <a:cubicBezTo>
                  <a:pt x="381792" y="21968"/>
                  <a:pt x="389651" y="17553"/>
                  <a:pt x="398267" y="16476"/>
                </a:cubicBezTo>
                <a:cubicBezTo>
                  <a:pt x="505132" y="3118"/>
                  <a:pt x="442080" y="9711"/>
                  <a:pt x="587737" y="0"/>
                </a:cubicBezTo>
                <a:lnTo>
                  <a:pt x="1007867" y="8238"/>
                </a:lnTo>
                <a:cubicBezTo>
                  <a:pt x="1186638" y="14005"/>
                  <a:pt x="1029135" y="9200"/>
                  <a:pt x="1147910" y="32952"/>
                </a:cubicBezTo>
                <a:cubicBezTo>
                  <a:pt x="1161640" y="35698"/>
                  <a:pt x="1175592" y="37505"/>
                  <a:pt x="1189100" y="41189"/>
                </a:cubicBezTo>
                <a:cubicBezTo>
                  <a:pt x="1205855" y="45758"/>
                  <a:pt x="1238527" y="57665"/>
                  <a:pt x="1238527" y="57665"/>
                </a:cubicBezTo>
                <a:cubicBezTo>
                  <a:pt x="1246765" y="63157"/>
                  <a:pt x="1254385" y="69713"/>
                  <a:pt x="1263240" y="74141"/>
                </a:cubicBezTo>
                <a:cubicBezTo>
                  <a:pt x="1275060" y="80051"/>
                  <a:pt x="1310344" y="87976"/>
                  <a:pt x="1320905" y="90616"/>
                </a:cubicBezTo>
                <a:cubicBezTo>
                  <a:pt x="1329143" y="96108"/>
                  <a:pt x="1336571" y="103071"/>
                  <a:pt x="1345618" y="107092"/>
                </a:cubicBezTo>
                <a:cubicBezTo>
                  <a:pt x="1361488" y="114146"/>
                  <a:pt x="1378570" y="118076"/>
                  <a:pt x="1395046" y="123568"/>
                </a:cubicBezTo>
                <a:cubicBezTo>
                  <a:pt x="1395059" y="123572"/>
                  <a:pt x="1444460" y="140040"/>
                  <a:pt x="1444473" y="140043"/>
                </a:cubicBezTo>
                <a:cubicBezTo>
                  <a:pt x="1458203" y="142789"/>
                  <a:pt x="1472078" y="144885"/>
                  <a:pt x="1485662" y="148281"/>
                </a:cubicBezTo>
                <a:cubicBezTo>
                  <a:pt x="1532720" y="160046"/>
                  <a:pt x="1486820" y="154483"/>
                  <a:pt x="1543327" y="164757"/>
                </a:cubicBezTo>
                <a:cubicBezTo>
                  <a:pt x="1562430" y="168230"/>
                  <a:pt x="1581800" y="170043"/>
                  <a:pt x="1600991" y="172995"/>
                </a:cubicBezTo>
                <a:cubicBezTo>
                  <a:pt x="1617500" y="175535"/>
                  <a:pt x="1633784" y="179721"/>
                  <a:pt x="1650418" y="181233"/>
                </a:cubicBezTo>
                <a:cubicBezTo>
                  <a:pt x="1694258" y="185218"/>
                  <a:pt x="1738333" y="186094"/>
                  <a:pt x="1782224" y="189470"/>
                </a:cubicBezTo>
                <a:cubicBezTo>
                  <a:pt x="1809739" y="191586"/>
                  <a:pt x="1837040" y="196330"/>
                  <a:pt x="1864602" y="197708"/>
                </a:cubicBezTo>
                <a:cubicBezTo>
                  <a:pt x="1946923" y="201824"/>
                  <a:pt x="2029359" y="203200"/>
                  <a:pt x="2111737" y="205946"/>
                </a:cubicBezTo>
                <a:cubicBezTo>
                  <a:pt x="2139284" y="210537"/>
                  <a:pt x="2192329" y="219772"/>
                  <a:pt x="2218829" y="222422"/>
                </a:cubicBezTo>
                <a:cubicBezTo>
                  <a:pt x="2254454" y="225985"/>
                  <a:pt x="2290224" y="227914"/>
                  <a:pt x="2325921" y="230660"/>
                </a:cubicBezTo>
                <a:cubicBezTo>
                  <a:pt x="2342397" y="236152"/>
                  <a:pt x="2358500" y="242923"/>
                  <a:pt x="2375348" y="247135"/>
                </a:cubicBezTo>
                <a:cubicBezTo>
                  <a:pt x="2397316" y="252627"/>
                  <a:pt x="2419769" y="256450"/>
                  <a:pt x="2441251" y="263611"/>
                </a:cubicBezTo>
                <a:cubicBezTo>
                  <a:pt x="2457727" y="269103"/>
                  <a:pt x="2473830" y="275875"/>
                  <a:pt x="2490678" y="280087"/>
                </a:cubicBezTo>
                <a:cubicBezTo>
                  <a:pt x="2540475" y="292537"/>
                  <a:pt x="2512891" y="284746"/>
                  <a:pt x="2573056" y="304800"/>
                </a:cubicBezTo>
                <a:cubicBezTo>
                  <a:pt x="2632323" y="324555"/>
                  <a:pt x="2558299" y="300584"/>
                  <a:pt x="2630721" y="321276"/>
                </a:cubicBezTo>
                <a:cubicBezTo>
                  <a:pt x="2639070" y="323662"/>
                  <a:pt x="2647989" y="325046"/>
                  <a:pt x="2655435" y="329514"/>
                </a:cubicBezTo>
                <a:cubicBezTo>
                  <a:pt x="2662095" y="333510"/>
                  <a:pt x="2641705" y="322649"/>
                  <a:pt x="2647197" y="32951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45"/>
          <p:cNvSpPr/>
          <p:nvPr/>
        </p:nvSpPr>
        <p:spPr>
          <a:xfrm>
            <a:off x="4850564" y="3319849"/>
            <a:ext cx="471079" cy="535459"/>
          </a:xfrm>
          <a:custGeom>
            <a:avLst/>
            <a:gdLst>
              <a:gd name="connsiteX0" fmla="*/ 421652 w 471079"/>
              <a:gd name="connsiteY0" fmla="*/ 494270 h 535459"/>
              <a:gd name="connsiteX1" fmla="*/ 322798 w 471079"/>
              <a:gd name="connsiteY1" fmla="*/ 486032 h 535459"/>
              <a:gd name="connsiteX2" fmla="*/ 273371 w 471079"/>
              <a:gd name="connsiteY2" fmla="*/ 477794 h 535459"/>
              <a:gd name="connsiteX3" fmla="*/ 190993 w 471079"/>
              <a:gd name="connsiteY3" fmla="*/ 469556 h 535459"/>
              <a:gd name="connsiteX4" fmla="*/ 141566 w 471079"/>
              <a:gd name="connsiteY4" fmla="*/ 453081 h 535459"/>
              <a:gd name="connsiteX5" fmla="*/ 116852 w 471079"/>
              <a:gd name="connsiteY5" fmla="*/ 444843 h 535459"/>
              <a:gd name="connsiteX6" fmla="*/ 59187 w 471079"/>
              <a:gd name="connsiteY6" fmla="*/ 378940 h 535459"/>
              <a:gd name="connsiteX7" fmla="*/ 42712 w 471079"/>
              <a:gd name="connsiteY7" fmla="*/ 354227 h 535459"/>
              <a:gd name="connsiteX8" fmla="*/ 9760 w 471079"/>
              <a:gd name="connsiteY8" fmla="*/ 280086 h 535459"/>
              <a:gd name="connsiteX9" fmla="*/ 9760 w 471079"/>
              <a:gd name="connsiteY9" fmla="*/ 115329 h 535459"/>
              <a:gd name="connsiteX10" fmla="*/ 34474 w 471079"/>
              <a:gd name="connsiteY10" fmla="*/ 65902 h 535459"/>
              <a:gd name="connsiteX11" fmla="*/ 83901 w 471079"/>
              <a:gd name="connsiteY11" fmla="*/ 41189 h 535459"/>
              <a:gd name="connsiteX12" fmla="*/ 158041 w 471079"/>
              <a:gd name="connsiteY12" fmla="*/ 8237 h 535459"/>
              <a:gd name="connsiteX13" fmla="*/ 182755 w 471079"/>
              <a:gd name="connsiteY13" fmla="*/ 0 h 535459"/>
              <a:gd name="connsiteX14" fmla="*/ 339274 w 471079"/>
              <a:gd name="connsiteY14" fmla="*/ 8237 h 535459"/>
              <a:gd name="connsiteX15" fmla="*/ 396939 w 471079"/>
              <a:gd name="connsiteY15" fmla="*/ 24713 h 535459"/>
              <a:gd name="connsiteX16" fmla="*/ 421652 w 471079"/>
              <a:gd name="connsiteY16" fmla="*/ 41189 h 535459"/>
              <a:gd name="connsiteX17" fmla="*/ 454604 w 471079"/>
              <a:gd name="connsiteY17" fmla="*/ 90616 h 535459"/>
              <a:gd name="connsiteX18" fmla="*/ 462841 w 471079"/>
              <a:gd name="connsiteY18" fmla="*/ 131805 h 535459"/>
              <a:gd name="connsiteX19" fmla="*/ 471079 w 471079"/>
              <a:gd name="connsiteY19" fmla="*/ 156519 h 535459"/>
              <a:gd name="connsiteX20" fmla="*/ 454604 w 471079"/>
              <a:gd name="connsiteY20" fmla="*/ 337751 h 535459"/>
              <a:gd name="connsiteX21" fmla="*/ 438128 w 471079"/>
              <a:gd name="connsiteY21" fmla="*/ 486032 h 535459"/>
              <a:gd name="connsiteX22" fmla="*/ 405177 w 471079"/>
              <a:gd name="connsiteY22" fmla="*/ 535459 h 535459"/>
              <a:gd name="connsiteX23" fmla="*/ 421652 w 471079"/>
              <a:gd name="connsiteY23" fmla="*/ 494270 h 53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71079" h="535459">
                <a:moveTo>
                  <a:pt x="421652" y="494270"/>
                </a:moveTo>
                <a:cubicBezTo>
                  <a:pt x="407922" y="486032"/>
                  <a:pt x="355661" y="489684"/>
                  <a:pt x="322798" y="486032"/>
                </a:cubicBezTo>
                <a:cubicBezTo>
                  <a:pt x="306197" y="484187"/>
                  <a:pt x="289945" y="479866"/>
                  <a:pt x="273371" y="477794"/>
                </a:cubicBezTo>
                <a:cubicBezTo>
                  <a:pt x="245988" y="474371"/>
                  <a:pt x="218452" y="472302"/>
                  <a:pt x="190993" y="469556"/>
                </a:cubicBezTo>
                <a:lnTo>
                  <a:pt x="141566" y="453081"/>
                </a:lnTo>
                <a:lnTo>
                  <a:pt x="116852" y="444843"/>
                </a:lnTo>
                <a:cubicBezTo>
                  <a:pt x="75664" y="417383"/>
                  <a:pt x="97630" y="436604"/>
                  <a:pt x="59187" y="378940"/>
                </a:cubicBezTo>
                <a:cubicBezTo>
                  <a:pt x="53695" y="370702"/>
                  <a:pt x="45843" y="363619"/>
                  <a:pt x="42712" y="354227"/>
                </a:cubicBezTo>
                <a:cubicBezTo>
                  <a:pt x="23105" y="295407"/>
                  <a:pt x="35869" y="319250"/>
                  <a:pt x="9760" y="280086"/>
                </a:cubicBezTo>
                <a:cubicBezTo>
                  <a:pt x="-3264" y="201941"/>
                  <a:pt x="-3244" y="225863"/>
                  <a:pt x="9760" y="115329"/>
                </a:cubicBezTo>
                <a:cubicBezTo>
                  <a:pt x="11547" y="100143"/>
                  <a:pt x="24107" y="76269"/>
                  <a:pt x="34474" y="65902"/>
                </a:cubicBezTo>
                <a:cubicBezTo>
                  <a:pt x="50442" y="49934"/>
                  <a:pt x="63802" y="47889"/>
                  <a:pt x="83901" y="41189"/>
                </a:cubicBezTo>
                <a:cubicBezTo>
                  <a:pt x="123062" y="15080"/>
                  <a:pt x="99224" y="27842"/>
                  <a:pt x="158041" y="8237"/>
                </a:cubicBezTo>
                <a:lnTo>
                  <a:pt x="182755" y="0"/>
                </a:lnTo>
                <a:cubicBezTo>
                  <a:pt x="234928" y="2746"/>
                  <a:pt x="287225" y="3711"/>
                  <a:pt x="339274" y="8237"/>
                </a:cubicBezTo>
                <a:cubicBezTo>
                  <a:pt x="353267" y="9454"/>
                  <a:pt x="382486" y="19895"/>
                  <a:pt x="396939" y="24713"/>
                </a:cubicBezTo>
                <a:cubicBezTo>
                  <a:pt x="405177" y="30205"/>
                  <a:pt x="415132" y="33738"/>
                  <a:pt x="421652" y="41189"/>
                </a:cubicBezTo>
                <a:cubicBezTo>
                  <a:pt x="434691" y="56091"/>
                  <a:pt x="454604" y="90616"/>
                  <a:pt x="454604" y="90616"/>
                </a:cubicBezTo>
                <a:cubicBezTo>
                  <a:pt x="457350" y="104346"/>
                  <a:pt x="459445" y="118221"/>
                  <a:pt x="462841" y="131805"/>
                </a:cubicBezTo>
                <a:cubicBezTo>
                  <a:pt x="464947" y="140229"/>
                  <a:pt x="471079" y="147835"/>
                  <a:pt x="471079" y="156519"/>
                </a:cubicBezTo>
                <a:cubicBezTo>
                  <a:pt x="471079" y="232746"/>
                  <a:pt x="464196" y="270600"/>
                  <a:pt x="454604" y="337751"/>
                </a:cubicBezTo>
                <a:cubicBezTo>
                  <a:pt x="441387" y="536000"/>
                  <a:pt x="460346" y="408270"/>
                  <a:pt x="438128" y="486032"/>
                </a:cubicBezTo>
                <a:cubicBezTo>
                  <a:pt x="433404" y="502565"/>
                  <a:pt x="434137" y="535459"/>
                  <a:pt x="405177" y="535459"/>
                </a:cubicBezTo>
                <a:cubicBezTo>
                  <a:pt x="399037" y="535459"/>
                  <a:pt x="435382" y="502508"/>
                  <a:pt x="421652" y="49427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4</a:t>
            </a:fld>
            <a:endParaRPr lang="en-US">
              <a:solidFill>
                <a:srgbClr val="000000"/>
              </a:solidFill>
            </a:endParaRPr>
          </a:p>
        </p:txBody>
      </p:sp>
      <p:sp>
        <p:nvSpPr>
          <p:cNvPr id="5" name="Title 1"/>
          <p:cNvSpPr>
            <a:spLocks noGrp="1"/>
          </p:cNvSpPr>
          <p:nvPr>
            <p:ph type="title"/>
          </p:nvPr>
        </p:nvSpPr>
        <p:spPr>
          <a:xfrm>
            <a:off x="457200" y="639762"/>
            <a:ext cx="8229600" cy="655638"/>
          </a:xfrm>
        </p:spPr>
        <p:txBody>
          <a:bodyPr/>
          <a:lstStyle/>
          <a:p>
            <a:r>
              <a:rPr lang="en-US" dirty="0" smtClean="0"/>
              <a:t>Nonlinearity Source (from AC point of view)</a:t>
            </a:r>
            <a:endParaRPr lang="en-US" dirty="0"/>
          </a:p>
        </p:txBody>
      </p:sp>
      <p:sp>
        <p:nvSpPr>
          <p:cNvPr id="6" name="TextBox 2"/>
          <p:cNvSpPr txBox="1">
            <a:spLocks noChangeArrowheads="1"/>
          </p:cNvSpPr>
          <p:nvPr/>
        </p:nvSpPr>
        <p:spPr bwMode="auto">
          <a:xfrm>
            <a:off x="1295400" y="1335088"/>
            <a:ext cx="6553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Where does the nonlinearity come from? Let’s think about LNA design.  </a:t>
            </a:r>
            <a:endParaRPr lang="en-US" b="1" dirty="0">
              <a:solidFill>
                <a:srgbClr val="000000"/>
              </a:solidFill>
              <a:latin typeface="Franklin Gothic Medium Cond" pitchFamily="34"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1299770459"/>
              </p:ext>
            </p:extLst>
          </p:nvPr>
        </p:nvGraphicFramePr>
        <p:xfrm>
          <a:off x="838200" y="1722813"/>
          <a:ext cx="4111931" cy="1325187"/>
        </p:xfrm>
        <a:graphic>
          <a:graphicData uri="http://schemas.openxmlformats.org/presentationml/2006/ole">
            <mc:AlternateContent xmlns:mc="http://schemas.openxmlformats.org/markup-compatibility/2006">
              <mc:Choice xmlns:v="urn:schemas-microsoft-com:vml" Requires="v">
                <p:oleObj spid="_x0000_s102699" name="Visio" r:id="rId3" imgW="2202124" imgH="710100" progId="Visio.Drawing.11">
                  <p:embed/>
                </p:oleObj>
              </mc:Choice>
              <mc:Fallback>
                <p:oleObj name="Visio" r:id="rId3" imgW="2202124" imgH="71010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722813"/>
                        <a:ext cx="4111931" cy="1325187"/>
                      </a:xfrm>
                      <a:prstGeom prst="rect">
                        <a:avLst/>
                      </a:prstGeom>
                      <a:noFill/>
                      <a:ln>
                        <a:noFill/>
                      </a:ln>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4012189050"/>
              </p:ext>
            </p:extLst>
          </p:nvPr>
        </p:nvGraphicFramePr>
        <p:xfrm>
          <a:off x="3962401" y="2807776"/>
          <a:ext cx="1981200" cy="1915621"/>
        </p:xfrm>
        <a:graphic>
          <a:graphicData uri="http://schemas.openxmlformats.org/presentationml/2006/ole">
            <mc:AlternateContent xmlns:mc="http://schemas.openxmlformats.org/markup-compatibility/2006">
              <mc:Choice xmlns:v="urn:schemas-microsoft-com:vml" Requires="v">
                <p:oleObj spid="_x0000_s102700" name="Visio" r:id="rId5" imgW="911158" imgH="880740" progId="Visio.Drawing.11">
                  <p:embed/>
                </p:oleObj>
              </mc:Choice>
              <mc:Fallback>
                <p:oleObj name="Visio" r:id="rId5" imgW="911158" imgH="880740" progId="Visio.Drawing.11">
                  <p:embed/>
                  <p:pic>
                    <p:nvPicPr>
                      <p:cNvPr id="0" name=""/>
                      <p:cNvPicPr/>
                      <p:nvPr/>
                    </p:nvPicPr>
                    <p:blipFill>
                      <a:blip r:embed="rId6"/>
                      <a:stretch>
                        <a:fillRect/>
                      </a:stretch>
                    </p:blipFill>
                    <p:spPr>
                      <a:xfrm>
                        <a:off x="3962401" y="2807776"/>
                        <a:ext cx="1981200" cy="1915621"/>
                      </a:xfrm>
                      <a:prstGeom prst="rect">
                        <a:avLst/>
                      </a:prstGeom>
                    </p:spPr>
                  </p:pic>
                </p:oleObj>
              </mc:Fallback>
            </mc:AlternateContent>
          </a:graphicData>
        </a:graphic>
      </p:graphicFrame>
      <p:cxnSp>
        <p:nvCxnSpPr>
          <p:cNvPr id="11" name="Straight Arrow Connector 10"/>
          <p:cNvCxnSpPr/>
          <p:nvPr/>
        </p:nvCxnSpPr>
        <p:spPr>
          <a:xfrm>
            <a:off x="4495800" y="2971800"/>
            <a:ext cx="3810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Freeform 46"/>
          <p:cNvSpPr/>
          <p:nvPr/>
        </p:nvSpPr>
        <p:spPr>
          <a:xfrm>
            <a:off x="5296930" y="3814119"/>
            <a:ext cx="1046205" cy="181232"/>
          </a:xfrm>
          <a:custGeom>
            <a:avLst/>
            <a:gdLst>
              <a:gd name="connsiteX0" fmla="*/ 0 w 1046205"/>
              <a:gd name="connsiteY0" fmla="*/ 0 h 181232"/>
              <a:gd name="connsiteX1" fmla="*/ 74140 w 1046205"/>
              <a:gd name="connsiteY1" fmla="*/ 65903 h 181232"/>
              <a:gd name="connsiteX2" fmla="*/ 98854 w 1046205"/>
              <a:gd name="connsiteY2" fmla="*/ 98854 h 181232"/>
              <a:gd name="connsiteX3" fmla="*/ 123567 w 1046205"/>
              <a:gd name="connsiteY3" fmla="*/ 107092 h 181232"/>
              <a:gd name="connsiteX4" fmla="*/ 205946 w 1046205"/>
              <a:gd name="connsiteY4" fmla="*/ 156519 h 181232"/>
              <a:gd name="connsiteX5" fmla="*/ 247135 w 1046205"/>
              <a:gd name="connsiteY5" fmla="*/ 164757 h 181232"/>
              <a:gd name="connsiteX6" fmla="*/ 288324 w 1046205"/>
              <a:gd name="connsiteY6" fmla="*/ 181232 h 181232"/>
              <a:gd name="connsiteX7" fmla="*/ 691978 w 1046205"/>
              <a:gd name="connsiteY7" fmla="*/ 172995 h 181232"/>
              <a:gd name="connsiteX8" fmla="*/ 807308 w 1046205"/>
              <a:gd name="connsiteY8" fmla="*/ 156519 h 181232"/>
              <a:gd name="connsiteX9" fmla="*/ 856735 w 1046205"/>
              <a:gd name="connsiteY9" fmla="*/ 140043 h 181232"/>
              <a:gd name="connsiteX10" fmla="*/ 881448 w 1046205"/>
              <a:gd name="connsiteY10" fmla="*/ 131805 h 181232"/>
              <a:gd name="connsiteX11" fmla="*/ 930875 w 1046205"/>
              <a:gd name="connsiteY11" fmla="*/ 98854 h 181232"/>
              <a:gd name="connsiteX12" fmla="*/ 963827 w 1046205"/>
              <a:gd name="connsiteY12" fmla="*/ 82378 h 181232"/>
              <a:gd name="connsiteX13" fmla="*/ 1013254 w 1046205"/>
              <a:gd name="connsiteY13" fmla="*/ 49427 h 181232"/>
              <a:gd name="connsiteX14" fmla="*/ 1046205 w 1046205"/>
              <a:gd name="connsiteY14" fmla="*/ 16476 h 181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46205" h="181232">
                <a:moveTo>
                  <a:pt x="0" y="0"/>
                </a:moveTo>
                <a:cubicBezTo>
                  <a:pt x="88259" y="110325"/>
                  <a:pt x="-23384" y="-19430"/>
                  <a:pt x="74140" y="65903"/>
                </a:cubicBezTo>
                <a:cubicBezTo>
                  <a:pt x="84473" y="74944"/>
                  <a:pt x="88307" y="90064"/>
                  <a:pt x="98854" y="98854"/>
                </a:cubicBezTo>
                <a:cubicBezTo>
                  <a:pt x="105525" y="104413"/>
                  <a:pt x="115976" y="102875"/>
                  <a:pt x="123567" y="107092"/>
                </a:cubicBezTo>
                <a:cubicBezTo>
                  <a:pt x="151767" y="122758"/>
                  <a:pt x="174785" y="146132"/>
                  <a:pt x="205946" y="156519"/>
                </a:cubicBezTo>
                <a:cubicBezTo>
                  <a:pt x="219229" y="160947"/>
                  <a:pt x="233724" y="160734"/>
                  <a:pt x="247135" y="164757"/>
                </a:cubicBezTo>
                <a:cubicBezTo>
                  <a:pt x="261299" y="169006"/>
                  <a:pt x="274594" y="175740"/>
                  <a:pt x="288324" y="181232"/>
                </a:cubicBezTo>
                <a:cubicBezTo>
                  <a:pt x="422875" y="178486"/>
                  <a:pt x="557551" y="179396"/>
                  <a:pt x="691978" y="172995"/>
                </a:cubicBezTo>
                <a:cubicBezTo>
                  <a:pt x="730768" y="171148"/>
                  <a:pt x="807308" y="156519"/>
                  <a:pt x="807308" y="156519"/>
                </a:cubicBezTo>
                <a:lnTo>
                  <a:pt x="856735" y="140043"/>
                </a:lnTo>
                <a:cubicBezTo>
                  <a:pt x="864973" y="137297"/>
                  <a:pt x="874223" y="136622"/>
                  <a:pt x="881448" y="131805"/>
                </a:cubicBezTo>
                <a:cubicBezTo>
                  <a:pt x="897924" y="120821"/>
                  <a:pt x="913164" y="107709"/>
                  <a:pt x="930875" y="98854"/>
                </a:cubicBezTo>
                <a:cubicBezTo>
                  <a:pt x="941859" y="93362"/>
                  <a:pt x="953834" y="89516"/>
                  <a:pt x="963827" y="82378"/>
                </a:cubicBezTo>
                <a:cubicBezTo>
                  <a:pt x="1017821" y="43811"/>
                  <a:pt x="960239" y="67099"/>
                  <a:pt x="1013254" y="49427"/>
                </a:cubicBezTo>
                <a:cubicBezTo>
                  <a:pt x="1033135" y="19604"/>
                  <a:pt x="1020873" y="29140"/>
                  <a:pt x="1046205" y="16476"/>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49" name="Straight Arrow Connector 48"/>
          <p:cNvCxnSpPr/>
          <p:nvPr/>
        </p:nvCxnSpPr>
        <p:spPr>
          <a:xfrm>
            <a:off x="7424089" y="2514600"/>
            <a:ext cx="193347" cy="685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TextBox 2"/>
          <p:cNvSpPr txBox="1">
            <a:spLocks noChangeArrowheads="1"/>
          </p:cNvSpPr>
          <p:nvPr/>
        </p:nvSpPr>
        <p:spPr bwMode="auto">
          <a:xfrm>
            <a:off x="6159843" y="2006025"/>
            <a:ext cx="245075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These small signal equivalent parameters are nonlinear.</a:t>
            </a:r>
          </a:p>
        </p:txBody>
      </p:sp>
      <p:graphicFrame>
        <p:nvGraphicFramePr>
          <p:cNvPr id="2" name="Object 1"/>
          <p:cNvGraphicFramePr>
            <a:graphicFrameLocks noChangeAspect="1"/>
          </p:cNvGraphicFramePr>
          <p:nvPr>
            <p:extLst>
              <p:ext uri="{D42A27DB-BD31-4B8C-83A1-F6EECF244321}">
                <p14:modId xmlns:p14="http://schemas.microsoft.com/office/powerpoint/2010/main" val="3794329829"/>
              </p:ext>
            </p:extLst>
          </p:nvPr>
        </p:nvGraphicFramePr>
        <p:xfrm>
          <a:off x="5715000" y="2882418"/>
          <a:ext cx="3276600" cy="1943688"/>
        </p:xfrm>
        <a:graphic>
          <a:graphicData uri="http://schemas.openxmlformats.org/presentationml/2006/ole">
            <mc:AlternateContent xmlns:mc="http://schemas.openxmlformats.org/markup-compatibility/2006">
              <mc:Choice xmlns:v="urn:schemas-microsoft-com:vml" Requires="v">
                <p:oleObj spid="_x0000_s102701" name="Visio" r:id="rId7" imgW="1905518" imgH="968490" progId="Visio.Drawing.11">
                  <p:embed/>
                </p:oleObj>
              </mc:Choice>
              <mc:Fallback>
                <p:oleObj name="Visio" r:id="rId7" imgW="1905518" imgH="968490" progId="Visio.Drawing.11">
                  <p:embed/>
                  <p:pic>
                    <p:nvPicPr>
                      <p:cNvPr id="0" name=""/>
                      <p:cNvPicPr/>
                      <p:nvPr/>
                    </p:nvPicPr>
                    <p:blipFill>
                      <a:blip r:embed="rId8"/>
                      <a:stretch>
                        <a:fillRect/>
                      </a:stretch>
                    </p:blipFill>
                    <p:spPr>
                      <a:xfrm>
                        <a:off x="5715000" y="2882418"/>
                        <a:ext cx="3276600" cy="1943688"/>
                      </a:xfrm>
                      <a:prstGeom prst="rect">
                        <a:avLst/>
                      </a:prstGeom>
                    </p:spPr>
                  </p:pic>
                </p:oleObj>
              </mc:Fallback>
            </mc:AlternateContent>
          </a:graphicData>
        </a:graphic>
      </p:graphicFrame>
      <p:sp>
        <p:nvSpPr>
          <p:cNvPr id="35" name="TextBox 2"/>
          <p:cNvSpPr txBox="1">
            <a:spLocks noChangeArrowheads="1"/>
          </p:cNvSpPr>
          <p:nvPr/>
        </p:nvSpPr>
        <p:spPr bwMode="auto">
          <a:xfrm>
            <a:off x="1295400" y="5029200"/>
            <a:ext cx="6781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small signal equivalent parameters are not static, but depending on input and output signals, which causes a nonlinearity of the system. </a:t>
            </a:r>
            <a:endParaRPr lang="en-US" b="1" dirty="0">
              <a:solidFill>
                <a:srgbClr val="000000"/>
              </a:solidFill>
              <a:latin typeface="Franklin Gothic Medium Cond" pitchFamily="34" charset="0"/>
            </a:endParaRPr>
          </a:p>
        </p:txBody>
      </p:sp>
    </p:spTree>
    <p:extLst>
      <p:ext uri="{BB962C8B-B14F-4D97-AF65-F5344CB8AC3E}">
        <p14:creationId xmlns:p14="http://schemas.microsoft.com/office/powerpoint/2010/main" val="324845767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Weak &amp; Strong Nonlinearities</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5</a:t>
            </a:fld>
            <a:endParaRPr lang="en-US"/>
          </a:p>
        </p:txBody>
      </p:sp>
      <p:sp>
        <p:nvSpPr>
          <p:cNvPr id="5" name="TextBox 2"/>
          <p:cNvSpPr txBox="1">
            <a:spLocks noChangeArrowheads="1"/>
          </p:cNvSpPr>
          <p:nvPr/>
        </p:nvSpPr>
        <p:spPr bwMode="auto">
          <a:xfrm>
            <a:off x="1295400" y="1335088"/>
            <a:ext cx="69342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Weak nonlinearity</a:t>
            </a:r>
          </a:p>
          <a:p>
            <a:pPr marL="285750" indent="-285750" eaLnBrk="1" hangingPunct="1">
              <a:buFontTx/>
              <a:buChar char="-"/>
            </a:pPr>
            <a:r>
              <a:rPr lang="en-US" b="1" dirty="0" smtClean="0">
                <a:solidFill>
                  <a:srgbClr val="000000"/>
                </a:solidFill>
                <a:latin typeface="Franklin Gothic Medium Cond" pitchFamily="34" charset="0"/>
              </a:rPr>
              <a:t>If input and output signal levels are reasonable small (&lt; ~-20 </a:t>
            </a:r>
            <a:r>
              <a:rPr lang="en-US" b="1" dirty="0" err="1" smtClean="0">
                <a:solidFill>
                  <a:srgbClr val="000000"/>
                </a:solidFill>
                <a:latin typeface="Franklin Gothic Medium Cond" pitchFamily="34" charset="0"/>
              </a:rPr>
              <a:t>dBm</a:t>
            </a:r>
            <a:r>
              <a:rPr lang="en-US" b="1" dirty="0" smtClean="0">
                <a:solidFill>
                  <a:srgbClr val="000000"/>
                </a:solidFill>
                <a:latin typeface="Franklin Gothic Medium Cond" pitchFamily="34" charset="0"/>
              </a:rPr>
              <a:t>, ~10’s mV), the degree of nonlinearity will not be strong. </a:t>
            </a:r>
          </a:p>
          <a:p>
            <a:pPr marL="285750" indent="-285750" eaLnBrk="1" hangingPunct="1">
              <a:buFontTx/>
              <a:buChar char="-"/>
            </a:pPr>
            <a:r>
              <a:rPr lang="en-US" b="1" dirty="0" smtClean="0">
                <a:solidFill>
                  <a:srgbClr val="000000"/>
                </a:solidFill>
                <a:latin typeface="Franklin Gothic Medium Cond" pitchFamily="34" charset="0"/>
              </a:rPr>
              <a:t>This is the most cases of RF and analog front-end receiver blocks; LNAs, mixers baseband amplifiers and filters. </a:t>
            </a:r>
          </a:p>
          <a:p>
            <a:pPr marL="285750" indent="-285750" eaLnBrk="1" hangingPunct="1">
              <a:buFontTx/>
              <a:buChar char="-"/>
            </a:pPr>
            <a:r>
              <a:rPr lang="en-US" b="1" dirty="0" smtClean="0">
                <a:solidFill>
                  <a:srgbClr val="000000"/>
                </a:solidFill>
                <a:latin typeface="Franklin Gothic Medium Cond" pitchFamily="34" charset="0"/>
              </a:rPr>
              <a:t>Still, we can characterize the circuits approximately, using small signal model with modeling output current in terms of power series of input V</a:t>
            </a:r>
            <a:r>
              <a:rPr lang="en-US" b="1" baseline="-25000" dirty="0" smtClean="0">
                <a:solidFill>
                  <a:srgbClr val="000000"/>
                </a:solidFill>
                <a:latin typeface="Franklin Gothic Medium Cond" pitchFamily="34" charset="0"/>
              </a:rPr>
              <a:t>in</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667487289"/>
              </p:ext>
            </p:extLst>
          </p:nvPr>
        </p:nvGraphicFramePr>
        <p:xfrm>
          <a:off x="2362200" y="3505200"/>
          <a:ext cx="4194176" cy="738871"/>
        </p:xfrm>
        <a:graphic>
          <a:graphicData uri="http://schemas.openxmlformats.org/presentationml/2006/ole">
            <mc:AlternateContent xmlns:mc="http://schemas.openxmlformats.org/markup-compatibility/2006">
              <mc:Choice xmlns:v="urn:schemas-microsoft-com:vml" Requires="v">
                <p:oleObj spid="_x0000_s103523" name="Visio" r:id="rId3" imgW="1531924" imgH="270000" progId="Visio.Drawing.11">
                  <p:embed/>
                </p:oleObj>
              </mc:Choice>
              <mc:Fallback>
                <p:oleObj name="Visio" r:id="rId3" imgW="1531924" imgH="270000" progId="Visio.Drawing.11">
                  <p:embed/>
                  <p:pic>
                    <p:nvPicPr>
                      <p:cNvPr id="0" name=""/>
                      <p:cNvPicPr/>
                      <p:nvPr/>
                    </p:nvPicPr>
                    <p:blipFill>
                      <a:blip r:embed="rId4"/>
                      <a:stretch>
                        <a:fillRect/>
                      </a:stretch>
                    </p:blipFill>
                    <p:spPr>
                      <a:xfrm>
                        <a:off x="2362200" y="3505200"/>
                        <a:ext cx="4194176" cy="738871"/>
                      </a:xfrm>
                      <a:prstGeom prst="rect">
                        <a:avLst/>
                      </a:prstGeom>
                    </p:spPr>
                  </p:pic>
                </p:oleObj>
              </mc:Fallback>
            </mc:AlternateContent>
          </a:graphicData>
        </a:graphic>
      </p:graphicFrame>
      <p:sp>
        <p:nvSpPr>
          <p:cNvPr id="8" name="TextBox 2"/>
          <p:cNvSpPr txBox="1">
            <a:spLocks noChangeArrowheads="1"/>
          </p:cNvSpPr>
          <p:nvPr/>
        </p:nvSpPr>
        <p:spPr bwMode="auto">
          <a:xfrm>
            <a:off x="1295400" y="4343400"/>
            <a:ext cx="69342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Strong nonlinearity</a:t>
            </a:r>
          </a:p>
          <a:p>
            <a:pPr marL="285750" indent="-285750" eaLnBrk="1" hangingPunct="1">
              <a:buFontTx/>
              <a:buChar char="-"/>
            </a:pPr>
            <a:r>
              <a:rPr lang="en-US" b="1" dirty="0" smtClean="0">
                <a:solidFill>
                  <a:srgbClr val="000000"/>
                </a:solidFill>
                <a:latin typeface="Franklin Gothic Medium Cond" pitchFamily="34" charset="0"/>
              </a:rPr>
              <a:t>If input and output signal levels are large (&gt; 0 </a:t>
            </a:r>
            <a:r>
              <a:rPr lang="en-US" b="1" dirty="0" err="1" smtClean="0">
                <a:solidFill>
                  <a:srgbClr val="000000"/>
                </a:solidFill>
                <a:latin typeface="Franklin Gothic Medium Cond" pitchFamily="34" charset="0"/>
              </a:rPr>
              <a:t>dBm</a:t>
            </a:r>
            <a:r>
              <a:rPr lang="en-US" b="1" dirty="0" smtClean="0">
                <a:solidFill>
                  <a:srgbClr val="000000"/>
                </a:solidFill>
                <a:latin typeface="Franklin Gothic Medium Cond" pitchFamily="34" charset="0"/>
              </a:rPr>
              <a:t>, ~100’s mV), the degree of nonlinearity will be quite strong. </a:t>
            </a:r>
          </a:p>
          <a:p>
            <a:pPr marL="285750" indent="-285750" eaLnBrk="1" hangingPunct="1">
              <a:buFontTx/>
              <a:buChar char="-"/>
            </a:pPr>
            <a:r>
              <a:rPr lang="en-US" b="1" dirty="0" smtClean="0">
                <a:solidFill>
                  <a:srgbClr val="000000"/>
                </a:solidFill>
                <a:latin typeface="Franklin Gothic Medium Cond" pitchFamily="34" charset="0"/>
              </a:rPr>
              <a:t>This is the most cases of power amplifiers. </a:t>
            </a:r>
          </a:p>
          <a:p>
            <a:pPr marL="285750" indent="-285750" eaLnBrk="1" hangingPunct="1">
              <a:buFontTx/>
              <a:buChar char="-"/>
            </a:pPr>
            <a:r>
              <a:rPr lang="en-US" b="1" dirty="0" smtClean="0">
                <a:solidFill>
                  <a:srgbClr val="000000"/>
                </a:solidFill>
                <a:latin typeface="Franklin Gothic Medium Cond" pitchFamily="34" charset="0"/>
              </a:rPr>
              <a:t>We need large signal model and large signal S-parameter to characterize the nonlinearity (we will be back to this issue in power amplifier section).     </a:t>
            </a:r>
            <a:endParaRPr lang="en-US" b="1" dirty="0">
              <a:solidFill>
                <a:srgbClr val="000000"/>
              </a:solidFill>
              <a:latin typeface="Franklin Gothic Medium Cond" pitchFamily="34" charset="0"/>
            </a:endParaRPr>
          </a:p>
        </p:txBody>
      </p:sp>
    </p:spTree>
    <p:extLst>
      <p:ext uri="{BB962C8B-B14F-4D97-AF65-F5344CB8AC3E}">
        <p14:creationId xmlns:p14="http://schemas.microsoft.com/office/powerpoint/2010/main" val="3955220875"/>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ounded Rectangle 42"/>
          <p:cNvSpPr/>
          <p:nvPr/>
        </p:nvSpPr>
        <p:spPr>
          <a:xfrm>
            <a:off x="5629532" y="5095740"/>
            <a:ext cx="2904867"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ounded Rectangle 41"/>
          <p:cNvSpPr/>
          <p:nvPr/>
        </p:nvSpPr>
        <p:spPr>
          <a:xfrm>
            <a:off x="4177614" y="4038665"/>
            <a:ext cx="2223186"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ounded Rectangle 40"/>
          <p:cNvSpPr/>
          <p:nvPr/>
        </p:nvSpPr>
        <p:spPr>
          <a:xfrm>
            <a:off x="4343400" y="2956664"/>
            <a:ext cx="1251935"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6211305" y="2148016"/>
            <a:ext cx="633096" cy="395416"/>
          </a:xfrm>
          <a:custGeom>
            <a:avLst/>
            <a:gdLst>
              <a:gd name="connsiteX0" fmla="*/ 444868 w 633096"/>
              <a:gd name="connsiteY0" fmla="*/ 395416 h 395416"/>
              <a:gd name="connsiteX1" fmla="*/ 57690 w 633096"/>
              <a:gd name="connsiteY1" fmla="*/ 387178 h 395416"/>
              <a:gd name="connsiteX2" fmla="*/ 32976 w 633096"/>
              <a:gd name="connsiteY2" fmla="*/ 370703 h 395416"/>
              <a:gd name="connsiteX3" fmla="*/ 16500 w 633096"/>
              <a:gd name="connsiteY3" fmla="*/ 345989 h 395416"/>
              <a:gd name="connsiteX4" fmla="*/ 25 w 633096"/>
              <a:gd name="connsiteY4" fmla="*/ 296562 h 395416"/>
              <a:gd name="connsiteX5" fmla="*/ 8263 w 633096"/>
              <a:gd name="connsiteY5" fmla="*/ 74140 h 395416"/>
              <a:gd name="connsiteX6" fmla="*/ 49452 w 633096"/>
              <a:gd name="connsiteY6" fmla="*/ 41189 h 395416"/>
              <a:gd name="connsiteX7" fmla="*/ 115354 w 633096"/>
              <a:gd name="connsiteY7" fmla="*/ 24713 h 395416"/>
              <a:gd name="connsiteX8" fmla="*/ 140068 w 633096"/>
              <a:gd name="connsiteY8" fmla="*/ 16476 h 395416"/>
              <a:gd name="connsiteX9" fmla="*/ 230684 w 633096"/>
              <a:gd name="connsiteY9" fmla="*/ 0 h 395416"/>
              <a:gd name="connsiteX10" fmla="*/ 576673 w 633096"/>
              <a:gd name="connsiteY10" fmla="*/ 8238 h 395416"/>
              <a:gd name="connsiteX11" fmla="*/ 593149 w 633096"/>
              <a:gd name="connsiteY11" fmla="*/ 32951 h 395416"/>
              <a:gd name="connsiteX12" fmla="*/ 617863 w 633096"/>
              <a:gd name="connsiteY12" fmla="*/ 57665 h 395416"/>
              <a:gd name="connsiteX13" fmla="*/ 617863 w 633096"/>
              <a:gd name="connsiteY13" fmla="*/ 205946 h 395416"/>
              <a:gd name="connsiteX14" fmla="*/ 584911 w 633096"/>
              <a:gd name="connsiteY14" fmla="*/ 255373 h 395416"/>
              <a:gd name="connsiteX15" fmla="*/ 560198 w 633096"/>
              <a:gd name="connsiteY15" fmla="*/ 263611 h 395416"/>
              <a:gd name="connsiteX16" fmla="*/ 510771 w 633096"/>
              <a:gd name="connsiteY16" fmla="*/ 304800 h 395416"/>
              <a:gd name="connsiteX17" fmla="*/ 486057 w 633096"/>
              <a:gd name="connsiteY17" fmla="*/ 313038 h 395416"/>
              <a:gd name="connsiteX18" fmla="*/ 461344 w 633096"/>
              <a:gd name="connsiteY18" fmla="*/ 337751 h 395416"/>
              <a:gd name="connsiteX19" fmla="*/ 395441 w 633096"/>
              <a:gd name="connsiteY19" fmla="*/ 387178 h 39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33096" h="395416">
                <a:moveTo>
                  <a:pt x="444868" y="395416"/>
                </a:moveTo>
                <a:cubicBezTo>
                  <a:pt x="315809" y="392670"/>
                  <a:pt x="186547" y="394909"/>
                  <a:pt x="57690" y="387178"/>
                </a:cubicBezTo>
                <a:cubicBezTo>
                  <a:pt x="47807" y="386585"/>
                  <a:pt x="39977" y="377704"/>
                  <a:pt x="32976" y="370703"/>
                </a:cubicBezTo>
                <a:cubicBezTo>
                  <a:pt x="25975" y="363702"/>
                  <a:pt x="21992" y="354227"/>
                  <a:pt x="16500" y="345989"/>
                </a:cubicBezTo>
                <a:cubicBezTo>
                  <a:pt x="11008" y="329513"/>
                  <a:pt x="-618" y="313917"/>
                  <a:pt x="25" y="296562"/>
                </a:cubicBezTo>
                <a:cubicBezTo>
                  <a:pt x="2771" y="222421"/>
                  <a:pt x="881" y="147963"/>
                  <a:pt x="8263" y="74140"/>
                </a:cubicBezTo>
                <a:cubicBezTo>
                  <a:pt x="10707" y="49699"/>
                  <a:pt x="31877" y="45982"/>
                  <a:pt x="49452" y="41189"/>
                </a:cubicBezTo>
                <a:cubicBezTo>
                  <a:pt x="71298" y="35231"/>
                  <a:pt x="93872" y="31873"/>
                  <a:pt x="115354" y="24713"/>
                </a:cubicBezTo>
                <a:cubicBezTo>
                  <a:pt x="123592" y="21967"/>
                  <a:pt x="131644" y="18582"/>
                  <a:pt x="140068" y="16476"/>
                </a:cubicBezTo>
                <a:cubicBezTo>
                  <a:pt x="163100" y="10718"/>
                  <a:pt x="208644" y="3673"/>
                  <a:pt x="230684" y="0"/>
                </a:cubicBezTo>
                <a:cubicBezTo>
                  <a:pt x="346014" y="2746"/>
                  <a:pt x="461784" y="-2206"/>
                  <a:pt x="576673" y="8238"/>
                </a:cubicBezTo>
                <a:cubicBezTo>
                  <a:pt x="586533" y="9134"/>
                  <a:pt x="586811" y="25345"/>
                  <a:pt x="593149" y="32951"/>
                </a:cubicBezTo>
                <a:cubicBezTo>
                  <a:pt x="600607" y="41901"/>
                  <a:pt x="609625" y="49427"/>
                  <a:pt x="617863" y="57665"/>
                </a:cubicBezTo>
                <a:cubicBezTo>
                  <a:pt x="636372" y="113196"/>
                  <a:pt x="639901" y="113387"/>
                  <a:pt x="617863" y="205946"/>
                </a:cubicBezTo>
                <a:cubicBezTo>
                  <a:pt x="613277" y="225209"/>
                  <a:pt x="603696" y="249111"/>
                  <a:pt x="584911" y="255373"/>
                </a:cubicBezTo>
                <a:lnTo>
                  <a:pt x="560198" y="263611"/>
                </a:lnTo>
                <a:cubicBezTo>
                  <a:pt x="541981" y="281827"/>
                  <a:pt x="533706" y="293332"/>
                  <a:pt x="510771" y="304800"/>
                </a:cubicBezTo>
                <a:cubicBezTo>
                  <a:pt x="503004" y="308683"/>
                  <a:pt x="494295" y="310292"/>
                  <a:pt x="486057" y="313038"/>
                </a:cubicBezTo>
                <a:cubicBezTo>
                  <a:pt x="477819" y="321276"/>
                  <a:pt x="470540" y="330599"/>
                  <a:pt x="461344" y="337751"/>
                </a:cubicBezTo>
                <a:cubicBezTo>
                  <a:pt x="377503" y="402961"/>
                  <a:pt x="436883" y="345739"/>
                  <a:pt x="395441" y="387178"/>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5371070" y="2131540"/>
            <a:ext cx="634314" cy="403654"/>
          </a:xfrm>
          <a:custGeom>
            <a:avLst/>
            <a:gdLst>
              <a:gd name="connsiteX0" fmla="*/ 543698 w 634314"/>
              <a:gd name="connsiteY0" fmla="*/ 370703 h 403654"/>
              <a:gd name="connsiteX1" fmla="*/ 453081 w 634314"/>
              <a:gd name="connsiteY1" fmla="*/ 387179 h 403654"/>
              <a:gd name="connsiteX2" fmla="*/ 420130 w 634314"/>
              <a:gd name="connsiteY2" fmla="*/ 395416 h 403654"/>
              <a:gd name="connsiteX3" fmla="*/ 354227 w 634314"/>
              <a:gd name="connsiteY3" fmla="*/ 403654 h 403654"/>
              <a:gd name="connsiteX4" fmla="*/ 156519 w 634314"/>
              <a:gd name="connsiteY4" fmla="*/ 395416 h 403654"/>
              <a:gd name="connsiteX5" fmla="*/ 131806 w 634314"/>
              <a:gd name="connsiteY5" fmla="*/ 387179 h 403654"/>
              <a:gd name="connsiteX6" fmla="*/ 90616 w 634314"/>
              <a:gd name="connsiteY6" fmla="*/ 345989 h 403654"/>
              <a:gd name="connsiteX7" fmla="*/ 65903 w 634314"/>
              <a:gd name="connsiteY7" fmla="*/ 296562 h 403654"/>
              <a:gd name="connsiteX8" fmla="*/ 49427 w 634314"/>
              <a:gd name="connsiteY8" fmla="*/ 271849 h 403654"/>
              <a:gd name="connsiteX9" fmla="*/ 41189 w 634314"/>
              <a:gd name="connsiteY9" fmla="*/ 247135 h 403654"/>
              <a:gd name="connsiteX10" fmla="*/ 24714 w 634314"/>
              <a:gd name="connsiteY10" fmla="*/ 222422 h 403654"/>
              <a:gd name="connsiteX11" fmla="*/ 8238 w 634314"/>
              <a:gd name="connsiteY11" fmla="*/ 172995 h 403654"/>
              <a:gd name="connsiteX12" fmla="*/ 0 w 634314"/>
              <a:gd name="connsiteY12" fmla="*/ 148281 h 403654"/>
              <a:gd name="connsiteX13" fmla="*/ 8238 w 634314"/>
              <a:gd name="connsiteY13" fmla="*/ 98854 h 403654"/>
              <a:gd name="connsiteX14" fmla="*/ 57665 w 634314"/>
              <a:gd name="connsiteY14" fmla="*/ 57665 h 403654"/>
              <a:gd name="connsiteX15" fmla="*/ 107092 w 634314"/>
              <a:gd name="connsiteY15" fmla="*/ 41189 h 403654"/>
              <a:gd name="connsiteX16" fmla="*/ 131806 w 634314"/>
              <a:gd name="connsiteY16" fmla="*/ 32952 h 403654"/>
              <a:gd name="connsiteX17" fmla="*/ 156519 w 634314"/>
              <a:gd name="connsiteY17" fmla="*/ 24714 h 403654"/>
              <a:gd name="connsiteX18" fmla="*/ 197708 w 634314"/>
              <a:gd name="connsiteY18" fmla="*/ 16476 h 403654"/>
              <a:gd name="connsiteX19" fmla="*/ 222422 w 634314"/>
              <a:gd name="connsiteY19" fmla="*/ 8238 h 403654"/>
              <a:gd name="connsiteX20" fmla="*/ 288325 w 634314"/>
              <a:gd name="connsiteY20" fmla="*/ 0 h 403654"/>
              <a:gd name="connsiteX21" fmla="*/ 551935 w 634314"/>
              <a:gd name="connsiteY21" fmla="*/ 8238 h 403654"/>
              <a:gd name="connsiteX22" fmla="*/ 576649 w 634314"/>
              <a:gd name="connsiteY22" fmla="*/ 16476 h 403654"/>
              <a:gd name="connsiteX23" fmla="*/ 617838 w 634314"/>
              <a:gd name="connsiteY23" fmla="*/ 65903 h 403654"/>
              <a:gd name="connsiteX24" fmla="*/ 634314 w 634314"/>
              <a:gd name="connsiteY24" fmla="*/ 115330 h 403654"/>
              <a:gd name="connsiteX25" fmla="*/ 626076 w 634314"/>
              <a:gd name="connsiteY25" fmla="*/ 238898 h 403654"/>
              <a:gd name="connsiteX26" fmla="*/ 617838 w 634314"/>
              <a:gd name="connsiteY26" fmla="*/ 263611 h 403654"/>
              <a:gd name="connsiteX27" fmla="*/ 551935 w 634314"/>
              <a:gd name="connsiteY27" fmla="*/ 321276 h 403654"/>
              <a:gd name="connsiteX28" fmla="*/ 527222 w 634314"/>
              <a:gd name="connsiteY28" fmla="*/ 329514 h 403654"/>
              <a:gd name="connsiteX29" fmla="*/ 502508 w 634314"/>
              <a:gd name="connsiteY29" fmla="*/ 345989 h 403654"/>
              <a:gd name="connsiteX30" fmla="*/ 486033 w 634314"/>
              <a:gd name="connsiteY30" fmla="*/ 370703 h 403654"/>
              <a:gd name="connsiteX31" fmla="*/ 461319 w 634314"/>
              <a:gd name="connsiteY31" fmla="*/ 378941 h 40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34314" h="403654">
                <a:moveTo>
                  <a:pt x="543698" y="370703"/>
                </a:moveTo>
                <a:cubicBezTo>
                  <a:pt x="507923" y="376666"/>
                  <a:pt x="487627" y="379502"/>
                  <a:pt x="453081" y="387179"/>
                </a:cubicBezTo>
                <a:cubicBezTo>
                  <a:pt x="442029" y="389635"/>
                  <a:pt x="431298" y="393555"/>
                  <a:pt x="420130" y="395416"/>
                </a:cubicBezTo>
                <a:cubicBezTo>
                  <a:pt x="398293" y="399055"/>
                  <a:pt x="376195" y="400908"/>
                  <a:pt x="354227" y="403654"/>
                </a:cubicBezTo>
                <a:cubicBezTo>
                  <a:pt x="288324" y="400908"/>
                  <a:pt x="222299" y="400288"/>
                  <a:pt x="156519" y="395416"/>
                </a:cubicBezTo>
                <a:cubicBezTo>
                  <a:pt x="147860" y="394775"/>
                  <a:pt x="138586" y="392603"/>
                  <a:pt x="131806" y="387179"/>
                </a:cubicBezTo>
                <a:cubicBezTo>
                  <a:pt x="-5499" y="277336"/>
                  <a:pt x="238905" y="444848"/>
                  <a:pt x="90616" y="345989"/>
                </a:cubicBezTo>
                <a:cubicBezTo>
                  <a:pt x="43396" y="275158"/>
                  <a:pt x="100013" y="364782"/>
                  <a:pt x="65903" y="296562"/>
                </a:cubicBezTo>
                <a:cubicBezTo>
                  <a:pt x="61475" y="287707"/>
                  <a:pt x="54919" y="280087"/>
                  <a:pt x="49427" y="271849"/>
                </a:cubicBezTo>
                <a:cubicBezTo>
                  <a:pt x="46681" y="263611"/>
                  <a:pt x="45072" y="254902"/>
                  <a:pt x="41189" y="247135"/>
                </a:cubicBezTo>
                <a:cubicBezTo>
                  <a:pt x="36761" y="238280"/>
                  <a:pt x="28735" y="231469"/>
                  <a:pt x="24714" y="222422"/>
                </a:cubicBezTo>
                <a:cubicBezTo>
                  <a:pt x="17661" y="206552"/>
                  <a:pt x="13730" y="189471"/>
                  <a:pt x="8238" y="172995"/>
                </a:cubicBezTo>
                <a:lnTo>
                  <a:pt x="0" y="148281"/>
                </a:lnTo>
                <a:cubicBezTo>
                  <a:pt x="2746" y="131805"/>
                  <a:pt x="1454" y="114117"/>
                  <a:pt x="8238" y="98854"/>
                </a:cubicBezTo>
                <a:cubicBezTo>
                  <a:pt x="13012" y="88112"/>
                  <a:pt x="46153" y="62781"/>
                  <a:pt x="57665" y="57665"/>
                </a:cubicBezTo>
                <a:cubicBezTo>
                  <a:pt x="73535" y="50611"/>
                  <a:pt x="90616" y="46681"/>
                  <a:pt x="107092" y="41189"/>
                </a:cubicBezTo>
                <a:lnTo>
                  <a:pt x="131806" y="32952"/>
                </a:lnTo>
                <a:cubicBezTo>
                  <a:pt x="140044" y="30206"/>
                  <a:pt x="148004" y="26417"/>
                  <a:pt x="156519" y="24714"/>
                </a:cubicBezTo>
                <a:cubicBezTo>
                  <a:pt x="170249" y="21968"/>
                  <a:pt x="184124" y="19872"/>
                  <a:pt x="197708" y="16476"/>
                </a:cubicBezTo>
                <a:cubicBezTo>
                  <a:pt x="206132" y="14370"/>
                  <a:pt x="213878" y="9791"/>
                  <a:pt x="222422" y="8238"/>
                </a:cubicBezTo>
                <a:cubicBezTo>
                  <a:pt x="244204" y="4278"/>
                  <a:pt x="266357" y="2746"/>
                  <a:pt x="288325" y="0"/>
                </a:cubicBezTo>
                <a:cubicBezTo>
                  <a:pt x="376195" y="2746"/>
                  <a:pt x="464165" y="3222"/>
                  <a:pt x="551935" y="8238"/>
                </a:cubicBezTo>
                <a:cubicBezTo>
                  <a:pt x="560604" y="8733"/>
                  <a:pt x="569424" y="11659"/>
                  <a:pt x="576649" y="16476"/>
                </a:cubicBezTo>
                <a:cubicBezTo>
                  <a:pt x="588902" y="24644"/>
                  <a:pt x="611439" y="51507"/>
                  <a:pt x="617838" y="65903"/>
                </a:cubicBezTo>
                <a:cubicBezTo>
                  <a:pt x="624891" y="81773"/>
                  <a:pt x="634314" y="115330"/>
                  <a:pt x="634314" y="115330"/>
                </a:cubicBezTo>
                <a:cubicBezTo>
                  <a:pt x="631568" y="156519"/>
                  <a:pt x="630635" y="197870"/>
                  <a:pt x="626076" y="238898"/>
                </a:cubicBezTo>
                <a:cubicBezTo>
                  <a:pt x="625117" y="247528"/>
                  <a:pt x="621721" y="255844"/>
                  <a:pt x="617838" y="263611"/>
                </a:cubicBezTo>
                <a:cubicBezTo>
                  <a:pt x="604382" y="290522"/>
                  <a:pt x="581593" y="311390"/>
                  <a:pt x="551935" y="321276"/>
                </a:cubicBezTo>
                <a:cubicBezTo>
                  <a:pt x="543697" y="324022"/>
                  <a:pt x="534989" y="325631"/>
                  <a:pt x="527222" y="329514"/>
                </a:cubicBezTo>
                <a:cubicBezTo>
                  <a:pt x="518367" y="333942"/>
                  <a:pt x="510746" y="340497"/>
                  <a:pt x="502508" y="345989"/>
                </a:cubicBezTo>
                <a:cubicBezTo>
                  <a:pt x="497016" y="354227"/>
                  <a:pt x="493764" y="364518"/>
                  <a:pt x="486033" y="370703"/>
                </a:cubicBezTo>
                <a:cubicBezTo>
                  <a:pt x="479252" y="376128"/>
                  <a:pt x="461319" y="378941"/>
                  <a:pt x="461319" y="378941"/>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4662616" y="2172729"/>
            <a:ext cx="535460" cy="370703"/>
          </a:xfrm>
          <a:custGeom>
            <a:avLst/>
            <a:gdLst>
              <a:gd name="connsiteX0" fmla="*/ 444843 w 535460"/>
              <a:gd name="connsiteY0" fmla="*/ 362465 h 370703"/>
              <a:gd name="connsiteX1" fmla="*/ 403654 w 535460"/>
              <a:gd name="connsiteY1" fmla="*/ 370703 h 370703"/>
              <a:gd name="connsiteX2" fmla="*/ 140043 w 535460"/>
              <a:gd name="connsiteY2" fmla="*/ 354227 h 370703"/>
              <a:gd name="connsiteX3" fmla="*/ 90616 w 535460"/>
              <a:gd name="connsiteY3" fmla="*/ 337752 h 370703"/>
              <a:gd name="connsiteX4" fmla="*/ 65903 w 535460"/>
              <a:gd name="connsiteY4" fmla="*/ 321276 h 370703"/>
              <a:gd name="connsiteX5" fmla="*/ 24714 w 535460"/>
              <a:gd name="connsiteY5" fmla="*/ 271849 h 370703"/>
              <a:gd name="connsiteX6" fmla="*/ 0 w 535460"/>
              <a:gd name="connsiteY6" fmla="*/ 189471 h 370703"/>
              <a:gd name="connsiteX7" fmla="*/ 8238 w 535460"/>
              <a:gd name="connsiteY7" fmla="*/ 82379 h 370703"/>
              <a:gd name="connsiteX8" fmla="*/ 16476 w 535460"/>
              <a:gd name="connsiteY8" fmla="*/ 57665 h 370703"/>
              <a:gd name="connsiteX9" fmla="*/ 65903 w 535460"/>
              <a:gd name="connsiteY9" fmla="*/ 41190 h 370703"/>
              <a:gd name="connsiteX10" fmla="*/ 90616 w 535460"/>
              <a:gd name="connsiteY10" fmla="*/ 24714 h 370703"/>
              <a:gd name="connsiteX11" fmla="*/ 123568 w 535460"/>
              <a:gd name="connsiteY11" fmla="*/ 16476 h 370703"/>
              <a:gd name="connsiteX12" fmla="*/ 205946 w 535460"/>
              <a:gd name="connsiteY12" fmla="*/ 0 h 370703"/>
              <a:gd name="connsiteX13" fmla="*/ 436606 w 535460"/>
              <a:gd name="connsiteY13" fmla="*/ 8238 h 370703"/>
              <a:gd name="connsiteX14" fmla="*/ 469557 w 535460"/>
              <a:gd name="connsiteY14" fmla="*/ 16476 h 370703"/>
              <a:gd name="connsiteX15" fmla="*/ 494270 w 535460"/>
              <a:gd name="connsiteY15" fmla="*/ 32952 h 370703"/>
              <a:gd name="connsiteX16" fmla="*/ 502508 w 535460"/>
              <a:gd name="connsiteY16" fmla="*/ 57665 h 370703"/>
              <a:gd name="connsiteX17" fmla="*/ 535460 w 535460"/>
              <a:gd name="connsiteY17" fmla="*/ 123568 h 370703"/>
              <a:gd name="connsiteX18" fmla="*/ 527222 w 535460"/>
              <a:gd name="connsiteY18" fmla="*/ 214184 h 370703"/>
              <a:gd name="connsiteX19" fmla="*/ 510746 w 535460"/>
              <a:gd name="connsiteY19" fmla="*/ 263611 h 370703"/>
              <a:gd name="connsiteX20" fmla="*/ 477795 w 535460"/>
              <a:gd name="connsiteY20" fmla="*/ 288325 h 370703"/>
              <a:gd name="connsiteX21" fmla="*/ 453081 w 535460"/>
              <a:gd name="connsiteY21" fmla="*/ 313038 h 370703"/>
              <a:gd name="connsiteX22" fmla="*/ 403654 w 535460"/>
              <a:gd name="connsiteY22" fmla="*/ 345990 h 370703"/>
              <a:gd name="connsiteX23" fmla="*/ 387179 w 535460"/>
              <a:gd name="connsiteY23" fmla="*/ 370703 h 370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5460" h="370703">
                <a:moveTo>
                  <a:pt x="444843" y="362465"/>
                </a:moveTo>
                <a:cubicBezTo>
                  <a:pt x="431113" y="365211"/>
                  <a:pt x="417656" y="370703"/>
                  <a:pt x="403654" y="370703"/>
                </a:cubicBezTo>
                <a:cubicBezTo>
                  <a:pt x="273204" y="370703"/>
                  <a:pt x="244027" y="365781"/>
                  <a:pt x="140043" y="354227"/>
                </a:cubicBezTo>
                <a:cubicBezTo>
                  <a:pt x="123567" y="348735"/>
                  <a:pt x="105066" y="347386"/>
                  <a:pt x="90616" y="337752"/>
                </a:cubicBezTo>
                <a:cubicBezTo>
                  <a:pt x="82378" y="332260"/>
                  <a:pt x="73509" y="327614"/>
                  <a:pt x="65903" y="321276"/>
                </a:cubicBezTo>
                <a:cubicBezTo>
                  <a:pt x="52206" y="309862"/>
                  <a:pt x="32339" y="289006"/>
                  <a:pt x="24714" y="271849"/>
                </a:cubicBezTo>
                <a:cubicBezTo>
                  <a:pt x="13253" y="246061"/>
                  <a:pt x="6847" y="216858"/>
                  <a:pt x="0" y="189471"/>
                </a:cubicBezTo>
                <a:cubicBezTo>
                  <a:pt x="2746" y="153774"/>
                  <a:pt x="3797" y="117905"/>
                  <a:pt x="8238" y="82379"/>
                </a:cubicBezTo>
                <a:cubicBezTo>
                  <a:pt x="9315" y="73762"/>
                  <a:pt x="9410" y="62712"/>
                  <a:pt x="16476" y="57665"/>
                </a:cubicBezTo>
                <a:cubicBezTo>
                  <a:pt x="30608" y="47571"/>
                  <a:pt x="65903" y="41190"/>
                  <a:pt x="65903" y="41190"/>
                </a:cubicBezTo>
                <a:cubicBezTo>
                  <a:pt x="74141" y="35698"/>
                  <a:pt x="81516" y="28614"/>
                  <a:pt x="90616" y="24714"/>
                </a:cubicBezTo>
                <a:cubicBezTo>
                  <a:pt x="101023" y="20254"/>
                  <a:pt x="112466" y="18696"/>
                  <a:pt x="123568" y="16476"/>
                </a:cubicBezTo>
                <a:cubicBezTo>
                  <a:pt x="224554" y="-3721"/>
                  <a:pt x="129413" y="19134"/>
                  <a:pt x="205946" y="0"/>
                </a:cubicBezTo>
                <a:cubicBezTo>
                  <a:pt x="282833" y="2746"/>
                  <a:pt x="359820" y="3439"/>
                  <a:pt x="436606" y="8238"/>
                </a:cubicBezTo>
                <a:cubicBezTo>
                  <a:pt x="447906" y="8944"/>
                  <a:pt x="459151" y="12016"/>
                  <a:pt x="469557" y="16476"/>
                </a:cubicBezTo>
                <a:cubicBezTo>
                  <a:pt x="478657" y="20376"/>
                  <a:pt x="486032" y="27460"/>
                  <a:pt x="494270" y="32952"/>
                </a:cubicBezTo>
                <a:cubicBezTo>
                  <a:pt x="497016" y="41190"/>
                  <a:pt x="498915" y="49760"/>
                  <a:pt x="502508" y="57665"/>
                </a:cubicBezTo>
                <a:cubicBezTo>
                  <a:pt x="512671" y="80024"/>
                  <a:pt x="535460" y="123568"/>
                  <a:pt x="535460" y="123568"/>
                </a:cubicBezTo>
                <a:cubicBezTo>
                  <a:pt x="532714" y="153773"/>
                  <a:pt x="532493" y="184316"/>
                  <a:pt x="527222" y="214184"/>
                </a:cubicBezTo>
                <a:cubicBezTo>
                  <a:pt x="524204" y="231287"/>
                  <a:pt x="524639" y="253191"/>
                  <a:pt x="510746" y="263611"/>
                </a:cubicBezTo>
                <a:cubicBezTo>
                  <a:pt x="499762" y="271849"/>
                  <a:pt x="488219" y="279390"/>
                  <a:pt x="477795" y="288325"/>
                </a:cubicBezTo>
                <a:cubicBezTo>
                  <a:pt x="468950" y="295907"/>
                  <a:pt x="462277" y="305886"/>
                  <a:pt x="453081" y="313038"/>
                </a:cubicBezTo>
                <a:cubicBezTo>
                  <a:pt x="437451" y="325195"/>
                  <a:pt x="403654" y="345990"/>
                  <a:pt x="403654" y="345990"/>
                </a:cubicBezTo>
                <a:lnTo>
                  <a:pt x="387179" y="370703"/>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2685535" y="2713648"/>
            <a:ext cx="1541406" cy="486032"/>
          </a:xfrm>
          <a:custGeom>
            <a:avLst/>
            <a:gdLst>
              <a:gd name="connsiteX0" fmla="*/ 1507524 w 1541406"/>
              <a:gd name="connsiteY0" fmla="*/ 123567 h 486032"/>
              <a:gd name="connsiteX1" fmla="*/ 1466335 w 1541406"/>
              <a:gd name="connsiteY1" fmla="*/ 115329 h 486032"/>
              <a:gd name="connsiteX2" fmla="*/ 1433384 w 1541406"/>
              <a:gd name="connsiteY2" fmla="*/ 107092 h 486032"/>
              <a:gd name="connsiteX3" fmla="*/ 1383957 w 1541406"/>
              <a:gd name="connsiteY3" fmla="*/ 98854 h 486032"/>
              <a:gd name="connsiteX4" fmla="*/ 1359243 w 1541406"/>
              <a:gd name="connsiteY4" fmla="*/ 90616 h 486032"/>
              <a:gd name="connsiteX5" fmla="*/ 1301579 w 1541406"/>
              <a:gd name="connsiteY5" fmla="*/ 82378 h 486032"/>
              <a:gd name="connsiteX6" fmla="*/ 1276865 w 1541406"/>
              <a:gd name="connsiteY6" fmla="*/ 74140 h 486032"/>
              <a:gd name="connsiteX7" fmla="*/ 1161535 w 1541406"/>
              <a:gd name="connsiteY7" fmla="*/ 57665 h 486032"/>
              <a:gd name="connsiteX8" fmla="*/ 1062681 w 1541406"/>
              <a:gd name="connsiteY8" fmla="*/ 41189 h 486032"/>
              <a:gd name="connsiteX9" fmla="*/ 1013254 w 1541406"/>
              <a:gd name="connsiteY9" fmla="*/ 32951 h 486032"/>
              <a:gd name="connsiteX10" fmla="*/ 856735 w 1541406"/>
              <a:gd name="connsiteY10" fmla="*/ 16475 h 486032"/>
              <a:gd name="connsiteX11" fmla="*/ 659027 w 1541406"/>
              <a:gd name="connsiteY11" fmla="*/ 0 h 486032"/>
              <a:gd name="connsiteX12" fmla="*/ 255373 w 1541406"/>
              <a:gd name="connsiteY12" fmla="*/ 8238 h 486032"/>
              <a:gd name="connsiteX13" fmla="*/ 230660 w 1541406"/>
              <a:gd name="connsiteY13" fmla="*/ 16475 h 486032"/>
              <a:gd name="connsiteX14" fmla="*/ 172995 w 1541406"/>
              <a:gd name="connsiteY14" fmla="*/ 24713 h 486032"/>
              <a:gd name="connsiteX15" fmla="*/ 140043 w 1541406"/>
              <a:gd name="connsiteY15" fmla="*/ 32951 h 486032"/>
              <a:gd name="connsiteX16" fmla="*/ 90616 w 1541406"/>
              <a:gd name="connsiteY16" fmla="*/ 41189 h 486032"/>
              <a:gd name="connsiteX17" fmla="*/ 41189 w 1541406"/>
              <a:gd name="connsiteY17" fmla="*/ 57665 h 486032"/>
              <a:gd name="connsiteX18" fmla="*/ 0 w 1541406"/>
              <a:gd name="connsiteY18" fmla="*/ 131805 h 486032"/>
              <a:gd name="connsiteX19" fmla="*/ 16476 w 1541406"/>
              <a:gd name="connsiteY19" fmla="*/ 255373 h 486032"/>
              <a:gd name="connsiteX20" fmla="*/ 57665 w 1541406"/>
              <a:gd name="connsiteY20" fmla="*/ 304800 h 486032"/>
              <a:gd name="connsiteX21" fmla="*/ 107092 w 1541406"/>
              <a:gd name="connsiteY21" fmla="*/ 337751 h 486032"/>
              <a:gd name="connsiteX22" fmla="*/ 172995 w 1541406"/>
              <a:gd name="connsiteY22" fmla="*/ 362465 h 486032"/>
              <a:gd name="connsiteX23" fmla="*/ 197708 w 1541406"/>
              <a:gd name="connsiteY23" fmla="*/ 378940 h 486032"/>
              <a:gd name="connsiteX24" fmla="*/ 238897 w 1541406"/>
              <a:gd name="connsiteY24" fmla="*/ 387178 h 486032"/>
              <a:gd name="connsiteX25" fmla="*/ 271849 w 1541406"/>
              <a:gd name="connsiteY25" fmla="*/ 395416 h 486032"/>
              <a:gd name="connsiteX26" fmla="*/ 296562 w 1541406"/>
              <a:gd name="connsiteY26" fmla="*/ 403654 h 486032"/>
              <a:gd name="connsiteX27" fmla="*/ 329514 w 1541406"/>
              <a:gd name="connsiteY27" fmla="*/ 411892 h 486032"/>
              <a:gd name="connsiteX28" fmla="*/ 354227 w 1541406"/>
              <a:gd name="connsiteY28" fmla="*/ 420129 h 486032"/>
              <a:gd name="connsiteX29" fmla="*/ 453081 w 1541406"/>
              <a:gd name="connsiteY29" fmla="*/ 436605 h 486032"/>
              <a:gd name="connsiteX30" fmla="*/ 543697 w 1541406"/>
              <a:gd name="connsiteY30" fmla="*/ 453081 h 486032"/>
              <a:gd name="connsiteX31" fmla="*/ 691979 w 1541406"/>
              <a:gd name="connsiteY31" fmla="*/ 477794 h 486032"/>
              <a:gd name="connsiteX32" fmla="*/ 724930 w 1541406"/>
              <a:gd name="connsiteY32" fmla="*/ 486032 h 486032"/>
              <a:gd name="connsiteX33" fmla="*/ 1202724 w 1541406"/>
              <a:gd name="connsiteY33" fmla="*/ 477794 h 486032"/>
              <a:gd name="connsiteX34" fmla="*/ 1285103 w 1541406"/>
              <a:gd name="connsiteY34" fmla="*/ 461319 h 486032"/>
              <a:gd name="connsiteX35" fmla="*/ 1326292 w 1541406"/>
              <a:gd name="connsiteY35" fmla="*/ 453081 h 486032"/>
              <a:gd name="connsiteX36" fmla="*/ 1408670 w 1541406"/>
              <a:gd name="connsiteY36" fmla="*/ 428367 h 486032"/>
              <a:gd name="connsiteX37" fmla="*/ 1433384 w 1541406"/>
              <a:gd name="connsiteY37" fmla="*/ 411892 h 486032"/>
              <a:gd name="connsiteX38" fmla="*/ 1482811 w 1541406"/>
              <a:gd name="connsiteY38" fmla="*/ 370702 h 486032"/>
              <a:gd name="connsiteX39" fmla="*/ 1499287 w 1541406"/>
              <a:gd name="connsiteY39" fmla="*/ 345989 h 486032"/>
              <a:gd name="connsiteX40" fmla="*/ 1524000 w 1541406"/>
              <a:gd name="connsiteY40" fmla="*/ 329513 h 486032"/>
              <a:gd name="connsiteX41" fmla="*/ 1532238 w 1541406"/>
              <a:gd name="connsiteY41" fmla="*/ 304800 h 486032"/>
              <a:gd name="connsiteX42" fmla="*/ 1532238 w 1541406"/>
              <a:gd name="connsiteY42" fmla="*/ 181232 h 486032"/>
              <a:gd name="connsiteX43" fmla="*/ 1515762 w 1541406"/>
              <a:gd name="connsiteY43" fmla="*/ 156519 h 486032"/>
              <a:gd name="connsiteX44" fmla="*/ 1491049 w 1541406"/>
              <a:gd name="connsiteY44" fmla="*/ 148281 h 486032"/>
              <a:gd name="connsiteX45" fmla="*/ 1507524 w 1541406"/>
              <a:gd name="connsiteY45" fmla="*/ 123567 h 48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41406" h="486032">
                <a:moveTo>
                  <a:pt x="1507524" y="123567"/>
                </a:moveTo>
                <a:cubicBezTo>
                  <a:pt x="1503405" y="118075"/>
                  <a:pt x="1480003" y="118366"/>
                  <a:pt x="1466335" y="115329"/>
                </a:cubicBezTo>
                <a:cubicBezTo>
                  <a:pt x="1455283" y="112873"/>
                  <a:pt x="1444486" y="109312"/>
                  <a:pt x="1433384" y="107092"/>
                </a:cubicBezTo>
                <a:cubicBezTo>
                  <a:pt x="1417005" y="103816"/>
                  <a:pt x="1400262" y="102477"/>
                  <a:pt x="1383957" y="98854"/>
                </a:cubicBezTo>
                <a:cubicBezTo>
                  <a:pt x="1375480" y="96970"/>
                  <a:pt x="1367758" y="92319"/>
                  <a:pt x="1359243" y="90616"/>
                </a:cubicBezTo>
                <a:cubicBezTo>
                  <a:pt x="1340204" y="86808"/>
                  <a:pt x="1320800" y="85124"/>
                  <a:pt x="1301579" y="82378"/>
                </a:cubicBezTo>
                <a:cubicBezTo>
                  <a:pt x="1293341" y="79632"/>
                  <a:pt x="1285342" y="76024"/>
                  <a:pt x="1276865" y="74140"/>
                </a:cubicBezTo>
                <a:cubicBezTo>
                  <a:pt x="1246316" y="67351"/>
                  <a:pt x="1190047" y="61229"/>
                  <a:pt x="1161535" y="57665"/>
                </a:cubicBezTo>
                <a:cubicBezTo>
                  <a:pt x="1100532" y="42414"/>
                  <a:pt x="1152674" y="54045"/>
                  <a:pt x="1062681" y="41189"/>
                </a:cubicBezTo>
                <a:cubicBezTo>
                  <a:pt x="1046146" y="38827"/>
                  <a:pt x="1029810" y="35159"/>
                  <a:pt x="1013254" y="32951"/>
                </a:cubicBezTo>
                <a:cubicBezTo>
                  <a:pt x="990200" y="29877"/>
                  <a:pt x="876718" y="18074"/>
                  <a:pt x="856735" y="16475"/>
                </a:cubicBezTo>
                <a:cubicBezTo>
                  <a:pt x="644762" y="-482"/>
                  <a:pt x="812504" y="17053"/>
                  <a:pt x="659027" y="0"/>
                </a:cubicBezTo>
                <a:lnTo>
                  <a:pt x="255373" y="8238"/>
                </a:lnTo>
                <a:cubicBezTo>
                  <a:pt x="246696" y="8572"/>
                  <a:pt x="239175" y="14772"/>
                  <a:pt x="230660" y="16475"/>
                </a:cubicBezTo>
                <a:cubicBezTo>
                  <a:pt x="211620" y="20283"/>
                  <a:pt x="192099" y="21240"/>
                  <a:pt x="172995" y="24713"/>
                </a:cubicBezTo>
                <a:cubicBezTo>
                  <a:pt x="161856" y="26738"/>
                  <a:pt x="151145" y="30731"/>
                  <a:pt x="140043" y="32951"/>
                </a:cubicBezTo>
                <a:cubicBezTo>
                  <a:pt x="123664" y="36227"/>
                  <a:pt x="107092" y="38443"/>
                  <a:pt x="90616" y="41189"/>
                </a:cubicBezTo>
                <a:cubicBezTo>
                  <a:pt x="74140" y="46681"/>
                  <a:pt x="50822" y="43215"/>
                  <a:pt x="41189" y="57665"/>
                </a:cubicBezTo>
                <a:cubicBezTo>
                  <a:pt x="3421" y="114317"/>
                  <a:pt x="14500" y="88307"/>
                  <a:pt x="0" y="131805"/>
                </a:cubicBezTo>
                <a:cubicBezTo>
                  <a:pt x="1841" y="153894"/>
                  <a:pt x="-349" y="221723"/>
                  <a:pt x="16476" y="255373"/>
                </a:cubicBezTo>
                <a:cubicBezTo>
                  <a:pt x="25130" y="272681"/>
                  <a:pt x="42758" y="293206"/>
                  <a:pt x="57665" y="304800"/>
                </a:cubicBezTo>
                <a:cubicBezTo>
                  <a:pt x="73295" y="316957"/>
                  <a:pt x="88307" y="331489"/>
                  <a:pt x="107092" y="337751"/>
                </a:cubicBezTo>
                <a:cubicBezTo>
                  <a:pt x="128483" y="344881"/>
                  <a:pt x="153292" y="352613"/>
                  <a:pt x="172995" y="362465"/>
                </a:cubicBezTo>
                <a:cubicBezTo>
                  <a:pt x="181850" y="366893"/>
                  <a:pt x="188438" y="375464"/>
                  <a:pt x="197708" y="378940"/>
                </a:cubicBezTo>
                <a:cubicBezTo>
                  <a:pt x="210818" y="383856"/>
                  <a:pt x="225229" y="384141"/>
                  <a:pt x="238897" y="387178"/>
                </a:cubicBezTo>
                <a:cubicBezTo>
                  <a:pt x="249949" y="389634"/>
                  <a:pt x="260963" y="392306"/>
                  <a:pt x="271849" y="395416"/>
                </a:cubicBezTo>
                <a:cubicBezTo>
                  <a:pt x="280198" y="397802"/>
                  <a:pt x="288213" y="401268"/>
                  <a:pt x="296562" y="403654"/>
                </a:cubicBezTo>
                <a:cubicBezTo>
                  <a:pt x="307448" y="406764"/>
                  <a:pt x="318628" y="408782"/>
                  <a:pt x="329514" y="411892"/>
                </a:cubicBezTo>
                <a:cubicBezTo>
                  <a:pt x="337863" y="414277"/>
                  <a:pt x="345712" y="418426"/>
                  <a:pt x="354227" y="420129"/>
                </a:cubicBezTo>
                <a:cubicBezTo>
                  <a:pt x="386984" y="426680"/>
                  <a:pt x="420673" y="428503"/>
                  <a:pt x="453081" y="436605"/>
                </a:cubicBezTo>
                <a:cubicBezTo>
                  <a:pt x="550758" y="461024"/>
                  <a:pt x="396130" y="423568"/>
                  <a:pt x="543697" y="453081"/>
                </a:cubicBezTo>
                <a:cubicBezTo>
                  <a:pt x="682705" y="480882"/>
                  <a:pt x="530602" y="461656"/>
                  <a:pt x="691979" y="477794"/>
                </a:cubicBezTo>
                <a:cubicBezTo>
                  <a:pt x="702963" y="480540"/>
                  <a:pt x="713608" y="486032"/>
                  <a:pt x="724930" y="486032"/>
                </a:cubicBezTo>
                <a:cubicBezTo>
                  <a:pt x="884218" y="486032"/>
                  <a:pt x="1043513" y="482769"/>
                  <a:pt x="1202724" y="477794"/>
                </a:cubicBezTo>
                <a:cubicBezTo>
                  <a:pt x="1230890" y="476914"/>
                  <a:pt x="1257929" y="467357"/>
                  <a:pt x="1285103" y="461319"/>
                </a:cubicBezTo>
                <a:cubicBezTo>
                  <a:pt x="1298771" y="458282"/>
                  <a:pt x="1312624" y="456118"/>
                  <a:pt x="1326292" y="453081"/>
                </a:cubicBezTo>
                <a:cubicBezTo>
                  <a:pt x="1343561" y="449243"/>
                  <a:pt x="1398402" y="435212"/>
                  <a:pt x="1408670" y="428367"/>
                </a:cubicBezTo>
                <a:cubicBezTo>
                  <a:pt x="1416908" y="422875"/>
                  <a:pt x="1425778" y="418230"/>
                  <a:pt x="1433384" y="411892"/>
                </a:cubicBezTo>
                <a:cubicBezTo>
                  <a:pt x="1496821" y="359028"/>
                  <a:pt x="1421444" y="411613"/>
                  <a:pt x="1482811" y="370702"/>
                </a:cubicBezTo>
                <a:cubicBezTo>
                  <a:pt x="1488303" y="362464"/>
                  <a:pt x="1492286" y="352990"/>
                  <a:pt x="1499287" y="345989"/>
                </a:cubicBezTo>
                <a:cubicBezTo>
                  <a:pt x="1506288" y="338988"/>
                  <a:pt x="1517815" y="337244"/>
                  <a:pt x="1524000" y="329513"/>
                </a:cubicBezTo>
                <a:cubicBezTo>
                  <a:pt x="1529424" y="322732"/>
                  <a:pt x="1529492" y="313038"/>
                  <a:pt x="1532238" y="304800"/>
                </a:cubicBezTo>
                <a:cubicBezTo>
                  <a:pt x="1541178" y="251164"/>
                  <a:pt x="1547362" y="241726"/>
                  <a:pt x="1532238" y="181232"/>
                </a:cubicBezTo>
                <a:cubicBezTo>
                  <a:pt x="1529837" y="171627"/>
                  <a:pt x="1523493" y="162704"/>
                  <a:pt x="1515762" y="156519"/>
                </a:cubicBezTo>
                <a:cubicBezTo>
                  <a:pt x="1508981" y="151095"/>
                  <a:pt x="1499111" y="151506"/>
                  <a:pt x="1491049" y="148281"/>
                </a:cubicBezTo>
                <a:cubicBezTo>
                  <a:pt x="1485348" y="146001"/>
                  <a:pt x="1511643" y="129059"/>
                  <a:pt x="1507524" y="12356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Gain Compression (Self-Jamming)</a:t>
            </a:r>
            <a:endParaRPr lang="en-US" dirty="0"/>
          </a:p>
        </p:txBody>
      </p:sp>
      <p:sp>
        <p:nvSpPr>
          <p:cNvPr id="4" name="Slide Number Placeholder 3"/>
          <p:cNvSpPr>
            <a:spLocks noGrp="1"/>
          </p:cNvSpPr>
          <p:nvPr>
            <p:ph type="sldNum" sz="quarter" idx="11"/>
          </p:nvPr>
        </p:nvSpPr>
        <p:spPr>
          <a:xfrm>
            <a:off x="6553200" y="6229350"/>
            <a:ext cx="2133600" cy="476250"/>
          </a:xfrm>
        </p:spPr>
        <p:txBody>
          <a:bodyPr/>
          <a:lstStyle/>
          <a:p>
            <a:pPr>
              <a:defRPr/>
            </a:pPr>
            <a:fld id="{18299DBC-902B-41D7-A3A4-44EB87A37C73}" type="slidenum">
              <a:rPr lang="en-US" smtClean="0"/>
              <a:pPr>
                <a:defRPr/>
              </a:pPr>
              <a:t>6</a:t>
            </a:fld>
            <a:endParaRPr lang="en-US"/>
          </a:p>
        </p:txBody>
      </p:sp>
      <p:sp>
        <p:nvSpPr>
          <p:cNvPr id="5" name="Rectangle 4"/>
          <p:cNvSpPr/>
          <p:nvPr/>
        </p:nvSpPr>
        <p:spPr>
          <a:xfrm>
            <a:off x="2057400" y="18288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a:endCxn id="5" idx="1"/>
          </p:cNvCxnSpPr>
          <p:nvPr/>
        </p:nvCxnSpPr>
        <p:spPr>
          <a:xfrm>
            <a:off x="1676400" y="220979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2"/>
          <p:cNvSpPr txBox="1">
            <a:spLocks noChangeArrowheads="1"/>
          </p:cNvSpPr>
          <p:nvPr/>
        </p:nvSpPr>
        <p:spPr bwMode="auto">
          <a:xfrm>
            <a:off x="1295400" y="1143000"/>
            <a:ext cx="6553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Let’s assume a weak nonlinear system. All weak nonlinear function can be described by a power series.  </a:t>
            </a:r>
            <a:endParaRPr lang="en-US" b="1" dirty="0">
              <a:solidFill>
                <a:srgbClr val="000000"/>
              </a:solidFill>
              <a:latin typeface="Franklin Gothic Medium Cond" pitchFamily="34" charset="0"/>
            </a:endParaRPr>
          </a:p>
        </p:txBody>
      </p:sp>
      <p:sp>
        <p:nvSpPr>
          <p:cNvPr id="11" name="TextBox 2"/>
          <p:cNvSpPr txBox="1">
            <a:spLocks noChangeArrowheads="1"/>
          </p:cNvSpPr>
          <p:nvPr/>
        </p:nvSpPr>
        <p:spPr bwMode="auto">
          <a:xfrm>
            <a:off x="2019300" y="188663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5" name="Straight Arrow Connector 14"/>
          <p:cNvCxnSpPr/>
          <p:nvPr/>
        </p:nvCxnSpPr>
        <p:spPr>
          <a:xfrm>
            <a:off x="3086100" y="220980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2"/>
          <p:cNvSpPr txBox="1">
            <a:spLocks noChangeArrowheads="1"/>
          </p:cNvSpPr>
          <p:nvPr/>
        </p:nvSpPr>
        <p:spPr bwMode="auto">
          <a:xfrm>
            <a:off x="1343797" y="202513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20" name="TextBox 2"/>
          <p:cNvSpPr txBox="1">
            <a:spLocks noChangeArrowheads="1"/>
          </p:cNvSpPr>
          <p:nvPr/>
        </p:nvSpPr>
        <p:spPr bwMode="auto">
          <a:xfrm>
            <a:off x="3369276" y="202650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21" name="TextBox 20"/>
              <p:cNvSpPr txBox="1"/>
              <p:nvPr/>
            </p:nvSpPr>
            <p:spPr>
              <a:xfrm>
                <a:off x="3807939" y="1839097"/>
                <a:ext cx="4802661" cy="6269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𝟑</m:t>
                          </m:r>
                        </m:sup>
                      </m:sSup>
                      <m:r>
                        <a:rPr lang="en-US" sz="1600" b="1" i="0" smtClean="0">
                          <a:latin typeface="Cambria Math"/>
                        </a:rPr>
                        <m:t>+</m:t>
                      </m:r>
                      <m:r>
                        <a:rPr lang="en-US" sz="1600" b="1" i="0" smtClean="0">
                          <a:latin typeface="Cambria Math"/>
                        </a:rPr>
                        <m:t>𝐡𝐢𝐠𝐡𝐞𝐫</m:t>
                      </m:r>
                      <m:r>
                        <a:rPr lang="en-US" sz="1600" b="1" i="0" smtClean="0">
                          <a:latin typeface="Cambria Math"/>
                        </a:rPr>
                        <m:t> </m:t>
                      </m:r>
                      <m:r>
                        <a:rPr lang="en-US" sz="1600" b="1" i="0" smtClean="0">
                          <a:latin typeface="Cambria Math"/>
                        </a:rPr>
                        <m:t>𝐨𝐫𝐝𝐞𝐫𝐬</m:t>
                      </m:r>
                    </m:oMath>
                  </m:oMathPara>
                </a14:m>
                <a:endParaRPr lang="en-US" sz="1600" b="1" dirty="0" smtClean="0"/>
              </a:p>
              <a:p>
                <a:r>
                  <a:rPr lang="en-US" sz="1600" b="1" dirty="0" smtClean="0">
                    <a:latin typeface="Cambria Math"/>
                    <a:ea typeface="Cambria Math"/>
                  </a:rPr>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oMath>
                </a14:m>
                <a:endParaRPr lang="en-US" sz="1600" b="1" dirty="0"/>
              </a:p>
            </p:txBody>
          </p:sp>
        </mc:Choice>
        <mc:Fallback xmlns="">
          <p:sp>
            <p:nvSpPr>
              <p:cNvPr id="21" name="TextBox 20"/>
              <p:cNvSpPr txBox="1">
                <a:spLocks noRot="1" noChangeAspect="1" noMove="1" noResize="1" noEditPoints="1" noAdjustHandles="1" noChangeArrowheads="1" noChangeShapeType="1" noTextEdit="1"/>
              </p:cNvSpPr>
              <p:nvPr/>
            </p:nvSpPr>
            <p:spPr>
              <a:xfrm>
                <a:off x="3807939" y="1839097"/>
                <a:ext cx="4802661" cy="626967"/>
              </a:xfrm>
              <a:prstGeom prst="rect">
                <a:avLst/>
              </a:prstGeom>
              <a:blipFill rotWithShape="1">
                <a:blip r:embed="rId2"/>
                <a:stretch>
                  <a:fillRect b="-106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2579473" y="2750718"/>
                <a:ext cx="1709249"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𝐜𝐨𝐬</m:t>
                      </m:r>
                      <m:sSub>
                        <m:sSubPr>
                          <m:ctrlPr>
                            <a:rPr lang="en-US" sz="1600" b="1" i="1" smtClean="0">
                              <a:latin typeface="Cambria Math"/>
                            </a:rPr>
                          </m:ctrlPr>
                        </m:sSubPr>
                        <m:e>
                          <m:r>
                            <a:rPr lang="en-US" sz="1600" b="1" i="0">
                              <a:latin typeface="Cambria Math"/>
                              <a:ea typeface="Cambria Math"/>
                            </a:rPr>
                            <m:t>𝛚</m:t>
                          </m:r>
                        </m:e>
                        <m:sub>
                          <m:r>
                            <a:rPr lang="en-US" sz="1600" b="1" i="0" smtClean="0">
                              <a:latin typeface="Cambria Math"/>
                            </a:rPr>
                            <m:t>𝐨</m:t>
                          </m:r>
                        </m:sub>
                      </m:sSub>
                      <m:r>
                        <a:rPr lang="en-US" sz="1600" b="1" i="0" smtClean="0">
                          <a:latin typeface="Cambria Math"/>
                          <a:ea typeface="Cambria Math"/>
                        </a:rPr>
                        <m:t>𝐭</m:t>
                      </m:r>
                    </m:oMath>
                  </m:oMathPara>
                </a14:m>
                <a:endParaRPr lang="en-US" sz="1600" b="1" dirty="0"/>
              </a:p>
            </p:txBody>
          </p:sp>
        </mc:Choice>
        <mc:Fallback xmlns="">
          <p:sp>
            <p:nvSpPr>
              <p:cNvPr id="22" name="TextBox 21"/>
              <p:cNvSpPr txBox="1">
                <a:spLocks noRot="1" noChangeAspect="1" noMove="1" noResize="1" noEditPoints="1" noAdjustHandles="1" noChangeArrowheads="1" noChangeShapeType="1" noTextEdit="1"/>
              </p:cNvSpPr>
              <p:nvPr/>
            </p:nvSpPr>
            <p:spPr>
              <a:xfrm>
                <a:off x="2579473" y="2750718"/>
                <a:ext cx="1709249" cy="360612"/>
              </a:xfrm>
              <a:prstGeom prst="rect">
                <a:avLst/>
              </a:prstGeom>
              <a:blipFill rotWithShape="1">
                <a:blip r:embed="rId3"/>
                <a:stretch>
                  <a:fillRect b="-1695"/>
                </a:stretch>
              </a:blipFill>
            </p:spPr>
            <p:txBody>
              <a:bodyPr/>
              <a:lstStyle/>
              <a:p>
                <a:r>
                  <a:rPr lang="en-US">
                    <a:noFill/>
                  </a:rPr>
                  <a:t> </a:t>
                </a:r>
              </a:p>
            </p:txBody>
          </p:sp>
        </mc:Fallback>
      </mc:AlternateContent>
      <p:cxnSp>
        <p:nvCxnSpPr>
          <p:cNvPr id="26" name="Straight Arrow Connector 25"/>
          <p:cNvCxnSpPr/>
          <p:nvPr/>
        </p:nvCxnSpPr>
        <p:spPr>
          <a:xfrm flipV="1">
            <a:off x="3902676" y="2458357"/>
            <a:ext cx="516924" cy="2752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rot="19859779">
            <a:off x="3775293" y="2296297"/>
            <a:ext cx="599844" cy="338554"/>
          </a:xfrm>
          <a:prstGeom prst="rect">
            <a:avLst/>
          </a:prstGeom>
        </p:spPr>
        <p:txBody>
          <a:bodyPr wrap="none">
            <a:spAutoFit/>
          </a:bodyPr>
          <a:lstStyle/>
          <a:p>
            <a:r>
              <a:rPr lang="en-US" sz="1600" b="1" dirty="0" smtClean="0">
                <a:solidFill>
                  <a:srgbClr val="000000"/>
                </a:solidFill>
                <a:latin typeface="Franklin Gothic Medium Cond" pitchFamily="34" charset="0"/>
              </a:rPr>
              <a:t>Apply</a:t>
            </a:r>
            <a:endParaRPr lang="en-US" sz="1600" dirty="0"/>
          </a:p>
        </p:txBody>
      </p:sp>
      <p:sp>
        <p:nvSpPr>
          <p:cNvPr id="31" name="Down Arrow 30"/>
          <p:cNvSpPr/>
          <p:nvPr/>
        </p:nvSpPr>
        <p:spPr>
          <a:xfrm>
            <a:off x="4876800" y="2595981"/>
            <a:ext cx="152400" cy="535306"/>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2" name="TextBox 31"/>
              <p:cNvSpPr txBox="1"/>
              <p:nvPr/>
            </p:nvSpPr>
            <p:spPr>
              <a:xfrm>
                <a:off x="4265356" y="3047156"/>
                <a:ext cx="1329979"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𝐩</m:t>
                          </m:r>
                        </m:sub>
                      </m:sSub>
                      <m:r>
                        <a:rPr lang="en-US" sz="1600" b="1" i="0" smtClean="0">
                          <a:latin typeface="Cambria Math"/>
                        </a:rPr>
                        <m:t>𝐜𝐨𝐬</m:t>
                      </m:r>
                      <m:sSub>
                        <m:sSubPr>
                          <m:ctrlPr>
                            <a:rPr lang="en-US" sz="1600" b="1" i="1" smtClean="0">
                              <a:latin typeface="Cambria Math"/>
                            </a:rPr>
                          </m:ctrlPr>
                        </m:sSubPr>
                        <m:e>
                          <m:r>
                            <a:rPr lang="en-US" sz="1600" b="1" i="0">
                              <a:latin typeface="Cambria Math"/>
                              <a:ea typeface="Cambria Math"/>
                            </a:rPr>
                            <m:t>𝛚</m:t>
                          </m:r>
                        </m:e>
                        <m:sub>
                          <m:r>
                            <a:rPr lang="en-US" sz="1600" b="1" i="0" smtClean="0">
                              <a:latin typeface="Cambria Math"/>
                            </a:rPr>
                            <m:t>𝐨</m:t>
                          </m:r>
                        </m:sub>
                      </m:sSub>
                      <m:r>
                        <a:rPr lang="en-US" sz="1600" b="1" i="0" smtClean="0">
                          <a:latin typeface="Cambria Math"/>
                          <a:ea typeface="Cambria Math"/>
                        </a:rPr>
                        <m:t>𝐭</m:t>
                      </m:r>
                    </m:oMath>
                  </m:oMathPara>
                </a14:m>
                <a:endParaRPr lang="en-US" sz="1600" b="1" dirty="0"/>
              </a:p>
            </p:txBody>
          </p:sp>
        </mc:Choice>
        <mc:Fallback xmlns="">
          <p:sp>
            <p:nvSpPr>
              <p:cNvPr id="32" name="TextBox 31"/>
              <p:cNvSpPr txBox="1">
                <a:spLocks noRot="1" noChangeAspect="1" noMove="1" noResize="1" noEditPoints="1" noAdjustHandles="1" noChangeArrowheads="1" noChangeShapeType="1" noTextEdit="1"/>
              </p:cNvSpPr>
              <p:nvPr/>
            </p:nvSpPr>
            <p:spPr>
              <a:xfrm>
                <a:off x="4265356" y="3047156"/>
                <a:ext cx="1329979" cy="360612"/>
              </a:xfrm>
              <a:prstGeom prst="rect">
                <a:avLst/>
              </a:prstGeom>
              <a:blipFill rotWithShape="1">
                <a:blip r:embed="rId4"/>
                <a:stretch>
                  <a:fillRect b="-1695"/>
                </a:stretch>
              </a:blipFill>
            </p:spPr>
            <p:txBody>
              <a:bodyPr/>
              <a:lstStyle/>
              <a:p>
                <a:r>
                  <a:rPr lang="en-US">
                    <a:noFill/>
                  </a:rPr>
                  <a:t> </a:t>
                </a:r>
              </a:p>
            </p:txBody>
          </p:sp>
        </mc:Fallback>
      </mc:AlternateContent>
      <p:sp>
        <p:nvSpPr>
          <p:cNvPr id="33" name="Down Arrow 32"/>
          <p:cNvSpPr/>
          <p:nvPr/>
        </p:nvSpPr>
        <p:spPr>
          <a:xfrm>
            <a:off x="5612027" y="2576797"/>
            <a:ext cx="152400" cy="109110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4" name="TextBox 33"/>
              <p:cNvSpPr txBox="1"/>
              <p:nvPr/>
            </p:nvSpPr>
            <p:spPr>
              <a:xfrm>
                <a:off x="4948312" y="3591697"/>
                <a:ext cx="1528688" cy="3873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𝟐</m:t>
                          </m:r>
                        </m:sup>
                      </m:sSup>
                      <m:sSup>
                        <m:sSupPr>
                          <m:ctrlPr>
                            <a:rPr lang="en-US" sz="1600" b="1" i="1" smtClean="0">
                              <a:latin typeface="Cambria Math"/>
                            </a:rPr>
                          </m:ctrlPr>
                        </m:sSupPr>
                        <m:e>
                          <m:r>
                            <a:rPr lang="en-US" sz="1600" b="1">
                              <a:latin typeface="Cambria Math"/>
                            </a:rPr>
                            <m:t>𝐜𝐨𝐬</m:t>
                          </m:r>
                        </m:e>
                        <m:sup>
                          <m:r>
                            <a:rPr lang="en-US" sz="1600" b="1" i="1" smtClean="0">
                              <a:latin typeface="Cambria Math"/>
                            </a:rPr>
                            <m:t>𝟐</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𝐨</m:t>
                          </m:r>
                        </m:sub>
                      </m:sSub>
                      <m:r>
                        <a:rPr lang="en-US" sz="1600" b="1">
                          <a:latin typeface="Cambria Math"/>
                          <a:ea typeface="Cambria Math"/>
                        </a:rPr>
                        <m:t>𝐭</m:t>
                      </m:r>
                    </m:oMath>
                  </m:oMathPara>
                </a14:m>
                <a:endParaRPr lang="en-US" sz="1600" b="1" dirty="0"/>
              </a:p>
            </p:txBody>
          </p:sp>
        </mc:Choice>
        <mc:Fallback xmlns="">
          <p:sp>
            <p:nvSpPr>
              <p:cNvPr id="34" name="TextBox 33"/>
              <p:cNvSpPr txBox="1">
                <a:spLocks noRot="1" noChangeAspect="1" noMove="1" noResize="1" noEditPoints="1" noAdjustHandles="1" noChangeArrowheads="1" noChangeShapeType="1" noTextEdit="1"/>
              </p:cNvSpPr>
              <p:nvPr/>
            </p:nvSpPr>
            <p:spPr>
              <a:xfrm>
                <a:off x="4948312" y="3591697"/>
                <a:ext cx="1528688" cy="387350"/>
              </a:xfrm>
              <a:prstGeom prst="rect">
                <a:avLst/>
              </a:prstGeom>
              <a:blipFill rotWithShape="1">
                <a:blip r:embed="rId5"/>
                <a:stretch>
                  <a:fillRect/>
                </a:stretch>
              </a:blipFill>
            </p:spPr>
            <p:txBody>
              <a:bodyPr/>
              <a:lstStyle/>
              <a:p>
                <a:r>
                  <a:rPr lang="en-US">
                    <a:noFill/>
                  </a:rPr>
                  <a:t> </a:t>
                </a:r>
              </a:p>
            </p:txBody>
          </p:sp>
        </mc:Fallback>
      </mc:AlternateContent>
      <p:sp>
        <p:nvSpPr>
          <p:cNvPr id="35" name="Down Arrow 34"/>
          <p:cNvSpPr/>
          <p:nvPr/>
        </p:nvSpPr>
        <p:spPr>
          <a:xfrm>
            <a:off x="5612027" y="3970791"/>
            <a:ext cx="152400" cy="26765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Down Arrow 36"/>
          <p:cNvSpPr/>
          <p:nvPr/>
        </p:nvSpPr>
        <p:spPr>
          <a:xfrm>
            <a:off x="6477000" y="2576797"/>
            <a:ext cx="152400" cy="202545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8" name="TextBox 37"/>
              <p:cNvSpPr txBox="1"/>
              <p:nvPr/>
            </p:nvSpPr>
            <p:spPr>
              <a:xfrm>
                <a:off x="5865056" y="4597498"/>
                <a:ext cx="1528688" cy="3873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𝟑</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𝟑</m:t>
                          </m:r>
                        </m:sup>
                      </m:sSup>
                      <m:sSup>
                        <m:sSupPr>
                          <m:ctrlPr>
                            <a:rPr lang="en-US" sz="1600" b="1" i="1" smtClean="0">
                              <a:latin typeface="Cambria Math"/>
                            </a:rPr>
                          </m:ctrlPr>
                        </m:sSupPr>
                        <m:e>
                          <m:r>
                            <a:rPr lang="en-US" sz="1600" b="1">
                              <a:latin typeface="Cambria Math"/>
                            </a:rPr>
                            <m:t>𝐜𝐨𝐬</m:t>
                          </m:r>
                        </m:e>
                        <m:sup>
                          <m:r>
                            <a:rPr lang="en-US" sz="1600" b="1" i="1" smtClean="0">
                              <a:latin typeface="Cambria Math"/>
                            </a:rPr>
                            <m:t>𝟑</m:t>
                          </m:r>
                        </m:sup>
                      </m:sSup>
                      <m:sSub>
                        <m:sSubPr>
                          <m:ctrlPr>
                            <a:rPr lang="en-US" sz="1600" b="1" i="1">
                              <a:latin typeface="Cambria Math"/>
                            </a:rPr>
                          </m:ctrlPr>
                        </m:sSubPr>
                        <m:e>
                          <m:r>
                            <a:rPr lang="en-US" sz="1600" b="1">
                              <a:latin typeface="Cambria Math"/>
                              <a:ea typeface="Cambria Math"/>
                            </a:rPr>
                            <m:t>𝛚</m:t>
                          </m:r>
                        </m:e>
                        <m:sub>
                          <m:r>
                            <a:rPr lang="en-US" sz="1600" b="1">
                              <a:latin typeface="Cambria Math"/>
                            </a:rPr>
                            <m:t>𝐨</m:t>
                          </m:r>
                        </m:sub>
                      </m:sSub>
                      <m:r>
                        <a:rPr lang="en-US" sz="1600" b="1">
                          <a:latin typeface="Cambria Math"/>
                          <a:ea typeface="Cambria Math"/>
                        </a:rPr>
                        <m:t>𝐭</m:t>
                      </m:r>
                    </m:oMath>
                  </m:oMathPara>
                </a14:m>
                <a:endParaRPr lang="en-US" sz="1600" b="1" dirty="0"/>
              </a:p>
            </p:txBody>
          </p:sp>
        </mc:Choice>
        <mc:Fallback xmlns="">
          <p:sp>
            <p:nvSpPr>
              <p:cNvPr id="38" name="TextBox 37"/>
              <p:cNvSpPr txBox="1">
                <a:spLocks noRot="1" noChangeAspect="1" noMove="1" noResize="1" noEditPoints="1" noAdjustHandles="1" noChangeArrowheads="1" noChangeShapeType="1" noTextEdit="1"/>
              </p:cNvSpPr>
              <p:nvPr/>
            </p:nvSpPr>
            <p:spPr>
              <a:xfrm>
                <a:off x="5865056" y="4597498"/>
                <a:ext cx="1528688" cy="387350"/>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5702643" y="5095740"/>
                <a:ext cx="2901435"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f>
                            <m:fPr>
                              <m:ctrlPr>
                                <a:rPr lang="en-US" sz="1600" b="1" i="1" smtClean="0">
                                  <a:latin typeface="Cambria Math"/>
                                </a:rPr>
                              </m:ctrlPr>
                            </m:fPr>
                            <m:num>
                              <m:r>
                                <a:rPr lang="en-US" sz="1600" b="1" i="1" smtClean="0">
                                  <a:latin typeface="Cambria Math"/>
                                </a:rPr>
                                <m:t>𝟏</m:t>
                              </m:r>
                            </m:num>
                            <m:den>
                              <m:r>
                                <a:rPr lang="en-US" sz="1600" b="1" i="1" smtClean="0">
                                  <a:latin typeface="Cambria Math"/>
                                </a:rPr>
                                <m:t>𝟒</m:t>
                              </m:r>
                            </m:den>
                          </m:f>
                          <m:r>
                            <a:rPr lang="en-US" sz="1600" b="1" i="0" smtClean="0">
                              <a:latin typeface="Cambria Math"/>
                            </a:rPr>
                            <m:t>𝐚</m:t>
                          </m:r>
                        </m:e>
                        <m:sub>
                          <m:r>
                            <a:rPr lang="en-US" sz="1600" b="1" i="0" smtClean="0">
                              <a:latin typeface="Cambria Math"/>
                            </a:rPr>
                            <m:t>𝟑</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𝟑</m:t>
                          </m:r>
                        </m:sup>
                      </m:sSup>
                      <m:d>
                        <m:dPr>
                          <m:ctrlPr>
                            <a:rPr lang="en-US" sz="1600" b="1" i="1" smtClean="0">
                              <a:latin typeface="Cambria Math"/>
                            </a:rPr>
                          </m:ctrlPr>
                        </m:dPr>
                        <m:e>
                          <m:r>
                            <a:rPr lang="en-US" sz="1600" b="1" i="0" smtClean="0">
                              <a:solidFill>
                                <a:srgbClr val="FF0000"/>
                              </a:solidFill>
                              <a:latin typeface="Cambria Math"/>
                            </a:rPr>
                            <m:t>𝟑</m:t>
                          </m:r>
                          <m:r>
                            <a:rPr lang="en-US" sz="1600" b="1">
                              <a:solidFill>
                                <a:srgbClr val="FF0000"/>
                              </a:solidFill>
                              <a:latin typeface="Cambria Math"/>
                            </a:rPr>
                            <m:t>𝐜𝐨𝐬</m:t>
                          </m:r>
                          <m:sSub>
                            <m:sSubPr>
                              <m:ctrlPr>
                                <a:rPr lang="en-US" sz="1600" b="1" i="1">
                                  <a:solidFill>
                                    <a:srgbClr val="FF0000"/>
                                  </a:solidFill>
                                  <a:latin typeface="Cambria Math"/>
                                </a:rPr>
                              </m:ctrlPr>
                            </m:sSubPr>
                            <m:e>
                              <m:r>
                                <a:rPr lang="en-US" sz="1600" b="1">
                                  <a:solidFill>
                                    <a:srgbClr val="FF0000"/>
                                  </a:solidFill>
                                  <a:latin typeface="Cambria Math"/>
                                  <a:ea typeface="Cambria Math"/>
                                </a:rPr>
                                <m:t>𝛚</m:t>
                              </m:r>
                            </m:e>
                            <m:sub>
                              <m:r>
                                <a:rPr lang="en-US" sz="1600" b="1">
                                  <a:solidFill>
                                    <a:srgbClr val="FF0000"/>
                                  </a:solidFill>
                                  <a:latin typeface="Cambria Math"/>
                                </a:rPr>
                                <m:t>𝐨</m:t>
                              </m:r>
                            </m:sub>
                          </m:sSub>
                          <m:r>
                            <a:rPr lang="en-US" sz="1600" b="1">
                              <a:solidFill>
                                <a:srgbClr val="FF0000"/>
                              </a:solidFill>
                              <a:latin typeface="Cambria Math"/>
                              <a:ea typeface="Cambria Math"/>
                            </a:rPr>
                            <m:t>𝐭</m:t>
                          </m:r>
                          <m:r>
                            <a:rPr lang="en-US" sz="1600" b="1" i="1" smtClean="0">
                              <a:latin typeface="Cambria Math"/>
                              <a:ea typeface="Cambria Math"/>
                            </a:rPr>
                            <m:t>+</m:t>
                          </m:r>
                          <m:r>
                            <a:rPr lang="en-US" sz="1600" b="1">
                              <a:latin typeface="Cambria Math"/>
                            </a:rPr>
                            <m:t>𝐜𝐨𝐬</m:t>
                          </m:r>
                          <m:sSub>
                            <m:sSubPr>
                              <m:ctrlPr>
                                <a:rPr lang="en-US" sz="1600" b="1" i="1">
                                  <a:latin typeface="Cambria Math"/>
                                </a:rPr>
                              </m:ctrlPr>
                            </m:sSubPr>
                            <m:e>
                              <m:r>
                                <a:rPr lang="en-US" sz="1600" b="1" i="0" smtClean="0">
                                  <a:latin typeface="Cambria Math"/>
                                </a:rPr>
                                <m:t>𝟑</m:t>
                              </m:r>
                              <m:r>
                                <a:rPr lang="en-US" sz="1600" b="1">
                                  <a:latin typeface="Cambria Math"/>
                                  <a:ea typeface="Cambria Math"/>
                                </a:rPr>
                                <m:t>𝛚</m:t>
                              </m:r>
                            </m:e>
                            <m:sub>
                              <m:r>
                                <a:rPr lang="en-US" sz="1600" b="1">
                                  <a:latin typeface="Cambria Math"/>
                                </a:rPr>
                                <m:t>𝐨</m:t>
                              </m:r>
                            </m:sub>
                          </m:sSub>
                          <m:r>
                            <a:rPr lang="en-US" sz="1600" b="1">
                              <a:latin typeface="Cambria Math"/>
                              <a:ea typeface="Cambria Math"/>
                            </a:rPr>
                            <m:t>𝐭</m:t>
                          </m:r>
                        </m:e>
                      </m:d>
                    </m:oMath>
                  </m:oMathPara>
                </a14:m>
                <a:endParaRPr lang="en-US" sz="1600" b="1" dirty="0"/>
              </a:p>
            </p:txBody>
          </p:sp>
        </mc:Choice>
        <mc:Fallback xmlns="">
          <p:sp>
            <p:nvSpPr>
              <p:cNvPr id="39" name="TextBox 38"/>
              <p:cNvSpPr txBox="1">
                <a:spLocks noRot="1" noChangeAspect="1" noMove="1" noResize="1" noEditPoints="1" noAdjustHandles="1" noChangeArrowheads="1" noChangeShapeType="1" noTextEdit="1"/>
              </p:cNvSpPr>
              <p:nvPr/>
            </p:nvSpPr>
            <p:spPr>
              <a:xfrm>
                <a:off x="5702643" y="5095740"/>
                <a:ext cx="2901435" cy="553357"/>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4233309" y="4048897"/>
                <a:ext cx="2243691"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f>
                            <m:fPr>
                              <m:ctrlPr>
                                <a:rPr lang="en-US" sz="1600" b="1" i="1" smtClean="0">
                                  <a:latin typeface="Cambria Math"/>
                                </a:rPr>
                              </m:ctrlPr>
                            </m:fPr>
                            <m:num>
                              <m:r>
                                <a:rPr lang="en-US" sz="1600" b="1" i="1" smtClean="0">
                                  <a:latin typeface="Cambria Math"/>
                                </a:rPr>
                                <m:t>𝟏</m:t>
                              </m:r>
                            </m:num>
                            <m:den>
                              <m:r>
                                <a:rPr lang="en-US" sz="1600" b="1" i="1" smtClean="0">
                                  <a:latin typeface="Cambria Math"/>
                                </a:rPr>
                                <m:t>𝟐</m:t>
                              </m:r>
                            </m:den>
                          </m:f>
                          <m:r>
                            <a:rPr lang="en-US" sz="1600" b="1" i="0" smtClean="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𝐩</m:t>
                              </m:r>
                            </m:sub>
                          </m:sSub>
                        </m:e>
                        <m:sup>
                          <m:r>
                            <a:rPr lang="en-US" sz="1600" b="1" i="1" smtClean="0">
                              <a:latin typeface="Cambria Math"/>
                            </a:rPr>
                            <m:t>𝟐</m:t>
                          </m:r>
                        </m:sup>
                      </m:sSup>
                      <m:d>
                        <m:dPr>
                          <m:ctrlPr>
                            <a:rPr lang="en-US" sz="1600" b="1" i="1" smtClean="0">
                              <a:latin typeface="Cambria Math"/>
                            </a:rPr>
                          </m:ctrlPr>
                        </m:dPr>
                        <m:e>
                          <m:r>
                            <a:rPr lang="en-US" sz="1600" b="1">
                              <a:latin typeface="Cambria Math"/>
                            </a:rPr>
                            <m:t>𝐜𝐨𝐬</m:t>
                          </m:r>
                          <m:sSub>
                            <m:sSubPr>
                              <m:ctrlPr>
                                <a:rPr lang="en-US" sz="1600" b="1" i="1">
                                  <a:latin typeface="Cambria Math"/>
                                </a:rPr>
                              </m:ctrlPr>
                            </m:sSubPr>
                            <m:e>
                              <m:r>
                                <a:rPr lang="en-US" sz="1600" b="1" i="0" smtClean="0">
                                  <a:latin typeface="Cambria Math"/>
                                </a:rPr>
                                <m:t>𝟐</m:t>
                              </m:r>
                              <m:r>
                                <a:rPr lang="en-US" sz="1600" b="1">
                                  <a:latin typeface="Cambria Math"/>
                                  <a:ea typeface="Cambria Math"/>
                                </a:rPr>
                                <m:t>𝛚</m:t>
                              </m:r>
                            </m:e>
                            <m:sub>
                              <m:r>
                                <a:rPr lang="en-US" sz="1600" b="1">
                                  <a:latin typeface="Cambria Math"/>
                                </a:rPr>
                                <m:t>𝐨</m:t>
                              </m:r>
                            </m:sub>
                          </m:sSub>
                          <m:r>
                            <a:rPr lang="en-US" sz="1600" b="1">
                              <a:latin typeface="Cambria Math"/>
                              <a:ea typeface="Cambria Math"/>
                            </a:rPr>
                            <m:t>𝐭</m:t>
                          </m:r>
                          <m:r>
                            <a:rPr lang="en-US" sz="1600" b="1" i="1" smtClean="0">
                              <a:latin typeface="Cambria Math"/>
                              <a:ea typeface="Cambria Math"/>
                            </a:rPr>
                            <m:t>+</m:t>
                          </m:r>
                          <m:r>
                            <a:rPr lang="en-US" sz="1600" b="1" i="1" smtClean="0">
                              <a:latin typeface="Cambria Math"/>
                              <a:ea typeface="Cambria Math"/>
                            </a:rPr>
                            <m:t>𝟏</m:t>
                          </m:r>
                        </m:e>
                      </m:d>
                    </m:oMath>
                  </m:oMathPara>
                </a14:m>
                <a:endParaRPr lang="en-US" sz="1600" b="1" dirty="0"/>
              </a:p>
            </p:txBody>
          </p:sp>
        </mc:Choice>
        <mc:Fallback xmlns="">
          <p:sp>
            <p:nvSpPr>
              <p:cNvPr id="36" name="TextBox 35"/>
              <p:cNvSpPr txBox="1">
                <a:spLocks noRot="1" noChangeAspect="1" noMove="1" noResize="1" noEditPoints="1" noAdjustHandles="1" noChangeArrowheads="1" noChangeShapeType="1" noTextEdit="1"/>
              </p:cNvSpPr>
              <p:nvPr/>
            </p:nvSpPr>
            <p:spPr>
              <a:xfrm>
                <a:off x="4233309" y="4048897"/>
                <a:ext cx="2243691" cy="553357"/>
              </a:xfrm>
              <a:prstGeom prst="rect">
                <a:avLst/>
              </a:prstGeom>
              <a:blipFill rotWithShape="1">
                <a:blip r:embed="rId8"/>
                <a:stretch>
                  <a:fillRect/>
                </a:stretch>
              </a:blipFill>
            </p:spPr>
            <p:txBody>
              <a:bodyPr/>
              <a:lstStyle/>
              <a:p>
                <a:r>
                  <a:rPr lang="en-US">
                    <a:noFill/>
                  </a:rPr>
                  <a:t> </a:t>
                </a:r>
              </a:p>
            </p:txBody>
          </p:sp>
        </mc:Fallback>
      </mc:AlternateContent>
      <p:sp>
        <p:nvSpPr>
          <p:cNvPr id="40" name="Down Arrow 39"/>
          <p:cNvSpPr/>
          <p:nvPr/>
        </p:nvSpPr>
        <p:spPr>
          <a:xfrm>
            <a:off x="6476715" y="4924244"/>
            <a:ext cx="152400" cy="26765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p:cNvSpPr/>
          <p:nvPr/>
        </p:nvSpPr>
        <p:spPr>
          <a:xfrm>
            <a:off x="4376352" y="3286897"/>
            <a:ext cx="1146981" cy="338554"/>
          </a:xfrm>
          <a:prstGeom prst="rect">
            <a:avLst/>
          </a:prstGeom>
        </p:spPr>
        <p:txBody>
          <a:bodyPr wrap="none">
            <a:spAutoFit/>
          </a:bodyPr>
          <a:lstStyle/>
          <a:p>
            <a:r>
              <a:rPr lang="en-US" sz="1600" b="1" dirty="0" smtClean="0">
                <a:solidFill>
                  <a:srgbClr val="0000FF"/>
                </a:solidFill>
                <a:latin typeface="Franklin Gothic Medium Cond" pitchFamily="34" charset="0"/>
              </a:rPr>
              <a:t>fundamental</a:t>
            </a:r>
            <a:endParaRPr lang="en-US" sz="1600" dirty="0">
              <a:solidFill>
                <a:srgbClr val="0000FF"/>
              </a:solidFill>
            </a:endParaRPr>
          </a:p>
        </p:txBody>
      </p:sp>
      <p:sp>
        <p:nvSpPr>
          <p:cNvPr id="45" name="Rectangle 44"/>
          <p:cNvSpPr/>
          <p:nvPr/>
        </p:nvSpPr>
        <p:spPr>
          <a:xfrm>
            <a:off x="4419600" y="4447629"/>
            <a:ext cx="1676401" cy="338554"/>
          </a:xfrm>
          <a:prstGeom prst="rect">
            <a:avLst/>
          </a:prstGeom>
        </p:spPr>
        <p:txBody>
          <a:bodyPr wrap="square">
            <a:spAutoFit/>
          </a:bodyPr>
          <a:lstStyle/>
          <a:p>
            <a:r>
              <a:rPr lang="en-US" sz="1600" b="1" dirty="0" smtClean="0">
                <a:solidFill>
                  <a:srgbClr val="0000FF"/>
                </a:solidFill>
                <a:latin typeface="Franklin Gothic Medium Cond" pitchFamily="34" charset="0"/>
              </a:rPr>
              <a:t>2</a:t>
            </a:r>
            <a:r>
              <a:rPr lang="en-US" sz="1600" b="1" baseline="30000" dirty="0" smtClean="0">
                <a:solidFill>
                  <a:srgbClr val="0000FF"/>
                </a:solidFill>
                <a:latin typeface="Franklin Gothic Medium Cond" pitchFamily="34" charset="0"/>
              </a:rPr>
              <a:t>nd</a:t>
            </a:r>
            <a:r>
              <a:rPr lang="en-US" sz="1600" b="1" dirty="0" smtClean="0">
                <a:solidFill>
                  <a:srgbClr val="0000FF"/>
                </a:solidFill>
                <a:latin typeface="Franklin Gothic Medium Cond" pitchFamily="34" charset="0"/>
              </a:rPr>
              <a:t> –harmonic + DC</a:t>
            </a:r>
            <a:endParaRPr lang="en-US" sz="1600" dirty="0">
              <a:solidFill>
                <a:srgbClr val="0000FF"/>
              </a:solidFill>
            </a:endParaRPr>
          </a:p>
        </p:txBody>
      </p:sp>
      <p:sp>
        <p:nvSpPr>
          <p:cNvPr id="46" name="Rectangle 45"/>
          <p:cNvSpPr/>
          <p:nvPr/>
        </p:nvSpPr>
        <p:spPr>
          <a:xfrm>
            <a:off x="6096001" y="5496697"/>
            <a:ext cx="2362199" cy="338554"/>
          </a:xfrm>
          <a:prstGeom prst="rect">
            <a:avLst/>
          </a:prstGeom>
        </p:spPr>
        <p:txBody>
          <a:bodyPr wrap="square">
            <a:spAutoFit/>
          </a:bodyPr>
          <a:lstStyle/>
          <a:p>
            <a:r>
              <a:rPr lang="en-US" sz="1600" b="1" dirty="0" smtClean="0">
                <a:solidFill>
                  <a:srgbClr val="0000FF"/>
                </a:solidFill>
                <a:latin typeface="Franklin Gothic Medium Cond" pitchFamily="34" charset="0"/>
              </a:rPr>
              <a:t>fundamental+ 3</a:t>
            </a:r>
            <a:r>
              <a:rPr lang="en-US" sz="1600" b="1" baseline="30000" dirty="0" smtClean="0">
                <a:solidFill>
                  <a:srgbClr val="0000FF"/>
                </a:solidFill>
                <a:latin typeface="Franklin Gothic Medium Cond" pitchFamily="34" charset="0"/>
              </a:rPr>
              <a:t>rd</a:t>
            </a:r>
            <a:r>
              <a:rPr lang="en-US" sz="1600" b="1" dirty="0" smtClean="0">
                <a:solidFill>
                  <a:srgbClr val="0000FF"/>
                </a:solidFill>
                <a:latin typeface="Franklin Gothic Medium Cond" pitchFamily="34" charset="0"/>
              </a:rPr>
              <a:t> -harmonic</a:t>
            </a:r>
            <a:endParaRPr lang="en-US" sz="1600" dirty="0">
              <a:solidFill>
                <a:srgbClr val="0000FF"/>
              </a:solidFill>
            </a:endParaRPr>
          </a:p>
        </p:txBody>
      </p:sp>
    </p:spTree>
    <p:extLst>
      <p:ext uri="{BB962C8B-B14F-4D97-AF65-F5344CB8AC3E}">
        <p14:creationId xmlns:p14="http://schemas.microsoft.com/office/powerpoint/2010/main" val="295399447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ounded Rectangle 60"/>
          <p:cNvSpPr/>
          <p:nvPr/>
        </p:nvSpPr>
        <p:spPr>
          <a:xfrm>
            <a:off x="457200" y="3286897"/>
            <a:ext cx="3618015" cy="237907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p:cNvSpPr/>
          <p:nvPr/>
        </p:nvSpPr>
        <p:spPr>
          <a:xfrm>
            <a:off x="5629532" y="5095740"/>
            <a:ext cx="2904867"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2" name="Rounded Rectangle 41"/>
          <p:cNvSpPr/>
          <p:nvPr/>
        </p:nvSpPr>
        <p:spPr>
          <a:xfrm>
            <a:off x="4177614" y="4038665"/>
            <a:ext cx="2223186"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1" name="Rounded Rectangle 40"/>
          <p:cNvSpPr/>
          <p:nvPr/>
        </p:nvSpPr>
        <p:spPr>
          <a:xfrm>
            <a:off x="4343400" y="2956664"/>
            <a:ext cx="1251935" cy="558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0" name="Freeform 29"/>
          <p:cNvSpPr/>
          <p:nvPr/>
        </p:nvSpPr>
        <p:spPr>
          <a:xfrm>
            <a:off x="6211305" y="2148016"/>
            <a:ext cx="633096" cy="395416"/>
          </a:xfrm>
          <a:custGeom>
            <a:avLst/>
            <a:gdLst>
              <a:gd name="connsiteX0" fmla="*/ 444868 w 633096"/>
              <a:gd name="connsiteY0" fmla="*/ 395416 h 395416"/>
              <a:gd name="connsiteX1" fmla="*/ 57690 w 633096"/>
              <a:gd name="connsiteY1" fmla="*/ 387178 h 395416"/>
              <a:gd name="connsiteX2" fmla="*/ 32976 w 633096"/>
              <a:gd name="connsiteY2" fmla="*/ 370703 h 395416"/>
              <a:gd name="connsiteX3" fmla="*/ 16500 w 633096"/>
              <a:gd name="connsiteY3" fmla="*/ 345989 h 395416"/>
              <a:gd name="connsiteX4" fmla="*/ 25 w 633096"/>
              <a:gd name="connsiteY4" fmla="*/ 296562 h 395416"/>
              <a:gd name="connsiteX5" fmla="*/ 8263 w 633096"/>
              <a:gd name="connsiteY5" fmla="*/ 74140 h 395416"/>
              <a:gd name="connsiteX6" fmla="*/ 49452 w 633096"/>
              <a:gd name="connsiteY6" fmla="*/ 41189 h 395416"/>
              <a:gd name="connsiteX7" fmla="*/ 115354 w 633096"/>
              <a:gd name="connsiteY7" fmla="*/ 24713 h 395416"/>
              <a:gd name="connsiteX8" fmla="*/ 140068 w 633096"/>
              <a:gd name="connsiteY8" fmla="*/ 16476 h 395416"/>
              <a:gd name="connsiteX9" fmla="*/ 230684 w 633096"/>
              <a:gd name="connsiteY9" fmla="*/ 0 h 395416"/>
              <a:gd name="connsiteX10" fmla="*/ 576673 w 633096"/>
              <a:gd name="connsiteY10" fmla="*/ 8238 h 395416"/>
              <a:gd name="connsiteX11" fmla="*/ 593149 w 633096"/>
              <a:gd name="connsiteY11" fmla="*/ 32951 h 395416"/>
              <a:gd name="connsiteX12" fmla="*/ 617863 w 633096"/>
              <a:gd name="connsiteY12" fmla="*/ 57665 h 395416"/>
              <a:gd name="connsiteX13" fmla="*/ 617863 w 633096"/>
              <a:gd name="connsiteY13" fmla="*/ 205946 h 395416"/>
              <a:gd name="connsiteX14" fmla="*/ 584911 w 633096"/>
              <a:gd name="connsiteY14" fmla="*/ 255373 h 395416"/>
              <a:gd name="connsiteX15" fmla="*/ 560198 w 633096"/>
              <a:gd name="connsiteY15" fmla="*/ 263611 h 395416"/>
              <a:gd name="connsiteX16" fmla="*/ 510771 w 633096"/>
              <a:gd name="connsiteY16" fmla="*/ 304800 h 395416"/>
              <a:gd name="connsiteX17" fmla="*/ 486057 w 633096"/>
              <a:gd name="connsiteY17" fmla="*/ 313038 h 395416"/>
              <a:gd name="connsiteX18" fmla="*/ 461344 w 633096"/>
              <a:gd name="connsiteY18" fmla="*/ 337751 h 395416"/>
              <a:gd name="connsiteX19" fmla="*/ 395441 w 633096"/>
              <a:gd name="connsiteY19" fmla="*/ 387178 h 39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33096" h="395416">
                <a:moveTo>
                  <a:pt x="444868" y="395416"/>
                </a:moveTo>
                <a:cubicBezTo>
                  <a:pt x="315809" y="392670"/>
                  <a:pt x="186547" y="394909"/>
                  <a:pt x="57690" y="387178"/>
                </a:cubicBezTo>
                <a:cubicBezTo>
                  <a:pt x="47807" y="386585"/>
                  <a:pt x="39977" y="377704"/>
                  <a:pt x="32976" y="370703"/>
                </a:cubicBezTo>
                <a:cubicBezTo>
                  <a:pt x="25975" y="363702"/>
                  <a:pt x="21992" y="354227"/>
                  <a:pt x="16500" y="345989"/>
                </a:cubicBezTo>
                <a:cubicBezTo>
                  <a:pt x="11008" y="329513"/>
                  <a:pt x="-618" y="313917"/>
                  <a:pt x="25" y="296562"/>
                </a:cubicBezTo>
                <a:cubicBezTo>
                  <a:pt x="2771" y="222421"/>
                  <a:pt x="881" y="147963"/>
                  <a:pt x="8263" y="74140"/>
                </a:cubicBezTo>
                <a:cubicBezTo>
                  <a:pt x="10707" y="49699"/>
                  <a:pt x="31877" y="45982"/>
                  <a:pt x="49452" y="41189"/>
                </a:cubicBezTo>
                <a:cubicBezTo>
                  <a:pt x="71298" y="35231"/>
                  <a:pt x="93872" y="31873"/>
                  <a:pt x="115354" y="24713"/>
                </a:cubicBezTo>
                <a:cubicBezTo>
                  <a:pt x="123592" y="21967"/>
                  <a:pt x="131644" y="18582"/>
                  <a:pt x="140068" y="16476"/>
                </a:cubicBezTo>
                <a:cubicBezTo>
                  <a:pt x="163100" y="10718"/>
                  <a:pt x="208644" y="3673"/>
                  <a:pt x="230684" y="0"/>
                </a:cubicBezTo>
                <a:cubicBezTo>
                  <a:pt x="346014" y="2746"/>
                  <a:pt x="461784" y="-2206"/>
                  <a:pt x="576673" y="8238"/>
                </a:cubicBezTo>
                <a:cubicBezTo>
                  <a:pt x="586533" y="9134"/>
                  <a:pt x="586811" y="25345"/>
                  <a:pt x="593149" y="32951"/>
                </a:cubicBezTo>
                <a:cubicBezTo>
                  <a:pt x="600607" y="41901"/>
                  <a:pt x="609625" y="49427"/>
                  <a:pt x="617863" y="57665"/>
                </a:cubicBezTo>
                <a:cubicBezTo>
                  <a:pt x="636372" y="113196"/>
                  <a:pt x="639901" y="113387"/>
                  <a:pt x="617863" y="205946"/>
                </a:cubicBezTo>
                <a:cubicBezTo>
                  <a:pt x="613277" y="225209"/>
                  <a:pt x="603696" y="249111"/>
                  <a:pt x="584911" y="255373"/>
                </a:cubicBezTo>
                <a:lnTo>
                  <a:pt x="560198" y="263611"/>
                </a:lnTo>
                <a:cubicBezTo>
                  <a:pt x="541981" y="281827"/>
                  <a:pt x="533706" y="293332"/>
                  <a:pt x="510771" y="304800"/>
                </a:cubicBezTo>
                <a:cubicBezTo>
                  <a:pt x="503004" y="308683"/>
                  <a:pt x="494295" y="310292"/>
                  <a:pt x="486057" y="313038"/>
                </a:cubicBezTo>
                <a:cubicBezTo>
                  <a:pt x="477819" y="321276"/>
                  <a:pt x="470540" y="330599"/>
                  <a:pt x="461344" y="337751"/>
                </a:cubicBezTo>
                <a:cubicBezTo>
                  <a:pt x="377503" y="402961"/>
                  <a:pt x="436883" y="345739"/>
                  <a:pt x="395441" y="387178"/>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9" name="Freeform 28"/>
          <p:cNvSpPr/>
          <p:nvPr/>
        </p:nvSpPr>
        <p:spPr>
          <a:xfrm>
            <a:off x="5371070" y="2131540"/>
            <a:ext cx="634314" cy="403654"/>
          </a:xfrm>
          <a:custGeom>
            <a:avLst/>
            <a:gdLst>
              <a:gd name="connsiteX0" fmla="*/ 543698 w 634314"/>
              <a:gd name="connsiteY0" fmla="*/ 370703 h 403654"/>
              <a:gd name="connsiteX1" fmla="*/ 453081 w 634314"/>
              <a:gd name="connsiteY1" fmla="*/ 387179 h 403654"/>
              <a:gd name="connsiteX2" fmla="*/ 420130 w 634314"/>
              <a:gd name="connsiteY2" fmla="*/ 395416 h 403654"/>
              <a:gd name="connsiteX3" fmla="*/ 354227 w 634314"/>
              <a:gd name="connsiteY3" fmla="*/ 403654 h 403654"/>
              <a:gd name="connsiteX4" fmla="*/ 156519 w 634314"/>
              <a:gd name="connsiteY4" fmla="*/ 395416 h 403654"/>
              <a:gd name="connsiteX5" fmla="*/ 131806 w 634314"/>
              <a:gd name="connsiteY5" fmla="*/ 387179 h 403654"/>
              <a:gd name="connsiteX6" fmla="*/ 90616 w 634314"/>
              <a:gd name="connsiteY6" fmla="*/ 345989 h 403654"/>
              <a:gd name="connsiteX7" fmla="*/ 65903 w 634314"/>
              <a:gd name="connsiteY7" fmla="*/ 296562 h 403654"/>
              <a:gd name="connsiteX8" fmla="*/ 49427 w 634314"/>
              <a:gd name="connsiteY8" fmla="*/ 271849 h 403654"/>
              <a:gd name="connsiteX9" fmla="*/ 41189 w 634314"/>
              <a:gd name="connsiteY9" fmla="*/ 247135 h 403654"/>
              <a:gd name="connsiteX10" fmla="*/ 24714 w 634314"/>
              <a:gd name="connsiteY10" fmla="*/ 222422 h 403654"/>
              <a:gd name="connsiteX11" fmla="*/ 8238 w 634314"/>
              <a:gd name="connsiteY11" fmla="*/ 172995 h 403654"/>
              <a:gd name="connsiteX12" fmla="*/ 0 w 634314"/>
              <a:gd name="connsiteY12" fmla="*/ 148281 h 403654"/>
              <a:gd name="connsiteX13" fmla="*/ 8238 w 634314"/>
              <a:gd name="connsiteY13" fmla="*/ 98854 h 403654"/>
              <a:gd name="connsiteX14" fmla="*/ 57665 w 634314"/>
              <a:gd name="connsiteY14" fmla="*/ 57665 h 403654"/>
              <a:gd name="connsiteX15" fmla="*/ 107092 w 634314"/>
              <a:gd name="connsiteY15" fmla="*/ 41189 h 403654"/>
              <a:gd name="connsiteX16" fmla="*/ 131806 w 634314"/>
              <a:gd name="connsiteY16" fmla="*/ 32952 h 403654"/>
              <a:gd name="connsiteX17" fmla="*/ 156519 w 634314"/>
              <a:gd name="connsiteY17" fmla="*/ 24714 h 403654"/>
              <a:gd name="connsiteX18" fmla="*/ 197708 w 634314"/>
              <a:gd name="connsiteY18" fmla="*/ 16476 h 403654"/>
              <a:gd name="connsiteX19" fmla="*/ 222422 w 634314"/>
              <a:gd name="connsiteY19" fmla="*/ 8238 h 403654"/>
              <a:gd name="connsiteX20" fmla="*/ 288325 w 634314"/>
              <a:gd name="connsiteY20" fmla="*/ 0 h 403654"/>
              <a:gd name="connsiteX21" fmla="*/ 551935 w 634314"/>
              <a:gd name="connsiteY21" fmla="*/ 8238 h 403654"/>
              <a:gd name="connsiteX22" fmla="*/ 576649 w 634314"/>
              <a:gd name="connsiteY22" fmla="*/ 16476 h 403654"/>
              <a:gd name="connsiteX23" fmla="*/ 617838 w 634314"/>
              <a:gd name="connsiteY23" fmla="*/ 65903 h 403654"/>
              <a:gd name="connsiteX24" fmla="*/ 634314 w 634314"/>
              <a:gd name="connsiteY24" fmla="*/ 115330 h 403654"/>
              <a:gd name="connsiteX25" fmla="*/ 626076 w 634314"/>
              <a:gd name="connsiteY25" fmla="*/ 238898 h 403654"/>
              <a:gd name="connsiteX26" fmla="*/ 617838 w 634314"/>
              <a:gd name="connsiteY26" fmla="*/ 263611 h 403654"/>
              <a:gd name="connsiteX27" fmla="*/ 551935 w 634314"/>
              <a:gd name="connsiteY27" fmla="*/ 321276 h 403654"/>
              <a:gd name="connsiteX28" fmla="*/ 527222 w 634314"/>
              <a:gd name="connsiteY28" fmla="*/ 329514 h 403654"/>
              <a:gd name="connsiteX29" fmla="*/ 502508 w 634314"/>
              <a:gd name="connsiteY29" fmla="*/ 345989 h 403654"/>
              <a:gd name="connsiteX30" fmla="*/ 486033 w 634314"/>
              <a:gd name="connsiteY30" fmla="*/ 370703 h 403654"/>
              <a:gd name="connsiteX31" fmla="*/ 461319 w 634314"/>
              <a:gd name="connsiteY31" fmla="*/ 378941 h 403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34314" h="403654">
                <a:moveTo>
                  <a:pt x="543698" y="370703"/>
                </a:moveTo>
                <a:cubicBezTo>
                  <a:pt x="507923" y="376666"/>
                  <a:pt x="487627" y="379502"/>
                  <a:pt x="453081" y="387179"/>
                </a:cubicBezTo>
                <a:cubicBezTo>
                  <a:pt x="442029" y="389635"/>
                  <a:pt x="431298" y="393555"/>
                  <a:pt x="420130" y="395416"/>
                </a:cubicBezTo>
                <a:cubicBezTo>
                  <a:pt x="398293" y="399055"/>
                  <a:pt x="376195" y="400908"/>
                  <a:pt x="354227" y="403654"/>
                </a:cubicBezTo>
                <a:cubicBezTo>
                  <a:pt x="288324" y="400908"/>
                  <a:pt x="222299" y="400288"/>
                  <a:pt x="156519" y="395416"/>
                </a:cubicBezTo>
                <a:cubicBezTo>
                  <a:pt x="147860" y="394775"/>
                  <a:pt x="138586" y="392603"/>
                  <a:pt x="131806" y="387179"/>
                </a:cubicBezTo>
                <a:cubicBezTo>
                  <a:pt x="-5499" y="277336"/>
                  <a:pt x="238905" y="444848"/>
                  <a:pt x="90616" y="345989"/>
                </a:cubicBezTo>
                <a:cubicBezTo>
                  <a:pt x="43396" y="275158"/>
                  <a:pt x="100013" y="364782"/>
                  <a:pt x="65903" y="296562"/>
                </a:cubicBezTo>
                <a:cubicBezTo>
                  <a:pt x="61475" y="287707"/>
                  <a:pt x="54919" y="280087"/>
                  <a:pt x="49427" y="271849"/>
                </a:cubicBezTo>
                <a:cubicBezTo>
                  <a:pt x="46681" y="263611"/>
                  <a:pt x="45072" y="254902"/>
                  <a:pt x="41189" y="247135"/>
                </a:cubicBezTo>
                <a:cubicBezTo>
                  <a:pt x="36761" y="238280"/>
                  <a:pt x="28735" y="231469"/>
                  <a:pt x="24714" y="222422"/>
                </a:cubicBezTo>
                <a:cubicBezTo>
                  <a:pt x="17661" y="206552"/>
                  <a:pt x="13730" y="189471"/>
                  <a:pt x="8238" y="172995"/>
                </a:cubicBezTo>
                <a:lnTo>
                  <a:pt x="0" y="148281"/>
                </a:lnTo>
                <a:cubicBezTo>
                  <a:pt x="2746" y="131805"/>
                  <a:pt x="1454" y="114117"/>
                  <a:pt x="8238" y="98854"/>
                </a:cubicBezTo>
                <a:cubicBezTo>
                  <a:pt x="13012" y="88112"/>
                  <a:pt x="46153" y="62781"/>
                  <a:pt x="57665" y="57665"/>
                </a:cubicBezTo>
                <a:cubicBezTo>
                  <a:pt x="73535" y="50611"/>
                  <a:pt x="90616" y="46681"/>
                  <a:pt x="107092" y="41189"/>
                </a:cubicBezTo>
                <a:lnTo>
                  <a:pt x="131806" y="32952"/>
                </a:lnTo>
                <a:cubicBezTo>
                  <a:pt x="140044" y="30206"/>
                  <a:pt x="148004" y="26417"/>
                  <a:pt x="156519" y="24714"/>
                </a:cubicBezTo>
                <a:cubicBezTo>
                  <a:pt x="170249" y="21968"/>
                  <a:pt x="184124" y="19872"/>
                  <a:pt x="197708" y="16476"/>
                </a:cubicBezTo>
                <a:cubicBezTo>
                  <a:pt x="206132" y="14370"/>
                  <a:pt x="213878" y="9791"/>
                  <a:pt x="222422" y="8238"/>
                </a:cubicBezTo>
                <a:cubicBezTo>
                  <a:pt x="244204" y="4278"/>
                  <a:pt x="266357" y="2746"/>
                  <a:pt x="288325" y="0"/>
                </a:cubicBezTo>
                <a:cubicBezTo>
                  <a:pt x="376195" y="2746"/>
                  <a:pt x="464165" y="3222"/>
                  <a:pt x="551935" y="8238"/>
                </a:cubicBezTo>
                <a:cubicBezTo>
                  <a:pt x="560604" y="8733"/>
                  <a:pt x="569424" y="11659"/>
                  <a:pt x="576649" y="16476"/>
                </a:cubicBezTo>
                <a:cubicBezTo>
                  <a:pt x="588902" y="24644"/>
                  <a:pt x="611439" y="51507"/>
                  <a:pt x="617838" y="65903"/>
                </a:cubicBezTo>
                <a:cubicBezTo>
                  <a:pt x="624891" y="81773"/>
                  <a:pt x="634314" y="115330"/>
                  <a:pt x="634314" y="115330"/>
                </a:cubicBezTo>
                <a:cubicBezTo>
                  <a:pt x="631568" y="156519"/>
                  <a:pt x="630635" y="197870"/>
                  <a:pt x="626076" y="238898"/>
                </a:cubicBezTo>
                <a:cubicBezTo>
                  <a:pt x="625117" y="247528"/>
                  <a:pt x="621721" y="255844"/>
                  <a:pt x="617838" y="263611"/>
                </a:cubicBezTo>
                <a:cubicBezTo>
                  <a:pt x="604382" y="290522"/>
                  <a:pt x="581593" y="311390"/>
                  <a:pt x="551935" y="321276"/>
                </a:cubicBezTo>
                <a:cubicBezTo>
                  <a:pt x="543697" y="324022"/>
                  <a:pt x="534989" y="325631"/>
                  <a:pt x="527222" y="329514"/>
                </a:cubicBezTo>
                <a:cubicBezTo>
                  <a:pt x="518367" y="333942"/>
                  <a:pt x="510746" y="340497"/>
                  <a:pt x="502508" y="345989"/>
                </a:cubicBezTo>
                <a:cubicBezTo>
                  <a:pt x="497016" y="354227"/>
                  <a:pt x="493764" y="364518"/>
                  <a:pt x="486033" y="370703"/>
                </a:cubicBezTo>
                <a:cubicBezTo>
                  <a:pt x="479252" y="376128"/>
                  <a:pt x="461319" y="378941"/>
                  <a:pt x="461319" y="378941"/>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8" name="Freeform 27"/>
          <p:cNvSpPr/>
          <p:nvPr/>
        </p:nvSpPr>
        <p:spPr>
          <a:xfrm>
            <a:off x="4662616" y="2172729"/>
            <a:ext cx="535460" cy="370703"/>
          </a:xfrm>
          <a:custGeom>
            <a:avLst/>
            <a:gdLst>
              <a:gd name="connsiteX0" fmla="*/ 444843 w 535460"/>
              <a:gd name="connsiteY0" fmla="*/ 362465 h 370703"/>
              <a:gd name="connsiteX1" fmla="*/ 403654 w 535460"/>
              <a:gd name="connsiteY1" fmla="*/ 370703 h 370703"/>
              <a:gd name="connsiteX2" fmla="*/ 140043 w 535460"/>
              <a:gd name="connsiteY2" fmla="*/ 354227 h 370703"/>
              <a:gd name="connsiteX3" fmla="*/ 90616 w 535460"/>
              <a:gd name="connsiteY3" fmla="*/ 337752 h 370703"/>
              <a:gd name="connsiteX4" fmla="*/ 65903 w 535460"/>
              <a:gd name="connsiteY4" fmla="*/ 321276 h 370703"/>
              <a:gd name="connsiteX5" fmla="*/ 24714 w 535460"/>
              <a:gd name="connsiteY5" fmla="*/ 271849 h 370703"/>
              <a:gd name="connsiteX6" fmla="*/ 0 w 535460"/>
              <a:gd name="connsiteY6" fmla="*/ 189471 h 370703"/>
              <a:gd name="connsiteX7" fmla="*/ 8238 w 535460"/>
              <a:gd name="connsiteY7" fmla="*/ 82379 h 370703"/>
              <a:gd name="connsiteX8" fmla="*/ 16476 w 535460"/>
              <a:gd name="connsiteY8" fmla="*/ 57665 h 370703"/>
              <a:gd name="connsiteX9" fmla="*/ 65903 w 535460"/>
              <a:gd name="connsiteY9" fmla="*/ 41190 h 370703"/>
              <a:gd name="connsiteX10" fmla="*/ 90616 w 535460"/>
              <a:gd name="connsiteY10" fmla="*/ 24714 h 370703"/>
              <a:gd name="connsiteX11" fmla="*/ 123568 w 535460"/>
              <a:gd name="connsiteY11" fmla="*/ 16476 h 370703"/>
              <a:gd name="connsiteX12" fmla="*/ 205946 w 535460"/>
              <a:gd name="connsiteY12" fmla="*/ 0 h 370703"/>
              <a:gd name="connsiteX13" fmla="*/ 436606 w 535460"/>
              <a:gd name="connsiteY13" fmla="*/ 8238 h 370703"/>
              <a:gd name="connsiteX14" fmla="*/ 469557 w 535460"/>
              <a:gd name="connsiteY14" fmla="*/ 16476 h 370703"/>
              <a:gd name="connsiteX15" fmla="*/ 494270 w 535460"/>
              <a:gd name="connsiteY15" fmla="*/ 32952 h 370703"/>
              <a:gd name="connsiteX16" fmla="*/ 502508 w 535460"/>
              <a:gd name="connsiteY16" fmla="*/ 57665 h 370703"/>
              <a:gd name="connsiteX17" fmla="*/ 535460 w 535460"/>
              <a:gd name="connsiteY17" fmla="*/ 123568 h 370703"/>
              <a:gd name="connsiteX18" fmla="*/ 527222 w 535460"/>
              <a:gd name="connsiteY18" fmla="*/ 214184 h 370703"/>
              <a:gd name="connsiteX19" fmla="*/ 510746 w 535460"/>
              <a:gd name="connsiteY19" fmla="*/ 263611 h 370703"/>
              <a:gd name="connsiteX20" fmla="*/ 477795 w 535460"/>
              <a:gd name="connsiteY20" fmla="*/ 288325 h 370703"/>
              <a:gd name="connsiteX21" fmla="*/ 453081 w 535460"/>
              <a:gd name="connsiteY21" fmla="*/ 313038 h 370703"/>
              <a:gd name="connsiteX22" fmla="*/ 403654 w 535460"/>
              <a:gd name="connsiteY22" fmla="*/ 345990 h 370703"/>
              <a:gd name="connsiteX23" fmla="*/ 387179 w 535460"/>
              <a:gd name="connsiteY23" fmla="*/ 370703 h 370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5460" h="370703">
                <a:moveTo>
                  <a:pt x="444843" y="362465"/>
                </a:moveTo>
                <a:cubicBezTo>
                  <a:pt x="431113" y="365211"/>
                  <a:pt x="417656" y="370703"/>
                  <a:pt x="403654" y="370703"/>
                </a:cubicBezTo>
                <a:cubicBezTo>
                  <a:pt x="273204" y="370703"/>
                  <a:pt x="244027" y="365781"/>
                  <a:pt x="140043" y="354227"/>
                </a:cubicBezTo>
                <a:cubicBezTo>
                  <a:pt x="123567" y="348735"/>
                  <a:pt x="105066" y="347386"/>
                  <a:pt x="90616" y="337752"/>
                </a:cubicBezTo>
                <a:cubicBezTo>
                  <a:pt x="82378" y="332260"/>
                  <a:pt x="73509" y="327614"/>
                  <a:pt x="65903" y="321276"/>
                </a:cubicBezTo>
                <a:cubicBezTo>
                  <a:pt x="52206" y="309862"/>
                  <a:pt x="32339" y="289006"/>
                  <a:pt x="24714" y="271849"/>
                </a:cubicBezTo>
                <a:cubicBezTo>
                  <a:pt x="13253" y="246061"/>
                  <a:pt x="6847" y="216858"/>
                  <a:pt x="0" y="189471"/>
                </a:cubicBezTo>
                <a:cubicBezTo>
                  <a:pt x="2746" y="153774"/>
                  <a:pt x="3797" y="117905"/>
                  <a:pt x="8238" y="82379"/>
                </a:cubicBezTo>
                <a:cubicBezTo>
                  <a:pt x="9315" y="73762"/>
                  <a:pt x="9410" y="62712"/>
                  <a:pt x="16476" y="57665"/>
                </a:cubicBezTo>
                <a:cubicBezTo>
                  <a:pt x="30608" y="47571"/>
                  <a:pt x="65903" y="41190"/>
                  <a:pt x="65903" y="41190"/>
                </a:cubicBezTo>
                <a:cubicBezTo>
                  <a:pt x="74141" y="35698"/>
                  <a:pt x="81516" y="28614"/>
                  <a:pt x="90616" y="24714"/>
                </a:cubicBezTo>
                <a:cubicBezTo>
                  <a:pt x="101023" y="20254"/>
                  <a:pt x="112466" y="18696"/>
                  <a:pt x="123568" y="16476"/>
                </a:cubicBezTo>
                <a:cubicBezTo>
                  <a:pt x="224554" y="-3721"/>
                  <a:pt x="129413" y="19134"/>
                  <a:pt x="205946" y="0"/>
                </a:cubicBezTo>
                <a:cubicBezTo>
                  <a:pt x="282833" y="2746"/>
                  <a:pt x="359820" y="3439"/>
                  <a:pt x="436606" y="8238"/>
                </a:cubicBezTo>
                <a:cubicBezTo>
                  <a:pt x="447906" y="8944"/>
                  <a:pt x="459151" y="12016"/>
                  <a:pt x="469557" y="16476"/>
                </a:cubicBezTo>
                <a:cubicBezTo>
                  <a:pt x="478657" y="20376"/>
                  <a:pt x="486032" y="27460"/>
                  <a:pt x="494270" y="32952"/>
                </a:cubicBezTo>
                <a:cubicBezTo>
                  <a:pt x="497016" y="41190"/>
                  <a:pt x="498915" y="49760"/>
                  <a:pt x="502508" y="57665"/>
                </a:cubicBezTo>
                <a:cubicBezTo>
                  <a:pt x="512671" y="80024"/>
                  <a:pt x="535460" y="123568"/>
                  <a:pt x="535460" y="123568"/>
                </a:cubicBezTo>
                <a:cubicBezTo>
                  <a:pt x="532714" y="153773"/>
                  <a:pt x="532493" y="184316"/>
                  <a:pt x="527222" y="214184"/>
                </a:cubicBezTo>
                <a:cubicBezTo>
                  <a:pt x="524204" y="231287"/>
                  <a:pt x="524639" y="253191"/>
                  <a:pt x="510746" y="263611"/>
                </a:cubicBezTo>
                <a:cubicBezTo>
                  <a:pt x="499762" y="271849"/>
                  <a:pt x="488219" y="279390"/>
                  <a:pt x="477795" y="288325"/>
                </a:cubicBezTo>
                <a:cubicBezTo>
                  <a:pt x="468950" y="295907"/>
                  <a:pt x="462277" y="305886"/>
                  <a:pt x="453081" y="313038"/>
                </a:cubicBezTo>
                <a:cubicBezTo>
                  <a:pt x="437451" y="325195"/>
                  <a:pt x="403654" y="345990"/>
                  <a:pt x="403654" y="345990"/>
                </a:cubicBezTo>
                <a:lnTo>
                  <a:pt x="387179" y="370703"/>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4" name="Freeform 23"/>
          <p:cNvSpPr/>
          <p:nvPr/>
        </p:nvSpPr>
        <p:spPr>
          <a:xfrm>
            <a:off x="2685535" y="2713648"/>
            <a:ext cx="1541406" cy="486032"/>
          </a:xfrm>
          <a:custGeom>
            <a:avLst/>
            <a:gdLst>
              <a:gd name="connsiteX0" fmla="*/ 1507524 w 1541406"/>
              <a:gd name="connsiteY0" fmla="*/ 123567 h 486032"/>
              <a:gd name="connsiteX1" fmla="*/ 1466335 w 1541406"/>
              <a:gd name="connsiteY1" fmla="*/ 115329 h 486032"/>
              <a:gd name="connsiteX2" fmla="*/ 1433384 w 1541406"/>
              <a:gd name="connsiteY2" fmla="*/ 107092 h 486032"/>
              <a:gd name="connsiteX3" fmla="*/ 1383957 w 1541406"/>
              <a:gd name="connsiteY3" fmla="*/ 98854 h 486032"/>
              <a:gd name="connsiteX4" fmla="*/ 1359243 w 1541406"/>
              <a:gd name="connsiteY4" fmla="*/ 90616 h 486032"/>
              <a:gd name="connsiteX5" fmla="*/ 1301579 w 1541406"/>
              <a:gd name="connsiteY5" fmla="*/ 82378 h 486032"/>
              <a:gd name="connsiteX6" fmla="*/ 1276865 w 1541406"/>
              <a:gd name="connsiteY6" fmla="*/ 74140 h 486032"/>
              <a:gd name="connsiteX7" fmla="*/ 1161535 w 1541406"/>
              <a:gd name="connsiteY7" fmla="*/ 57665 h 486032"/>
              <a:gd name="connsiteX8" fmla="*/ 1062681 w 1541406"/>
              <a:gd name="connsiteY8" fmla="*/ 41189 h 486032"/>
              <a:gd name="connsiteX9" fmla="*/ 1013254 w 1541406"/>
              <a:gd name="connsiteY9" fmla="*/ 32951 h 486032"/>
              <a:gd name="connsiteX10" fmla="*/ 856735 w 1541406"/>
              <a:gd name="connsiteY10" fmla="*/ 16475 h 486032"/>
              <a:gd name="connsiteX11" fmla="*/ 659027 w 1541406"/>
              <a:gd name="connsiteY11" fmla="*/ 0 h 486032"/>
              <a:gd name="connsiteX12" fmla="*/ 255373 w 1541406"/>
              <a:gd name="connsiteY12" fmla="*/ 8238 h 486032"/>
              <a:gd name="connsiteX13" fmla="*/ 230660 w 1541406"/>
              <a:gd name="connsiteY13" fmla="*/ 16475 h 486032"/>
              <a:gd name="connsiteX14" fmla="*/ 172995 w 1541406"/>
              <a:gd name="connsiteY14" fmla="*/ 24713 h 486032"/>
              <a:gd name="connsiteX15" fmla="*/ 140043 w 1541406"/>
              <a:gd name="connsiteY15" fmla="*/ 32951 h 486032"/>
              <a:gd name="connsiteX16" fmla="*/ 90616 w 1541406"/>
              <a:gd name="connsiteY16" fmla="*/ 41189 h 486032"/>
              <a:gd name="connsiteX17" fmla="*/ 41189 w 1541406"/>
              <a:gd name="connsiteY17" fmla="*/ 57665 h 486032"/>
              <a:gd name="connsiteX18" fmla="*/ 0 w 1541406"/>
              <a:gd name="connsiteY18" fmla="*/ 131805 h 486032"/>
              <a:gd name="connsiteX19" fmla="*/ 16476 w 1541406"/>
              <a:gd name="connsiteY19" fmla="*/ 255373 h 486032"/>
              <a:gd name="connsiteX20" fmla="*/ 57665 w 1541406"/>
              <a:gd name="connsiteY20" fmla="*/ 304800 h 486032"/>
              <a:gd name="connsiteX21" fmla="*/ 107092 w 1541406"/>
              <a:gd name="connsiteY21" fmla="*/ 337751 h 486032"/>
              <a:gd name="connsiteX22" fmla="*/ 172995 w 1541406"/>
              <a:gd name="connsiteY22" fmla="*/ 362465 h 486032"/>
              <a:gd name="connsiteX23" fmla="*/ 197708 w 1541406"/>
              <a:gd name="connsiteY23" fmla="*/ 378940 h 486032"/>
              <a:gd name="connsiteX24" fmla="*/ 238897 w 1541406"/>
              <a:gd name="connsiteY24" fmla="*/ 387178 h 486032"/>
              <a:gd name="connsiteX25" fmla="*/ 271849 w 1541406"/>
              <a:gd name="connsiteY25" fmla="*/ 395416 h 486032"/>
              <a:gd name="connsiteX26" fmla="*/ 296562 w 1541406"/>
              <a:gd name="connsiteY26" fmla="*/ 403654 h 486032"/>
              <a:gd name="connsiteX27" fmla="*/ 329514 w 1541406"/>
              <a:gd name="connsiteY27" fmla="*/ 411892 h 486032"/>
              <a:gd name="connsiteX28" fmla="*/ 354227 w 1541406"/>
              <a:gd name="connsiteY28" fmla="*/ 420129 h 486032"/>
              <a:gd name="connsiteX29" fmla="*/ 453081 w 1541406"/>
              <a:gd name="connsiteY29" fmla="*/ 436605 h 486032"/>
              <a:gd name="connsiteX30" fmla="*/ 543697 w 1541406"/>
              <a:gd name="connsiteY30" fmla="*/ 453081 h 486032"/>
              <a:gd name="connsiteX31" fmla="*/ 691979 w 1541406"/>
              <a:gd name="connsiteY31" fmla="*/ 477794 h 486032"/>
              <a:gd name="connsiteX32" fmla="*/ 724930 w 1541406"/>
              <a:gd name="connsiteY32" fmla="*/ 486032 h 486032"/>
              <a:gd name="connsiteX33" fmla="*/ 1202724 w 1541406"/>
              <a:gd name="connsiteY33" fmla="*/ 477794 h 486032"/>
              <a:gd name="connsiteX34" fmla="*/ 1285103 w 1541406"/>
              <a:gd name="connsiteY34" fmla="*/ 461319 h 486032"/>
              <a:gd name="connsiteX35" fmla="*/ 1326292 w 1541406"/>
              <a:gd name="connsiteY35" fmla="*/ 453081 h 486032"/>
              <a:gd name="connsiteX36" fmla="*/ 1408670 w 1541406"/>
              <a:gd name="connsiteY36" fmla="*/ 428367 h 486032"/>
              <a:gd name="connsiteX37" fmla="*/ 1433384 w 1541406"/>
              <a:gd name="connsiteY37" fmla="*/ 411892 h 486032"/>
              <a:gd name="connsiteX38" fmla="*/ 1482811 w 1541406"/>
              <a:gd name="connsiteY38" fmla="*/ 370702 h 486032"/>
              <a:gd name="connsiteX39" fmla="*/ 1499287 w 1541406"/>
              <a:gd name="connsiteY39" fmla="*/ 345989 h 486032"/>
              <a:gd name="connsiteX40" fmla="*/ 1524000 w 1541406"/>
              <a:gd name="connsiteY40" fmla="*/ 329513 h 486032"/>
              <a:gd name="connsiteX41" fmla="*/ 1532238 w 1541406"/>
              <a:gd name="connsiteY41" fmla="*/ 304800 h 486032"/>
              <a:gd name="connsiteX42" fmla="*/ 1532238 w 1541406"/>
              <a:gd name="connsiteY42" fmla="*/ 181232 h 486032"/>
              <a:gd name="connsiteX43" fmla="*/ 1515762 w 1541406"/>
              <a:gd name="connsiteY43" fmla="*/ 156519 h 486032"/>
              <a:gd name="connsiteX44" fmla="*/ 1491049 w 1541406"/>
              <a:gd name="connsiteY44" fmla="*/ 148281 h 486032"/>
              <a:gd name="connsiteX45" fmla="*/ 1507524 w 1541406"/>
              <a:gd name="connsiteY45" fmla="*/ 123567 h 486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541406" h="486032">
                <a:moveTo>
                  <a:pt x="1507524" y="123567"/>
                </a:moveTo>
                <a:cubicBezTo>
                  <a:pt x="1503405" y="118075"/>
                  <a:pt x="1480003" y="118366"/>
                  <a:pt x="1466335" y="115329"/>
                </a:cubicBezTo>
                <a:cubicBezTo>
                  <a:pt x="1455283" y="112873"/>
                  <a:pt x="1444486" y="109312"/>
                  <a:pt x="1433384" y="107092"/>
                </a:cubicBezTo>
                <a:cubicBezTo>
                  <a:pt x="1417005" y="103816"/>
                  <a:pt x="1400262" y="102477"/>
                  <a:pt x="1383957" y="98854"/>
                </a:cubicBezTo>
                <a:cubicBezTo>
                  <a:pt x="1375480" y="96970"/>
                  <a:pt x="1367758" y="92319"/>
                  <a:pt x="1359243" y="90616"/>
                </a:cubicBezTo>
                <a:cubicBezTo>
                  <a:pt x="1340204" y="86808"/>
                  <a:pt x="1320800" y="85124"/>
                  <a:pt x="1301579" y="82378"/>
                </a:cubicBezTo>
                <a:cubicBezTo>
                  <a:pt x="1293341" y="79632"/>
                  <a:pt x="1285342" y="76024"/>
                  <a:pt x="1276865" y="74140"/>
                </a:cubicBezTo>
                <a:cubicBezTo>
                  <a:pt x="1246316" y="67351"/>
                  <a:pt x="1190047" y="61229"/>
                  <a:pt x="1161535" y="57665"/>
                </a:cubicBezTo>
                <a:cubicBezTo>
                  <a:pt x="1100532" y="42414"/>
                  <a:pt x="1152674" y="54045"/>
                  <a:pt x="1062681" y="41189"/>
                </a:cubicBezTo>
                <a:cubicBezTo>
                  <a:pt x="1046146" y="38827"/>
                  <a:pt x="1029810" y="35159"/>
                  <a:pt x="1013254" y="32951"/>
                </a:cubicBezTo>
                <a:cubicBezTo>
                  <a:pt x="990200" y="29877"/>
                  <a:pt x="876718" y="18074"/>
                  <a:pt x="856735" y="16475"/>
                </a:cubicBezTo>
                <a:cubicBezTo>
                  <a:pt x="644762" y="-482"/>
                  <a:pt x="812504" y="17053"/>
                  <a:pt x="659027" y="0"/>
                </a:cubicBezTo>
                <a:lnTo>
                  <a:pt x="255373" y="8238"/>
                </a:lnTo>
                <a:cubicBezTo>
                  <a:pt x="246696" y="8572"/>
                  <a:pt x="239175" y="14772"/>
                  <a:pt x="230660" y="16475"/>
                </a:cubicBezTo>
                <a:cubicBezTo>
                  <a:pt x="211620" y="20283"/>
                  <a:pt x="192099" y="21240"/>
                  <a:pt x="172995" y="24713"/>
                </a:cubicBezTo>
                <a:cubicBezTo>
                  <a:pt x="161856" y="26738"/>
                  <a:pt x="151145" y="30731"/>
                  <a:pt x="140043" y="32951"/>
                </a:cubicBezTo>
                <a:cubicBezTo>
                  <a:pt x="123664" y="36227"/>
                  <a:pt x="107092" y="38443"/>
                  <a:pt x="90616" y="41189"/>
                </a:cubicBezTo>
                <a:cubicBezTo>
                  <a:pt x="74140" y="46681"/>
                  <a:pt x="50822" y="43215"/>
                  <a:pt x="41189" y="57665"/>
                </a:cubicBezTo>
                <a:cubicBezTo>
                  <a:pt x="3421" y="114317"/>
                  <a:pt x="14500" y="88307"/>
                  <a:pt x="0" y="131805"/>
                </a:cubicBezTo>
                <a:cubicBezTo>
                  <a:pt x="1841" y="153894"/>
                  <a:pt x="-349" y="221723"/>
                  <a:pt x="16476" y="255373"/>
                </a:cubicBezTo>
                <a:cubicBezTo>
                  <a:pt x="25130" y="272681"/>
                  <a:pt x="42758" y="293206"/>
                  <a:pt x="57665" y="304800"/>
                </a:cubicBezTo>
                <a:cubicBezTo>
                  <a:pt x="73295" y="316957"/>
                  <a:pt x="88307" y="331489"/>
                  <a:pt x="107092" y="337751"/>
                </a:cubicBezTo>
                <a:cubicBezTo>
                  <a:pt x="128483" y="344881"/>
                  <a:pt x="153292" y="352613"/>
                  <a:pt x="172995" y="362465"/>
                </a:cubicBezTo>
                <a:cubicBezTo>
                  <a:pt x="181850" y="366893"/>
                  <a:pt x="188438" y="375464"/>
                  <a:pt x="197708" y="378940"/>
                </a:cubicBezTo>
                <a:cubicBezTo>
                  <a:pt x="210818" y="383856"/>
                  <a:pt x="225229" y="384141"/>
                  <a:pt x="238897" y="387178"/>
                </a:cubicBezTo>
                <a:cubicBezTo>
                  <a:pt x="249949" y="389634"/>
                  <a:pt x="260963" y="392306"/>
                  <a:pt x="271849" y="395416"/>
                </a:cubicBezTo>
                <a:cubicBezTo>
                  <a:pt x="280198" y="397802"/>
                  <a:pt x="288213" y="401268"/>
                  <a:pt x="296562" y="403654"/>
                </a:cubicBezTo>
                <a:cubicBezTo>
                  <a:pt x="307448" y="406764"/>
                  <a:pt x="318628" y="408782"/>
                  <a:pt x="329514" y="411892"/>
                </a:cubicBezTo>
                <a:cubicBezTo>
                  <a:pt x="337863" y="414277"/>
                  <a:pt x="345712" y="418426"/>
                  <a:pt x="354227" y="420129"/>
                </a:cubicBezTo>
                <a:cubicBezTo>
                  <a:pt x="386984" y="426680"/>
                  <a:pt x="420673" y="428503"/>
                  <a:pt x="453081" y="436605"/>
                </a:cubicBezTo>
                <a:cubicBezTo>
                  <a:pt x="550758" y="461024"/>
                  <a:pt x="396130" y="423568"/>
                  <a:pt x="543697" y="453081"/>
                </a:cubicBezTo>
                <a:cubicBezTo>
                  <a:pt x="682705" y="480882"/>
                  <a:pt x="530602" y="461656"/>
                  <a:pt x="691979" y="477794"/>
                </a:cubicBezTo>
                <a:cubicBezTo>
                  <a:pt x="702963" y="480540"/>
                  <a:pt x="713608" y="486032"/>
                  <a:pt x="724930" y="486032"/>
                </a:cubicBezTo>
                <a:cubicBezTo>
                  <a:pt x="884218" y="486032"/>
                  <a:pt x="1043513" y="482769"/>
                  <a:pt x="1202724" y="477794"/>
                </a:cubicBezTo>
                <a:cubicBezTo>
                  <a:pt x="1230890" y="476914"/>
                  <a:pt x="1257929" y="467357"/>
                  <a:pt x="1285103" y="461319"/>
                </a:cubicBezTo>
                <a:cubicBezTo>
                  <a:pt x="1298771" y="458282"/>
                  <a:pt x="1312624" y="456118"/>
                  <a:pt x="1326292" y="453081"/>
                </a:cubicBezTo>
                <a:cubicBezTo>
                  <a:pt x="1343561" y="449243"/>
                  <a:pt x="1398402" y="435212"/>
                  <a:pt x="1408670" y="428367"/>
                </a:cubicBezTo>
                <a:cubicBezTo>
                  <a:pt x="1416908" y="422875"/>
                  <a:pt x="1425778" y="418230"/>
                  <a:pt x="1433384" y="411892"/>
                </a:cubicBezTo>
                <a:cubicBezTo>
                  <a:pt x="1496821" y="359028"/>
                  <a:pt x="1421444" y="411613"/>
                  <a:pt x="1482811" y="370702"/>
                </a:cubicBezTo>
                <a:cubicBezTo>
                  <a:pt x="1488303" y="362464"/>
                  <a:pt x="1492286" y="352990"/>
                  <a:pt x="1499287" y="345989"/>
                </a:cubicBezTo>
                <a:cubicBezTo>
                  <a:pt x="1506288" y="338988"/>
                  <a:pt x="1517815" y="337244"/>
                  <a:pt x="1524000" y="329513"/>
                </a:cubicBezTo>
                <a:cubicBezTo>
                  <a:pt x="1529424" y="322732"/>
                  <a:pt x="1529492" y="313038"/>
                  <a:pt x="1532238" y="304800"/>
                </a:cubicBezTo>
                <a:cubicBezTo>
                  <a:pt x="1541178" y="251164"/>
                  <a:pt x="1547362" y="241726"/>
                  <a:pt x="1532238" y="181232"/>
                </a:cubicBezTo>
                <a:cubicBezTo>
                  <a:pt x="1529837" y="171627"/>
                  <a:pt x="1523493" y="162704"/>
                  <a:pt x="1515762" y="156519"/>
                </a:cubicBezTo>
                <a:cubicBezTo>
                  <a:pt x="1508981" y="151095"/>
                  <a:pt x="1499111" y="151506"/>
                  <a:pt x="1491049" y="148281"/>
                </a:cubicBezTo>
                <a:cubicBezTo>
                  <a:pt x="1485348" y="146001"/>
                  <a:pt x="1511643" y="129059"/>
                  <a:pt x="1507524" y="12356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7</a:t>
            </a:fld>
            <a:endParaRPr lang="en-US">
              <a:solidFill>
                <a:srgbClr val="000000"/>
              </a:solidFill>
            </a:endParaRPr>
          </a:p>
        </p:txBody>
      </p:sp>
      <p:sp>
        <p:nvSpPr>
          <p:cNvPr id="5" name="Rectangle 4"/>
          <p:cNvSpPr/>
          <p:nvPr/>
        </p:nvSpPr>
        <p:spPr>
          <a:xfrm>
            <a:off x="2057400" y="18288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cxnSp>
        <p:nvCxnSpPr>
          <p:cNvPr id="7" name="Straight Arrow Connector 6"/>
          <p:cNvCxnSpPr>
            <a:endCxn id="5" idx="1"/>
          </p:cNvCxnSpPr>
          <p:nvPr/>
        </p:nvCxnSpPr>
        <p:spPr>
          <a:xfrm>
            <a:off x="1676400" y="220979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2"/>
          <p:cNvSpPr txBox="1">
            <a:spLocks noChangeArrowheads="1"/>
          </p:cNvSpPr>
          <p:nvPr/>
        </p:nvSpPr>
        <p:spPr bwMode="auto">
          <a:xfrm>
            <a:off x="1295400" y="1143000"/>
            <a:ext cx="6553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Let’s assume a weak nonlinear system. All weak nonlinear function can be described by a power series.  </a:t>
            </a:r>
            <a:endParaRPr lang="en-US" b="1" dirty="0">
              <a:solidFill>
                <a:srgbClr val="000000"/>
              </a:solidFill>
              <a:latin typeface="Franklin Gothic Medium Cond" pitchFamily="34" charset="0"/>
            </a:endParaRPr>
          </a:p>
        </p:txBody>
      </p:sp>
      <p:sp>
        <p:nvSpPr>
          <p:cNvPr id="11" name="TextBox 2"/>
          <p:cNvSpPr txBox="1">
            <a:spLocks noChangeArrowheads="1"/>
          </p:cNvSpPr>
          <p:nvPr/>
        </p:nvSpPr>
        <p:spPr bwMode="auto">
          <a:xfrm>
            <a:off x="2019300" y="188663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5" name="Straight Arrow Connector 14"/>
          <p:cNvCxnSpPr/>
          <p:nvPr/>
        </p:nvCxnSpPr>
        <p:spPr>
          <a:xfrm>
            <a:off x="3086100" y="220980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2"/>
          <p:cNvSpPr txBox="1">
            <a:spLocks noChangeArrowheads="1"/>
          </p:cNvSpPr>
          <p:nvPr/>
        </p:nvSpPr>
        <p:spPr bwMode="auto">
          <a:xfrm>
            <a:off x="1343797" y="202513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V</a:t>
            </a:r>
            <a:r>
              <a:rPr lang="en-US" b="1" baseline="-25000" dirty="0" smtClean="0">
                <a:solidFill>
                  <a:srgbClr val="000000"/>
                </a:solidFill>
                <a:latin typeface="Franklin Gothic Medium Cond" pitchFamily="34" charset="0"/>
              </a:rPr>
              <a:t>in</a:t>
            </a:r>
          </a:p>
        </p:txBody>
      </p:sp>
      <p:sp>
        <p:nvSpPr>
          <p:cNvPr id="20" name="TextBox 2"/>
          <p:cNvSpPr txBox="1">
            <a:spLocks noChangeArrowheads="1"/>
          </p:cNvSpPr>
          <p:nvPr/>
        </p:nvSpPr>
        <p:spPr bwMode="auto">
          <a:xfrm>
            <a:off x="3369276" y="202650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out</a:t>
            </a:r>
            <a:endParaRPr lang="en-US" b="1" baseline="-25000" dirty="0" smtClean="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1" name="TextBox 20"/>
              <p:cNvSpPr txBox="1"/>
              <p:nvPr/>
            </p:nvSpPr>
            <p:spPr>
              <a:xfrm>
                <a:off x="3807939" y="1839097"/>
                <a:ext cx="4802661" cy="6269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𝐨𝐮𝐭</m:t>
                          </m:r>
                        </m:sub>
                      </m:sSub>
                      <m:r>
                        <a:rPr lang="en-US" sz="1600" b="1" smtClean="0">
                          <a:solidFill>
                            <a:srgbClr val="000000"/>
                          </a:solidFill>
                          <a:latin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sub>
                      </m:sSub>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sup>
                          <m:r>
                            <a:rPr lang="en-US" sz="1600" b="1" smtClean="0">
                              <a:solidFill>
                                <a:srgbClr val="000000"/>
                              </a:solidFill>
                              <a:latin typeface="Cambria Math"/>
                            </a:rPr>
                            <m:t>𝟐</m:t>
                          </m:r>
                        </m:sup>
                      </m:sSup>
                      <m:r>
                        <a:rPr lang="en-US" sz="1600" b="1"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smtClean="0">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sup>
                          <m:r>
                            <a:rPr lang="en-US" sz="1600" b="1" smtClean="0">
                              <a:solidFill>
                                <a:srgbClr val="000000"/>
                              </a:solidFill>
                              <a:latin typeface="Cambria Math"/>
                            </a:rPr>
                            <m:t>𝟑</m:t>
                          </m:r>
                        </m:sup>
                      </m:sSup>
                      <m:r>
                        <a:rPr lang="en-US" sz="1600" b="1" smtClean="0">
                          <a:solidFill>
                            <a:srgbClr val="000000"/>
                          </a:solidFill>
                          <a:latin typeface="Cambria Math"/>
                        </a:rPr>
                        <m:t>+</m:t>
                      </m:r>
                      <m:r>
                        <a:rPr lang="en-US" sz="1600" b="1" smtClean="0">
                          <a:solidFill>
                            <a:srgbClr val="000000"/>
                          </a:solidFill>
                          <a:latin typeface="Cambria Math"/>
                        </a:rPr>
                        <m:t>𝐡𝐢𝐠𝐡𝐞𝐫</m:t>
                      </m:r>
                      <m:r>
                        <a:rPr lang="en-US" sz="1600" b="1" smtClean="0">
                          <a:solidFill>
                            <a:srgbClr val="000000"/>
                          </a:solidFill>
                          <a:latin typeface="Cambria Math"/>
                        </a:rPr>
                        <m:t> </m:t>
                      </m:r>
                      <m:r>
                        <a:rPr lang="en-US" sz="1600" b="1" smtClean="0">
                          <a:solidFill>
                            <a:srgbClr val="000000"/>
                          </a:solidFill>
                          <a:latin typeface="Cambria Math"/>
                        </a:rPr>
                        <m:t>𝐨𝐫𝐝𝐞𝐫𝐬</m:t>
                      </m:r>
                    </m:oMath>
                  </m:oMathPara>
                </a14:m>
                <a:endParaRPr lang="en-US" sz="1600" b="1" dirty="0" smtClean="0">
                  <a:solidFill>
                    <a:srgbClr val="000000"/>
                  </a:solidFill>
                </a:endParaRPr>
              </a:p>
              <a:p>
                <a:r>
                  <a:rPr lang="en-US" sz="1600" b="1" dirty="0" smtClean="0">
                    <a:solidFill>
                      <a:srgbClr val="000000"/>
                    </a:solidFill>
                    <a:latin typeface="Cambria Math"/>
                    <a:ea typeface="Cambria Math"/>
                  </a:rPr>
                  <a:t>             ≈</a:t>
                </a:r>
                <a14:m>
                  <m:oMath xmlns:m="http://schemas.openxmlformats.org/officeDocument/2006/math">
                    <m:sSub>
                      <m:sSubPr>
                        <m:ctrlPr>
                          <a:rPr lang="en-US" sz="1600" b="1" i="1">
                            <a:solidFill>
                              <a:srgbClr val="000000"/>
                            </a:solidFill>
                            <a:latin typeface="Cambria Math"/>
                          </a:rPr>
                        </m:ctrlPr>
                      </m:sSubPr>
                      <m:e>
                        <m:r>
                          <a:rPr lang="en-US" sz="1600" b="1" smtClean="0">
                            <a:solidFill>
                              <a:srgbClr val="000000"/>
                            </a:solidFill>
                            <a:latin typeface="Cambria Math"/>
                          </a:rPr>
                          <m:t> </m:t>
                        </m:r>
                        <m:r>
                          <a:rPr lang="en-US" sz="1600" b="1">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r>
                      <a:rPr lang="en-US" sz="1600" b="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𝟐</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sup>
                        <m:r>
                          <a:rPr lang="en-US" sz="1600" b="1">
                            <a:solidFill>
                              <a:srgbClr val="000000"/>
                            </a:solidFill>
                            <a:latin typeface="Cambria Math"/>
                          </a:rPr>
                          <m:t>𝟐</m:t>
                        </m:r>
                      </m:sup>
                    </m:sSup>
                    <m:r>
                      <a:rPr lang="en-US" sz="1600" b="1">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𝟑</m:t>
                        </m:r>
                      </m:sub>
                    </m:sSub>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sup>
                        <m:r>
                          <a:rPr lang="en-US" sz="1600" b="1">
                            <a:solidFill>
                              <a:srgbClr val="000000"/>
                            </a:solidFill>
                            <a:latin typeface="Cambria Math"/>
                          </a:rPr>
                          <m:t>𝟑</m:t>
                        </m:r>
                      </m:sup>
                    </m:sSup>
                  </m:oMath>
                </a14:m>
                <a:endParaRPr lang="en-US" sz="1600" b="1" dirty="0">
                  <a:solidFill>
                    <a:srgbClr val="000000"/>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3807939" y="1839097"/>
                <a:ext cx="4802661" cy="626967"/>
              </a:xfrm>
              <a:prstGeom prst="rect">
                <a:avLst/>
              </a:prstGeom>
              <a:blipFill rotWithShape="1">
                <a:blip r:embed="rId3"/>
                <a:stretch>
                  <a:fillRect b="-106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2579473" y="2750718"/>
                <a:ext cx="1709249"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𝐢𝐧</m:t>
                          </m:r>
                        </m:sub>
                      </m:sSub>
                      <m:r>
                        <a:rPr lang="en-US" sz="1600" b="1" smtClean="0">
                          <a:solidFill>
                            <a:srgbClr val="000000"/>
                          </a:solidFill>
                          <a:latin typeface="Cambria Math"/>
                        </a:rPr>
                        <m:t>=</m:t>
                      </m:r>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𝐜𝐨𝐬</m:t>
                      </m:r>
                      <m:sSub>
                        <m:sSubPr>
                          <m:ctrlPr>
                            <a:rPr lang="en-US" sz="1600" b="1" i="1" smtClean="0">
                              <a:solidFill>
                                <a:srgbClr val="000000"/>
                              </a:solidFill>
                              <a:latin typeface="Cambria Math"/>
                            </a:rPr>
                          </m:ctrlPr>
                        </m:sSubPr>
                        <m:e>
                          <m:r>
                            <a:rPr lang="en-US" sz="1600" b="1">
                              <a:solidFill>
                                <a:srgbClr val="000000"/>
                              </a:solidFill>
                              <a:latin typeface="Cambria Math"/>
                              <a:ea typeface="Cambria Math"/>
                            </a:rPr>
                            <m:t>𝛚</m:t>
                          </m:r>
                        </m:e>
                        <m:sub>
                          <m:r>
                            <a:rPr lang="en-US" sz="1600" b="1" smtClean="0">
                              <a:solidFill>
                                <a:srgbClr val="000000"/>
                              </a:solidFill>
                              <a:latin typeface="Cambria Math"/>
                            </a:rPr>
                            <m:t>𝐨</m:t>
                          </m:r>
                        </m:sub>
                      </m:sSub>
                      <m:r>
                        <a:rPr lang="en-US" sz="1600" b="1" smtClean="0">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2579473" y="2750718"/>
                <a:ext cx="1709249" cy="360612"/>
              </a:xfrm>
              <a:prstGeom prst="rect">
                <a:avLst/>
              </a:prstGeom>
              <a:blipFill rotWithShape="1">
                <a:blip r:embed="rId4"/>
                <a:stretch>
                  <a:fillRect b="-1695"/>
                </a:stretch>
              </a:blipFill>
            </p:spPr>
            <p:txBody>
              <a:bodyPr/>
              <a:lstStyle/>
              <a:p>
                <a:r>
                  <a:rPr lang="en-US">
                    <a:noFill/>
                  </a:rPr>
                  <a:t> </a:t>
                </a:r>
              </a:p>
            </p:txBody>
          </p:sp>
        </mc:Fallback>
      </mc:AlternateContent>
      <p:cxnSp>
        <p:nvCxnSpPr>
          <p:cNvPr id="26" name="Straight Arrow Connector 25"/>
          <p:cNvCxnSpPr/>
          <p:nvPr/>
        </p:nvCxnSpPr>
        <p:spPr>
          <a:xfrm flipV="1">
            <a:off x="3902676" y="2458357"/>
            <a:ext cx="516924" cy="27524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rot="19859779">
            <a:off x="3775293" y="2296297"/>
            <a:ext cx="599844" cy="338554"/>
          </a:xfrm>
          <a:prstGeom prst="rect">
            <a:avLst/>
          </a:prstGeom>
        </p:spPr>
        <p:txBody>
          <a:bodyPr wrap="none">
            <a:spAutoFit/>
          </a:bodyPr>
          <a:lstStyle/>
          <a:p>
            <a:r>
              <a:rPr lang="en-US" sz="1600" b="1" dirty="0" smtClean="0">
                <a:solidFill>
                  <a:srgbClr val="000000"/>
                </a:solidFill>
                <a:latin typeface="Franklin Gothic Medium Cond" pitchFamily="34" charset="0"/>
              </a:rPr>
              <a:t>Apply</a:t>
            </a:r>
            <a:endParaRPr lang="en-US" sz="1600" dirty="0">
              <a:solidFill>
                <a:srgbClr val="000000"/>
              </a:solidFill>
            </a:endParaRPr>
          </a:p>
        </p:txBody>
      </p:sp>
      <p:sp>
        <p:nvSpPr>
          <p:cNvPr id="31" name="Down Arrow 30"/>
          <p:cNvSpPr/>
          <p:nvPr/>
        </p:nvSpPr>
        <p:spPr>
          <a:xfrm>
            <a:off x="4876800" y="2595981"/>
            <a:ext cx="152400" cy="535306"/>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32" name="TextBox 31"/>
              <p:cNvSpPr txBox="1"/>
              <p:nvPr/>
            </p:nvSpPr>
            <p:spPr>
              <a:xfrm>
                <a:off x="4265356" y="3047156"/>
                <a:ext cx="1329979"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r>
                        <a:rPr lang="en-US" sz="1600" b="1" smtClean="0">
                          <a:solidFill>
                            <a:srgbClr val="000000"/>
                          </a:solidFill>
                          <a:latin typeface="Cambria Math"/>
                        </a:rPr>
                        <m:t>𝐜𝐨𝐬</m:t>
                      </m:r>
                      <m:sSub>
                        <m:sSubPr>
                          <m:ctrlPr>
                            <a:rPr lang="en-US" sz="1600" b="1" i="1" smtClean="0">
                              <a:solidFill>
                                <a:srgbClr val="000000"/>
                              </a:solidFill>
                              <a:latin typeface="Cambria Math"/>
                            </a:rPr>
                          </m:ctrlPr>
                        </m:sSubPr>
                        <m:e>
                          <m:r>
                            <a:rPr lang="en-US" sz="1600" b="1">
                              <a:solidFill>
                                <a:srgbClr val="000000"/>
                              </a:solidFill>
                              <a:latin typeface="Cambria Math"/>
                              <a:ea typeface="Cambria Math"/>
                            </a:rPr>
                            <m:t>𝛚</m:t>
                          </m:r>
                        </m:e>
                        <m:sub>
                          <m:r>
                            <a:rPr lang="en-US" sz="1600" b="1" smtClean="0">
                              <a:solidFill>
                                <a:srgbClr val="000000"/>
                              </a:solidFill>
                              <a:latin typeface="Cambria Math"/>
                            </a:rPr>
                            <m:t>𝐨</m:t>
                          </m:r>
                        </m:sub>
                      </m:sSub>
                      <m:r>
                        <a:rPr lang="en-US" sz="1600" b="1" smtClean="0">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4265356" y="3047156"/>
                <a:ext cx="1329979" cy="360612"/>
              </a:xfrm>
              <a:prstGeom prst="rect">
                <a:avLst/>
              </a:prstGeom>
              <a:blipFill rotWithShape="1">
                <a:blip r:embed="rId5"/>
                <a:stretch>
                  <a:fillRect b="-1695"/>
                </a:stretch>
              </a:blipFill>
            </p:spPr>
            <p:txBody>
              <a:bodyPr/>
              <a:lstStyle/>
              <a:p>
                <a:r>
                  <a:rPr lang="en-US">
                    <a:noFill/>
                  </a:rPr>
                  <a:t> </a:t>
                </a:r>
              </a:p>
            </p:txBody>
          </p:sp>
        </mc:Fallback>
      </mc:AlternateContent>
      <p:sp>
        <p:nvSpPr>
          <p:cNvPr id="33" name="Down Arrow 32"/>
          <p:cNvSpPr/>
          <p:nvPr/>
        </p:nvSpPr>
        <p:spPr>
          <a:xfrm>
            <a:off x="5612027" y="2576797"/>
            <a:ext cx="152400" cy="1091100"/>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34" name="TextBox 33"/>
              <p:cNvSpPr txBox="1"/>
              <p:nvPr/>
            </p:nvSpPr>
            <p:spPr>
              <a:xfrm>
                <a:off x="4948312" y="3591697"/>
                <a:ext cx="1528688" cy="3873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𝟐</m:t>
                          </m:r>
                        </m:sup>
                      </m:sSup>
                      <m:sSup>
                        <m:sSupPr>
                          <m:ctrlPr>
                            <a:rPr lang="en-US" sz="1600" b="1" i="1" smtClean="0">
                              <a:solidFill>
                                <a:srgbClr val="000000"/>
                              </a:solidFill>
                              <a:latin typeface="Cambria Math"/>
                            </a:rPr>
                          </m:ctrlPr>
                        </m:sSupPr>
                        <m:e>
                          <m:r>
                            <a:rPr lang="en-US" sz="1600" b="1">
                              <a:solidFill>
                                <a:srgbClr val="000000"/>
                              </a:solidFill>
                              <a:latin typeface="Cambria Math"/>
                            </a:rPr>
                            <m:t>𝐜𝐨𝐬</m:t>
                          </m:r>
                        </m:e>
                        <m:sup>
                          <m:r>
                            <a:rPr lang="en-US" sz="1600" b="1" i="1" smtClean="0">
                              <a:solidFill>
                                <a:srgbClr val="000000"/>
                              </a:solidFill>
                              <a:latin typeface="Cambria Math"/>
                            </a:rPr>
                            <m:t>𝟐</m:t>
                          </m:r>
                        </m:sup>
                      </m:sSup>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𝐨</m:t>
                          </m:r>
                        </m:sub>
                      </m:sSub>
                      <m:r>
                        <a:rPr lang="en-US" sz="1600" b="1">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4948312" y="3591697"/>
                <a:ext cx="1528688" cy="387350"/>
              </a:xfrm>
              <a:prstGeom prst="rect">
                <a:avLst/>
              </a:prstGeom>
              <a:blipFill rotWithShape="1">
                <a:blip r:embed="rId6"/>
                <a:stretch>
                  <a:fillRect/>
                </a:stretch>
              </a:blipFill>
            </p:spPr>
            <p:txBody>
              <a:bodyPr/>
              <a:lstStyle/>
              <a:p>
                <a:r>
                  <a:rPr lang="en-US">
                    <a:noFill/>
                  </a:rPr>
                  <a:t> </a:t>
                </a:r>
              </a:p>
            </p:txBody>
          </p:sp>
        </mc:Fallback>
      </mc:AlternateContent>
      <p:sp>
        <p:nvSpPr>
          <p:cNvPr id="35" name="Down Arrow 34"/>
          <p:cNvSpPr/>
          <p:nvPr/>
        </p:nvSpPr>
        <p:spPr>
          <a:xfrm>
            <a:off x="5612027" y="3970791"/>
            <a:ext cx="152400" cy="26765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7" name="Down Arrow 36"/>
          <p:cNvSpPr/>
          <p:nvPr/>
        </p:nvSpPr>
        <p:spPr>
          <a:xfrm>
            <a:off x="6477000" y="2576797"/>
            <a:ext cx="152400" cy="2025457"/>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38" name="TextBox 37"/>
              <p:cNvSpPr txBox="1"/>
              <p:nvPr/>
            </p:nvSpPr>
            <p:spPr>
              <a:xfrm>
                <a:off x="5865056" y="4597498"/>
                <a:ext cx="1528688" cy="38735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𝟑</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𝟑</m:t>
                          </m:r>
                        </m:sup>
                      </m:sSup>
                      <m:sSup>
                        <m:sSupPr>
                          <m:ctrlPr>
                            <a:rPr lang="en-US" sz="1600" b="1" i="1" smtClean="0">
                              <a:solidFill>
                                <a:srgbClr val="000000"/>
                              </a:solidFill>
                              <a:latin typeface="Cambria Math"/>
                            </a:rPr>
                          </m:ctrlPr>
                        </m:sSupPr>
                        <m:e>
                          <m:r>
                            <a:rPr lang="en-US" sz="1600" b="1">
                              <a:solidFill>
                                <a:srgbClr val="000000"/>
                              </a:solidFill>
                              <a:latin typeface="Cambria Math"/>
                            </a:rPr>
                            <m:t>𝐜𝐨𝐬</m:t>
                          </m:r>
                        </m:e>
                        <m:sup>
                          <m:r>
                            <a:rPr lang="en-US" sz="1600" b="1" i="1" smtClean="0">
                              <a:solidFill>
                                <a:srgbClr val="000000"/>
                              </a:solidFill>
                              <a:latin typeface="Cambria Math"/>
                            </a:rPr>
                            <m:t>𝟑</m:t>
                          </m:r>
                        </m:sup>
                      </m:sSup>
                      <m:sSub>
                        <m:sSubPr>
                          <m:ctrlPr>
                            <a:rPr lang="en-US" sz="1600" b="1" i="1">
                              <a:solidFill>
                                <a:srgbClr val="000000"/>
                              </a:solidFill>
                              <a:latin typeface="Cambria Math"/>
                            </a:rPr>
                          </m:ctrlPr>
                        </m:sSubPr>
                        <m:e>
                          <m:r>
                            <a:rPr lang="en-US" sz="1600" b="1">
                              <a:solidFill>
                                <a:srgbClr val="000000"/>
                              </a:solidFill>
                              <a:latin typeface="Cambria Math"/>
                              <a:ea typeface="Cambria Math"/>
                            </a:rPr>
                            <m:t>𝛚</m:t>
                          </m:r>
                        </m:e>
                        <m:sub>
                          <m:r>
                            <a:rPr lang="en-US" sz="1600" b="1">
                              <a:solidFill>
                                <a:srgbClr val="000000"/>
                              </a:solidFill>
                              <a:latin typeface="Cambria Math"/>
                            </a:rPr>
                            <m:t>𝐨</m:t>
                          </m:r>
                        </m:sub>
                      </m:sSub>
                      <m:r>
                        <a:rPr lang="en-US" sz="1600" b="1">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38" name="TextBox 37"/>
              <p:cNvSpPr txBox="1">
                <a:spLocks noRot="1" noChangeAspect="1" noMove="1" noResize="1" noEditPoints="1" noAdjustHandles="1" noChangeArrowheads="1" noChangeShapeType="1" noTextEdit="1"/>
              </p:cNvSpPr>
              <p:nvPr/>
            </p:nvSpPr>
            <p:spPr>
              <a:xfrm>
                <a:off x="5865056" y="4597498"/>
                <a:ext cx="1528688" cy="387350"/>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5702643" y="5095740"/>
                <a:ext cx="2901435"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r>
                                <a:rPr lang="en-US" sz="1600" b="1" i="1" smtClean="0">
                                  <a:solidFill>
                                    <a:srgbClr val="000000"/>
                                  </a:solidFill>
                                  <a:latin typeface="Cambria Math"/>
                                </a:rPr>
                                <m:t>𝟒</m:t>
                              </m:r>
                            </m:den>
                          </m:f>
                          <m:r>
                            <a:rPr lang="en-US" sz="1600" b="1" smtClean="0">
                              <a:solidFill>
                                <a:srgbClr val="000000"/>
                              </a:solidFill>
                              <a:latin typeface="Cambria Math"/>
                            </a:rPr>
                            <m:t>𝐚</m:t>
                          </m:r>
                        </m:e>
                        <m:sub>
                          <m:r>
                            <a:rPr lang="en-US" sz="1600" b="1" smtClean="0">
                              <a:solidFill>
                                <a:srgbClr val="000000"/>
                              </a:solidFill>
                              <a:latin typeface="Cambria Math"/>
                            </a:rPr>
                            <m:t>𝟑</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𝟑</m:t>
                          </m:r>
                        </m:sup>
                      </m:sSup>
                      <m:d>
                        <m:dPr>
                          <m:ctrlPr>
                            <a:rPr lang="en-US" sz="1600" b="1" i="1" smtClean="0">
                              <a:solidFill>
                                <a:srgbClr val="000000"/>
                              </a:solidFill>
                              <a:latin typeface="Cambria Math"/>
                            </a:rPr>
                          </m:ctrlPr>
                        </m:dPr>
                        <m:e>
                          <m:r>
                            <a:rPr lang="en-US" sz="1600" b="1" smtClean="0">
                              <a:solidFill>
                                <a:srgbClr val="FF0000"/>
                              </a:solidFill>
                              <a:latin typeface="Cambria Math"/>
                            </a:rPr>
                            <m:t>𝟑</m:t>
                          </m:r>
                          <m:r>
                            <a:rPr lang="en-US" sz="1600" b="1">
                              <a:solidFill>
                                <a:srgbClr val="FF0000"/>
                              </a:solidFill>
                              <a:latin typeface="Cambria Math"/>
                            </a:rPr>
                            <m:t>𝐜𝐨𝐬</m:t>
                          </m:r>
                          <m:sSub>
                            <m:sSubPr>
                              <m:ctrlPr>
                                <a:rPr lang="en-US" sz="1600" b="1" i="1">
                                  <a:solidFill>
                                    <a:srgbClr val="FF0000"/>
                                  </a:solidFill>
                                  <a:latin typeface="Cambria Math"/>
                                </a:rPr>
                              </m:ctrlPr>
                            </m:sSubPr>
                            <m:e>
                              <m:r>
                                <a:rPr lang="en-US" sz="1600" b="1">
                                  <a:solidFill>
                                    <a:srgbClr val="FF0000"/>
                                  </a:solidFill>
                                  <a:latin typeface="Cambria Math"/>
                                  <a:ea typeface="Cambria Math"/>
                                </a:rPr>
                                <m:t>𝛚</m:t>
                              </m:r>
                            </m:e>
                            <m:sub>
                              <m:r>
                                <a:rPr lang="en-US" sz="1600" b="1">
                                  <a:solidFill>
                                    <a:srgbClr val="FF0000"/>
                                  </a:solidFill>
                                  <a:latin typeface="Cambria Math"/>
                                </a:rPr>
                                <m:t>𝐨</m:t>
                              </m:r>
                            </m:sub>
                          </m:sSub>
                          <m:r>
                            <a:rPr lang="en-US" sz="1600" b="1">
                              <a:solidFill>
                                <a:srgbClr val="FF0000"/>
                              </a:solidFill>
                              <a:latin typeface="Cambria Math"/>
                              <a:ea typeface="Cambria Math"/>
                            </a:rPr>
                            <m:t>𝐭</m:t>
                          </m:r>
                          <m:r>
                            <a:rPr lang="en-US" sz="1600" b="1" i="1" smtClean="0">
                              <a:solidFill>
                                <a:srgbClr val="000000"/>
                              </a:solidFill>
                              <a:latin typeface="Cambria Math"/>
                              <a:ea typeface="Cambria Math"/>
                            </a:rPr>
                            <m:t>+</m:t>
                          </m:r>
                          <m:r>
                            <a:rPr lang="en-US" sz="1600" b="1">
                              <a:solidFill>
                                <a:srgbClr val="000000"/>
                              </a:solidFill>
                              <a:latin typeface="Cambria Math"/>
                            </a:rPr>
                            <m:t>𝐜𝐨𝐬</m:t>
                          </m:r>
                          <m:sSub>
                            <m:sSubPr>
                              <m:ctrlPr>
                                <a:rPr lang="en-US" sz="1600" b="1" i="1">
                                  <a:solidFill>
                                    <a:srgbClr val="000000"/>
                                  </a:solidFill>
                                  <a:latin typeface="Cambria Math"/>
                                </a:rPr>
                              </m:ctrlPr>
                            </m:sSubPr>
                            <m:e>
                              <m:r>
                                <a:rPr lang="en-US" sz="1600" b="1" smtClean="0">
                                  <a:solidFill>
                                    <a:srgbClr val="000000"/>
                                  </a:solidFill>
                                  <a:latin typeface="Cambria Math"/>
                                </a:rPr>
                                <m:t>𝟑</m:t>
                              </m:r>
                              <m:r>
                                <a:rPr lang="en-US" sz="1600" b="1">
                                  <a:solidFill>
                                    <a:srgbClr val="000000"/>
                                  </a:solidFill>
                                  <a:latin typeface="Cambria Math"/>
                                  <a:ea typeface="Cambria Math"/>
                                </a:rPr>
                                <m:t>𝛚</m:t>
                              </m:r>
                            </m:e>
                            <m:sub>
                              <m:r>
                                <a:rPr lang="en-US" sz="1600" b="1">
                                  <a:solidFill>
                                    <a:srgbClr val="000000"/>
                                  </a:solidFill>
                                  <a:latin typeface="Cambria Math"/>
                                </a:rPr>
                                <m:t>𝐨</m:t>
                              </m:r>
                            </m:sub>
                          </m:sSub>
                          <m:r>
                            <a:rPr lang="en-US" sz="1600" b="1">
                              <a:solidFill>
                                <a:srgbClr val="000000"/>
                              </a:solidFill>
                              <a:latin typeface="Cambria Math"/>
                              <a:ea typeface="Cambria Math"/>
                            </a:rPr>
                            <m:t>𝐭</m:t>
                          </m:r>
                        </m:e>
                      </m:d>
                    </m:oMath>
                  </m:oMathPara>
                </a14:m>
                <a:endParaRPr lang="en-US" sz="1600" b="1" dirty="0">
                  <a:solidFill>
                    <a:srgbClr val="000000"/>
                  </a:solidFill>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5702643" y="5095740"/>
                <a:ext cx="2901435" cy="553357"/>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4233309" y="4048897"/>
                <a:ext cx="2243691"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r>
                                <a:rPr lang="en-US" sz="1600" b="1" i="1" smtClean="0">
                                  <a:solidFill>
                                    <a:srgbClr val="000000"/>
                                  </a:solidFill>
                                  <a:latin typeface="Cambria Math"/>
                                </a:rPr>
                                <m:t>𝟐</m:t>
                              </m:r>
                            </m:den>
                          </m:f>
                          <m:r>
                            <a:rPr lang="en-US" sz="1600" b="1" smtClean="0">
                              <a:solidFill>
                                <a:srgbClr val="000000"/>
                              </a:solidFill>
                              <a:latin typeface="Cambria Math"/>
                            </a:rPr>
                            <m:t>𝐚</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𝟐</m:t>
                          </m:r>
                        </m:sup>
                      </m:sSup>
                      <m:d>
                        <m:dPr>
                          <m:ctrlPr>
                            <a:rPr lang="en-US" sz="1600" b="1" i="1" smtClean="0">
                              <a:solidFill>
                                <a:srgbClr val="000000"/>
                              </a:solidFill>
                              <a:latin typeface="Cambria Math"/>
                            </a:rPr>
                          </m:ctrlPr>
                        </m:dPr>
                        <m:e>
                          <m:r>
                            <a:rPr lang="en-US" sz="1600" b="1">
                              <a:solidFill>
                                <a:srgbClr val="000000"/>
                              </a:solidFill>
                              <a:latin typeface="Cambria Math"/>
                            </a:rPr>
                            <m:t>𝐜𝐨𝐬</m:t>
                          </m:r>
                          <m:sSub>
                            <m:sSubPr>
                              <m:ctrlPr>
                                <a:rPr lang="en-US" sz="1600" b="1" i="1">
                                  <a:solidFill>
                                    <a:srgbClr val="000000"/>
                                  </a:solidFill>
                                  <a:latin typeface="Cambria Math"/>
                                </a:rPr>
                              </m:ctrlPr>
                            </m:sSubPr>
                            <m:e>
                              <m:r>
                                <a:rPr lang="en-US" sz="1600" b="1" smtClean="0">
                                  <a:solidFill>
                                    <a:srgbClr val="000000"/>
                                  </a:solidFill>
                                  <a:latin typeface="Cambria Math"/>
                                </a:rPr>
                                <m:t>𝟐</m:t>
                              </m:r>
                              <m:r>
                                <a:rPr lang="en-US" sz="1600" b="1">
                                  <a:solidFill>
                                    <a:srgbClr val="000000"/>
                                  </a:solidFill>
                                  <a:latin typeface="Cambria Math"/>
                                  <a:ea typeface="Cambria Math"/>
                                </a:rPr>
                                <m:t>𝛚</m:t>
                              </m:r>
                            </m:e>
                            <m:sub>
                              <m:r>
                                <a:rPr lang="en-US" sz="1600" b="1">
                                  <a:solidFill>
                                    <a:srgbClr val="000000"/>
                                  </a:solidFill>
                                  <a:latin typeface="Cambria Math"/>
                                </a:rPr>
                                <m:t>𝐨</m:t>
                              </m:r>
                            </m:sub>
                          </m:sSub>
                          <m:r>
                            <a:rPr lang="en-US" sz="1600" b="1">
                              <a:solidFill>
                                <a:srgbClr val="000000"/>
                              </a:solidFill>
                              <a:latin typeface="Cambria Math"/>
                              <a:ea typeface="Cambria Math"/>
                            </a:rPr>
                            <m:t>𝐭</m:t>
                          </m:r>
                          <m:r>
                            <a:rPr lang="en-US" sz="1600" b="1" i="1" smtClean="0">
                              <a:solidFill>
                                <a:srgbClr val="000000"/>
                              </a:solidFill>
                              <a:latin typeface="Cambria Math"/>
                              <a:ea typeface="Cambria Math"/>
                            </a:rPr>
                            <m:t>+</m:t>
                          </m:r>
                          <m:r>
                            <a:rPr lang="en-US" sz="1600" b="1" i="1" smtClean="0">
                              <a:solidFill>
                                <a:srgbClr val="000000"/>
                              </a:solidFill>
                              <a:latin typeface="Cambria Math"/>
                              <a:ea typeface="Cambria Math"/>
                            </a:rPr>
                            <m:t>𝟏</m:t>
                          </m:r>
                        </m:e>
                      </m:d>
                    </m:oMath>
                  </m:oMathPara>
                </a14:m>
                <a:endParaRPr lang="en-US" sz="1600" b="1" dirty="0">
                  <a:solidFill>
                    <a:srgbClr val="000000"/>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4233309" y="4048897"/>
                <a:ext cx="2243691" cy="553357"/>
              </a:xfrm>
              <a:prstGeom prst="rect">
                <a:avLst/>
              </a:prstGeom>
              <a:blipFill rotWithShape="1">
                <a:blip r:embed="rId9"/>
                <a:stretch>
                  <a:fillRect/>
                </a:stretch>
              </a:blipFill>
            </p:spPr>
            <p:txBody>
              <a:bodyPr/>
              <a:lstStyle/>
              <a:p>
                <a:r>
                  <a:rPr lang="en-US">
                    <a:noFill/>
                  </a:rPr>
                  <a:t> </a:t>
                </a:r>
              </a:p>
            </p:txBody>
          </p:sp>
        </mc:Fallback>
      </mc:AlternateContent>
      <p:sp>
        <p:nvSpPr>
          <p:cNvPr id="40" name="Down Arrow 39"/>
          <p:cNvSpPr/>
          <p:nvPr/>
        </p:nvSpPr>
        <p:spPr>
          <a:xfrm>
            <a:off x="6476715" y="4924244"/>
            <a:ext cx="152400" cy="267653"/>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4" name="Rectangle 43"/>
          <p:cNvSpPr/>
          <p:nvPr/>
        </p:nvSpPr>
        <p:spPr>
          <a:xfrm>
            <a:off x="4376352" y="3286897"/>
            <a:ext cx="1146981" cy="338554"/>
          </a:xfrm>
          <a:prstGeom prst="rect">
            <a:avLst/>
          </a:prstGeom>
        </p:spPr>
        <p:txBody>
          <a:bodyPr wrap="none">
            <a:spAutoFit/>
          </a:bodyPr>
          <a:lstStyle/>
          <a:p>
            <a:r>
              <a:rPr lang="en-US" sz="1600" b="1" dirty="0" smtClean="0">
                <a:solidFill>
                  <a:srgbClr val="0000FF"/>
                </a:solidFill>
                <a:latin typeface="Franklin Gothic Medium Cond" pitchFamily="34" charset="0"/>
              </a:rPr>
              <a:t>fundamental</a:t>
            </a:r>
            <a:endParaRPr lang="en-US" sz="1600" dirty="0">
              <a:solidFill>
                <a:srgbClr val="0000FF"/>
              </a:solidFill>
            </a:endParaRPr>
          </a:p>
        </p:txBody>
      </p:sp>
      <p:sp>
        <p:nvSpPr>
          <p:cNvPr id="45" name="Rectangle 44"/>
          <p:cNvSpPr/>
          <p:nvPr/>
        </p:nvSpPr>
        <p:spPr>
          <a:xfrm>
            <a:off x="4419600" y="4447629"/>
            <a:ext cx="1676401" cy="338554"/>
          </a:xfrm>
          <a:prstGeom prst="rect">
            <a:avLst/>
          </a:prstGeom>
        </p:spPr>
        <p:txBody>
          <a:bodyPr wrap="square">
            <a:spAutoFit/>
          </a:bodyPr>
          <a:lstStyle/>
          <a:p>
            <a:r>
              <a:rPr lang="en-US" sz="1600" b="1" dirty="0" smtClean="0">
                <a:solidFill>
                  <a:srgbClr val="0000FF"/>
                </a:solidFill>
                <a:latin typeface="Franklin Gothic Medium Cond" pitchFamily="34" charset="0"/>
              </a:rPr>
              <a:t>2</a:t>
            </a:r>
            <a:r>
              <a:rPr lang="en-US" sz="1600" b="1" baseline="30000" dirty="0" smtClean="0">
                <a:solidFill>
                  <a:srgbClr val="0000FF"/>
                </a:solidFill>
                <a:latin typeface="Franklin Gothic Medium Cond" pitchFamily="34" charset="0"/>
              </a:rPr>
              <a:t>nd</a:t>
            </a:r>
            <a:r>
              <a:rPr lang="en-US" sz="1600" b="1" dirty="0" smtClean="0">
                <a:solidFill>
                  <a:srgbClr val="0000FF"/>
                </a:solidFill>
                <a:latin typeface="Franklin Gothic Medium Cond" pitchFamily="34" charset="0"/>
              </a:rPr>
              <a:t> –harmonic + DC</a:t>
            </a:r>
            <a:endParaRPr lang="en-US" sz="1600" dirty="0">
              <a:solidFill>
                <a:srgbClr val="0000FF"/>
              </a:solidFill>
            </a:endParaRPr>
          </a:p>
        </p:txBody>
      </p:sp>
      <p:sp>
        <p:nvSpPr>
          <p:cNvPr id="46" name="Rectangle 45"/>
          <p:cNvSpPr/>
          <p:nvPr/>
        </p:nvSpPr>
        <p:spPr>
          <a:xfrm>
            <a:off x="6096001" y="5496697"/>
            <a:ext cx="2362199" cy="338554"/>
          </a:xfrm>
          <a:prstGeom prst="rect">
            <a:avLst/>
          </a:prstGeom>
        </p:spPr>
        <p:txBody>
          <a:bodyPr wrap="square">
            <a:spAutoFit/>
          </a:bodyPr>
          <a:lstStyle/>
          <a:p>
            <a:r>
              <a:rPr lang="en-US" sz="1600" b="1" dirty="0" smtClean="0">
                <a:solidFill>
                  <a:srgbClr val="0000FF"/>
                </a:solidFill>
                <a:latin typeface="Franklin Gothic Medium Cond" pitchFamily="34" charset="0"/>
              </a:rPr>
              <a:t>fundamental+ 3</a:t>
            </a:r>
            <a:r>
              <a:rPr lang="en-US" sz="1600" b="1" baseline="30000" dirty="0" smtClean="0">
                <a:solidFill>
                  <a:srgbClr val="0000FF"/>
                </a:solidFill>
                <a:latin typeface="Franklin Gothic Medium Cond" pitchFamily="34" charset="0"/>
              </a:rPr>
              <a:t>rd</a:t>
            </a:r>
            <a:r>
              <a:rPr lang="en-US" sz="1600" b="1" dirty="0" smtClean="0">
                <a:solidFill>
                  <a:srgbClr val="0000FF"/>
                </a:solidFill>
                <a:latin typeface="Franklin Gothic Medium Cond" pitchFamily="34" charset="0"/>
              </a:rPr>
              <a:t> -harmonic</a:t>
            </a:r>
            <a:endParaRPr lang="en-US" sz="1600" dirty="0">
              <a:solidFill>
                <a:srgbClr val="0000FF"/>
              </a:solidFill>
            </a:endParaRPr>
          </a:p>
        </p:txBody>
      </p:sp>
      <p:graphicFrame>
        <p:nvGraphicFramePr>
          <p:cNvPr id="18" name="Object 17"/>
          <p:cNvGraphicFramePr>
            <a:graphicFrameLocks noChangeAspect="1"/>
          </p:cNvGraphicFramePr>
          <p:nvPr>
            <p:extLst>
              <p:ext uri="{D42A27DB-BD31-4B8C-83A1-F6EECF244321}">
                <p14:modId xmlns:p14="http://schemas.microsoft.com/office/powerpoint/2010/main" val="3032293332"/>
              </p:ext>
            </p:extLst>
          </p:nvPr>
        </p:nvGraphicFramePr>
        <p:xfrm>
          <a:off x="533400" y="3625451"/>
          <a:ext cx="3032040" cy="1649297"/>
        </p:xfrm>
        <a:graphic>
          <a:graphicData uri="http://schemas.openxmlformats.org/presentationml/2006/ole">
            <mc:AlternateContent xmlns:mc="http://schemas.openxmlformats.org/markup-compatibility/2006">
              <mc:Choice xmlns:v="urn:schemas-microsoft-com:vml" Requires="v">
                <p:oleObj spid="_x0000_s104543" name="Visio" r:id="rId10" imgW="1732903" imgH="943110" progId="Visio.Drawing.11">
                  <p:embed/>
                </p:oleObj>
              </mc:Choice>
              <mc:Fallback>
                <p:oleObj name="Visio" r:id="rId10" imgW="1732903" imgH="943110" progId="Visio.Drawing.11">
                  <p:embed/>
                  <p:pic>
                    <p:nvPicPr>
                      <p:cNvPr id="0" name=""/>
                      <p:cNvPicPr/>
                      <p:nvPr/>
                    </p:nvPicPr>
                    <p:blipFill>
                      <a:blip r:embed="rId11"/>
                      <a:stretch>
                        <a:fillRect/>
                      </a:stretch>
                    </p:blipFill>
                    <p:spPr>
                      <a:xfrm>
                        <a:off x="533400" y="3625451"/>
                        <a:ext cx="3032040" cy="1649297"/>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47" name="TextBox 46"/>
              <p:cNvSpPr txBox="1"/>
              <p:nvPr/>
            </p:nvSpPr>
            <p:spPr>
              <a:xfrm>
                <a:off x="1967301" y="3365064"/>
                <a:ext cx="667811"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𝐚</m:t>
                          </m:r>
                        </m:e>
                        <m:sub>
                          <m:r>
                            <a:rPr lang="en-US" sz="1600" b="1" smtClean="0">
                              <a:solidFill>
                                <a:srgbClr val="000000"/>
                              </a:solidFill>
                              <a:latin typeface="Cambria Math"/>
                            </a:rPr>
                            <m:t>𝟏</m:t>
                          </m:r>
                        </m:sub>
                      </m:sSub>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oMath>
                  </m:oMathPara>
                </a14:m>
                <a:endParaRPr lang="en-US" sz="1600" b="1" dirty="0">
                  <a:solidFill>
                    <a:srgbClr val="000000"/>
                  </a:solidFill>
                </a:endParaRPr>
              </a:p>
            </p:txBody>
          </p:sp>
        </mc:Choice>
        <mc:Fallback xmlns="">
          <p:sp>
            <p:nvSpPr>
              <p:cNvPr id="47" name="TextBox 46"/>
              <p:cNvSpPr txBox="1">
                <a:spLocks noRot="1" noChangeAspect="1" noMove="1" noResize="1" noEditPoints="1" noAdjustHandles="1" noChangeArrowheads="1" noChangeShapeType="1" noTextEdit="1"/>
              </p:cNvSpPr>
              <p:nvPr/>
            </p:nvSpPr>
            <p:spPr>
              <a:xfrm>
                <a:off x="1967301" y="3365064"/>
                <a:ext cx="667811" cy="360612"/>
              </a:xfrm>
              <a:prstGeom prst="rect">
                <a:avLst/>
              </a:prstGeom>
              <a:blipFill rotWithShape="1">
                <a:blip r:embed="rId12"/>
                <a:stretch>
                  <a:fillRect b="-16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p:cNvSpPr txBox="1"/>
              <p:nvPr/>
            </p:nvSpPr>
            <p:spPr>
              <a:xfrm>
                <a:off x="1881787" y="5019540"/>
                <a:ext cx="923714"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FF0000"/>
                              </a:solidFill>
                              <a:latin typeface="Cambria Math"/>
                            </a:rPr>
                          </m:ctrlPr>
                        </m:sSubPr>
                        <m:e>
                          <m:f>
                            <m:fPr>
                              <m:ctrlPr>
                                <a:rPr lang="en-US" sz="1600" b="1" i="1" smtClean="0">
                                  <a:solidFill>
                                    <a:srgbClr val="FF0000"/>
                                  </a:solidFill>
                                  <a:latin typeface="Cambria Math"/>
                                </a:rPr>
                              </m:ctrlPr>
                            </m:fPr>
                            <m:num>
                              <m:r>
                                <a:rPr lang="en-US" sz="1600" b="1" i="1" smtClean="0">
                                  <a:solidFill>
                                    <a:srgbClr val="FF0000"/>
                                  </a:solidFill>
                                  <a:latin typeface="Cambria Math"/>
                                </a:rPr>
                                <m:t>𝟑</m:t>
                              </m:r>
                            </m:num>
                            <m:den>
                              <m:r>
                                <a:rPr lang="en-US" sz="1600" b="1" i="1" smtClean="0">
                                  <a:solidFill>
                                    <a:srgbClr val="FF0000"/>
                                  </a:solidFill>
                                  <a:latin typeface="Cambria Math"/>
                                </a:rPr>
                                <m:t>𝟒</m:t>
                              </m:r>
                            </m:den>
                          </m:f>
                          <m:r>
                            <a:rPr lang="en-US" sz="1600" b="1" smtClean="0">
                              <a:solidFill>
                                <a:srgbClr val="FF0000"/>
                              </a:solidFill>
                              <a:latin typeface="Cambria Math"/>
                            </a:rPr>
                            <m:t>𝐚</m:t>
                          </m:r>
                        </m:e>
                        <m:sub>
                          <m:r>
                            <a:rPr lang="en-US" sz="1600" b="1" smtClean="0">
                              <a:solidFill>
                                <a:srgbClr val="FF0000"/>
                              </a:solidFill>
                              <a:latin typeface="Cambria Math"/>
                            </a:rPr>
                            <m:t>𝟑</m:t>
                          </m:r>
                        </m:sub>
                      </m:sSub>
                      <m:sSup>
                        <m:sSupPr>
                          <m:ctrlPr>
                            <a:rPr lang="en-US" sz="1600" b="1" i="1" smtClean="0">
                              <a:solidFill>
                                <a:srgbClr val="FF0000"/>
                              </a:solidFill>
                              <a:latin typeface="Cambria Math"/>
                            </a:rPr>
                          </m:ctrlPr>
                        </m:sSup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𝐩</m:t>
                              </m:r>
                            </m:sub>
                          </m:sSub>
                        </m:e>
                        <m:sup>
                          <m:r>
                            <a:rPr lang="en-US" sz="1600" b="1" i="1" smtClean="0">
                              <a:solidFill>
                                <a:srgbClr val="FF0000"/>
                              </a:solidFill>
                              <a:latin typeface="Cambria Math"/>
                            </a:rPr>
                            <m:t>𝟑</m:t>
                          </m:r>
                        </m:sup>
                      </m:sSup>
                    </m:oMath>
                  </m:oMathPara>
                </a14:m>
                <a:endParaRPr lang="en-US" sz="1600" b="1" dirty="0">
                  <a:solidFill>
                    <a:srgbClr val="FF0000"/>
                  </a:solidFill>
                </a:endParaRPr>
              </a:p>
            </p:txBody>
          </p:sp>
        </mc:Choice>
        <mc:Fallback xmlns="">
          <p:sp>
            <p:nvSpPr>
              <p:cNvPr id="48" name="TextBox 47"/>
              <p:cNvSpPr txBox="1">
                <a:spLocks noRot="1" noChangeAspect="1" noMove="1" noResize="1" noEditPoints="1" noAdjustHandles="1" noChangeArrowheads="1" noChangeShapeType="1" noTextEdit="1"/>
              </p:cNvSpPr>
              <p:nvPr/>
            </p:nvSpPr>
            <p:spPr>
              <a:xfrm>
                <a:off x="1881787" y="5019540"/>
                <a:ext cx="923714" cy="553357"/>
              </a:xfrm>
              <a:prstGeom prst="rect">
                <a:avLst/>
              </a:prstGeom>
              <a:blipFill rotWithShape="1">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2424501" y="3647940"/>
                <a:ext cx="923714"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r>
                                <a:rPr lang="en-US" sz="1600" b="1" i="1" smtClean="0">
                                  <a:solidFill>
                                    <a:srgbClr val="000000"/>
                                  </a:solidFill>
                                  <a:latin typeface="Cambria Math"/>
                                </a:rPr>
                                <m:t>𝟐</m:t>
                              </m:r>
                            </m:den>
                          </m:f>
                          <m:r>
                            <a:rPr lang="en-US" sz="1600" b="1" smtClean="0">
                              <a:solidFill>
                                <a:srgbClr val="000000"/>
                              </a:solidFill>
                              <a:latin typeface="Cambria Math"/>
                            </a:rPr>
                            <m:t>𝐚</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𝟐</m:t>
                          </m:r>
                        </m:sup>
                      </m:sSup>
                    </m:oMath>
                  </m:oMathPara>
                </a14:m>
                <a:endParaRPr lang="en-US" sz="1600" b="1" dirty="0">
                  <a:solidFill>
                    <a:srgbClr val="000000"/>
                  </a:solidFill>
                </a:endParaRPr>
              </a:p>
            </p:txBody>
          </p:sp>
        </mc:Choice>
        <mc:Fallback xmlns="">
          <p:sp>
            <p:nvSpPr>
              <p:cNvPr id="49" name="TextBox 48"/>
              <p:cNvSpPr txBox="1">
                <a:spLocks noRot="1" noChangeAspect="1" noMove="1" noResize="1" noEditPoints="1" noAdjustHandles="1" noChangeArrowheads="1" noChangeShapeType="1" noTextEdit="1"/>
              </p:cNvSpPr>
              <p:nvPr/>
            </p:nvSpPr>
            <p:spPr>
              <a:xfrm>
                <a:off x="2424501" y="3647940"/>
                <a:ext cx="923714" cy="553357"/>
              </a:xfrm>
              <a:prstGeom prst="rect">
                <a:avLst/>
              </a:prstGeom>
              <a:blipFill rotWithShape="1">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p:cNvSpPr txBox="1"/>
              <p:nvPr/>
            </p:nvSpPr>
            <p:spPr>
              <a:xfrm>
                <a:off x="1357701" y="3647940"/>
                <a:ext cx="923714"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f>
                            <m:fPr>
                              <m:ctrlPr>
                                <a:rPr lang="en-US" sz="1600" b="1" i="1" smtClean="0">
                                  <a:solidFill>
                                    <a:srgbClr val="000000"/>
                                  </a:solidFill>
                                  <a:latin typeface="Cambria Math"/>
                                </a:rPr>
                              </m:ctrlPr>
                            </m:fPr>
                            <m:num>
                              <m:r>
                                <a:rPr lang="en-US" sz="1600" b="1" i="1" smtClean="0">
                                  <a:solidFill>
                                    <a:srgbClr val="000000"/>
                                  </a:solidFill>
                                  <a:latin typeface="Cambria Math"/>
                                </a:rPr>
                                <m:t>𝟏</m:t>
                              </m:r>
                            </m:num>
                            <m:den>
                              <m:r>
                                <a:rPr lang="en-US" sz="1600" b="1" i="1" smtClean="0">
                                  <a:solidFill>
                                    <a:srgbClr val="000000"/>
                                  </a:solidFill>
                                  <a:latin typeface="Cambria Math"/>
                                </a:rPr>
                                <m:t>𝟐</m:t>
                              </m:r>
                            </m:den>
                          </m:f>
                          <m:r>
                            <a:rPr lang="en-US" sz="1600" b="1" smtClean="0">
                              <a:solidFill>
                                <a:srgbClr val="000000"/>
                              </a:solidFill>
                              <a:latin typeface="Cambria Math"/>
                            </a:rPr>
                            <m:t>𝐚</m:t>
                          </m:r>
                        </m:e>
                        <m:sub>
                          <m:r>
                            <a:rPr lang="en-US" sz="1600" b="1" smtClean="0">
                              <a:solidFill>
                                <a:srgbClr val="000000"/>
                              </a:solidFill>
                              <a:latin typeface="Cambria Math"/>
                            </a:rPr>
                            <m:t>𝟐</m:t>
                          </m:r>
                        </m:sub>
                      </m:sSub>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𝟐</m:t>
                          </m:r>
                        </m:sup>
                      </m:sSup>
                    </m:oMath>
                  </m:oMathPara>
                </a14:m>
                <a:endParaRPr lang="en-US" sz="1600" b="1" dirty="0">
                  <a:solidFill>
                    <a:srgbClr val="000000"/>
                  </a:solidFill>
                </a:endParaRPr>
              </a:p>
            </p:txBody>
          </p:sp>
        </mc:Choice>
        <mc:Fallback xmlns="">
          <p:sp>
            <p:nvSpPr>
              <p:cNvPr id="50" name="TextBox 49"/>
              <p:cNvSpPr txBox="1">
                <a:spLocks noRot="1" noChangeAspect="1" noMove="1" noResize="1" noEditPoints="1" noAdjustHandles="1" noChangeArrowheads="1" noChangeShapeType="1" noTextEdit="1"/>
              </p:cNvSpPr>
              <p:nvPr/>
            </p:nvSpPr>
            <p:spPr>
              <a:xfrm>
                <a:off x="1357701" y="3647940"/>
                <a:ext cx="923714" cy="553357"/>
              </a:xfrm>
              <a:prstGeom prst="rect">
                <a:avLst/>
              </a:prstGeom>
              <a:blipFill rotWithShape="1">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p:cNvSpPr txBox="1"/>
              <p:nvPr/>
            </p:nvSpPr>
            <p:spPr>
              <a:xfrm>
                <a:off x="3100987" y="4030362"/>
                <a:ext cx="1053622" cy="55335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1600" b="1" i="1" smtClean="0">
                              <a:solidFill>
                                <a:srgbClr val="000000"/>
                              </a:solidFill>
                              <a:latin typeface="Cambria Math"/>
                            </a:rPr>
                          </m:ctrlPr>
                        </m:fPr>
                        <m:num>
                          <m:r>
                            <a:rPr lang="en-US" sz="1600" b="1" i="1">
                              <a:solidFill>
                                <a:srgbClr val="000000"/>
                              </a:solidFill>
                              <a:latin typeface="Cambria Math"/>
                            </a:rPr>
                            <m:t>𝟏</m:t>
                          </m:r>
                        </m:num>
                        <m:den>
                          <m:r>
                            <a:rPr lang="en-US" sz="1600" b="1" i="1">
                              <a:solidFill>
                                <a:srgbClr val="000000"/>
                              </a:solidFill>
                              <a:latin typeface="Cambria Math"/>
                            </a:rPr>
                            <m:t>𝟒</m:t>
                          </m:r>
                        </m:den>
                      </m:f>
                      <m:d>
                        <m:dPr>
                          <m:begChr m:val="|"/>
                          <m:endChr m:val="|"/>
                          <m:ctrlPr>
                            <a:rPr lang="en-US" sz="1600" b="1" i="1" smtClean="0">
                              <a:solidFill>
                                <a:srgbClr val="000000"/>
                              </a:solidFill>
                              <a:latin typeface="Cambria Math"/>
                            </a:rPr>
                          </m:ctrlPr>
                        </m:dPr>
                        <m:e>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i="0" smtClean="0">
                                  <a:solidFill>
                                    <a:srgbClr val="000000"/>
                                  </a:solidFill>
                                  <a:latin typeface="Cambria Math"/>
                                </a:rPr>
                                <m:t>𝟑</m:t>
                              </m:r>
                            </m:sub>
                          </m:sSub>
                        </m:e>
                      </m:d>
                      <m:sSup>
                        <m:sSupPr>
                          <m:ctrlPr>
                            <a:rPr lang="en-US" sz="1600" b="1" i="1" smtClean="0">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e>
                        <m:sup>
                          <m:r>
                            <a:rPr lang="en-US" sz="1600" b="1" i="1" smtClean="0">
                              <a:solidFill>
                                <a:srgbClr val="000000"/>
                              </a:solidFill>
                              <a:latin typeface="Cambria Math"/>
                            </a:rPr>
                            <m:t>𝟑</m:t>
                          </m:r>
                        </m:sup>
                      </m:sSup>
                    </m:oMath>
                  </m:oMathPara>
                </a14:m>
                <a:endParaRPr lang="en-US" sz="1600" b="1" dirty="0">
                  <a:solidFill>
                    <a:srgbClr val="000000"/>
                  </a:solidFill>
                </a:endParaRPr>
              </a:p>
            </p:txBody>
          </p:sp>
        </mc:Choice>
        <mc:Fallback xmlns="">
          <p:sp>
            <p:nvSpPr>
              <p:cNvPr id="51" name="TextBox 50"/>
              <p:cNvSpPr txBox="1">
                <a:spLocks noRot="1" noChangeAspect="1" noMove="1" noResize="1" noEditPoints="1" noAdjustHandles="1" noChangeArrowheads="1" noChangeShapeType="1" noTextEdit="1"/>
              </p:cNvSpPr>
              <p:nvPr/>
            </p:nvSpPr>
            <p:spPr>
              <a:xfrm>
                <a:off x="3100987" y="4030362"/>
                <a:ext cx="1053622" cy="553357"/>
              </a:xfrm>
              <a:prstGeom prst="rect">
                <a:avLst/>
              </a:prstGeom>
              <a:blipFill rotWithShape="1">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2" name="TextBox 51"/>
              <p:cNvSpPr txBox="1"/>
              <p:nvPr/>
            </p:nvSpPr>
            <p:spPr>
              <a:xfrm>
                <a:off x="613173" y="3924792"/>
                <a:ext cx="457305" cy="36061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rgbClr val="000000"/>
                              </a:solidFill>
                              <a:latin typeface="Cambria Math"/>
                            </a:rPr>
                          </m:ctrlPr>
                        </m:sSubPr>
                        <m:e>
                          <m:r>
                            <a:rPr lang="en-US" sz="1600" b="1" smtClean="0">
                              <a:solidFill>
                                <a:srgbClr val="000000"/>
                              </a:solidFill>
                              <a:latin typeface="Cambria Math"/>
                            </a:rPr>
                            <m:t>𝐕</m:t>
                          </m:r>
                        </m:e>
                        <m:sub>
                          <m:r>
                            <a:rPr lang="en-US" sz="1600" b="1" smtClean="0">
                              <a:solidFill>
                                <a:srgbClr val="000000"/>
                              </a:solidFill>
                              <a:latin typeface="Cambria Math"/>
                            </a:rPr>
                            <m:t>𝐩</m:t>
                          </m:r>
                        </m:sub>
                      </m:sSub>
                    </m:oMath>
                  </m:oMathPara>
                </a14:m>
                <a:endParaRPr lang="en-US" sz="1600" b="1" dirty="0">
                  <a:solidFill>
                    <a:srgbClr val="000000"/>
                  </a:solidFill>
                </a:endParaRPr>
              </a:p>
            </p:txBody>
          </p:sp>
        </mc:Choice>
        <mc:Fallback xmlns="">
          <p:sp>
            <p:nvSpPr>
              <p:cNvPr id="52" name="TextBox 51"/>
              <p:cNvSpPr txBox="1">
                <a:spLocks noRot="1" noChangeAspect="1" noMove="1" noResize="1" noEditPoints="1" noAdjustHandles="1" noChangeArrowheads="1" noChangeShapeType="1" noTextEdit="1"/>
              </p:cNvSpPr>
              <p:nvPr/>
            </p:nvSpPr>
            <p:spPr>
              <a:xfrm>
                <a:off x="613173" y="3924792"/>
                <a:ext cx="457305" cy="360612"/>
              </a:xfrm>
              <a:prstGeom prst="rect">
                <a:avLst/>
              </a:prstGeom>
              <a:blipFill rotWithShape="1">
                <a:blip r:embed="rId16"/>
                <a:stretch>
                  <a:fillRect b="-169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567977" y="4506097"/>
                <a:ext cx="54207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1" i="1">
                              <a:solidFill>
                                <a:srgbClr val="000000"/>
                              </a:solidFill>
                              <a:latin typeface="Cambria Math"/>
                            </a:rPr>
                          </m:ctrlPr>
                        </m:sSubPr>
                        <m:e>
                          <m:r>
                            <a:rPr lang="en-US" b="1">
                              <a:solidFill>
                                <a:srgbClr val="000000"/>
                              </a:solidFill>
                              <a:latin typeface="Cambria Math"/>
                              <a:ea typeface="Cambria Math"/>
                            </a:rPr>
                            <m:t>𝛚</m:t>
                          </m:r>
                        </m:e>
                        <m:sub>
                          <m:r>
                            <a:rPr lang="en-US" b="1">
                              <a:solidFill>
                                <a:srgbClr val="000000"/>
                              </a:solidFill>
                              <a:latin typeface="Cambria Math"/>
                            </a:rPr>
                            <m:t>𝐨</m:t>
                          </m:r>
                        </m:sub>
                      </m:sSub>
                    </m:oMath>
                  </m:oMathPara>
                </a14:m>
                <a:endParaRPr lang="en-US" dirty="0"/>
              </a:p>
            </p:txBody>
          </p:sp>
        </mc:Choice>
        <mc:Fallback xmlns="">
          <p:sp>
            <p:nvSpPr>
              <p:cNvPr id="23" name="Rectangle 22"/>
              <p:cNvSpPr>
                <a:spLocks noRot="1" noChangeAspect="1" noMove="1" noResize="1" noEditPoints="1" noAdjustHandles="1" noChangeArrowheads="1" noChangeShapeType="1" noTextEdit="1"/>
              </p:cNvSpPr>
              <p:nvPr/>
            </p:nvSpPr>
            <p:spPr>
              <a:xfrm>
                <a:off x="567977" y="4506097"/>
                <a:ext cx="542071" cy="369332"/>
              </a:xfrm>
              <a:prstGeom prst="rect">
                <a:avLst/>
              </a:prstGeom>
              <a:blipFill rotWithShape="1">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Rectangle 52"/>
              <p:cNvSpPr/>
              <p:nvPr/>
            </p:nvSpPr>
            <p:spPr>
              <a:xfrm>
                <a:off x="2057400" y="4506097"/>
                <a:ext cx="54207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1" i="1">
                              <a:solidFill>
                                <a:srgbClr val="000000"/>
                              </a:solidFill>
                              <a:latin typeface="Cambria Math"/>
                            </a:rPr>
                          </m:ctrlPr>
                        </m:sSubPr>
                        <m:e>
                          <m:r>
                            <a:rPr lang="en-US" b="1">
                              <a:solidFill>
                                <a:srgbClr val="000000"/>
                              </a:solidFill>
                              <a:latin typeface="Cambria Math"/>
                              <a:ea typeface="Cambria Math"/>
                            </a:rPr>
                            <m:t>𝛚</m:t>
                          </m:r>
                        </m:e>
                        <m:sub>
                          <m:r>
                            <a:rPr lang="en-US" b="1">
                              <a:solidFill>
                                <a:srgbClr val="000000"/>
                              </a:solidFill>
                              <a:latin typeface="Cambria Math"/>
                            </a:rPr>
                            <m:t>𝐨</m:t>
                          </m:r>
                        </m:sub>
                      </m:sSub>
                    </m:oMath>
                  </m:oMathPara>
                </a14:m>
                <a:endParaRPr lang="en-US" dirty="0"/>
              </a:p>
            </p:txBody>
          </p:sp>
        </mc:Choice>
        <mc:Fallback xmlns="">
          <p:sp>
            <p:nvSpPr>
              <p:cNvPr id="53" name="Rectangle 52"/>
              <p:cNvSpPr>
                <a:spLocks noRot="1" noChangeAspect="1" noMove="1" noResize="1" noEditPoints="1" noAdjustHandles="1" noChangeArrowheads="1" noChangeShapeType="1" noTextEdit="1"/>
              </p:cNvSpPr>
              <p:nvPr/>
            </p:nvSpPr>
            <p:spPr>
              <a:xfrm>
                <a:off x="2057400" y="4506097"/>
                <a:ext cx="542071" cy="369332"/>
              </a:xfrm>
              <a:prstGeom prst="rect">
                <a:avLst/>
              </a:prstGeom>
              <a:blipFill rotWithShape="1">
                <a:blip r:embed="rId1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Rectangle 53"/>
              <p:cNvSpPr/>
              <p:nvPr/>
            </p:nvSpPr>
            <p:spPr>
              <a:xfrm>
                <a:off x="2440025" y="4530811"/>
                <a:ext cx="67993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1" smtClean="0">
                          <a:solidFill>
                            <a:srgbClr val="000000"/>
                          </a:solidFill>
                          <a:latin typeface="Cambria Math"/>
                        </a:rPr>
                        <m:t>𝟐</m:t>
                      </m:r>
                      <m:sSub>
                        <m:sSubPr>
                          <m:ctrlPr>
                            <a:rPr lang="en-US" b="1" i="1">
                              <a:solidFill>
                                <a:srgbClr val="000000"/>
                              </a:solidFill>
                              <a:latin typeface="Cambria Math"/>
                            </a:rPr>
                          </m:ctrlPr>
                        </m:sSubPr>
                        <m:e>
                          <m:r>
                            <a:rPr lang="en-US" b="1">
                              <a:solidFill>
                                <a:srgbClr val="000000"/>
                              </a:solidFill>
                              <a:latin typeface="Cambria Math"/>
                              <a:ea typeface="Cambria Math"/>
                            </a:rPr>
                            <m:t>𝛚</m:t>
                          </m:r>
                        </m:e>
                        <m:sub>
                          <m:r>
                            <a:rPr lang="en-US" b="1">
                              <a:solidFill>
                                <a:srgbClr val="000000"/>
                              </a:solidFill>
                              <a:latin typeface="Cambria Math"/>
                            </a:rPr>
                            <m:t>𝐨</m:t>
                          </m:r>
                        </m:sub>
                      </m:sSub>
                    </m:oMath>
                  </m:oMathPara>
                </a14:m>
                <a:endParaRPr lang="en-US" dirty="0"/>
              </a:p>
            </p:txBody>
          </p:sp>
        </mc:Choice>
        <mc:Fallback xmlns="">
          <p:sp>
            <p:nvSpPr>
              <p:cNvPr id="54" name="Rectangle 53"/>
              <p:cNvSpPr>
                <a:spLocks noRot="1" noChangeAspect="1" noMove="1" noResize="1" noEditPoints="1" noAdjustHandles="1" noChangeArrowheads="1" noChangeShapeType="1" noTextEdit="1"/>
              </p:cNvSpPr>
              <p:nvPr/>
            </p:nvSpPr>
            <p:spPr>
              <a:xfrm>
                <a:off x="2440025" y="4530811"/>
                <a:ext cx="679930" cy="369332"/>
              </a:xfrm>
              <a:prstGeom prst="rect">
                <a:avLst/>
              </a:prstGeom>
              <a:blipFill rotWithShape="1">
                <a:blip r:embed="rId1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Rectangle 54"/>
              <p:cNvSpPr/>
              <p:nvPr/>
            </p:nvSpPr>
            <p:spPr>
              <a:xfrm>
                <a:off x="2895600" y="4530811"/>
                <a:ext cx="679930"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1" smtClean="0">
                          <a:solidFill>
                            <a:srgbClr val="000000"/>
                          </a:solidFill>
                          <a:latin typeface="Cambria Math"/>
                        </a:rPr>
                        <m:t>𝟑</m:t>
                      </m:r>
                      <m:sSub>
                        <m:sSubPr>
                          <m:ctrlPr>
                            <a:rPr lang="en-US" b="1" i="1">
                              <a:solidFill>
                                <a:srgbClr val="000000"/>
                              </a:solidFill>
                              <a:latin typeface="Cambria Math"/>
                            </a:rPr>
                          </m:ctrlPr>
                        </m:sSubPr>
                        <m:e>
                          <m:r>
                            <a:rPr lang="en-US" b="1">
                              <a:solidFill>
                                <a:srgbClr val="000000"/>
                              </a:solidFill>
                              <a:latin typeface="Cambria Math"/>
                              <a:ea typeface="Cambria Math"/>
                            </a:rPr>
                            <m:t>𝛚</m:t>
                          </m:r>
                        </m:e>
                        <m:sub>
                          <m:r>
                            <a:rPr lang="en-US" b="1">
                              <a:solidFill>
                                <a:srgbClr val="000000"/>
                              </a:solidFill>
                              <a:latin typeface="Cambria Math"/>
                            </a:rPr>
                            <m:t>𝐨</m:t>
                          </m:r>
                        </m:sub>
                      </m:sSub>
                    </m:oMath>
                  </m:oMathPara>
                </a14:m>
                <a:endParaRPr lang="en-US" dirty="0"/>
              </a:p>
            </p:txBody>
          </p:sp>
        </mc:Choice>
        <mc:Fallback xmlns="">
          <p:sp>
            <p:nvSpPr>
              <p:cNvPr id="55" name="Rectangle 54"/>
              <p:cNvSpPr>
                <a:spLocks noRot="1" noChangeAspect="1" noMove="1" noResize="1" noEditPoints="1" noAdjustHandles="1" noChangeArrowheads="1" noChangeShapeType="1" noTextEdit="1"/>
              </p:cNvSpPr>
              <p:nvPr/>
            </p:nvSpPr>
            <p:spPr>
              <a:xfrm>
                <a:off x="2895600" y="4530811"/>
                <a:ext cx="679930" cy="369332"/>
              </a:xfrm>
              <a:prstGeom prst="rect">
                <a:avLst/>
              </a:prstGeom>
              <a:blipFill rotWithShape="1">
                <a:blip r:embed="rId2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Rectangle 55"/>
              <p:cNvSpPr/>
              <p:nvPr/>
            </p:nvSpPr>
            <p:spPr>
              <a:xfrm>
                <a:off x="1643619" y="4532869"/>
                <a:ext cx="566181"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0" smtClean="0">
                          <a:solidFill>
                            <a:srgbClr val="000000"/>
                          </a:solidFill>
                          <a:latin typeface="Cambria Math"/>
                        </a:rPr>
                        <m:t>𝐃𝐂</m:t>
                      </m:r>
                    </m:oMath>
                  </m:oMathPara>
                </a14:m>
                <a:endParaRPr lang="en-US" dirty="0"/>
              </a:p>
            </p:txBody>
          </p:sp>
        </mc:Choice>
        <mc:Fallback xmlns="">
          <p:sp>
            <p:nvSpPr>
              <p:cNvPr id="56" name="Rectangle 55"/>
              <p:cNvSpPr>
                <a:spLocks noRot="1" noChangeAspect="1" noMove="1" noResize="1" noEditPoints="1" noAdjustHandles="1" noChangeArrowheads="1" noChangeShapeType="1" noTextEdit="1"/>
              </p:cNvSpPr>
              <p:nvPr/>
            </p:nvSpPr>
            <p:spPr>
              <a:xfrm>
                <a:off x="1643619" y="4532869"/>
                <a:ext cx="566181" cy="369332"/>
              </a:xfrm>
              <a:prstGeom prst="rect">
                <a:avLst/>
              </a:prstGeom>
              <a:blipFill rotWithShape="1">
                <a:blip r:embed="rId21"/>
                <a:stretch>
                  <a:fillRect/>
                </a:stretch>
              </a:blipFill>
            </p:spPr>
            <p:txBody>
              <a:bodyPr/>
              <a:lstStyle/>
              <a:p>
                <a:r>
                  <a:rPr lang="en-US">
                    <a:noFill/>
                  </a:rPr>
                  <a:t> </a:t>
                </a:r>
              </a:p>
            </p:txBody>
          </p:sp>
        </mc:Fallback>
      </mc:AlternateContent>
      <p:cxnSp>
        <p:nvCxnSpPr>
          <p:cNvPr id="57" name="Straight Arrow Connector 56"/>
          <p:cNvCxnSpPr/>
          <p:nvPr/>
        </p:nvCxnSpPr>
        <p:spPr>
          <a:xfrm>
            <a:off x="1110048" y="459337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rot="16432609">
            <a:off x="468168" y="4529908"/>
            <a:ext cx="1482906" cy="338554"/>
          </a:xfrm>
          <a:prstGeom prst="rect">
            <a:avLst/>
          </a:prstGeom>
        </p:spPr>
        <p:txBody>
          <a:bodyPr wrap="none">
            <a:spAutoFit/>
          </a:bodyPr>
          <a:lstStyle/>
          <a:p>
            <a:r>
              <a:rPr lang="en-US" sz="1600" b="1" dirty="0" smtClean="0">
                <a:solidFill>
                  <a:srgbClr val="000000"/>
                </a:solidFill>
                <a:latin typeface="Franklin Gothic Medium Cond" pitchFamily="34" charset="0"/>
              </a:rPr>
              <a:t>Nonlinear system</a:t>
            </a:r>
            <a:endParaRPr lang="en-US" sz="1600" dirty="0">
              <a:solidFill>
                <a:srgbClr val="000000"/>
              </a:solidFill>
            </a:endParaRPr>
          </a:p>
        </p:txBody>
      </p:sp>
      <p:sp>
        <p:nvSpPr>
          <p:cNvPr id="59" name="Rectangle 58"/>
          <p:cNvSpPr/>
          <p:nvPr/>
        </p:nvSpPr>
        <p:spPr>
          <a:xfrm>
            <a:off x="602906" y="2524897"/>
            <a:ext cx="1683094" cy="830997"/>
          </a:xfrm>
          <a:prstGeom prst="rect">
            <a:avLst/>
          </a:prstGeom>
        </p:spPr>
        <p:txBody>
          <a:bodyPr wrap="square">
            <a:spAutoFit/>
          </a:bodyPr>
          <a:lstStyle/>
          <a:p>
            <a:r>
              <a:rPr lang="en-US" sz="1600" b="1" dirty="0" smtClean="0">
                <a:solidFill>
                  <a:srgbClr val="FF0000"/>
                </a:solidFill>
                <a:latin typeface="Franklin Gothic Medium Cond" pitchFamily="34" charset="0"/>
              </a:rPr>
              <a:t>For most systems, polarity of a</a:t>
            </a:r>
            <a:r>
              <a:rPr lang="en-US" sz="1600" b="1" baseline="-25000" dirty="0" smtClean="0">
                <a:solidFill>
                  <a:srgbClr val="FF0000"/>
                </a:solidFill>
                <a:latin typeface="Franklin Gothic Medium Cond" pitchFamily="34" charset="0"/>
              </a:rPr>
              <a:t>3</a:t>
            </a:r>
            <a:r>
              <a:rPr lang="en-US" sz="1600" b="1" dirty="0" smtClean="0">
                <a:solidFill>
                  <a:srgbClr val="FF0000"/>
                </a:solidFill>
                <a:latin typeface="Franklin Gothic Medium Cond" pitchFamily="34" charset="0"/>
              </a:rPr>
              <a:t> is the opposite of a</a:t>
            </a:r>
            <a:r>
              <a:rPr lang="en-US" sz="1600" b="1" baseline="-25000" dirty="0" smtClean="0">
                <a:solidFill>
                  <a:srgbClr val="FF0000"/>
                </a:solidFill>
                <a:latin typeface="Franklin Gothic Medium Cond" pitchFamily="34" charset="0"/>
              </a:rPr>
              <a:t>1</a:t>
            </a:r>
            <a:r>
              <a:rPr lang="en-US" sz="1600" b="1" dirty="0" smtClean="0">
                <a:solidFill>
                  <a:srgbClr val="FF0000"/>
                </a:solidFill>
                <a:latin typeface="Franklin Gothic Medium Cond" pitchFamily="34" charset="0"/>
              </a:rPr>
              <a:t>.</a:t>
            </a:r>
            <a:endParaRPr lang="en-US" sz="1600" dirty="0">
              <a:solidFill>
                <a:srgbClr val="FF0000"/>
              </a:solidFill>
            </a:endParaRPr>
          </a:p>
        </p:txBody>
      </p:sp>
      <p:sp>
        <p:nvSpPr>
          <p:cNvPr id="62" name="Oval 61"/>
          <p:cNvSpPr/>
          <p:nvPr/>
        </p:nvSpPr>
        <p:spPr>
          <a:xfrm>
            <a:off x="1819558" y="4924244"/>
            <a:ext cx="985943" cy="911007"/>
          </a:xfrm>
          <a:prstGeom prst="ellipse">
            <a:avLst/>
          </a:pr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526706" y="5767743"/>
            <a:ext cx="6026494" cy="584775"/>
          </a:xfrm>
          <a:prstGeom prst="rect">
            <a:avLst/>
          </a:prstGeom>
        </p:spPr>
        <p:txBody>
          <a:bodyPr wrap="square">
            <a:spAutoFit/>
          </a:bodyPr>
          <a:lstStyle/>
          <a:p>
            <a:r>
              <a:rPr lang="en-US" sz="1600" b="1" dirty="0" smtClean="0">
                <a:latin typeface="Franklin Gothic Medium Cond" pitchFamily="34" charset="0"/>
              </a:rPr>
              <a:t>Because of this 3</a:t>
            </a:r>
            <a:r>
              <a:rPr lang="en-US" sz="1600" b="1" baseline="30000" dirty="0" smtClean="0">
                <a:latin typeface="Franklin Gothic Medium Cond" pitchFamily="34" charset="0"/>
              </a:rPr>
              <a:t>rd</a:t>
            </a:r>
            <a:r>
              <a:rPr lang="en-US" sz="1600" b="1" dirty="0" smtClean="0">
                <a:latin typeface="Franklin Gothic Medium Cond" pitchFamily="34" charset="0"/>
              </a:rPr>
              <a:t>-harmonic term, gain will be decreased from ideal value.</a:t>
            </a:r>
          </a:p>
          <a:p>
            <a:r>
              <a:rPr lang="en-US" sz="1600" b="1" dirty="0" smtClean="0">
                <a:latin typeface="Franklin Gothic Medium Cond" pitchFamily="34" charset="0"/>
              </a:rPr>
              <a:t>(“gain desensitization” or “self-jamming effect”)</a:t>
            </a:r>
            <a:endParaRPr lang="en-US" sz="1600" dirty="0"/>
          </a:p>
        </p:txBody>
      </p:sp>
      <p:sp>
        <p:nvSpPr>
          <p:cNvPr id="64" name="Title 1"/>
          <p:cNvSpPr>
            <a:spLocks noGrp="1"/>
          </p:cNvSpPr>
          <p:nvPr>
            <p:ph type="title"/>
          </p:nvPr>
        </p:nvSpPr>
        <p:spPr>
          <a:xfrm>
            <a:off x="457200" y="639762"/>
            <a:ext cx="8229600" cy="655638"/>
          </a:xfrm>
        </p:spPr>
        <p:txBody>
          <a:bodyPr/>
          <a:lstStyle/>
          <a:p>
            <a:r>
              <a:rPr lang="en-US" dirty="0" smtClean="0"/>
              <a:t>Gain Compression (Self-Jamming)</a:t>
            </a:r>
            <a:endParaRPr lang="en-US" dirty="0"/>
          </a:p>
        </p:txBody>
      </p:sp>
    </p:spTree>
    <p:extLst>
      <p:ext uri="{BB962C8B-B14F-4D97-AF65-F5344CB8AC3E}">
        <p14:creationId xmlns:p14="http://schemas.microsoft.com/office/powerpoint/2010/main" val="1716972644"/>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 &amp; Output P1dB Compression Point</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8</a:t>
            </a:fld>
            <a:endParaRPr lang="en-US">
              <a:solidFill>
                <a:srgbClr val="000000"/>
              </a:solidFill>
            </a:endParaRPr>
          </a:p>
        </p:txBody>
      </p:sp>
      <p:sp>
        <p:nvSpPr>
          <p:cNvPr id="60" name="TextBox 2"/>
          <p:cNvSpPr txBox="1">
            <a:spLocks noChangeArrowheads="1"/>
          </p:cNvSpPr>
          <p:nvPr/>
        </p:nvSpPr>
        <p:spPr bwMode="auto">
          <a:xfrm>
            <a:off x="990600" y="1261646"/>
            <a:ext cx="68283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We need a parameter to describe the self-jamming effect.</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64" name="TextBox 63"/>
              <p:cNvSpPr txBox="1"/>
              <p:nvPr/>
            </p:nvSpPr>
            <p:spPr>
              <a:xfrm>
                <a:off x="1676400" y="1662820"/>
                <a:ext cx="4236416" cy="72398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smtClean="0">
                          <a:solidFill>
                            <a:srgbClr val="000000"/>
                          </a:solidFill>
                          <a:latin typeface="Cambria Math"/>
                        </a:rPr>
                        <m:t>𝐟𝐮𝐧𝐝𝐚𝐦𝐞𝐧𝐭𝐚𝐥</m:t>
                      </m:r>
                      <m:r>
                        <a:rPr lang="en-US" sz="1600" b="1" i="0" smtClean="0">
                          <a:solidFill>
                            <a:srgbClr val="000000"/>
                          </a:solidFill>
                          <a:latin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𝐚</m:t>
                          </m:r>
                        </m:e>
                        <m:sub>
                          <m:r>
                            <a:rPr lang="en-US" sz="1600" b="1">
                              <a:solidFill>
                                <a:srgbClr val="000000"/>
                              </a:solidFill>
                              <a:latin typeface="Cambria Math"/>
                            </a:rPr>
                            <m:t>𝟏</m:t>
                          </m:r>
                        </m:sub>
                      </m:sSub>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𝐩</m:t>
                          </m:r>
                        </m:sub>
                      </m:sSub>
                      <m:groupChr>
                        <m:groupChrPr>
                          <m:chr m:val="⏟"/>
                          <m:ctrlPr>
                            <a:rPr lang="en-US" sz="1600" b="1" i="1" smtClean="0">
                              <a:solidFill>
                                <a:srgbClr val="0000FF"/>
                              </a:solidFill>
                              <a:latin typeface="Cambria Math"/>
                            </a:rPr>
                          </m:ctrlPr>
                        </m:groupChrPr>
                        <m:e>
                          <m:d>
                            <m:dPr>
                              <m:ctrlPr>
                                <a:rPr lang="en-US" sz="1600" b="1" i="1">
                                  <a:solidFill>
                                    <a:srgbClr val="0000FF"/>
                                  </a:solidFill>
                                  <a:latin typeface="Cambria Math"/>
                                </a:rPr>
                              </m:ctrlPr>
                            </m:dPr>
                            <m:e>
                              <m:r>
                                <a:rPr lang="en-US" sz="1600" b="1" smtClean="0">
                                  <a:solidFill>
                                    <a:srgbClr val="0000FF"/>
                                  </a:solidFill>
                                  <a:latin typeface="Cambria Math"/>
                                </a:rPr>
                                <m:t>𝟏</m:t>
                              </m:r>
                              <m:r>
                                <a:rPr lang="en-US" sz="1600" b="1" smtClean="0">
                                  <a:solidFill>
                                    <a:srgbClr val="0000FF"/>
                                  </a:solidFill>
                                  <a:latin typeface="Cambria Math"/>
                                </a:rPr>
                                <m:t>+</m:t>
                              </m:r>
                              <m:f>
                                <m:fPr>
                                  <m:ctrlPr>
                                    <a:rPr lang="en-US" sz="1600" b="1" i="1">
                                      <a:solidFill>
                                        <a:srgbClr val="0000FF"/>
                                      </a:solidFill>
                                      <a:latin typeface="Cambria Math"/>
                                    </a:rPr>
                                  </m:ctrlPr>
                                </m:fPr>
                                <m:num>
                                  <m:r>
                                    <a:rPr lang="en-US" sz="1600" b="1">
                                      <a:solidFill>
                                        <a:srgbClr val="0000FF"/>
                                      </a:solidFill>
                                      <a:latin typeface="Cambria Math"/>
                                    </a:rPr>
                                    <m:t>𝟑</m:t>
                                  </m:r>
                                </m:num>
                                <m:den>
                                  <m:r>
                                    <a:rPr lang="en-US" sz="1600" b="1">
                                      <a:solidFill>
                                        <a:srgbClr val="0000FF"/>
                                      </a:solidFill>
                                      <a:latin typeface="Cambria Math"/>
                                    </a:rPr>
                                    <m:t>𝟒</m:t>
                                  </m:r>
                                </m:den>
                              </m:f>
                              <m:f>
                                <m:fPr>
                                  <m:ctrlPr>
                                    <a:rPr lang="en-US" sz="1600" b="1" i="1">
                                      <a:solidFill>
                                        <a:srgbClr val="0000FF"/>
                                      </a:solidFill>
                                      <a:latin typeface="Cambria Math"/>
                                    </a:rPr>
                                  </m:ctrlPr>
                                </m:fPr>
                                <m:num>
                                  <m:sSub>
                                    <m:sSubPr>
                                      <m:ctrlPr>
                                        <a:rPr lang="en-US" sz="1600" b="1" i="1">
                                          <a:solidFill>
                                            <a:srgbClr val="0000FF"/>
                                          </a:solidFill>
                                          <a:latin typeface="Cambria Math"/>
                                        </a:rPr>
                                      </m:ctrlPr>
                                    </m:sSubPr>
                                    <m:e>
                                      <m:r>
                                        <a:rPr lang="en-US" sz="1600" b="1">
                                          <a:solidFill>
                                            <a:srgbClr val="0000FF"/>
                                          </a:solidFill>
                                          <a:latin typeface="Cambria Math"/>
                                        </a:rPr>
                                        <m:t>𝐚</m:t>
                                      </m:r>
                                    </m:e>
                                    <m:sub>
                                      <m:r>
                                        <a:rPr lang="en-US" sz="1600" b="1">
                                          <a:solidFill>
                                            <a:srgbClr val="0000FF"/>
                                          </a:solidFill>
                                          <a:latin typeface="Cambria Math"/>
                                        </a:rPr>
                                        <m:t>𝟑</m:t>
                                      </m:r>
                                    </m:sub>
                                  </m:sSub>
                                </m:num>
                                <m:den>
                                  <m:sSub>
                                    <m:sSubPr>
                                      <m:ctrlPr>
                                        <a:rPr lang="en-US" sz="1600" b="1" i="1">
                                          <a:solidFill>
                                            <a:srgbClr val="0000FF"/>
                                          </a:solidFill>
                                          <a:latin typeface="Cambria Math"/>
                                        </a:rPr>
                                      </m:ctrlPr>
                                    </m:sSubPr>
                                    <m:e>
                                      <m:r>
                                        <a:rPr lang="en-US" sz="1600" b="1">
                                          <a:solidFill>
                                            <a:srgbClr val="0000FF"/>
                                          </a:solidFill>
                                          <a:latin typeface="Cambria Math"/>
                                        </a:rPr>
                                        <m:t>𝐚</m:t>
                                      </m:r>
                                    </m:e>
                                    <m:sub>
                                      <m:r>
                                        <a:rPr lang="en-US" sz="1600" b="1">
                                          <a:solidFill>
                                            <a:srgbClr val="0000FF"/>
                                          </a:solidFill>
                                          <a:latin typeface="Cambria Math"/>
                                        </a:rPr>
                                        <m:t>𝟏</m:t>
                                      </m:r>
                                    </m:sub>
                                  </m:sSub>
                                </m:den>
                              </m:f>
                              <m:sSup>
                                <m:sSupPr>
                                  <m:ctrlPr>
                                    <a:rPr lang="en-US" sz="1600" b="1" i="1">
                                      <a:solidFill>
                                        <a:srgbClr val="0000FF"/>
                                      </a:solidFill>
                                      <a:latin typeface="Cambria Math"/>
                                    </a:rPr>
                                  </m:ctrlPr>
                                </m:sSupPr>
                                <m:e>
                                  <m:sSub>
                                    <m:sSubPr>
                                      <m:ctrlPr>
                                        <a:rPr lang="en-US" sz="1600" b="1" i="1">
                                          <a:solidFill>
                                            <a:srgbClr val="0000FF"/>
                                          </a:solidFill>
                                          <a:latin typeface="Cambria Math"/>
                                        </a:rPr>
                                      </m:ctrlPr>
                                    </m:sSubPr>
                                    <m:e>
                                      <m:r>
                                        <a:rPr lang="en-US" sz="1600" b="1">
                                          <a:solidFill>
                                            <a:srgbClr val="0000FF"/>
                                          </a:solidFill>
                                          <a:latin typeface="Cambria Math"/>
                                        </a:rPr>
                                        <m:t>𝐕</m:t>
                                      </m:r>
                                    </m:e>
                                    <m:sub>
                                      <m:r>
                                        <a:rPr lang="en-US" sz="1600" b="1">
                                          <a:solidFill>
                                            <a:srgbClr val="0000FF"/>
                                          </a:solidFill>
                                          <a:latin typeface="Cambria Math"/>
                                        </a:rPr>
                                        <m:t>𝐩</m:t>
                                      </m:r>
                                    </m:sub>
                                  </m:sSub>
                                </m:e>
                                <m:sup>
                                  <m:r>
                                    <a:rPr lang="en-US" sz="1600" b="1">
                                      <a:solidFill>
                                        <a:srgbClr val="0000FF"/>
                                      </a:solidFill>
                                      <a:latin typeface="Cambria Math"/>
                                    </a:rPr>
                                    <m:t>𝟐</m:t>
                                  </m:r>
                                </m:sup>
                              </m:sSup>
                            </m:e>
                          </m:d>
                        </m:e>
                      </m:groupChr>
                      <m:r>
                        <a:rPr lang="en-US" sz="1600" b="1" i="0">
                          <a:solidFill>
                            <a:srgbClr val="000000"/>
                          </a:solidFill>
                          <a:latin typeface="Cambria Math"/>
                        </a:rPr>
                        <m:t>𝐜𝐨𝐬</m:t>
                      </m:r>
                      <m:sSub>
                        <m:sSubPr>
                          <m:ctrlPr>
                            <a:rPr lang="en-US" sz="1600" b="1" i="1">
                              <a:solidFill>
                                <a:srgbClr val="000000"/>
                              </a:solidFill>
                              <a:latin typeface="Cambria Math"/>
                            </a:rPr>
                          </m:ctrlPr>
                        </m:sSubPr>
                        <m:e>
                          <m:r>
                            <a:rPr lang="en-US" sz="1600" b="1" i="0">
                              <a:solidFill>
                                <a:srgbClr val="000000"/>
                              </a:solidFill>
                              <a:latin typeface="Cambria Math"/>
                              <a:ea typeface="Cambria Math"/>
                            </a:rPr>
                            <m:t>𝛚</m:t>
                          </m:r>
                        </m:e>
                        <m:sub>
                          <m:r>
                            <a:rPr lang="en-US" sz="1600" b="1" i="0">
                              <a:solidFill>
                                <a:srgbClr val="000000"/>
                              </a:solidFill>
                              <a:latin typeface="Cambria Math"/>
                            </a:rPr>
                            <m:t>𝐨</m:t>
                          </m:r>
                        </m:sub>
                      </m:sSub>
                      <m:r>
                        <a:rPr lang="en-US" sz="1600" b="1" i="0">
                          <a:solidFill>
                            <a:srgbClr val="000000"/>
                          </a:solidFill>
                          <a:latin typeface="Cambria Math"/>
                          <a:ea typeface="Cambria Math"/>
                        </a:rPr>
                        <m:t>𝐭</m:t>
                      </m:r>
                    </m:oMath>
                  </m:oMathPara>
                </a14:m>
                <a:endParaRPr lang="en-US" sz="1600" b="1" dirty="0">
                  <a:solidFill>
                    <a:srgbClr val="000000"/>
                  </a:solidFill>
                </a:endParaRPr>
              </a:p>
            </p:txBody>
          </p:sp>
        </mc:Choice>
        <mc:Fallback xmlns="">
          <p:sp>
            <p:nvSpPr>
              <p:cNvPr id="64" name="TextBox 63"/>
              <p:cNvSpPr txBox="1">
                <a:spLocks noRot="1" noChangeAspect="1" noMove="1" noResize="1" noEditPoints="1" noAdjustHandles="1" noChangeArrowheads="1" noChangeShapeType="1" noTextEdit="1"/>
              </p:cNvSpPr>
              <p:nvPr/>
            </p:nvSpPr>
            <p:spPr>
              <a:xfrm>
                <a:off x="1676400" y="1662820"/>
                <a:ext cx="4236416" cy="723981"/>
              </a:xfrm>
              <a:prstGeom prst="rect">
                <a:avLst/>
              </a:prstGeom>
              <a:blipFill rotWithShape="1">
                <a:blip r:embed="rId3"/>
                <a:stretch>
                  <a:fillRect/>
                </a:stretch>
              </a:blipFill>
            </p:spPr>
            <p:txBody>
              <a:bodyPr/>
              <a:lstStyle/>
              <a:p>
                <a:r>
                  <a:rPr lang="en-US">
                    <a:noFill/>
                  </a:rPr>
                  <a:t> </a:t>
                </a:r>
              </a:p>
            </p:txBody>
          </p:sp>
        </mc:Fallback>
      </mc:AlternateContent>
      <p:sp>
        <p:nvSpPr>
          <p:cNvPr id="65" name="Rectangle 64"/>
          <p:cNvSpPr/>
          <p:nvPr/>
        </p:nvSpPr>
        <p:spPr>
          <a:xfrm>
            <a:off x="3581400" y="2286000"/>
            <a:ext cx="1672894" cy="338554"/>
          </a:xfrm>
          <a:prstGeom prst="rect">
            <a:avLst/>
          </a:prstGeom>
        </p:spPr>
        <p:txBody>
          <a:bodyPr wrap="none">
            <a:spAutoFit/>
          </a:bodyPr>
          <a:lstStyle/>
          <a:p>
            <a:r>
              <a:rPr lang="en-US" sz="1600" b="1" dirty="0" smtClean="0">
                <a:solidFill>
                  <a:srgbClr val="0000FF"/>
                </a:solidFill>
                <a:latin typeface="Franklin Gothic Medium Cond" pitchFamily="34" charset="0"/>
              </a:rPr>
              <a:t>Self-jamming factor</a:t>
            </a:r>
            <a:endParaRPr lang="en-US" sz="1600" dirty="0">
              <a:solidFill>
                <a:srgbClr val="0000FF"/>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849154172"/>
              </p:ext>
            </p:extLst>
          </p:nvPr>
        </p:nvGraphicFramePr>
        <p:xfrm>
          <a:off x="2133600" y="2809756"/>
          <a:ext cx="1783437" cy="1371600"/>
        </p:xfrm>
        <a:graphic>
          <a:graphicData uri="http://schemas.openxmlformats.org/presentationml/2006/ole">
            <mc:AlternateContent xmlns:mc="http://schemas.openxmlformats.org/markup-compatibility/2006">
              <mc:Choice xmlns:v="urn:schemas-microsoft-com:vml" Requires="v">
                <p:oleObj spid="_x0000_s105560" name="Visio" r:id="rId4" imgW="790949" imgH="608310" progId="Visio.Drawing.11">
                  <p:embed/>
                </p:oleObj>
              </mc:Choice>
              <mc:Fallback>
                <p:oleObj name="Visio" r:id="rId4" imgW="790949" imgH="608310" progId="Visio.Drawing.11">
                  <p:embed/>
                  <p:pic>
                    <p:nvPicPr>
                      <p:cNvPr id="0" name=""/>
                      <p:cNvPicPr/>
                      <p:nvPr/>
                    </p:nvPicPr>
                    <p:blipFill>
                      <a:blip r:embed="rId5"/>
                      <a:stretch>
                        <a:fillRect/>
                      </a:stretch>
                    </p:blipFill>
                    <p:spPr>
                      <a:xfrm>
                        <a:off x="2133600" y="2809756"/>
                        <a:ext cx="1783437" cy="137160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8" name="TextBox 7"/>
              <p:cNvSpPr txBox="1"/>
              <p:nvPr/>
            </p:nvSpPr>
            <p:spPr>
              <a:xfrm>
                <a:off x="3111808" y="4028956"/>
                <a:ext cx="1018869" cy="38151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00FF"/>
                              </a:solidFill>
                              <a:latin typeface="Cambria Math"/>
                            </a:rPr>
                          </m:ctrlPr>
                        </m:sSubPr>
                        <m:e>
                          <m:r>
                            <a:rPr lang="en-US" b="1" i="0" smtClean="0">
                              <a:solidFill>
                                <a:srgbClr val="0000FF"/>
                              </a:solidFill>
                              <a:latin typeface="Cambria Math"/>
                            </a:rPr>
                            <m:t>𝐏</m:t>
                          </m:r>
                        </m:e>
                        <m:sub>
                          <m:r>
                            <a:rPr lang="en-US" b="1" smtClean="0">
                              <a:solidFill>
                                <a:srgbClr val="0000FF"/>
                              </a:solidFill>
                              <a:latin typeface="Cambria Math"/>
                            </a:rPr>
                            <m:t>𝐢𝐧</m:t>
                          </m:r>
                          <m:r>
                            <a:rPr lang="en-US" b="1" i="0" smtClean="0">
                              <a:solidFill>
                                <a:srgbClr val="0000FF"/>
                              </a:solidFill>
                              <a:latin typeface="Cambria Math"/>
                            </a:rPr>
                            <m:t>,−</m:t>
                          </m:r>
                          <m:r>
                            <a:rPr lang="en-US" b="1" i="0" smtClean="0">
                              <a:solidFill>
                                <a:srgbClr val="0000FF"/>
                              </a:solidFill>
                              <a:latin typeface="Cambria Math"/>
                            </a:rPr>
                            <m:t>𝟏𝐝𝐁</m:t>
                          </m:r>
                        </m:sub>
                      </m:sSub>
                    </m:oMath>
                  </m:oMathPara>
                </a14:m>
                <a:endParaRPr lang="en-US" b="1" dirty="0">
                  <a:solidFill>
                    <a:srgbClr val="0000FF"/>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3111808" y="4028956"/>
                <a:ext cx="1018869" cy="381515"/>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1219200" y="3190756"/>
                <a:ext cx="1123064" cy="38151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00FF"/>
                              </a:solidFill>
                              <a:latin typeface="Cambria Math"/>
                            </a:rPr>
                          </m:ctrlPr>
                        </m:sSubPr>
                        <m:e>
                          <m:r>
                            <a:rPr lang="en-US" b="1" i="0" smtClean="0">
                              <a:solidFill>
                                <a:srgbClr val="0000FF"/>
                              </a:solidFill>
                              <a:latin typeface="Cambria Math"/>
                            </a:rPr>
                            <m:t>𝐏</m:t>
                          </m:r>
                        </m:e>
                        <m:sub>
                          <m:r>
                            <a:rPr lang="en-US" b="1" i="0" smtClean="0">
                              <a:solidFill>
                                <a:srgbClr val="0000FF"/>
                              </a:solidFill>
                              <a:latin typeface="Cambria Math"/>
                            </a:rPr>
                            <m:t>𝐨𝐮𝐭</m:t>
                          </m:r>
                          <m:r>
                            <a:rPr lang="en-US" b="1" i="0" smtClean="0">
                              <a:solidFill>
                                <a:srgbClr val="0000FF"/>
                              </a:solidFill>
                              <a:latin typeface="Cambria Math"/>
                            </a:rPr>
                            <m:t>,−</m:t>
                          </m:r>
                          <m:r>
                            <a:rPr lang="en-US" b="1" i="0" smtClean="0">
                              <a:solidFill>
                                <a:srgbClr val="0000FF"/>
                              </a:solidFill>
                              <a:latin typeface="Cambria Math"/>
                            </a:rPr>
                            <m:t>𝟏𝐝𝐁</m:t>
                          </m:r>
                        </m:sub>
                      </m:sSub>
                    </m:oMath>
                  </m:oMathPara>
                </a14:m>
                <a:endParaRPr lang="en-US" b="1" dirty="0">
                  <a:solidFill>
                    <a:srgbClr val="0000FF"/>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1219200" y="3190756"/>
                <a:ext cx="1123064" cy="381515"/>
              </a:xfrm>
              <a:prstGeom prst="rect">
                <a:avLst/>
              </a:prstGeom>
              <a:blipFill rotWithShape="1">
                <a:blip r:embed="rId7"/>
                <a:stretch>
                  <a:fillRect/>
                </a:stretch>
              </a:blipFill>
            </p:spPr>
            <p:txBody>
              <a:bodyPr/>
              <a:lstStyle/>
              <a:p>
                <a:r>
                  <a:rPr lang="en-US">
                    <a:noFill/>
                  </a:rPr>
                  <a:t> </a:t>
                </a:r>
              </a:p>
            </p:txBody>
          </p:sp>
        </mc:Fallback>
      </mc:AlternateContent>
      <p:sp>
        <p:nvSpPr>
          <p:cNvPr id="10" name="Rectangle 9"/>
          <p:cNvSpPr/>
          <p:nvPr/>
        </p:nvSpPr>
        <p:spPr>
          <a:xfrm>
            <a:off x="3463545" y="3044125"/>
            <a:ext cx="498855" cy="338554"/>
          </a:xfrm>
          <a:prstGeom prst="rect">
            <a:avLst/>
          </a:prstGeom>
        </p:spPr>
        <p:txBody>
          <a:bodyPr wrap="none">
            <a:spAutoFit/>
          </a:bodyPr>
          <a:lstStyle/>
          <a:p>
            <a:r>
              <a:rPr lang="en-US" sz="1600" b="1" dirty="0" smtClean="0">
                <a:solidFill>
                  <a:srgbClr val="0000FF"/>
                </a:solidFill>
                <a:latin typeface="Franklin Gothic Medium Cond" pitchFamily="34" charset="0"/>
              </a:rPr>
              <a:t>1dB</a:t>
            </a:r>
            <a:endParaRPr lang="en-US" sz="1600" dirty="0">
              <a:solidFill>
                <a:srgbClr val="0000FF"/>
              </a:solidFill>
            </a:endParaRPr>
          </a:p>
        </p:txBody>
      </p:sp>
      <mc:AlternateContent xmlns:mc="http://schemas.openxmlformats.org/markup-compatibility/2006" xmlns:a14="http://schemas.microsoft.com/office/drawing/2010/main">
        <mc:Choice Requires="a14">
          <p:sp>
            <p:nvSpPr>
              <p:cNvPr id="11" name="TextBox 10"/>
              <p:cNvSpPr txBox="1"/>
              <p:nvPr/>
            </p:nvSpPr>
            <p:spPr>
              <a:xfrm>
                <a:off x="3810000" y="3876556"/>
                <a:ext cx="1123961"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chemeClr val="tx1"/>
                              </a:solidFill>
                              <a:latin typeface="Cambria Math"/>
                            </a:rPr>
                          </m:ctrlPr>
                        </m:sSubPr>
                        <m:e>
                          <m:r>
                            <a:rPr lang="en-US" sz="1600" b="1" i="0" smtClean="0">
                              <a:solidFill>
                                <a:schemeClr val="tx1"/>
                              </a:solidFill>
                              <a:latin typeface="Cambria Math"/>
                            </a:rPr>
                            <m:t>𝐏</m:t>
                          </m:r>
                        </m:e>
                        <m:sub>
                          <m:r>
                            <a:rPr lang="en-US" sz="1600" b="1" i="0" smtClean="0">
                              <a:solidFill>
                                <a:schemeClr val="tx1"/>
                              </a:solidFill>
                              <a:latin typeface="Cambria Math"/>
                            </a:rPr>
                            <m:t>𝐢𝐧</m:t>
                          </m:r>
                        </m:sub>
                      </m:sSub>
                      <m:r>
                        <a:rPr lang="en-US" sz="1600" b="1" i="0" smtClean="0">
                          <a:solidFill>
                            <a:schemeClr val="tx1"/>
                          </a:solidFill>
                          <a:latin typeface="Cambria Math"/>
                        </a:rPr>
                        <m:t>(</m:t>
                      </m:r>
                      <m:r>
                        <a:rPr lang="en-US" sz="1600" b="1" i="0" smtClean="0">
                          <a:solidFill>
                            <a:schemeClr val="tx1"/>
                          </a:solidFill>
                          <a:latin typeface="Cambria Math"/>
                        </a:rPr>
                        <m:t>𝐝𝐁𝐦</m:t>
                      </m:r>
                      <m:r>
                        <a:rPr lang="en-US" sz="1600" b="1" i="0" smtClean="0">
                          <a:solidFill>
                            <a:schemeClr val="tx1"/>
                          </a:solidFill>
                          <a:latin typeface="Cambria Math"/>
                        </a:rPr>
                        <m:t>)</m:t>
                      </m:r>
                    </m:oMath>
                  </m:oMathPara>
                </a14:m>
                <a:endParaRPr lang="en-US" sz="1600" b="1" dirty="0">
                  <a:solidFill>
                    <a:schemeClr val="tx1"/>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3810000" y="3876556"/>
                <a:ext cx="1123961" cy="338554"/>
              </a:xfrm>
              <a:prstGeom prst="rect">
                <a:avLst/>
              </a:prstGeom>
              <a:blipFill rotWithShape="1">
                <a:blip r:embed="rId8"/>
                <a:stretch>
                  <a:fillRect b="-1272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1600200" y="2581156"/>
                <a:ext cx="1216936"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solidFill>
                                <a:schemeClr val="tx1"/>
                              </a:solidFill>
                              <a:latin typeface="Cambria Math"/>
                            </a:rPr>
                          </m:ctrlPr>
                        </m:sSubPr>
                        <m:e>
                          <m:r>
                            <a:rPr lang="en-US" sz="1600" b="1" i="0" smtClean="0">
                              <a:solidFill>
                                <a:schemeClr val="tx1"/>
                              </a:solidFill>
                              <a:latin typeface="Cambria Math"/>
                            </a:rPr>
                            <m:t>𝐏</m:t>
                          </m:r>
                        </m:e>
                        <m:sub>
                          <m:r>
                            <a:rPr lang="en-US" sz="1600" b="1" i="0" smtClean="0">
                              <a:solidFill>
                                <a:schemeClr val="tx1"/>
                              </a:solidFill>
                              <a:latin typeface="Cambria Math"/>
                            </a:rPr>
                            <m:t>𝐨𝐮𝐭</m:t>
                          </m:r>
                        </m:sub>
                      </m:sSub>
                      <m:r>
                        <a:rPr lang="en-US" sz="1600" b="1" i="0" smtClean="0">
                          <a:solidFill>
                            <a:schemeClr val="tx1"/>
                          </a:solidFill>
                          <a:latin typeface="Cambria Math"/>
                        </a:rPr>
                        <m:t>(</m:t>
                      </m:r>
                      <m:r>
                        <a:rPr lang="en-US" sz="1600" b="1" i="0" smtClean="0">
                          <a:solidFill>
                            <a:schemeClr val="tx1"/>
                          </a:solidFill>
                          <a:latin typeface="Cambria Math"/>
                        </a:rPr>
                        <m:t>𝐝𝐁𝐦</m:t>
                      </m:r>
                      <m:r>
                        <a:rPr lang="en-US" sz="1600" b="1" i="0" smtClean="0">
                          <a:solidFill>
                            <a:schemeClr val="tx1"/>
                          </a:solidFill>
                          <a:latin typeface="Cambria Math"/>
                        </a:rPr>
                        <m:t>)</m:t>
                      </m:r>
                    </m:oMath>
                  </m:oMathPara>
                </a14:m>
                <a:endParaRPr lang="en-US" sz="1600" b="1" dirty="0">
                  <a:solidFill>
                    <a:schemeClr val="tx1"/>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1600200" y="2581156"/>
                <a:ext cx="1216936" cy="338554"/>
              </a:xfrm>
              <a:prstGeom prst="rect">
                <a:avLst/>
              </a:prstGeom>
              <a:blipFill rotWithShape="1">
                <a:blip r:embed="rId9"/>
                <a:stretch>
                  <a:fillRect b="-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073869" y="2286000"/>
                <a:ext cx="3481531" cy="215879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1" i="0" smtClean="0">
                          <a:solidFill>
                            <a:schemeClr val="tx1"/>
                          </a:solidFill>
                          <a:latin typeface="Cambria Math"/>
                        </a:rPr>
                        <m:t>𝟐𝟎𝐥𝐨𝐠</m:t>
                      </m:r>
                      <m:d>
                        <m:dPr>
                          <m:ctrlPr>
                            <a:rPr lang="en-US" sz="1600" b="1" i="1" smtClean="0">
                              <a:solidFill>
                                <a:schemeClr val="tx1"/>
                              </a:solidFill>
                              <a:latin typeface="Cambria Math"/>
                            </a:rPr>
                          </m:ctrlPr>
                        </m:dPr>
                        <m:e>
                          <m:f>
                            <m:fPr>
                              <m:ctrlPr>
                                <a:rPr lang="en-US" sz="1600" b="1" i="1" smtClean="0">
                                  <a:solidFill>
                                    <a:schemeClr val="tx1"/>
                                  </a:solidFill>
                                  <a:latin typeface="Cambria Math"/>
                                </a:rPr>
                              </m:ctrlPr>
                            </m:fPr>
                            <m:num>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𝟏</m:t>
                                  </m:r>
                                </m:sub>
                              </m:sSub>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𝐩</m:t>
                                  </m:r>
                                </m:sub>
                              </m:sSub>
                              <m:d>
                                <m:dPr>
                                  <m:ctrlPr>
                                    <a:rPr lang="en-US" sz="1600" b="1" i="1">
                                      <a:solidFill>
                                        <a:schemeClr val="tx1"/>
                                      </a:solidFill>
                                      <a:latin typeface="Cambria Math"/>
                                    </a:rPr>
                                  </m:ctrlPr>
                                </m:dPr>
                                <m:e>
                                  <m:r>
                                    <a:rPr lang="en-US" sz="1600" b="1">
                                      <a:solidFill>
                                        <a:schemeClr val="tx1"/>
                                      </a:solidFill>
                                      <a:latin typeface="Cambria Math"/>
                                    </a:rPr>
                                    <m:t>𝟏</m:t>
                                  </m:r>
                                  <m:r>
                                    <a:rPr lang="en-US" sz="1600" b="1">
                                      <a:solidFill>
                                        <a:schemeClr val="tx1"/>
                                      </a:solidFill>
                                      <a:latin typeface="Cambria Math"/>
                                    </a:rPr>
                                    <m:t>+</m:t>
                                  </m:r>
                                  <m:f>
                                    <m:fPr>
                                      <m:ctrlPr>
                                        <a:rPr lang="en-US" sz="1600" b="1" i="1">
                                          <a:solidFill>
                                            <a:schemeClr val="tx1"/>
                                          </a:solidFill>
                                          <a:latin typeface="Cambria Math"/>
                                        </a:rPr>
                                      </m:ctrlPr>
                                    </m:fPr>
                                    <m:num>
                                      <m:r>
                                        <a:rPr lang="en-US" sz="1600" b="1">
                                          <a:solidFill>
                                            <a:schemeClr val="tx1"/>
                                          </a:solidFill>
                                          <a:latin typeface="Cambria Math"/>
                                        </a:rPr>
                                        <m:t>𝟑</m:t>
                                      </m:r>
                                    </m:num>
                                    <m:den>
                                      <m:r>
                                        <a:rPr lang="en-US" sz="1600" b="1">
                                          <a:solidFill>
                                            <a:schemeClr val="tx1"/>
                                          </a:solidFill>
                                          <a:latin typeface="Cambria Math"/>
                                        </a:rPr>
                                        <m:t>𝟒</m:t>
                                      </m:r>
                                    </m:den>
                                  </m:f>
                                  <m:f>
                                    <m:fPr>
                                      <m:ctrlPr>
                                        <a:rPr lang="en-US" sz="1600" b="1" i="1">
                                          <a:solidFill>
                                            <a:schemeClr val="tx1"/>
                                          </a:solidFill>
                                          <a:latin typeface="Cambria Math"/>
                                        </a:rPr>
                                      </m:ctrlPr>
                                    </m:fPr>
                                    <m:num>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𝟑</m:t>
                                          </m:r>
                                        </m:sub>
                                      </m:sSub>
                                    </m:num>
                                    <m:den>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𝟏</m:t>
                                          </m:r>
                                        </m:sub>
                                      </m:sSub>
                                    </m:den>
                                  </m:f>
                                  <m:sSup>
                                    <m:sSupPr>
                                      <m:ctrlPr>
                                        <a:rPr lang="en-US" sz="1600" b="1" i="1">
                                          <a:solidFill>
                                            <a:schemeClr val="tx1"/>
                                          </a:solidFill>
                                          <a:latin typeface="Cambria Math"/>
                                        </a:rPr>
                                      </m:ctrlPr>
                                    </m:sSupPr>
                                    <m:e>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𝐩</m:t>
                                          </m:r>
                                        </m:sub>
                                      </m:sSub>
                                    </m:e>
                                    <m:sup>
                                      <m:r>
                                        <a:rPr lang="en-US" sz="1600" b="1">
                                          <a:solidFill>
                                            <a:schemeClr val="tx1"/>
                                          </a:solidFill>
                                          <a:latin typeface="Cambria Math"/>
                                        </a:rPr>
                                        <m:t>𝟐</m:t>
                                      </m:r>
                                    </m:sup>
                                  </m:sSup>
                                </m:e>
                              </m:d>
                            </m:num>
                            <m:den>
                              <m:sSub>
                                <m:sSubPr>
                                  <m:ctrlPr>
                                    <a:rPr lang="en-US" sz="1600" b="1" i="1">
                                      <a:solidFill>
                                        <a:schemeClr val="tx1"/>
                                      </a:solidFill>
                                      <a:latin typeface="Cambria Math"/>
                                    </a:rPr>
                                  </m:ctrlPr>
                                </m:sSubPr>
                                <m:e>
                                  <m:r>
                                    <a:rPr lang="en-US" sz="1600" b="1">
                                      <a:solidFill>
                                        <a:schemeClr val="tx1"/>
                                      </a:solidFill>
                                      <a:latin typeface="Cambria Math"/>
                                    </a:rPr>
                                    <m:t>𝐚</m:t>
                                  </m:r>
                                </m:e>
                                <m:sub>
                                  <m:r>
                                    <a:rPr lang="en-US" sz="1600" b="1">
                                      <a:solidFill>
                                        <a:schemeClr val="tx1"/>
                                      </a:solidFill>
                                      <a:latin typeface="Cambria Math"/>
                                    </a:rPr>
                                    <m:t>𝟏</m:t>
                                  </m:r>
                                </m:sub>
                              </m:sSub>
                              <m:sSub>
                                <m:sSubPr>
                                  <m:ctrlPr>
                                    <a:rPr lang="en-US" sz="1600" b="1" i="1">
                                      <a:solidFill>
                                        <a:schemeClr val="tx1"/>
                                      </a:solidFill>
                                      <a:latin typeface="Cambria Math"/>
                                    </a:rPr>
                                  </m:ctrlPr>
                                </m:sSubPr>
                                <m:e>
                                  <m:r>
                                    <a:rPr lang="en-US" sz="1600" b="1">
                                      <a:solidFill>
                                        <a:schemeClr val="tx1"/>
                                      </a:solidFill>
                                      <a:latin typeface="Cambria Math"/>
                                    </a:rPr>
                                    <m:t>𝐕</m:t>
                                  </m:r>
                                </m:e>
                                <m:sub>
                                  <m:r>
                                    <a:rPr lang="en-US" sz="1600" b="1">
                                      <a:solidFill>
                                        <a:schemeClr val="tx1"/>
                                      </a:solidFill>
                                      <a:latin typeface="Cambria Math"/>
                                    </a:rPr>
                                    <m:t>𝐩</m:t>
                                  </m:r>
                                </m:sub>
                              </m:sSub>
                            </m:den>
                          </m:f>
                        </m:e>
                      </m:d>
                      <m:r>
                        <a:rPr lang="en-US" sz="1600" b="1" i="0" smtClean="0">
                          <a:solidFill>
                            <a:schemeClr val="tx1"/>
                          </a:solidFill>
                          <a:latin typeface="Cambria Math"/>
                        </a:rPr>
                        <m:t>=</m:t>
                      </m:r>
                      <m:r>
                        <a:rPr lang="en-US" sz="1600" b="1" i="1" smtClean="0">
                          <a:solidFill>
                            <a:schemeClr val="tx1"/>
                          </a:solidFill>
                          <a:latin typeface="Cambria Math"/>
                        </a:rPr>
                        <m:t>−</m:t>
                      </m:r>
                      <m:r>
                        <a:rPr lang="en-US" sz="1600" b="1" i="1" smtClean="0">
                          <a:solidFill>
                            <a:schemeClr val="tx1"/>
                          </a:solidFill>
                          <a:latin typeface="Cambria Math"/>
                        </a:rPr>
                        <m:t>𝟏</m:t>
                      </m:r>
                    </m:oMath>
                  </m:oMathPara>
                </a14:m>
                <a:endParaRPr lang="en-US" sz="1600" b="1" dirty="0" smtClean="0">
                  <a:solidFill>
                    <a:schemeClr val="tx1"/>
                  </a:solidFill>
                </a:endParaRPr>
              </a:p>
              <a:p>
                <a:pPr marL="285750" indent="-285750">
                  <a:buFont typeface="Wingdings"/>
                  <a:buChar char="à"/>
                </a:pPr>
                <a14:m>
                  <m:oMath xmlns:m="http://schemas.openxmlformats.org/officeDocument/2006/math">
                    <m:r>
                      <a:rPr lang="en-US" b="1">
                        <a:latin typeface="Cambria Math"/>
                      </a:rPr>
                      <m:t>𝟏</m:t>
                    </m:r>
                    <m:r>
                      <a:rPr lang="en-US" b="1">
                        <a:latin typeface="Cambria Math"/>
                      </a:rPr>
                      <m:t>+</m:t>
                    </m:r>
                    <m:f>
                      <m:fPr>
                        <m:ctrlPr>
                          <a:rPr lang="en-US" b="1" i="1">
                            <a:latin typeface="Cambria Math"/>
                          </a:rPr>
                        </m:ctrlPr>
                      </m:fPr>
                      <m:num>
                        <m:r>
                          <a:rPr lang="en-US" b="1">
                            <a:latin typeface="Cambria Math"/>
                          </a:rPr>
                          <m:t>𝟑</m:t>
                        </m:r>
                      </m:num>
                      <m:den>
                        <m:r>
                          <a:rPr lang="en-US" b="1">
                            <a:latin typeface="Cambria Math"/>
                          </a:rPr>
                          <m:t>𝟒</m:t>
                        </m:r>
                      </m:den>
                    </m:f>
                    <m:f>
                      <m:fPr>
                        <m:ctrlPr>
                          <a:rPr lang="en-US" b="1" i="1">
                            <a:latin typeface="Cambria Math"/>
                          </a:rPr>
                        </m:ctrlPr>
                      </m:fPr>
                      <m:num>
                        <m:sSub>
                          <m:sSubPr>
                            <m:ctrlPr>
                              <a:rPr lang="en-US" b="1" i="1">
                                <a:latin typeface="Cambria Math"/>
                              </a:rPr>
                            </m:ctrlPr>
                          </m:sSubPr>
                          <m:e>
                            <m:r>
                              <a:rPr lang="en-US" b="1">
                                <a:latin typeface="Cambria Math"/>
                              </a:rPr>
                              <m:t>𝐚</m:t>
                            </m:r>
                          </m:e>
                          <m:sub>
                            <m:r>
                              <a:rPr lang="en-US" b="1">
                                <a:latin typeface="Cambria Math"/>
                              </a:rPr>
                              <m:t>𝟑</m:t>
                            </m:r>
                          </m:sub>
                        </m:sSub>
                      </m:num>
                      <m:den>
                        <m:sSub>
                          <m:sSubPr>
                            <m:ctrlPr>
                              <a:rPr lang="en-US" b="1" i="1">
                                <a:latin typeface="Cambria Math"/>
                              </a:rPr>
                            </m:ctrlPr>
                          </m:sSubPr>
                          <m:e>
                            <m:r>
                              <a:rPr lang="en-US" b="1">
                                <a:latin typeface="Cambria Math"/>
                              </a:rPr>
                              <m:t>𝐚</m:t>
                            </m:r>
                          </m:e>
                          <m:sub>
                            <m:r>
                              <a:rPr lang="en-US" b="1">
                                <a:latin typeface="Cambria Math"/>
                              </a:rPr>
                              <m:t>𝟏</m:t>
                            </m:r>
                          </m:sub>
                        </m:sSub>
                      </m:den>
                    </m:f>
                    <m:sSup>
                      <m:sSupPr>
                        <m:ctrlPr>
                          <a:rPr lang="en-US" b="1" i="1">
                            <a:latin typeface="Cambria Math"/>
                          </a:rPr>
                        </m:ctrlPr>
                      </m:sSupPr>
                      <m:e>
                        <m:sSub>
                          <m:sSubPr>
                            <m:ctrlPr>
                              <a:rPr lang="en-US" b="1" i="1">
                                <a:latin typeface="Cambria Math"/>
                              </a:rPr>
                            </m:ctrlPr>
                          </m:sSubPr>
                          <m:e>
                            <m:r>
                              <a:rPr lang="en-US" b="1">
                                <a:latin typeface="Cambria Math"/>
                              </a:rPr>
                              <m:t>𝐕</m:t>
                            </m:r>
                          </m:e>
                          <m:sub>
                            <m:r>
                              <a:rPr lang="en-US" b="1">
                                <a:latin typeface="Cambria Math"/>
                              </a:rPr>
                              <m:t>𝐩</m:t>
                            </m:r>
                          </m:sub>
                        </m:sSub>
                      </m:e>
                      <m:sup>
                        <m:r>
                          <a:rPr lang="en-US" b="1">
                            <a:latin typeface="Cambria Math"/>
                          </a:rPr>
                          <m:t>𝟐</m:t>
                        </m:r>
                      </m:sup>
                    </m:sSup>
                    <m:r>
                      <a:rPr lang="en-US" b="1" i="1" smtClean="0">
                        <a:latin typeface="Cambria Math"/>
                      </a:rPr>
                      <m:t>=</m:t>
                    </m:r>
                    <m:r>
                      <a:rPr lang="en-US" b="1" i="1" smtClean="0">
                        <a:latin typeface="Cambria Math"/>
                      </a:rPr>
                      <m:t>𝟎</m:t>
                    </m:r>
                    <m:r>
                      <a:rPr lang="en-US" b="1" i="1" smtClean="0">
                        <a:latin typeface="Cambria Math"/>
                      </a:rPr>
                      <m:t>.</m:t>
                    </m:r>
                    <m:r>
                      <a:rPr lang="en-US" b="1" i="1" smtClean="0">
                        <a:latin typeface="Cambria Math"/>
                      </a:rPr>
                      <m:t>𝟖𝟗</m:t>
                    </m:r>
                  </m:oMath>
                </a14:m>
                <a:endParaRPr lang="en-US" b="1" dirty="0" smtClean="0"/>
              </a:p>
              <a:p>
                <a:pPr marL="285750" indent="-285750">
                  <a:buFont typeface="Wingdings"/>
                  <a:buChar char="à"/>
                </a:pPr>
                <a:endParaRPr lang="en-US" b="1" dirty="0" smtClean="0"/>
              </a:p>
              <a:p>
                <a:pPr marL="285750" indent="-285750">
                  <a:buFont typeface="Wingdings"/>
                  <a:buChar char="à"/>
                </a:pPr>
                <a14:m>
                  <m:oMath xmlns:m="http://schemas.openxmlformats.org/officeDocument/2006/math">
                    <m:sSub>
                      <m:sSubPr>
                        <m:ctrlPr>
                          <a:rPr lang="en-US" b="1" i="1">
                            <a:latin typeface="Cambria Math"/>
                          </a:rPr>
                        </m:ctrlPr>
                      </m:sSubPr>
                      <m:e>
                        <m:r>
                          <a:rPr lang="en-US" b="1">
                            <a:latin typeface="Cambria Math"/>
                          </a:rPr>
                          <m:t>𝐕</m:t>
                        </m:r>
                      </m:e>
                      <m:sub>
                        <m:r>
                          <a:rPr lang="en-US" b="1">
                            <a:latin typeface="Cambria Math"/>
                          </a:rPr>
                          <m:t>𝐩</m:t>
                        </m:r>
                        <m:r>
                          <a:rPr lang="en-US" b="1" i="0" smtClean="0">
                            <a:latin typeface="Cambria Math"/>
                          </a:rPr>
                          <m:t>,−</m:t>
                        </m:r>
                        <m:r>
                          <a:rPr lang="en-US" b="1" i="0" smtClean="0">
                            <a:latin typeface="Cambria Math"/>
                          </a:rPr>
                          <m:t>𝟏𝐝𝐁</m:t>
                        </m:r>
                      </m:sub>
                    </m:sSub>
                    <m:r>
                      <a:rPr lang="en-US" b="1" i="0" smtClean="0">
                        <a:latin typeface="Cambria Math"/>
                      </a:rPr>
                      <m:t>=</m:t>
                    </m:r>
                    <m:r>
                      <a:rPr lang="en-US" b="1" i="0" smtClean="0">
                        <a:latin typeface="Cambria Math"/>
                      </a:rPr>
                      <m:t>𝟎</m:t>
                    </m:r>
                    <m:r>
                      <a:rPr lang="en-US" b="1" i="0" smtClean="0">
                        <a:latin typeface="Cambria Math"/>
                      </a:rPr>
                      <m:t>.</m:t>
                    </m:r>
                    <m:r>
                      <a:rPr lang="en-US" b="1" i="0" smtClean="0">
                        <a:latin typeface="Cambria Math"/>
                      </a:rPr>
                      <m:t>𝟑𝟖</m:t>
                    </m:r>
                    <m:rad>
                      <m:radPr>
                        <m:degHide m:val="on"/>
                        <m:ctrlPr>
                          <a:rPr lang="en-US" b="1" i="1" smtClean="0">
                            <a:latin typeface="Cambria Math"/>
                          </a:rPr>
                        </m:ctrlPr>
                      </m:radPr>
                      <m:deg/>
                      <m:e>
                        <m:d>
                          <m:dPr>
                            <m:begChr m:val="|"/>
                            <m:endChr m:val="|"/>
                            <m:ctrlPr>
                              <a:rPr lang="en-US" b="1" i="1" smtClean="0">
                                <a:latin typeface="Cambria Math"/>
                              </a:rPr>
                            </m:ctrlPr>
                          </m:dPr>
                          <m:e>
                            <m:f>
                              <m:fPr>
                                <m:ctrlPr>
                                  <a:rPr lang="en-US" b="1" i="1">
                                    <a:latin typeface="Cambria Math"/>
                                  </a:rPr>
                                </m:ctrlPr>
                              </m:fPr>
                              <m:num>
                                <m:sSub>
                                  <m:sSubPr>
                                    <m:ctrlPr>
                                      <a:rPr lang="en-US" b="1" i="1">
                                        <a:latin typeface="Cambria Math"/>
                                      </a:rPr>
                                    </m:ctrlPr>
                                  </m:sSubPr>
                                  <m:e>
                                    <m:r>
                                      <a:rPr lang="en-US" b="1">
                                        <a:latin typeface="Cambria Math"/>
                                      </a:rPr>
                                      <m:t>𝐚</m:t>
                                    </m:r>
                                  </m:e>
                                  <m:sub>
                                    <m:r>
                                      <a:rPr lang="en-US" b="1" i="0" smtClean="0">
                                        <a:latin typeface="Cambria Math"/>
                                      </a:rPr>
                                      <m:t>𝟏</m:t>
                                    </m:r>
                                  </m:sub>
                                </m:sSub>
                              </m:num>
                              <m:den>
                                <m:sSub>
                                  <m:sSubPr>
                                    <m:ctrlPr>
                                      <a:rPr lang="en-US" b="1" i="1">
                                        <a:latin typeface="Cambria Math"/>
                                      </a:rPr>
                                    </m:ctrlPr>
                                  </m:sSubPr>
                                  <m:e>
                                    <m:r>
                                      <a:rPr lang="en-US" b="1">
                                        <a:latin typeface="Cambria Math"/>
                                      </a:rPr>
                                      <m:t>𝐚</m:t>
                                    </m:r>
                                  </m:e>
                                  <m:sub>
                                    <m:r>
                                      <a:rPr lang="en-US" b="1" i="0" smtClean="0">
                                        <a:latin typeface="Cambria Math"/>
                                      </a:rPr>
                                      <m:t>𝟑</m:t>
                                    </m:r>
                                  </m:sub>
                                </m:sSub>
                              </m:den>
                            </m:f>
                          </m:e>
                        </m:d>
                      </m:e>
                    </m:rad>
                  </m:oMath>
                </a14:m>
                <a:endParaRPr lang="en-US" b="1" dirty="0" smtClean="0">
                  <a:solidFill>
                    <a:schemeClr val="tx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5073869" y="2286000"/>
                <a:ext cx="3481531" cy="2158796"/>
              </a:xfrm>
              <a:prstGeom prst="rect">
                <a:avLst/>
              </a:prstGeom>
              <a:blipFill rotWithShape="1">
                <a:blip r:embed="rId10"/>
                <a:stretch>
                  <a:fillRect l="-1051"/>
                </a:stretch>
              </a:blipFill>
            </p:spPr>
            <p:txBody>
              <a:bodyPr/>
              <a:lstStyle/>
              <a:p>
                <a:r>
                  <a:rPr lang="en-US">
                    <a:noFill/>
                  </a:rPr>
                  <a:t> </a:t>
                </a:r>
              </a:p>
            </p:txBody>
          </p:sp>
        </mc:Fallback>
      </mc:AlternateContent>
      <p:sp>
        <p:nvSpPr>
          <p:cNvPr id="5" name="Rectangle 4"/>
          <p:cNvSpPr/>
          <p:nvPr/>
        </p:nvSpPr>
        <p:spPr>
          <a:xfrm>
            <a:off x="5399690" y="3768311"/>
            <a:ext cx="2296510" cy="6863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2"/>
          <p:cNvSpPr txBox="1">
            <a:spLocks noChangeArrowheads="1"/>
          </p:cNvSpPr>
          <p:nvPr/>
        </p:nvSpPr>
        <p:spPr bwMode="auto">
          <a:xfrm>
            <a:off x="990600" y="4495800"/>
            <a:ext cx="7564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input 1dB compression point P</a:t>
            </a:r>
            <a:r>
              <a:rPr lang="en-US" b="1" baseline="-25000" dirty="0" smtClean="0">
                <a:solidFill>
                  <a:srgbClr val="000000"/>
                </a:solidFill>
                <a:latin typeface="Franklin Gothic Medium Cond" pitchFamily="34" charset="0"/>
              </a:rPr>
              <a:t>in,-1dB</a:t>
            </a:r>
            <a:r>
              <a:rPr lang="en-US" b="1" dirty="0" smtClean="0">
                <a:solidFill>
                  <a:srgbClr val="000000"/>
                </a:solidFill>
                <a:latin typeface="Franklin Gothic Medium Cond" pitchFamily="34" charset="0"/>
              </a:rPr>
              <a:t> is the input power at which output power drops by 1dB from the predicted output power based on the small signal power gain.</a:t>
            </a:r>
            <a:endParaRPr lang="en-US" b="1" dirty="0">
              <a:solidFill>
                <a:srgbClr val="000000"/>
              </a:solidFill>
              <a:latin typeface="Franklin Gothic Medium Cond" pitchFamily="34" charset="0"/>
            </a:endParaRPr>
          </a:p>
        </p:txBody>
      </p:sp>
      <p:sp>
        <p:nvSpPr>
          <p:cNvPr id="16" name="TextBox 2"/>
          <p:cNvSpPr txBox="1">
            <a:spLocks noChangeArrowheads="1"/>
          </p:cNvSpPr>
          <p:nvPr/>
        </p:nvSpPr>
        <p:spPr bwMode="auto">
          <a:xfrm>
            <a:off x="990600" y="5068669"/>
            <a:ext cx="7564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output 1dB compression point P</a:t>
            </a:r>
            <a:r>
              <a:rPr lang="en-US" b="1" baseline="-25000" dirty="0" smtClean="0">
                <a:solidFill>
                  <a:srgbClr val="000000"/>
                </a:solidFill>
                <a:latin typeface="Franklin Gothic Medium Cond" pitchFamily="34" charset="0"/>
              </a:rPr>
              <a:t>out,-1dB</a:t>
            </a:r>
            <a:r>
              <a:rPr lang="en-US" b="1" dirty="0" smtClean="0">
                <a:solidFill>
                  <a:srgbClr val="000000"/>
                </a:solidFill>
                <a:latin typeface="Franklin Gothic Medium Cond" pitchFamily="34" charset="0"/>
              </a:rPr>
              <a:t> is the output power at which output power drops by 1dB from the predicted output power based on the small signal power gain.</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6" name="Rectangle 5"/>
              <p:cNvSpPr/>
              <p:nvPr/>
            </p:nvSpPr>
            <p:spPr>
              <a:xfrm>
                <a:off x="1676400" y="5790685"/>
                <a:ext cx="5446235" cy="38151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1" i="1" smtClean="0">
                              <a:latin typeface="Cambria Math"/>
                            </a:rPr>
                          </m:ctrlPr>
                        </m:sSubPr>
                        <m:e>
                          <m:r>
                            <a:rPr lang="en-US" b="1" i="0" smtClean="0">
                              <a:latin typeface="Cambria Math"/>
                            </a:rPr>
                            <m:t>𝐏</m:t>
                          </m:r>
                        </m:e>
                        <m:sub>
                          <m:r>
                            <a:rPr lang="en-US" b="1" i="0" smtClean="0">
                              <a:latin typeface="Cambria Math"/>
                            </a:rPr>
                            <m:t>𝐨𝐮𝐭</m:t>
                          </m:r>
                          <m:r>
                            <a:rPr lang="en-US" b="1" i="0">
                              <a:latin typeface="Cambria Math"/>
                            </a:rPr>
                            <m:t>,−</m:t>
                          </m:r>
                          <m:r>
                            <a:rPr lang="en-US" b="1" i="0">
                              <a:latin typeface="Cambria Math"/>
                            </a:rPr>
                            <m:t>𝟏𝐝𝐁</m:t>
                          </m:r>
                        </m:sub>
                      </m:sSub>
                      <m:d>
                        <m:dPr>
                          <m:ctrlPr>
                            <a:rPr lang="en-US" b="1" i="1" smtClean="0">
                              <a:latin typeface="Cambria Math"/>
                            </a:rPr>
                          </m:ctrlPr>
                        </m:dPr>
                        <m:e>
                          <m:r>
                            <a:rPr lang="en-US" b="1" i="0" smtClean="0">
                              <a:latin typeface="Cambria Math"/>
                            </a:rPr>
                            <m:t>𝐝𝐁𝐦</m:t>
                          </m:r>
                        </m:e>
                      </m:d>
                      <m:r>
                        <a:rPr lang="en-US" b="1" i="0">
                          <a:latin typeface="Cambria Math"/>
                        </a:rPr>
                        <m:t>=</m:t>
                      </m:r>
                      <m:sSub>
                        <m:sSubPr>
                          <m:ctrlPr>
                            <a:rPr lang="en-US" b="1" i="1">
                              <a:latin typeface="Cambria Math"/>
                            </a:rPr>
                          </m:ctrlPr>
                        </m:sSubPr>
                        <m:e>
                          <m:r>
                            <a:rPr lang="en-US" b="1" i="0" smtClean="0">
                              <a:latin typeface="Cambria Math"/>
                            </a:rPr>
                            <m:t>𝐆</m:t>
                          </m:r>
                        </m:e>
                        <m:sub>
                          <m:r>
                            <a:rPr lang="en-US" b="1" i="0" smtClean="0">
                              <a:latin typeface="Cambria Math"/>
                            </a:rPr>
                            <m:t>𝐏</m:t>
                          </m:r>
                        </m:sub>
                      </m:sSub>
                      <m:d>
                        <m:dPr>
                          <m:ctrlPr>
                            <a:rPr lang="en-US" b="1" i="1">
                              <a:latin typeface="Cambria Math"/>
                            </a:rPr>
                          </m:ctrlPr>
                        </m:dPr>
                        <m:e>
                          <m:r>
                            <a:rPr lang="en-US" b="1" i="0" smtClean="0">
                              <a:latin typeface="Cambria Math"/>
                            </a:rPr>
                            <m:t>𝐝𝐁</m:t>
                          </m:r>
                        </m:e>
                      </m:d>
                      <m:r>
                        <a:rPr lang="en-US" b="1" i="0" smtClean="0">
                          <a:latin typeface="Cambria Math"/>
                        </a:rPr>
                        <m:t>+</m:t>
                      </m:r>
                      <m:sSub>
                        <m:sSubPr>
                          <m:ctrlPr>
                            <a:rPr lang="en-US" b="1" i="1">
                              <a:latin typeface="Cambria Math"/>
                            </a:rPr>
                          </m:ctrlPr>
                        </m:sSubPr>
                        <m:e>
                          <m:r>
                            <a:rPr lang="en-US" b="1" i="0">
                              <a:latin typeface="Cambria Math"/>
                            </a:rPr>
                            <m:t>𝐏</m:t>
                          </m:r>
                        </m:e>
                        <m:sub>
                          <m:r>
                            <a:rPr lang="en-US" b="1" i="0" smtClean="0">
                              <a:latin typeface="Cambria Math"/>
                            </a:rPr>
                            <m:t>𝐢𝐧</m:t>
                          </m:r>
                          <m:r>
                            <a:rPr lang="en-US" b="1" i="0">
                              <a:latin typeface="Cambria Math"/>
                            </a:rPr>
                            <m:t>,−</m:t>
                          </m:r>
                          <m:r>
                            <a:rPr lang="en-US" b="1" i="0">
                              <a:latin typeface="Cambria Math"/>
                            </a:rPr>
                            <m:t>𝟏𝐝𝐁</m:t>
                          </m:r>
                        </m:sub>
                      </m:sSub>
                      <m:d>
                        <m:dPr>
                          <m:ctrlPr>
                            <a:rPr lang="en-US" b="1" i="1">
                              <a:latin typeface="Cambria Math"/>
                            </a:rPr>
                          </m:ctrlPr>
                        </m:dPr>
                        <m:e>
                          <m:r>
                            <a:rPr lang="en-US" b="1" i="0">
                              <a:latin typeface="Cambria Math"/>
                            </a:rPr>
                            <m:t>𝐝𝐁𝐦</m:t>
                          </m:r>
                        </m:e>
                      </m:d>
                      <m:r>
                        <a:rPr lang="en-US" b="1" i="0" smtClean="0">
                          <a:latin typeface="Cambria Math"/>
                        </a:rPr>
                        <m:t> −</m:t>
                      </m:r>
                      <m:r>
                        <a:rPr lang="en-US" b="1" i="0" smtClean="0">
                          <a:latin typeface="Cambria Math"/>
                        </a:rPr>
                        <m:t>𝟏</m:t>
                      </m:r>
                      <m:r>
                        <a:rPr lang="en-US" b="1" i="0" smtClean="0">
                          <a:latin typeface="Cambria Math"/>
                        </a:rPr>
                        <m:t> </m:t>
                      </m:r>
                      <m:r>
                        <a:rPr lang="en-US" b="1" i="0" smtClean="0">
                          <a:latin typeface="Cambria Math"/>
                        </a:rPr>
                        <m:t>𝐝𝐁</m:t>
                      </m:r>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1676400" y="5790685"/>
                <a:ext cx="5446235" cy="381515"/>
              </a:xfrm>
              <a:prstGeom prst="rect">
                <a:avLst/>
              </a:prstGeom>
              <a:blipFill rotWithShape="1">
                <a:blip r:embed="rId11"/>
                <a:stretch>
                  <a:fillRect/>
                </a:stretch>
              </a:blipFill>
            </p:spPr>
            <p:txBody>
              <a:bodyPr/>
              <a:lstStyle/>
              <a:p>
                <a:r>
                  <a:rPr lang="en-US">
                    <a:noFill/>
                  </a:rPr>
                  <a:t> </a:t>
                </a:r>
              </a:p>
            </p:txBody>
          </p:sp>
        </mc:Fallback>
      </mc:AlternateContent>
      <p:sp>
        <p:nvSpPr>
          <p:cNvPr id="18" name="Rectangle 17"/>
          <p:cNvSpPr/>
          <p:nvPr/>
        </p:nvSpPr>
        <p:spPr>
          <a:xfrm>
            <a:off x="1714291" y="5780175"/>
            <a:ext cx="5408344" cy="3920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1823277"/>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23"/>
          <p:cNvSpPr/>
          <p:nvPr/>
        </p:nvSpPr>
        <p:spPr>
          <a:xfrm>
            <a:off x="4689336" y="4159470"/>
            <a:ext cx="3513513" cy="524430"/>
          </a:xfrm>
          <a:custGeom>
            <a:avLst/>
            <a:gdLst>
              <a:gd name="connsiteX0" fmla="*/ 3450451 w 3513513"/>
              <a:gd name="connsiteY0" fmla="*/ 105103 h 524430"/>
              <a:gd name="connsiteX1" fmla="*/ 3124630 w 3513513"/>
              <a:gd name="connsiteY1" fmla="*/ 84083 h 524430"/>
              <a:gd name="connsiteX2" fmla="*/ 2956464 w 3513513"/>
              <a:gd name="connsiteY2" fmla="*/ 63062 h 524430"/>
              <a:gd name="connsiteX3" fmla="*/ 2851361 w 3513513"/>
              <a:gd name="connsiteY3" fmla="*/ 52552 h 524430"/>
              <a:gd name="connsiteX4" fmla="*/ 2756768 w 3513513"/>
              <a:gd name="connsiteY4" fmla="*/ 42041 h 524430"/>
              <a:gd name="connsiteX5" fmla="*/ 2609623 w 3513513"/>
              <a:gd name="connsiteY5" fmla="*/ 21021 h 524430"/>
              <a:gd name="connsiteX6" fmla="*/ 2378395 w 3513513"/>
              <a:gd name="connsiteY6" fmla="*/ 0 h 524430"/>
              <a:gd name="connsiteX7" fmla="*/ 381430 w 3513513"/>
              <a:gd name="connsiteY7" fmla="*/ 10510 h 524430"/>
              <a:gd name="connsiteX8" fmla="*/ 276326 w 3513513"/>
              <a:gd name="connsiteY8" fmla="*/ 21021 h 524430"/>
              <a:gd name="connsiteX9" fmla="*/ 244795 w 3513513"/>
              <a:gd name="connsiteY9" fmla="*/ 31531 h 524430"/>
              <a:gd name="connsiteX10" fmla="*/ 139692 w 3513513"/>
              <a:gd name="connsiteY10" fmla="*/ 63062 h 524430"/>
              <a:gd name="connsiteX11" fmla="*/ 76630 w 3513513"/>
              <a:gd name="connsiteY11" fmla="*/ 84083 h 524430"/>
              <a:gd name="connsiteX12" fmla="*/ 45099 w 3513513"/>
              <a:gd name="connsiteY12" fmla="*/ 105103 h 524430"/>
              <a:gd name="connsiteX13" fmla="*/ 13568 w 3513513"/>
              <a:gd name="connsiteY13" fmla="*/ 273269 h 524430"/>
              <a:gd name="connsiteX14" fmla="*/ 24078 w 3513513"/>
              <a:gd name="connsiteY14" fmla="*/ 304800 h 524430"/>
              <a:gd name="connsiteX15" fmla="*/ 87140 w 3513513"/>
              <a:gd name="connsiteY15" fmla="*/ 346841 h 524430"/>
              <a:gd name="connsiteX16" fmla="*/ 150202 w 3513513"/>
              <a:gd name="connsiteY16" fmla="*/ 388883 h 524430"/>
              <a:gd name="connsiteX17" fmla="*/ 181733 w 3513513"/>
              <a:gd name="connsiteY17" fmla="*/ 409903 h 524430"/>
              <a:gd name="connsiteX18" fmla="*/ 244795 w 3513513"/>
              <a:gd name="connsiteY18" fmla="*/ 430924 h 524430"/>
              <a:gd name="connsiteX19" fmla="*/ 276326 w 3513513"/>
              <a:gd name="connsiteY19" fmla="*/ 441434 h 524430"/>
              <a:gd name="connsiteX20" fmla="*/ 328878 w 3513513"/>
              <a:gd name="connsiteY20" fmla="*/ 451945 h 524430"/>
              <a:gd name="connsiteX21" fmla="*/ 412961 w 3513513"/>
              <a:gd name="connsiteY21" fmla="*/ 472965 h 524430"/>
              <a:gd name="connsiteX22" fmla="*/ 455002 w 3513513"/>
              <a:gd name="connsiteY22" fmla="*/ 483476 h 524430"/>
              <a:gd name="connsiteX23" fmla="*/ 686230 w 3513513"/>
              <a:gd name="connsiteY23" fmla="*/ 493986 h 524430"/>
              <a:gd name="connsiteX24" fmla="*/ 1810837 w 3513513"/>
              <a:gd name="connsiteY24" fmla="*/ 515007 h 524430"/>
              <a:gd name="connsiteX25" fmla="*/ 2861871 w 3513513"/>
              <a:gd name="connsiteY25" fmla="*/ 504497 h 524430"/>
              <a:gd name="connsiteX26" fmla="*/ 3082588 w 3513513"/>
              <a:gd name="connsiteY26" fmla="*/ 483476 h 524430"/>
              <a:gd name="connsiteX27" fmla="*/ 3250754 w 3513513"/>
              <a:gd name="connsiteY27" fmla="*/ 462455 h 524430"/>
              <a:gd name="connsiteX28" fmla="*/ 3282285 w 3513513"/>
              <a:gd name="connsiteY28" fmla="*/ 451945 h 524430"/>
              <a:gd name="connsiteX29" fmla="*/ 3387388 w 3513513"/>
              <a:gd name="connsiteY29" fmla="*/ 430924 h 524430"/>
              <a:gd name="connsiteX30" fmla="*/ 3450451 w 3513513"/>
              <a:gd name="connsiteY30" fmla="*/ 409903 h 524430"/>
              <a:gd name="connsiteX31" fmla="*/ 3481982 w 3513513"/>
              <a:gd name="connsiteY31" fmla="*/ 388883 h 524430"/>
              <a:gd name="connsiteX32" fmla="*/ 3513513 w 3513513"/>
              <a:gd name="connsiteY32" fmla="*/ 325821 h 524430"/>
              <a:gd name="connsiteX33" fmla="*/ 3460961 w 3513513"/>
              <a:gd name="connsiteY33" fmla="*/ 168165 h 524430"/>
              <a:gd name="connsiteX34" fmla="*/ 3429430 w 3513513"/>
              <a:gd name="connsiteY34" fmla="*/ 157655 h 524430"/>
              <a:gd name="connsiteX35" fmla="*/ 3397899 w 3513513"/>
              <a:gd name="connsiteY35" fmla="*/ 115614 h 52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513513" h="524430">
                <a:moveTo>
                  <a:pt x="3450451" y="105103"/>
                </a:moveTo>
                <a:cubicBezTo>
                  <a:pt x="3202140" y="80273"/>
                  <a:pt x="3526778" y="110893"/>
                  <a:pt x="3124630" y="84083"/>
                </a:cubicBezTo>
                <a:cubicBezTo>
                  <a:pt x="3042888" y="78633"/>
                  <a:pt x="3032181" y="71970"/>
                  <a:pt x="2956464" y="63062"/>
                </a:cubicBezTo>
                <a:cubicBezTo>
                  <a:pt x="2921496" y="58948"/>
                  <a:pt x="2886377" y="56238"/>
                  <a:pt x="2851361" y="52552"/>
                </a:cubicBezTo>
                <a:lnTo>
                  <a:pt x="2756768" y="42041"/>
                </a:lnTo>
                <a:cubicBezTo>
                  <a:pt x="2676645" y="22011"/>
                  <a:pt x="2738663" y="35359"/>
                  <a:pt x="2609623" y="21021"/>
                </a:cubicBezTo>
                <a:cubicBezTo>
                  <a:pt x="2430226" y="1088"/>
                  <a:pt x="2634702" y="18307"/>
                  <a:pt x="2378395" y="0"/>
                </a:cubicBezTo>
                <a:lnTo>
                  <a:pt x="381430" y="10510"/>
                </a:lnTo>
                <a:cubicBezTo>
                  <a:pt x="346222" y="10862"/>
                  <a:pt x="311126" y="15667"/>
                  <a:pt x="276326" y="21021"/>
                </a:cubicBezTo>
                <a:cubicBezTo>
                  <a:pt x="265376" y="22706"/>
                  <a:pt x="255448" y="28487"/>
                  <a:pt x="244795" y="31531"/>
                </a:cubicBezTo>
                <a:cubicBezTo>
                  <a:pt x="133610" y="63297"/>
                  <a:pt x="289548" y="13110"/>
                  <a:pt x="139692" y="63062"/>
                </a:cubicBezTo>
                <a:cubicBezTo>
                  <a:pt x="139687" y="63064"/>
                  <a:pt x="76634" y="84080"/>
                  <a:pt x="76630" y="84083"/>
                </a:cubicBezTo>
                <a:lnTo>
                  <a:pt x="45099" y="105103"/>
                </a:lnTo>
                <a:cubicBezTo>
                  <a:pt x="-12386" y="191329"/>
                  <a:pt x="-5155" y="151573"/>
                  <a:pt x="13568" y="273269"/>
                </a:cubicBezTo>
                <a:cubicBezTo>
                  <a:pt x="15253" y="284219"/>
                  <a:pt x="16244" y="296966"/>
                  <a:pt x="24078" y="304800"/>
                </a:cubicBezTo>
                <a:cubicBezTo>
                  <a:pt x="41942" y="322664"/>
                  <a:pt x="66119" y="332827"/>
                  <a:pt x="87140" y="346841"/>
                </a:cubicBezTo>
                <a:lnTo>
                  <a:pt x="150202" y="388883"/>
                </a:lnTo>
                <a:cubicBezTo>
                  <a:pt x="160712" y="395890"/>
                  <a:pt x="169750" y="405908"/>
                  <a:pt x="181733" y="409903"/>
                </a:cubicBezTo>
                <a:lnTo>
                  <a:pt x="244795" y="430924"/>
                </a:lnTo>
                <a:cubicBezTo>
                  <a:pt x="255305" y="434427"/>
                  <a:pt x="265462" y="439261"/>
                  <a:pt x="276326" y="441434"/>
                </a:cubicBezTo>
                <a:cubicBezTo>
                  <a:pt x="293843" y="444938"/>
                  <a:pt x="311471" y="447928"/>
                  <a:pt x="328878" y="451945"/>
                </a:cubicBezTo>
                <a:cubicBezTo>
                  <a:pt x="357028" y="458441"/>
                  <a:pt x="384933" y="465958"/>
                  <a:pt x="412961" y="472965"/>
                </a:cubicBezTo>
                <a:cubicBezTo>
                  <a:pt x="426975" y="476468"/>
                  <a:pt x="440572" y="482820"/>
                  <a:pt x="455002" y="483476"/>
                </a:cubicBezTo>
                <a:lnTo>
                  <a:pt x="686230" y="493986"/>
                </a:lnTo>
                <a:cubicBezTo>
                  <a:pt x="1107461" y="546643"/>
                  <a:pt x="828426" y="515007"/>
                  <a:pt x="1810837" y="515007"/>
                </a:cubicBezTo>
                <a:lnTo>
                  <a:pt x="2861871" y="504497"/>
                </a:lnTo>
                <a:cubicBezTo>
                  <a:pt x="2986896" y="479491"/>
                  <a:pt x="2841892" y="506041"/>
                  <a:pt x="3082588" y="483476"/>
                </a:cubicBezTo>
                <a:cubicBezTo>
                  <a:pt x="3138833" y="478203"/>
                  <a:pt x="3250754" y="462455"/>
                  <a:pt x="3250754" y="462455"/>
                </a:cubicBezTo>
                <a:cubicBezTo>
                  <a:pt x="3261264" y="458952"/>
                  <a:pt x="3271490" y="454436"/>
                  <a:pt x="3282285" y="451945"/>
                </a:cubicBezTo>
                <a:cubicBezTo>
                  <a:pt x="3317098" y="443911"/>
                  <a:pt x="3353493" y="442222"/>
                  <a:pt x="3387388" y="430924"/>
                </a:cubicBezTo>
                <a:cubicBezTo>
                  <a:pt x="3408409" y="423917"/>
                  <a:pt x="3432014" y="422194"/>
                  <a:pt x="3450451" y="409903"/>
                </a:cubicBezTo>
                <a:lnTo>
                  <a:pt x="3481982" y="388883"/>
                </a:lnTo>
                <a:cubicBezTo>
                  <a:pt x="3492609" y="372943"/>
                  <a:pt x="3513513" y="347576"/>
                  <a:pt x="3513513" y="325821"/>
                </a:cubicBezTo>
                <a:cubicBezTo>
                  <a:pt x="3513513" y="297928"/>
                  <a:pt x="3510007" y="184513"/>
                  <a:pt x="3460961" y="168165"/>
                </a:cubicBezTo>
                <a:lnTo>
                  <a:pt x="3429430" y="157655"/>
                </a:lnTo>
                <a:cubicBezTo>
                  <a:pt x="3405661" y="122002"/>
                  <a:pt x="3417341" y="135056"/>
                  <a:pt x="3397899" y="115614"/>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6211614" y="2838262"/>
            <a:ext cx="725214" cy="399393"/>
          </a:xfrm>
          <a:custGeom>
            <a:avLst/>
            <a:gdLst>
              <a:gd name="connsiteX0" fmla="*/ 336331 w 725214"/>
              <a:gd name="connsiteY0" fmla="*/ 399393 h 399393"/>
              <a:gd name="connsiteX1" fmla="*/ 231227 w 725214"/>
              <a:gd name="connsiteY1" fmla="*/ 388883 h 399393"/>
              <a:gd name="connsiteX2" fmla="*/ 115614 w 725214"/>
              <a:gd name="connsiteY2" fmla="*/ 346841 h 399393"/>
              <a:gd name="connsiteX3" fmla="*/ 84083 w 725214"/>
              <a:gd name="connsiteY3" fmla="*/ 325821 h 399393"/>
              <a:gd name="connsiteX4" fmla="*/ 63062 w 725214"/>
              <a:gd name="connsiteY4" fmla="*/ 294290 h 399393"/>
              <a:gd name="connsiteX5" fmla="*/ 31531 w 725214"/>
              <a:gd name="connsiteY5" fmla="*/ 283779 h 399393"/>
              <a:gd name="connsiteX6" fmla="*/ 10510 w 725214"/>
              <a:gd name="connsiteY6" fmla="*/ 220717 h 399393"/>
              <a:gd name="connsiteX7" fmla="*/ 0 w 725214"/>
              <a:gd name="connsiteY7" fmla="*/ 189186 h 399393"/>
              <a:gd name="connsiteX8" fmla="*/ 31531 w 725214"/>
              <a:gd name="connsiteY8" fmla="*/ 63062 h 399393"/>
              <a:gd name="connsiteX9" fmla="*/ 63062 w 725214"/>
              <a:gd name="connsiteY9" fmla="*/ 52552 h 399393"/>
              <a:gd name="connsiteX10" fmla="*/ 94593 w 725214"/>
              <a:gd name="connsiteY10" fmla="*/ 31531 h 399393"/>
              <a:gd name="connsiteX11" fmla="*/ 399393 w 725214"/>
              <a:gd name="connsiteY11" fmla="*/ 0 h 399393"/>
              <a:gd name="connsiteX12" fmla="*/ 683172 w 725214"/>
              <a:gd name="connsiteY12" fmla="*/ 10510 h 399393"/>
              <a:gd name="connsiteX13" fmla="*/ 704193 w 725214"/>
              <a:gd name="connsiteY13" fmla="*/ 42041 h 399393"/>
              <a:gd name="connsiteX14" fmla="*/ 725214 w 725214"/>
              <a:gd name="connsiteY14" fmla="*/ 105103 h 399393"/>
              <a:gd name="connsiteX15" fmla="*/ 714703 w 725214"/>
              <a:gd name="connsiteY15" fmla="*/ 199696 h 399393"/>
              <a:gd name="connsiteX16" fmla="*/ 704193 w 725214"/>
              <a:gd name="connsiteY16" fmla="*/ 231227 h 399393"/>
              <a:gd name="connsiteX17" fmla="*/ 672662 w 725214"/>
              <a:gd name="connsiteY17" fmla="*/ 262759 h 399393"/>
              <a:gd name="connsiteX18" fmla="*/ 567558 w 725214"/>
              <a:gd name="connsiteY18" fmla="*/ 315310 h 399393"/>
              <a:gd name="connsiteX19" fmla="*/ 472965 w 725214"/>
              <a:gd name="connsiteY19" fmla="*/ 357352 h 399393"/>
              <a:gd name="connsiteX20" fmla="*/ 441434 w 725214"/>
              <a:gd name="connsiteY20" fmla="*/ 367862 h 399393"/>
              <a:gd name="connsiteX21" fmla="*/ 409903 w 725214"/>
              <a:gd name="connsiteY21" fmla="*/ 378372 h 399393"/>
              <a:gd name="connsiteX22" fmla="*/ 273269 w 725214"/>
              <a:gd name="connsiteY22" fmla="*/ 378372 h 399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25214" h="399393">
                <a:moveTo>
                  <a:pt x="336331" y="399393"/>
                </a:moveTo>
                <a:cubicBezTo>
                  <a:pt x="301296" y="395890"/>
                  <a:pt x="265833" y="395372"/>
                  <a:pt x="231227" y="388883"/>
                </a:cubicBezTo>
                <a:cubicBezTo>
                  <a:pt x="215528" y="385939"/>
                  <a:pt x="133170" y="355619"/>
                  <a:pt x="115614" y="346841"/>
                </a:cubicBezTo>
                <a:cubicBezTo>
                  <a:pt x="104316" y="341192"/>
                  <a:pt x="94593" y="332828"/>
                  <a:pt x="84083" y="325821"/>
                </a:cubicBezTo>
                <a:cubicBezTo>
                  <a:pt x="77076" y="315311"/>
                  <a:pt x="72926" y="302181"/>
                  <a:pt x="63062" y="294290"/>
                </a:cubicBezTo>
                <a:cubicBezTo>
                  <a:pt x="54411" y="287369"/>
                  <a:pt x="37970" y="292794"/>
                  <a:pt x="31531" y="283779"/>
                </a:cubicBezTo>
                <a:cubicBezTo>
                  <a:pt x="18652" y="265748"/>
                  <a:pt x="17517" y="241738"/>
                  <a:pt x="10510" y="220717"/>
                </a:cubicBezTo>
                <a:lnTo>
                  <a:pt x="0" y="189186"/>
                </a:lnTo>
                <a:cubicBezTo>
                  <a:pt x="3626" y="156555"/>
                  <a:pt x="-3791" y="91320"/>
                  <a:pt x="31531" y="63062"/>
                </a:cubicBezTo>
                <a:cubicBezTo>
                  <a:pt x="40182" y="56141"/>
                  <a:pt x="52552" y="56055"/>
                  <a:pt x="63062" y="52552"/>
                </a:cubicBezTo>
                <a:cubicBezTo>
                  <a:pt x="73572" y="45545"/>
                  <a:pt x="83050" y="36661"/>
                  <a:pt x="94593" y="31531"/>
                </a:cubicBezTo>
                <a:cubicBezTo>
                  <a:pt x="195493" y="-13314"/>
                  <a:pt x="276309" y="5351"/>
                  <a:pt x="399393" y="0"/>
                </a:cubicBezTo>
                <a:cubicBezTo>
                  <a:pt x="493986" y="3503"/>
                  <a:pt x="589402" y="-2424"/>
                  <a:pt x="683172" y="10510"/>
                </a:cubicBezTo>
                <a:cubicBezTo>
                  <a:pt x="695685" y="12236"/>
                  <a:pt x="699063" y="30498"/>
                  <a:pt x="704193" y="42041"/>
                </a:cubicBezTo>
                <a:cubicBezTo>
                  <a:pt x="713192" y="62289"/>
                  <a:pt x="725214" y="105103"/>
                  <a:pt x="725214" y="105103"/>
                </a:cubicBezTo>
                <a:cubicBezTo>
                  <a:pt x="721710" y="136634"/>
                  <a:pt x="719919" y="168403"/>
                  <a:pt x="714703" y="199696"/>
                </a:cubicBezTo>
                <a:cubicBezTo>
                  <a:pt x="712882" y="210624"/>
                  <a:pt x="710338" y="222009"/>
                  <a:pt x="704193" y="231227"/>
                </a:cubicBezTo>
                <a:cubicBezTo>
                  <a:pt x="695948" y="243595"/>
                  <a:pt x="684395" y="253633"/>
                  <a:pt x="672662" y="262759"/>
                </a:cubicBezTo>
                <a:cubicBezTo>
                  <a:pt x="613389" y="308861"/>
                  <a:pt x="625071" y="300932"/>
                  <a:pt x="567558" y="315310"/>
                </a:cubicBezTo>
                <a:cubicBezTo>
                  <a:pt x="517591" y="348622"/>
                  <a:pt x="548009" y="332337"/>
                  <a:pt x="472965" y="357352"/>
                </a:cubicBezTo>
                <a:lnTo>
                  <a:pt x="441434" y="367862"/>
                </a:lnTo>
                <a:cubicBezTo>
                  <a:pt x="430924" y="371365"/>
                  <a:pt x="420982" y="378372"/>
                  <a:pt x="409903" y="378372"/>
                </a:cubicBezTo>
                <a:lnTo>
                  <a:pt x="273269" y="378372"/>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9</a:t>
            </a:fld>
            <a:endParaRPr lang="en-US"/>
          </a:p>
        </p:txBody>
      </p:sp>
      <p:sp>
        <p:nvSpPr>
          <p:cNvPr id="5" name="Title 1"/>
          <p:cNvSpPr>
            <a:spLocks noGrp="1"/>
          </p:cNvSpPr>
          <p:nvPr>
            <p:ph type="title"/>
          </p:nvPr>
        </p:nvSpPr>
        <p:spPr>
          <a:xfrm>
            <a:off x="457200" y="639762"/>
            <a:ext cx="8229600" cy="655638"/>
          </a:xfrm>
        </p:spPr>
        <p:txBody>
          <a:bodyPr/>
          <a:lstStyle/>
          <a:p>
            <a:r>
              <a:rPr lang="en-US" dirty="0" smtClean="0"/>
              <a:t>Gain Compression (Adjacent Ch. Jamming)</a:t>
            </a:r>
            <a:endParaRPr lang="en-US" dirty="0"/>
          </a:p>
        </p:txBody>
      </p:sp>
      <p:sp>
        <p:nvSpPr>
          <p:cNvPr id="9" name="Rectangle 8"/>
          <p:cNvSpPr/>
          <p:nvPr/>
        </p:nvSpPr>
        <p:spPr>
          <a:xfrm>
            <a:off x="2057400" y="2362200"/>
            <a:ext cx="1028700" cy="762000"/>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a:endCxn id="9" idx="1"/>
          </p:cNvCxnSpPr>
          <p:nvPr/>
        </p:nvCxnSpPr>
        <p:spPr>
          <a:xfrm>
            <a:off x="1676400" y="2743199"/>
            <a:ext cx="38100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2"/>
          <p:cNvSpPr txBox="1">
            <a:spLocks noChangeArrowheads="1"/>
          </p:cNvSpPr>
          <p:nvPr/>
        </p:nvSpPr>
        <p:spPr bwMode="auto">
          <a:xfrm>
            <a:off x="1295400" y="1334869"/>
            <a:ext cx="681686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When a large interference signal is received along with the desired weak signal, the output of the desired signal gets compressed similar to the case of self-jamming. This behavior is referred to as “adjacent channel jamming”. </a:t>
            </a:r>
            <a:endParaRPr lang="en-US" b="1" dirty="0">
              <a:solidFill>
                <a:srgbClr val="000000"/>
              </a:solidFill>
              <a:latin typeface="Franklin Gothic Medium Cond" pitchFamily="34" charset="0"/>
            </a:endParaRPr>
          </a:p>
        </p:txBody>
      </p:sp>
      <p:sp>
        <p:nvSpPr>
          <p:cNvPr id="12" name="TextBox 2"/>
          <p:cNvSpPr txBox="1">
            <a:spLocks noChangeArrowheads="1"/>
          </p:cNvSpPr>
          <p:nvPr/>
        </p:nvSpPr>
        <p:spPr bwMode="auto">
          <a:xfrm>
            <a:off x="2019300" y="2420034"/>
            <a:ext cx="1066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smtClean="0">
                <a:solidFill>
                  <a:srgbClr val="000000"/>
                </a:solidFill>
                <a:latin typeface="Franklin Gothic Medium Cond" pitchFamily="34" charset="0"/>
              </a:rPr>
              <a:t>Nonlinear system</a:t>
            </a:r>
            <a:endParaRPr lang="en-US" b="1" dirty="0">
              <a:solidFill>
                <a:srgbClr val="000000"/>
              </a:solidFill>
              <a:latin typeface="Franklin Gothic Medium Cond" pitchFamily="34" charset="0"/>
            </a:endParaRPr>
          </a:p>
        </p:txBody>
      </p:sp>
      <p:cxnSp>
        <p:nvCxnSpPr>
          <p:cNvPr id="13" name="Straight Arrow Connector 12"/>
          <p:cNvCxnSpPr/>
          <p:nvPr/>
        </p:nvCxnSpPr>
        <p:spPr>
          <a:xfrm>
            <a:off x="3086100" y="2743200"/>
            <a:ext cx="3429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2"/>
          <p:cNvSpPr txBox="1">
            <a:spLocks noChangeArrowheads="1"/>
          </p:cNvSpPr>
          <p:nvPr/>
        </p:nvSpPr>
        <p:spPr bwMode="auto">
          <a:xfrm>
            <a:off x="1343797" y="2558534"/>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V</a:t>
            </a:r>
            <a:r>
              <a:rPr lang="en-US" b="1" baseline="-25000" dirty="0" smtClean="0">
                <a:latin typeface="Franklin Gothic Medium Cond" pitchFamily="34" charset="0"/>
              </a:rPr>
              <a:t>in</a:t>
            </a:r>
          </a:p>
        </p:txBody>
      </p:sp>
      <p:sp>
        <p:nvSpPr>
          <p:cNvPr id="15" name="TextBox 2"/>
          <p:cNvSpPr txBox="1">
            <a:spLocks noChangeArrowheads="1"/>
          </p:cNvSpPr>
          <p:nvPr/>
        </p:nvSpPr>
        <p:spPr bwMode="auto">
          <a:xfrm>
            <a:off x="3369276" y="2559907"/>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V</a:t>
            </a:r>
            <a:r>
              <a:rPr lang="en-US" b="1" baseline="-25000" dirty="0" err="1" smtClean="0">
                <a:latin typeface="Franklin Gothic Medium Cond" pitchFamily="34" charset="0"/>
              </a:rPr>
              <a:t>out</a:t>
            </a:r>
            <a:endParaRPr lang="en-US" b="1" baseline="-25000" dirty="0" smtClean="0">
              <a:latin typeface="Franklin Gothic Medium Cond" pitchFamily="34" charset="0"/>
            </a:endParaRPr>
          </a:p>
        </p:txBody>
      </p:sp>
      <mc:AlternateContent xmlns:mc="http://schemas.openxmlformats.org/markup-compatibility/2006" xmlns:a14="http://schemas.microsoft.com/office/drawing/2010/main">
        <mc:Choice Requires="a14">
          <p:sp>
            <p:nvSpPr>
              <p:cNvPr id="16" name="TextBox 15"/>
              <p:cNvSpPr txBox="1"/>
              <p:nvPr/>
            </p:nvSpPr>
            <p:spPr>
              <a:xfrm>
                <a:off x="3884139" y="2514600"/>
                <a:ext cx="4802661" cy="62696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𝐨𝐮𝐭</m:t>
                          </m:r>
                        </m:sub>
                      </m:sSub>
                      <m:r>
                        <a:rPr lang="en-US" sz="1600" b="1" i="0" smtClean="0">
                          <a:latin typeface="Cambria Math"/>
                        </a:rPr>
                        <m:t>=</m:t>
                      </m:r>
                      <m:sSub>
                        <m:sSubPr>
                          <m:ctrlPr>
                            <a:rPr lang="en-US" sz="1600" b="1" i="1" smtClean="0">
                              <a:latin typeface="Cambria Math"/>
                            </a:rPr>
                          </m:ctrlPr>
                        </m:sSubPr>
                        <m:e>
                          <m:r>
                            <a:rPr lang="en-US" sz="1600" b="1" i="0" smtClean="0">
                              <a:latin typeface="Cambria Math"/>
                            </a:rPr>
                            <m:t>𝐚</m:t>
                          </m:r>
                        </m:e>
                        <m:sub>
                          <m:r>
                            <a:rPr lang="en-US" sz="1600" b="1" i="0" smtClean="0">
                              <a:latin typeface="Cambria Math"/>
                            </a:rPr>
                            <m:t>𝟏</m:t>
                          </m:r>
                        </m:sub>
                      </m:sSub>
                      <m:sSub>
                        <m:sSubPr>
                          <m:ctrlPr>
                            <a:rPr lang="en-US" sz="1600" b="1" i="1" smtClean="0">
                              <a:latin typeface="Cambria Math"/>
                            </a:rPr>
                          </m:ctrlPr>
                        </m:sSubPr>
                        <m:e>
                          <m:r>
                            <a:rPr lang="en-US" sz="1600" b="1" i="0" smtClean="0">
                              <a:latin typeface="Cambria Math"/>
                            </a:rPr>
                            <m:t>𝐕</m:t>
                          </m:r>
                        </m:e>
                        <m:sub>
                          <m:r>
                            <a:rPr lang="en-US" sz="1600" b="1" i="0" smtClean="0">
                              <a:latin typeface="Cambria Math"/>
                            </a:rPr>
                            <m:t>𝐢𝐧</m:t>
                          </m:r>
                        </m:sub>
                      </m:sSub>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𝟐</m:t>
                          </m:r>
                        </m:sub>
                      </m:sSub>
                      <m:sSup>
                        <m:sSupPr>
                          <m:ctrlPr>
                            <a:rPr lang="en-US" sz="1600" b="1" i="1" smtClean="0">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𝟐</m:t>
                          </m:r>
                        </m:sup>
                      </m:sSup>
                      <m:r>
                        <a:rPr lang="en-US" sz="1600" b="1" i="0" smtClean="0">
                          <a:latin typeface="Cambria Math"/>
                        </a:rPr>
                        <m:t>+</m:t>
                      </m:r>
                      <m:sSub>
                        <m:sSubPr>
                          <m:ctrlPr>
                            <a:rPr lang="en-US" sz="1600" b="1" i="1">
                              <a:latin typeface="Cambria Math"/>
                            </a:rPr>
                          </m:ctrlPr>
                        </m:sSubPr>
                        <m:e>
                          <m:r>
                            <a:rPr lang="en-US" sz="1600" b="1" i="0">
                              <a:latin typeface="Cambria Math"/>
                            </a:rPr>
                            <m:t>𝐚</m:t>
                          </m:r>
                        </m:e>
                        <m:sub>
                          <m:r>
                            <a:rPr lang="en-US" sz="1600" b="1" i="0" smtClean="0">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i="0">
                                  <a:latin typeface="Cambria Math"/>
                                </a:rPr>
                                <m:t>𝐕</m:t>
                              </m:r>
                            </m:e>
                            <m:sub>
                              <m:r>
                                <a:rPr lang="en-US" sz="1600" b="1" i="0">
                                  <a:latin typeface="Cambria Math"/>
                                </a:rPr>
                                <m:t>𝐢𝐧</m:t>
                              </m:r>
                            </m:sub>
                          </m:sSub>
                        </m:e>
                        <m:sup>
                          <m:r>
                            <a:rPr lang="en-US" sz="1600" b="1" i="0" smtClean="0">
                              <a:latin typeface="Cambria Math"/>
                            </a:rPr>
                            <m:t>𝟑</m:t>
                          </m:r>
                        </m:sup>
                      </m:sSup>
                      <m:r>
                        <a:rPr lang="en-US" sz="1600" b="1" i="0" smtClean="0">
                          <a:latin typeface="Cambria Math"/>
                        </a:rPr>
                        <m:t>+</m:t>
                      </m:r>
                      <m:r>
                        <a:rPr lang="en-US" sz="1600" b="1" i="0" smtClean="0">
                          <a:latin typeface="Cambria Math"/>
                        </a:rPr>
                        <m:t>𝐡𝐢𝐠𝐡𝐞𝐫</m:t>
                      </m:r>
                      <m:r>
                        <a:rPr lang="en-US" sz="1600" b="1" i="0" smtClean="0">
                          <a:latin typeface="Cambria Math"/>
                        </a:rPr>
                        <m:t> </m:t>
                      </m:r>
                      <m:r>
                        <a:rPr lang="en-US" sz="1600" b="1" i="0" smtClean="0">
                          <a:latin typeface="Cambria Math"/>
                        </a:rPr>
                        <m:t>𝐨𝐫𝐝𝐞𝐫𝐬</m:t>
                      </m:r>
                    </m:oMath>
                  </m:oMathPara>
                </a14:m>
                <a:endParaRPr lang="en-US" sz="1600" b="1" dirty="0" smtClean="0"/>
              </a:p>
              <a:p>
                <a:r>
                  <a:rPr lang="en-US" sz="1600" b="1" dirty="0" smtClean="0">
                    <a:latin typeface="Cambria Math"/>
                    <a:ea typeface="Cambria Math"/>
                  </a:rPr>
                  <a:t>             ≈</a:t>
                </a:r>
                <a14:m>
                  <m:oMath xmlns:m="http://schemas.openxmlformats.org/officeDocument/2006/math">
                    <m:sSub>
                      <m:sSubPr>
                        <m:ctrlPr>
                          <a:rPr lang="en-US" sz="1600" b="1" i="1">
                            <a:latin typeface="Cambria Math"/>
                          </a:rPr>
                        </m:ctrlPr>
                      </m:sSubPr>
                      <m:e>
                        <m:r>
                          <a:rPr lang="en-US" sz="1600" b="1" i="0" smtClean="0">
                            <a:latin typeface="Cambria Math"/>
                          </a:rPr>
                          <m:t> </m:t>
                        </m:r>
                        <m:r>
                          <a:rPr lang="en-US" sz="1600" b="1">
                            <a:latin typeface="Cambria Math"/>
                          </a:rPr>
                          <m:t>𝐚</m:t>
                        </m:r>
                      </m:e>
                      <m:sub>
                        <m:r>
                          <a:rPr lang="en-US" sz="1600" b="1">
                            <a:latin typeface="Cambria Math"/>
                          </a:rPr>
                          <m:t>𝟏</m:t>
                        </m:r>
                      </m:sub>
                    </m:sSub>
                    <m:sSub>
                      <m:sSubPr>
                        <m:ctrlPr>
                          <a:rPr lang="en-US" sz="1600" b="1" i="1">
                            <a:latin typeface="Cambria Math"/>
                          </a:rPr>
                        </m:ctrlPr>
                      </m:sSubPr>
                      <m:e>
                        <m:r>
                          <a:rPr lang="en-US" sz="1600" b="1">
                            <a:latin typeface="Cambria Math"/>
                          </a:rPr>
                          <m:t>𝐕</m:t>
                        </m:r>
                      </m:e>
                      <m:sub>
                        <m:r>
                          <a:rPr lang="en-US" sz="1600" b="1">
                            <a:latin typeface="Cambria Math"/>
                          </a:rPr>
                          <m:t>𝐢𝐧</m:t>
                        </m:r>
                      </m:sub>
                    </m:sSub>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𝟐</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𝟐</m:t>
                        </m:r>
                      </m:sup>
                    </m:sSup>
                    <m:r>
                      <a:rPr lang="en-US" sz="1600" b="1">
                        <a:latin typeface="Cambria Math"/>
                      </a:rPr>
                      <m:t>+</m:t>
                    </m:r>
                    <m:sSub>
                      <m:sSubPr>
                        <m:ctrlPr>
                          <a:rPr lang="en-US" sz="1600" b="1" i="1">
                            <a:latin typeface="Cambria Math"/>
                          </a:rPr>
                        </m:ctrlPr>
                      </m:sSubPr>
                      <m:e>
                        <m:r>
                          <a:rPr lang="en-US" sz="1600" b="1">
                            <a:latin typeface="Cambria Math"/>
                          </a:rPr>
                          <m:t>𝐚</m:t>
                        </m:r>
                      </m:e>
                      <m:sub>
                        <m:r>
                          <a:rPr lang="en-US" sz="1600" b="1">
                            <a:latin typeface="Cambria Math"/>
                          </a:rPr>
                          <m:t>𝟑</m:t>
                        </m:r>
                      </m:sub>
                    </m:sSub>
                    <m:sSup>
                      <m:sSupPr>
                        <m:ctrlPr>
                          <a:rPr lang="en-US" sz="1600" b="1" i="1">
                            <a:latin typeface="Cambria Math"/>
                          </a:rPr>
                        </m:ctrlPr>
                      </m:sSupPr>
                      <m:e>
                        <m:sSub>
                          <m:sSubPr>
                            <m:ctrlPr>
                              <a:rPr lang="en-US" sz="1600" b="1" i="1">
                                <a:latin typeface="Cambria Math"/>
                              </a:rPr>
                            </m:ctrlPr>
                          </m:sSubPr>
                          <m:e>
                            <m:r>
                              <a:rPr lang="en-US" sz="1600" b="1">
                                <a:latin typeface="Cambria Math"/>
                              </a:rPr>
                              <m:t>𝐕</m:t>
                            </m:r>
                          </m:e>
                          <m:sub>
                            <m:r>
                              <a:rPr lang="en-US" sz="1600" b="1">
                                <a:latin typeface="Cambria Math"/>
                              </a:rPr>
                              <m:t>𝐢𝐧</m:t>
                            </m:r>
                          </m:sub>
                        </m:sSub>
                      </m:e>
                      <m:sup>
                        <m:r>
                          <a:rPr lang="en-US" sz="1600" b="1">
                            <a:latin typeface="Cambria Math"/>
                          </a:rPr>
                          <m:t>𝟑</m:t>
                        </m:r>
                      </m:sup>
                    </m:sSup>
                  </m:oMath>
                </a14:m>
                <a:endParaRPr lang="en-US" sz="1600" b="1" dirty="0"/>
              </a:p>
            </p:txBody>
          </p:sp>
        </mc:Choice>
        <mc:Fallback xmlns="">
          <p:sp>
            <p:nvSpPr>
              <p:cNvPr id="16" name="TextBox 15"/>
              <p:cNvSpPr txBox="1">
                <a:spLocks noRot="1" noChangeAspect="1" noMove="1" noResize="1" noEditPoints="1" noAdjustHandles="1" noChangeArrowheads="1" noChangeShapeType="1" noTextEdit="1"/>
              </p:cNvSpPr>
              <p:nvPr/>
            </p:nvSpPr>
            <p:spPr>
              <a:xfrm>
                <a:off x="3884139" y="2514600"/>
                <a:ext cx="4802661" cy="626967"/>
              </a:xfrm>
              <a:prstGeom prst="rect">
                <a:avLst/>
              </a:prstGeom>
              <a:blipFill rotWithShape="1">
                <a:blip r:embed="rId2"/>
                <a:stretch>
                  <a:fillRect b="-10784"/>
                </a:stretch>
              </a:blipFill>
            </p:spPr>
            <p:txBody>
              <a:bodyPr/>
              <a:lstStyle/>
              <a:p>
                <a:r>
                  <a:rPr lang="en-US">
                    <a:noFill/>
                  </a:rPr>
                  <a:t> </a:t>
                </a:r>
              </a:p>
            </p:txBody>
          </p:sp>
        </mc:Fallback>
      </mc:AlternateContent>
      <p:cxnSp>
        <p:nvCxnSpPr>
          <p:cNvPr id="18" name="Straight Arrow Connector 17"/>
          <p:cNvCxnSpPr/>
          <p:nvPr/>
        </p:nvCxnSpPr>
        <p:spPr>
          <a:xfrm flipV="1">
            <a:off x="3807939" y="2743200"/>
            <a:ext cx="306861" cy="75202"/>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522969" y="2970802"/>
            <a:ext cx="87528" cy="305798"/>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p:cNvSpPr txBox="1"/>
              <p:nvPr/>
            </p:nvSpPr>
            <p:spPr>
              <a:xfrm>
                <a:off x="1496344" y="3200400"/>
                <a:ext cx="3778407" cy="395686"/>
              </a:xfrm>
              <a:prstGeom prst="rect">
                <a:avLst/>
              </a:prstGeom>
              <a:noFill/>
            </p:spPr>
            <p:txBody>
              <a:bodyPr wrap="none" rtlCol="0">
                <a:spAutoFit/>
              </a:bodyPr>
              <a:lstStyle/>
              <a:p>
                <a14:m>
                  <m:oMath xmlns:m="http://schemas.openxmlformats.org/officeDocument/2006/math">
                    <m:sSub>
                      <m:sSubPr>
                        <m:ctrlPr>
                          <a:rPr lang="en-US" b="1" i="1" smtClean="0">
                            <a:latin typeface="Cambria Math"/>
                          </a:rPr>
                        </m:ctrlPr>
                      </m:sSubPr>
                      <m:e>
                        <m:r>
                          <a:rPr lang="en-US" b="1" i="0" smtClean="0">
                            <a:latin typeface="Cambria Math"/>
                          </a:rPr>
                          <m:t>𝐕</m:t>
                        </m:r>
                      </m:e>
                      <m:sub>
                        <m:r>
                          <a:rPr lang="en-US" b="1" i="0" smtClean="0">
                            <a:latin typeface="Cambria Math"/>
                          </a:rPr>
                          <m:t>𝐢𝐧</m:t>
                        </m:r>
                      </m:sub>
                    </m:sSub>
                    <m:r>
                      <a:rPr lang="en-US" b="1" i="0" smtClean="0">
                        <a:latin typeface="Cambria Math"/>
                      </a:rPr>
                      <m:t>=</m:t>
                    </m:r>
                    <m:sSub>
                      <m:sSubPr>
                        <m:ctrlPr>
                          <a:rPr lang="en-US" b="1" i="1" smtClean="0">
                            <a:latin typeface="Cambria Math"/>
                          </a:rPr>
                        </m:ctrlPr>
                      </m:sSubPr>
                      <m:e>
                        <m:r>
                          <a:rPr lang="en-US" b="1" i="0" smtClean="0">
                            <a:latin typeface="Cambria Math"/>
                          </a:rPr>
                          <m:t>𝐕</m:t>
                        </m:r>
                      </m:e>
                      <m:sub>
                        <m:r>
                          <a:rPr lang="en-US" b="1" i="0" smtClean="0">
                            <a:latin typeface="Cambria Math"/>
                          </a:rPr>
                          <m:t>𝐬𝐦𝐚𝐥𝐥</m:t>
                        </m:r>
                      </m:sub>
                    </m:sSub>
                    <m:r>
                      <a:rPr lang="en-US" b="1" i="0" smtClean="0">
                        <a:latin typeface="Cambria Math"/>
                      </a:rPr>
                      <m:t>𝐜𝐨𝐬</m:t>
                    </m:r>
                    <m:sSub>
                      <m:sSubPr>
                        <m:ctrlPr>
                          <a:rPr lang="en-US" b="1" i="1" smtClean="0">
                            <a:latin typeface="Cambria Math"/>
                          </a:rPr>
                        </m:ctrlPr>
                      </m:sSubPr>
                      <m:e>
                        <m:r>
                          <a:rPr lang="en-US" b="1" i="0">
                            <a:latin typeface="Cambria Math"/>
                            <a:ea typeface="Cambria Math"/>
                          </a:rPr>
                          <m:t>𝛚</m:t>
                        </m:r>
                      </m:e>
                      <m:sub>
                        <m:r>
                          <a:rPr lang="en-US" b="1" i="0" smtClean="0">
                            <a:latin typeface="Cambria Math"/>
                          </a:rPr>
                          <m:t>𝐬</m:t>
                        </m:r>
                      </m:sub>
                    </m:sSub>
                    <m:r>
                      <a:rPr lang="en-US" b="1" i="0" smtClean="0">
                        <a:latin typeface="Cambria Math"/>
                      </a:rPr>
                      <m:t>𝐭</m:t>
                    </m:r>
                    <m:r>
                      <a:rPr lang="en-US" b="1" i="0" smtClean="0">
                        <a:latin typeface="Cambria Math"/>
                      </a:rPr>
                      <m:t>+</m:t>
                    </m:r>
                    <m:sSub>
                      <m:sSubPr>
                        <m:ctrlPr>
                          <a:rPr lang="en-US" b="1" i="1" smtClean="0">
                            <a:solidFill>
                              <a:srgbClr val="FF0000"/>
                            </a:solidFill>
                            <a:latin typeface="Cambria Math"/>
                          </a:rPr>
                        </m:ctrlPr>
                      </m:sSubPr>
                      <m:e>
                        <m:r>
                          <a:rPr lang="en-US" b="1" i="0">
                            <a:solidFill>
                              <a:srgbClr val="FF0000"/>
                            </a:solidFill>
                            <a:latin typeface="Cambria Math"/>
                          </a:rPr>
                          <m:t>𝐕</m:t>
                        </m:r>
                      </m:e>
                      <m:sub>
                        <m:r>
                          <a:rPr lang="en-US" b="1" i="0" smtClean="0">
                            <a:solidFill>
                              <a:srgbClr val="FF0000"/>
                            </a:solidFill>
                            <a:latin typeface="Cambria Math"/>
                          </a:rPr>
                          <m:t>𝐥𝐚𝐫𝐠𝐞</m:t>
                        </m:r>
                      </m:sub>
                    </m:sSub>
                    <m:r>
                      <a:rPr lang="en-US" b="1" i="0">
                        <a:solidFill>
                          <a:srgbClr val="FF0000"/>
                        </a:solidFill>
                        <a:latin typeface="Cambria Math"/>
                      </a:rPr>
                      <m:t>𝐜𝐨𝐬</m:t>
                    </m:r>
                    <m:sSub>
                      <m:sSubPr>
                        <m:ctrlPr>
                          <a:rPr lang="en-US" b="1" i="1" smtClean="0">
                            <a:solidFill>
                              <a:srgbClr val="FF0000"/>
                            </a:solidFill>
                            <a:latin typeface="Cambria Math"/>
                          </a:rPr>
                        </m:ctrlPr>
                      </m:sSubPr>
                      <m:e>
                        <m:r>
                          <a:rPr lang="en-US" b="1" i="0">
                            <a:solidFill>
                              <a:srgbClr val="FF0000"/>
                            </a:solidFill>
                            <a:latin typeface="Cambria Math"/>
                            <a:ea typeface="Cambria Math"/>
                          </a:rPr>
                          <m:t>𝛚</m:t>
                        </m:r>
                      </m:e>
                      <m:sub>
                        <m:r>
                          <a:rPr lang="en-US" b="1" i="0" smtClean="0">
                            <a:solidFill>
                              <a:srgbClr val="FF0000"/>
                            </a:solidFill>
                            <a:latin typeface="Cambria Math"/>
                          </a:rPr>
                          <m:t>𝐚𝐝𝐣</m:t>
                        </m:r>
                      </m:sub>
                    </m:sSub>
                  </m:oMath>
                </a14:m>
                <a:r>
                  <a:rPr lang="en-US" b="1" dirty="0" smtClean="0">
                    <a:solidFill>
                      <a:srgbClr val="FF0000"/>
                    </a:solidFill>
                  </a:rPr>
                  <a:t>t</a:t>
                </a:r>
                <a:endParaRPr lang="en-US" b="1" dirty="0">
                  <a:solidFill>
                    <a:srgbClr val="FF0000"/>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1496344" y="3200400"/>
                <a:ext cx="3778407" cy="395686"/>
              </a:xfrm>
              <a:prstGeom prst="rect">
                <a:avLst/>
              </a:prstGeom>
              <a:blipFill rotWithShape="1">
                <a:blip r:embed="rId3"/>
                <a:stretch>
                  <a:fillRect t="-7692" r="-484" b="-1692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802079" y="3733800"/>
                <a:ext cx="7503721" cy="8620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a:latin typeface="Cambria Math"/>
                            </a:rPr>
                          </m:ctrlPr>
                        </m:sSubPr>
                        <m:e>
                          <m:r>
                            <a:rPr lang="en-US" b="1">
                              <a:latin typeface="Cambria Math"/>
                            </a:rPr>
                            <m:t>𝐚</m:t>
                          </m:r>
                        </m:e>
                        <m:sub>
                          <m:r>
                            <a:rPr lang="en-US" b="1">
                              <a:latin typeface="Cambria Math"/>
                            </a:rPr>
                            <m:t>𝟑</m:t>
                          </m:r>
                        </m:sub>
                      </m:sSub>
                      <m:sSup>
                        <m:sSupPr>
                          <m:ctrlPr>
                            <a:rPr lang="en-US" b="1" i="1">
                              <a:latin typeface="Cambria Math"/>
                            </a:rPr>
                          </m:ctrlPr>
                        </m:sSupPr>
                        <m:e>
                          <m:sSub>
                            <m:sSubPr>
                              <m:ctrlPr>
                                <a:rPr lang="en-US" b="1" i="1">
                                  <a:latin typeface="Cambria Math"/>
                                </a:rPr>
                              </m:ctrlPr>
                            </m:sSubPr>
                            <m:e>
                              <m:r>
                                <a:rPr lang="en-US" b="1">
                                  <a:latin typeface="Cambria Math"/>
                                </a:rPr>
                                <m:t>𝐕</m:t>
                              </m:r>
                            </m:e>
                            <m:sub>
                              <m:r>
                                <a:rPr lang="en-US" b="1">
                                  <a:latin typeface="Cambria Math"/>
                                </a:rPr>
                                <m:t>𝐢𝐧</m:t>
                              </m:r>
                            </m:sub>
                          </m:sSub>
                        </m:e>
                        <m:sup>
                          <m:r>
                            <a:rPr lang="en-US" b="1">
                              <a:latin typeface="Cambria Math"/>
                            </a:rPr>
                            <m:t>𝟑</m:t>
                          </m:r>
                        </m:sup>
                      </m:sSup>
                      <m:r>
                        <a:rPr lang="en-US" b="1" i="0" smtClean="0">
                          <a:latin typeface="Cambria Math"/>
                        </a:rPr>
                        <m:t>=</m:t>
                      </m:r>
                      <m:sSup>
                        <m:sSupPr>
                          <m:ctrlPr>
                            <a:rPr lang="en-US" b="1" i="1">
                              <a:latin typeface="Cambria Math"/>
                            </a:rPr>
                          </m:ctrlPr>
                        </m:sSupPr>
                        <m:e>
                          <m:sSub>
                            <m:sSubPr>
                              <m:ctrlPr>
                                <a:rPr lang="en-US" b="1" i="1">
                                  <a:latin typeface="Cambria Math"/>
                                </a:rPr>
                              </m:ctrlPr>
                            </m:sSubPr>
                            <m:e>
                              <m:r>
                                <a:rPr lang="en-US" b="1" i="0">
                                  <a:latin typeface="Cambria Math"/>
                                </a:rPr>
                                <m:t>𝐚</m:t>
                              </m:r>
                            </m:e>
                            <m:sub>
                              <m:r>
                                <a:rPr lang="en-US" b="1" i="0">
                                  <a:latin typeface="Cambria Math"/>
                                </a:rPr>
                                <m:t>𝟑</m:t>
                              </m:r>
                            </m:sub>
                          </m:sSub>
                          <m:d>
                            <m:dPr>
                              <m:ctrlPr>
                                <a:rPr lang="en-US" b="1" i="1">
                                  <a:latin typeface="Cambria Math"/>
                                </a:rPr>
                              </m:ctrlPr>
                            </m:dPr>
                            <m:e>
                              <m:sSub>
                                <m:sSubPr>
                                  <m:ctrlPr>
                                    <a:rPr lang="en-US" b="1" i="1">
                                      <a:latin typeface="Cambria Math"/>
                                    </a:rPr>
                                  </m:ctrlPr>
                                </m:sSubPr>
                                <m:e>
                                  <m:r>
                                    <a:rPr lang="en-US" b="1" i="0">
                                      <a:latin typeface="Cambria Math"/>
                                    </a:rPr>
                                    <m:t>𝐕</m:t>
                                  </m:r>
                                </m:e>
                                <m:sub>
                                  <m:r>
                                    <a:rPr lang="en-US" b="1" i="0">
                                      <a:latin typeface="Cambria Math"/>
                                    </a:rPr>
                                    <m:t>𝐬𝐦𝐚𝐥</m:t>
                                  </m:r>
                                  <m:r>
                                    <a:rPr lang="en-US" b="1" i="0" smtClean="0">
                                      <a:latin typeface="Cambria Math"/>
                                    </a:rPr>
                                    <m:t>𝐥</m:t>
                                  </m:r>
                                </m:sub>
                              </m:sSub>
                              <m:r>
                                <a:rPr lang="en-US" b="1" i="0">
                                  <a:latin typeface="Cambria Math"/>
                                </a:rPr>
                                <m:t>𝐜𝐨𝐬</m:t>
                              </m:r>
                              <m:sSub>
                                <m:sSubPr>
                                  <m:ctrlPr>
                                    <a:rPr lang="en-US" b="1" i="1">
                                      <a:latin typeface="Cambria Math"/>
                                    </a:rPr>
                                  </m:ctrlPr>
                                </m:sSubPr>
                                <m:e>
                                  <m:r>
                                    <a:rPr lang="en-US" b="1" i="0">
                                      <a:latin typeface="Cambria Math"/>
                                      <a:ea typeface="Cambria Math"/>
                                    </a:rPr>
                                    <m:t>𝛚</m:t>
                                  </m:r>
                                </m:e>
                                <m:sub>
                                  <m:r>
                                    <a:rPr lang="en-US" b="1" i="0">
                                      <a:latin typeface="Cambria Math"/>
                                    </a:rPr>
                                    <m:t>𝐬</m:t>
                                  </m:r>
                                </m:sub>
                              </m:sSub>
                              <m:r>
                                <a:rPr lang="en-US" b="1" i="0">
                                  <a:latin typeface="Cambria Math"/>
                                </a:rPr>
                                <m:t>𝐭</m:t>
                              </m:r>
                            </m:e>
                          </m:d>
                        </m:e>
                        <m:sup>
                          <m:r>
                            <a:rPr lang="en-US" b="1" i="0">
                              <a:latin typeface="Cambria Math"/>
                            </a:rPr>
                            <m:t>𝟑</m:t>
                          </m:r>
                        </m:sup>
                      </m:sSup>
                      <m:r>
                        <a:rPr lang="en-US" b="1" i="0" smtClean="0">
                          <a:latin typeface="Cambria Math"/>
                        </a:rPr>
                        <m:t>+</m:t>
                      </m:r>
                      <m:sSup>
                        <m:sSupPr>
                          <m:ctrlPr>
                            <a:rPr lang="en-US" b="1" i="1" smtClean="0">
                              <a:solidFill>
                                <a:srgbClr val="FF0000"/>
                              </a:solidFill>
                              <a:latin typeface="Cambria Math"/>
                            </a:rPr>
                          </m:ctrlPr>
                        </m:sSupPr>
                        <m:e>
                          <m:sSub>
                            <m:sSubPr>
                              <m:ctrlPr>
                                <a:rPr lang="en-US" b="1" i="1">
                                  <a:solidFill>
                                    <a:srgbClr val="FF0000"/>
                                  </a:solidFill>
                                  <a:latin typeface="Cambria Math"/>
                                </a:rPr>
                              </m:ctrlPr>
                            </m:sSubPr>
                            <m:e>
                              <m:r>
                                <a:rPr lang="en-US" b="1">
                                  <a:solidFill>
                                    <a:srgbClr val="FF0000"/>
                                  </a:solidFill>
                                  <a:latin typeface="Cambria Math"/>
                                </a:rPr>
                                <m:t>𝐚</m:t>
                              </m:r>
                            </m:e>
                            <m:sub>
                              <m:r>
                                <a:rPr lang="en-US" b="1">
                                  <a:solidFill>
                                    <a:srgbClr val="FF0000"/>
                                  </a:solidFill>
                                  <a:latin typeface="Cambria Math"/>
                                </a:rPr>
                                <m:t>𝟑</m:t>
                              </m:r>
                            </m:sub>
                          </m:sSub>
                          <m:d>
                            <m:dPr>
                              <m:ctrlPr>
                                <a:rPr lang="en-US" b="1" i="1">
                                  <a:solidFill>
                                    <a:srgbClr val="FF0000"/>
                                  </a:solidFill>
                                  <a:latin typeface="Cambria Math"/>
                                </a:rPr>
                              </m:ctrlPr>
                            </m:dPr>
                            <m:e>
                              <m:sSub>
                                <m:sSubPr>
                                  <m:ctrlPr>
                                    <a:rPr lang="en-US" b="1" i="1">
                                      <a:solidFill>
                                        <a:srgbClr val="FF0000"/>
                                      </a:solidFill>
                                      <a:latin typeface="Cambria Math"/>
                                    </a:rPr>
                                  </m:ctrlPr>
                                </m:sSubPr>
                                <m:e>
                                  <m:r>
                                    <a:rPr lang="en-US" b="1">
                                      <a:solidFill>
                                        <a:srgbClr val="FF0000"/>
                                      </a:solidFill>
                                      <a:latin typeface="Cambria Math"/>
                                    </a:rPr>
                                    <m:t>𝐕</m:t>
                                  </m:r>
                                </m:e>
                                <m:sub>
                                  <m:r>
                                    <a:rPr lang="en-US" b="1">
                                      <a:solidFill>
                                        <a:srgbClr val="FF0000"/>
                                      </a:solidFill>
                                      <a:latin typeface="Cambria Math"/>
                                    </a:rPr>
                                    <m:t>𝐥𝐚𝐫𝐠𝐞</m:t>
                                  </m:r>
                                </m:sub>
                              </m:sSub>
                              <m:r>
                                <a:rPr lang="en-US" b="1">
                                  <a:solidFill>
                                    <a:srgbClr val="FF0000"/>
                                  </a:solidFill>
                                  <a:latin typeface="Cambria Math"/>
                                </a:rPr>
                                <m:t>𝐜𝐨𝐬</m:t>
                              </m:r>
                              <m:sSub>
                                <m:sSubPr>
                                  <m:ctrlPr>
                                    <a:rPr lang="en-US" b="1" i="1">
                                      <a:solidFill>
                                        <a:srgbClr val="FF0000"/>
                                      </a:solidFill>
                                      <a:latin typeface="Cambria Math"/>
                                    </a:rPr>
                                  </m:ctrlPr>
                                </m:sSubPr>
                                <m:e>
                                  <m:r>
                                    <a:rPr lang="en-US" b="1">
                                      <a:solidFill>
                                        <a:srgbClr val="FF0000"/>
                                      </a:solidFill>
                                      <a:latin typeface="Cambria Math"/>
                                      <a:ea typeface="Cambria Math"/>
                                    </a:rPr>
                                    <m:t>𝛚</m:t>
                                  </m:r>
                                </m:e>
                                <m:sub>
                                  <m:r>
                                    <a:rPr lang="en-US" b="1">
                                      <a:solidFill>
                                        <a:srgbClr val="FF0000"/>
                                      </a:solidFill>
                                      <a:latin typeface="Cambria Math"/>
                                    </a:rPr>
                                    <m:t>𝐚𝐝𝐣</m:t>
                                  </m:r>
                                </m:sub>
                              </m:sSub>
                              <m:r>
                                <m:rPr>
                                  <m:nor/>
                                </m:rPr>
                                <a:rPr lang="en-US" b="1" dirty="0">
                                  <a:solidFill>
                                    <a:srgbClr val="FF0000"/>
                                  </a:solidFill>
                                </a:rPr>
                                <m:t>t</m:t>
                              </m:r>
                            </m:e>
                          </m:d>
                        </m:e>
                        <m:sup>
                          <m:r>
                            <a:rPr lang="en-US" b="1">
                              <a:solidFill>
                                <a:srgbClr val="FF0000"/>
                              </a:solidFill>
                              <a:latin typeface="Cambria Math"/>
                            </a:rPr>
                            <m:t>𝟑</m:t>
                          </m:r>
                        </m:sup>
                      </m:sSup>
                    </m:oMath>
                  </m:oMathPara>
                </a14:m>
                <a:endParaRPr lang="en-US" b="1" i="1" dirty="0" smtClean="0">
                  <a:solidFill>
                    <a:srgbClr val="FF0000"/>
                  </a:solidFill>
                  <a:latin typeface="Cambria Math"/>
                </a:endParaRPr>
              </a:p>
              <a:p>
                <a:pPr/>
                <a14:m>
                  <m:oMathPara xmlns:m="http://schemas.openxmlformats.org/officeDocument/2006/math">
                    <m:oMathParaPr>
                      <m:jc m:val="centerGroup"/>
                    </m:oMathParaPr>
                    <m:oMath xmlns:m="http://schemas.openxmlformats.org/officeDocument/2006/math">
                      <m:r>
                        <a:rPr lang="en-US" b="1" i="0" smtClean="0">
                          <a:latin typeface="Cambria Math"/>
                        </a:rPr>
                        <m:t>+</m:t>
                      </m:r>
                      <m:sSup>
                        <m:sSupPr>
                          <m:ctrlPr>
                            <a:rPr lang="en-US" b="1" i="1">
                              <a:latin typeface="Cambria Math"/>
                            </a:rPr>
                          </m:ctrlPr>
                        </m:sSupPr>
                        <m:e>
                          <m:r>
                            <a:rPr lang="en-US" b="1" i="1" smtClean="0">
                              <a:latin typeface="Cambria Math"/>
                            </a:rPr>
                            <m:t>𝟑</m:t>
                          </m:r>
                          <m:sSub>
                            <m:sSubPr>
                              <m:ctrlPr>
                                <a:rPr lang="en-US" b="1" i="1">
                                  <a:latin typeface="Cambria Math"/>
                                </a:rPr>
                              </m:ctrlPr>
                            </m:sSubPr>
                            <m:e>
                              <m:r>
                                <a:rPr lang="en-US" b="1">
                                  <a:latin typeface="Cambria Math"/>
                                </a:rPr>
                                <m:t>𝐚</m:t>
                              </m:r>
                            </m:e>
                            <m:sub>
                              <m:r>
                                <a:rPr lang="en-US" b="1">
                                  <a:latin typeface="Cambria Math"/>
                                </a:rPr>
                                <m:t>𝟑</m:t>
                              </m:r>
                            </m:sub>
                          </m:sSub>
                          <m:d>
                            <m:dPr>
                              <m:ctrlPr>
                                <a:rPr lang="en-US" b="1" i="1">
                                  <a:latin typeface="Cambria Math"/>
                                </a:rPr>
                              </m:ctrlPr>
                            </m:dPr>
                            <m:e>
                              <m:sSub>
                                <m:sSubPr>
                                  <m:ctrlPr>
                                    <a:rPr lang="en-US" b="1" i="1">
                                      <a:latin typeface="Cambria Math"/>
                                    </a:rPr>
                                  </m:ctrlPr>
                                </m:sSubPr>
                                <m:e>
                                  <m:r>
                                    <a:rPr lang="en-US" b="1">
                                      <a:latin typeface="Cambria Math"/>
                                    </a:rPr>
                                    <m:t>𝐕</m:t>
                                  </m:r>
                                </m:e>
                                <m:sub>
                                  <m:r>
                                    <a:rPr lang="en-US" b="1">
                                      <a:latin typeface="Cambria Math"/>
                                    </a:rPr>
                                    <m:t>𝐬𝐦𝐚𝐥𝐥</m:t>
                                  </m:r>
                                </m:sub>
                              </m:sSub>
                              <m:r>
                                <a:rPr lang="en-US" b="1">
                                  <a:latin typeface="Cambria Math"/>
                                </a:rPr>
                                <m:t>𝐜𝐨𝐬</m:t>
                              </m:r>
                              <m:sSub>
                                <m:sSubPr>
                                  <m:ctrlPr>
                                    <a:rPr lang="en-US" b="1" i="1">
                                      <a:latin typeface="Cambria Math"/>
                                    </a:rPr>
                                  </m:ctrlPr>
                                </m:sSubPr>
                                <m:e>
                                  <m:r>
                                    <a:rPr lang="en-US" b="1">
                                      <a:latin typeface="Cambria Math"/>
                                      <a:ea typeface="Cambria Math"/>
                                    </a:rPr>
                                    <m:t>𝛚</m:t>
                                  </m:r>
                                </m:e>
                                <m:sub>
                                  <m:r>
                                    <a:rPr lang="en-US" b="1">
                                      <a:latin typeface="Cambria Math"/>
                                    </a:rPr>
                                    <m:t>𝐬</m:t>
                                  </m:r>
                                </m:sub>
                              </m:sSub>
                              <m:r>
                                <a:rPr lang="en-US" b="1">
                                  <a:latin typeface="Cambria Math"/>
                                </a:rPr>
                                <m:t>𝐭</m:t>
                              </m:r>
                            </m:e>
                          </m:d>
                        </m:e>
                        <m:sup>
                          <m:r>
                            <a:rPr lang="en-US" b="1" i="0" smtClean="0">
                              <a:latin typeface="Cambria Math"/>
                            </a:rPr>
                            <m:t>𝟐</m:t>
                          </m:r>
                        </m:sup>
                      </m:sSup>
                      <m:sSub>
                        <m:sSubPr>
                          <m:ctrlPr>
                            <a:rPr lang="en-US" b="1" i="1">
                              <a:solidFill>
                                <a:srgbClr val="FF0000"/>
                              </a:solidFill>
                              <a:latin typeface="Cambria Math"/>
                            </a:rPr>
                          </m:ctrlPr>
                        </m:sSubPr>
                        <m:e>
                          <m:r>
                            <a:rPr lang="en-US" b="1">
                              <a:solidFill>
                                <a:srgbClr val="FF0000"/>
                              </a:solidFill>
                              <a:latin typeface="Cambria Math"/>
                            </a:rPr>
                            <m:t>𝐕</m:t>
                          </m:r>
                        </m:e>
                        <m:sub>
                          <m:r>
                            <a:rPr lang="en-US" b="1">
                              <a:solidFill>
                                <a:srgbClr val="FF0000"/>
                              </a:solidFill>
                              <a:latin typeface="Cambria Math"/>
                            </a:rPr>
                            <m:t>𝐥𝐚𝐫𝐠𝐞</m:t>
                          </m:r>
                        </m:sub>
                      </m:sSub>
                      <m:r>
                        <a:rPr lang="en-US" b="1">
                          <a:solidFill>
                            <a:srgbClr val="FF0000"/>
                          </a:solidFill>
                          <a:latin typeface="Cambria Math"/>
                        </a:rPr>
                        <m:t>𝐜𝐨𝐬</m:t>
                      </m:r>
                      <m:sSub>
                        <m:sSubPr>
                          <m:ctrlPr>
                            <a:rPr lang="en-US" b="1" i="1">
                              <a:solidFill>
                                <a:srgbClr val="FF0000"/>
                              </a:solidFill>
                              <a:latin typeface="Cambria Math"/>
                            </a:rPr>
                          </m:ctrlPr>
                        </m:sSubPr>
                        <m:e>
                          <m:r>
                            <a:rPr lang="en-US" b="1">
                              <a:solidFill>
                                <a:srgbClr val="FF0000"/>
                              </a:solidFill>
                              <a:latin typeface="Cambria Math"/>
                              <a:ea typeface="Cambria Math"/>
                            </a:rPr>
                            <m:t>𝛚</m:t>
                          </m:r>
                        </m:e>
                        <m:sub>
                          <m:r>
                            <a:rPr lang="en-US" b="1">
                              <a:solidFill>
                                <a:srgbClr val="FF0000"/>
                              </a:solidFill>
                              <a:latin typeface="Cambria Math"/>
                            </a:rPr>
                            <m:t>𝐚𝐝𝐣</m:t>
                          </m:r>
                        </m:sub>
                      </m:sSub>
                      <m:r>
                        <m:rPr>
                          <m:nor/>
                        </m:rPr>
                        <a:rPr lang="en-US" b="1" dirty="0">
                          <a:solidFill>
                            <a:srgbClr val="FF0000"/>
                          </a:solidFill>
                        </a:rPr>
                        <m:t>t</m:t>
                      </m:r>
                      <m:r>
                        <a:rPr lang="en-US" b="1">
                          <a:latin typeface="Cambria Math"/>
                        </a:rPr>
                        <m:t>+</m:t>
                      </m:r>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i="0" smtClean="0">
                                  <a:solidFill>
                                    <a:srgbClr val="FF0000"/>
                                  </a:solidFill>
                                  <a:latin typeface="Cambria Math"/>
                                </a:rPr>
                                <m:t>𝟑</m:t>
                              </m:r>
                              <m:r>
                                <a:rPr lang="en-US" b="1">
                                  <a:solidFill>
                                    <a:srgbClr val="FF0000"/>
                                  </a:solidFill>
                                  <a:latin typeface="Cambria Math"/>
                                </a:rPr>
                                <m:t>𝐚</m:t>
                              </m:r>
                            </m:e>
                            <m:sub>
                              <m:r>
                                <a:rPr lang="en-US" b="1">
                                  <a:solidFill>
                                    <a:srgbClr val="FF0000"/>
                                  </a:solidFill>
                                  <a:latin typeface="Cambria Math"/>
                                </a:rPr>
                                <m:t>𝟑</m:t>
                              </m:r>
                            </m:sub>
                          </m:sSub>
                          <m:d>
                            <m:dPr>
                              <m:ctrlPr>
                                <a:rPr lang="en-US" b="1" i="1">
                                  <a:solidFill>
                                    <a:srgbClr val="FF0000"/>
                                  </a:solidFill>
                                  <a:latin typeface="Cambria Math"/>
                                </a:rPr>
                              </m:ctrlPr>
                            </m:dPr>
                            <m:e>
                              <m:sSub>
                                <m:sSubPr>
                                  <m:ctrlPr>
                                    <a:rPr lang="en-US" b="1" i="1">
                                      <a:solidFill>
                                        <a:srgbClr val="FF0000"/>
                                      </a:solidFill>
                                      <a:latin typeface="Cambria Math"/>
                                    </a:rPr>
                                  </m:ctrlPr>
                                </m:sSubPr>
                                <m:e>
                                  <m:r>
                                    <a:rPr lang="en-US" b="1">
                                      <a:solidFill>
                                        <a:srgbClr val="FF0000"/>
                                      </a:solidFill>
                                      <a:latin typeface="Cambria Math"/>
                                    </a:rPr>
                                    <m:t>𝐕</m:t>
                                  </m:r>
                                </m:e>
                                <m:sub>
                                  <m:r>
                                    <a:rPr lang="en-US" b="1">
                                      <a:solidFill>
                                        <a:srgbClr val="FF0000"/>
                                      </a:solidFill>
                                      <a:latin typeface="Cambria Math"/>
                                    </a:rPr>
                                    <m:t>𝐥𝐚𝐫𝐠𝐞</m:t>
                                  </m:r>
                                </m:sub>
                              </m:sSub>
                              <m:r>
                                <a:rPr lang="en-US" b="1">
                                  <a:solidFill>
                                    <a:srgbClr val="FF0000"/>
                                  </a:solidFill>
                                  <a:latin typeface="Cambria Math"/>
                                </a:rPr>
                                <m:t>𝐜𝐨𝐬</m:t>
                              </m:r>
                              <m:sSub>
                                <m:sSubPr>
                                  <m:ctrlPr>
                                    <a:rPr lang="en-US" b="1" i="1">
                                      <a:solidFill>
                                        <a:srgbClr val="FF0000"/>
                                      </a:solidFill>
                                      <a:latin typeface="Cambria Math"/>
                                    </a:rPr>
                                  </m:ctrlPr>
                                </m:sSubPr>
                                <m:e>
                                  <m:r>
                                    <a:rPr lang="en-US" b="1">
                                      <a:solidFill>
                                        <a:srgbClr val="FF0000"/>
                                      </a:solidFill>
                                      <a:latin typeface="Cambria Math"/>
                                      <a:ea typeface="Cambria Math"/>
                                    </a:rPr>
                                    <m:t>𝛚</m:t>
                                  </m:r>
                                </m:e>
                                <m:sub>
                                  <m:r>
                                    <a:rPr lang="en-US" b="1">
                                      <a:solidFill>
                                        <a:srgbClr val="FF0000"/>
                                      </a:solidFill>
                                      <a:latin typeface="Cambria Math"/>
                                    </a:rPr>
                                    <m:t>𝐚𝐝𝐣</m:t>
                                  </m:r>
                                </m:sub>
                              </m:sSub>
                              <m:r>
                                <m:rPr>
                                  <m:nor/>
                                </m:rPr>
                                <a:rPr lang="en-US" b="1" dirty="0">
                                  <a:solidFill>
                                    <a:srgbClr val="FF0000"/>
                                  </a:solidFill>
                                </a:rPr>
                                <m:t>t</m:t>
                              </m:r>
                            </m:e>
                          </m:d>
                        </m:e>
                        <m:sup>
                          <m:r>
                            <a:rPr lang="en-US" b="1" i="0" smtClean="0">
                              <a:solidFill>
                                <a:srgbClr val="FF0000"/>
                              </a:solidFill>
                              <a:latin typeface="Cambria Math"/>
                            </a:rPr>
                            <m:t>𝟐</m:t>
                          </m:r>
                        </m:sup>
                      </m:sSup>
                      <m:sSub>
                        <m:sSubPr>
                          <m:ctrlPr>
                            <a:rPr lang="en-US" b="1" i="1">
                              <a:latin typeface="Cambria Math"/>
                            </a:rPr>
                          </m:ctrlPr>
                        </m:sSubPr>
                        <m:e>
                          <m:r>
                            <a:rPr lang="en-US" b="1">
                              <a:latin typeface="Cambria Math"/>
                            </a:rPr>
                            <m:t>𝐕</m:t>
                          </m:r>
                        </m:e>
                        <m:sub>
                          <m:r>
                            <a:rPr lang="en-US" b="1">
                              <a:latin typeface="Cambria Math"/>
                            </a:rPr>
                            <m:t>𝐬𝐦𝐚𝐥𝐥</m:t>
                          </m:r>
                        </m:sub>
                      </m:sSub>
                      <m:r>
                        <a:rPr lang="en-US" b="1">
                          <a:latin typeface="Cambria Math"/>
                        </a:rPr>
                        <m:t>𝐜𝐨𝐬</m:t>
                      </m:r>
                      <m:sSub>
                        <m:sSubPr>
                          <m:ctrlPr>
                            <a:rPr lang="en-US" b="1" i="1">
                              <a:latin typeface="Cambria Math"/>
                            </a:rPr>
                          </m:ctrlPr>
                        </m:sSubPr>
                        <m:e>
                          <m:r>
                            <a:rPr lang="en-US" b="1">
                              <a:latin typeface="Cambria Math"/>
                              <a:ea typeface="Cambria Math"/>
                            </a:rPr>
                            <m:t>𝛚</m:t>
                          </m:r>
                        </m:e>
                        <m:sub>
                          <m:r>
                            <a:rPr lang="en-US" b="1">
                              <a:latin typeface="Cambria Math"/>
                            </a:rPr>
                            <m:t>𝐬</m:t>
                          </m:r>
                        </m:sub>
                      </m:sSub>
                      <m:r>
                        <a:rPr lang="en-US" b="1">
                          <a:latin typeface="Cambria Math"/>
                        </a:rPr>
                        <m:t>𝐭</m:t>
                      </m:r>
                    </m:oMath>
                  </m:oMathPara>
                </a14:m>
                <a:endParaRPr lang="en-US" b="1" dirty="0" smtClean="0">
                  <a:solidFill>
                    <a:srgbClr val="FF0000"/>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802079" y="3733800"/>
                <a:ext cx="7503721" cy="862031"/>
              </a:xfrm>
              <a:prstGeom prst="rect">
                <a:avLst/>
              </a:prstGeom>
              <a:blipFill rotWithShape="1">
                <a:blip r:embed="rId4"/>
                <a:stretch>
                  <a:fillRect b="-283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1336536" y="4847918"/>
                <a:ext cx="4345549" cy="71468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1" i="1" smtClean="0">
                          <a:latin typeface="Cambria Math"/>
                        </a:rPr>
                        <m:t>𝟑</m:t>
                      </m:r>
                      <m:sSub>
                        <m:sSubPr>
                          <m:ctrlPr>
                            <a:rPr lang="en-US" b="1" i="1">
                              <a:latin typeface="Cambria Math"/>
                            </a:rPr>
                          </m:ctrlPr>
                        </m:sSubPr>
                        <m:e>
                          <m:r>
                            <a:rPr lang="en-US" b="1">
                              <a:latin typeface="Cambria Math"/>
                            </a:rPr>
                            <m:t>𝐚</m:t>
                          </m:r>
                        </m:e>
                        <m:sub>
                          <m:r>
                            <a:rPr lang="en-US" b="1">
                              <a:latin typeface="Cambria Math"/>
                            </a:rPr>
                            <m:t>𝟑</m:t>
                          </m:r>
                        </m:sub>
                      </m:sSub>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a:solidFill>
                                    <a:srgbClr val="FF0000"/>
                                  </a:solidFill>
                                  <a:latin typeface="Cambria Math"/>
                                </a:rPr>
                                <m:t>𝐕</m:t>
                              </m:r>
                            </m:e>
                            <m:sub>
                              <m:r>
                                <a:rPr lang="en-US" b="1">
                                  <a:solidFill>
                                    <a:srgbClr val="FF0000"/>
                                  </a:solidFill>
                                  <a:latin typeface="Cambria Math"/>
                                </a:rPr>
                                <m:t>𝐥𝐚𝐫𝐠𝐞</m:t>
                              </m:r>
                            </m:sub>
                          </m:sSub>
                        </m:e>
                        <m:sup>
                          <m:r>
                            <a:rPr lang="en-US" b="1" i="1">
                              <a:solidFill>
                                <a:srgbClr val="FF0000"/>
                              </a:solidFill>
                              <a:latin typeface="Cambria Math"/>
                            </a:rPr>
                            <m:t>𝟐</m:t>
                          </m:r>
                        </m:sup>
                      </m:sSup>
                      <m:sSub>
                        <m:sSubPr>
                          <m:ctrlPr>
                            <a:rPr lang="en-US" b="1" i="1">
                              <a:latin typeface="Cambria Math"/>
                            </a:rPr>
                          </m:ctrlPr>
                        </m:sSubPr>
                        <m:e>
                          <m:r>
                            <a:rPr lang="en-US" b="1">
                              <a:latin typeface="Cambria Math"/>
                            </a:rPr>
                            <m:t>𝐕</m:t>
                          </m:r>
                        </m:e>
                        <m:sub>
                          <m:r>
                            <a:rPr lang="en-US" b="1">
                              <a:latin typeface="Cambria Math"/>
                            </a:rPr>
                            <m:t>𝐬𝐦𝐚𝐥𝐥</m:t>
                          </m:r>
                        </m:sub>
                      </m:sSub>
                      <m:d>
                        <m:dPr>
                          <m:ctrlPr>
                            <a:rPr lang="en-US" b="1" i="1" smtClean="0">
                              <a:latin typeface="Cambria Math"/>
                            </a:rPr>
                          </m:ctrlPr>
                        </m:dPr>
                        <m:e>
                          <m:f>
                            <m:fPr>
                              <m:ctrlPr>
                                <a:rPr lang="en-US" b="1" i="1" smtClean="0">
                                  <a:latin typeface="Cambria Math"/>
                                </a:rPr>
                              </m:ctrlPr>
                            </m:fPr>
                            <m:num>
                              <m:r>
                                <a:rPr lang="en-US" b="1" i="1" smtClean="0">
                                  <a:latin typeface="Cambria Math"/>
                                </a:rPr>
                                <m:t>𝟏</m:t>
                              </m:r>
                              <m:r>
                                <a:rPr lang="en-US" b="1" i="1" smtClean="0">
                                  <a:latin typeface="Cambria Math"/>
                                </a:rPr>
                                <m:t>+</m:t>
                              </m:r>
                              <m:r>
                                <a:rPr lang="en-US" b="1">
                                  <a:solidFill>
                                    <a:srgbClr val="FF0000"/>
                                  </a:solidFill>
                                  <a:latin typeface="Cambria Math"/>
                                </a:rPr>
                                <m:t>𝐜𝐨𝐬</m:t>
                              </m:r>
                              <m:sSub>
                                <m:sSubPr>
                                  <m:ctrlPr>
                                    <a:rPr lang="en-US" b="1" i="1">
                                      <a:solidFill>
                                        <a:srgbClr val="FF0000"/>
                                      </a:solidFill>
                                      <a:latin typeface="Cambria Math"/>
                                    </a:rPr>
                                  </m:ctrlPr>
                                </m:sSubPr>
                                <m:e>
                                  <m:r>
                                    <a:rPr lang="en-US" b="1" i="0" smtClean="0">
                                      <a:solidFill>
                                        <a:srgbClr val="FF0000"/>
                                      </a:solidFill>
                                      <a:latin typeface="Cambria Math"/>
                                    </a:rPr>
                                    <m:t>𝟐</m:t>
                                  </m:r>
                                  <m:r>
                                    <a:rPr lang="en-US" b="1">
                                      <a:solidFill>
                                        <a:srgbClr val="FF0000"/>
                                      </a:solidFill>
                                      <a:latin typeface="Cambria Math"/>
                                      <a:ea typeface="Cambria Math"/>
                                    </a:rPr>
                                    <m:t>𝛚</m:t>
                                  </m:r>
                                </m:e>
                                <m:sub>
                                  <m:r>
                                    <a:rPr lang="en-US" b="1">
                                      <a:solidFill>
                                        <a:srgbClr val="FF0000"/>
                                      </a:solidFill>
                                      <a:latin typeface="Cambria Math"/>
                                    </a:rPr>
                                    <m:t>𝐚𝐝𝐣</m:t>
                                  </m:r>
                                </m:sub>
                              </m:sSub>
                              <m:r>
                                <m:rPr>
                                  <m:nor/>
                                </m:rPr>
                                <a:rPr lang="en-US" b="1" dirty="0">
                                  <a:solidFill>
                                    <a:srgbClr val="FF0000"/>
                                  </a:solidFill>
                                </a:rPr>
                                <m:t>t</m:t>
                              </m:r>
                            </m:num>
                            <m:den>
                              <m:r>
                                <a:rPr lang="en-US" b="1" i="1" smtClean="0">
                                  <a:latin typeface="Cambria Math"/>
                                </a:rPr>
                                <m:t>𝟐</m:t>
                              </m:r>
                            </m:den>
                          </m:f>
                        </m:e>
                      </m:d>
                      <m:r>
                        <a:rPr lang="en-US" b="1">
                          <a:latin typeface="Cambria Math"/>
                        </a:rPr>
                        <m:t>𝐜𝐨𝐬</m:t>
                      </m:r>
                      <m:sSub>
                        <m:sSubPr>
                          <m:ctrlPr>
                            <a:rPr lang="en-US" b="1" i="1">
                              <a:latin typeface="Cambria Math"/>
                            </a:rPr>
                          </m:ctrlPr>
                        </m:sSubPr>
                        <m:e>
                          <m:r>
                            <a:rPr lang="en-US" b="1">
                              <a:latin typeface="Cambria Math"/>
                              <a:ea typeface="Cambria Math"/>
                            </a:rPr>
                            <m:t>𝛚</m:t>
                          </m:r>
                        </m:e>
                        <m:sub>
                          <m:r>
                            <a:rPr lang="en-US" b="1">
                              <a:latin typeface="Cambria Math"/>
                            </a:rPr>
                            <m:t>𝐬</m:t>
                          </m:r>
                        </m:sub>
                      </m:sSub>
                      <m:r>
                        <a:rPr lang="en-US" b="1">
                          <a:latin typeface="Cambria Math"/>
                        </a:rPr>
                        <m:t>𝐭</m:t>
                      </m:r>
                    </m:oMath>
                  </m:oMathPara>
                </a14:m>
                <a:endParaRPr lang="en-US" b="1" dirty="0" smtClean="0">
                  <a:solidFill>
                    <a:srgbClr val="FF0000"/>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1336536" y="4847918"/>
                <a:ext cx="4345549" cy="714683"/>
              </a:xfrm>
              <a:prstGeom prst="rect">
                <a:avLst/>
              </a:prstGeom>
              <a:blipFill rotWithShape="1">
                <a:blip r:embed="rId5"/>
                <a:stretch>
                  <a:fillRect/>
                </a:stretch>
              </a:blipFill>
            </p:spPr>
            <p:txBody>
              <a:bodyPr/>
              <a:lstStyle/>
              <a:p>
                <a:r>
                  <a:rPr lang="en-US">
                    <a:noFill/>
                  </a:rPr>
                  <a:t> </a:t>
                </a:r>
              </a:p>
            </p:txBody>
          </p:sp>
        </mc:Fallback>
      </mc:AlternateContent>
      <p:cxnSp>
        <p:nvCxnSpPr>
          <p:cNvPr id="26" name="Straight Arrow Connector 25"/>
          <p:cNvCxnSpPr/>
          <p:nvPr/>
        </p:nvCxnSpPr>
        <p:spPr>
          <a:xfrm flipH="1">
            <a:off x="4841736" y="4683900"/>
            <a:ext cx="539023" cy="164018"/>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p:cNvSpPr txBox="1"/>
              <p:nvPr/>
            </p:nvSpPr>
            <p:spPr>
              <a:xfrm>
                <a:off x="3657600" y="5561264"/>
                <a:ext cx="2614049"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b="1" i="1" smtClean="0">
                              <a:latin typeface="Cambria Math"/>
                            </a:rPr>
                          </m:ctrlPr>
                        </m:fPr>
                        <m:num>
                          <m:r>
                            <a:rPr lang="en-US" b="1" i="1">
                              <a:latin typeface="Cambria Math"/>
                            </a:rPr>
                            <m:t>𝟑</m:t>
                          </m:r>
                        </m:num>
                        <m:den>
                          <m:r>
                            <a:rPr lang="en-US" b="1" i="1" smtClean="0">
                              <a:latin typeface="Cambria Math"/>
                            </a:rPr>
                            <m:t>𝟐</m:t>
                          </m:r>
                        </m:den>
                      </m:f>
                      <m:sSub>
                        <m:sSubPr>
                          <m:ctrlPr>
                            <a:rPr lang="en-US" b="1" i="1">
                              <a:latin typeface="Cambria Math"/>
                            </a:rPr>
                          </m:ctrlPr>
                        </m:sSubPr>
                        <m:e>
                          <m:r>
                            <a:rPr lang="en-US" b="1">
                              <a:latin typeface="Cambria Math"/>
                            </a:rPr>
                            <m:t>𝐚</m:t>
                          </m:r>
                        </m:e>
                        <m:sub>
                          <m:r>
                            <a:rPr lang="en-US" b="1">
                              <a:latin typeface="Cambria Math"/>
                            </a:rPr>
                            <m:t>𝟑</m:t>
                          </m:r>
                        </m:sub>
                      </m:sSub>
                      <m:sSup>
                        <m:sSupPr>
                          <m:ctrlPr>
                            <a:rPr lang="en-US" b="1" i="1">
                              <a:solidFill>
                                <a:srgbClr val="FF0000"/>
                              </a:solidFill>
                              <a:latin typeface="Cambria Math"/>
                            </a:rPr>
                          </m:ctrlPr>
                        </m:sSupPr>
                        <m:e>
                          <m:sSub>
                            <m:sSubPr>
                              <m:ctrlPr>
                                <a:rPr lang="en-US" b="1" i="1">
                                  <a:solidFill>
                                    <a:srgbClr val="FF0000"/>
                                  </a:solidFill>
                                  <a:latin typeface="Cambria Math"/>
                                </a:rPr>
                              </m:ctrlPr>
                            </m:sSubPr>
                            <m:e>
                              <m:r>
                                <a:rPr lang="en-US" b="1">
                                  <a:solidFill>
                                    <a:srgbClr val="FF0000"/>
                                  </a:solidFill>
                                  <a:latin typeface="Cambria Math"/>
                                </a:rPr>
                                <m:t>𝐕</m:t>
                              </m:r>
                            </m:e>
                            <m:sub>
                              <m:r>
                                <a:rPr lang="en-US" b="1">
                                  <a:solidFill>
                                    <a:srgbClr val="FF0000"/>
                                  </a:solidFill>
                                  <a:latin typeface="Cambria Math"/>
                                </a:rPr>
                                <m:t>𝐥𝐚𝐫𝐠𝐞</m:t>
                              </m:r>
                            </m:sub>
                          </m:sSub>
                        </m:e>
                        <m:sup>
                          <m:r>
                            <a:rPr lang="en-US" b="1" i="1">
                              <a:solidFill>
                                <a:srgbClr val="FF0000"/>
                              </a:solidFill>
                              <a:latin typeface="Cambria Math"/>
                            </a:rPr>
                            <m:t>𝟐</m:t>
                          </m:r>
                        </m:sup>
                      </m:sSup>
                      <m:sSub>
                        <m:sSubPr>
                          <m:ctrlPr>
                            <a:rPr lang="en-US" b="1" i="1">
                              <a:latin typeface="Cambria Math"/>
                            </a:rPr>
                          </m:ctrlPr>
                        </m:sSubPr>
                        <m:e>
                          <m:r>
                            <a:rPr lang="en-US" b="1">
                              <a:latin typeface="Cambria Math"/>
                            </a:rPr>
                            <m:t>𝐕</m:t>
                          </m:r>
                        </m:e>
                        <m:sub>
                          <m:r>
                            <a:rPr lang="en-US" b="1">
                              <a:latin typeface="Cambria Math"/>
                            </a:rPr>
                            <m:t>𝐬𝐦𝐚𝐥𝐥</m:t>
                          </m:r>
                        </m:sub>
                      </m:sSub>
                      <m:r>
                        <a:rPr lang="en-US" b="1">
                          <a:latin typeface="Cambria Math"/>
                        </a:rPr>
                        <m:t>𝐜𝐨𝐬</m:t>
                      </m:r>
                      <m:sSub>
                        <m:sSubPr>
                          <m:ctrlPr>
                            <a:rPr lang="en-US" b="1" i="1">
                              <a:latin typeface="Cambria Math"/>
                            </a:rPr>
                          </m:ctrlPr>
                        </m:sSubPr>
                        <m:e>
                          <m:r>
                            <a:rPr lang="en-US" b="1">
                              <a:latin typeface="Cambria Math"/>
                              <a:ea typeface="Cambria Math"/>
                            </a:rPr>
                            <m:t>𝛚</m:t>
                          </m:r>
                        </m:e>
                        <m:sub>
                          <m:r>
                            <a:rPr lang="en-US" b="1">
                              <a:latin typeface="Cambria Math"/>
                            </a:rPr>
                            <m:t>𝐬</m:t>
                          </m:r>
                        </m:sub>
                      </m:sSub>
                      <m:r>
                        <a:rPr lang="en-US" b="1">
                          <a:latin typeface="Cambria Math"/>
                        </a:rPr>
                        <m:t>𝐭</m:t>
                      </m:r>
                    </m:oMath>
                  </m:oMathPara>
                </a14:m>
                <a:endParaRPr lang="en-US" b="1" dirty="0">
                  <a:solidFill>
                    <a:srgbClr val="FF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3657600" y="5561264"/>
                <a:ext cx="2614049" cy="610936"/>
              </a:xfrm>
              <a:prstGeom prst="rect">
                <a:avLst/>
              </a:prstGeom>
              <a:blipFill rotWithShape="1">
                <a:blip r:embed="rId6"/>
                <a:stretch>
                  <a:fillRect/>
                </a:stretch>
              </a:blipFill>
            </p:spPr>
            <p:txBody>
              <a:bodyPr/>
              <a:lstStyle/>
              <a:p>
                <a:r>
                  <a:rPr lang="en-US">
                    <a:noFill/>
                  </a:rPr>
                  <a:t> </a:t>
                </a:r>
              </a:p>
            </p:txBody>
          </p:sp>
        </mc:Fallback>
      </mc:AlternateContent>
      <p:cxnSp>
        <p:nvCxnSpPr>
          <p:cNvPr id="29" name="Straight Arrow Connector 28"/>
          <p:cNvCxnSpPr/>
          <p:nvPr/>
        </p:nvCxnSpPr>
        <p:spPr>
          <a:xfrm>
            <a:off x="2896751" y="5561264"/>
            <a:ext cx="563335" cy="305468"/>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3635976" y="5561264"/>
            <a:ext cx="2810116" cy="68713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6453755" y="5529492"/>
            <a:ext cx="2156845" cy="830997"/>
          </a:xfrm>
          <a:prstGeom prst="rect">
            <a:avLst/>
          </a:prstGeom>
        </p:spPr>
        <p:txBody>
          <a:bodyPr wrap="square">
            <a:spAutoFit/>
          </a:bodyPr>
          <a:lstStyle/>
          <a:p>
            <a:r>
              <a:rPr lang="en-US" sz="1600" b="1" dirty="0" smtClean="0">
                <a:solidFill>
                  <a:srgbClr val="FF0000"/>
                </a:solidFill>
                <a:latin typeface="Franklin Gothic Medium Cond" pitchFamily="34" charset="0"/>
              </a:rPr>
              <a:t>Fundamental component due to adjacent channel interference</a:t>
            </a:r>
            <a:endParaRPr lang="en-US" sz="1600" dirty="0">
              <a:solidFill>
                <a:srgbClr val="FF0000"/>
              </a:solidFill>
            </a:endParaRPr>
          </a:p>
        </p:txBody>
      </p:sp>
      <p:sp>
        <p:nvSpPr>
          <p:cNvPr id="36" name="Freeform 35"/>
          <p:cNvSpPr/>
          <p:nvPr/>
        </p:nvSpPr>
        <p:spPr>
          <a:xfrm>
            <a:off x="2785241" y="3237186"/>
            <a:ext cx="3689131" cy="567706"/>
          </a:xfrm>
          <a:custGeom>
            <a:avLst/>
            <a:gdLst>
              <a:gd name="connsiteX0" fmla="*/ 3689131 w 3689131"/>
              <a:gd name="connsiteY0" fmla="*/ 0 h 567706"/>
              <a:gd name="connsiteX1" fmla="*/ 3563007 w 3689131"/>
              <a:gd name="connsiteY1" fmla="*/ 94593 h 567706"/>
              <a:gd name="connsiteX2" fmla="*/ 3499945 w 3689131"/>
              <a:gd name="connsiteY2" fmla="*/ 115614 h 567706"/>
              <a:gd name="connsiteX3" fmla="*/ 3468414 w 3689131"/>
              <a:gd name="connsiteY3" fmla="*/ 136635 h 567706"/>
              <a:gd name="connsiteX4" fmla="*/ 3436883 w 3689131"/>
              <a:gd name="connsiteY4" fmla="*/ 147145 h 567706"/>
              <a:gd name="connsiteX5" fmla="*/ 3394842 w 3689131"/>
              <a:gd name="connsiteY5" fmla="*/ 168166 h 567706"/>
              <a:gd name="connsiteX6" fmla="*/ 3268718 w 3689131"/>
              <a:gd name="connsiteY6" fmla="*/ 199697 h 567706"/>
              <a:gd name="connsiteX7" fmla="*/ 3226676 w 3689131"/>
              <a:gd name="connsiteY7" fmla="*/ 210207 h 567706"/>
              <a:gd name="connsiteX8" fmla="*/ 3174125 w 3689131"/>
              <a:gd name="connsiteY8" fmla="*/ 220717 h 567706"/>
              <a:gd name="connsiteX9" fmla="*/ 3079531 w 3689131"/>
              <a:gd name="connsiteY9" fmla="*/ 241738 h 567706"/>
              <a:gd name="connsiteX10" fmla="*/ 2806262 w 3689131"/>
              <a:gd name="connsiteY10" fmla="*/ 273269 h 567706"/>
              <a:gd name="connsiteX11" fmla="*/ 2753711 w 3689131"/>
              <a:gd name="connsiteY11" fmla="*/ 294290 h 567706"/>
              <a:gd name="connsiteX12" fmla="*/ 2585545 w 3689131"/>
              <a:gd name="connsiteY12" fmla="*/ 315311 h 567706"/>
              <a:gd name="connsiteX13" fmla="*/ 2322787 w 3689131"/>
              <a:gd name="connsiteY13" fmla="*/ 346842 h 567706"/>
              <a:gd name="connsiteX14" fmla="*/ 1912883 w 3689131"/>
              <a:gd name="connsiteY14" fmla="*/ 367862 h 567706"/>
              <a:gd name="connsiteX15" fmla="*/ 1566042 w 3689131"/>
              <a:gd name="connsiteY15" fmla="*/ 399393 h 567706"/>
              <a:gd name="connsiteX16" fmla="*/ 1408387 w 3689131"/>
              <a:gd name="connsiteY16" fmla="*/ 409904 h 567706"/>
              <a:gd name="connsiteX17" fmla="*/ 1271752 w 3689131"/>
              <a:gd name="connsiteY17" fmla="*/ 420414 h 567706"/>
              <a:gd name="connsiteX18" fmla="*/ 924911 w 3689131"/>
              <a:gd name="connsiteY18" fmla="*/ 430924 h 567706"/>
              <a:gd name="connsiteX19" fmla="*/ 557049 w 3689131"/>
              <a:gd name="connsiteY19" fmla="*/ 451945 h 567706"/>
              <a:gd name="connsiteX20" fmla="*/ 462456 w 3689131"/>
              <a:gd name="connsiteY20" fmla="*/ 462455 h 567706"/>
              <a:gd name="connsiteX21" fmla="*/ 294290 w 3689131"/>
              <a:gd name="connsiteY21" fmla="*/ 483476 h 567706"/>
              <a:gd name="connsiteX22" fmla="*/ 199697 w 3689131"/>
              <a:gd name="connsiteY22" fmla="*/ 515007 h 567706"/>
              <a:gd name="connsiteX23" fmla="*/ 168166 w 3689131"/>
              <a:gd name="connsiteY23" fmla="*/ 525517 h 567706"/>
              <a:gd name="connsiteX24" fmla="*/ 126125 w 3689131"/>
              <a:gd name="connsiteY24" fmla="*/ 536028 h 567706"/>
              <a:gd name="connsiteX25" fmla="*/ 94593 w 3689131"/>
              <a:gd name="connsiteY25" fmla="*/ 546538 h 567706"/>
              <a:gd name="connsiteX26" fmla="*/ 52552 w 3689131"/>
              <a:gd name="connsiteY26" fmla="*/ 557048 h 567706"/>
              <a:gd name="connsiteX27" fmla="*/ 0 w 3689131"/>
              <a:gd name="connsiteY27" fmla="*/ 567559 h 56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89131" h="567706">
                <a:moveTo>
                  <a:pt x="3689131" y="0"/>
                </a:moveTo>
                <a:cubicBezTo>
                  <a:pt x="3658990" y="24114"/>
                  <a:pt x="3593112" y="78383"/>
                  <a:pt x="3563007" y="94593"/>
                </a:cubicBezTo>
                <a:cubicBezTo>
                  <a:pt x="3543498" y="105098"/>
                  <a:pt x="3520193" y="106615"/>
                  <a:pt x="3499945" y="115614"/>
                </a:cubicBezTo>
                <a:cubicBezTo>
                  <a:pt x="3488402" y="120744"/>
                  <a:pt x="3479712" y="130986"/>
                  <a:pt x="3468414" y="136635"/>
                </a:cubicBezTo>
                <a:cubicBezTo>
                  <a:pt x="3458505" y="141590"/>
                  <a:pt x="3447066" y="142781"/>
                  <a:pt x="3436883" y="147145"/>
                </a:cubicBezTo>
                <a:cubicBezTo>
                  <a:pt x="3422482" y="153317"/>
                  <a:pt x="3409567" y="162812"/>
                  <a:pt x="3394842" y="168166"/>
                </a:cubicBezTo>
                <a:cubicBezTo>
                  <a:pt x="3336711" y="189304"/>
                  <a:pt x="3323433" y="187538"/>
                  <a:pt x="3268718" y="199697"/>
                </a:cubicBezTo>
                <a:cubicBezTo>
                  <a:pt x="3254617" y="202831"/>
                  <a:pt x="3240777" y="207073"/>
                  <a:pt x="3226676" y="210207"/>
                </a:cubicBezTo>
                <a:cubicBezTo>
                  <a:pt x="3209237" y="214082"/>
                  <a:pt x="3191563" y="216842"/>
                  <a:pt x="3174125" y="220717"/>
                </a:cubicBezTo>
                <a:cubicBezTo>
                  <a:pt x="3140829" y="228116"/>
                  <a:pt x="3113999" y="237602"/>
                  <a:pt x="3079531" y="241738"/>
                </a:cubicBezTo>
                <a:cubicBezTo>
                  <a:pt x="2748935" y="281410"/>
                  <a:pt x="2968802" y="246180"/>
                  <a:pt x="2806262" y="273269"/>
                </a:cubicBezTo>
                <a:cubicBezTo>
                  <a:pt x="2788745" y="280276"/>
                  <a:pt x="2771913" y="289326"/>
                  <a:pt x="2753711" y="294290"/>
                </a:cubicBezTo>
                <a:cubicBezTo>
                  <a:pt x="2712052" y="305652"/>
                  <a:pt x="2619111" y="310836"/>
                  <a:pt x="2585545" y="315311"/>
                </a:cubicBezTo>
                <a:cubicBezTo>
                  <a:pt x="2399498" y="340117"/>
                  <a:pt x="2804797" y="322124"/>
                  <a:pt x="2322787" y="346842"/>
                </a:cubicBezTo>
                <a:cubicBezTo>
                  <a:pt x="2186152" y="353849"/>
                  <a:pt x="2049018" y="354248"/>
                  <a:pt x="1912883" y="367862"/>
                </a:cubicBezTo>
                <a:cubicBezTo>
                  <a:pt x="1800614" y="379090"/>
                  <a:pt x="1674432" y="392167"/>
                  <a:pt x="1566042" y="399393"/>
                </a:cubicBezTo>
                <a:lnTo>
                  <a:pt x="1408387" y="409904"/>
                </a:lnTo>
                <a:cubicBezTo>
                  <a:pt x="1362824" y="413159"/>
                  <a:pt x="1317388" y="418430"/>
                  <a:pt x="1271752" y="420414"/>
                </a:cubicBezTo>
                <a:cubicBezTo>
                  <a:pt x="1156194" y="425438"/>
                  <a:pt x="1040495" y="426562"/>
                  <a:pt x="924911" y="430924"/>
                </a:cubicBezTo>
                <a:cubicBezTo>
                  <a:pt x="843654" y="433990"/>
                  <a:pt x="648409" y="444332"/>
                  <a:pt x="557049" y="451945"/>
                </a:cubicBezTo>
                <a:cubicBezTo>
                  <a:pt x="525434" y="454580"/>
                  <a:pt x="493955" y="458675"/>
                  <a:pt x="462456" y="462455"/>
                </a:cubicBezTo>
                <a:lnTo>
                  <a:pt x="294290" y="483476"/>
                </a:lnTo>
                <a:lnTo>
                  <a:pt x="199697" y="515007"/>
                </a:lnTo>
                <a:cubicBezTo>
                  <a:pt x="189187" y="518510"/>
                  <a:pt x="178914" y="522830"/>
                  <a:pt x="168166" y="525517"/>
                </a:cubicBezTo>
                <a:cubicBezTo>
                  <a:pt x="154152" y="529021"/>
                  <a:pt x="140014" y="532060"/>
                  <a:pt x="126125" y="536028"/>
                </a:cubicBezTo>
                <a:cubicBezTo>
                  <a:pt x="115472" y="539072"/>
                  <a:pt x="105246" y="543494"/>
                  <a:pt x="94593" y="546538"/>
                </a:cubicBezTo>
                <a:cubicBezTo>
                  <a:pt x="80704" y="550506"/>
                  <a:pt x="66441" y="553080"/>
                  <a:pt x="52552" y="557048"/>
                </a:cubicBezTo>
                <a:cubicBezTo>
                  <a:pt x="8009" y="569775"/>
                  <a:pt x="36126" y="567559"/>
                  <a:pt x="0" y="567559"/>
                </a:cubicBezTo>
              </a:path>
            </a:pathLst>
          </a:custGeom>
          <a:noFill/>
          <a:ln w="19050">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1059184"/>
      </p:ext>
    </p:extLst>
  </p:cSld>
  <p:clrMapOvr>
    <a:masterClrMapping/>
  </p:clrMapOvr>
  <p:transition/>
</p:sld>
</file>

<file path=ppt/theme/theme1.xml><?xml version="1.0" encoding="utf-8"?>
<a:theme xmlns:a="http://schemas.openxmlformats.org/drawingml/2006/main" name="Virginia Tech-Branding Update022206">
  <a:themeElements>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irginia Tech-Branding Update022206">
      <a:majorFont>
        <a:latin typeface="Franklin Gothic Demi"/>
        <a:ea typeface=""/>
        <a:cs typeface=""/>
      </a:majorFont>
      <a:minorFont>
        <a:latin typeface="Franklin Gothic Medium C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irginia Tech-Branding Update0222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irginia Tech-Branding Update0222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irginia Tech-Branding Update0222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irginia Tech-Branding Update0222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irginia Tech-Branding Update0222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irginia Tech-Branding Update022206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irginia Tech-Branding Update0222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irginia Tech-Branding Update0222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irginia Tech-Branding Update0222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irginia Tech-Branding Update0222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irginia Tech-Branding Update0222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39849</TotalTime>
  <Words>8100</Words>
  <Application>Microsoft Office PowerPoint</Application>
  <PresentationFormat>On-screen Show (4:3)</PresentationFormat>
  <Paragraphs>576</Paragraphs>
  <Slides>37</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39" baseType="lpstr">
      <vt:lpstr>Virginia Tech-Branding Update022206</vt:lpstr>
      <vt:lpstr>Visio</vt:lpstr>
      <vt:lpstr>PowerPoint Presentation</vt:lpstr>
      <vt:lpstr>Linearity (introduction)</vt:lpstr>
      <vt:lpstr>Nonlinearity Source (from DC point of view)</vt:lpstr>
      <vt:lpstr>Nonlinearity Source (from AC point of view)</vt:lpstr>
      <vt:lpstr>Weak &amp; Strong Nonlinearities</vt:lpstr>
      <vt:lpstr>Gain Compression (Self-Jamming)</vt:lpstr>
      <vt:lpstr>Gain Compression (Self-Jamming)</vt:lpstr>
      <vt:lpstr>Input &amp; Output P1dB Compression Point</vt:lpstr>
      <vt:lpstr>Gain Compression (Adjacent Ch. Jamming)</vt:lpstr>
      <vt:lpstr>Gain Compression (Adjacent Ch. Jamming)</vt:lpstr>
      <vt:lpstr>Cross Modulation</vt:lpstr>
      <vt:lpstr>Fractional 2nd–order Harmonic Distortion (HD2)</vt:lpstr>
      <vt:lpstr>Fractional 3rd–order Harmonic Distortion (HD3)</vt:lpstr>
      <vt:lpstr>Total Harmonic Distortion (THD)</vt:lpstr>
      <vt:lpstr>Intermodulation Distortion (IMD)</vt:lpstr>
      <vt:lpstr>Intermodulation Distortion (2-tone test)</vt:lpstr>
      <vt:lpstr>Intermodulation Distortion (2-tone test)</vt:lpstr>
      <vt:lpstr>3rd –order Intermodulation Distortion (IM3)</vt:lpstr>
      <vt:lpstr>3rd –order Input Intercept Point (IIP3)</vt:lpstr>
      <vt:lpstr>Relating IIP3 to Input P1dB</vt:lpstr>
      <vt:lpstr>2nd –order Intermodulation Distortion (IM2)</vt:lpstr>
      <vt:lpstr>2nd –order Intermodulation Distortion (IM2)</vt:lpstr>
      <vt:lpstr>2nd –order Intermodulation Distortion (IM2)</vt:lpstr>
      <vt:lpstr>Estimating IIP3 Experimentally</vt:lpstr>
      <vt:lpstr>Estimating IIP2 Experimentally</vt:lpstr>
      <vt:lpstr>Effect of Feedback on Nonlinearity</vt:lpstr>
      <vt:lpstr>Effect of Feedback on Nonlinearity</vt:lpstr>
      <vt:lpstr>Effect of Feedback on Nonlinearity</vt:lpstr>
      <vt:lpstr>Effect of Feedback on IIP2</vt:lpstr>
      <vt:lpstr>Effect of Feedback on IIP3</vt:lpstr>
      <vt:lpstr>Cascaded IIP3</vt:lpstr>
      <vt:lpstr>Cascaded IIP3</vt:lpstr>
      <vt:lpstr>Cascaded IIP2</vt:lpstr>
      <vt:lpstr>Comments on Cascaded Input Intercept Points </vt:lpstr>
      <vt:lpstr>Effective Noise Floor Due to Nonlinearity</vt:lpstr>
      <vt:lpstr>Spurious Free Dynamic Range (SFDR)</vt:lpstr>
      <vt:lpstr>Spurious Free Dynamic Range (SFDR)</vt:lpstr>
    </vt:vector>
  </TitlesOfParts>
  <Company>Virginia Tech</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VT PowerPoint Template5</dc:title>
  <dc:creator>giffin</dc:creator>
  <cp:lastModifiedBy>kkoh</cp:lastModifiedBy>
  <cp:revision>935</cp:revision>
  <cp:lastPrinted>2012-02-03T21:38:04Z</cp:lastPrinted>
  <dcterms:created xsi:type="dcterms:W3CDTF">2005-10-14T12:27:33Z</dcterms:created>
  <dcterms:modified xsi:type="dcterms:W3CDTF">2012-02-05T01:10:56Z</dcterms:modified>
</cp:coreProperties>
</file>