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258" r:id="rId2"/>
    <p:sldId id="357" r:id="rId3"/>
    <p:sldId id="358" r:id="rId4"/>
    <p:sldId id="373" r:id="rId5"/>
    <p:sldId id="356" r:id="rId6"/>
    <p:sldId id="360" r:id="rId7"/>
    <p:sldId id="361" r:id="rId8"/>
    <p:sldId id="362" r:id="rId9"/>
    <p:sldId id="363" r:id="rId10"/>
    <p:sldId id="364" r:id="rId11"/>
    <p:sldId id="359" r:id="rId12"/>
    <p:sldId id="365" r:id="rId13"/>
    <p:sldId id="366" r:id="rId14"/>
    <p:sldId id="370" r:id="rId15"/>
    <p:sldId id="367" r:id="rId16"/>
    <p:sldId id="371" r:id="rId17"/>
    <p:sldId id="372" r:id="rId1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3F6075"/>
    <a:srgbClr val="800040"/>
    <a:srgbClr val="8E2344"/>
    <a:srgbClr val="E87511"/>
    <a:srgbClr val="B6BCD4"/>
    <a:srgbClr val="B5C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 autoAdjust="0"/>
    <p:restoredTop sz="94639" autoAdjust="0"/>
  </p:normalViewPr>
  <p:slideViewPr>
    <p:cSldViewPr>
      <p:cViewPr varScale="1">
        <p:scale>
          <a:sx n="91" d="100"/>
          <a:sy n="91" d="100"/>
        </p:scale>
        <p:origin x="-12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070" y="-108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r"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F49E0F-EB60-4339-A13C-96677A4FE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3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r"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2B8D1C-E2A4-4206-AD33-5D69CF9F4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19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75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75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75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75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7B94354-5887-47E0-A252-EE1394B7BAB5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C2DA4-6236-4E76-BB91-93E105D47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236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92BFE-E5ED-4030-9A75-3D777AAD7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560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CA3BD-666F-4FE6-9D82-222BFDEAE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4692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2"/>
            <a:ext cx="8229600" cy="655638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896F4-2973-40D7-9C01-01FD65689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85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0EACB-268F-46F9-95C5-51FF437AC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5668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98F19-3899-4764-A8FC-8D795F67A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701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BE276-A31D-47F1-B387-983A58A96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151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0C0BF-CCC4-45CC-AD84-095AB5A17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253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B662A-5AB3-49A8-A9B6-C6AB4A102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80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697AA-6EB0-48A4-8A47-5E56242FE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383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B8B1D-87AF-4FA9-99D6-76E5F6725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723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24025"/>
            <a:ext cx="77724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C2F986-B0A7-448B-BCC5-5FD1EDF7F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266700"/>
            <a:ext cx="8686800" cy="6362700"/>
          </a:xfrm>
          <a:prstGeom prst="rect">
            <a:avLst/>
          </a:prstGeom>
          <a:noFill/>
          <a:ln w="38100">
            <a:solidFill>
              <a:srgbClr val="800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11" descr="vt_shield_tag_onwhite23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52400"/>
            <a:ext cx="21907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Box 3"/>
          <p:cNvSpPr txBox="1">
            <a:spLocks noChangeArrowheads="1"/>
          </p:cNvSpPr>
          <p:nvPr/>
        </p:nvSpPr>
        <p:spPr bwMode="auto">
          <a:xfrm>
            <a:off x="228600" y="6353175"/>
            <a:ext cx="868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200" b="1" i="1" smtClean="0">
                <a:latin typeface="Arial Narrow" pitchFamily="34" charset="0"/>
                <a:cs typeface="Arial" pitchFamily="34" charset="0"/>
              </a:rPr>
              <a:t>ECE 5220 RFIC Technology &amp; Design – Prof. Kwang-Jin Koh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800">
          <a:solidFill>
            <a:srgbClr val="E8751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400">
          <a:solidFill>
            <a:srgbClr val="8CAFA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oleObject" Target="../embeddings/oleObject13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5.emf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15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5.emf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kkoh@vt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8229600" cy="1676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ECE 5220 RFIC Technology &amp; Design                  (Introduction)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4000" dirty="0" smtClean="0">
              <a:solidFill>
                <a:srgbClr val="8E234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Line 12"/>
          <p:cNvSpPr>
            <a:spLocks noChangeShapeType="1"/>
          </p:cNvSpPr>
          <p:nvPr/>
        </p:nvSpPr>
        <p:spPr bwMode="auto">
          <a:xfrm>
            <a:off x="1295400" y="2362200"/>
            <a:ext cx="6858000" cy="0"/>
          </a:xfrm>
          <a:prstGeom prst="line">
            <a:avLst/>
          </a:prstGeom>
          <a:noFill/>
          <a:ln w="9525">
            <a:solidFill>
              <a:srgbClr val="B5CE8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2" name="Line 13"/>
          <p:cNvSpPr>
            <a:spLocks noChangeShapeType="1"/>
          </p:cNvSpPr>
          <p:nvPr/>
        </p:nvSpPr>
        <p:spPr bwMode="auto">
          <a:xfrm>
            <a:off x="1295400" y="4343400"/>
            <a:ext cx="6858000" cy="0"/>
          </a:xfrm>
          <a:prstGeom prst="line">
            <a:avLst/>
          </a:prstGeom>
          <a:noFill/>
          <a:ln w="9525">
            <a:solidFill>
              <a:srgbClr val="B5CE8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3605213" y="1576388"/>
            <a:ext cx="1828800" cy="4478337"/>
          </a:xfrm>
          <a:custGeom>
            <a:avLst/>
            <a:gdLst>
              <a:gd name="connsiteX0" fmla="*/ 462595 w 1828940"/>
              <a:gd name="connsiteY0" fmla="*/ 4414345 h 4477407"/>
              <a:gd name="connsiteX1" fmla="*/ 410044 w 1828940"/>
              <a:gd name="connsiteY1" fmla="*/ 4403834 h 4477407"/>
              <a:gd name="connsiteX2" fmla="*/ 378513 w 1828940"/>
              <a:gd name="connsiteY2" fmla="*/ 4393324 h 4477407"/>
              <a:gd name="connsiteX3" fmla="*/ 325961 w 1828940"/>
              <a:gd name="connsiteY3" fmla="*/ 4382814 h 4477407"/>
              <a:gd name="connsiteX4" fmla="*/ 231368 w 1828940"/>
              <a:gd name="connsiteY4" fmla="*/ 4340772 h 4477407"/>
              <a:gd name="connsiteX5" fmla="*/ 199837 w 1828940"/>
              <a:gd name="connsiteY5" fmla="*/ 4330262 h 4477407"/>
              <a:gd name="connsiteX6" fmla="*/ 126264 w 1828940"/>
              <a:gd name="connsiteY6" fmla="*/ 4298731 h 4477407"/>
              <a:gd name="connsiteX7" fmla="*/ 63202 w 1828940"/>
              <a:gd name="connsiteY7" fmla="*/ 4256689 h 4477407"/>
              <a:gd name="connsiteX8" fmla="*/ 31671 w 1828940"/>
              <a:gd name="connsiteY8" fmla="*/ 4193627 h 4477407"/>
              <a:gd name="connsiteX9" fmla="*/ 21161 w 1828940"/>
              <a:gd name="connsiteY9" fmla="*/ 4151586 h 4477407"/>
              <a:gd name="connsiteX10" fmla="*/ 140 w 1828940"/>
              <a:gd name="connsiteY10" fmla="*/ 4078014 h 4477407"/>
              <a:gd name="connsiteX11" fmla="*/ 31671 w 1828940"/>
              <a:gd name="connsiteY11" fmla="*/ 3815255 h 4477407"/>
              <a:gd name="connsiteX12" fmla="*/ 73713 w 1828940"/>
              <a:gd name="connsiteY12" fmla="*/ 3752193 h 4477407"/>
              <a:gd name="connsiteX13" fmla="*/ 136775 w 1828940"/>
              <a:gd name="connsiteY13" fmla="*/ 3710151 h 4477407"/>
              <a:gd name="connsiteX14" fmla="*/ 168306 w 1828940"/>
              <a:gd name="connsiteY14" fmla="*/ 3689131 h 4477407"/>
              <a:gd name="connsiteX15" fmla="*/ 199837 w 1828940"/>
              <a:gd name="connsiteY15" fmla="*/ 3678620 h 4477407"/>
              <a:gd name="connsiteX16" fmla="*/ 231368 w 1828940"/>
              <a:gd name="connsiteY16" fmla="*/ 3657600 h 4477407"/>
              <a:gd name="connsiteX17" fmla="*/ 294430 w 1828940"/>
              <a:gd name="connsiteY17" fmla="*/ 3636579 h 4477407"/>
              <a:gd name="connsiteX18" fmla="*/ 325961 w 1828940"/>
              <a:gd name="connsiteY18" fmla="*/ 3626069 h 4477407"/>
              <a:gd name="connsiteX19" fmla="*/ 357492 w 1828940"/>
              <a:gd name="connsiteY19" fmla="*/ 3615558 h 4477407"/>
              <a:gd name="connsiteX20" fmla="*/ 399533 w 1828940"/>
              <a:gd name="connsiteY20" fmla="*/ 3605048 h 4477407"/>
              <a:gd name="connsiteX21" fmla="*/ 462595 w 1828940"/>
              <a:gd name="connsiteY21" fmla="*/ 3584027 h 4477407"/>
              <a:gd name="connsiteX22" fmla="*/ 494126 w 1828940"/>
              <a:gd name="connsiteY22" fmla="*/ 3573517 h 4477407"/>
              <a:gd name="connsiteX23" fmla="*/ 536168 w 1828940"/>
              <a:gd name="connsiteY23" fmla="*/ 3563007 h 4477407"/>
              <a:gd name="connsiteX24" fmla="*/ 578209 w 1828940"/>
              <a:gd name="connsiteY24" fmla="*/ 3541986 h 4477407"/>
              <a:gd name="connsiteX25" fmla="*/ 609740 w 1828940"/>
              <a:gd name="connsiteY25" fmla="*/ 3531476 h 4477407"/>
              <a:gd name="connsiteX26" fmla="*/ 672802 w 1828940"/>
              <a:gd name="connsiteY26" fmla="*/ 3499945 h 4477407"/>
              <a:gd name="connsiteX27" fmla="*/ 704333 w 1828940"/>
              <a:gd name="connsiteY27" fmla="*/ 3478924 h 4477407"/>
              <a:gd name="connsiteX28" fmla="*/ 746375 w 1828940"/>
              <a:gd name="connsiteY28" fmla="*/ 3415862 h 4477407"/>
              <a:gd name="connsiteX29" fmla="*/ 777906 w 1828940"/>
              <a:gd name="connsiteY29" fmla="*/ 3394841 h 4477407"/>
              <a:gd name="connsiteX30" fmla="*/ 809437 w 1828940"/>
              <a:gd name="connsiteY30" fmla="*/ 3331779 h 4477407"/>
              <a:gd name="connsiteX31" fmla="*/ 840968 w 1828940"/>
              <a:gd name="connsiteY31" fmla="*/ 3268717 h 4477407"/>
              <a:gd name="connsiteX32" fmla="*/ 840968 w 1828940"/>
              <a:gd name="connsiteY32" fmla="*/ 3026979 h 4477407"/>
              <a:gd name="connsiteX33" fmla="*/ 819947 w 1828940"/>
              <a:gd name="connsiteY33" fmla="*/ 2995448 h 4477407"/>
              <a:gd name="connsiteX34" fmla="*/ 756885 w 1828940"/>
              <a:gd name="connsiteY34" fmla="*/ 2974427 h 4477407"/>
              <a:gd name="connsiteX35" fmla="*/ 651782 w 1828940"/>
              <a:gd name="connsiteY35" fmla="*/ 2932386 h 4477407"/>
              <a:gd name="connsiteX36" fmla="*/ 546678 w 1828940"/>
              <a:gd name="connsiteY36" fmla="*/ 2900855 h 4477407"/>
              <a:gd name="connsiteX37" fmla="*/ 483616 w 1828940"/>
              <a:gd name="connsiteY37" fmla="*/ 2890345 h 4477407"/>
              <a:gd name="connsiteX38" fmla="*/ 452085 w 1828940"/>
              <a:gd name="connsiteY38" fmla="*/ 2879834 h 4477407"/>
              <a:gd name="connsiteX39" fmla="*/ 346982 w 1828940"/>
              <a:gd name="connsiteY39" fmla="*/ 2858814 h 4477407"/>
              <a:gd name="connsiteX40" fmla="*/ 283920 w 1828940"/>
              <a:gd name="connsiteY40" fmla="*/ 2837793 h 4477407"/>
              <a:gd name="connsiteX41" fmla="*/ 252389 w 1828940"/>
              <a:gd name="connsiteY41" fmla="*/ 2827282 h 4477407"/>
              <a:gd name="connsiteX42" fmla="*/ 220858 w 1828940"/>
              <a:gd name="connsiteY42" fmla="*/ 2806262 h 4477407"/>
              <a:gd name="connsiteX43" fmla="*/ 157795 w 1828940"/>
              <a:gd name="connsiteY43" fmla="*/ 2774731 h 4477407"/>
              <a:gd name="connsiteX44" fmla="*/ 136775 w 1828940"/>
              <a:gd name="connsiteY44" fmla="*/ 2743200 h 4477407"/>
              <a:gd name="connsiteX45" fmla="*/ 105244 w 1828940"/>
              <a:gd name="connsiteY45" fmla="*/ 2722179 h 4477407"/>
              <a:gd name="connsiteX46" fmla="*/ 84223 w 1828940"/>
              <a:gd name="connsiteY46" fmla="*/ 2659117 h 4477407"/>
              <a:gd name="connsiteX47" fmla="*/ 84223 w 1828940"/>
              <a:gd name="connsiteY47" fmla="*/ 2406869 h 4477407"/>
              <a:gd name="connsiteX48" fmla="*/ 105244 w 1828940"/>
              <a:gd name="connsiteY48" fmla="*/ 2343807 h 4477407"/>
              <a:gd name="connsiteX49" fmla="*/ 115754 w 1828940"/>
              <a:gd name="connsiteY49" fmla="*/ 2312276 h 4477407"/>
              <a:gd name="connsiteX50" fmla="*/ 147285 w 1828940"/>
              <a:gd name="connsiteY50" fmla="*/ 2217682 h 4477407"/>
              <a:gd name="connsiteX51" fmla="*/ 157795 w 1828940"/>
              <a:gd name="connsiteY51" fmla="*/ 2186151 h 4477407"/>
              <a:gd name="connsiteX52" fmla="*/ 168306 w 1828940"/>
              <a:gd name="connsiteY52" fmla="*/ 2123089 h 4477407"/>
              <a:gd name="connsiteX53" fmla="*/ 157795 w 1828940"/>
              <a:gd name="connsiteY53" fmla="*/ 1849820 h 4477407"/>
              <a:gd name="connsiteX54" fmla="*/ 126264 w 1828940"/>
              <a:gd name="connsiteY54" fmla="*/ 1755227 h 4477407"/>
              <a:gd name="connsiteX55" fmla="*/ 115754 w 1828940"/>
              <a:gd name="connsiteY55" fmla="*/ 1723696 h 4477407"/>
              <a:gd name="connsiteX56" fmla="*/ 105244 w 1828940"/>
              <a:gd name="connsiteY56" fmla="*/ 1692165 h 4477407"/>
              <a:gd name="connsiteX57" fmla="*/ 84223 w 1828940"/>
              <a:gd name="connsiteY57" fmla="*/ 1608082 h 4477407"/>
              <a:gd name="connsiteX58" fmla="*/ 84223 w 1828940"/>
              <a:gd name="connsiteY58" fmla="*/ 1429407 h 4477407"/>
              <a:gd name="connsiteX59" fmla="*/ 115754 w 1828940"/>
              <a:gd name="connsiteY59" fmla="*/ 1418896 h 4477407"/>
              <a:gd name="connsiteX60" fmla="*/ 178816 w 1828940"/>
              <a:gd name="connsiteY60" fmla="*/ 1408386 h 4477407"/>
              <a:gd name="connsiteX61" fmla="*/ 294430 w 1828940"/>
              <a:gd name="connsiteY61" fmla="*/ 1387365 h 4477407"/>
              <a:gd name="connsiteX62" fmla="*/ 725354 w 1828940"/>
              <a:gd name="connsiteY62" fmla="*/ 1376855 h 4477407"/>
              <a:gd name="connsiteX63" fmla="*/ 767395 w 1828940"/>
              <a:gd name="connsiteY63" fmla="*/ 1313793 h 4477407"/>
              <a:gd name="connsiteX64" fmla="*/ 788416 w 1828940"/>
              <a:gd name="connsiteY64" fmla="*/ 1282262 h 4477407"/>
              <a:gd name="connsiteX65" fmla="*/ 809437 w 1828940"/>
              <a:gd name="connsiteY65" fmla="*/ 1219200 h 4477407"/>
              <a:gd name="connsiteX66" fmla="*/ 819947 w 1828940"/>
              <a:gd name="connsiteY66" fmla="*/ 1187669 h 4477407"/>
              <a:gd name="connsiteX67" fmla="*/ 809437 w 1828940"/>
              <a:gd name="connsiteY67" fmla="*/ 1019503 h 4477407"/>
              <a:gd name="connsiteX68" fmla="*/ 756885 w 1828940"/>
              <a:gd name="connsiteY68" fmla="*/ 956441 h 4477407"/>
              <a:gd name="connsiteX69" fmla="*/ 672802 w 1828940"/>
              <a:gd name="connsiteY69" fmla="*/ 882869 h 4477407"/>
              <a:gd name="connsiteX70" fmla="*/ 672802 w 1828940"/>
              <a:gd name="connsiteY70" fmla="*/ 882869 h 4477407"/>
              <a:gd name="connsiteX71" fmla="*/ 578209 w 1828940"/>
              <a:gd name="connsiteY71" fmla="*/ 809296 h 4477407"/>
              <a:gd name="connsiteX72" fmla="*/ 546678 w 1828940"/>
              <a:gd name="connsiteY72" fmla="*/ 798786 h 4477407"/>
              <a:gd name="connsiteX73" fmla="*/ 483616 w 1828940"/>
              <a:gd name="connsiteY73" fmla="*/ 767255 h 4477407"/>
              <a:gd name="connsiteX74" fmla="*/ 452085 w 1828940"/>
              <a:gd name="connsiteY74" fmla="*/ 746234 h 4477407"/>
              <a:gd name="connsiteX75" fmla="*/ 389023 w 1828940"/>
              <a:gd name="connsiteY75" fmla="*/ 725214 h 4477407"/>
              <a:gd name="connsiteX76" fmla="*/ 325961 w 1828940"/>
              <a:gd name="connsiteY76" fmla="*/ 693682 h 4477407"/>
              <a:gd name="connsiteX77" fmla="*/ 262899 w 1828940"/>
              <a:gd name="connsiteY77" fmla="*/ 641131 h 4477407"/>
              <a:gd name="connsiteX78" fmla="*/ 220858 w 1828940"/>
              <a:gd name="connsiteY78" fmla="*/ 578069 h 4477407"/>
              <a:gd name="connsiteX79" fmla="*/ 199837 w 1828940"/>
              <a:gd name="connsiteY79" fmla="*/ 515007 h 4477407"/>
              <a:gd name="connsiteX80" fmla="*/ 189326 w 1828940"/>
              <a:gd name="connsiteY80" fmla="*/ 483476 h 4477407"/>
              <a:gd name="connsiteX81" fmla="*/ 189326 w 1828940"/>
              <a:gd name="connsiteY81" fmla="*/ 199696 h 4477407"/>
              <a:gd name="connsiteX82" fmla="*/ 199837 w 1828940"/>
              <a:gd name="connsiteY82" fmla="*/ 168165 h 4477407"/>
              <a:gd name="connsiteX83" fmla="*/ 283920 w 1828940"/>
              <a:gd name="connsiteY83" fmla="*/ 94593 h 4477407"/>
              <a:gd name="connsiteX84" fmla="*/ 346982 w 1828940"/>
              <a:gd name="connsiteY84" fmla="*/ 52551 h 4477407"/>
              <a:gd name="connsiteX85" fmla="*/ 378513 w 1828940"/>
              <a:gd name="connsiteY85" fmla="*/ 31531 h 4477407"/>
              <a:gd name="connsiteX86" fmla="*/ 504637 w 1828940"/>
              <a:gd name="connsiteY86" fmla="*/ 0 h 4477407"/>
              <a:gd name="connsiteX87" fmla="*/ 883009 w 1828940"/>
              <a:gd name="connsiteY87" fmla="*/ 10510 h 4477407"/>
              <a:gd name="connsiteX88" fmla="*/ 967092 w 1828940"/>
              <a:gd name="connsiteY88" fmla="*/ 21020 h 4477407"/>
              <a:gd name="connsiteX89" fmla="*/ 1040664 w 1828940"/>
              <a:gd name="connsiteY89" fmla="*/ 31531 h 4477407"/>
              <a:gd name="connsiteX90" fmla="*/ 1093216 w 1828940"/>
              <a:gd name="connsiteY90" fmla="*/ 42041 h 4477407"/>
              <a:gd name="connsiteX91" fmla="*/ 1156278 w 1828940"/>
              <a:gd name="connsiteY91" fmla="*/ 52551 h 4477407"/>
              <a:gd name="connsiteX92" fmla="*/ 1250871 w 1828940"/>
              <a:gd name="connsiteY92" fmla="*/ 73572 h 4477407"/>
              <a:gd name="connsiteX93" fmla="*/ 1313933 w 1828940"/>
              <a:gd name="connsiteY93" fmla="*/ 94593 h 4477407"/>
              <a:gd name="connsiteX94" fmla="*/ 1345464 w 1828940"/>
              <a:gd name="connsiteY94" fmla="*/ 105103 h 4477407"/>
              <a:gd name="connsiteX95" fmla="*/ 1376995 w 1828940"/>
              <a:gd name="connsiteY95" fmla="*/ 126124 h 4477407"/>
              <a:gd name="connsiteX96" fmla="*/ 1408526 w 1828940"/>
              <a:gd name="connsiteY96" fmla="*/ 136634 h 4477407"/>
              <a:gd name="connsiteX97" fmla="*/ 1503120 w 1828940"/>
              <a:gd name="connsiteY97" fmla="*/ 189186 h 4477407"/>
              <a:gd name="connsiteX98" fmla="*/ 1566182 w 1828940"/>
              <a:gd name="connsiteY98" fmla="*/ 231227 h 4477407"/>
              <a:gd name="connsiteX99" fmla="*/ 1587202 w 1828940"/>
              <a:gd name="connsiteY99" fmla="*/ 294289 h 4477407"/>
              <a:gd name="connsiteX100" fmla="*/ 1597713 w 1828940"/>
              <a:gd name="connsiteY100" fmla="*/ 325820 h 4477407"/>
              <a:gd name="connsiteX101" fmla="*/ 1618733 w 1828940"/>
              <a:gd name="connsiteY101" fmla="*/ 578069 h 4477407"/>
              <a:gd name="connsiteX102" fmla="*/ 1597713 w 1828940"/>
              <a:gd name="connsiteY102" fmla="*/ 1597572 h 4477407"/>
              <a:gd name="connsiteX103" fmla="*/ 1587202 w 1828940"/>
              <a:gd name="connsiteY103" fmla="*/ 1912882 h 4477407"/>
              <a:gd name="connsiteX104" fmla="*/ 1566182 w 1828940"/>
              <a:gd name="connsiteY104" fmla="*/ 1944414 h 4477407"/>
              <a:gd name="connsiteX105" fmla="*/ 1503120 w 1828940"/>
              <a:gd name="connsiteY105" fmla="*/ 1986455 h 4477407"/>
              <a:gd name="connsiteX106" fmla="*/ 851478 w 1828940"/>
              <a:gd name="connsiteY106" fmla="*/ 1996965 h 4477407"/>
              <a:gd name="connsiteX107" fmla="*/ 830458 w 1828940"/>
              <a:gd name="connsiteY107" fmla="*/ 2028496 h 4477407"/>
              <a:gd name="connsiteX108" fmla="*/ 819947 w 1828940"/>
              <a:gd name="connsiteY108" fmla="*/ 2081048 h 4477407"/>
              <a:gd name="connsiteX109" fmla="*/ 809437 w 1828940"/>
              <a:gd name="connsiteY109" fmla="*/ 2112579 h 4477407"/>
              <a:gd name="connsiteX110" fmla="*/ 809437 w 1828940"/>
              <a:gd name="connsiteY110" fmla="*/ 2354317 h 4477407"/>
              <a:gd name="connsiteX111" fmla="*/ 840968 w 1828940"/>
              <a:gd name="connsiteY111" fmla="*/ 2417379 h 4477407"/>
              <a:gd name="connsiteX112" fmla="*/ 935561 w 1828940"/>
              <a:gd name="connsiteY112" fmla="*/ 2469931 h 4477407"/>
              <a:gd name="connsiteX113" fmla="*/ 1072195 w 1828940"/>
              <a:gd name="connsiteY113" fmla="*/ 2459420 h 4477407"/>
              <a:gd name="connsiteX114" fmla="*/ 1208830 w 1828940"/>
              <a:gd name="connsiteY114" fmla="*/ 2427889 h 4477407"/>
              <a:gd name="connsiteX115" fmla="*/ 1524140 w 1828940"/>
              <a:gd name="connsiteY115" fmla="*/ 2438400 h 4477407"/>
              <a:gd name="connsiteX116" fmla="*/ 1629244 w 1828940"/>
              <a:gd name="connsiteY116" fmla="*/ 2469931 h 4477407"/>
              <a:gd name="connsiteX117" fmla="*/ 1692306 w 1828940"/>
              <a:gd name="connsiteY117" fmla="*/ 2501462 h 4477407"/>
              <a:gd name="connsiteX118" fmla="*/ 1713326 w 1828940"/>
              <a:gd name="connsiteY118" fmla="*/ 2532993 h 4477407"/>
              <a:gd name="connsiteX119" fmla="*/ 1744858 w 1828940"/>
              <a:gd name="connsiteY119" fmla="*/ 2543503 h 4477407"/>
              <a:gd name="connsiteX120" fmla="*/ 1755368 w 1828940"/>
              <a:gd name="connsiteY120" fmla="*/ 2575034 h 4477407"/>
              <a:gd name="connsiteX121" fmla="*/ 1797409 w 1828940"/>
              <a:gd name="connsiteY121" fmla="*/ 2638096 h 4477407"/>
              <a:gd name="connsiteX122" fmla="*/ 1818430 w 1828940"/>
              <a:gd name="connsiteY122" fmla="*/ 2701158 h 4477407"/>
              <a:gd name="connsiteX123" fmla="*/ 1828940 w 1828940"/>
              <a:gd name="connsiteY123" fmla="*/ 2732689 h 4477407"/>
              <a:gd name="connsiteX124" fmla="*/ 1818430 w 1828940"/>
              <a:gd name="connsiteY124" fmla="*/ 3216165 h 4477407"/>
              <a:gd name="connsiteX125" fmla="*/ 1786899 w 1828940"/>
              <a:gd name="connsiteY125" fmla="*/ 3489434 h 4477407"/>
              <a:gd name="connsiteX126" fmla="*/ 1776389 w 1828940"/>
              <a:gd name="connsiteY126" fmla="*/ 3520965 h 4477407"/>
              <a:gd name="connsiteX127" fmla="*/ 1755368 w 1828940"/>
              <a:gd name="connsiteY127" fmla="*/ 3563007 h 4477407"/>
              <a:gd name="connsiteX128" fmla="*/ 1723837 w 1828940"/>
              <a:gd name="connsiteY128" fmla="*/ 3668110 h 4477407"/>
              <a:gd name="connsiteX129" fmla="*/ 1681795 w 1828940"/>
              <a:gd name="connsiteY129" fmla="*/ 3741682 h 4477407"/>
              <a:gd name="connsiteX130" fmla="*/ 1650264 w 1828940"/>
              <a:gd name="connsiteY130" fmla="*/ 3815255 h 4477407"/>
              <a:gd name="connsiteX131" fmla="*/ 1618733 w 1828940"/>
              <a:gd name="connsiteY131" fmla="*/ 3836276 h 4477407"/>
              <a:gd name="connsiteX132" fmla="*/ 1566182 w 1828940"/>
              <a:gd name="connsiteY132" fmla="*/ 3899338 h 4477407"/>
              <a:gd name="connsiteX133" fmla="*/ 1524140 w 1828940"/>
              <a:gd name="connsiteY133" fmla="*/ 3930869 h 4477407"/>
              <a:gd name="connsiteX134" fmla="*/ 1450568 w 1828940"/>
              <a:gd name="connsiteY134" fmla="*/ 4004441 h 4477407"/>
              <a:gd name="connsiteX135" fmla="*/ 1419037 w 1828940"/>
              <a:gd name="connsiteY135" fmla="*/ 4035972 h 4477407"/>
              <a:gd name="connsiteX136" fmla="*/ 1387506 w 1828940"/>
              <a:gd name="connsiteY136" fmla="*/ 4056993 h 4477407"/>
              <a:gd name="connsiteX137" fmla="*/ 1355975 w 1828940"/>
              <a:gd name="connsiteY137" fmla="*/ 4088524 h 4477407"/>
              <a:gd name="connsiteX138" fmla="*/ 1282402 w 1828940"/>
              <a:gd name="connsiteY138" fmla="*/ 4130565 h 4477407"/>
              <a:gd name="connsiteX139" fmla="*/ 1187809 w 1828940"/>
              <a:gd name="connsiteY139" fmla="*/ 4214648 h 4477407"/>
              <a:gd name="connsiteX140" fmla="*/ 1156278 w 1828940"/>
              <a:gd name="connsiteY140" fmla="*/ 4225158 h 4477407"/>
              <a:gd name="connsiteX141" fmla="*/ 1124747 w 1828940"/>
              <a:gd name="connsiteY141" fmla="*/ 4246179 h 4477407"/>
              <a:gd name="connsiteX142" fmla="*/ 1093216 w 1828940"/>
              <a:gd name="connsiteY142" fmla="*/ 4277710 h 4477407"/>
              <a:gd name="connsiteX143" fmla="*/ 1040664 w 1828940"/>
              <a:gd name="connsiteY143" fmla="*/ 4309241 h 4477407"/>
              <a:gd name="connsiteX144" fmla="*/ 946071 w 1828940"/>
              <a:gd name="connsiteY144" fmla="*/ 4351282 h 4477407"/>
              <a:gd name="connsiteX145" fmla="*/ 904030 w 1828940"/>
              <a:gd name="connsiteY145" fmla="*/ 4382814 h 4477407"/>
              <a:gd name="connsiteX146" fmla="*/ 861989 w 1828940"/>
              <a:gd name="connsiteY146" fmla="*/ 4393324 h 4477407"/>
              <a:gd name="connsiteX147" fmla="*/ 798926 w 1828940"/>
              <a:gd name="connsiteY147" fmla="*/ 4414345 h 4477407"/>
              <a:gd name="connsiteX148" fmla="*/ 704333 w 1828940"/>
              <a:gd name="connsiteY148" fmla="*/ 4445876 h 4477407"/>
              <a:gd name="connsiteX149" fmla="*/ 672802 w 1828940"/>
              <a:gd name="connsiteY149" fmla="*/ 4456386 h 4477407"/>
              <a:gd name="connsiteX150" fmla="*/ 641271 w 1828940"/>
              <a:gd name="connsiteY150" fmla="*/ 4466896 h 4477407"/>
              <a:gd name="connsiteX151" fmla="*/ 599230 w 1828940"/>
              <a:gd name="connsiteY151" fmla="*/ 4477407 h 4477407"/>
              <a:gd name="connsiteX152" fmla="*/ 462595 w 1828940"/>
              <a:gd name="connsiteY152" fmla="*/ 4466896 h 4477407"/>
              <a:gd name="connsiteX153" fmla="*/ 431064 w 1828940"/>
              <a:gd name="connsiteY153" fmla="*/ 4456386 h 4477407"/>
              <a:gd name="connsiteX154" fmla="*/ 420554 w 1828940"/>
              <a:gd name="connsiteY154" fmla="*/ 4424855 h 4477407"/>
              <a:gd name="connsiteX155" fmla="*/ 410044 w 1828940"/>
              <a:gd name="connsiteY155" fmla="*/ 4414345 h 447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1828940" h="4477407">
                <a:moveTo>
                  <a:pt x="462595" y="4414345"/>
                </a:moveTo>
                <a:cubicBezTo>
                  <a:pt x="445078" y="4410841"/>
                  <a:pt x="427375" y="4408167"/>
                  <a:pt x="410044" y="4403834"/>
                </a:cubicBezTo>
                <a:cubicBezTo>
                  <a:pt x="399296" y="4401147"/>
                  <a:pt x="389261" y="4396011"/>
                  <a:pt x="378513" y="4393324"/>
                </a:cubicBezTo>
                <a:cubicBezTo>
                  <a:pt x="361182" y="4388991"/>
                  <a:pt x="343478" y="4386317"/>
                  <a:pt x="325961" y="4382814"/>
                </a:cubicBezTo>
                <a:cubicBezTo>
                  <a:pt x="278191" y="4358928"/>
                  <a:pt x="285046" y="4360901"/>
                  <a:pt x="231368" y="4340772"/>
                </a:cubicBezTo>
                <a:cubicBezTo>
                  <a:pt x="220995" y="4336882"/>
                  <a:pt x="210020" y="4334626"/>
                  <a:pt x="199837" y="4330262"/>
                </a:cubicBezTo>
                <a:cubicBezTo>
                  <a:pt x="108923" y="4291299"/>
                  <a:pt x="200209" y="4323379"/>
                  <a:pt x="126264" y="4298731"/>
                </a:cubicBezTo>
                <a:cubicBezTo>
                  <a:pt x="105243" y="4284717"/>
                  <a:pt x="71191" y="4280656"/>
                  <a:pt x="63202" y="4256689"/>
                </a:cubicBezTo>
                <a:cubicBezTo>
                  <a:pt x="48698" y="4213174"/>
                  <a:pt x="58837" y="4234376"/>
                  <a:pt x="31671" y="4193627"/>
                </a:cubicBezTo>
                <a:cubicBezTo>
                  <a:pt x="28168" y="4179613"/>
                  <a:pt x="25129" y="4165475"/>
                  <a:pt x="21161" y="4151586"/>
                </a:cubicBezTo>
                <a:cubicBezTo>
                  <a:pt x="-9006" y="4045998"/>
                  <a:pt x="33012" y="4209493"/>
                  <a:pt x="140" y="4078014"/>
                </a:cubicBezTo>
                <a:cubicBezTo>
                  <a:pt x="959" y="4062460"/>
                  <a:pt x="-6818" y="3872988"/>
                  <a:pt x="31671" y="3815255"/>
                </a:cubicBezTo>
                <a:cubicBezTo>
                  <a:pt x="45685" y="3794234"/>
                  <a:pt x="52692" y="3766207"/>
                  <a:pt x="73713" y="3752193"/>
                </a:cubicBezTo>
                <a:lnTo>
                  <a:pt x="136775" y="3710151"/>
                </a:lnTo>
                <a:cubicBezTo>
                  <a:pt x="147285" y="3703144"/>
                  <a:pt x="156323" y="3693126"/>
                  <a:pt x="168306" y="3689131"/>
                </a:cubicBezTo>
                <a:cubicBezTo>
                  <a:pt x="178816" y="3685627"/>
                  <a:pt x="189928" y="3683575"/>
                  <a:pt x="199837" y="3678620"/>
                </a:cubicBezTo>
                <a:cubicBezTo>
                  <a:pt x="211135" y="3672971"/>
                  <a:pt x="219825" y="3662730"/>
                  <a:pt x="231368" y="3657600"/>
                </a:cubicBezTo>
                <a:cubicBezTo>
                  <a:pt x="251616" y="3648601"/>
                  <a:pt x="273409" y="3643586"/>
                  <a:pt x="294430" y="3636579"/>
                </a:cubicBezTo>
                <a:lnTo>
                  <a:pt x="325961" y="3626069"/>
                </a:lnTo>
                <a:cubicBezTo>
                  <a:pt x="336471" y="3622565"/>
                  <a:pt x="346744" y="3618245"/>
                  <a:pt x="357492" y="3615558"/>
                </a:cubicBezTo>
                <a:cubicBezTo>
                  <a:pt x="371506" y="3612055"/>
                  <a:pt x="385697" y="3609199"/>
                  <a:pt x="399533" y="3605048"/>
                </a:cubicBezTo>
                <a:cubicBezTo>
                  <a:pt x="420756" y="3598681"/>
                  <a:pt x="441574" y="3591034"/>
                  <a:pt x="462595" y="3584027"/>
                </a:cubicBezTo>
                <a:cubicBezTo>
                  <a:pt x="473105" y="3580524"/>
                  <a:pt x="483378" y="3576204"/>
                  <a:pt x="494126" y="3573517"/>
                </a:cubicBezTo>
                <a:lnTo>
                  <a:pt x="536168" y="3563007"/>
                </a:lnTo>
                <a:cubicBezTo>
                  <a:pt x="550182" y="3556000"/>
                  <a:pt x="563808" y="3548158"/>
                  <a:pt x="578209" y="3541986"/>
                </a:cubicBezTo>
                <a:cubicBezTo>
                  <a:pt x="588392" y="3537622"/>
                  <a:pt x="599831" y="3536431"/>
                  <a:pt x="609740" y="3531476"/>
                </a:cubicBezTo>
                <a:cubicBezTo>
                  <a:pt x="691238" y="3490727"/>
                  <a:pt x="593548" y="3526362"/>
                  <a:pt x="672802" y="3499945"/>
                </a:cubicBezTo>
                <a:cubicBezTo>
                  <a:pt x="683312" y="3492938"/>
                  <a:pt x="696015" y="3488430"/>
                  <a:pt x="704333" y="3478924"/>
                </a:cubicBezTo>
                <a:cubicBezTo>
                  <a:pt x="720969" y="3459911"/>
                  <a:pt x="725354" y="3429876"/>
                  <a:pt x="746375" y="3415862"/>
                </a:cubicBezTo>
                <a:lnTo>
                  <a:pt x="777906" y="3394841"/>
                </a:lnTo>
                <a:cubicBezTo>
                  <a:pt x="804323" y="3315587"/>
                  <a:pt x="768688" y="3413277"/>
                  <a:pt x="809437" y="3331779"/>
                </a:cubicBezTo>
                <a:cubicBezTo>
                  <a:pt x="852952" y="3244750"/>
                  <a:pt x="780724" y="3359081"/>
                  <a:pt x="840968" y="3268717"/>
                </a:cubicBezTo>
                <a:cubicBezTo>
                  <a:pt x="865131" y="3172065"/>
                  <a:pt x="863838" y="3194695"/>
                  <a:pt x="840968" y="3026979"/>
                </a:cubicBezTo>
                <a:cubicBezTo>
                  <a:pt x="839261" y="3014463"/>
                  <a:pt x="830659" y="3002143"/>
                  <a:pt x="819947" y="2995448"/>
                </a:cubicBezTo>
                <a:cubicBezTo>
                  <a:pt x="801157" y="2983704"/>
                  <a:pt x="776704" y="2984336"/>
                  <a:pt x="756885" y="2974427"/>
                </a:cubicBezTo>
                <a:cubicBezTo>
                  <a:pt x="695027" y="2943499"/>
                  <a:pt x="729705" y="2958360"/>
                  <a:pt x="651782" y="2932386"/>
                </a:cubicBezTo>
                <a:cubicBezTo>
                  <a:pt x="616936" y="2920771"/>
                  <a:pt x="582807" y="2908080"/>
                  <a:pt x="546678" y="2900855"/>
                </a:cubicBezTo>
                <a:cubicBezTo>
                  <a:pt x="525781" y="2896676"/>
                  <a:pt x="504637" y="2893848"/>
                  <a:pt x="483616" y="2890345"/>
                </a:cubicBezTo>
                <a:cubicBezTo>
                  <a:pt x="473106" y="2886841"/>
                  <a:pt x="462880" y="2882325"/>
                  <a:pt x="452085" y="2879834"/>
                </a:cubicBezTo>
                <a:cubicBezTo>
                  <a:pt x="417272" y="2871800"/>
                  <a:pt x="380877" y="2870112"/>
                  <a:pt x="346982" y="2858814"/>
                </a:cubicBezTo>
                <a:lnTo>
                  <a:pt x="283920" y="2837793"/>
                </a:lnTo>
                <a:cubicBezTo>
                  <a:pt x="273410" y="2834289"/>
                  <a:pt x="261607" y="2833427"/>
                  <a:pt x="252389" y="2827282"/>
                </a:cubicBezTo>
                <a:cubicBezTo>
                  <a:pt x="241879" y="2820275"/>
                  <a:pt x="232156" y="2811911"/>
                  <a:pt x="220858" y="2806262"/>
                </a:cubicBezTo>
                <a:cubicBezTo>
                  <a:pt x="133828" y="2762748"/>
                  <a:pt x="248156" y="2834970"/>
                  <a:pt x="157795" y="2774731"/>
                </a:cubicBezTo>
                <a:cubicBezTo>
                  <a:pt x="150788" y="2764221"/>
                  <a:pt x="145707" y="2752132"/>
                  <a:pt x="136775" y="2743200"/>
                </a:cubicBezTo>
                <a:cubicBezTo>
                  <a:pt x="127843" y="2734268"/>
                  <a:pt x="111939" y="2732891"/>
                  <a:pt x="105244" y="2722179"/>
                </a:cubicBezTo>
                <a:cubicBezTo>
                  <a:pt x="93500" y="2703389"/>
                  <a:pt x="84223" y="2659117"/>
                  <a:pt x="84223" y="2659117"/>
                </a:cubicBezTo>
                <a:cubicBezTo>
                  <a:pt x="71698" y="2546389"/>
                  <a:pt x="65292" y="2539383"/>
                  <a:pt x="84223" y="2406869"/>
                </a:cubicBezTo>
                <a:cubicBezTo>
                  <a:pt x="87357" y="2384934"/>
                  <a:pt x="98237" y="2364828"/>
                  <a:pt x="105244" y="2343807"/>
                </a:cubicBezTo>
                <a:lnTo>
                  <a:pt x="115754" y="2312276"/>
                </a:lnTo>
                <a:lnTo>
                  <a:pt x="147285" y="2217682"/>
                </a:lnTo>
                <a:cubicBezTo>
                  <a:pt x="150788" y="2207172"/>
                  <a:pt x="155974" y="2197079"/>
                  <a:pt x="157795" y="2186151"/>
                </a:cubicBezTo>
                <a:lnTo>
                  <a:pt x="168306" y="2123089"/>
                </a:lnTo>
                <a:cubicBezTo>
                  <a:pt x="164802" y="2031999"/>
                  <a:pt x="166304" y="1940579"/>
                  <a:pt x="157795" y="1849820"/>
                </a:cubicBezTo>
                <a:cubicBezTo>
                  <a:pt x="157794" y="1849808"/>
                  <a:pt x="131521" y="1770998"/>
                  <a:pt x="126264" y="1755227"/>
                </a:cubicBezTo>
                <a:lnTo>
                  <a:pt x="115754" y="1723696"/>
                </a:lnTo>
                <a:cubicBezTo>
                  <a:pt x="112251" y="1713186"/>
                  <a:pt x="107417" y="1703029"/>
                  <a:pt x="105244" y="1692165"/>
                </a:cubicBezTo>
                <a:cubicBezTo>
                  <a:pt x="92560" y="1628750"/>
                  <a:pt x="100382" y="1656561"/>
                  <a:pt x="84223" y="1608082"/>
                </a:cubicBezTo>
                <a:cubicBezTo>
                  <a:pt x="75522" y="1547175"/>
                  <a:pt x="61600" y="1491621"/>
                  <a:pt x="84223" y="1429407"/>
                </a:cubicBezTo>
                <a:cubicBezTo>
                  <a:pt x="88009" y="1418995"/>
                  <a:pt x="104939" y="1421299"/>
                  <a:pt x="115754" y="1418896"/>
                </a:cubicBezTo>
                <a:cubicBezTo>
                  <a:pt x="136557" y="1414273"/>
                  <a:pt x="158013" y="1413009"/>
                  <a:pt x="178816" y="1408386"/>
                </a:cubicBezTo>
                <a:cubicBezTo>
                  <a:pt x="255562" y="1391332"/>
                  <a:pt x="152396" y="1393162"/>
                  <a:pt x="294430" y="1387365"/>
                </a:cubicBezTo>
                <a:cubicBezTo>
                  <a:pt x="437995" y="1381505"/>
                  <a:pt x="581713" y="1380358"/>
                  <a:pt x="725354" y="1376855"/>
                </a:cubicBezTo>
                <a:lnTo>
                  <a:pt x="767395" y="1313793"/>
                </a:lnTo>
                <a:lnTo>
                  <a:pt x="788416" y="1282262"/>
                </a:lnTo>
                <a:lnTo>
                  <a:pt x="809437" y="1219200"/>
                </a:lnTo>
                <a:lnTo>
                  <a:pt x="819947" y="1187669"/>
                </a:lnTo>
                <a:cubicBezTo>
                  <a:pt x="816444" y="1131614"/>
                  <a:pt x="818197" y="1074980"/>
                  <a:pt x="809437" y="1019503"/>
                </a:cubicBezTo>
                <a:cubicBezTo>
                  <a:pt x="806387" y="1000187"/>
                  <a:pt x="766500" y="967979"/>
                  <a:pt x="756885" y="956441"/>
                </a:cubicBezTo>
                <a:cubicBezTo>
                  <a:pt x="702144" y="890752"/>
                  <a:pt x="785786" y="958191"/>
                  <a:pt x="672802" y="882869"/>
                </a:cubicBezTo>
                <a:lnTo>
                  <a:pt x="672802" y="882869"/>
                </a:lnTo>
                <a:cubicBezTo>
                  <a:pt x="645597" y="855664"/>
                  <a:pt x="615922" y="821867"/>
                  <a:pt x="578209" y="809296"/>
                </a:cubicBezTo>
                <a:lnTo>
                  <a:pt x="546678" y="798786"/>
                </a:lnTo>
                <a:cubicBezTo>
                  <a:pt x="456314" y="738542"/>
                  <a:pt x="570645" y="810770"/>
                  <a:pt x="483616" y="767255"/>
                </a:cubicBezTo>
                <a:cubicBezTo>
                  <a:pt x="472318" y="761606"/>
                  <a:pt x="463628" y="751364"/>
                  <a:pt x="452085" y="746234"/>
                </a:cubicBezTo>
                <a:cubicBezTo>
                  <a:pt x="431837" y="737235"/>
                  <a:pt x="389023" y="725214"/>
                  <a:pt x="389023" y="725214"/>
                </a:cubicBezTo>
                <a:cubicBezTo>
                  <a:pt x="298669" y="664977"/>
                  <a:pt x="412982" y="737192"/>
                  <a:pt x="325961" y="693682"/>
                </a:cubicBezTo>
                <a:cubicBezTo>
                  <a:pt x="303877" y="682640"/>
                  <a:pt x="277692" y="660151"/>
                  <a:pt x="262899" y="641131"/>
                </a:cubicBezTo>
                <a:cubicBezTo>
                  <a:pt x="247389" y="621189"/>
                  <a:pt x="228847" y="602036"/>
                  <a:pt x="220858" y="578069"/>
                </a:cubicBezTo>
                <a:lnTo>
                  <a:pt x="199837" y="515007"/>
                </a:lnTo>
                <a:lnTo>
                  <a:pt x="189326" y="483476"/>
                </a:lnTo>
                <a:cubicBezTo>
                  <a:pt x="170801" y="353794"/>
                  <a:pt x="172181" y="396859"/>
                  <a:pt x="189326" y="199696"/>
                </a:cubicBezTo>
                <a:cubicBezTo>
                  <a:pt x="190286" y="188659"/>
                  <a:pt x="194882" y="178074"/>
                  <a:pt x="199837" y="168165"/>
                </a:cubicBezTo>
                <a:cubicBezTo>
                  <a:pt x="221734" y="124372"/>
                  <a:pt x="236622" y="126125"/>
                  <a:pt x="283920" y="94593"/>
                </a:cubicBezTo>
                <a:lnTo>
                  <a:pt x="346982" y="52551"/>
                </a:lnTo>
                <a:cubicBezTo>
                  <a:pt x="357492" y="45544"/>
                  <a:pt x="366530" y="35526"/>
                  <a:pt x="378513" y="31531"/>
                </a:cubicBezTo>
                <a:cubicBezTo>
                  <a:pt x="461792" y="3771"/>
                  <a:pt x="419719" y="14153"/>
                  <a:pt x="504637" y="0"/>
                </a:cubicBezTo>
                <a:lnTo>
                  <a:pt x="883009" y="10510"/>
                </a:lnTo>
                <a:cubicBezTo>
                  <a:pt x="911226" y="11793"/>
                  <a:pt x="939094" y="17287"/>
                  <a:pt x="967092" y="21020"/>
                </a:cubicBezTo>
                <a:cubicBezTo>
                  <a:pt x="991648" y="24294"/>
                  <a:pt x="1016228" y="27458"/>
                  <a:pt x="1040664" y="31531"/>
                </a:cubicBezTo>
                <a:cubicBezTo>
                  <a:pt x="1058285" y="34468"/>
                  <a:pt x="1075640" y="38845"/>
                  <a:pt x="1093216" y="42041"/>
                </a:cubicBezTo>
                <a:cubicBezTo>
                  <a:pt x="1114183" y="45853"/>
                  <a:pt x="1135257" y="49048"/>
                  <a:pt x="1156278" y="52551"/>
                </a:cubicBezTo>
                <a:cubicBezTo>
                  <a:pt x="1246485" y="82622"/>
                  <a:pt x="1102905" y="36580"/>
                  <a:pt x="1250871" y="73572"/>
                </a:cubicBezTo>
                <a:cubicBezTo>
                  <a:pt x="1272367" y="78946"/>
                  <a:pt x="1292912" y="87586"/>
                  <a:pt x="1313933" y="94593"/>
                </a:cubicBezTo>
                <a:lnTo>
                  <a:pt x="1345464" y="105103"/>
                </a:lnTo>
                <a:cubicBezTo>
                  <a:pt x="1355974" y="112110"/>
                  <a:pt x="1365697" y="120475"/>
                  <a:pt x="1376995" y="126124"/>
                </a:cubicBezTo>
                <a:cubicBezTo>
                  <a:pt x="1386904" y="131079"/>
                  <a:pt x="1398841" y="131254"/>
                  <a:pt x="1408526" y="136634"/>
                </a:cubicBezTo>
                <a:cubicBezTo>
                  <a:pt x="1516947" y="196868"/>
                  <a:pt x="1431773" y="165404"/>
                  <a:pt x="1503120" y="189186"/>
                </a:cubicBezTo>
                <a:cubicBezTo>
                  <a:pt x="1524141" y="203200"/>
                  <a:pt x="1558193" y="207260"/>
                  <a:pt x="1566182" y="231227"/>
                </a:cubicBezTo>
                <a:lnTo>
                  <a:pt x="1587202" y="294289"/>
                </a:lnTo>
                <a:lnTo>
                  <a:pt x="1597713" y="325820"/>
                </a:lnTo>
                <a:cubicBezTo>
                  <a:pt x="1614661" y="427511"/>
                  <a:pt x="1618733" y="437759"/>
                  <a:pt x="1618733" y="578069"/>
                </a:cubicBezTo>
                <a:cubicBezTo>
                  <a:pt x="1618733" y="1473273"/>
                  <a:pt x="1651969" y="1217771"/>
                  <a:pt x="1597713" y="1597572"/>
                </a:cubicBezTo>
                <a:cubicBezTo>
                  <a:pt x="1594209" y="1702675"/>
                  <a:pt x="1596723" y="1808152"/>
                  <a:pt x="1587202" y="1912882"/>
                </a:cubicBezTo>
                <a:cubicBezTo>
                  <a:pt x="1586058" y="1925462"/>
                  <a:pt x="1574269" y="1934710"/>
                  <a:pt x="1566182" y="1944414"/>
                </a:cubicBezTo>
                <a:cubicBezTo>
                  <a:pt x="1549393" y="1964561"/>
                  <a:pt x="1531925" y="1985569"/>
                  <a:pt x="1503120" y="1986455"/>
                </a:cubicBezTo>
                <a:cubicBezTo>
                  <a:pt x="1285981" y="1993136"/>
                  <a:pt x="1068692" y="1993462"/>
                  <a:pt x="851478" y="1996965"/>
                </a:cubicBezTo>
                <a:cubicBezTo>
                  <a:pt x="844471" y="2007475"/>
                  <a:pt x="834893" y="2016669"/>
                  <a:pt x="830458" y="2028496"/>
                </a:cubicBezTo>
                <a:cubicBezTo>
                  <a:pt x="824185" y="2045223"/>
                  <a:pt x="824280" y="2063717"/>
                  <a:pt x="819947" y="2081048"/>
                </a:cubicBezTo>
                <a:cubicBezTo>
                  <a:pt x="817260" y="2091796"/>
                  <a:pt x="812940" y="2102069"/>
                  <a:pt x="809437" y="2112579"/>
                </a:cubicBezTo>
                <a:cubicBezTo>
                  <a:pt x="794738" y="2230165"/>
                  <a:pt x="792674" y="2203457"/>
                  <a:pt x="809437" y="2354317"/>
                </a:cubicBezTo>
                <a:cubicBezTo>
                  <a:pt x="811398" y="2371965"/>
                  <a:pt x="828103" y="2406123"/>
                  <a:pt x="840968" y="2417379"/>
                </a:cubicBezTo>
                <a:cubicBezTo>
                  <a:pt x="885447" y="2456298"/>
                  <a:pt x="892255" y="2455495"/>
                  <a:pt x="935561" y="2469931"/>
                </a:cubicBezTo>
                <a:cubicBezTo>
                  <a:pt x="981106" y="2466427"/>
                  <a:pt x="1026899" y="2465328"/>
                  <a:pt x="1072195" y="2459420"/>
                </a:cubicBezTo>
                <a:cubicBezTo>
                  <a:pt x="1148411" y="2449479"/>
                  <a:pt x="1155731" y="2445590"/>
                  <a:pt x="1208830" y="2427889"/>
                </a:cubicBezTo>
                <a:cubicBezTo>
                  <a:pt x="1313933" y="2431393"/>
                  <a:pt x="1419160" y="2432225"/>
                  <a:pt x="1524140" y="2438400"/>
                </a:cubicBezTo>
                <a:cubicBezTo>
                  <a:pt x="1540252" y="2439348"/>
                  <a:pt x="1625226" y="2467253"/>
                  <a:pt x="1629244" y="2469931"/>
                </a:cubicBezTo>
                <a:cubicBezTo>
                  <a:pt x="1669993" y="2497096"/>
                  <a:pt x="1648792" y="2486956"/>
                  <a:pt x="1692306" y="2501462"/>
                </a:cubicBezTo>
                <a:cubicBezTo>
                  <a:pt x="1699313" y="2511972"/>
                  <a:pt x="1703462" y="2525102"/>
                  <a:pt x="1713326" y="2532993"/>
                </a:cubicBezTo>
                <a:cubicBezTo>
                  <a:pt x="1721977" y="2539914"/>
                  <a:pt x="1737024" y="2535669"/>
                  <a:pt x="1744858" y="2543503"/>
                </a:cubicBezTo>
                <a:cubicBezTo>
                  <a:pt x="1752692" y="2551337"/>
                  <a:pt x="1749988" y="2565349"/>
                  <a:pt x="1755368" y="2575034"/>
                </a:cubicBezTo>
                <a:cubicBezTo>
                  <a:pt x="1767637" y="2597118"/>
                  <a:pt x="1789420" y="2614129"/>
                  <a:pt x="1797409" y="2638096"/>
                </a:cubicBezTo>
                <a:lnTo>
                  <a:pt x="1818430" y="2701158"/>
                </a:lnTo>
                <a:lnTo>
                  <a:pt x="1828940" y="2732689"/>
                </a:lnTo>
                <a:cubicBezTo>
                  <a:pt x="1825437" y="2893848"/>
                  <a:pt x="1825535" y="3055125"/>
                  <a:pt x="1818430" y="3216165"/>
                </a:cubicBezTo>
                <a:cubicBezTo>
                  <a:pt x="1813785" y="3321442"/>
                  <a:pt x="1812879" y="3398502"/>
                  <a:pt x="1786899" y="3489434"/>
                </a:cubicBezTo>
                <a:cubicBezTo>
                  <a:pt x="1783855" y="3500087"/>
                  <a:pt x="1780753" y="3510782"/>
                  <a:pt x="1776389" y="3520965"/>
                </a:cubicBezTo>
                <a:cubicBezTo>
                  <a:pt x="1770217" y="3535366"/>
                  <a:pt x="1762375" y="3548993"/>
                  <a:pt x="1755368" y="3563007"/>
                </a:cubicBezTo>
                <a:cubicBezTo>
                  <a:pt x="1747824" y="3593182"/>
                  <a:pt x="1736632" y="3642520"/>
                  <a:pt x="1723837" y="3668110"/>
                </a:cubicBezTo>
                <a:cubicBezTo>
                  <a:pt x="1697167" y="3721449"/>
                  <a:pt x="1711507" y="3697115"/>
                  <a:pt x="1681795" y="3741682"/>
                </a:cubicBezTo>
                <a:cubicBezTo>
                  <a:pt x="1674493" y="3763589"/>
                  <a:pt x="1664697" y="3797936"/>
                  <a:pt x="1650264" y="3815255"/>
                </a:cubicBezTo>
                <a:cubicBezTo>
                  <a:pt x="1642177" y="3824959"/>
                  <a:pt x="1629243" y="3829269"/>
                  <a:pt x="1618733" y="3836276"/>
                </a:cubicBezTo>
                <a:cubicBezTo>
                  <a:pt x="1597109" y="3868712"/>
                  <a:pt x="1597653" y="3872363"/>
                  <a:pt x="1566182" y="3899338"/>
                </a:cubicBezTo>
                <a:cubicBezTo>
                  <a:pt x="1552882" y="3910738"/>
                  <a:pt x="1537102" y="3919086"/>
                  <a:pt x="1524140" y="3930869"/>
                </a:cubicBezTo>
                <a:cubicBezTo>
                  <a:pt x="1498477" y="3954199"/>
                  <a:pt x="1475092" y="3979917"/>
                  <a:pt x="1450568" y="4004441"/>
                </a:cubicBezTo>
                <a:cubicBezTo>
                  <a:pt x="1440058" y="4014951"/>
                  <a:pt x="1431404" y="4027727"/>
                  <a:pt x="1419037" y="4035972"/>
                </a:cubicBezTo>
                <a:cubicBezTo>
                  <a:pt x="1408527" y="4042979"/>
                  <a:pt x="1397210" y="4048906"/>
                  <a:pt x="1387506" y="4056993"/>
                </a:cubicBezTo>
                <a:cubicBezTo>
                  <a:pt x="1376087" y="4066509"/>
                  <a:pt x="1368070" y="4079885"/>
                  <a:pt x="1355975" y="4088524"/>
                </a:cubicBezTo>
                <a:cubicBezTo>
                  <a:pt x="1307535" y="4123124"/>
                  <a:pt x="1323019" y="4094461"/>
                  <a:pt x="1282402" y="4130565"/>
                </a:cubicBezTo>
                <a:cubicBezTo>
                  <a:pt x="1246590" y="4162397"/>
                  <a:pt x="1228700" y="4194202"/>
                  <a:pt x="1187809" y="4214648"/>
                </a:cubicBezTo>
                <a:cubicBezTo>
                  <a:pt x="1177900" y="4219603"/>
                  <a:pt x="1166788" y="4221655"/>
                  <a:pt x="1156278" y="4225158"/>
                </a:cubicBezTo>
                <a:cubicBezTo>
                  <a:pt x="1145768" y="4232165"/>
                  <a:pt x="1134451" y="4238092"/>
                  <a:pt x="1124747" y="4246179"/>
                </a:cubicBezTo>
                <a:cubicBezTo>
                  <a:pt x="1113328" y="4255695"/>
                  <a:pt x="1105107" y="4268792"/>
                  <a:pt x="1093216" y="4277710"/>
                </a:cubicBezTo>
                <a:cubicBezTo>
                  <a:pt x="1076873" y="4289967"/>
                  <a:pt x="1058598" y="4299459"/>
                  <a:pt x="1040664" y="4309241"/>
                </a:cubicBezTo>
                <a:cubicBezTo>
                  <a:pt x="983328" y="4340515"/>
                  <a:pt x="992527" y="4335797"/>
                  <a:pt x="946071" y="4351282"/>
                </a:cubicBezTo>
                <a:cubicBezTo>
                  <a:pt x="932057" y="4361793"/>
                  <a:pt x="919698" y="4374980"/>
                  <a:pt x="904030" y="4382814"/>
                </a:cubicBezTo>
                <a:cubicBezTo>
                  <a:pt x="891110" y="4389274"/>
                  <a:pt x="875825" y="4389173"/>
                  <a:pt x="861989" y="4393324"/>
                </a:cubicBezTo>
                <a:cubicBezTo>
                  <a:pt x="840765" y="4399691"/>
                  <a:pt x="819947" y="4407338"/>
                  <a:pt x="798926" y="4414345"/>
                </a:cubicBezTo>
                <a:lnTo>
                  <a:pt x="704333" y="4445876"/>
                </a:lnTo>
                <a:lnTo>
                  <a:pt x="672802" y="4456386"/>
                </a:lnTo>
                <a:cubicBezTo>
                  <a:pt x="662292" y="4459889"/>
                  <a:pt x="652019" y="4464209"/>
                  <a:pt x="641271" y="4466896"/>
                </a:cubicBezTo>
                <a:lnTo>
                  <a:pt x="599230" y="4477407"/>
                </a:lnTo>
                <a:cubicBezTo>
                  <a:pt x="553685" y="4473903"/>
                  <a:pt x="507922" y="4472562"/>
                  <a:pt x="462595" y="4466896"/>
                </a:cubicBezTo>
                <a:cubicBezTo>
                  <a:pt x="451602" y="4465522"/>
                  <a:pt x="438898" y="4464220"/>
                  <a:pt x="431064" y="4456386"/>
                </a:cubicBezTo>
                <a:cubicBezTo>
                  <a:pt x="423230" y="4448552"/>
                  <a:pt x="425509" y="4434764"/>
                  <a:pt x="420554" y="4424855"/>
                </a:cubicBezTo>
                <a:cubicBezTo>
                  <a:pt x="418338" y="4420424"/>
                  <a:pt x="413547" y="4417848"/>
                  <a:pt x="410044" y="4414345"/>
                </a:cubicBezTo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744538" y="2700338"/>
            <a:ext cx="1873250" cy="1303337"/>
          </a:xfrm>
          <a:custGeom>
            <a:avLst/>
            <a:gdLst>
              <a:gd name="connsiteX0" fmla="*/ 1672898 w 1872595"/>
              <a:gd name="connsiteY0" fmla="*/ 746609 h 1303657"/>
              <a:gd name="connsiteX1" fmla="*/ 1672898 w 1872595"/>
              <a:gd name="connsiteY1" fmla="*/ 746609 h 1303657"/>
              <a:gd name="connsiteX2" fmla="*/ 1262995 w 1872595"/>
              <a:gd name="connsiteY2" fmla="*/ 736099 h 1303657"/>
              <a:gd name="connsiteX3" fmla="*/ 1231464 w 1872595"/>
              <a:gd name="connsiteY3" fmla="*/ 725588 h 1303657"/>
              <a:gd name="connsiteX4" fmla="*/ 1189422 w 1872595"/>
              <a:gd name="connsiteY4" fmla="*/ 715078 h 1303657"/>
              <a:gd name="connsiteX5" fmla="*/ 1126360 w 1872595"/>
              <a:gd name="connsiteY5" fmla="*/ 694057 h 1303657"/>
              <a:gd name="connsiteX6" fmla="*/ 1094829 w 1872595"/>
              <a:gd name="connsiteY6" fmla="*/ 662526 h 1303657"/>
              <a:gd name="connsiteX7" fmla="*/ 1073809 w 1872595"/>
              <a:gd name="connsiteY7" fmla="*/ 630995 h 1303657"/>
              <a:gd name="connsiteX8" fmla="*/ 1031767 w 1872595"/>
              <a:gd name="connsiteY8" fmla="*/ 599464 h 1303657"/>
              <a:gd name="connsiteX9" fmla="*/ 1000236 w 1872595"/>
              <a:gd name="connsiteY9" fmla="*/ 536402 h 1303657"/>
              <a:gd name="connsiteX10" fmla="*/ 979216 w 1872595"/>
              <a:gd name="connsiteY10" fmla="*/ 494361 h 1303657"/>
              <a:gd name="connsiteX11" fmla="*/ 968705 w 1872595"/>
              <a:gd name="connsiteY11" fmla="*/ 462830 h 1303657"/>
              <a:gd name="connsiteX12" fmla="*/ 947685 w 1872595"/>
              <a:gd name="connsiteY12" fmla="*/ 431299 h 1303657"/>
              <a:gd name="connsiteX13" fmla="*/ 926664 w 1872595"/>
              <a:gd name="connsiteY13" fmla="*/ 368237 h 1303657"/>
              <a:gd name="connsiteX14" fmla="*/ 916153 w 1872595"/>
              <a:gd name="connsiteY14" fmla="*/ 336706 h 1303657"/>
              <a:gd name="connsiteX15" fmla="*/ 895133 w 1872595"/>
              <a:gd name="connsiteY15" fmla="*/ 305175 h 1303657"/>
              <a:gd name="connsiteX16" fmla="*/ 853091 w 1872595"/>
              <a:gd name="connsiteY16" fmla="*/ 231602 h 1303657"/>
              <a:gd name="connsiteX17" fmla="*/ 821560 w 1872595"/>
              <a:gd name="connsiteY17" fmla="*/ 200071 h 1303657"/>
              <a:gd name="connsiteX18" fmla="*/ 800540 w 1872595"/>
              <a:gd name="connsiteY18" fmla="*/ 168540 h 1303657"/>
              <a:gd name="connsiteX19" fmla="*/ 769009 w 1872595"/>
              <a:gd name="connsiteY19" fmla="*/ 147519 h 1303657"/>
              <a:gd name="connsiteX20" fmla="*/ 695436 w 1872595"/>
              <a:gd name="connsiteY20" fmla="*/ 105478 h 1303657"/>
              <a:gd name="connsiteX21" fmla="*/ 621864 w 1872595"/>
              <a:gd name="connsiteY21" fmla="*/ 63437 h 1303657"/>
              <a:gd name="connsiteX22" fmla="*/ 527271 w 1872595"/>
              <a:gd name="connsiteY22" fmla="*/ 21395 h 1303657"/>
              <a:gd name="connsiteX23" fmla="*/ 401147 w 1872595"/>
              <a:gd name="connsiteY23" fmla="*/ 375 h 1303657"/>
              <a:gd name="connsiteX24" fmla="*/ 190940 w 1872595"/>
              <a:gd name="connsiteY24" fmla="*/ 21395 h 1303657"/>
              <a:gd name="connsiteX25" fmla="*/ 159409 w 1872595"/>
              <a:gd name="connsiteY25" fmla="*/ 42416 h 1303657"/>
              <a:gd name="connsiteX26" fmla="*/ 138388 w 1872595"/>
              <a:gd name="connsiteY26" fmla="*/ 73947 h 1303657"/>
              <a:gd name="connsiteX27" fmla="*/ 96347 w 1872595"/>
              <a:gd name="connsiteY27" fmla="*/ 126499 h 1303657"/>
              <a:gd name="connsiteX28" fmla="*/ 43795 w 1872595"/>
              <a:gd name="connsiteY28" fmla="*/ 252623 h 1303657"/>
              <a:gd name="connsiteX29" fmla="*/ 33285 w 1872595"/>
              <a:gd name="connsiteY29" fmla="*/ 284154 h 1303657"/>
              <a:gd name="connsiteX30" fmla="*/ 22774 w 1872595"/>
              <a:gd name="connsiteY30" fmla="*/ 315685 h 1303657"/>
              <a:gd name="connsiteX31" fmla="*/ 1753 w 1872595"/>
              <a:gd name="connsiteY31" fmla="*/ 410278 h 1303657"/>
              <a:gd name="connsiteX32" fmla="*/ 22774 w 1872595"/>
              <a:gd name="connsiteY32" fmla="*/ 862223 h 1303657"/>
              <a:gd name="connsiteX33" fmla="*/ 33285 w 1872595"/>
              <a:gd name="connsiteY33" fmla="*/ 893754 h 1303657"/>
              <a:gd name="connsiteX34" fmla="*/ 64816 w 1872595"/>
              <a:gd name="connsiteY34" fmla="*/ 988347 h 1303657"/>
              <a:gd name="connsiteX35" fmla="*/ 96347 w 1872595"/>
              <a:gd name="connsiteY35" fmla="*/ 1019878 h 1303657"/>
              <a:gd name="connsiteX36" fmla="*/ 117367 w 1872595"/>
              <a:gd name="connsiteY36" fmla="*/ 1051409 h 1303657"/>
              <a:gd name="connsiteX37" fmla="*/ 190940 w 1872595"/>
              <a:gd name="connsiteY37" fmla="*/ 1114471 h 1303657"/>
              <a:gd name="connsiteX38" fmla="*/ 222471 w 1872595"/>
              <a:gd name="connsiteY38" fmla="*/ 1146002 h 1303657"/>
              <a:gd name="connsiteX39" fmla="*/ 317064 w 1872595"/>
              <a:gd name="connsiteY39" fmla="*/ 1198554 h 1303657"/>
              <a:gd name="connsiteX40" fmla="*/ 380126 w 1872595"/>
              <a:gd name="connsiteY40" fmla="*/ 1240595 h 1303657"/>
              <a:gd name="connsiteX41" fmla="*/ 474719 w 1872595"/>
              <a:gd name="connsiteY41" fmla="*/ 1272126 h 1303657"/>
              <a:gd name="connsiteX42" fmla="*/ 506250 w 1872595"/>
              <a:gd name="connsiteY42" fmla="*/ 1282637 h 1303657"/>
              <a:gd name="connsiteX43" fmla="*/ 611353 w 1872595"/>
              <a:gd name="connsiteY43" fmla="*/ 1303657 h 1303657"/>
              <a:gd name="connsiteX44" fmla="*/ 863602 w 1872595"/>
              <a:gd name="connsiteY44" fmla="*/ 1293147 h 1303657"/>
              <a:gd name="connsiteX45" fmla="*/ 947685 w 1872595"/>
              <a:gd name="connsiteY45" fmla="*/ 1272126 h 1303657"/>
              <a:gd name="connsiteX46" fmla="*/ 1042278 w 1872595"/>
              <a:gd name="connsiteY46" fmla="*/ 1251106 h 1303657"/>
              <a:gd name="connsiteX47" fmla="*/ 1073809 w 1872595"/>
              <a:gd name="connsiteY47" fmla="*/ 1240595 h 1303657"/>
              <a:gd name="connsiteX48" fmla="*/ 1136871 w 1872595"/>
              <a:gd name="connsiteY48" fmla="*/ 1230085 h 1303657"/>
              <a:gd name="connsiteX49" fmla="*/ 1189422 w 1872595"/>
              <a:gd name="connsiteY49" fmla="*/ 1219575 h 1303657"/>
              <a:gd name="connsiteX50" fmla="*/ 1231464 w 1872595"/>
              <a:gd name="connsiteY50" fmla="*/ 1209064 h 1303657"/>
              <a:gd name="connsiteX51" fmla="*/ 1294526 w 1872595"/>
              <a:gd name="connsiteY51" fmla="*/ 1188044 h 1303657"/>
              <a:gd name="connsiteX52" fmla="*/ 1347078 w 1872595"/>
              <a:gd name="connsiteY52" fmla="*/ 1177533 h 1303657"/>
              <a:gd name="connsiteX53" fmla="*/ 1389119 w 1872595"/>
              <a:gd name="connsiteY53" fmla="*/ 1167023 h 1303657"/>
              <a:gd name="connsiteX54" fmla="*/ 1641367 w 1872595"/>
              <a:gd name="connsiteY54" fmla="*/ 1156513 h 1303657"/>
              <a:gd name="connsiteX55" fmla="*/ 1683409 w 1872595"/>
              <a:gd name="connsiteY55" fmla="*/ 1146002 h 1303657"/>
              <a:gd name="connsiteX56" fmla="*/ 1746471 w 1872595"/>
              <a:gd name="connsiteY56" fmla="*/ 1135492 h 1303657"/>
              <a:gd name="connsiteX57" fmla="*/ 1778002 w 1872595"/>
              <a:gd name="connsiteY57" fmla="*/ 1124982 h 1303657"/>
              <a:gd name="connsiteX58" fmla="*/ 1851574 w 1872595"/>
              <a:gd name="connsiteY58" fmla="*/ 1040899 h 1303657"/>
              <a:gd name="connsiteX59" fmla="*/ 1872595 w 1872595"/>
              <a:gd name="connsiteY59" fmla="*/ 1009368 h 1303657"/>
              <a:gd name="connsiteX60" fmla="*/ 1862085 w 1872595"/>
              <a:gd name="connsiteY60" fmla="*/ 820182 h 1303657"/>
              <a:gd name="connsiteX61" fmla="*/ 1841064 w 1872595"/>
              <a:gd name="connsiteY61" fmla="*/ 788650 h 1303657"/>
              <a:gd name="connsiteX62" fmla="*/ 1809533 w 1872595"/>
              <a:gd name="connsiteY62" fmla="*/ 778140 h 1303657"/>
              <a:gd name="connsiteX63" fmla="*/ 1778002 w 1872595"/>
              <a:gd name="connsiteY63" fmla="*/ 757119 h 1303657"/>
              <a:gd name="connsiteX64" fmla="*/ 1620347 w 1872595"/>
              <a:gd name="connsiteY64" fmla="*/ 746609 h 1303657"/>
              <a:gd name="connsiteX65" fmla="*/ 1368098 w 1872595"/>
              <a:gd name="connsiteY65" fmla="*/ 746609 h 1303657"/>
              <a:gd name="connsiteX66" fmla="*/ 1315547 w 1872595"/>
              <a:gd name="connsiteY66" fmla="*/ 725588 h 1303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72595" h="1303657">
                <a:moveTo>
                  <a:pt x="1672898" y="746609"/>
                </a:moveTo>
                <a:lnTo>
                  <a:pt x="1672898" y="746609"/>
                </a:lnTo>
                <a:cubicBezTo>
                  <a:pt x="1536264" y="743106"/>
                  <a:pt x="1399520" y="742600"/>
                  <a:pt x="1262995" y="736099"/>
                </a:cubicBezTo>
                <a:cubicBezTo>
                  <a:pt x="1251929" y="735572"/>
                  <a:pt x="1242117" y="728632"/>
                  <a:pt x="1231464" y="725588"/>
                </a:cubicBezTo>
                <a:cubicBezTo>
                  <a:pt x="1217575" y="721620"/>
                  <a:pt x="1203258" y="719229"/>
                  <a:pt x="1189422" y="715078"/>
                </a:cubicBezTo>
                <a:cubicBezTo>
                  <a:pt x="1168199" y="708711"/>
                  <a:pt x="1126360" y="694057"/>
                  <a:pt x="1126360" y="694057"/>
                </a:cubicBezTo>
                <a:cubicBezTo>
                  <a:pt x="1115850" y="683547"/>
                  <a:pt x="1104345" y="673945"/>
                  <a:pt x="1094829" y="662526"/>
                </a:cubicBezTo>
                <a:cubicBezTo>
                  <a:pt x="1086742" y="652822"/>
                  <a:pt x="1082741" y="639927"/>
                  <a:pt x="1073809" y="630995"/>
                </a:cubicBezTo>
                <a:cubicBezTo>
                  <a:pt x="1061422" y="618608"/>
                  <a:pt x="1045781" y="609974"/>
                  <a:pt x="1031767" y="599464"/>
                </a:cubicBezTo>
                <a:cubicBezTo>
                  <a:pt x="991373" y="538871"/>
                  <a:pt x="1026344" y="597320"/>
                  <a:pt x="1000236" y="536402"/>
                </a:cubicBezTo>
                <a:cubicBezTo>
                  <a:pt x="994064" y="522001"/>
                  <a:pt x="985388" y="508762"/>
                  <a:pt x="979216" y="494361"/>
                </a:cubicBezTo>
                <a:cubicBezTo>
                  <a:pt x="974852" y="484178"/>
                  <a:pt x="973660" y="472739"/>
                  <a:pt x="968705" y="462830"/>
                </a:cubicBezTo>
                <a:cubicBezTo>
                  <a:pt x="963056" y="451532"/>
                  <a:pt x="952815" y="442842"/>
                  <a:pt x="947685" y="431299"/>
                </a:cubicBezTo>
                <a:cubicBezTo>
                  <a:pt x="938686" y="411051"/>
                  <a:pt x="933671" y="389258"/>
                  <a:pt x="926664" y="368237"/>
                </a:cubicBezTo>
                <a:cubicBezTo>
                  <a:pt x="923160" y="357727"/>
                  <a:pt x="922298" y="345924"/>
                  <a:pt x="916153" y="336706"/>
                </a:cubicBezTo>
                <a:cubicBezTo>
                  <a:pt x="909146" y="326196"/>
                  <a:pt x="901400" y="316142"/>
                  <a:pt x="895133" y="305175"/>
                </a:cubicBezTo>
                <a:cubicBezTo>
                  <a:pt x="876442" y="272465"/>
                  <a:pt x="876370" y="259537"/>
                  <a:pt x="853091" y="231602"/>
                </a:cubicBezTo>
                <a:cubicBezTo>
                  <a:pt x="843575" y="220183"/>
                  <a:pt x="831076" y="211490"/>
                  <a:pt x="821560" y="200071"/>
                </a:cubicBezTo>
                <a:cubicBezTo>
                  <a:pt x="813473" y="190367"/>
                  <a:pt x="809472" y="177472"/>
                  <a:pt x="800540" y="168540"/>
                </a:cubicBezTo>
                <a:cubicBezTo>
                  <a:pt x="791608" y="159608"/>
                  <a:pt x="779288" y="154861"/>
                  <a:pt x="769009" y="147519"/>
                </a:cubicBezTo>
                <a:cubicBezTo>
                  <a:pt x="713333" y="107751"/>
                  <a:pt x="746603" y="122533"/>
                  <a:pt x="695436" y="105478"/>
                </a:cubicBezTo>
                <a:cubicBezTo>
                  <a:pt x="593776" y="29233"/>
                  <a:pt x="702114" y="103562"/>
                  <a:pt x="621864" y="63437"/>
                </a:cubicBezTo>
                <a:cubicBezTo>
                  <a:pt x="571396" y="38203"/>
                  <a:pt x="603195" y="32241"/>
                  <a:pt x="527271" y="21395"/>
                </a:cubicBezTo>
                <a:cubicBezTo>
                  <a:pt x="436014" y="8359"/>
                  <a:pt x="477990" y="15743"/>
                  <a:pt x="401147" y="375"/>
                </a:cubicBezTo>
                <a:cubicBezTo>
                  <a:pt x="390716" y="989"/>
                  <a:pt x="245775" y="-6023"/>
                  <a:pt x="190940" y="21395"/>
                </a:cubicBezTo>
                <a:cubicBezTo>
                  <a:pt x="179642" y="27044"/>
                  <a:pt x="169919" y="35409"/>
                  <a:pt x="159409" y="42416"/>
                </a:cubicBezTo>
                <a:cubicBezTo>
                  <a:pt x="152402" y="52926"/>
                  <a:pt x="145967" y="63841"/>
                  <a:pt x="138388" y="73947"/>
                </a:cubicBezTo>
                <a:cubicBezTo>
                  <a:pt x="124928" y="91893"/>
                  <a:pt x="108391" y="107573"/>
                  <a:pt x="96347" y="126499"/>
                </a:cubicBezTo>
                <a:cubicBezTo>
                  <a:pt x="67340" y="172082"/>
                  <a:pt x="60526" y="202429"/>
                  <a:pt x="43795" y="252623"/>
                </a:cubicBezTo>
                <a:lnTo>
                  <a:pt x="33285" y="284154"/>
                </a:lnTo>
                <a:cubicBezTo>
                  <a:pt x="29781" y="294664"/>
                  <a:pt x="24947" y="304821"/>
                  <a:pt x="22774" y="315685"/>
                </a:cubicBezTo>
                <a:cubicBezTo>
                  <a:pt x="9431" y="382402"/>
                  <a:pt x="16597" y="350906"/>
                  <a:pt x="1753" y="410278"/>
                </a:cubicBezTo>
                <a:cubicBezTo>
                  <a:pt x="4700" y="522276"/>
                  <a:pt x="-12776" y="720026"/>
                  <a:pt x="22774" y="862223"/>
                </a:cubicBezTo>
                <a:cubicBezTo>
                  <a:pt x="25461" y="872971"/>
                  <a:pt x="30598" y="883006"/>
                  <a:pt x="33285" y="893754"/>
                </a:cubicBezTo>
                <a:cubicBezTo>
                  <a:pt x="44460" y="938454"/>
                  <a:pt x="37917" y="950689"/>
                  <a:pt x="64816" y="988347"/>
                </a:cubicBezTo>
                <a:cubicBezTo>
                  <a:pt x="73456" y="1000442"/>
                  <a:pt x="86831" y="1008459"/>
                  <a:pt x="96347" y="1019878"/>
                </a:cubicBezTo>
                <a:cubicBezTo>
                  <a:pt x="104434" y="1029582"/>
                  <a:pt x="109280" y="1041705"/>
                  <a:pt x="117367" y="1051409"/>
                </a:cubicBezTo>
                <a:cubicBezTo>
                  <a:pt x="149966" y="1090529"/>
                  <a:pt x="150346" y="1079676"/>
                  <a:pt x="190940" y="1114471"/>
                </a:cubicBezTo>
                <a:cubicBezTo>
                  <a:pt x="202226" y="1124144"/>
                  <a:pt x="210738" y="1136876"/>
                  <a:pt x="222471" y="1146002"/>
                </a:cubicBezTo>
                <a:cubicBezTo>
                  <a:pt x="276682" y="1188167"/>
                  <a:pt x="269489" y="1182696"/>
                  <a:pt x="317064" y="1198554"/>
                </a:cubicBezTo>
                <a:cubicBezTo>
                  <a:pt x="338085" y="1212568"/>
                  <a:pt x="356159" y="1232606"/>
                  <a:pt x="380126" y="1240595"/>
                </a:cubicBezTo>
                <a:lnTo>
                  <a:pt x="474719" y="1272126"/>
                </a:lnTo>
                <a:cubicBezTo>
                  <a:pt x="485229" y="1275630"/>
                  <a:pt x="495502" y="1279950"/>
                  <a:pt x="506250" y="1282637"/>
                </a:cubicBezTo>
                <a:cubicBezTo>
                  <a:pt x="568965" y="1298315"/>
                  <a:pt x="534043" y="1290772"/>
                  <a:pt x="611353" y="1303657"/>
                </a:cubicBezTo>
                <a:cubicBezTo>
                  <a:pt x="695436" y="1300154"/>
                  <a:pt x="779813" y="1301002"/>
                  <a:pt x="863602" y="1293147"/>
                </a:cubicBezTo>
                <a:cubicBezTo>
                  <a:pt x="892366" y="1290450"/>
                  <a:pt x="919356" y="1277792"/>
                  <a:pt x="947685" y="1272126"/>
                </a:cubicBezTo>
                <a:cubicBezTo>
                  <a:pt x="983798" y="1264904"/>
                  <a:pt x="1007652" y="1260999"/>
                  <a:pt x="1042278" y="1251106"/>
                </a:cubicBezTo>
                <a:cubicBezTo>
                  <a:pt x="1052931" y="1248062"/>
                  <a:pt x="1062994" y="1242998"/>
                  <a:pt x="1073809" y="1240595"/>
                </a:cubicBezTo>
                <a:cubicBezTo>
                  <a:pt x="1094612" y="1235972"/>
                  <a:pt x="1115904" y="1233897"/>
                  <a:pt x="1136871" y="1230085"/>
                </a:cubicBezTo>
                <a:cubicBezTo>
                  <a:pt x="1154447" y="1226889"/>
                  <a:pt x="1171984" y="1223450"/>
                  <a:pt x="1189422" y="1219575"/>
                </a:cubicBezTo>
                <a:cubicBezTo>
                  <a:pt x="1203523" y="1216441"/>
                  <a:pt x="1217628" y="1213215"/>
                  <a:pt x="1231464" y="1209064"/>
                </a:cubicBezTo>
                <a:cubicBezTo>
                  <a:pt x="1252687" y="1202697"/>
                  <a:pt x="1272799" y="1192390"/>
                  <a:pt x="1294526" y="1188044"/>
                </a:cubicBezTo>
                <a:cubicBezTo>
                  <a:pt x="1312043" y="1184540"/>
                  <a:pt x="1329639" y="1181408"/>
                  <a:pt x="1347078" y="1177533"/>
                </a:cubicBezTo>
                <a:cubicBezTo>
                  <a:pt x="1361179" y="1174399"/>
                  <a:pt x="1374711" y="1168052"/>
                  <a:pt x="1389119" y="1167023"/>
                </a:cubicBezTo>
                <a:cubicBezTo>
                  <a:pt x="1473061" y="1161027"/>
                  <a:pt x="1557284" y="1160016"/>
                  <a:pt x="1641367" y="1156513"/>
                </a:cubicBezTo>
                <a:cubicBezTo>
                  <a:pt x="1655381" y="1153009"/>
                  <a:pt x="1669244" y="1148835"/>
                  <a:pt x="1683409" y="1146002"/>
                </a:cubicBezTo>
                <a:cubicBezTo>
                  <a:pt x="1704306" y="1141823"/>
                  <a:pt x="1725668" y="1140115"/>
                  <a:pt x="1746471" y="1135492"/>
                </a:cubicBezTo>
                <a:cubicBezTo>
                  <a:pt x="1757286" y="1133089"/>
                  <a:pt x="1767492" y="1128485"/>
                  <a:pt x="1778002" y="1124982"/>
                </a:cubicBezTo>
                <a:cubicBezTo>
                  <a:pt x="1830554" y="1089947"/>
                  <a:pt x="1802525" y="1114472"/>
                  <a:pt x="1851574" y="1040899"/>
                </a:cubicBezTo>
                <a:lnTo>
                  <a:pt x="1872595" y="1009368"/>
                </a:lnTo>
                <a:cubicBezTo>
                  <a:pt x="1869092" y="946306"/>
                  <a:pt x="1871017" y="882706"/>
                  <a:pt x="1862085" y="820182"/>
                </a:cubicBezTo>
                <a:cubicBezTo>
                  <a:pt x="1860299" y="807677"/>
                  <a:pt x="1850928" y="796541"/>
                  <a:pt x="1841064" y="788650"/>
                </a:cubicBezTo>
                <a:cubicBezTo>
                  <a:pt x="1832413" y="781729"/>
                  <a:pt x="1820043" y="781643"/>
                  <a:pt x="1809533" y="778140"/>
                </a:cubicBezTo>
                <a:cubicBezTo>
                  <a:pt x="1799023" y="771133"/>
                  <a:pt x="1789613" y="762095"/>
                  <a:pt x="1778002" y="757119"/>
                </a:cubicBezTo>
                <a:cubicBezTo>
                  <a:pt x="1731670" y="737263"/>
                  <a:pt x="1662107" y="746609"/>
                  <a:pt x="1620347" y="746609"/>
                </a:cubicBezTo>
                <a:lnTo>
                  <a:pt x="1368098" y="746609"/>
                </a:lnTo>
                <a:lnTo>
                  <a:pt x="1315547" y="725588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436938" y="449580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436938" y="234315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724025" y="1587500"/>
            <a:ext cx="1857375" cy="4375150"/>
          </a:xfrm>
          <a:custGeom>
            <a:avLst/>
            <a:gdLst>
              <a:gd name="connsiteX0" fmla="*/ 1996965 w 2052862"/>
              <a:gd name="connsiteY0" fmla="*/ 609600 h 4374924"/>
              <a:gd name="connsiteX1" fmla="*/ 1986455 w 2052862"/>
              <a:gd name="connsiteY1" fmla="*/ 136635 h 4374924"/>
              <a:gd name="connsiteX2" fmla="*/ 1912882 w 2052862"/>
              <a:gd name="connsiteY2" fmla="*/ 63062 h 4374924"/>
              <a:gd name="connsiteX3" fmla="*/ 1881351 w 2052862"/>
              <a:gd name="connsiteY3" fmla="*/ 42041 h 4374924"/>
              <a:gd name="connsiteX4" fmla="*/ 1807779 w 2052862"/>
              <a:gd name="connsiteY4" fmla="*/ 21021 h 4374924"/>
              <a:gd name="connsiteX5" fmla="*/ 1734206 w 2052862"/>
              <a:gd name="connsiteY5" fmla="*/ 10510 h 4374924"/>
              <a:gd name="connsiteX6" fmla="*/ 1671144 w 2052862"/>
              <a:gd name="connsiteY6" fmla="*/ 0 h 4374924"/>
              <a:gd name="connsiteX7" fmla="*/ 1051034 w 2052862"/>
              <a:gd name="connsiteY7" fmla="*/ 10510 h 4374924"/>
              <a:gd name="connsiteX8" fmla="*/ 1019503 w 2052862"/>
              <a:gd name="connsiteY8" fmla="*/ 21021 h 4374924"/>
              <a:gd name="connsiteX9" fmla="*/ 1008993 w 2052862"/>
              <a:gd name="connsiteY9" fmla="*/ 52552 h 4374924"/>
              <a:gd name="connsiteX10" fmla="*/ 987972 w 2052862"/>
              <a:gd name="connsiteY10" fmla="*/ 84083 h 4374924"/>
              <a:gd name="connsiteX11" fmla="*/ 977462 w 2052862"/>
              <a:gd name="connsiteY11" fmla="*/ 178676 h 4374924"/>
              <a:gd name="connsiteX12" fmla="*/ 966951 w 2052862"/>
              <a:gd name="connsiteY12" fmla="*/ 283779 h 4374924"/>
              <a:gd name="connsiteX13" fmla="*/ 914400 w 2052862"/>
              <a:gd name="connsiteY13" fmla="*/ 336331 h 4374924"/>
              <a:gd name="connsiteX14" fmla="*/ 872358 w 2052862"/>
              <a:gd name="connsiteY14" fmla="*/ 367862 h 4374924"/>
              <a:gd name="connsiteX15" fmla="*/ 830317 w 2052862"/>
              <a:gd name="connsiteY15" fmla="*/ 378372 h 4374924"/>
              <a:gd name="connsiteX16" fmla="*/ 798786 w 2052862"/>
              <a:gd name="connsiteY16" fmla="*/ 388883 h 4374924"/>
              <a:gd name="connsiteX17" fmla="*/ 672662 w 2052862"/>
              <a:gd name="connsiteY17" fmla="*/ 409904 h 4374924"/>
              <a:gd name="connsiteX18" fmla="*/ 609600 w 2052862"/>
              <a:gd name="connsiteY18" fmla="*/ 430924 h 4374924"/>
              <a:gd name="connsiteX19" fmla="*/ 578069 w 2052862"/>
              <a:gd name="connsiteY19" fmla="*/ 441435 h 4374924"/>
              <a:gd name="connsiteX20" fmla="*/ 536027 w 2052862"/>
              <a:gd name="connsiteY20" fmla="*/ 504497 h 4374924"/>
              <a:gd name="connsiteX21" fmla="*/ 515006 w 2052862"/>
              <a:gd name="connsiteY21" fmla="*/ 567559 h 4374924"/>
              <a:gd name="connsiteX22" fmla="*/ 504496 w 2052862"/>
              <a:gd name="connsiteY22" fmla="*/ 672662 h 4374924"/>
              <a:gd name="connsiteX23" fmla="*/ 493986 w 2052862"/>
              <a:gd name="connsiteY23" fmla="*/ 746235 h 4374924"/>
              <a:gd name="connsiteX24" fmla="*/ 483475 w 2052862"/>
              <a:gd name="connsiteY24" fmla="*/ 777766 h 4374924"/>
              <a:gd name="connsiteX25" fmla="*/ 451944 w 2052862"/>
              <a:gd name="connsiteY25" fmla="*/ 788276 h 4374924"/>
              <a:gd name="connsiteX26" fmla="*/ 52551 w 2052862"/>
              <a:gd name="connsiteY26" fmla="*/ 798786 h 4374924"/>
              <a:gd name="connsiteX27" fmla="*/ 31531 w 2052862"/>
              <a:gd name="connsiteY27" fmla="*/ 830317 h 4374924"/>
              <a:gd name="connsiteX28" fmla="*/ 10510 w 2052862"/>
              <a:gd name="connsiteY28" fmla="*/ 893379 h 4374924"/>
              <a:gd name="connsiteX29" fmla="*/ 21020 w 2052862"/>
              <a:gd name="connsiteY29" fmla="*/ 1261241 h 4374924"/>
              <a:gd name="connsiteX30" fmla="*/ 42041 w 2052862"/>
              <a:gd name="connsiteY30" fmla="*/ 1418897 h 4374924"/>
              <a:gd name="connsiteX31" fmla="*/ 63062 w 2052862"/>
              <a:gd name="connsiteY31" fmla="*/ 1513490 h 4374924"/>
              <a:gd name="connsiteX32" fmla="*/ 136634 w 2052862"/>
              <a:gd name="connsiteY32" fmla="*/ 1608083 h 4374924"/>
              <a:gd name="connsiteX33" fmla="*/ 189186 w 2052862"/>
              <a:gd name="connsiteY33" fmla="*/ 1650124 h 4374924"/>
              <a:gd name="connsiteX34" fmla="*/ 283779 w 2052862"/>
              <a:gd name="connsiteY34" fmla="*/ 1723697 h 4374924"/>
              <a:gd name="connsiteX35" fmla="*/ 315310 w 2052862"/>
              <a:gd name="connsiteY35" fmla="*/ 1734207 h 4374924"/>
              <a:gd name="connsiteX36" fmla="*/ 409903 w 2052862"/>
              <a:gd name="connsiteY36" fmla="*/ 1776248 h 4374924"/>
              <a:gd name="connsiteX37" fmla="*/ 451944 w 2052862"/>
              <a:gd name="connsiteY37" fmla="*/ 1797269 h 4374924"/>
              <a:gd name="connsiteX38" fmla="*/ 515006 w 2052862"/>
              <a:gd name="connsiteY38" fmla="*/ 1818290 h 4374924"/>
              <a:gd name="connsiteX39" fmla="*/ 578069 w 2052862"/>
              <a:gd name="connsiteY39" fmla="*/ 1839310 h 4374924"/>
              <a:gd name="connsiteX40" fmla="*/ 641131 w 2052862"/>
              <a:gd name="connsiteY40" fmla="*/ 1860331 h 4374924"/>
              <a:gd name="connsiteX41" fmla="*/ 672662 w 2052862"/>
              <a:gd name="connsiteY41" fmla="*/ 1870841 h 4374924"/>
              <a:gd name="connsiteX42" fmla="*/ 746234 w 2052862"/>
              <a:gd name="connsiteY42" fmla="*/ 1891862 h 4374924"/>
              <a:gd name="connsiteX43" fmla="*/ 809296 w 2052862"/>
              <a:gd name="connsiteY43" fmla="*/ 1923393 h 4374924"/>
              <a:gd name="connsiteX44" fmla="*/ 840827 w 2052862"/>
              <a:gd name="connsiteY44" fmla="*/ 1944414 h 4374924"/>
              <a:gd name="connsiteX45" fmla="*/ 893379 w 2052862"/>
              <a:gd name="connsiteY45" fmla="*/ 2049517 h 4374924"/>
              <a:gd name="connsiteX46" fmla="*/ 882869 w 2052862"/>
              <a:gd name="connsiteY46" fmla="*/ 2186152 h 4374924"/>
              <a:gd name="connsiteX47" fmla="*/ 872358 w 2052862"/>
              <a:gd name="connsiteY47" fmla="*/ 2217683 h 4374924"/>
              <a:gd name="connsiteX48" fmla="*/ 840827 w 2052862"/>
              <a:gd name="connsiteY48" fmla="*/ 2249214 h 4374924"/>
              <a:gd name="connsiteX49" fmla="*/ 819806 w 2052862"/>
              <a:gd name="connsiteY49" fmla="*/ 2280745 h 4374924"/>
              <a:gd name="connsiteX50" fmla="*/ 788275 w 2052862"/>
              <a:gd name="connsiteY50" fmla="*/ 2301766 h 4374924"/>
              <a:gd name="connsiteX51" fmla="*/ 756744 w 2052862"/>
              <a:gd name="connsiteY51" fmla="*/ 2333297 h 4374924"/>
              <a:gd name="connsiteX52" fmla="*/ 725213 w 2052862"/>
              <a:gd name="connsiteY52" fmla="*/ 2354317 h 4374924"/>
              <a:gd name="connsiteX53" fmla="*/ 683172 w 2052862"/>
              <a:gd name="connsiteY53" fmla="*/ 2385848 h 4374924"/>
              <a:gd name="connsiteX54" fmla="*/ 651641 w 2052862"/>
              <a:gd name="connsiteY54" fmla="*/ 2396359 h 4374924"/>
              <a:gd name="connsiteX55" fmla="*/ 588579 w 2052862"/>
              <a:gd name="connsiteY55" fmla="*/ 2438400 h 4374924"/>
              <a:gd name="connsiteX56" fmla="*/ 557048 w 2052862"/>
              <a:gd name="connsiteY56" fmla="*/ 2459421 h 4374924"/>
              <a:gd name="connsiteX57" fmla="*/ 525517 w 2052862"/>
              <a:gd name="connsiteY57" fmla="*/ 2490952 h 4374924"/>
              <a:gd name="connsiteX58" fmla="*/ 493986 w 2052862"/>
              <a:gd name="connsiteY58" fmla="*/ 2511972 h 4374924"/>
              <a:gd name="connsiteX59" fmla="*/ 462455 w 2052862"/>
              <a:gd name="connsiteY59" fmla="*/ 2543504 h 4374924"/>
              <a:gd name="connsiteX60" fmla="*/ 367862 w 2052862"/>
              <a:gd name="connsiteY60" fmla="*/ 2627586 h 4374924"/>
              <a:gd name="connsiteX61" fmla="*/ 294289 w 2052862"/>
              <a:gd name="connsiteY61" fmla="*/ 2711669 h 4374924"/>
              <a:gd name="connsiteX62" fmla="*/ 283779 w 2052862"/>
              <a:gd name="connsiteY62" fmla="*/ 2743200 h 4374924"/>
              <a:gd name="connsiteX63" fmla="*/ 241737 w 2052862"/>
              <a:gd name="connsiteY63" fmla="*/ 2806262 h 4374924"/>
              <a:gd name="connsiteX64" fmla="*/ 220717 w 2052862"/>
              <a:gd name="connsiteY64" fmla="*/ 2837793 h 4374924"/>
              <a:gd name="connsiteX65" fmla="*/ 178675 w 2052862"/>
              <a:gd name="connsiteY65" fmla="*/ 2900855 h 4374924"/>
              <a:gd name="connsiteX66" fmla="*/ 157655 w 2052862"/>
              <a:gd name="connsiteY66" fmla="*/ 2932386 h 4374924"/>
              <a:gd name="connsiteX67" fmla="*/ 126124 w 2052862"/>
              <a:gd name="connsiteY67" fmla="*/ 2953407 h 4374924"/>
              <a:gd name="connsiteX68" fmla="*/ 73572 w 2052862"/>
              <a:gd name="connsiteY68" fmla="*/ 3048000 h 4374924"/>
              <a:gd name="connsiteX69" fmla="*/ 52551 w 2052862"/>
              <a:gd name="connsiteY69" fmla="*/ 3079531 h 4374924"/>
              <a:gd name="connsiteX70" fmla="*/ 21020 w 2052862"/>
              <a:gd name="connsiteY70" fmla="*/ 3142593 h 4374924"/>
              <a:gd name="connsiteX71" fmla="*/ 0 w 2052862"/>
              <a:gd name="connsiteY71" fmla="*/ 3226676 h 4374924"/>
              <a:gd name="connsiteX72" fmla="*/ 31531 w 2052862"/>
              <a:gd name="connsiteY72" fmla="*/ 3468414 h 4374924"/>
              <a:gd name="connsiteX73" fmla="*/ 52551 w 2052862"/>
              <a:gd name="connsiteY73" fmla="*/ 3499945 h 4374924"/>
              <a:gd name="connsiteX74" fmla="*/ 115613 w 2052862"/>
              <a:gd name="connsiteY74" fmla="*/ 3563007 h 4374924"/>
              <a:gd name="connsiteX75" fmla="*/ 147144 w 2052862"/>
              <a:gd name="connsiteY75" fmla="*/ 3573517 h 4374924"/>
              <a:gd name="connsiteX76" fmla="*/ 178675 w 2052862"/>
              <a:gd name="connsiteY76" fmla="*/ 3594538 h 4374924"/>
              <a:gd name="connsiteX77" fmla="*/ 220717 w 2052862"/>
              <a:gd name="connsiteY77" fmla="*/ 3605048 h 4374924"/>
              <a:gd name="connsiteX78" fmla="*/ 420413 w 2052862"/>
              <a:gd name="connsiteY78" fmla="*/ 3626069 h 4374924"/>
              <a:gd name="connsiteX79" fmla="*/ 483475 w 2052862"/>
              <a:gd name="connsiteY79" fmla="*/ 3647090 h 4374924"/>
              <a:gd name="connsiteX80" fmla="*/ 557048 w 2052862"/>
              <a:gd name="connsiteY80" fmla="*/ 3710152 h 4374924"/>
              <a:gd name="connsiteX81" fmla="*/ 578069 w 2052862"/>
              <a:gd name="connsiteY81" fmla="*/ 3741683 h 4374924"/>
              <a:gd name="connsiteX82" fmla="*/ 609600 w 2052862"/>
              <a:gd name="connsiteY82" fmla="*/ 3846786 h 4374924"/>
              <a:gd name="connsiteX83" fmla="*/ 641131 w 2052862"/>
              <a:gd name="connsiteY83" fmla="*/ 4046483 h 4374924"/>
              <a:gd name="connsiteX84" fmla="*/ 651641 w 2052862"/>
              <a:gd name="connsiteY84" fmla="*/ 4078014 h 4374924"/>
              <a:gd name="connsiteX85" fmla="*/ 777765 w 2052862"/>
              <a:gd name="connsiteY85" fmla="*/ 4183117 h 4374924"/>
              <a:gd name="connsiteX86" fmla="*/ 809296 w 2052862"/>
              <a:gd name="connsiteY86" fmla="*/ 4193628 h 4374924"/>
              <a:gd name="connsiteX87" fmla="*/ 872358 w 2052862"/>
              <a:gd name="connsiteY87" fmla="*/ 4235669 h 4374924"/>
              <a:gd name="connsiteX88" fmla="*/ 966951 w 2052862"/>
              <a:gd name="connsiteY88" fmla="*/ 4256690 h 4374924"/>
              <a:gd name="connsiteX89" fmla="*/ 1030013 w 2052862"/>
              <a:gd name="connsiteY89" fmla="*/ 4277710 h 4374924"/>
              <a:gd name="connsiteX90" fmla="*/ 1061544 w 2052862"/>
              <a:gd name="connsiteY90" fmla="*/ 4288221 h 4374924"/>
              <a:gd name="connsiteX91" fmla="*/ 1103586 w 2052862"/>
              <a:gd name="connsiteY91" fmla="*/ 4298731 h 4374924"/>
              <a:gd name="connsiteX92" fmla="*/ 1166648 w 2052862"/>
              <a:gd name="connsiteY92" fmla="*/ 4309241 h 4374924"/>
              <a:gd name="connsiteX93" fmla="*/ 1208689 w 2052862"/>
              <a:gd name="connsiteY93" fmla="*/ 4319752 h 4374924"/>
              <a:gd name="connsiteX94" fmla="*/ 1376855 w 2052862"/>
              <a:gd name="connsiteY94" fmla="*/ 4340772 h 4374924"/>
              <a:gd name="connsiteX95" fmla="*/ 1450427 w 2052862"/>
              <a:gd name="connsiteY95" fmla="*/ 4351283 h 4374924"/>
              <a:gd name="connsiteX96" fmla="*/ 1481958 w 2052862"/>
              <a:gd name="connsiteY96" fmla="*/ 4361793 h 4374924"/>
              <a:gd name="connsiteX97" fmla="*/ 1807779 w 2052862"/>
              <a:gd name="connsiteY97" fmla="*/ 4361793 h 4374924"/>
              <a:gd name="connsiteX98" fmla="*/ 1902372 w 2052862"/>
              <a:gd name="connsiteY98" fmla="*/ 4319752 h 4374924"/>
              <a:gd name="connsiteX99" fmla="*/ 1965434 w 2052862"/>
              <a:gd name="connsiteY99" fmla="*/ 4193628 h 4374924"/>
              <a:gd name="connsiteX100" fmla="*/ 1975944 w 2052862"/>
              <a:gd name="connsiteY100" fmla="*/ 4162097 h 4374924"/>
              <a:gd name="connsiteX101" fmla="*/ 1965434 w 2052862"/>
              <a:gd name="connsiteY101" fmla="*/ 3794235 h 4374924"/>
              <a:gd name="connsiteX102" fmla="*/ 1965434 w 2052862"/>
              <a:gd name="connsiteY102" fmla="*/ 3426372 h 4374924"/>
              <a:gd name="connsiteX103" fmla="*/ 2007475 w 2052862"/>
              <a:gd name="connsiteY103" fmla="*/ 3331779 h 4374924"/>
              <a:gd name="connsiteX104" fmla="*/ 2039006 w 2052862"/>
              <a:gd name="connsiteY104" fmla="*/ 3226676 h 4374924"/>
              <a:gd name="connsiteX105" fmla="*/ 2028496 w 2052862"/>
              <a:gd name="connsiteY105" fmla="*/ 3005959 h 4374924"/>
              <a:gd name="connsiteX106" fmla="*/ 2017986 w 2052862"/>
              <a:gd name="connsiteY106" fmla="*/ 2974428 h 4374924"/>
              <a:gd name="connsiteX107" fmla="*/ 1986455 w 2052862"/>
              <a:gd name="connsiteY107" fmla="*/ 2953407 h 4374924"/>
              <a:gd name="connsiteX108" fmla="*/ 1912882 w 2052862"/>
              <a:gd name="connsiteY108" fmla="*/ 2879835 h 4374924"/>
              <a:gd name="connsiteX109" fmla="*/ 1902372 w 2052862"/>
              <a:gd name="connsiteY109" fmla="*/ 2848304 h 4374924"/>
              <a:gd name="connsiteX110" fmla="*/ 1870841 w 2052862"/>
              <a:gd name="connsiteY110" fmla="*/ 2785241 h 4374924"/>
              <a:gd name="connsiteX111" fmla="*/ 1881351 w 2052862"/>
              <a:gd name="connsiteY111" fmla="*/ 2480441 h 4374924"/>
              <a:gd name="connsiteX112" fmla="*/ 1912882 w 2052862"/>
              <a:gd name="connsiteY112" fmla="*/ 2417379 h 4374924"/>
              <a:gd name="connsiteX113" fmla="*/ 1923393 w 2052862"/>
              <a:gd name="connsiteY113" fmla="*/ 2385848 h 4374924"/>
              <a:gd name="connsiteX114" fmla="*/ 1954924 w 2052862"/>
              <a:gd name="connsiteY114" fmla="*/ 2322786 h 4374924"/>
              <a:gd name="connsiteX115" fmla="*/ 1954924 w 2052862"/>
              <a:gd name="connsiteY115" fmla="*/ 1692166 h 4374924"/>
              <a:gd name="connsiteX116" fmla="*/ 1944413 w 2052862"/>
              <a:gd name="connsiteY116" fmla="*/ 1639614 h 4374924"/>
              <a:gd name="connsiteX117" fmla="*/ 1923393 w 2052862"/>
              <a:gd name="connsiteY117" fmla="*/ 1545021 h 4374924"/>
              <a:gd name="connsiteX118" fmla="*/ 1933903 w 2052862"/>
              <a:gd name="connsiteY118" fmla="*/ 1376855 h 4374924"/>
              <a:gd name="connsiteX119" fmla="*/ 1975944 w 2052862"/>
              <a:gd name="connsiteY119" fmla="*/ 1324304 h 4374924"/>
              <a:gd name="connsiteX120" fmla="*/ 2028496 w 2052862"/>
              <a:gd name="connsiteY120" fmla="*/ 1261241 h 4374924"/>
              <a:gd name="connsiteX121" fmla="*/ 2039006 w 2052862"/>
              <a:gd name="connsiteY121" fmla="*/ 1229710 h 4374924"/>
              <a:gd name="connsiteX122" fmla="*/ 2039006 w 2052862"/>
              <a:gd name="connsiteY122" fmla="*/ 830317 h 4374924"/>
              <a:gd name="connsiteX123" fmla="*/ 2028496 w 2052862"/>
              <a:gd name="connsiteY123" fmla="*/ 798786 h 4374924"/>
              <a:gd name="connsiteX124" fmla="*/ 1986455 w 2052862"/>
              <a:gd name="connsiteY124" fmla="*/ 735724 h 4374924"/>
              <a:gd name="connsiteX125" fmla="*/ 1986455 w 2052862"/>
              <a:gd name="connsiteY125" fmla="*/ 557048 h 437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2052862" h="4374924">
                <a:moveTo>
                  <a:pt x="1996965" y="609600"/>
                </a:moveTo>
                <a:cubicBezTo>
                  <a:pt x="1993462" y="451945"/>
                  <a:pt x="1993020" y="294192"/>
                  <a:pt x="1986455" y="136635"/>
                </a:cubicBezTo>
                <a:cubicBezTo>
                  <a:pt x="1984605" y="92237"/>
                  <a:pt x="1947193" y="85936"/>
                  <a:pt x="1912882" y="63062"/>
                </a:cubicBezTo>
                <a:cubicBezTo>
                  <a:pt x="1902372" y="56055"/>
                  <a:pt x="1893335" y="46035"/>
                  <a:pt x="1881351" y="42041"/>
                </a:cubicBezTo>
                <a:cubicBezTo>
                  <a:pt x="1854335" y="33036"/>
                  <a:pt x="1836814" y="26300"/>
                  <a:pt x="1807779" y="21021"/>
                </a:cubicBezTo>
                <a:cubicBezTo>
                  <a:pt x="1783405" y="16589"/>
                  <a:pt x="1758691" y="14277"/>
                  <a:pt x="1734206" y="10510"/>
                </a:cubicBezTo>
                <a:cubicBezTo>
                  <a:pt x="1713143" y="7270"/>
                  <a:pt x="1692165" y="3503"/>
                  <a:pt x="1671144" y="0"/>
                </a:cubicBezTo>
                <a:lnTo>
                  <a:pt x="1051034" y="10510"/>
                </a:lnTo>
                <a:cubicBezTo>
                  <a:pt x="1039961" y="10867"/>
                  <a:pt x="1027337" y="13187"/>
                  <a:pt x="1019503" y="21021"/>
                </a:cubicBezTo>
                <a:cubicBezTo>
                  <a:pt x="1011669" y="28855"/>
                  <a:pt x="1013948" y="42643"/>
                  <a:pt x="1008993" y="52552"/>
                </a:cubicBezTo>
                <a:cubicBezTo>
                  <a:pt x="1003344" y="63850"/>
                  <a:pt x="994979" y="73573"/>
                  <a:pt x="987972" y="84083"/>
                </a:cubicBezTo>
                <a:cubicBezTo>
                  <a:pt x="984469" y="115614"/>
                  <a:pt x="980783" y="147125"/>
                  <a:pt x="977462" y="178676"/>
                </a:cubicBezTo>
                <a:cubicBezTo>
                  <a:pt x="973776" y="213692"/>
                  <a:pt x="974868" y="249472"/>
                  <a:pt x="966951" y="283779"/>
                </a:cubicBezTo>
                <a:cubicBezTo>
                  <a:pt x="960313" y="312544"/>
                  <a:pt x="935052" y="321579"/>
                  <a:pt x="914400" y="336331"/>
                </a:cubicBezTo>
                <a:cubicBezTo>
                  <a:pt x="900145" y="346513"/>
                  <a:pt x="888026" y="360028"/>
                  <a:pt x="872358" y="367862"/>
                </a:cubicBezTo>
                <a:cubicBezTo>
                  <a:pt x="859438" y="374322"/>
                  <a:pt x="844206" y="374404"/>
                  <a:pt x="830317" y="378372"/>
                </a:cubicBezTo>
                <a:cubicBezTo>
                  <a:pt x="819664" y="381416"/>
                  <a:pt x="809650" y="386710"/>
                  <a:pt x="798786" y="388883"/>
                </a:cubicBezTo>
                <a:cubicBezTo>
                  <a:pt x="756992" y="397242"/>
                  <a:pt x="713096" y="396426"/>
                  <a:pt x="672662" y="409904"/>
                </a:cubicBezTo>
                <a:lnTo>
                  <a:pt x="609600" y="430924"/>
                </a:lnTo>
                <a:lnTo>
                  <a:pt x="578069" y="441435"/>
                </a:lnTo>
                <a:cubicBezTo>
                  <a:pt x="564055" y="462456"/>
                  <a:pt x="544016" y="480530"/>
                  <a:pt x="536027" y="504497"/>
                </a:cubicBezTo>
                <a:lnTo>
                  <a:pt x="515006" y="567559"/>
                </a:lnTo>
                <a:cubicBezTo>
                  <a:pt x="511503" y="602593"/>
                  <a:pt x="508610" y="637694"/>
                  <a:pt x="504496" y="672662"/>
                </a:cubicBezTo>
                <a:cubicBezTo>
                  <a:pt x="501602" y="697266"/>
                  <a:pt x="498844" y="721943"/>
                  <a:pt x="493986" y="746235"/>
                </a:cubicBezTo>
                <a:cubicBezTo>
                  <a:pt x="491813" y="757099"/>
                  <a:pt x="491309" y="769932"/>
                  <a:pt x="483475" y="777766"/>
                </a:cubicBezTo>
                <a:cubicBezTo>
                  <a:pt x="475641" y="785600"/>
                  <a:pt x="463010" y="787736"/>
                  <a:pt x="451944" y="788276"/>
                </a:cubicBezTo>
                <a:cubicBezTo>
                  <a:pt x="318925" y="794765"/>
                  <a:pt x="185682" y="795283"/>
                  <a:pt x="52551" y="798786"/>
                </a:cubicBezTo>
                <a:cubicBezTo>
                  <a:pt x="45544" y="809296"/>
                  <a:pt x="36661" y="818774"/>
                  <a:pt x="31531" y="830317"/>
                </a:cubicBezTo>
                <a:cubicBezTo>
                  <a:pt x="22532" y="850565"/>
                  <a:pt x="10510" y="893379"/>
                  <a:pt x="10510" y="893379"/>
                </a:cubicBezTo>
                <a:cubicBezTo>
                  <a:pt x="14013" y="1016000"/>
                  <a:pt x="15691" y="1138686"/>
                  <a:pt x="21020" y="1261241"/>
                </a:cubicBezTo>
                <a:cubicBezTo>
                  <a:pt x="27920" y="1419942"/>
                  <a:pt x="23982" y="1328599"/>
                  <a:pt x="42041" y="1418897"/>
                </a:cubicBezTo>
                <a:cubicBezTo>
                  <a:pt x="45785" y="1437619"/>
                  <a:pt x="50276" y="1490475"/>
                  <a:pt x="63062" y="1513490"/>
                </a:cubicBezTo>
                <a:cubicBezTo>
                  <a:pt x="116191" y="1609122"/>
                  <a:pt x="85566" y="1546802"/>
                  <a:pt x="136634" y="1608083"/>
                </a:cubicBezTo>
                <a:cubicBezTo>
                  <a:pt x="173204" y="1651966"/>
                  <a:pt x="137424" y="1632871"/>
                  <a:pt x="189186" y="1650124"/>
                </a:cubicBezTo>
                <a:cubicBezTo>
                  <a:pt x="216391" y="1677329"/>
                  <a:pt x="246066" y="1711126"/>
                  <a:pt x="283779" y="1723697"/>
                </a:cubicBezTo>
                <a:lnTo>
                  <a:pt x="315310" y="1734207"/>
                </a:lnTo>
                <a:cubicBezTo>
                  <a:pt x="408066" y="1796046"/>
                  <a:pt x="259801" y="1701195"/>
                  <a:pt x="409903" y="1776248"/>
                </a:cubicBezTo>
                <a:cubicBezTo>
                  <a:pt x="423917" y="1783255"/>
                  <a:pt x="437397" y="1791450"/>
                  <a:pt x="451944" y="1797269"/>
                </a:cubicBezTo>
                <a:cubicBezTo>
                  <a:pt x="472517" y="1805498"/>
                  <a:pt x="493985" y="1811283"/>
                  <a:pt x="515006" y="1818290"/>
                </a:cubicBezTo>
                <a:lnTo>
                  <a:pt x="578069" y="1839310"/>
                </a:lnTo>
                <a:lnTo>
                  <a:pt x="641131" y="1860331"/>
                </a:lnTo>
                <a:cubicBezTo>
                  <a:pt x="651641" y="1863834"/>
                  <a:pt x="661914" y="1868154"/>
                  <a:pt x="672662" y="1870841"/>
                </a:cubicBezTo>
                <a:cubicBezTo>
                  <a:pt x="725451" y="1884039"/>
                  <a:pt x="700999" y="1876784"/>
                  <a:pt x="746234" y="1891862"/>
                </a:cubicBezTo>
                <a:cubicBezTo>
                  <a:pt x="836598" y="1952106"/>
                  <a:pt x="722267" y="1879878"/>
                  <a:pt x="809296" y="1923393"/>
                </a:cubicBezTo>
                <a:cubicBezTo>
                  <a:pt x="820594" y="1929042"/>
                  <a:pt x="830317" y="1937407"/>
                  <a:pt x="840827" y="1944414"/>
                </a:cubicBezTo>
                <a:cubicBezTo>
                  <a:pt x="890882" y="2019495"/>
                  <a:pt x="876742" y="1982966"/>
                  <a:pt x="893379" y="2049517"/>
                </a:cubicBezTo>
                <a:cubicBezTo>
                  <a:pt x="889876" y="2095062"/>
                  <a:pt x="888535" y="2140825"/>
                  <a:pt x="882869" y="2186152"/>
                </a:cubicBezTo>
                <a:cubicBezTo>
                  <a:pt x="881495" y="2197145"/>
                  <a:pt x="878504" y="2208465"/>
                  <a:pt x="872358" y="2217683"/>
                </a:cubicBezTo>
                <a:cubicBezTo>
                  <a:pt x="864113" y="2230050"/>
                  <a:pt x="850343" y="2237795"/>
                  <a:pt x="840827" y="2249214"/>
                </a:cubicBezTo>
                <a:cubicBezTo>
                  <a:pt x="832740" y="2258918"/>
                  <a:pt x="828738" y="2271813"/>
                  <a:pt x="819806" y="2280745"/>
                </a:cubicBezTo>
                <a:cubicBezTo>
                  <a:pt x="810874" y="2289677"/>
                  <a:pt x="797979" y="2293679"/>
                  <a:pt x="788275" y="2301766"/>
                </a:cubicBezTo>
                <a:cubicBezTo>
                  <a:pt x="776856" y="2311282"/>
                  <a:pt x="768163" y="2323781"/>
                  <a:pt x="756744" y="2333297"/>
                </a:cubicBezTo>
                <a:cubicBezTo>
                  <a:pt x="747040" y="2341384"/>
                  <a:pt x="735492" y="2346975"/>
                  <a:pt x="725213" y="2354317"/>
                </a:cubicBezTo>
                <a:cubicBezTo>
                  <a:pt x="710959" y="2364499"/>
                  <a:pt x="698381" y="2377157"/>
                  <a:pt x="683172" y="2385848"/>
                </a:cubicBezTo>
                <a:cubicBezTo>
                  <a:pt x="673553" y="2391345"/>
                  <a:pt x="661326" y="2390979"/>
                  <a:pt x="651641" y="2396359"/>
                </a:cubicBezTo>
                <a:cubicBezTo>
                  <a:pt x="629557" y="2408628"/>
                  <a:pt x="609600" y="2424386"/>
                  <a:pt x="588579" y="2438400"/>
                </a:cubicBezTo>
                <a:cubicBezTo>
                  <a:pt x="578069" y="2445407"/>
                  <a:pt x="565980" y="2450489"/>
                  <a:pt x="557048" y="2459421"/>
                </a:cubicBezTo>
                <a:cubicBezTo>
                  <a:pt x="546538" y="2469931"/>
                  <a:pt x="536936" y="2481436"/>
                  <a:pt x="525517" y="2490952"/>
                </a:cubicBezTo>
                <a:cubicBezTo>
                  <a:pt x="515813" y="2499039"/>
                  <a:pt x="503690" y="2503885"/>
                  <a:pt x="493986" y="2511972"/>
                </a:cubicBezTo>
                <a:cubicBezTo>
                  <a:pt x="482567" y="2521488"/>
                  <a:pt x="473874" y="2533988"/>
                  <a:pt x="462455" y="2543504"/>
                </a:cubicBezTo>
                <a:cubicBezTo>
                  <a:pt x="415063" y="2582998"/>
                  <a:pt x="418972" y="2550922"/>
                  <a:pt x="367862" y="2627586"/>
                </a:cubicBezTo>
                <a:cubicBezTo>
                  <a:pt x="318813" y="2701158"/>
                  <a:pt x="346841" y="2676634"/>
                  <a:pt x="294289" y="2711669"/>
                </a:cubicBezTo>
                <a:cubicBezTo>
                  <a:pt x="290786" y="2722179"/>
                  <a:pt x="289159" y="2733515"/>
                  <a:pt x="283779" y="2743200"/>
                </a:cubicBezTo>
                <a:cubicBezTo>
                  <a:pt x="271510" y="2765285"/>
                  <a:pt x="255751" y="2785241"/>
                  <a:pt x="241737" y="2806262"/>
                </a:cubicBezTo>
                <a:lnTo>
                  <a:pt x="220717" y="2837793"/>
                </a:lnTo>
                <a:lnTo>
                  <a:pt x="178675" y="2900855"/>
                </a:lnTo>
                <a:cubicBezTo>
                  <a:pt x="171668" y="2911365"/>
                  <a:pt x="168165" y="2925379"/>
                  <a:pt x="157655" y="2932386"/>
                </a:cubicBezTo>
                <a:lnTo>
                  <a:pt x="126124" y="2953407"/>
                </a:lnTo>
                <a:cubicBezTo>
                  <a:pt x="107624" y="3008905"/>
                  <a:pt x="121758" y="2975721"/>
                  <a:pt x="73572" y="3048000"/>
                </a:cubicBezTo>
                <a:lnTo>
                  <a:pt x="52551" y="3079531"/>
                </a:lnTo>
                <a:cubicBezTo>
                  <a:pt x="26134" y="3158785"/>
                  <a:pt x="61769" y="3061095"/>
                  <a:pt x="21020" y="3142593"/>
                </a:cubicBezTo>
                <a:cubicBezTo>
                  <a:pt x="10248" y="3164138"/>
                  <a:pt x="3997" y="3206690"/>
                  <a:pt x="0" y="3226676"/>
                </a:cubicBezTo>
                <a:cubicBezTo>
                  <a:pt x="1418" y="3250790"/>
                  <a:pt x="-4497" y="3414370"/>
                  <a:pt x="31531" y="3468414"/>
                </a:cubicBezTo>
                <a:cubicBezTo>
                  <a:pt x="38538" y="3478924"/>
                  <a:pt x="44159" y="3490504"/>
                  <a:pt x="52551" y="3499945"/>
                </a:cubicBezTo>
                <a:cubicBezTo>
                  <a:pt x="72301" y="3522164"/>
                  <a:pt x="87411" y="3553607"/>
                  <a:pt x="115613" y="3563007"/>
                </a:cubicBezTo>
                <a:lnTo>
                  <a:pt x="147144" y="3573517"/>
                </a:lnTo>
                <a:cubicBezTo>
                  <a:pt x="157654" y="3580524"/>
                  <a:pt x="167064" y="3589562"/>
                  <a:pt x="178675" y="3594538"/>
                </a:cubicBezTo>
                <a:cubicBezTo>
                  <a:pt x="191952" y="3600228"/>
                  <a:pt x="206828" y="3601080"/>
                  <a:pt x="220717" y="3605048"/>
                </a:cubicBezTo>
                <a:cubicBezTo>
                  <a:pt x="323630" y="3634452"/>
                  <a:pt x="149431" y="3609133"/>
                  <a:pt x="420413" y="3626069"/>
                </a:cubicBezTo>
                <a:cubicBezTo>
                  <a:pt x="441434" y="3633076"/>
                  <a:pt x="467807" y="3631422"/>
                  <a:pt x="483475" y="3647090"/>
                </a:cubicBezTo>
                <a:cubicBezTo>
                  <a:pt x="534449" y="3698063"/>
                  <a:pt x="509027" y="3678138"/>
                  <a:pt x="557048" y="3710152"/>
                </a:cubicBezTo>
                <a:cubicBezTo>
                  <a:pt x="564055" y="3720662"/>
                  <a:pt x="572939" y="3730140"/>
                  <a:pt x="578069" y="3741683"/>
                </a:cubicBezTo>
                <a:cubicBezTo>
                  <a:pt x="592688" y="3774575"/>
                  <a:pt x="600866" y="3811851"/>
                  <a:pt x="609600" y="3846786"/>
                </a:cubicBezTo>
                <a:cubicBezTo>
                  <a:pt x="621810" y="4005518"/>
                  <a:pt x="605664" y="3940083"/>
                  <a:pt x="641131" y="4046483"/>
                </a:cubicBezTo>
                <a:cubicBezTo>
                  <a:pt x="644634" y="4056993"/>
                  <a:pt x="643807" y="4070180"/>
                  <a:pt x="651641" y="4078014"/>
                </a:cubicBezTo>
                <a:cubicBezTo>
                  <a:pt x="680914" y="4107287"/>
                  <a:pt x="733864" y="4168483"/>
                  <a:pt x="777765" y="4183117"/>
                </a:cubicBezTo>
                <a:cubicBezTo>
                  <a:pt x="788275" y="4186621"/>
                  <a:pt x="799611" y="4188248"/>
                  <a:pt x="809296" y="4193628"/>
                </a:cubicBezTo>
                <a:cubicBezTo>
                  <a:pt x="831380" y="4205897"/>
                  <a:pt x="847585" y="4230715"/>
                  <a:pt x="872358" y="4235669"/>
                </a:cubicBezTo>
                <a:cubicBezTo>
                  <a:pt x="902377" y="4241673"/>
                  <a:pt x="937253" y="4247780"/>
                  <a:pt x="966951" y="4256690"/>
                </a:cubicBezTo>
                <a:cubicBezTo>
                  <a:pt x="988174" y="4263057"/>
                  <a:pt x="1008992" y="4270703"/>
                  <a:pt x="1030013" y="4277710"/>
                </a:cubicBezTo>
                <a:cubicBezTo>
                  <a:pt x="1040523" y="4281213"/>
                  <a:pt x="1050796" y="4285534"/>
                  <a:pt x="1061544" y="4288221"/>
                </a:cubicBezTo>
                <a:cubicBezTo>
                  <a:pt x="1075558" y="4291724"/>
                  <a:pt x="1089421" y="4295898"/>
                  <a:pt x="1103586" y="4298731"/>
                </a:cubicBezTo>
                <a:cubicBezTo>
                  <a:pt x="1124483" y="4302910"/>
                  <a:pt x="1145751" y="4305062"/>
                  <a:pt x="1166648" y="4309241"/>
                </a:cubicBezTo>
                <a:cubicBezTo>
                  <a:pt x="1180812" y="4312074"/>
                  <a:pt x="1194404" y="4317609"/>
                  <a:pt x="1208689" y="4319752"/>
                </a:cubicBezTo>
                <a:cubicBezTo>
                  <a:pt x="1264556" y="4328132"/>
                  <a:pt x="1320931" y="4332782"/>
                  <a:pt x="1376855" y="4340772"/>
                </a:cubicBezTo>
                <a:lnTo>
                  <a:pt x="1450427" y="4351283"/>
                </a:lnTo>
                <a:cubicBezTo>
                  <a:pt x="1460937" y="4354786"/>
                  <a:pt x="1471143" y="4359390"/>
                  <a:pt x="1481958" y="4361793"/>
                </a:cubicBezTo>
                <a:cubicBezTo>
                  <a:pt x="1599809" y="4387983"/>
                  <a:pt x="1654012" y="4367944"/>
                  <a:pt x="1807779" y="4361793"/>
                </a:cubicBezTo>
                <a:cubicBezTo>
                  <a:pt x="1882824" y="4336777"/>
                  <a:pt x="1852404" y="4353063"/>
                  <a:pt x="1902372" y="4319752"/>
                </a:cubicBezTo>
                <a:cubicBezTo>
                  <a:pt x="1956703" y="4238255"/>
                  <a:pt x="1936425" y="4280656"/>
                  <a:pt x="1965434" y="4193628"/>
                </a:cubicBezTo>
                <a:lnTo>
                  <a:pt x="1975944" y="4162097"/>
                </a:lnTo>
                <a:cubicBezTo>
                  <a:pt x="1972441" y="4039476"/>
                  <a:pt x="1971004" y="3916779"/>
                  <a:pt x="1965434" y="3794235"/>
                </a:cubicBezTo>
                <a:cubicBezTo>
                  <a:pt x="1954963" y="3563854"/>
                  <a:pt x="1924671" y="3861180"/>
                  <a:pt x="1965434" y="3426372"/>
                </a:cubicBezTo>
                <a:cubicBezTo>
                  <a:pt x="1972869" y="3347060"/>
                  <a:pt x="1984186" y="3384179"/>
                  <a:pt x="2007475" y="3331779"/>
                </a:cubicBezTo>
                <a:cubicBezTo>
                  <a:pt x="2022099" y="3298875"/>
                  <a:pt x="2030270" y="3261619"/>
                  <a:pt x="2039006" y="3226676"/>
                </a:cubicBezTo>
                <a:cubicBezTo>
                  <a:pt x="2035503" y="3153104"/>
                  <a:pt x="2034613" y="3079360"/>
                  <a:pt x="2028496" y="3005959"/>
                </a:cubicBezTo>
                <a:cubicBezTo>
                  <a:pt x="2027576" y="2994918"/>
                  <a:pt x="2024907" y="2983079"/>
                  <a:pt x="2017986" y="2974428"/>
                </a:cubicBezTo>
                <a:cubicBezTo>
                  <a:pt x="2010095" y="2964564"/>
                  <a:pt x="1996965" y="2960414"/>
                  <a:pt x="1986455" y="2953407"/>
                </a:cubicBezTo>
                <a:cubicBezTo>
                  <a:pt x="1938268" y="2881127"/>
                  <a:pt x="1968380" y="2898334"/>
                  <a:pt x="1912882" y="2879835"/>
                </a:cubicBezTo>
                <a:cubicBezTo>
                  <a:pt x="1909379" y="2869325"/>
                  <a:pt x="1907327" y="2858213"/>
                  <a:pt x="1902372" y="2848304"/>
                </a:cubicBezTo>
                <a:cubicBezTo>
                  <a:pt x="1861623" y="2766805"/>
                  <a:pt x="1897258" y="2864494"/>
                  <a:pt x="1870841" y="2785241"/>
                </a:cubicBezTo>
                <a:cubicBezTo>
                  <a:pt x="1874344" y="2683641"/>
                  <a:pt x="1875010" y="2581903"/>
                  <a:pt x="1881351" y="2480441"/>
                </a:cubicBezTo>
                <a:cubicBezTo>
                  <a:pt x="1883238" y="2450253"/>
                  <a:pt x="1900104" y="2442935"/>
                  <a:pt x="1912882" y="2417379"/>
                </a:cubicBezTo>
                <a:cubicBezTo>
                  <a:pt x="1917837" y="2407470"/>
                  <a:pt x="1918438" y="2395757"/>
                  <a:pt x="1923393" y="2385848"/>
                </a:cubicBezTo>
                <a:cubicBezTo>
                  <a:pt x="1964142" y="2304349"/>
                  <a:pt x="1928504" y="2402041"/>
                  <a:pt x="1954924" y="2322786"/>
                </a:cubicBezTo>
                <a:cubicBezTo>
                  <a:pt x="1995693" y="2078166"/>
                  <a:pt x="1973355" y="2235871"/>
                  <a:pt x="1954924" y="1692166"/>
                </a:cubicBezTo>
                <a:cubicBezTo>
                  <a:pt x="1954319" y="1674312"/>
                  <a:pt x="1947609" y="1657190"/>
                  <a:pt x="1944413" y="1639614"/>
                </a:cubicBezTo>
                <a:cubicBezTo>
                  <a:pt x="1929614" y="1558221"/>
                  <a:pt x="1941925" y="1600618"/>
                  <a:pt x="1923393" y="1545021"/>
                </a:cubicBezTo>
                <a:cubicBezTo>
                  <a:pt x="1926896" y="1488966"/>
                  <a:pt x="1928024" y="1432711"/>
                  <a:pt x="1933903" y="1376855"/>
                </a:cubicBezTo>
                <a:cubicBezTo>
                  <a:pt x="1938216" y="1335875"/>
                  <a:pt x="1946814" y="1348579"/>
                  <a:pt x="1975944" y="1324304"/>
                </a:cubicBezTo>
                <a:cubicBezTo>
                  <a:pt x="2006289" y="1299016"/>
                  <a:pt x="2007828" y="1292242"/>
                  <a:pt x="2028496" y="1261241"/>
                </a:cubicBezTo>
                <a:cubicBezTo>
                  <a:pt x="2031999" y="1250731"/>
                  <a:pt x="2036833" y="1240574"/>
                  <a:pt x="2039006" y="1229710"/>
                </a:cubicBezTo>
                <a:cubicBezTo>
                  <a:pt x="2065597" y="1096758"/>
                  <a:pt x="2047194" y="969516"/>
                  <a:pt x="2039006" y="830317"/>
                </a:cubicBezTo>
                <a:cubicBezTo>
                  <a:pt x="2038355" y="819257"/>
                  <a:pt x="2033876" y="808471"/>
                  <a:pt x="2028496" y="798786"/>
                </a:cubicBezTo>
                <a:cubicBezTo>
                  <a:pt x="2016227" y="776702"/>
                  <a:pt x="1986455" y="760988"/>
                  <a:pt x="1986455" y="735724"/>
                </a:cubicBezTo>
                <a:lnTo>
                  <a:pt x="1986455" y="557048"/>
                </a:ln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11272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3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11274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In this course, we will focus on mostly LNA, mixer, VCO and power amplifier designs. </a:t>
            </a:r>
          </a:p>
        </p:txBody>
      </p:sp>
      <p:sp>
        <p:nvSpPr>
          <p:cNvPr id="11275" name="TextBox 2"/>
          <p:cNvSpPr txBox="1">
            <a:spLocks noChangeArrowheads="1"/>
          </p:cNvSpPr>
          <p:nvPr/>
        </p:nvSpPr>
        <p:spPr bwMode="auto">
          <a:xfrm>
            <a:off x="1143000" y="1992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ECE 5220</a:t>
            </a:r>
          </a:p>
        </p:txBody>
      </p:sp>
      <p:sp>
        <p:nvSpPr>
          <p:cNvPr id="11276" name="TextBox 2"/>
          <p:cNvSpPr txBox="1">
            <a:spLocks noChangeArrowheads="1"/>
          </p:cNvSpPr>
          <p:nvPr/>
        </p:nvSpPr>
        <p:spPr bwMode="auto">
          <a:xfrm>
            <a:off x="5638800" y="2809875"/>
            <a:ext cx="29718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 missing parts are baseband analog and mixed mode circuit designs. Some subjects in this area will be covered in “ECE4220 Analog Integrated Circuit Design” in fall semester.</a:t>
            </a:r>
          </a:p>
        </p:txBody>
      </p:sp>
      <p:sp>
        <p:nvSpPr>
          <p:cNvPr id="11277" name="TextBox 2"/>
          <p:cNvSpPr txBox="1">
            <a:spLocks noChangeArrowheads="1"/>
          </p:cNvSpPr>
          <p:nvPr/>
        </p:nvSpPr>
        <p:spPr bwMode="auto">
          <a:xfrm>
            <a:off x="4416425" y="3516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5214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130675" y="2743200"/>
            <a:ext cx="441325" cy="773113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130675" y="3903663"/>
            <a:ext cx="441325" cy="820737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0" name="TextBox 2"/>
          <p:cNvSpPr txBox="1">
            <a:spLocks noChangeArrowheads="1"/>
          </p:cNvSpPr>
          <p:nvPr/>
        </p:nvSpPr>
        <p:spPr bwMode="auto">
          <a:xfrm>
            <a:off x="304800" y="3849688"/>
            <a:ext cx="1600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5104 &amp; ECE6100 series</a:t>
            </a:r>
          </a:p>
        </p:txBody>
      </p:sp>
      <p:sp>
        <p:nvSpPr>
          <p:cNvPr id="11281" name="TextBox 2"/>
          <p:cNvSpPr txBox="1">
            <a:spLocks noChangeArrowheads="1"/>
          </p:cNvSpPr>
          <p:nvPr/>
        </p:nvSpPr>
        <p:spPr bwMode="auto">
          <a:xfrm>
            <a:off x="5254625" y="51165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4220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Challenge in RF IC Designs</a:t>
            </a:r>
            <a:endParaRPr lang="en-US" dirty="0"/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7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reeform 13"/>
          <p:cNvSpPr/>
          <p:nvPr/>
        </p:nvSpPr>
        <p:spPr>
          <a:xfrm>
            <a:off x="400050" y="2249488"/>
            <a:ext cx="493713" cy="903287"/>
          </a:xfrm>
          <a:custGeom>
            <a:avLst/>
            <a:gdLst>
              <a:gd name="connsiteX0" fmla="*/ 0 w 493986"/>
              <a:gd name="connsiteY0" fmla="*/ 0 h 903889"/>
              <a:gd name="connsiteX1" fmla="*/ 10510 w 493986"/>
              <a:gd name="connsiteY1" fmla="*/ 63062 h 903889"/>
              <a:gd name="connsiteX2" fmla="*/ 21021 w 493986"/>
              <a:gd name="connsiteY2" fmla="*/ 94593 h 903889"/>
              <a:gd name="connsiteX3" fmla="*/ 42041 w 493986"/>
              <a:gd name="connsiteY3" fmla="*/ 199696 h 903889"/>
              <a:gd name="connsiteX4" fmla="*/ 63062 w 493986"/>
              <a:gd name="connsiteY4" fmla="*/ 262758 h 903889"/>
              <a:gd name="connsiteX5" fmla="*/ 94593 w 493986"/>
              <a:gd name="connsiteY5" fmla="*/ 409903 h 903889"/>
              <a:gd name="connsiteX6" fmla="*/ 115614 w 493986"/>
              <a:gd name="connsiteY6" fmla="*/ 441434 h 903889"/>
              <a:gd name="connsiteX7" fmla="*/ 126124 w 493986"/>
              <a:gd name="connsiteY7" fmla="*/ 525517 h 903889"/>
              <a:gd name="connsiteX8" fmla="*/ 147145 w 493986"/>
              <a:gd name="connsiteY8" fmla="*/ 557048 h 903889"/>
              <a:gd name="connsiteX9" fmla="*/ 157655 w 493986"/>
              <a:gd name="connsiteY9" fmla="*/ 515007 h 903889"/>
              <a:gd name="connsiteX10" fmla="*/ 178676 w 493986"/>
              <a:gd name="connsiteY10" fmla="*/ 430924 h 903889"/>
              <a:gd name="connsiteX11" fmla="*/ 220717 w 493986"/>
              <a:gd name="connsiteY11" fmla="*/ 493986 h 903889"/>
              <a:gd name="connsiteX12" fmla="*/ 241738 w 493986"/>
              <a:gd name="connsiteY12" fmla="*/ 536027 h 903889"/>
              <a:gd name="connsiteX13" fmla="*/ 252248 w 493986"/>
              <a:gd name="connsiteY13" fmla="*/ 567558 h 903889"/>
              <a:gd name="connsiteX14" fmla="*/ 273269 w 493986"/>
              <a:gd name="connsiteY14" fmla="*/ 599089 h 903889"/>
              <a:gd name="connsiteX15" fmla="*/ 325821 w 493986"/>
              <a:gd name="connsiteY15" fmla="*/ 693683 h 903889"/>
              <a:gd name="connsiteX16" fmla="*/ 367862 w 493986"/>
              <a:gd name="connsiteY16" fmla="*/ 756745 h 903889"/>
              <a:gd name="connsiteX17" fmla="*/ 388883 w 493986"/>
              <a:gd name="connsiteY17" fmla="*/ 788276 h 903889"/>
              <a:gd name="connsiteX18" fmla="*/ 420414 w 493986"/>
              <a:gd name="connsiteY18" fmla="*/ 830317 h 903889"/>
              <a:gd name="connsiteX19" fmla="*/ 441435 w 493986"/>
              <a:gd name="connsiteY19" fmla="*/ 861848 h 903889"/>
              <a:gd name="connsiteX20" fmla="*/ 472966 w 493986"/>
              <a:gd name="connsiteY20" fmla="*/ 882869 h 903889"/>
              <a:gd name="connsiteX21" fmla="*/ 493986 w 493986"/>
              <a:gd name="connsiteY21" fmla="*/ 903889 h 90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93986" h="903889">
                <a:moveTo>
                  <a:pt x="0" y="0"/>
                </a:moveTo>
                <a:cubicBezTo>
                  <a:pt x="3503" y="21021"/>
                  <a:pt x="5887" y="42259"/>
                  <a:pt x="10510" y="63062"/>
                </a:cubicBezTo>
                <a:cubicBezTo>
                  <a:pt x="12913" y="73877"/>
                  <a:pt x="18530" y="83798"/>
                  <a:pt x="21021" y="94593"/>
                </a:cubicBezTo>
                <a:cubicBezTo>
                  <a:pt x="29055" y="129406"/>
                  <a:pt x="30743" y="165801"/>
                  <a:pt x="42041" y="199696"/>
                </a:cubicBezTo>
                <a:cubicBezTo>
                  <a:pt x="49048" y="220717"/>
                  <a:pt x="59419" y="240902"/>
                  <a:pt x="63062" y="262758"/>
                </a:cubicBezTo>
                <a:cubicBezTo>
                  <a:pt x="67589" y="289919"/>
                  <a:pt x="82956" y="392448"/>
                  <a:pt x="94593" y="409903"/>
                </a:cubicBezTo>
                <a:lnTo>
                  <a:pt x="115614" y="441434"/>
                </a:lnTo>
                <a:cubicBezTo>
                  <a:pt x="119117" y="469462"/>
                  <a:pt x="118692" y="498266"/>
                  <a:pt x="126124" y="525517"/>
                </a:cubicBezTo>
                <a:cubicBezTo>
                  <a:pt x="129448" y="537704"/>
                  <a:pt x="135161" y="561042"/>
                  <a:pt x="147145" y="557048"/>
                </a:cubicBezTo>
                <a:cubicBezTo>
                  <a:pt x="160849" y="552480"/>
                  <a:pt x="154521" y="529108"/>
                  <a:pt x="157655" y="515007"/>
                </a:cubicBezTo>
                <a:cubicBezTo>
                  <a:pt x="174565" y="438911"/>
                  <a:pt x="159896" y="487266"/>
                  <a:pt x="178676" y="430924"/>
                </a:cubicBezTo>
                <a:cubicBezTo>
                  <a:pt x="192690" y="451945"/>
                  <a:pt x="209419" y="471390"/>
                  <a:pt x="220717" y="493986"/>
                </a:cubicBezTo>
                <a:cubicBezTo>
                  <a:pt x="227724" y="508000"/>
                  <a:pt x="235566" y="521626"/>
                  <a:pt x="241738" y="536027"/>
                </a:cubicBezTo>
                <a:cubicBezTo>
                  <a:pt x="246102" y="546210"/>
                  <a:pt x="247293" y="557649"/>
                  <a:pt x="252248" y="567558"/>
                </a:cubicBezTo>
                <a:cubicBezTo>
                  <a:pt x="257897" y="578856"/>
                  <a:pt x="266262" y="588579"/>
                  <a:pt x="273269" y="599089"/>
                </a:cubicBezTo>
                <a:cubicBezTo>
                  <a:pt x="291768" y="654588"/>
                  <a:pt x="277633" y="621400"/>
                  <a:pt x="325821" y="693683"/>
                </a:cubicBezTo>
                <a:lnTo>
                  <a:pt x="367862" y="756745"/>
                </a:lnTo>
                <a:cubicBezTo>
                  <a:pt x="374869" y="767255"/>
                  <a:pt x="381304" y="778171"/>
                  <a:pt x="388883" y="788276"/>
                </a:cubicBezTo>
                <a:cubicBezTo>
                  <a:pt x="399393" y="802290"/>
                  <a:pt x="410232" y="816063"/>
                  <a:pt x="420414" y="830317"/>
                </a:cubicBezTo>
                <a:cubicBezTo>
                  <a:pt x="427756" y="840596"/>
                  <a:pt x="432503" y="852916"/>
                  <a:pt x="441435" y="861848"/>
                </a:cubicBezTo>
                <a:cubicBezTo>
                  <a:pt x="450367" y="870780"/>
                  <a:pt x="463102" y="874978"/>
                  <a:pt x="472966" y="882869"/>
                </a:cubicBezTo>
                <a:cubicBezTo>
                  <a:pt x="480704" y="889059"/>
                  <a:pt x="486979" y="896882"/>
                  <a:pt x="493986" y="903889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208088" y="2533650"/>
            <a:ext cx="525462" cy="976313"/>
          </a:xfrm>
          <a:custGeom>
            <a:avLst/>
            <a:gdLst>
              <a:gd name="connsiteX0" fmla="*/ 0 w 525517"/>
              <a:gd name="connsiteY0" fmla="*/ 903974 h 977546"/>
              <a:gd name="connsiteX1" fmla="*/ 31531 w 525517"/>
              <a:gd name="connsiteY1" fmla="*/ 956525 h 977546"/>
              <a:gd name="connsiteX2" fmla="*/ 105103 w 525517"/>
              <a:gd name="connsiteY2" fmla="*/ 977546 h 977546"/>
              <a:gd name="connsiteX3" fmla="*/ 220717 w 525517"/>
              <a:gd name="connsiteY3" fmla="*/ 967036 h 977546"/>
              <a:gd name="connsiteX4" fmla="*/ 252248 w 525517"/>
              <a:gd name="connsiteY4" fmla="*/ 956525 h 977546"/>
              <a:gd name="connsiteX5" fmla="*/ 273269 w 525517"/>
              <a:gd name="connsiteY5" fmla="*/ 893463 h 977546"/>
              <a:gd name="connsiteX6" fmla="*/ 283779 w 525517"/>
              <a:gd name="connsiteY6" fmla="*/ 84167 h 977546"/>
              <a:gd name="connsiteX7" fmla="*/ 315310 w 525517"/>
              <a:gd name="connsiteY7" fmla="*/ 63146 h 977546"/>
              <a:gd name="connsiteX8" fmla="*/ 336331 w 525517"/>
              <a:gd name="connsiteY8" fmla="*/ 31615 h 977546"/>
              <a:gd name="connsiteX9" fmla="*/ 399393 w 525517"/>
              <a:gd name="connsiteY9" fmla="*/ 10594 h 977546"/>
              <a:gd name="connsiteX10" fmla="*/ 525517 w 525517"/>
              <a:gd name="connsiteY10" fmla="*/ 84 h 97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517" h="977546">
                <a:moveTo>
                  <a:pt x="0" y="903974"/>
                </a:moveTo>
                <a:cubicBezTo>
                  <a:pt x="10510" y="921491"/>
                  <a:pt x="17086" y="942080"/>
                  <a:pt x="31531" y="956525"/>
                </a:cubicBezTo>
                <a:cubicBezTo>
                  <a:pt x="36559" y="961553"/>
                  <a:pt x="104736" y="977454"/>
                  <a:pt x="105103" y="977546"/>
                </a:cubicBezTo>
                <a:cubicBezTo>
                  <a:pt x="143641" y="974043"/>
                  <a:pt x="182409" y="972509"/>
                  <a:pt x="220717" y="967036"/>
                </a:cubicBezTo>
                <a:cubicBezTo>
                  <a:pt x="231685" y="965469"/>
                  <a:pt x="245809" y="965540"/>
                  <a:pt x="252248" y="956525"/>
                </a:cubicBezTo>
                <a:cubicBezTo>
                  <a:pt x="265127" y="938494"/>
                  <a:pt x="273269" y="893463"/>
                  <a:pt x="273269" y="893463"/>
                </a:cubicBezTo>
                <a:cubicBezTo>
                  <a:pt x="276772" y="623698"/>
                  <a:pt x="270136" y="353610"/>
                  <a:pt x="283779" y="84167"/>
                </a:cubicBezTo>
                <a:cubicBezTo>
                  <a:pt x="284418" y="71551"/>
                  <a:pt x="306378" y="72078"/>
                  <a:pt x="315310" y="63146"/>
                </a:cubicBezTo>
                <a:cubicBezTo>
                  <a:pt x="324242" y="54214"/>
                  <a:pt x="325619" y="38310"/>
                  <a:pt x="336331" y="31615"/>
                </a:cubicBezTo>
                <a:cubicBezTo>
                  <a:pt x="355121" y="19871"/>
                  <a:pt x="377406" y="13342"/>
                  <a:pt x="399393" y="10594"/>
                </a:cubicBezTo>
                <a:cubicBezTo>
                  <a:pt x="497381" y="-1654"/>
                  <a:pt x="455230" y="84"/>
                  <a:pt x="525517" y="84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081213" y="1995488"/>
            <a:ext cx="766762" cy="463550"/>
          </a:xfrm>
          <a:custGeom>
            <a:avLst/>
            <a:gdLst>
              <a:gd name="connsiteX0" fmla="*/ 0 w 767255"/>
              <a:gd name="connsiteY0" fmla="*/ 463740 h 463740"/>
              <a:gd name="connsiteX1" fmla="*/ 105104 w 767255"/>
              <a:gd name="connsiteY1" fmla="*/ 453229 h 463740"/>
              <a:gd name="connsiteX2" fmla="*/ 136635 w 767255"/>
              <a:gd name="connsiteY2" fmla="*/ 442719 h 463740"/>
              <a:gd name="connsiteX3" fmla="*/ 147145 w 767255"/>
              <a:gd name="connsiteY3" fmla="*/ 411188 h 463740"/>
              <a:gd name="connsiteX4" fmla="*/ 168166 w 767255"/>
              <a:gd name="connsiteY4" fmla="*/ 379657 h 463740"/>
              <a:gd name="connsiteX5" fmla="*/ 189186 w 767255"/>
              <a:gd name="connsiteY5" fmla="*/ 106388 h 463740"/>
              <a:gd name="connsiteX6" fmla="*/ 220718 w 767255"/>
              <a:gd name="connsiteY6" fmla="*/ 43326 h 463740"/>
              <a:gd name="connsiteX7" fmla="*/ 252249 w 767255"/>
              <a:gd name="connsiteY7" fmla="*/ 32816 h 463740"/>
              <a:gd name="connsiteX8" fmla="*/ 283780 w 767255"/>
              <a:gd name="connsiteY8" fmla="*/ 11795 h 463740"/>
              <a:gd name="connsiteX9" fmla="*/ 367862 w 767255"/>
              <a:gd name="connsiteY9" fmla="*/ 1285 h 463740"/>
              <a:gd name="connsiteX10" fmla="*/ 767255 w 767255"/>
              <a:gd name="connsiteY10" fmla="*/ 1285 h 46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7255" h="463740">
                <a:moveTo>
                  <a:pt x="0" y="463740"/>
                </a:moveTo>
                <a:cubicBezTo>
                  <a:pt x="35035" y="460236"/>
                  <a:pt x="70304" y="458583"/>
                  <a:pt x="105104" y="453229"/>
                </a:cubicBezTo>
                <a:cubicBezTo>
                  <a:pt x="116054" y="451544"/>
                  <a:pt x="128801" y="450553"/>
                  <a:pt x="136635" y="442719"/>
                </a:cubicBezTo>
                <a:cubicBezTo>
                  <a:pt x="144469" y="434885"/>
                  <a:pt x="142190" y="421097"/>
                  <a:pt x="147145" y="411188"/>
                </a:cubicBezTo>
                <a:cubicBezTo>
                  <a:pt x="152794" y="399890"/>
                  <a:pt x="161159" y="390167"/>
                  <a:pt x="168166" y="379657"/>
                </a:cubicBezTo>
                <a:cubicBezTo>
                  <a:pt x="195644" y="214786"/>
                  <a:pt x="159722" y="445224"/>
                  <a:pt x="189186" y="106388"/>
                </a:cubicBezTo>
                <a:cubicBezTo>
                  <a:pt x="190610" y="90017"/>
                  <a:pt x="208467" y="53126"/>
                  <a:pt x="220718" y="43326"/>
                </a:cubicBezTo>
                <a:cubicBezTo>
                  <a:pt x="229369" y="36405"/>
                  <a:pt x="241739" y="36319"/>
                  <a:pt x="252249" y="32816"/>
                </a:cubicBezTo>
                <a:cubicBezTo>
                  <a:pt x="262759" y="25809"/>
                  <a:pt x="271593" y="15119"/>
                  <a:pt x="283780" y="11795"/>
                </a:cubicBezTo>
                <a:cubicBezTo>
                  <a:pt x="311030" y="4363"/>
                  <a:pt x="339623" y="1899"/>
                  <a:pt x="367862" y="1285"/>
                </a:cubicBezTo>
                <a:cubicBezTo>
                  <a:pt x="500962" y="-1608"/>
                  <a:pt x="634124" y="1285"/>
                  <a:pt x="767255" y="1285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5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Where is difficulty in RF IC designs ? </a:t>
            </a:r>
          </a:p>
        </p:txBody>
      </p:sp>
      <p:sp>
        <p:nvSpPr>
          <p:cNvPr id="12296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Franklin Gothic Medium Cond" pitchFamily="34" charset="0"/>
              </a:rPr>
              <a:t>Well, let’s think about in the Rx path first. </a:t>
            </a:r>
          </a:p>
        </p:txBody>
      </p:sp>
      <p:sp>
        <p:nvSpPr>
          <p:cNvPr id="12297" name="TextBox 2"/>
          <p:cNvSpPr txBox="1">
            <a:spLocks noChangeArrowheads="1"/>
          </p:cNvSpPr>
          <p:nvPr/>
        </p:nvSpPr>
        <p:spPr bwMode="auto">
          <a:xfrm>
            <a:off x="228600" y="1628775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RF signal 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(EM wave energy)</a:t>
            </a:r>
          </a:p>
        </p:txBody>
      </p:sp>
      <p:sp>
        <p:nvSpPr>
          <p:cNvPr id="12298" name="TextBox 2"/>
          <p:cNvSpPr txBox="1">
            <a:spLocks noChangeArrowheads="1"/>
          </p:cNvSpPr>
          <p:nvPr/>
        </p:nvSpPr>
        <p:spPr bwMode="auto">
          <a:xfrm>
            <a:off x="5638800" y="2478088"/>
            <a:ext cx="3048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The role of antennal is to capture RF signal in the form of EM wave energy in the air medium. Usually its power level is very small (~pW level), and we want to maximize the captured power (or energy) in the antenna. </a:t>
            </a:r>
          </a:p>
        </p:txBody>
      </p:sp>
      <p:sp>
        <p:nvSpPr>
          <p:cNvPr id="21" name="Striped Right Arrow 20"/>
          <p:cNvSpPr/>
          <p:nvPr/>
        </p:nvSpPr>
        <p:spPr>
          <a:xfrm rot="5400000">
            <a:off x="6553201" y="4754562"/>
            <a:ext cx="304800" cy="396875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00" name="TextBox 2"/>
          <p:cNvSpPr txBox="1">
            <a:spLocks noChangeArrowheads="1"/>
          </p:cNvSpPr>
          <p:nvPr/>
        </p:nvSpPr>
        <p:spPr bwMode="auto">
          <a:xfrm>
            <a:off x="5638800" y="514508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This is the issue related to 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“Impedance Matching”.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Challenge in RF IC Designs</a:t>
            </a:r>
            <a:endParaRPr lang="en-US" dirty="0"/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8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reeform 13"/>
          <p:cNvSpPr/>
          <p:nvPr/>
        </p:nvSpPr>
        <p:spPr>
          <a:xfrm>
            <a:off x="400050" y="2249488"/>
            <a:ext cx="493713" cy="903287"/>
          </a:xfrm>
          <a:custGeom>
            <a:avLst/>
            <a:gdLst>
              <a:gd name="connsiteX0" fmla="*/ 0 w 493986"/>
              <a:gd name="connsiteY0" fmla="*/ 0 h 903889"/>
              <a:gd name="connsiteX1" fmla="*/ 10510 w 493986"/>
              <a:gd name="connsiteY1" fmla="*/ 63062 h 903889"/>
              <a:gd name="connsiteX2" fmla="*/ 21021 w 493986"/>
              <a:gd name="connsiteY2" fmla="*/ 94593 h 903889"/>
              <a:gd name="connsiteX3" fmla="*/ 42041 w 493986"/>
              <a:gd name="connsiteY3" fmla="*/ 199696 h 903889"/>
              <a:gd name="connsiteX4" fmla="*/ 63062 w 493986"/>
              <a:gd name="connsiteY4" fmla="*/ 262758 h 903889"/>
              <a:gd name="connsiteX5" fmla="*/ 94593 w 493986"/>
              <a:gd name="connsiteY5" fmla="*/ 409903 h 903889"/>
              <a:gd name="connsiteX6" fmla="*/ 115614 w 493986"/>
              <a:gd name="connsiteY6" fmla="*/ 441434 h 903889"/>
              <a:gd name="connsiteX7" fmla="*/ 126124 w 493986"/>
              <a:gd name="connsiteY7" fmla="*/ 525517 h 903889"/>
              <a:gd name="connsiteX8" fmla="*/ 147145 w 493986"/>
              <a:gd name="connsiteY8" fmla="*/ 557048 h 903889"/>
              <a:gd name="connsiteX9" fmla="*/ 157655 w 493986"/>
              <a:gd name="connsiteY9" fmla="*/ 515007 h 903889"/>
              <a:gd name="connsiteX10" fmla="*/ 178676 w 493986"/>
              <a:gd name="connsiteY10" fmla="*/ 430924 h 903889"/>
              <a:gd name="connsiteX11" fmla="*/ 220717 w 493986"/>
              <a:gd name="connsiteY11" fmla="*/ 493986 h 903889"/>
              <a:gd name="connsiteX12" fmla="*/ 241738 w 493986"/>
              <a:gd name="connsiteY12" fmla="*/ 536027 h 903889"/>
              <a:gd name="connsiteX13" fmla="*/ 252248 w 493986"/>
              <a:gd name="connsiteY13" fmla="*/ 567558 h 903889"/>
              <a:gd name="connsiteX14" fmla="*/ 273269 w 493986"/>
              <a:gd name="connsiteY14" fmla="*/ 599089 h 903889"/>
              <a:gd name="connsiteX15" fmla="*/ 325821 w 493986"/>
              <a:gd name="connsiteY15" fmla="*/ 693683 h 903889"/>
              <a:gd name="connsiteX16" fmla="*/ 367862 w 493986"/>
              <a:gd name="connsiteY16" fmla="*/ 756745 h 903889"/>
              <a:gd name="connsiteX17" fmla="*/ 388883 w 493986"/>
              <a:gd name="connsiteY17" fmla="*/ 788276 h 903889"/>
              <a:gd name="connsiteX18" fmla="*/ 420414 w 493986"/>
              <a:gd name="connsiteY18" fmla="*/ 830317 h 903889"/>
              <a:gd name="connsiteX19" fmla="*/ 441435 w 493986"/>
              <a:gd name="connsiteY19" fmla="*/ 861848 h 903889"/>
              <a:gd name="connsiteX20" fmla="*/ 472966 w 493986"/>
              <a:gd name="connsiteY20" fmla="*/ 882869 h 903889"/>
              <a:gd name="connsiteX21" fmla="*/ 493986 w 493986"/>
              <a:gd name="connsiteY21" fmla="*/ 903889 h 90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93986" h="903889">
                <a:moveTo>
                  <a:pt x="0" y="0"/>
                </a:moveTo>
                <a:cubicBezTo>
                  <a:pt x="3503" y="21021"/>
                  <a:pt x="5887" y="42259"/>
                  <a:pt x="10510" y="63062"/>
                </a:cubicBezTo>
                <a:cubicBezTo>
                  <a:pt x="12913" y="73877"/>
                  <a:pt x="18530" y="83798"/>
                  <a:pt x="21021" y="94593"/>
                </a:cubicBezTo>
                <a:cubicBezTo>
                  <a:pt x="29055" y="129406"/>
                  <a:pt x="30743" y="165801"/>
                  <a:pt x="42041" y="199696"/>
                </a:cubicBezTo>
                <a:cubicBezTo>
                  <a:pt x="49048" y="220717"/>
                  <a:pt x="59419" y="240902"/>
                  <a:pt x="63062" y="262758"/>
                </a:cubicBezTo>
                <a:cubicBezTo>
                  <a:pt x="67589" y="289919"/>
                  <a:pt x="82956" y="392448"/>
                  <a:pt x="94593" y="409903"/>
                </a:cubicBezTo>
                <a:lnTo>
                  <a:pt x="115614" y="441434"/>
                </a:lnTo>
                <a:cubicBezTo>
                  <a:pt x="119117" y="469462"/>
                  <a:pt x="118692" y="498266"/>
                  <a:pt x="126124" y="525517"/>
                </a:cubicBezTo>
                <a:cubicBezTo>
                  <a:pt x="129448" y="537704"/>
                  <a:pt x="135161" y="561042"/>
                  <a:pt x="147145" y="557048"/>
                </a:cubicBezTo>
                <a:cubicBezTo>
                  <a:pt x="160849" y="552480"/>
                  <a:pt x="154521" y="529108"/>
                  <a:pt x="157655" y="515007"/>
                </a:cubicBezTo>
                <a:cubicBezTo>
                  <a:pt x="174565" y="438911"/>
                  <a:pt x="159896" y="487266"/>
                  <a:pt x="178676" y="430924"/>
                </a:cubicBezTo>
                <a:cubicBezTo>
                  <a:pt x="192690" y="451945"/>
                  <a:pt x="209419" y="471390"/>
                  <a:pt x="220717" y="493986"/>
                </a:cubicBezTo>
                <a:cubicBezTo>
                  <a:pt x="227724" y="508000"/>
                  <a:pt x="235566" y="521626"/>
                  <a:pt x="241738" y="536027"/>
                </a:cubicBezTo>
                <a:cubicBezTo>
                  <a:pt x="246102" y="546210"/>
                  <a:pt x="247293" y="557649"/>
                  <a:pt x="252248" y="567558"/>
                </a:cubicBezTo>
                <a:cubicBezTo>
                  <a:pt x="257897" y="578856"/>
                  <a:pt x="266262" y="588579"/>
                  <a:pt x="273269" y="599089"/>
                </a:cubicBezTo>
                <a:cubicBezTo>
                  <a:pt x="291768" y="654588"/>
                  <a:pt x="277633" y="621400"/>
                  <a:pt x="325821" y="693683"/>
                </a:cubicBezTo>
                <a:lnTo>
                  <a:pt x="367862" y="756745"/>
                </a:lnTo>
                <a:cubicBezTo>
                  <a:pt x="374869" y="767255"/>
                  <a:pt x="381304" y="778171"/>
                  <a:pt x="388883" y="788276"/>
                </a:cubicBezTo>
                <a:cubicBezTo>
                  <a:pt x="399393" y="802290"/>
                  <a:pt x="410232" y="816063"/>
                  <a:pt x="420414" y="830317"/>
                </a:cubicBezTo>
                <a:cubicBezTo>
                  <a:pt x="427756" y="840596"/>
                  <a:pt x="432503" y="852916"/>
                  <a:pt x="441435" y="861848"/>
                </a:cubicBezTo>
                <a:cubicBezTo>
                  <a:pt x="450367" y="870780"/>
                  <a:pt x="463102" y="874978"/>
                  <a:pt x="472966" y="882869"/>
                </a:cubicBezTo>
                <a:cubicBezTo>
                  <a:pt x="480704" y="889059"/>
                  <a:pt x="486979" y="896882"/>
                  <a:pt x="493986" y="903889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208088" y="2533650"/>
            <a:ext cx="525462" cy="976313"/>
          </a:xfrm>
          <a:custGeom>
            <a:avLst/>
            <a:gdLst>
              <a:gd name="connsiteX0" fmla="*/ 0 w 525517"/>
              <a:gd name="connsiteY0" fmla="*/ 903974 h 977546"/>
              <a:gd name="connsiteX1" fmla="*/ 31531 w 525517"/>
              <a:gd name="connsiteY1" fmla="*/ 956525 h 977546"/>
              <a:gd name="connsiteX2" fmla="*/ 105103 w 525517"/>
              <a:gd name="connsiteY2" fmla="*/ 977546 h 977546"/>
              <a:gd name="connsiteX3" fmla="*/ 220717 w 525517"/>
              <a:gd name="connsiteY3" fmla="*/ 967036 h 977546"/>
              <a:gd name="connsiteX4" fmla="*/ 252248 w 525517"/>
              <a:gd name="connsiteY4" fmla="*/ 956525 h 977546"/>
              <a:gd name="connsiteX5" fmla="*/ 273269 w 525517"/>
              <a:gd name="connsiteY5" fmla="*/ 893463 h 977546"/>
              <a:gd name="connsiteX6" fmla="*/ 283779 w 525517"/>
              <a:gd name="connsiteY6" fmla="*/ 84167 h 977546"/>
              <a:gd name="connsiteX7" fmla="*/ 315310 w 525517"/>
              <a:gd name="connsiteY7" fmla="*/ 63146 h 977546"/>
              <a:gd name="connsiteX8" fmla="*/ 336331 w 525517"/>
              <a:gd name="connsiteY8" fmla="*/ 31615 h 977546"/>
              <a:gd name="connsiteX9" fmla="*/ 399393 w 525517"/>
              <a:gd name="connsiteY9" fmla="*/ 10594 h 977546"/>
              <a:gd name="connsiteX10" fmla="*/ 525517 w 525517"/>
              <a:gd name="connsiteY10" fmla="*/ 84 h 97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517" h="977546">
                <a:moveTo>
                  <a:pt x="0" y="903974"/>
                </a:moveTo>
                <a:cubicBezTo>
                  <a:pt x="10510" y="921491"/>
                  <a:pt x="17086" y="942080"/>
                  <a:pt x="31531" y="956525"/>
                </a:cubicBezTo>
                <a:cubicBezTo>
                  <a:pt x="36559" y="961553"/>
                  <a:pt x="104736" y="977454"/>
                  <a:pt x="105103" y="977546"/>
                </a:cubicBezTo>
                <a:cubicBezTo>
                  <a:pt x="143641" y="974043"/>
                  <a:pt x="182409" y="972509"/>
                  <a:pt x="220717" y="967036"/>
                </a:cubicBezTo>
                <a:cubicBezTo>
                  <a:pt x="231685" y="965469"/>
                  <a:pt x="245809" y="965540"/>
                  <a:pt x="252248" y="956525"/>
                </a:cubicBezTo>
                <a:cubicBezTo>
                  <a:pt x="265127" y="938494"/>
                  <a:pt x="273269" y="893463"/>
                  <a:pt x="273269" y="893463"/>
                </a:cubicBezTo>
                <a:cubicBezTo>
                  <a:pt x="276772" y="623698"/>
                  <a:pt x="270136" y="353610"/>
                  <a:pt x="283779" y="84167"/>
                </a:cubicBezTo>
                <a:cubicBezTo>
                  <a:pt x="284418" y="71551"/>
                  <a:pt x="306378" y="72078"/>
                  <a:pt x="315310" y="63146"/>
                </a:cubicBezTo>
                <a:cubicBezTo>
                  <a:pt x="324242" y="54214"/>
                  <a:pt x="325619" y="38310"/>
                  <a:pt x="336331" y="31615"/>
                </a:cubicBezTo>
                <a:cubicBezTo>
                  <a:pt x="355121" y="19871"/>
                  <a:pt x="377406" y="13342"/>
                  <a:pt x="399393" y="10594"/>
                </a:cubicBezTo>
                <a:cubicBezTo>
                  <a:pt x="497381" y="-1654"/>
                  <a:pt x="455230" y="84"/>
                  <a:pt x="525517" y="84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081213" y="1995488"/>
            <a:ext cx="766762" cy="463550"/>
          </a:xfrm>
          <a:custGeom>
            <a:avLst/>
            <a:gdLst>
              <a:gd name="connsiteX0" fmla="*/ 0 w 767255"/>
              <a:gd name="connsiteY0" fmla="*/ 463740 h 463740"/>
              <a:gd name="connsiteX1" fmla="*/ 105104 w 767255"/>
              <a:gd name="connsiteY1" fmla="*/ 453229 h 463740"/>
              <a:gd name="connsiteX2" fmla="*/ 136635 w 767255"/>
              <a:gd name="connsiteY2" fmla="*/ 442719 h 463740"/>
              <a:gd name="connsiteX3" fmla="*/ 147145 w 767255"/>
              <a:gd name="connsiteY3" fmla="*/ 411188 h 463740"/>
              <a:gd name="connsiteX4" fmla="*/ 168166 w 767255"/>
              <a:gd name="connsiteY4" fmla="*/ 379657 h 463740"/>
              <a:gd name="connsiteX5" fmla="*/ 189186 w 767255"/>
              <a:gd name="connsiteY5" fmla="*/ 106388 h 463740"/>
              <a:gd name="connsiteX6" fmla="*/ 220718 w 767255"/>
              <a:gd name="connsiteY6" fmla="*/ 43326 h 463740"/>
              <a:gd name="connsiteX7" fmla="*/ 252249 w 767255"/>
              <a:gd name="connsiteY7" fmla="*/ 32816 h 463740"/>
              <a:gd name="connsiteX8" fmla="*/ 283780 w 767255"/>
              <a:gd name="connsiteY8" fmla="*/ 11795 h 463740"/>
              <a:gd name="connsiteX9" fmla="*/ 367862 w 767255"/>
              <a:gd name="connsiteY9" fmla="*/ 1285 h 463740"/>
              <a:gd name="connsiteX10" fmla="*/ 767255 w 767255"/>
              <a:gd name="connsiteY10" fmla="*/ 1285 h 46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7255" h="463740">
                <a:moveTo>
                  <a:pt x="0" y="463740"/>
                </a:moveTo>
                <a:cubicBezTo>
                  <a:pt x="35035" y="460236"/>
                  <a:pt x="70304" y="458583"/>
                  <a:pt x="105104" y="453229"/>
                </a:cubicBezTo>
                <a:cubicBezTo>
                  <a:pt x="116054" y="451544"/>
                  <a:pt x="128801" y="450553"/>
                  <a:pt x="136635" y="442719"/>
                </a:cubicBezTo>
                <a:cubicBezTo>
                  <a:pt x="144469" y="434885"/>
                  <a:pt x="142190" y="421097"/>
                  <a:pt x="147145" y="411188"/>
                </a:cubicBezTo>
                <a:cubicBezTo>
                  <a:pt x="152794" y="399890"/>
                  <a:pt x="161159" y="390167"/>
                  <a:pt x="168166" y="379657"/>
                </a:cubicBezTo>
                <a:cubicBezTo>
                  <a:pt x="195644" y="214786"/>
                  <a:pt x="159722" y="445224"/>
                  <a:pt x="189186" y="106388"/>
                </a:cubicBezTo>
                <a:cubicBezTo>
                  <a:pt x="190610" y="90017"/>
                  <a:pt x="208467" y="53126"/>
                  <a:pt x="220718" y="43326"/>
                </a:cubicBezTo>
                <a:cubicBezTo>
                  <a:pt x="229369" y="36405"/>
                  <a:pt x="241739" y="36319"/>
                  <a:pt x="252249" y="32816"/>
                </a:cubicBezTo>
                <a:cubicBezTo>
                  <a:pt x="262759" y="25809"/>
                  <a:pt x="271593" y="15119"/>
                  <a:pt x="283780" y="11795"/>
                </a:cubicBezTo>
                <a:cubicBezTo>
                  <a:pt x="311030" y="4363"/>
                  <a:pt x="339623" y="1899"/>
                  <a:pt x="367862" y="1285"/>
                </a:cubicBezTo>
                <a:cubicBezTo>
                  <a:pt x="500962" y="-1608"/>
                  <a:pt x="634124" y="1285"/>
                  <a:pt x="767255" y="1285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319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Where is difficulty in RF IC designs ? </a:t>
            </a:r>
          </a:p>
        </p:txBody>
      </p:sp>
      <p:sp>
        <p:nvSpPr>
          <p:cNvPr id="13320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Well, let’s think about in the Rx path first. </a:t>
            </a:r>
          </a:p>
        </p:txBody>
      </p:sp>
      <p:sp>
        <p:nvSpPr>
          <p:cNvPr id="13321" name="TextBox 2"/>
          <p:cNvSpPr txBox="1">
            <a:spLocks noChangeArrowheads="1"/>
          </p:cNvSpPr>
          <p:nvPr/>
        </p:nvSpPr>
        <p:spPr bwMode="auto">
          <a:xfrm>
            <a:off x="228600" y="1628775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RF signal 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(EM wave energy)</a:t>
            </a:r>
          </a:p>
        </p:txBody>
      </p:sp>
      <p:sp>
        <p:nvSpPr>
          <p:cNvPr id="13322" name="TextBox 2"/>
          <p:cNvSpPr txBox="1">
            <a:spLocks noChangeArrowheads="1"/>
          </p:cNvSpPr>
          <p:nvPr/>
        </p:nvSpPr>
        <p:spPr bwMode="auto">
          <a:xfrm>
            <a:off x="5638800" y="2478088"/>
            <a:ext cx="2895600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Not only signal but also noise will be coming through antenna.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Inside chip, every  electronics (LNA, mixer, …) generates noise. If signal energy is smaller than noise energy, we can not get the signal (no communication).</a:t>
            </a:r>
          </a:p>
        </p:txBody>
      </p:sp>
      <p:sp>
        <p:nvSpPr>
          <p:cNvPr id="21" name="Striped Right Arrow 20"/>
          <p:cNvSpPr/>
          <p:nvPr/>
        </p:nvSpPr>
        <p:spPr>
          <a:xfrm rot="5400000">
            <a:off x="6553201" y="4449762"/>
            <a:ext cx="304800" cy="396875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324" name="TextBox 2"/>
          <p:cNvSpPr txBox="1">
            <a:spLocks noChangeArrowheads="1"/>
          </p:cNvSpPr>
          <p:nvPr/>
        </p:nvSpPr>
        <p:spPr bwMode="auto">
          <a:xfrm>
            <a:off x="5638800" y="484028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This is the issue related to 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“Noise Analysis”.</a:t>
            </a:r>
          </a:p>
        </p:txBody>
      </p:sp>
      <p:sp>
        <p:nvSpPr>
          <p:cNvPr id="3" name="Freeform 2"/>
          <p:cNvSpPr/>
          <p:nvPr/>
        </p:nvSpPr>
        <p:spPr>
          <a:xfrm rot="483785">
            <a:off x="660400" y="2317750"/>
            <a:ext cx="736600" cy="261938"/>
          </a:xfrm>
          <a:custGeom>
            <a:avLst/>
            <a:gdLst>
              <a:gd name="connsiteX0" fmla="*/ 0 w 735724"/>
              <a:gd name="connsiteY0" fmla="*/ 241738 h 336331"/>
              <a:gd name="connsiteX1" fmla="*/ 10510 w 735724"/>
              <a:gd name="connsiteY1" fmla="*/ 189186 h 336331"/>
              <a:gd name="connsiteX2" fmla="*/ 31531 w 735724"/>
              <a:gd name="connsiteY2" fmla="*/ 220717 h 336331"/>
              <a:gd name="connsiteX3" fmla="*/ 52552 w 735724"/>
              <a:gd name="connsiteY3" fmla="*/ 157655 h 336331"/>
              <a:gd name="connsiteX4" fmla="*/ 63062 w 735724"/>
              <a:gd name="connsiteY4" fmla="*/ 189186 h 336331"/>
              <a:gd name="connsiteX5" fmla="*/ 94593 w 735724"/>
              <a:gd name="connsiteY5" fmla="*/ 178675 h 336331"/>
              <a:gd name="connsiteX6" fmla="*/ 105103 w 735724"/>
              <a:gd name="connsiteY6" fmla="*/ 220717 h 336331"/>
              <a:gd name="connsiteX7" fmla="*/ 136634 w 735724"/>
              <a:gd name="connsiteY7" fmla="*/ 147144 h 336331"/>
              <a:gd name="connsiteX8" fmla="*/ 147145 w 735724"/>
              <a:gd name="connsiteY8" fmla="*/ 178675 h 336331"/>
              <a:gd name="connsiteX9" fmla="*/ 157655 w 735724"/>
              <a:gd name="connsiteY9" fmla="*/ 136634 h 336331"/>
              <a:gd name="connsiteX10" fmla="*/ 168165 w 735724"/>
              <a:gd name="connsiteY10" fmla="*/ 105103 h 336331"/>
              <a:gd name="connsiteX11" fmla="*/ 178676 w 735724"/>
              <a:gd name="connsiteY11" fmla="*/ 147144 h 336331"/>
              <a:gd name="connsiteX12" fmla="*/ 189186 w 735724"/>
              <a:gd name="connsiteY12" fmla="*/ 115613 h 336331"/>
              <a:gd name="connsiteX13" fmla="*/ 199696 w 735724"/>
              <a:gd name="connsiteY13" fmla="*/ 147144 h 336331"/>
              <a:gd name="connsiteX14" fmla="*/ 210207 w 735724"/>
              <a:gd name="connsiteY14" fmla="*/ 115613 h 336331"/>
              <a:gd name="connsiteX15" fmla="*/ 220717 w 735724"/>
              <a:gd name="connsiteY15" fmla="*/ 147144 h 336331"/>
              <a:gd name="connsiteX16" fmla="*/ 241738 w 735724"/>
              <a:gd name="connsiteY16" fmla="*/ 115613 h 336331"/>
              <a:gd name="connsiteX17" fmla="*/ 252248 w 735724"/>
              <a:gd name="connsiteY17" fmla="*/ 199696 h 336331"/>
              <a:gd name="connsiteX18" fmla="*/ 273269 w 735724"/>
              <a:gd name="connsiteY18" fmla="*/ 241738 h 336331"/>
              <a:gd name="connsiteX19" fmla="*/ 283779 w 735724"/>
              <a:gd name="connsiteY19" fmla="*/ 304800 h 336331"/>
              <a:gd name="connsiteX20" fmla="*/ 304800 w 735724"/>
              <a:gd name="connsiteY20" fmla="*/ 147144 h 336331"/>
              <a:gd name="connsiteX21" fmla="*/ 315310 w 735724"/>
              <a:gd name="connsiteY21" fmla="*/ 84082 h 336331"/>
              <a:gd name="connsiteX22" fmla="*/ 336331 w 735724"/>
              <a:gd name="connsiteY22" fmla="*/ 0 h 336331"/>
              <a:gd name="connsiteX23" fmla="*/ 357352 w 735724"/>
              <a:gd name="connsiteY23" fmla="*/ 157655 h 336331"/>
              <a:gd name="connsiteX24" fmla="*/ 378372 w 735724"/>
              <a:gd name="connsiteY24" fmla="*/ 336331 h 336331"/>
              <a:gd name="connsiteX25" fmla="*/ 388883 w 735724"/>
              <a:gd name="connsiteY25" fmla="*/ 178675 h 336331"/>
              <a:gd name="connsiteX26" fmla="*/ 399393 w 735724"/>
              <a:gd name="connsiteY26" fmla="*/ 42041 h 336331"/>
              <a:gd name="connsiteX27" fmla="*/ 409903 w 735724"/>
              <a:gd name="connsiteY27" fmla="*/ 199696 h 336331"/>
              <a:gd name="connsiteX28" fmla="*/ 420414 w 735724"/>
              <a:gd name="connsiteY28" fmla="*/ 262758 h 336331"/>
              <a:gd name="connsiteX29" fmla="*/ 430924 w 735724"/>
              <a:gd name="connsiteY29" fmla="*/ 168165 h 336331"/>
              <a:gd name="connsiteX30" fmla="*/ 451945 w 735724"/>
              <a:gd name="connsiteY30" fmla="*/ 126124 h 336331"/>
              <a:gd name="connsiteX31" fmla="*/ 462455 w 735724"/>
              <a:gd name="connsiteY31" fmla="*/ 73572 h 336331"/>
              <a:gd name="connsiteX32" fmla="*/ 472965 w 735724"/>
              <a:gd name="connsiteY32" fmla="*/ 126124 h 336331"/>
              <a:gd name="connsiteX33" fmla="*/ 483476 w 735724"/>
              <a:gd name="connsiteY33" fmla="*/ 157655 h 336331"/>
              <a:gd name="connsiteX34" fmla="*/ 493986 w 735724"/>
              <a:gd name="connsiteY34" fmla="*/ 273269 h 336331"/>
              <a:gd name="connsiteX35" fmla="*/ 504496 w 735724"/>
              <a:gd name="connsiteY35" fmla="*/ 241738 h 336331"/>
              <a:gd name="connsiteX36" fmla="*/ 525517 w 735724"/>
              <a:gd name="connsiteY36" fmla="*/ 126124 h 336331"/>
              <a:gd name="connsiteX37" fmla="*/ 557048 w 735724"/>
              <a:gd name="connsiteY37" fmla="*/ 199696 h 336331"/>
              <a:gd name="connsiteX38" fmla="*/ 567558 w 735724"/>
              <a:gd name="connsiteY38" fmla="*/ 231227 h 336331"/>
              <a:gd name="connsiteX39" fmla="*/ 578069 w 735724"/>
              <a:gd name="connsiteY39" fmla="*/ 199696 h 336331"/>
              <a:gd name="connsiteX40" fmla="*/ 588579 w 735724"/>
              <a:gd name="connsiteY40" fmla="*/ 105103 h 336331"/>
              <a:gd name="connsiteX41" fmla="*/ 609600 w 735724"/>
              <a:gd name="connsiteY41" fmla="*/ 168165 h 336331"/>
              <a:gd name="connsiteX42" fmla="*/ 620110 w 735724"/>
              <a:gd name="connsiteY42" fmla="*/ 115613 h 336331"/>
              <a:gd name="connsiteX43" fmla="*/ 641131 w 735724"/>
              <a:gd name="connsiteY43" fmla="*/ 52551 h 336331"/>
              <a:gd name="connsiteX44" fmla="*/ 651641 w 735724"/>
              <a:gd name="connsiteY44" fmla="*/ 136634 h 336331"/>
              <a:gd name="connsiteX45" fmla="*/ 662152 w 735724"/>
              <a:gd name="connsiteY45" fmla="*/ 84082 h 336331"/>
              <a:gd name="connsiteX46" fmla="*/ 672662 w 735724"/>
              <a:gd name="connsiteY46" fmla="*/ 168165 h 336331"/>
              <a:gd name="connsiteX47" fmla="*/ 704193 w 735724"/>
              <a:gd name="connsiteY47" fmla="*/ 115613 h 336331"/>
              <a:gd name="connsiteX48" fmla="*/ 714703 w 735724"/>
              <a:gd name="connsiteY48" fmla="*/ 157655 h 336331"/>
              <a:gd name="connsiteX49" fmla="*/ 735724 w 735724"/>
              <a:gd name="connsiteY49" fmla="*/ 147144 h 33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735724" h="336331">
                <a:moveTo>
                  <a:pt x="0" y="241738"/>
                </a:moveTo>
                <a:cubicBezTo>
                  <a:pt x="3503" y="224221"/>
                  <a:pt x="-4354" y="199095"/>
                  <a:pt x="10510" y="189186"/>
                </a:cubicBezTo>
                <a:cubicBezTo>
                  <a:pt x="21020" y="182179"/>
                  <a:pt x="21425" y="228296"/>
                  <a:pt x="31531" y="220717"/>
                </a:cubicBezTo>
                <a:cubicBezTo>
                  <a:pt x="49257" y="207422"/>
                  <a:pt x="52552" y="157655"/>
                  <a:pt x="52552" y="157655"/>
                </a:cubicBezTo>
                <a:cubicBezTo>
                  <a:pt x="56055" y="168165"/>
                  <a:pt x="53153" y="184231"/>
                  <a:pt x="63062" y="189186"/>
                </a:cubicBezTo>
                <a:cubicBezTo>
                  <a:pt x="72971" y="194141"/>
                  <a:pt x="85730" y="172028"/>
                  <a:pt x="94593" y="178675"/>
                </a:cubicBezTo>
                <a:cubicBezTo>
                  <a:pt x="106149" y="187342"/>
                  <a:pt x="101600" y="206703"/>
                  <a:pt x="105103" y="220717"/>
                </a:cubicBezTo>
                <a:cubicBezTo>
                  <a:pt x="106226" y="216224"/>
                  <a:pt x="118489" y="147144"/>
                  <a:pt x="136634" y="147144"/>
                </a:cubicBezTo>
                <a:cubicBezTo>
                  <a:pt x="147713" y="147144"/>
                  <a:pt x="143641" y="168165"/>
                  <a:pt x="147145" y="178675"/>
                </a:cubicBezTo>
                <a:cubicBezTo>
                  <a:pt x="150648" y="164661"/>
                  <a:pt x="153687" y="150523"/>
                  <a:pt x="157655" y="136634"/>
                </a:cubicBezTo>
                <a:cubicBezTo>
                  <a:pt x="160699" y="125981"/>
                  <a:pt x="158256" y="100149"/>
                  <a:pt x="168165" y="105103"/>
                </a:cubicBezTo>
                <a:cubicBezTo>
                  <a:pt x="181085" y="111563"/>
                  <a:pt x="175172" y="133130"/>
                  <a:pt x="178676" y="147144"/>
                </a:cubicBezTo>
                <a:cubicBezTo>
                  <a:pt x="182179" y="136634"/>
                  <a:pt x="178107" y="115613"/>
                  <a:pt x="189186" y="115613"/>
                </a:cubicBezTo>
                <a:cubicBezTo>
                  <a:pt x="200265" y="115613"/>
                  <a:pt x="188617" y="147144"/>
                  <a:pt x="199696" y="147144"/>
                </a:cubicBezTo>
                <a:cubicBezTo>
                  <a:pt x="210775" y="147144"/>
                  <a:pt x="206703" y="126123"/>
                  <a:pt x="210207" y="115613"/>
                </a:cubicBezTo>
                <a:cubicBezTo>
                  <a:pt x="213710" y="126123"/>
                  <a:pt x="209638" y="147144"/>
                  <a:pt x="220717" y="147144"/>
                </a:cubicBezTo>
                <a:cubicBezTo>
                  <a:pt x="233349" y="147144"/>
                  <a:pt x="235239" y="104781"/>
                  <a:pt x="241738" y="115613"/>
                </a:cubicBezTo>
                <a:cubicBezTo>
                  <a:pt x="256270" y="139834"/>
                  <a:pt x="248745" y="171668"/>
                  <a:pt x="252248" y="199696"/>
                </a:cubicBezTo>
                <a:cubicBezTo>
                  <a:pt x="270180" y="127965"/>
                  <a:pt x="259848" y="147794"/>
                  <a:pt x="273269" y="241738"/>
                </a:cubicBezTo>
                <a:cubicBezTo>
                  <a:pt x="276283" y="262834"/>
                  <a:pt x="280276" y="283779"/>
                  <a:pt x="283779" y="304800"/>
                </a:cubicBezTo>
                <a:cubicBezTo>
                  <a:pt x="291853" y="240203"/>
                  <a:pt x="295125" y="210029"/>
                  <a:pt x="304800" y="147144"/>
                </a:cubicBezTo>
                <a:cubicBezTo>
                  <a:pt x="308040" y="126081"/>
                  <a:pt x="310845" y="104920"/>
                  <a:pt x="315310" y="84082"/>
                </a:cubicBezTo>
                <a:cubicBezTo>
                  <a:pt x="321363" y="55833"/>
                  <a:pt x="336331" y="0"/>
                  <a:pt x="336331" y="0"/>
                </a:cubicBezTo>
                <a:cubicBezTo>
                  <a:pt x="348599" y="73610"/>
                  <a:pt x="349635" y="72766"/>
                  <a:pt x="357352" y="157655"/>
                </a:cubicBezTo>
                <a:cubicBezTo>
                  <a:pt x="372290" y="321974"/>
                  <a:pt x="355734" y="245773"/>
                  <a:pt x="378372" y="336331"/>
                </a:cubicBezTo>
                <a:cubicBezTo>
                  <a:pt x="381876" y="283779"/>
                  <a:pt x="385130" y="231210"/>
                  <a:pt x="388883" y="178675"/>
                </a:cubicBezTo>
                <a:cubicBezTo>
                  <a:pt x="392138" y="133112"/>
                  <a:pt x="367094" y="9740"/>
                  <a:pt x="399393" y="42041"/>
                </a:cubicBezTo>
                <a:cubicBezTo>
                  <a:pt x="436634" y="79284"/>
                  <a:pt x="404909" y="147265"/>
                  <a:pt x="409903" y="199696"/>
                </a:cubicBezTo>
                <a:cubicBezTo>
                  <a:pt x="411923" y="220911"/>
                  <a:pt x="416910" y="241737"/>
                  <a:pt x="420414" y="262758"/>
                </a:cubicBezTo>
                <a:cubicBezTo>
                  <a:pt x="423917" y="231227"/>
                  <a:pt x="427603" y="199716"/>
                  <a:pt x="430924" y="168165"/>
                </a:cubicBezTo>
                <a:cubicBezTo>
                  <a:pt x="443962" y="44302"/>
                  <a:pt x="435399" y="26853"/>
                  <a:pt x="451945" y="126124"/>
                </a:cubicBezTo>
                <a:cubicBezTo>
                  <a:pt x="455448" y="108607"/>
                  <a:pt x="444591" y="73572"/>
                  <a:pt x="462455" y="73572"/>
                </a:cubicBezTo>
                <a:cubicBezTo>
                  <a:pt x="480319" y="73572"/>
                  <a:pt x="468632" y="108793"/>
                  <a:pt x="472965" y="126124"/>
                </a:cubicBezTo>
                <a:cubicBezTo>
                  <a:pt x="475652" y="136872"/>
                  <a:pt x="479972" y="147145"/>
                  <a:pt x="483476" y="157655"/>
                </a:cubicBezTo>
                <a:cubicBezTo>
                  <a:pt x="486979" y="196193"/>
                  <a:pt x="484601" y="235727"/>
                  <a:pt x="493986" y="273269"/>
                </a:cubicBezTo>
                <a:cubicBezTo>
                  <a:pt x="496673" y="284017"/>
                  <a:pt x="502323" y="252602"/>
                  <a:pt x="504496" y="241738"/>
                </a:cubicBezTo>
                <a:cubicBezTo>
                  <a:pt x="542157" y="53434"/>
                  <a:pt x="494359" y="250759"/>
                  <a:pt x="525517" y="126124"/>
                </a:cubicBezTo>
                <a:cubicBezTo>
                  <a:pt x="550165" y="200070"/>
                  <a:pt x="518085" y="108783"/>
                  <a:pt x="557048" y="199696"/>
                </a:cubicBezTo>
                <a:cubicBezTo>
                  <a:pt x="561412" y="209879"/>
                  <a:pt x="564055" y="220717"/>
                  <a:pt x="567558" y="231227"/>
                </a:cubicBezTo>
                <a:cubicBezTo>
                  <a:pt x="571062" y="220717"/>
                  <a:pt x="576248" y="210624"/>
                  <a:pt x="578069" y="199696"/>
                </a:cubicBezTo>
                <a:cubicBezTo>
                  <a:pt x="583285" y="168403"/>
                  <a:pt x="566146" y="127536"/>
                  <a:pt x="588579" y="105103"/>
                </a:cubicBezTo>
                <a:cubicBezTo>
                  <a:pt x="604247" y="89435"/>
                  <a:pt x="609600" y="168165"/>
                  <a:pt x="609600" y="168165"/>
                </a:cubicBezTo>
                <a:cubicBezTo>
                  <a:pt x="613103" y="150648"/>
                  <a:pt x="615410" y="132848"/>
                  <a:pt x="620110" y="115613"/>
                </a:cubicBezTo>
                <a:cubicBezTo>
                  <a:pt x="625940" y="94236"/>
                  <a:pt x="641131" y="52551"/>
                  <a:pt x="641131" y="52551"/>
                </a:cubicBezTo>
                <a:cubicBezTo>
                  <a:pt x="644634" y="80579"/>
                  <a:pt x="635973" y="113132"/>
                  <a:pt x="651641" y="136634"/>
                </a:cubicBezTo>
                <a:cubicBezTo>
                  <a:pt x="661550" y="151498"/>
                  <a:pt x="652243" y="69218"/>
                  <a:pt x="662152" y="84082"/>
                </a:cubicBezTo>
                <a:cubicBezTo>
                  <a:pt x="677820" y="107584"/>
                  <a:pt x="669159" y="140137"/>
                  <a:pt x="672662" y="168165"/>
                </a:cubicBezTo>
                <a:cubicBezTo>
                  <a:pt x="692954" y="86996"/>
                  <a:pt x="685857" y="51435"/>
                  <a:pt x="704193" y="115613"/>
                </a:cubicBezTo>
                <a:cubicBezTo>
                  <a:pt x="708161" y="129503"/>
                  <a:pt x="711200" y="143641"/>
                  <a:pt x="714703" y="157655"/>
                </a:cubicBezTo>
                <a:cubicBezTo>
                  <a:pt x="727691" y="118692"/>
                  <a:pt x="720259" y="116215"/>
                  <a:pt x="735724" y="14714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26" name="TextBox 2"/>
          <p:cNvSpPr txBox="1">
            <a:spLocks noChangeArrowheads="1"/>
          </p:cNvSpPr>
          <p:nvPr/>
        </p:nvSpPr>
        <p:spPr bwMode="auto">
          <a:xfrm>
            <a:off x="685800" y="244951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sp>
        <p:nvSpPr>
          <p:cNvPr id="7" name="Freeform 6"/>
          <p:cNvSpPr/>
          <p:nvPr/>
        </p:nvSpPr>
        <p:spPr>
          <a:xfrm>
            <a:off x="1747838" y="2852738"/>
            <a:ext cx="461962" cy="168275"/>
          </a:xfrm>
          <a:custGeom>
            <a:avLst/>
            <a:gdLst>
              <a:gd name="connsiteX0" fmla="*/ 0 w 578069"/>
              <a:gd name="connsiteY0" fmla="*/ 115614 h 169497"/>
              <a:gd name="connsiteX1" fmla="*/ 10510 w 578069"/>
              <a:gd name="connsiteY1" fmla="*/ 63063 h 169497"/>
              <a:gd name="connsiteX2" fmla="*/ 52551 w 578069"/>
              <a:gd name="connsiteY2" fmla="*/ 115614 h 169497"/>
              <a:gd name="connsiteX3" fmla="*/ 126124 w 578069"/>
              <a:gd name="connsiteY3" fmla="*/ 126125 h 169497"/>
              <a:gd name="connsiteX4" fmla="*/ 178676 w 578069"/>
              <a:gd name="connsiteY4" fmla="*/ 115614 h 169497"/>
              <a:gd name="connsiteX5" fmla="*/ 199696 w 578069"/>
              <a:gd name="connsiteY5" fmla="*/ 84083 h 169497"/>
              <a:gd name="connsiteX6" fmla="*/ 231227 w 578069"/>
              <a:gd name="connsiteY6" fmla="*/ 73573 h 169497"/>
              <a:gd name="connsiteX7" fmla="*/ 241738 w 578069"/>
              <a:gd name="connsiteY7" fmla="*/ 115614 h 169497"/>
              <a:gd name="connsiteX8" fmla="*/ 252248 w 578069"/>
              <a:gd name="connsiteY8" fmla="*/ 168166 h 169497"/>
              <a:gd name="connsiteX9" fmla="*/ 262758 w 578069"/>
              <a:gd name="connsiteY9" fmla="*/ 136635 h 169497"/>
              <a:gd name="connsiteX10" fmla="*/ 273269 w 578069"/>
              <a:gd name="connsiteY10" fmla="*/ 42042 h 169497"/>
              <a:gd name="connsiteX11" fmla="*/ 283779 w 578069"/>
              <a:gd name="connsiteY11" fmla="*/ 73573 h 169497"/>
              <a:gd name="connsiteX12" fmla="*/ 294289 w 578069"/>
              <a:gd name="connsiteY12" fmla="*/ 42042 h 169497"/>
              <a:gd name="connsiteX13" fmla="*/ 304800 w 578069"/>
              <a:gd name="connsiteY13" fmla="*/ 73573 h 169497"/>
              <a:gd name="connsiteX14" fmla="*/ 336331 w 578069"/>
              <a:gd name="connsiteY14" fmla="*/ 0 h 169497"/>
              <a:gd name="connsiteX15" fmla="*/ 346841 w 578069"/>
              <a:gd name="connsiteY15" fmla="*/ 73573 h 169497"/>
              <a:gd name="connsiteX16" fmla="*/ 357351 w 578069"/>
              <a:gd name="connsiteY16" fmla="*/ 126125 h 169497"/>
              <a:gd name="connsiteX17" fmla="*/ 367862 w 578069"/>
              <a:gd name="connsiteY17" fmla="*/ 94594 h 169497"/>
              <a:gd name="connsiteX18" fmla="*/ 378372 w 578069"/>
              <a:gd name="connsiteY18" fmla="*/ 136635 h 169497"/>
              <a:gd name="connsiteX19" fmla="*/ 399393 w 578069"/>
              <a:gd name="connsiteY19" fmla="*/ 73573 h 169497"/>
              <a:gd name="connsiteX20" fmla="*/ 409903 w 578069"/>
              <a:gd name="connsiteY20" fmla="*/ 115614 h 169497"/>
              <a:gd name="connsiteX21" fmla="*/ 420413 w 578069"/>
              <a:gd name="connsiteY21" fmla="*/ 73573 h 169497"/>
              <a:gd name="connsiteX22" fmla="*/ 430924 w 578069"/>
              <a:gd name="connsiteY22" fmla="*/ 115614 h 169497"/>
              <a:gd name="connsiteX23" fmla="*/ 451944 w 578069"/>
              <a:gd name="connsiteY23" fmla="*/ 115614 h 169497"/>
              <a:gd name="connsiteX24" fmla="*/ 483476 w 578069"/>
              <a:gd name="connsiteY24" fmla="*/ 105104 h 169497"/>
              <a:gd name="connsiteX25" fmla="*/ 493986 w 578069"/>
              <a:gd name="connsiteY25" fmla="*/ 63063 h 169497"/>
              <a:gd name="connsiteX26" fmla="*/ 504496 w 578069"/>
              <a:gd name="connsiteY26" fmla="*/ 105104 h 169497"/>
              <a:gd name="connsiteX27" fmla="*/ 525517 w 578069"/>
              <a:gd name="connsiteY27" fmla="*/ 168166 h 169497"/>
              <a:gd name="connsiteX28" fmla="*/ 567558 w 578069"/>
              <a:gd name="connsiteY28" fmla="*/ 94594 h 169497"/>
              <a:gd name="connsiteX29" fmla="*/ 578069 w 578069"/>
              <a:gd name="connsiteY29" fmla="*/ 105104 h 1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8069" h="169497">
                <a:moveTo>
                  <a:pt x="0" y="115614"/>
                </a:moveTo>
                <a:cubicBezTo>
                  <a:pt x="3503" y="98097"/>
                  <a:pt x="-3781" y="73781"/>
                  <a:pt x="10510" y="63063"/>
                </a:cubicBezTo>
                <a:cubicBezTo>
                  <a:pt x="35866" y="44046"/>
                  <a:pt x="51548" y="112604"/>
                  <a:pt x="52551" y="115614"/>
                </a:cubicBezTo>
                <a:cubicBezTo>
                  <a:pt x="126123" y="91091"/>
                  <a:pt x="108606" y="73574"/>
                  <a:pt x="126124" y="126125"/>
                </a:cubicBezTo>
                <a:cubicBezTo>
                  <a:pt x="182177" y="42043"/>
                  <a:pt x="108607" y="129629"/>
                  <a:pt x="178676" y="115614"/>
                </a:cubicBezTo>
                <a:cubicBezTo>
                  <a:pt x="191062" y="113137"/>
                  <a:pt x="189832" y="91974"/>
                  <a:pt x="199696" y="84083"/>
                </a:cubicBezTo>
                <a:cubicBezTo>
                  <a:pt x="208347" y="77162"/>
                  <a:pt x="220717" y="77076"/>
                  <a:pt x="231227" y="73573"/>
                </a:cubicBezTo>
                <a:cubicBezTo>
                  <a:pt x="234731" y="87587"/>
                  <a:pt x="238604" y="101513"/>
                  <a:pt x="241738" y="115614"/>
                </a:cubicBezTo>
                <a:cubicBezTo>
                  <a:pt x="245613" y="133053"/>
                  <a:pt x="239616" y="155534"/>
                  <a:pt x="252248" y="168166"/>
                </a:cubicBezTo>
                <a:cubicBezTo>
                  <a:pt x="260082" y="176000"/>
                  <a:pt x="259255" y="147145"/>
                  <a:pt x="262758" y="136635"/>
                </a:cubicBezTo>
                <a:cubicBezTo>
                  <a:pt x="266262" y="105104"/>
                  <a:pt x="263237" y="72139"/>
                  <a:pt x="273269" y="42042"/>
                </a:cubicBezTo>
                <a:cubicBezTo>
                  <a:pt x="276772" y="31532"/>
                  <a:pt x="272700" y="73573"/>
                  <a:pt x="283779" y="73573"/>
                </a:cubicBezTo>
                <a:cubicBezTo>
                  <a:pt x="294858" y="73573"/>
                  <a:pt x="290786" y="52552"/>
                  <a:pt x="294289" y="42042"/>
                </a:cubicBezTo>
                <a:cubicBezTo>
                  <a:pt x="297793" y="52552"/>
                  <a:pt x="294290" y="77076"/>
                  <a:pt x="304800" y="73573"/>
                </a:cubicBezTo>
                <a:cubicBezTo>
                  <a:pt x="314539" y="70327"/>
                  <a:pt x="332346" y="11955"/>
                  <a:pt x="336331" y="0"/>
                </a:cubicBezTo>
                <a:cubicBezTo>
                  <a:pt x="339834" y="24524"/>
                  <a:pt x="342768" y="49137"/>
                  <a:pt x="346841" y="73573"/>
                </a:cubicBezTo>
                <a:cubicBezTo>
                  <a:pt x="349778" y="91194"/>
                  <a:pt x="344719" y="113493"/>
                  <a:pt x="357351" y="126125"/>
                </a:cubicBezTo>
                <a:cubicBezTo>
                  <a:pt x="365185" y="133959"/>
                  <a:pt x="364358" y="105104"/>
                  <a:pt x="367862" y="94594"/>
                </a:cubicBezTo>
                <a:cubicBezTo>
                  <a:pt x="371365" y="108608"/>
                  <a:pt x="366353" y="144648"/>
                  <a:pt x="378372" y="136635"/>
                </a:cubicBezTo>
                <a:cubicBezTo>
                  <a:pt x="396808" y="124344"/>
                  <a:pt x="399393" y="73573"/>
                  <a:pt x="399393" y="73573"/>
                </a:cubicBezTo>
                <a:cubicBezTo>
                  <a:pt x="402896" y="87587"/>
                  <a:pt x="395458" y="115614"/>
                  <a:pt x="409903" y="115614"/>
                </a:cubicBezTo>
                <a:cubicBezTo>
                  <a:pt x="424348" y="115614"/>
                  <a:pt x="405968" y="73573"/>
                  <a:pt x="420413" y="73573"/>
                </a:cubicBezTo>
                <a:cubicBezTo>
                  <a:pt x="434858" y="73573"/>
                  <a:pt x="427420" y="101600"/>
                  <a:pt x="430924" y="115614"/>
                </a:cubicBezTo>
                <a:cubicBezTo>
                  <a:pt x="454947" y="43543"/>
                  <a:pt x="427921" y="103603"/>
                  <a:pt x="451944" y="115614"/>
                </a:cubicBezTo>
                <a:cubicBezTo>
                  <a:pt x="461853" y="120569"/>
                  <a:pt x="472965" y="108607"/>
                  <a:pt x="483476" y="105104"/>
                </a:cubicBezTo>
                <a:cubicBezTo>
                  <a:pt x="486979" y="91090"/>
                  <a:pt x="479541" y="63063"/>
                  <a:pt x="493986" y="63063"/>
                </a:cubicBezTo>
                <a:cubicBezTo>
                  <a:pt x="508431" y="63063"/>
                  <a:pt x="500345" y="91268"/>
                  <a:pt x="504496" y="105104"/>
                </a:cubicBezTo>
                <a:cubicBezTo>
                  <a:pt x="510863" y="126327"/>
                  <a:pt x="525517" y="168166"/>
                  <a:pt x="525517" y="168166"/>
                </a:cubicBezTo>
                <a:cubicBezTo>
                  <a:pt x="529153" y="160895"/>
                  <a:pt x="556418" y="102021"/>
                  <a:pt x="567558" y="94594"/>
                </a:cubicBezTo>
                <a:cubicBezTo>
                  <a:pt x="571681" y="91846"/>
                  <a:pt x="574565" y="101601"/>
                  <a:pt x="578069" y="10510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470150" y="2151063"/>
            <a:ext cx="461963" cy="169862"/>
          </a:xfrm>
          <a:custGeom>
            <a:avLst/>
            <a:gdLst>
              <a:gd name="connsiteX0" fmla="*/ 0 w 578069"/>
              <a:gd name="connsiteY0" fmla="*/ 115614 h 169497"/>
              <a:gd name="connsiteX1" fmla="*/ 10510 w 578069"/>
              <a:gd name="connsiteY1" fmla="*/ 63063 h 169497"/>
              <a:gd name="connsiteX2" fmla="*/ 52551 w 578069"/>
              <a:gd name="connsiteY2" fmla="*/ 115614 h 169497"/>
              <a:gd name="connsiteX3" fmla="*/ 126124 w 578069"/>
              <a:gd name="connsiteY3" fmla="*/ 126125 h 169497"/>
              <a:gd name="connsiteX4" fmla="*/ 178676 w 578069"/>
              <a:gd name="connsiteY4" fmla="*/ 115614 h 169497"/>
              <a:gd name="connsiteX5" fmla="*/ 199696 w 578069"/>
              <a:gd name="connsiteY5" fmla="*/ 84083 h 169497"/>
              <a:gd name="connsiteX6" fmla="*/ 231227 w 578069"/>
              <a:gd name="connsiteY6" fmla="*/ 73573 h 169497"/>
              <a:gd name="connsiteX7" fmla="*/ 241738 w 578069"/>
              <a:gd name="connsiteY7" fmla="*/ 115614 h 169497"/>
              <a:gd name="connsiteX8" fmla="*/ 252248 w 578069"/>
              <a:gd name="connsiteY8" fmla="*/ 168166 h 169497"/>
              <a:gd name="connsiteX9" fmla="*/ 262758 w 578069"/>
              <a:gd name="connsiteY9" fmla="*/ 136635 h 169497"/>
              <a:gd name="connsiteX10" fmla="*/ 273269 w 578069"/>
              <a:gd name="connsiteY10" fmla="*/ 42042 h 169497"/>
              <a:gd name="connsiteX11" fmla="*/ 283779 w 578069"/>
              <a:gd name="connsiteY11" fmla="*/ 73573 h 169497"/>
              <a:gd name="connsiteX12" fmla="*/ 294289 w 578069"/>
              <a:gd name="connsiteY12" fmla="*/ 42042 h 169497"/>
              <a:gd name="connsiteX13" fmla="*/ 304800 w 578069"/>
              <a:gd name="connsiteY13" fmla="*/ 73573 h 169497"/>
              <a:gd name="connsiteX14" fmla="*/ 336331 w 578069"/>
              <a:gd name="connsiteY14" fmla="*/ 0 h 169497"/>
              <a:gd name="connsiteX15" fmla="*/ 346841 w 578069"/>
              <a:gd name="connsiteY15" fmla="*/ 73573 h 169497"/>
              <a:gd name="connsiteX16" fmla="*/ 357351 w 578069"/>
              <a:gd name="connsiteY16" fmla="*/ 126125 h 169497"/>
              <a:gd name="connsiteX17" fmla="*/ 367862 w 578069"/>
              <a:gd name="connsiteY17" fmla="*/ 94594 h 169497"/>
              <a:gd name="connsiteX18" fmla="*/ 378372 w 578069"/>
              <a:gd name="connsiteY18" fmla="*/ 136635 h 169497"/>
              <a:gd name="connsiteX19" fmla="*/ 399393 w 578069"/>
              <a:gd name="connsiteY19" fmla="*/ 73573 h 169497"/>
              <a:gd name="connsiteX20" fmla="*/ 409903 w 578069"/>
              <a:gd name="connsiteY20" fmla="*/ 115614 h 169497"/>
              <a:gd name="connsiteX21" fmla="*/ 420413 w 578069"/>
              <a:gd name="connsiteY21" fmla="*/ 73573 h 169497"/>
              <a:gd name="connsiteX22" fmla="*/ 430924 w 578069"/>
              <a:gd name="connsiteY22" fmla="*/ 115614 h 169497"/>
              <a:gd name="connsiteX23" fmla="*/ 451944 w 578069"/>
              <a:gd name="connsiteY23" fmla="*/ 115614 h 169497"/>
              <a:gd name="connsiteX24" fmla="*/ 483476 w 578069"/>
              <a:gd name="connsiteY24" fmla="*/ 105104 h 169497"/>
              <a:gd name="connsiteX25" fmla="*/ 493986 w 578069"/>
              <a:gd name="connsiteY25" fmla="*/ 63063 h 169497"/>
              <a:gd name="connsiteX26" fmla="*/ 504496 w 578069"/>
              <a:gd name="connsiteY26" fmla="*/ 105104 h 169497"/>
              <a:gd name="connsiteX27" fmla="*/ 525517 w 578069"/>
              <a:gd name="connsiteY27" fmla="*/ 168166 h 169497"/>
              <a:gd name="connsiteX28" fmla="*/ 567558 w 578069"/>
              <a:gd name="connsiteY28" fmla="*/ 94594 h 169497"/>
              <a:gd name="connsiteX29" fmla="*/ 578069 w 578069"/>
              <a:gd name="connsiteY29" fmla="*/ 105104 h 1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8069" h="169497">
                <a:moveTo>
                  <a:pt x="0" y="115614"/>
                </a:moveTo>
                <a:cubicBezTo>
                  <a:pt x="3503" y="98097"/>
                  <a:pt x="-3781" y="73781"/>
                  <a:pt x="10510" y="63063"/>
                </a:cubicBezTo>
                <a:cubicBezTo>
                  <a:pt x="35866" y="44046"/>
                  <a:pt x="51548" y="112604"/>
                  <a:pt x="52551" y="115614"/>
                </a:cubicBezTo>
                <a:cubicBezTo>
                  <a:pt x="126123" y="91091"/>
                  <a:pt x="108606" y="73574"/>
                  <a:pt x="126124" y="126125"/>
                </a:cubicBezTo>
                <a:cubicBezTo>
                  <a:pt x="182177" y="42043"/>
                  <a:pt x="108607" y="129629"/>
                  <a:pt x="178676" y="115614"/>
                </a:cubicBezTo>
                <a:cubicBezTo>
                  <a:pt x="191062" y="113137"/>
                  <a:pt x="189832" y="91974"/>
                  <a:pt x="199696" y="84083"/>
                </a:cubicBezTo>
                <a:cubicBezTo>
                  <a:pt x="208347" y="77162"/>
                  <a:pt x="220717" y="77076"/>
                  <a:pt x="231227" y="73573"/>
                </a:cubicBezTo>
                <a:cubicBezTo>
                  <a:pt x="234731" y="87587"/>
                  <a:pt x="238604" y="101513"/>
                  <a:pt x="241738" y="115614"/>
                </a:cubicBezTo>
                <a:cubicBezTo>
                  <a:pt x="245613" y="133053"/>
                  <a:pt x="239616" y="155534"/>
                  <a:pt x="252248" y="168166"/>
                </a:cubicBezTo>
                <a:cubicBezTo>
                  <a:pt x="260082" y="176000"/>
                  <a:pt x="259255" y="147145"/>
                  <a:pt x="262758" y="136635"/>
                </a:cubicBezTo>
                <a:cubicBezTo>
                  <a:pt x="266262" y="105104"/>
                  <a:pt x="263237" y="72139"/>
                  <a:pt x="273269" y="42042"/>
                </a:cubicBezTo>
                <a:cubicBezTo>
                  <a:pt x="276772" y="31532"/>
                  <a:pt x="272700" y="73573"/>
                  <a:pt x="283779" y="73573"/>
                </a:cubicBezTo>
                <a:cubicBezTo>
                  <a:pt x="294858" y="73573"/>
                  <a:pt x="290786" y="52552"/>
                  <a:pt x="294289" y="42042"/>
                </a:cubicBezTo>
                <a:cubicBezTo>
                  <a:pt x="297793" y="52552"/>
                  <a:pt x="294290" y="77076"/>
                  <a:pt x="304800" y="73573"/>
                </a:cubicBezTo>
                <a:cubicBezTo>
                  <a:pt x="314539" y="70327"/>
                  <a:pt x="332346" y="11955"/>
                  <a:pt x="336331" y="0"/>
                </a:cubicBezTo>
                <a:cubicBezTo>
                  <a:pt x="339834" y="24524"/>
                  <a:pt x="342768" y="49137"/>
                  <a:pt x="346841" y="73573"/>
                </a:cubicBezTo>
                <a:cubicBezTo>
                  <a:pt x="349778" y="91194"/>
                  <a:pt x="344719" y="113493"/>
                  <a:pt x="357351" y="126125"/>
                </a:cubicBezTo>
                <a:cubicBezTo>
                  <a:pt x="365185" y="133959"/>
                  <a:pt x="364358" y="105104"/>
                  <a:pt x="367862" y="94594"/>
                </a:cubicBezTo>
                <a:cubicBezTo>
                  <a:pt x="371365" y="108608"/>
                  <a:pt x="366353" y="144648"/>
                  <a:pt x="378372" y="136635"/>
                </a:cubicBezTo>
                <a:cubicBezTo>
                  <a:pt x="396808" y="124344"/>
                  <a:pt x="399393" y="73573"/>
                  <a:pt x="399393" y="73573"/>
                </a:cubicBezTo>
                <a:cubicBezTo>
                  <a:pt x="402896" y="87587"/>
                  <a:pt x="395458" y="115614"/>
                  <a:pt x="409903" y="115614"/>
                </a:cubicBezTo>
                <a:cubicBezTo>
                  <a:pt x="424348" y="115614"/>
                  <a:pt x="405968" y="73573"/>
                  <a:pt x="420413" y="73573"/>
                </a:cubicBezTo>
                <a:cubicBezTo>
                  <a:pt x="434858" y="73573"/>
                  <a:pt x="427420" y="101600"/>
                  <a:pt x="430924" y="115614"/>
                </a:cubicBezTo>
                <a:cubicBezTo>
                  <a:pt x="454947" y="43543"/>
                  <a:pt x="427921" y="103603"/>
                  <a:pt x="451944" y="115614"/>
                </a:cubicBezTo>
                <a:cubicBezTo>
                  <a:pt x="461853" y="120569"/>
                  <a:pt x="472965" y="108607"/>
                  <a:pt x="483476" y="105104"/>
                </a:cubicBezTo>
                <a:cubicBezTo>
                  <a:pt x="486979" y="91090"/>
                  <a:pt x="479541" y="63063"/>
                  <a:pt x="493986" y="63063"/>
                </a:cubicBezTo>
                <a:cubicBezTo>
                  <a:pt x="508431" y="63063"/>
                  <a:pt x="500345" y="91268"/>
                  <a:pt x="504496" y="105104"/>
                </a:cubicBezTo>
                <a:cubicBezTo>
                  <a:pt x="510863" y="126327"/>
                  <a:pt x="525517" y="168166"/>
                  <a:pt x="525517" y="168166"/>
                </a:cubicBezTo>
                <a:cubicBezTo>
                  <a:pt x="529153" y="160895"/>
                  <a:pt x="556418" y="102021"/>
                  <a:pt x="567558" y="94594"/>
                </a:cubicBezTo>
                <a:cubicBezTo>
                  <a:pt x="571681" y="91846"/>
                  <a:pt x="574565" y="101601"/>
                  <a:pt x="578069" y="10510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29" name="TextBox 2"/>
          <p:cNvSpPr txBox="1">
            <a:spLocks noChangeArrowheads="1"/>
          </p:cNvSpPr>
          <p:nvPr/>
        </p:nvSpPr>
        <p:spPr bwMode="auto">
          <a:xfrm>
            <a:off x="1617663" y="293846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sp>
        <p:nvSpPr>
          <p:cNvPr id="13330" name="TextBox 2"/>
          <p:cNvSpPr txBox="1">
            <a:spLocks noChangeArrowheads="1"/>
          </p:cNvSpPr>
          <p:nvPr/>
        </p:nvSpPr>
        <p:spPr bwMode="auto">
          <a:xfrm>
            <a:off x="2344738" y="2220913"/>
            <a:ext cx="952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55663" y="2743200"/>
            <a:ext cx="134937" cy="201613"/>
          </a:xfrm>
          <a:prstGeom prst="straightConnector1">
            <a:avLst/>
          </a:prstGeom>
          <a:ln w="2857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Challenge in RF IC Designs</a:t>
            </a:r>
            <a:endParaRPr lang="en-US" dirty="0"/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2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reeform 13"/>
          <p:cNvSpPr/>
          <p:nvPr/>
        </p:nvSpPr>
        <p:spPr>
          <a:xfrm>
            <a:off x="400050" y="2249488"/>
            <a:ext cx="493713" cy="903287"/>
          </a:xfrm>
          <a:custGeom>
            <a:avLst/>
            <a:gdLst>
              <a:gd name="connsiteX0" fmla="*/ 0 w 493986"/>
              <a:gd name="connsiteY0" fmla="*/ 0 h 903889"/>
              <a:gd name="connsiteX1" fmla="*/ 10510 w 493986"/>
              <a:gd name="connsiteY1" fmla="*/ 63062 h 903889"/>
              <a:gd name="connsiteX2" fmla="*/ 21021 w 493986"/>
              <a:gd name="connsiteY2" fmla="*/ 94593 h 903889"/>
              <a:gd name="connsiteX3" fmla="*/ 42041 w 493986"/>
              <a:gd name="connsiteY3" fmla="*/ 199696 h 903889"/>
              <a:gd name="connsiteX4" fmla="*/ 63062 w 493986"/>
              <a:gd name="connsiteY4" fmla="*/ 262758 h 903889"/>
              <a:gd name="connsiteX5" fmla="*/ 94593 w 493986"/>
              <a:gd name="connsiteY5" fmla="*/ 409903 h 903889"/>
              <a:gd name="connsiteX6" fmla="*/ 115614 w 493986"/>
              <a:gd name="connsiteY6" fmla="*/ 441434 h 903889"/>
              <a:gd name="connsiteX7" fmla="*/ 126124 w 493986"/>
              <a:gd name="connsiteY7" fmla="*/ 525517 h 903889"/>
              <a:gd name="connsiteX8" fmla="*/ 147145 w 493986"/>
              <a:gd name="connsiteY8" fmla="*/ 557048 h 903889"/>
              <a:gd name="connsiteX9" fmla="*/ 157655 w 493986"/>
              <a:gd name="connsiteY9" fmla="*/ 515007 h 903889"/>
              <a:gd name="connsiteX10" fmla="*/ 178676 w 493986"/>
              <a:gd name="connsiteY10" fmla="*/ 430924 h 903889"/>
              <a:gd name="connsiteX11" fmla="*/ 220717 w 493986"/>
              <a:gd name="connsiteY11" fmla="*/ 493986 h 903889"/>
              <a:gd name="connsiteX12" fmla="*/ 241738 w 493986"/>
              <a:gd name="connsiteY12" fmla="*/ 536027 h 903889"/>
              <a:gd name="connsiteX13" fmla="*/ 252248 w 493986"/>
              <a:gd name="connsiteY13" fmla="*/ 567558 h 903889"/>
              <a:gd name="connsiteX14" fmla="*/ 273269 w 493986"/>
              <a:gd name="connsiteY14" fmla="*/ 599089 h 903889"/>
              <a:gd name="connsiteX15" fmla="*/ 325821 w 493986"/>
              <a:gd name="connsiteY15" fmla="*/ 693683 h 903889"/>
              <a:gd name="connsiteX16" fmla="*/ 367862 w 493986"/>
              <a:gd name="connsiteY16" fmla="*/ 756745 h 903889"/>
              <a:gd name="connsiteX17" fmla="*/ 388883 w 493986"/>
              <a:gd name="connsiteY17" fmla="*/ 788276 h 903889"/>
              <a:gd name="connsiteX18" fmla="*/ 420414 w 493986"/>
              <a:gd name="connsiteY18" fmla="*/ 830317 h 903889"/>
              <a:gd name="connsiteX19" fmla="*/ 441435 w 493986"/>
              <a:gd name="connsiteY19" fmla="*/ 861848 h 903889"/>
              <a:gd name="connsiteX20" fmla="*/ 472966 w 493986"/>
              <a:gd name="connsiteY20" fmla="*/ 882869 h 903889"/>
              <a:gd name="connsiteX21" fmla="*/ 493986 w 493986"/>
              <a:gd name="connsiteY21" fmla="*/ 903889 h 90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93986" h="903889">
                <a:moveTo>
                  <a:pt x="0" y="0"/>
                </a:moveTo>
                <a:cubicBezTo>
                  <a:pt x="3503" y="21021"/>
                  <a:pt x="5887" y="42259"/>
                  <a:pt x="10510" y="63062"/>
                </a:cubicBezTo>
                <a:cubicBezTo>
                  <a:pt x="12913" y="73877"/>
                  <a:pt x="18530" y="83798"/>
                  <a:pt x="21021" y="94593"/>
                </a:cubicBezTo>
                <a:cubicBezTo>
                  <a:pt x="29055" y="129406"/>
                  <a:pt x="30743" y="165801"/>
                  <a:pt x="42041" y="199696"/>
                </a:cubicBezTo>
                <a:cubicBezTo>
                  <a:pt x="49048" y="220717"/>
                  <a:pt x="59419" y="240902"/>
                  <a:pt x="63062" y="262758"/>
                </a:cubicBezTo>
                <a:cubicBezTo>
                  <a:pt x="67589" y="289919"/>
                  <a:pt x="82956" y="392448"/>
                  <a:pt x="94593" y="409903"/>
                </a:cubicBezTo>
                <a:lnTo>
                  <a:pt x="115614" y="441434"/>
                </a:lnTo>
                <a:cubicBezTo>
                  <a:pt x="119117" y="469462"/>
                  <a:pt x="118692" y="498266"/>
                  <a:pt x="126124" y="525517"/>
                </a:cubicBezTo>
                <a:cubicBezTo>
                  <a:pt x="129448" y="537704"/>
                  <a:pt x="135161" y="561042"/>
                  <a:pt x="147145" y="557048"/>
                </a:cubicBezTo>
                <a:cubicBezTo>
                  <a:pt x="160849" y="552480"/>
                  <a:pt x="154521" y="529108"/>
                  <a:pt x="157655" y="515007"/>
                </a:cubicBezTo>
                <a:cubicBezTo>
                  <a:pt x="174565" y="438911"/>
                  <a:pt x="159896" y="487266"/>
                  <a:pt x="178676" y="430924"/>
                </a:cubicBezTo>
                <a:cubicBezTo>
                  <a:pt x="192690" y="451945"/>
                  <a:pt x="209419" y="471390"/>
                  <a:pt x="220717" y="493986"/>
                </a:cubicBezTo>
                <a:cubicBezTo>
                  <a:pt x="227724" y="508000"/>
                  <a:pt x="235566" y="521626"/>
                  <a:pt x="241738" y="536027"/>
                </a:cubicBezTo>
                <a:cubicBezTo>
                  <a:pt x="246102" y="546210"/>
                  <a:pt x="247293" y="557649"/>
                  <a:pt x="252248" y="567558"/>
                </a:cubicBezTo>
                <a:cubicBezTo>
                  <a:pt x="257897" y="578856"/>
                  <a:pt x="266262" y="588579"/>
                  <a:pt x="273269" y="599089"/>
                </a:cubicBezTo>
                <a:cubicBezTo>
                  <a:pt x="291768" y="654588"/>
                  <a:pt x="277633" y="621400"/>
                  <a:pt x="325821" y="693683"/>
                </a:cubicBezTo>
                <a:lnTo>
                  <a:pt x="367862" y="756745"/>
                </a:lnTo>
                <a:cubicBezTo>
                  <a:pt x="374869" y="767255"/>
                  <a:pt x="381304" y="778171"/>
                  <a:pt x="388883" y="788276"/>
                </a:cubicBezTo>
                <a:cubicBezTo>
                  <a:pt x="399393" y="802290"/>
                  <a:pt x="410232" y="816063"/>
                  <a:pt x="420414" y="830317"/>
                </a:cubicBezTo>
                <a:cubicBezTo>
                  <a:pt x="427756" y="840596"/>
                  <a:pt x="432503" y="852916"/>
                  <a:pt x="441435" y="861848"/>
                </a:cubicBezTo>
                <a:cubicBezTo>
                  <a:pt x="450367" y="870780"/>
                  <a:pt x="463102" y="874978"/>
                  <a:pt x="472966" y="882869"/>
                </a:cubicBezTo>
                <a:cubicBezTo>
                  <a:pt x="480704" y="889059"/>
                  <a:pt x="486979" y="896882"/>
                  <a:pt x="493986" y="903889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208088" y="2533650"/>
            <a:ext cx="525462" cy="976313"/>
          </a:xfrm>
          <a:custGeom>
            <a:avLst/>
            <a:gdLst>
              <a:gd name="connsiteX0" fmla="*/ 0 w 525517"/>
              <a:gd name="connsiteY0" fmla="*/ 903974 h 977546"/>
              <a:gd name="connsiteX1" fmla="*/ 31531 w 525517"/>
              <a:gd name="connsiteY1" fmla="*/ 956525 h 977546"/>
              <a:gd name="connsiteX2" fmla="*/ 105103 w 525517"/>
              <a:gd name="connsiteY2" fmla="*/ 977546 h 977546"/>
              <a:gd name="connsiteX3" fmla="*/ 220717 w 525517"/>
              <a:gd name="connsiteY3" fmla="*/ 967036 h 977546"/>
              <a:gd name="connsiteX4" fmla="*/ 252248 w 525517"/>
              <a:gd name="connsiteY4" fmla="*/ 956525 h 977546"/>
              <a:gd name="connsiteX5" fmla="*/ 273269 w 525517"/>
              <a:gd name="connsiteY5" fmla="*/ 893463 h 977546"/>
              <a:gd name="connsiteX6" fmla="*/ 283779 w 525517"/>
              <a:gd name="connsiteY6" fmla="*/ 84167 h 977546"/>
              <a:gd name="connsiteX7" fmla="*/ 315310 w 525517"/>
              <a:gd name="connsiteY7" fmla="*/ 63146 h 977546"/>
              <a:gd name="connsiteX8" fmla="*/ 336331 w 525517"/>
              <a:gd name="connsiteY8" fmla="*/ 31615 h 977546"/>
              <a:gd name="connsiteX9" fmla="*/ 399393 w 525517"/>
              <a:gd name="connsiteY9" fmla="*/ 10594 h 977546"/>
              <a:gd name="connsiteX10" fmla="*/ 525517 w 525517"/>
              <a:gd name="connsiteY10" fmla="*/ 84 h 97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517" h="977546">
                <a:moveTo>
                  <a:pt x="0" y="903974"/>
                </a:moveTo>
                <a:cubicBezTo>
                  <a:pt x="10510" y="921491"/>
                  <a:pt x="17086" y="942080"/>
                  <a:pt x="31531" y="956525"/>
                </a:cubicBezTo>
                <a:cubicBezTo>
                  <a:pt x="36559" y="961553"/>
                  <a:pt x="104736" y="977454"/>
                  <a:pt x="105103" y="977546"/>
                </a:cubicBezTo>
                <a:cubicBezTo>
                  <a:pt x="143641" y="974043"/>
                  <a:pt x="182409" y="972509"/>
                  <a:pt x="220717" y="967036"/>
                </a:cubicBezTo>
                <a:cubicBezTo>
                  <a:pt x="231685" y="965469"/>
                  <a:pt x="245809" y="965540"/>
                  <a:pt x="252248" y="956525"/>
                </a:cubicBezTo>
                <a:cubicBezTo>
                  <a:pt x="265127" y="938494"/>
                  <a:pt x="273269" y="893463"/>
                  <a:pt x="273269" y="893463"/>
                </a:cubicBezTo>
                <a:cubicBezTo>
                  <a:pt x="276772" y="623698"/>
                  <a:pt x="270136" y="353610"/>
                  <a:pt x="283779" y="84167"/>
                </a:cubicBezTo>
                <a:cubicBezTo>
                  <a:pt x="284418" y="71551"/>
                  <a:pt x="306378" y="72078"/>
                  <a:pt x="315310" y="63146"/>
                </a:cubicBezTo>
                <a:cubicBezTo>
                  <a:pt x="324242" y="54214"/>
                  <a:pt x="325619" y="38310"/>
                  <a:pt x="336331" y="31615"/>
                </a:cubicBezTo>
                <a:cubicBezTo>
                  <a:pt x="355121" y="19871"/>
                  <a:pt x="377406" y="13342"/>
                  <a:pt x="399393" y="10594"/>
                </a:cubicBezTo>
                <a:cubicBezTo>
                  <a:pt x="497381" y="-1654"/>
                  <a:pt x="455230" y="84"/>
                  <a:pt x="525517" y="84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081213" y="1995488"/>
            <a:ext cx="766762" cy="463550"/>
          </a:xfrm>
          <a:custGeom>
            <a:avLst/>
            <a:gdLst>
              <a:gd name="connsiteX0" fmla="*/ 0 w 767255"/>
              <a:gd name="connsiteY0" fmla="*/ 463740 h 463740"/>
              <a:gd name="connsiteX1" fmla="*/ 105104 w 767255"/>
              <a:gd name="connsiteY1" fmla="*/ 453229 h 463740"/>
              <a:gd name="connsiteX2" fmla="*/ 136635 w 767255"/>
              <a:gd name="connsiteY2" fmla="*/ 442719 h 463740"/>
              <a:gd name="connsiteX3" fmla="*/ 147145 w 767255"/>
              <a:gd name="connsiteY3" fmla="*/ 411188 h 463740"/>
              <a:gd name="connsiteX4" fmla="*/ 168166 w 767255"/>
              <a:gd name="connsiteY4" fmla="*/ 379657 h 463740"/>
              <a:gd name="connsiteX5" fmla="*/ 189186 w 767255"/>
              <a:gd name="connsiteY5" fmla="*/ 106388 h 463740"/>
              <a:gd name="connsiteX6" fmla="*/ 220718 w 767255"/>
              <a:gd name="connsiteY6" fmla="*/ 43326 h 463740"/>
              <a:gd name="connsiteX7" fmla="*/ 252249 w 767255"/>
              <a:gd name="connsiteY7" fmla="*/ 32816 h 463740"/>
              <a:gd name="connsiteX8" fmla="*/ 283780 w 767255"/>
              <a:gd name="connsiteY8" fmla="*/ 11795 h 463740"/>
              <a:gd name="connsiteX9" fmla="*/ 367862 w 767255"/>
              <a:gd name="connsiteY9" fmla="*/ 1285 h 463740"/>
              <a:gd name="connsiteX10" fmla="*/ 767255 w 767255"/>
              <a:gd name="connsiteY10" fmla="*/ 1285 h 46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7255" h="463740">
                <a:moveTo>
                  <a:pt x="0" y="463740"/>
                </a:moveTo>
                <a:cubicBezTo>
                  <a:pt x="35035" y="460236"/>
                  <a:pt x="70304" y="458583"/>
                  <a:pt x="105104" y="453229"/>
                </a:cubicBezTo>
                <a:cubicBezTo>
                  <a:pt x="116054" y="451544"/>
                  <a:pt x="128801" y="450553"/>
                  <a:pt x="136635" y="442719"/>
                </a:cubicBezTo>
                <a:cubicBezTo>
                  <a:pt x="144469" y="434885"/>
                  <a:pt x="142190" y="421097"/>
                  <a:pt x="147145" y="411188"/>
                </a:cubicBezTo>
                <a:cubicBezTo>
                  <a:pt x="152794" y="399890"/>
                  <a:pt x="161159" y="390167"/>
                  <a:pt x="168166" y="379657"/>
                </a:cubicBezTo>
                <a:cubicBezTo>
                  <a:pt x="195644" y="214786"/>
                  <a:pt x="159722" y="445224"/>
                  <a:pt x="189186" y="106388"/>
                </a:cubicBezTo>
                <a:cubicBezTo>
                  <a:pt x="190610" y="90017"/>
                  <a:pt x="208467" y="53126"/>
                  <a:pt x="220718" y="43326"/>
                </a:cubicBezTo>
                <a:cubicBezTo>
                  <a:pt x="229369" y="36405"/>
                  <a:pt x="241739" y="36319"/>
                  <a:pt x="252249" y="32816"/>
                </a:cubicBezTo>
                <a:cubicBezTo>
                  <a:pt x="262759" y="25809"/>
                  <a:pt x="271593" y="15119"/>
                  <a:pt x="283780" y="11795"/>
                </a:cubicBezTo>
                <a:cubicBezTo>
                  <a:pt x="311030" y="4363"/>
                  <a:pt x="339623" y="1899"/>
                  <a:pt x="367862" y="1285"/>
                </a:cubicBezTo>
                <a:cubicBezTo>
                  <a:pt x="500962" y="-1608"/>
                  <a:pt x="634124" y="1285"/>
                  <a:pt x="767255" y="1285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343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Where is difficulty in RF IC designs ? </a:t>
            </a:r>
          </a:p>
        </p:txBody>
      </p:sp>
      <p:sp>
        <p:nvSpPr>
          <p:cNvPr id="14344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Well, let’s think about in the Rx path first. </a:t>
            </a:r>
          </a:p>
        </p:txBody>
      </p:sp>
      <p:sp>
        <p:nvSpPr>
          <p:cNvPr id="14345" name="TextBox 2"/>
          <p:cNvSpPr txBox="1">
            <a:spLocks noChangeArrowheads="1"/>
          </p:cNvSpPr>
          <p:nvPr/>
        </p:nvSpPr>
        <p:spPr bwMode="auto">
          <a:xfrm>
            <a:off x="228600" y="1628775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RF signal 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(EM wave energy)</a:t>
            </a:r>
          </a:p>
        </p:txBody>
      </p:sp>
      <p:sp>
        <p:nvSpPr>
          <p:cNvPr id="14346" name="TextBox 2"/>
          <p:cNvSpPr txBox="1">
            <a:spLocks noChangeArrowheads="1"/>
          </p:cNvSpPr>
          <p:nvPr/>
        </p:nvSpPr>
        <p:spPr bwMode="auto">
          <a:xfrm>
            <a:off x="5638800" y="2478088"/>
            <a:ext cx="28956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On top of noise, there will also be a strong interference  from other base stations and cell phones. Strong Tx signal (~1W) will also be leaked to Rx path.  These strong interference and leakage will distort (minor) or intermodulate (worst) wanted signal.    </a:t>
            </a:r>
          </a:p>
        </p:txBody>
      </p:sp>
      <p:sp>
        <p:nvSpPr>
          <p:cNvPr id="21" name="Striped Right Arrow 20"/>
          <p:cNvSpPr/>
          <p:nvPr/>
        </p:nvSpPr>
        <p:spPr>
          <a:xfrm rot="5400000">
            <a:off x="6553201" y="4830762"/>
            <a:ext cx="304800" cy="396875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348" name="TextBox 2"/>
          <p:cNvSpPr txBox="1">
            <a:spLocks noChangeArrowheads="1"/>
          </p:cNvSpPr>
          <p:nvPr/>
        </p:nvSpPr>
        <p:spPr bwMode="auto">
          <a:xfrm>
            <a:off x="5638800" y="522128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This is the issue related to 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“Linearity Analysis”.</a:t>
            </a:r>
          </a:p>
        </p:txBody>
      </p:sp>
      <p:sp>
        <p:nvSpPr>
          <p:cNvPr id="14349" name="TextBox 2"/>
          <p:cNvSpPr txBox="1">
            <a:spLocks noChangeArrowheads="1"/>
          </p:cNvSpPr>
          <p:nvPr/>
        </p:nvSpPr>
        <p:spPr bwMode="auto">
          <a:xfrm>
            <a:off x="307975" y="3744913"/>
            <a:ext cx="1047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Interferer</a:t>
            </a:r>
          </a:p>
        </p:txBody>
      </p:sp>
      <p:sp>
        <p:nvSpPr>
          <p:cNvPr id="7" name="Freeform 6"/>
          <p:cNvSpPr/>
          <p:nvPr/>
        </p:nvSpPr>
        <p:spPr>
          <a:xfrm>
            <a:off x="1747838" y="2852738"/>
            <a:ext cx="461962" cy="168275"/>
          </a:xfrm>
          <a:custGeom>
            <a:avLst/>
            <a:gdLst>
              <a:gd name="connsiteX0" fmla="*/ 0 w 578069"/>
              <a:gd name="connsiteY0" fmla="*/ 115614 h 169497"/>
              <a:gd name="connsiteX1" fmla="*/ 10510 w 578069"/>
              <a:gd name="connsiteY1" fmla="*/ 63063 h 169497"/>
              <a:gd name="connsiteX2" fmla="*/ 52551 w 578069"/>
              <a:gd name="connsiteY2" fmla="*/ 115614 h 169497"/>
              <a:gd name="connsiteX3" fmla="*/ 126124 w 578069"/>
              <a:gd name="connsiteY3" fmla="*/ 126125 h 169497"/>
              <a:gd name="connsiteX4" fmla="*/ 178676 w 578069"/>
              <a:gd name="connsiteY4" fmla="*/ 115614 h 169497"/>
              <a:gd name="connsiteX5" fmla="*/ 199696 w 578069"/>
              <a:gd name="connsiteY5" fmla="*/ 84083 h 169497"/>
              <a:gd name="connsiteX6" fmla="*/ 231227 w 578069"/>
              <a:gd name="connsiteY6" fmla="*/ 73573 h 169497"/>
              <a:gd name="connsiteX7" fmla="*/ 241738 w 578069"/>
              <a:gd name="connsiteY7" fmla="*/ 115614 h 169497"/>
              <a:gd name="connsiteX8" fmla="*/ 252248 w 578069"/>
              <a:gd name="connsiteY8" fmla="*/ 168166 h 169497"/>
              <a:gd name="connsiteX9" fmla="*/ 262758 w 578069"/>
              <a:gd name="connsiteY9" fmla="*/ 136635 h 169497"/>
              <a:gd name="connsiteX10" fmla="*/ 273269 w 578069"/>
              <a:gd name="connsiteY10" fmla="*/ 42042 h 169497"/>
              <a:gd name="connsiteX11" fmla="*/ 283779 w 578069"/>
              <a:gd name="connsiteY11" fmla="*/ 73573 h 169497"/>
              <a:gd name="connsiteX12" fmla="*/ 294289 w 578069"/>
              <a:gd name="connsiteY12" fmla="*/ 42042 h 169497"/>
              <a:gd name="connsiteX13" fmla="*/ 304800 w 578069"/>
              <a:gd name="connsiteY13" fmla="*/ 73573 h 169497"/>
              <a:gd name="connsiteX14" fmla="*/ 336331 w 578069"/>
              <a:gd name="connsiteY14" fmla="*/ 0 h 169497"/>
              <a:gd name="connsiteX15" fmla="*/ 346841 w 578069"/>
              <a:gd name="connsiteY15" fmla="*/ 73573 h 169497"/>
              <a:gd name="connsiteX16" fmla="*/ 357351 w 578069"/>
              <a:gd name="connsiteY16" fmla="*/ 126125 h 169497"/>
              <a:gd name="connsiteX17" fmla="*/ 367862 w 578069"/>
              <a:gd name="connsiteY17" fmla="*/ 94594 h 169497"/>
              <a:gd name="connsiteX18" fmla="*/ 378372 w 578069"/>
              <a:gd name="connsiteY18" fmla="*/ 136635 h 169497"/>
              <a:gd name="connsiteX19" fmla="*/ 399393 w 578069"/>
              <a:gd name="connsiteY19" fmla="*/ 73573 h 169497"/>
              <a:gd name="connsiteX20" fmla="*/ 409903 w 578069"/>
              <a:gd name="connsiteY20" fmla="*/ 115614 h 169497"/>
              <a:gd name="connsiteX21" fmla="*/ 420413 w 578069"/>
              <a:gd name="connsiteY21" fmla="*/ 73573 h 169497"/>
              <a:gd name="connsiteX22" fmla="*/ 430924 w 578069"/>
              <a:gd name="connsiteY22" fmla="*/ 115614 h 169497"/>
              <a:gd name="connsiteX23" fmla="*/ 451944 w 578069"/>
              <a:gd name="connsiteY23" fmla="*/ 115614 h 169497"/>
              <a:gd name="connsiteX24" fmla="*/ 483476 w 578069"/>
              <a:gd name="connsiteY24" fmla="*/ 105104 h 169497"/>
              <a:gd name="connsiteX25" fmla="*/ 493986 w 578069"/>
              <a:gd name="connsiteY25" fmla="*/ 63063 h 169497"/>
              <a:gd name="connsiteX26" fmla="*/ 504496 w 578069"/>
              <a:gd name="connsiteY26" fmla="*/ 105104 h 169497"/>
              <a:gd name="connsiteX27" fmla="*/ 525517 w 578069"/>
              <a:gd name="connsiteY27" fmla="*/ 168166 h 169497"/>
              <a:gd name="connsiteX28" fmla="*/ 567558 w 578069"/>
              <a:gd name="connsiteY28" fmla="*/ 94594 h 169497"/>
              <a:gd name="connsiteX29" fmla="*/ 578069 w 578069"/>
              <a:gd name="connsiteY29" fmla="*/ 105104 h 1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8069" h="169497">
                <a:moveTo>
                  <a:pt x="0" y="115614"/>
                </a:moveTo>
                <a:cubicBezTo>
                  <a:pt x="3503" y="98097"/>
                  <a:pt x="-3781" y="73781"/>
                  <a:pt x="10510" y="63063"/>
                </a:cubicBezTo>
                <a:cubicBezTo>
                  <a:pt x="35866" y="44046"/>
                  <a:pt x="51548" y="112604"/>
                  <a:pt x="52551" y="115614"/>
                </a:cubicBezTo>
                <a:cubicBezTo>
                  <a:pt x="126123" y="91091"/>
                  <a:pt x="108606" y="73574"/>
                  <a:pt x="126124" y="126125"/>
                </a:cubicBezTo>
                <a:cubicBezTo>
                  <a:pt x="182177" y="42043"/>
                  <a:pt x="108607" y="129629"/>
                  <a:pt x="178676" y="115614"/>
                </a:cubicBezTo>
                <a:cubicBezTo>
                  <a:pt x="191062" y="113137"/>
                  <a:pt x="189832" y="91974"/>
                  <a:pt x="199696" y="84083"/>
                </a:cubicBezTo>
                <a:cubicBezTo>
                  <a:pt x="208347" y="77162"/>
                  <a:pt x="220717" y="77076"/>
                  <a:pt x="231227" y="73573"/>
                </a:cubicBezTo>
                <a:cubicBezTo>
                  <a:pt x="234731" y="87587"/>
                  <a:pt x="238604" y="101513"/>
                  <a:pt x="241738" y="115614"/>
                </a:cubicBezTo>
                <a:cubicBezTo>
                  <a:pt x="245613" y="133053"/>
                  <a:pt x="239616" y="155534"/>
                  <a:pt x="252248" y="168166"/>
                </a:cubicBezTo>
                <a:cubicBezTo>
                  <a:pt x="260082" y="176000"/>
                  <a:pt x="259255" y="147145"/>
                  <a:pt x="262758" y="136635"/>
                </a:cubicBezTo>
                <a:cubicBezTo>
                  <a:pt x="266262" y="105104"/>
                  <a:pt x="263237" y="72139"/>
                  <a:pt x="273269" y="42042"/>
                </a:cubicBezTo>
                <a:cubicBezTo>
                  <a:pt x="276772" y="31532"/>
                  <a:pt x="272700" y="73573"/>
                  <a:pt x="283779" y="73573"/>
                </a:cubicBezTo>
                <a:cubicBezTo>
                  <a:pt x="294858" y="73573"/>
                  <a:pt x="290786" y="52552"/>
                  <a:pt x="294289" y="42042"/>
                </a:cubicBezTo>
                <a:cubicBezTo>
                  <a:pt x="297793" y="52552"/>
                  <a:pt x="294290" y="77076"/>
                  <a:pt x="304800" y="73573"/>
                </a:cubicBezTo>
                <a:cubicBezTo>
                  <a:pt x="314539" y="70327"/>
                  <a:pt x="332346" y="11955"/>
                  <a:pt x="336331" y="0"/>
                </a:cubicBezTo>
                <a:cubicBezTo>
                  <a:pt x="339834" y="24524"/>
                  <a:pt x="342768" y="49137"/>
                  <a:pt x="346841" y="73573"/>
                </a:cubicBezTo>
                <a:cubicBezTo>
                  <a:pt x="349778" y="91194"/>
                  <a:pt x="344719" y="113493"/>
                  <a:pt x="357351" y="126125"/>
                </a:cubicBezTo>
                <a:cubicBezTo>
                  <a:pt x="365185" y="133959"/>
                  <a:pt x="364358" y="105104"/>
                  <a:pt x="367862" y="94594"/>
                </a:cubicBezTo>
                <a:cubicBezTo>
                  <a:pt x="371365" y="108608"/>
                  <a:pt x="366353" y="144648"/>
                  <a:pt x="378372" y="136635"/>
                </a:cubicBezTo>
                <a:cubicBezTo>
                  <a:pt x="396808" y="124344"/>
                  <a:pt x="399393" y="73573"/>
                  <a:pt x="399393" y="73573"/>
                </a:cubicBezTo>
                <a:cubicBezTo>
                  <a:pt x="402896" y="87587"/>
                  <a:pt x="395458" y="115614"/>
                  <a:pt x="409903" y="115614"/>
                </a:cubicBezTo>
                <a:cubicBezTo>
                  <a:pt x="424348" y="115614"/>
                  <a:pt x="405968" y="73573"/>
                  <a:pt x="420413" y="73573"/>
                </a:cubicBezTo>
                <a:cubicBezTo>
                  <a:pt x="434858" y="73573"/>
                  <a:pt x="427420" y="101600"/>
                  <a:pt x="430924" y="115614"/>
                </a:cubicBezTo>
                <a:cubicBezTo>
                  <a:pt x="454947" y="43543"/>
                  <a:pt x="427921" y="103603"/>
                  <a:pt x="451944" y="115614"/>
                </a:cubicBezTo>
                <a:cubicBezTo>
                  <a:pt x="461853" y="120569"/>
                  <a:pt x="472965" y="108607"/>
                  <a:pt x="483476" y="105104"/>
                </a:cubicBezTo>
                <a:cubicBezTo>
                  <a:pt x="486979" y="91090"/>
                  <a:pt x="479541" y="63063"/>
                  <a:pt x="493986" y="63063"/>
                </a:cubicBezTo>
                <a:cubicBezTo>
                  <a:pt x="508431" y="63063"/>
                  <a:pt x="500345" y="91268"/>
                  <a:pt x="504496" y="105104"/>
                </a:cubicBezTo>
                <a:cubicBezTo>
                  <a:pt x="510863" y="126327"/>
                  <a:pt x="525517" y="168166"/>
                  <a:pt x="525517" y="168166"/>
                </a:cubicBezTo>
                <a:cubicBezTo>
                  <a:pt x="529153" y="160895"/>
                  <a:pt x="556418" y="102021"/>
                  <a:pt x="567558" y="94594"/>
                </a:cubicBezTo>
                <a:cubicBezTo>
                  <a:pt x="571681" y="91846"/>
                  <a:pt x="574565" y="101601"/>
                  <a:pt x="578069" y="10510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2470150" y="2151063"/>
            <a:ext cx="461963" cy="169862"/>
          </a:xfrm>
          <a:custGeom>
            <a:avLst/>
            <a:gdLst>
              <a:gd name="connsiteX0" fmla="*/ 0 w 578069"/>
              <a:gd name="connsiteY0" fmla="*/ 115614 h 169497"/>
              <a:gd name="connsiteX1" fmla="*/ 10510 w 578069"/>
              <a:gd name="connsiteY1" fmla="*/ 63063 h 169497"/>
              <a:gd name="connsiteX2" fmla="*/ 52551 w 578069"/>
              <a:gd name="connsiteY2" fmla="*/ 115614 h 169497"/>
              <a:gd name="connsiteX3" fmla="*/ 126124 w 578069"/>
              <a:gd name="connsiteY3" fmla="*/ 126125 h 169497"/>
              <a:gd name="connsiteX4" fmla="*/ 178676 w 578069"/>
              <a:gd name="connsiteY4" fmla="*/ 115614 h 169497"/>
              <a:gd name="connsiteX5" fmla="*/ 199696 w 578069"/>
              <a:gd name="connsiteY5" fmla="*/ 84083 h 169497"/>
              <a:gd name="connsiteX6" fmla="*/ 231227 w 578069"/>
              <a:gd name="connsiteY6" fmla="*/ 73573 h 169497"/>
              <a:gd name="connsiteX7" fmla="*/ 241738 w 578069"/>
              <a:gd name="connsiteY7" fmla="*/ 115614 h 169497"/>
              <a:gd name="connsiteX8" fmla="*/ 252248 w 578069"/>
              <a:gd name="connsiteY8" fmla="*/ 168166 h 169497"/>
              <a:gd name="connsiteX9" fmla="*/ 262758 w 578069"/>
              <a:gd name="connsiteY9" fmla="*/ 136635 h 169497"/>
              <a:gd name="connsiteX10" fmla="*/ 273269 w 578069"/>
              <a:gd name="connsiteY10" fmla="*/ 42042 h 169497"/>
              <a:gd name="connsiteX11" fmla="*/ 283779 w 578069"/>
              <a:gd name="connsiteY11" fmla="*/ 73573 h 169497"/>
              <a:gd name="connsiteX12" fmla="*/ 294289 w 578069"/>
              <a:gd name="connsiteY12" fmla="*/ 42042 h 169497"/>
              <a:gd name="connsiteX13" fmla="*/ 304800 w 578069"/>
              <a:gd name="connsiteY13" fmla="*/ 73573 h 169497"/>
              <a:gd name="connsiteX14" fmla="*/ 336331 w 578069"/>
              <a:gd name="connsiteY14" fmla="*/ 0 h 169497"/>
              <a:gd name="connsiteX15" fmla="*/ 346841 w 578069"/>
              <a:gd name="connsiteY15" fmla="*/ 73573 h 169497"/>
              <a:gd name="connsiteX16" fmla="*/ 357351 w 578069"/>
              <a:gd name="connsiteY16" fmla="*/ 126125 h 169497"/>
              <a:gd name="connsiteX17" fmla="*/ 367862 w 578069"/>
              <a:gd name="connsiteY17" fmla="*/ 94594 h 169497"/>
              <a:gd name="connsiteX18" fmla="*/ 378372 w 578069"/>
              <a:gd name="connsiteY18" fmla="*/ 136635 h 169497"/>
              <a:gd name="connsiteX19" fmla="*/ 399393 w 578069"/>
              <a:gd name="connsiteY19" fmla="*/ 73573 h 169497"/>
              <a:gd name="connsiteX20" fmla="*/ 409903 w 578069"/>
              <a:gd name="connsiteY20" fmla="*/ 115614 h 169497"/>
              <a:gd name="connsiteX21" fmla="*/ 420413 w 578069"/>
              <a:gd name="connsiteY21" fmla="*/ 73573 h 169497"/>
              <a:gd name="connsiteX22" fmla="*/ 430924 w 578069"/>
              <a:gd name="connsiteY22" fmla="*/ 115614 h 169497"/>
              <a:gd name="connsiteX23" fmla="*/ 451944 w 578069"/>
              <a:gd name="connsiteY23" fmla="*/ 115614 h 169497"/>
              <a:gd name="connsiteX24" fmla="*/ 483476 w 578069"/>
              <a:gd name="connsiteY24" fmla="*/ 105104 h 169497"/>
              <a:gd name="connsiteX25" fmla="*/ 493986 w 578069"/>
              <a:gd name="connsiteY25" fmla="*/ 63063 h 169497"/>
              <a:gd name="connsiteX26" fmla="*/ 504496 w 578069"/>
              <a:gd name="connsiteY26" fmla="*/ 105104 h 169497"/>
              <a:gd name="connsiteX27" fmla="*/ 525517 w 578069"/>
              <a:gd name="connsiteY27" fmla="*/ 168166 h 169497"/>
              <a:gd name="connsiteX28" fmla="*/ 567558 w 578069"/>
              <a:gd name="connsiteY28" fmla="*/ 94594 h 169497"/>
              <a:gd name="connsiteX29" fmla="*/ 578069 w 578069"/>
              <a:gd name="connsiteY29" fmla="*/ 105104 h 1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8069" h="169497">
                <a:moveTo>
                  <a:pt x="0" y="115614"/>
                </a:moveTo>
                <a:cubicBezTo>
                  <a:pt x="3503" y="98097"/>
                  <a:pt x="-3781" y="73781"/>
                  <a:pt x="10510" y="63063"/>
                </a:cubicBezTo>
                <a:cubicBezTo>
                  <a:pt x="35866" y="44046"/>
                  <a:pt x="51548" y="112604"/>
                  <a:pt x="52551" y="115614"/>
                </a:cubicBezTo>
                <a:cubicBezTo>
                  <a:pt x="126123" y="91091"/>
                  <a:pt x="108606" y="73574"/>
                  <a:pt x="126124" y="126125"/>
                </a:cubicBezTo>
                <a:cubicBezTo>
                  <a:pt x="182177" y="42043"/>
                  <a:pt x="108607" y="129629"/>
                  <a:pt x="178676" y="115614"/>
                </a:cubicBezTo>
                <a:cubicBezTo>
                  <a:pt x="191062" y="113137"/>
                  <a:pt x="189832" y="91974"/>
                  <a:pt x="199696" y="84083"/>
                </a:cubicBezTo>
                <a:cubicBezTo>
                  <a:pt x="208347" y="77162"/>
                  <a:pt x="220717" y="77076"/>
                  <a:pt x="231227" y="73573"/>
                </a:cubicBezTo>
                <a:cubicBezTo>
                  <a:pt x="234731" y="87587"/>
                  <a:pt x="238604" y="101513"/>
                  <a:pt x="241738" y="115614"/>
                </a:cubicBezTo>
                <a:cubicBezTo>
                  <a:pt x="245613" y="133053"/>
                  <a:pt x="239616" y="155534"/>
                  <a:pt x="252248" y="168166"/>
                </a:cubicBezTo>
                <a:cubicBezTo>
                  <a:pt x="260082" y="176000"/>
                  <a:pt x="259255" y="147145"/>
                  <a:pt x="262758" y="136635"/>
                </a:cubicBezTo>
                <a:cubicBezTo>
                  <a:pt x="266262" y="105104"/>
                  <a:pt x="263237" y="72139"/>
                  <a:pt x="273269" y="42042"/>
                </a:cubicBezTo>
                <a:cubicBezTo>
                  <a:pt x="276772" y="31532"/>
                  <a:pt x="272700" y="73573"/>
                  <a:pt x="283779" y="73573"/>
                </a:cubicBezTo>
                <a:cubicBezTo>
                  <a:pt x="294858" y="73573"/>
                  <a:pt x="290786" y="52552"/>
                  <a:pt x="294289" y="42042"/>
                </a:cubicBezTo>
                <a:cubicBezTo>
                  <a:pt x="297793" y="52552"/>
                  <a:pt x="294290" y="77076"/>
                  <a:pt x="304800" y="73573"/>
                </a:cubicBezTo>
                <a:cubicBezTo>
                  <a:pt x="314539" y="70327"/>
                  <a:pt x="332346" y="11955"/>
                  <a:pt x="336331" y="0"/>
                </a:cubicBezTo>
                <a:cubicBezTo>
                  <a:pt x="339834" y="24524"/>
                  <a:pt x="342768" y="49137"/>
                  <a:pt x="346841" y="73573"/>
                </a:cubicBezTo>
                <a:cubicBezTo>
                  <a:pt x="349778" y="91194"/>
                  <a:pt x="344719" y="113493"/>
                  <a:pt x="357351" y="126125"/>
                </a:cubicBezTo>
                <a:cubicBezTo>
                  <a:pt x="365185" y="133959"/>
                  <a:pt x="364358" y="105104"/>
                  <a:pt x="367862" y="94594"/>
                </a:cubicBezTo>
                <a:cubicBezTo>
                  <a:pt x="371365" y="108608"/>
                  <a:pt x="366353" y="144648"/>
                  <a:pt x="378372" y="136635"/>
                </a:cubicBezTo>
                <a:cubicBezTo>
                  <a:pt x="396808" y="124344"/>
                  <a:pt x="399393" y="73573"/>
                  <a:pt x="399393" y="73573"/>
                </a:cubicBezTo>
                <a:cubicBezTo>
                  <a:pt x="402896" y="87587"/>
                  <a:pt x="395458" y="115614"/>
                  <a:pt x="409903" y="115614"/>
                </a:cubicBezTo>
                <a:cubicBezTo>
                  <a:pt x="424348" y="115614"/>
                  <a:pt x="405968" y="73573"/>
                  <a:pt x="420413" y="73573"/>
                </a:cubicBezTo>
                <a:cubicBezTo>
                  <a:pt x="434858" y="73573"/>
                  <a:pt x="427420" y="101600"/>
                  <a:pt x="430924" y="115614"/>
                </a:cubicBezTo>
                <a:cubicBezTo>
                  <a:pt x="454947" y="43543"/>
                  <a:pt x="427921" y="103603"/>
                  <a:pt x="451944" y="115614"/>
                </a:cubicBezTo>
                <a:cubicBezTo>
                  <a:pt x="461853" y="120569"/>
                  <a:pt x="472965" y="108607"/>
                  <a:pt x="483476" y="105104"/>
                </a:cubicBezTo>
                <a:cubicBezTo>
                  <a:pt x="486979" y="91090"/>
                  <a:pt x="479541" y="63063"/>
                  <a:pt x="493986" y="63063"/>
                </a:cubicBezTo>
                <a:cubicBezTo>
                  <a:pt x="508431" y="63063"/>
                  <a:pt x="500345" y="91268"/>
                  <a:pt x="504496" y="105104"/>
                </a:cubicBezTo>
                <a:cubicBezTo>
                  <a:pt x="510863" y="126327"/>
                  <a:pt x="525517" y="168166"/>
                  <a:pt x="525517" y="168166"/>
                </a:cubicBezTo>
                <a:cubicBezTo>
                  <a:pt x="529153" y="160895"/>
                  <a:pt x="556418" y="102021"/>
                  <a:pt x="567558" y="94594"/>
                </a:cubicBezTo>
                <a:cubicBezTo>
                  <a:pt x="571681" y="91846"/>
                  <a:pt x="574565" y="101601"/>
                  <a:pt x="578069" y="10510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352" name="TextBox 2"/>
          <p:cNvSpPr txBox="1">
            <a:spLocks noChangeArrowheads="1"/>
          </p:cNvSpPr>
          <p:nvPr/>
        </p:nvSpPr>
        <p:spPr bwMode="auto">
          <a:xfrm>
            <a:off x="1617663" y="293846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sp>
        <p:nvSpPr>
          <p:cNvPr id="14353" name="TextBox 2"/>
          <p:cNvSpPr txBox="1">
            <a:spLocks noChangeArrowheads="1"/>
          </p:cNvSpPr>
          <p:nvPr/>
        </p:nvSpPr>
        <p:spPr bwMode="auto">
          <a:xfrm>
            <a:off x="2344738" y="2220913"/>
            <a:ext cx="952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sp>
        <p:nvSpPr>
          <p:cNvPr id="8" name="Freeform 7"/>
          <p:cNvSpPr/>
          <p:nvPr/>
        </p:nvSpPr>
        <p:spPr>
          <a:xfrm>
            <a:off x="1681163" y="2711450"/>
            <a:ext cx="515937" cy="1849438"/>
          </a:xfrm>
          <a:custGeom>
            <a:avLst/>
            <a:gdLst>
              <a:gd name="connsiteX0" fmla="*/ 515007 w 515007"/>
              <a:gd name="connsiteY0" fmla="*/ 1777016 h 1850589"/>
              <a:gd name="connsiteX1" fmla="*/ 399393 w 515007"/>
              <a:gd name="connsiteY1" fmla="*/ 1808547 h 1850589"/>
              <a:gd name="connsiteX2" fmla="*/ 367862 w 515007"/>
              <a:gd name="connsiteY2" fmla="*/ 1819058 h 1850589"/>
              <a:gd name="connsiteX3" fmla="*/ 336331 w 515007"/>
              <a:gd name="connsiteY3" fmla="*/ 1840078 h 1850589"/>
              <a:gd name="connsiteX4" fmla="*/ 273269 w 515007"/>
              <a:gd name="connsiteY4" fmla="*/ 1850589 h 1850589"/>
              <a:gd name="connsiteX5" fmla="*/ 199697 w 515007"/>
              <a:gd name="connsiteY5" fmla="*/ 1840078 h 1850589"/>
              <a:gd name="connsiteX6" fmla="*/ 168166 w 515007"/>
              <a:gd name="connsiteY6" fmla="*/ 1819058 h 1850589"/>
              <a:gd name="connsiteX7" fmla="*/ 84083 w 515007"/>
              <a:gd name="connsiteY7" fmla="*/ 1724465 h 1850589"/>
              <a:gd name="connsiteX8" fmla="*/ 63062 w 515007"/>
              <a:gd name="connsiteY8" fmla="*/ 1661402 h 1850589"/>
              <a:gd name="connsiteX9" fmla="*/ 42042 w 515007"/>
              <a:gd name="connsiteY9" fmla="*/ 1629871 h 1850589"/>
              <a:gd name="connsiteX10" fmla="*/ 21021 w 515007"/>
              <a:gd name="connsiteY10" fmla="*/ 1556299 h 1850589"/>
              <a:gd name="connsiteX11" fmla="*/ 10511 w 515007"/>
              <a:gd name="connsiteY11" fmla="*/ 1524768 h 1850589"/>
              <a:gd name="connsiteX12" fmla="*/ 0 w 515007"/>
              <a:gd name="connsiteY12" fmla="*/ 515775 h 1850589"/>
              <a:gd name="connsiteX13" fmla="*/ 10511 w 515007"/>
              <a:gd name="connsiteY13" fmla="*/ 200465 h 1850589"/>
              <a:gd name="connsiteX14" fmla="*/ 31531 w 515007"/>
              <a:gd name="connsiteY14" fmla="*/ 137402 h 1850589"/>
              <a:gd name="connsiteX15" fmla="*/ 42042 w 515007"/>
              <a:gd name="connsiteY15" fmla="*/ 105871 h 1850589"/>
              <a:gd name="connsiteX16" fmla="*/ 136635 w 515007"/>
              <a:gd name="connsiteY16" fmla="*/ 32299 h 1850589"/>
              <a:gd name="connsiteX17" fmla="*/ 199697 w 515007"/>
              <a:gd name="connsiteY17" fmla="*/ 768 h 1850589"/>
              <a:gd name="connsiteX18" fmla="*/ 231228 w 515007"/>
              <a:gd name="connsiteY18" fmla="*/ 768 h 1850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5007" h="1850589">
                <a:moveTo>
                  <a:pt x="515007" y="1777016"/>
                </a:moveTo>
                <a:cubicBezTo>
                  <a:pt x="440733" y="1791872"/>
                  <a:pt x="479396" y="1781879"/>
                  <a:pt x="399393" y="1808547"/>
                </a:cubicBezTo>
                <a:cubicBezTo>
                  <a:pt x="388883" y="1812050"/>
                  <a:pt x="377080" y="1812913"/>
                  <a:pt x="367862" y="1819058"/>
                </a:cubicBezTo>
                <a:cubicBezTo>
                  <a:pt x="357352" y="1826065"/>
                  <a:pt x="348315" y="1836083"/>
                  <a:pt x="336331" y="1840078"/>
                </a:cubicBezTo>
                <a:cubicBezTo>
                  <a:pt x="316114" y="1846817"/>
                  <a:pt x="294290" y="1847085"/>
                  <a:pt x="273269" y="1850589"/>
                </a:cubicBezTo>
                <a:cubicBezTo>
                  <a:pt x="248745" y="1847085"/>
                  <a:pt x="223425" y="1847196"/>
                  <a:pt x="199697" y="1840078"/>
                </a:cubicBezTo>
                <a:cubicBezTo>
                  <a:pt x="187598" y="1836448"/>
                  <a:pt x="177607" y="1827450"/>
                  <a:pt x="168166" y="1819058"/>
                </a:cubicBezTo>
                <a:cubicBezTo>
                  <a:pt x="109263" y="1766700"/>
                  <a:pt x="116032" y="1772387"/>
                  <a:pt x="84083" y="1724465"/>
                </a:cubicBezTo>
                <a:cubicBezTo>
                  <a:pt x="77076" y="1703444"/>
                  <a:pt x="75353" y="1679839"/>
                  <a:pt x="63062" y="1661402"/>
                </a:cubicBezTo>
                <a:cubicBezTo>
                  <a:pt x="56055" y="1650892"/>
                  <a:pt x="47691" y="1641169"/>
                  <a:pt x="42042" y="1629871"/>
                </a:cubicBezTo>
                <a:cubicBezTo>
                  <a:pt x="33639" y="1613066"/>
                  <a:pt x="25513" y="1572021"/>
                  <a:pt x="21021" y="1556299"/>
                </a:cubicBezTo>
                <a:cubicBezTo>
                  <a:pt x="17977" y="1545646"/>
                  <a:pt x="14014" y="1535278"/>
                  <a:pt x="10511" y="1524768"/>
                </a:cubicBezTo>
                <a:cubicBezTo>
                  <a:pt x="7007" y="1188437"/>
                  <a:pt x="0" y="852124"/>
                  <a:pt x="0" y="515775"/>
                </a:cubicBezTo>
                <a:cubicBezTo>
                  <a:pt x="0" y="410613"/>
                  <a:pt x="1778" y="305263"/>
                  <a:pt x="10511" y="200465"/>
                </a:cubicBezTo>
                <a:cubicBezTo>
                  <a:pt x="12351" y="178384"/>
                  <a:pt x="24524" y="158423"/>
                  <a:pt x="31531" y="137402"/>
                </a:cubicBezTo>
                <a:cubicBezTo>
                  <a:pt x="35034" y="126892"/>
                  <a:pt x="34208" y="113705"/>
                  <a:pt x="42042" y="105871"/>
                </a:cubicBezTo>
                <a:cubicBezTo>
                  <a:pt x="91438" y="56475"/>
                  <a:pt x="61204" y="82586"/>
                  <a:pt x="136635" y="32299"/>
                </a:cubicBezTo>
                <a:cubicBezTo>
                  <a:pt x="160847" y="16157"/>
                  <a:pt x="170686" y="5603"/>
                  <a:pt x="199697" y="768"/>
                </a:cubicBezTo>
                <a:cubicBezTo>
                  <a:pt x="210064" y="-960"/>
                  <a:pt x="220718" y="768"/>
                  <a:pt x="231228" y="768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Freeform 26"/>
          <p:cNvSpPr/>
          <p:nvPr/>
        </p:nvSpPr>
        <p:spPr>
          <a:xfrm rot="483785">
            <a:off x="660400" y="2317750"/>
            <a:ext cx="736600" cy="261938"/>
          </a:xfrm>
          <a:custGeom>
            <a:avLst/>
            <a:gdLst>
              <a:gd name="connsiteX0" fmla="*/ 0 w 735724"/>
              <a:gd name="connsiteY0" fmla="*/ 241738 h 336331"/>
              <a:gd name="connsiteX1" fmla="*/ 10510 w 735724"/>
              <a:gd name="connsiteY1" fmla="*/ 189186 h 336331"/>
              <a:gd name="connsiteX2" fmla="*/ 31531 w 735724"/>
              <a:gd name="connsiteY2" fmla="*/ 220717 h 336331"/>
              <a:gd name="connsiteX3" fmla="*/ 52552 w 735724"/>
              <a:gd name="connsiteY3" fmla="*/ 157655 h 336331"/>
              <a:gd name="connsiteX4" fmla="*/ 63062 w 735724"/>
              <a:gd name="connsiteY4" fmla="*/ 189186 h 336331"/>
              <a:gd name="connsiteX5" fmla="*/ 94593 w 735724"/>
              <a:gd name="connsiteY5" fmla="*/ 178675 h 336331"/>
              <a:gd name="connsiteX6" fmla="*/ 105103 w 735724"/>
              <a:gd name="connsiteY6" fmla="*/ 220717 h 336331"/>
              <a:gd name="connsiteX7" fmla="*/ 136634 w 735724"/>
              <a:gd name="connsiteY7" fmla="*/ 147144 h 336331"/>
              <a:gd name="connsiteX8" fmla="*/ 147145 w 735724"/>
              <a:gd name="connsiteY8" fmla="*/ 178675 h 336331"/>
              <a:gd name="connsiteX9" fmla="*/ 157655 w 735724"/>
              <a:gd name="connsiteY9" fmla="*/ 136634 h 336331"/>
              <a:gd name="connsiteX10" fmla="*/ 168165 w 735724"/>
              <a:gd name="connsiteY10" fmla="*/ 105103 h 336331"/>
              <a:gd name="connsiteX11" fmla="*/ 178676 w 735724"/>
              <a:gd name="connsiteY11" fmla="*/ 147144 h 336331"/>
              <a:gd name="connsiteX12" fmla="*/ 189186 w 735724"/>
              <a:gd name="connsiteY12" fmla="*/ 115613 h 336331"/>
              <a:gd name="connsiteX13" fmla="*/ 199696 w 735724"/>
              <a:gd name="connsiteY13" fmla="*/ 147144 h 336331"/>
              <a:gd name="connsiteX14" fmla="*/ 210207 w 735724"/>
              <a:gd name="connsiteY14" fmla="*/ 115613 h 336331"/>
              <a:gd name="connsiteX15" fmla="*/ 220717 w 735724"/>
              <a:gd name="connsiteY15" fmla="*/ 147144 h 336331"/>
              <a:gd name="connsiteX16" fmla="*/ 241738 w 735724"/>
              <a:gd name="connsiteY16" fmla="*/ 115613 h 336331"/>
              <a:gd name="connsiteX17" fmla="*/ 252248 w 735724"/>
              <a:gd name="connsiteY17" fmla="*/ 199696 h 336331"/>
              <a:gd name="connsiteX18" fmla="*/ 273269 w 735724"/>
              <a:gd name="connsiteY18" fmla="*/ 241738 h 336331"/>
              <a:gd name="connsiteX19" fmla="*/ 283779 w 735724"/>
              <a:gd name="connsiteY19" fmla="*/ 304800 h 336331"/>
              <a:gd name="connsiteX20" fmla="*/ 304800 w 735724"/>
              <a:gd name="connsiteY20" fmla="*/ 147144 h 336331"/>
              <a:gd name="connsiteX21" fmla="*/ 315310 w 735724"/>
              <a:gd name="connsiteY21" fmla="*/ 84082 h 336331"/>
              <a:gd name="connsiteX22" fmla="*/ 336331 w 735724"/>
              <a:gd name="connsiteY22" fmla="*/ 0 h 336331"/>
              <a:gd name="connsiteX23" fmla="*/ 357352 w 735724"/>
              <a:gd name="connsiteY23" fmla="*/ 157655 h 336331"/>
              <a:gd name="connsiteX24" fmla="*/ 378372 w 735724"/>
              <a:gd name="connsiteY24" fmla="*/ 336331 h 336331"/>
              <a:gd name="connsiteX25" fmla="*/ 388883 w 735724"/>
              <a:gd name="connsiteY25" fmla="*/ 178675 h 336331"/>
              <a:gd name="connsiteX26" fmla="*/ 399393 w 735724"/>
              <a:gd name="connsiteY26" fmla="*/ 42041 h 336331"/>
              <a:gd name="connsiteX27" fmla="*/ 409903 w 735724"/>
              <a:gd name="connsiteY27" fmla="*/ 199696 h 336331"/>
              <a:gd name="connsiteX28" fmla="*/ 420414 w 735724"/>
              <a:gd name="connsiteY28" fmla="*/ 262758 h 336331"/>
              <a:gd name="connsiteX29" fmla="*/ 430924 w 735724"/>
              <a:gd name="connsiteY29" fmla="*/ 168165 h 336331"/>
              <a:gd name="connsiteX30" fmla="*/ 451945 w 735724"/>
              <a:gd name="connsiteY30" fmla="*/ 126124 h 336331"/>
              <a:gd name="connsiteX31" fmla="*/ 462455 w 735724"/>
              <a:gd name="connsiteY31" fmla="*/ 73572 h 336331"/>
              <a:gd name="connsiteX32" fmla="*/ 472965 w 735724"/>
              <a:gd name="connsiteY32" fmla="*/ 126124 h 336331"/>
              <a:gd name="connsiteX33" fmla="*/ 483476 w 735724"/>
              <a:gd name="connsiteY33" fmla="*/ 157655 h 336331"/>
              <a:gd name="connsiteX34" fmla="*/ 493986 w 735724"/>
              <a:gd name="connsiteY34" fmla="*/ 273269 h 336331"/>
              <a:gd name="connsiteX35" fmla="*/ 504496 w 735724"/>
              <a:gd name="connsiteY35" fmla="*/ 241738 h 336331"/>
              <a:gd name="connsiteX36" fmla="*/ 525517 w 735724"/>
              <a:gd name="connsiteY36" fmla="*/ 126124 h 336331"/>
              <a:gd name="connsiteX37" fmla="*/ 557048 w 735724"/>
              <a:gd name="connsiteY37" fmla="*/ 199696 h 336331"/>
              <a:gd name="connsiteX38" fmla="*/ 567558 w 735724"/>
              <a:gd name="connsiteY38" fmla="*/ 231227 h 336331"/>
              <a:gd name="connsiteX39" fmla="*/ 578069 w 735724"/>
              <a:gd name="connsiteY39" fmla="*/ 199696 h 336331"/>
              <a:gd name="connsiteX40" fmla="*/ 588579 w 735724"/>
              <a:gd name="connsiteY40" fmla="*/ 105103 h 336331"/>
              <a:gd name="connsiteX41" fmla="*/ 609600 w 735724"/>
              <a:gd name="connsiteY41" fmla="*/ 168165 h 336331"/>
              <a:gd name="connsiteX42" fmla="*/ 620110 w 735724"/>
              <a:gd name="connsiteY42" fmla="*/ 115613 h 336331"/>
              <a:gd name="connsiteX43" fmla="*/ 641131 w 735724"/>
              <a:gd name="connsiteY43" fmla="*/ 52551 h 336331"/>
              <a:gd name="connsiteX44" fmla="*/ 651641 w 735724"/>
              <a:gd name="connsiteY44" fmla="*/ 136634 h 336331"/>
              <a:gd name="connsiteX45" fmla="*/ 662152 w 735724"/>
              <a:gd name="connsiteY45" fmla="*/ 84082 h 336331"/>
              <a:gd name="connsiteX46" fmla="*/ 672662 w 735724"/>
              <a:gd name="connsiteY46" fmla="*/ 168165 h 336331"/>
              <a:gd name="connsiteX47" fmla="*/ 704193 w 735724"/>
              <a:gd name="connsiteY47" fmla="*/ 115613 h 336331"/>
              <a:gd name="connsiteX48" fmla="*/ 714703 w 735724"/>
              <a:gd name="connsiteY48" fmla="*/ 157655 h 336331"/>
              <a:gd name="connsiteX49" fmla="*/ 735724 w 735724"/>
              <a:gd name="connsiteY49" fmla="*/ 147144 h 33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735724" h="336331">
                <a:moveTo>
                  <a:pt x="0" y="241738"/>
                </a:moveTo>
                <a:cubicBezTo>
                  <a:pt x="3503" y="224221"/>
                  <a:pt x="-4354" y="199095"/>
                  <a:pt x="10510" y="189186"/>
                </a:cubicBezTo>
                <a:cubicBezTo>
                  <a:pt x="21020" y="182179"/>
                  <a:pt x="21425" y="228296"/>
                  <a:pt x="31531" y="220717"/>
                </a:cubicBezTo>
                <a:cubicBezTo>
                  <a:pt x="49257" y="207422"/>
                  <a:pt x="52552" y="157655"/>
                  <a:pt x="52552" y="157655"/>
                </a:cubicBezTo>
                <a:cubicBezTo>
                  <a:pt x="56055" y="168165"/>
                  <a:pt x="53153" y="184231"/>
                  <a:pt x="63062" y="189186"/>
                </a:cubicBezTo>
                <a:cubicBezTo>
                  <a:pt x="72971" y="194141"/>
                  <a:pt x="85730" y="172028"/>
                  <a:pt x="94593" y="178675"/>
                </a:cubicBezTo>
                <a:cubicBezTo>
                  <a:pt x="106149" y="187342"/>
                  <a:pt x="101600" y="206703"/>
                  <a:pt x="105103" y="220717"/>
                </a:cubicBezTo>
                <a:cubicBezTo>
                  <a:pt x="106226" y="216224"/>
                  <a:pt x="118489" y="147144"/>
                  <a:pt x="136634" y="147144"/>
                </a:cubicBezTo>
                <a:cubicBezTo>
                  <a:pt x="147713" y="147144"/>
                  <a:pt x="143641" y="168165"/>
                  <a:pt x="147145" y="178675"/>
                </a:cubicBezTo>
                <a:cubicBezTo>
                  <a:pt x="150648" y="164661"/>
                  <a:pt x="153687" y="150523"/>
                  <a:pt x="157655" y="136634"/>
                </a:cubicBezTo>
                <a:cubicBezTo>
                  <a:pt x="160699" y="125981"/>
                  <a:pt x="158256" y="100149"/>
                  <a:pt x="168165" y="105103"/>
                </a:cubicBezTo>
                <a:cubicBezTo>
                  <a:pt x="181085" y="111563"/>
                  <a:pt x="175172" y="133130"/>
                  <a:pt x="178676" y="147144"/>
                </a:cubicBezTo>
                <a:cubicBezTo>
                  <a:pt x="182179" y="136634"/>
                  <a:pt x="178107" y="115613"/>
                  <a:pt x="189186" y="115613"/>
                </a:cubicBezTo>
                <a:cubicBezTo>
                  <a:pt x="200265" y="115613"/>
                  <a:pt x="188617" y="147144"/>
                  <a:pt x="199696" y="147144"/>
                </a:cubicBezTo>
                <a:cubicBezTo>
                  <a:pt x="210775" y="147144"/>
                  <a:pt x="206703" y="126123"/>
                  <a:pt x="210207" y="115613"/>
                </a:cubicBezTo>
                <a:cubicBezTo>
                  <a:pt x="213710" y="126123"/>
                  <a:pt x="209638" y="147144"/>
                  <a:pt x="220717" y="147144"/>
                </a:cubicBezTo>
                <a:cubicBezTo>
                  <a:pt x="233349" y="147144"/>
                  <a:pt x="235239" y="104781"/>
                  <a:pt x="241738" y="115613"/>
                </a:cubicBezTo>
                <a:cubicBezTo>
                  <a:pt x="256270" y="139834"/>
                  <a:pt x="248745" y="171668"/>
                  <a:pt x="252248" y="199696"/>
                </a:cubicBezTo>
                <a:cubicBezTo>
                  <a:pt x="270180" y="127965"/>
                  <a:pt x="259848" y="147794"/>
                  <a:pt x="273269" y="241738"/>
                </a:cubicBezTo>
                <a:cubicBezTo>
                  <a:pt x="276283" y="262834"/>
                  <a:pt x="280276" y="283779"/>
                  <a:pt x="283779" y="304800"/>
                </a:cubicBezTo>
                <a:cubicBezTo>
                  <a:pt x="291853" y="240203"/>
                  <a:pt x="295125" y="210029"/>
                  <a:pt x="304800" y="147144"/>
                </a:cubicBezTo>
                <a:cubicBezTo>
                  <a:pt x="308040" y="126081"/>
                  <a:pt x="310845" y="104920"/>
                  <a:pt x="315310" y="84082"/>
                </a:cubicBezTo>
                <a:cubicBezTo>
                  <a:pt x="321363" y="55833"/>
                  <a:pt x="336331" y="0"/>
                  <a:pt x="336331" y="0"/>
                </a:cubicBezTo>
                <a:cubicBezTo>
                  <a:pt x="348599" y="73610"/>
                  <a:pt x="349635" y="72766"/>
                  <a:pt x="357352" y="157655"/>
                </a:cubicBezTo>
                <a:cubicBezTo>
                  <a:pt x="372290" y="321974"/>
                  <a:pt x="355734" y="245773"/>
                  <a:pt x="378372" y="336331"/>
                </a:cubicBezTo>
                <a:cubicBezTo>
                  <a:pt x="381876" y="283779"/>
                  <a:pt x="385130" y="231210"/>
                  <a:pt x="388883" y="178675"/>
                </a:cubicBezTo>
                <a:cubicBezTo>
                  <a:pt x="392138" y="133112"/>
                  <a:pt x="367094" y="9740"/>
                  <a:pt x="399393" y="42041"/>
                </a:cubicBezTo>
                <a:cubicBezTo>
                  <a:pt x="436634" y="79284"/>
                  <a:pt x="404909" y="147265"/>
                  <a:pt x="409903" y="199696"/>
                </a:cubicBezTo>
                <a:cubicBezTo>
                  <a:pt x="411923" y="220911"/>
                  <a:pt x="416910" y="241737"/>
                  <a:pt x="420414" y="262758"/>
                </a:cubicBezTo>
                <a:cubicBezTo>
                  <a:pt x="423917" y="231227"/>
                  <a:pt x="427603" y="199716"/>
                  <a:pt x="430924" y="168165"/>
                </a:cubicBezTo>
                <a:cubicBezTo>
                  <a:pt x="443962" y="44302"/>
                  <a:pt x="435399" y="26853"/>
                  <a:pt x="451945" y="126124"/>
                </a:cubicBezTo>
                <a:cubicBezTo>
                  <a:pt x="455448" y="108607"/>
                  <a:pt x="444591" y="73572"/>
                  <a:pt x="462455" y="73572"/>
                </a:cubicBezTo>
                <a:cubicBezTo>
                  <a:pt x="480319" y="73572"/>
                  <a:pt x="468632" y="108793"/>
                  <a:pt x="472965" y="126124"/>
                </a:cubicBezTo>
                <a:cubicBezTo>
                  <a:pt x="475652" y="136872"/>
                  <a:pt x="479972" y="147145"/>
                  <a:pt x="483476" y="157655"/>
                </a:cubicBezTo>
                <a:cubicBezTo>
                  <a:pt x="486979" y="196193"/>
                  <a:pt x="484601" y="235727"/>
                  <a:pt x="493986" y="273269"/>
                </a:cubicBezTo>
                <a:cubicBezTo>
                  <a:pt x="496673" y="284017"/>
                  <a:pt x="502323" y="252602"/>
                  <a:pt x="504496" y="241738"/>
                </a:cubicBezTo>
                <a:cubicBezTo>
                  <a:pt x="542157" y="53434"/>
                  <a:pt x="494359" y="250759"/>
                  <a:pt x="525517" y="126124"/>
                </a:cubicBezTo>
                <a:cubicBezTo>
                  <a:pt x="550165" y="200070"/>
                  <a:pt x="518085" y="108783"/>
                  <a:pt x="557048" y="199696"/>
                </a:cubicBezTo>
                <a:cubicBezTo>
                  <a:pt x="561412" y="209879"/>
                  <a:pt x="564055" y="220717"/>
                  <a:pt x="567558" y="231227"/>
                </a:cubicBezTo>
                <a:cubicBezTo>
                  <a:pt x="571062" y="220717"/>
                  <a:pt x="576248" y="210624"/>
                  <a:pt x="578069" y="199696"/>
                </a:cubicBezTo>
                <a:cubicBezTo>
                  <a:pt x="583285" y="168403"/>
                  <a:pt x="566146" y="127536"/>
                  <a:pt x="588579" y="105103"/>
                </a:cubicBezTo>
                <a:cubicBezTo>
                  <a:pt x="604247" y="89435"/>
                  <a:pt x="609600" y="168165"/>
                  <a:pt x="609600" y="168165"/>
                </a:cubicBezTo>
                <a:cubicBezTo>
                  <a:pt x="613103" y="150648"/>
                  <a:pt x="615410" y="132848"/>
                  <a:pt x="620110" y="115613"/>
                </a:cubicBezTo>
                <a:cubicBezTo>
                  <a:pt x="625940" y="94236"/>
                  <a:pt x="641131" y="52551"/>
                  <a:pt x="641131" y="52551"/>
                </a:cubicBezTo>
                <a:cubicBezTo>
                  <a:pt x="644634" y="80579"/>
                  <a:pt x="635973" y="113132"/>
                  <a:pt x="651641" y="136634"/>
                </a:cubicBezTo>
                <a:cubicBezTo>
                  <a:pt x="661550" y="151498"/>
                  <a:pt x="652243" y="69218"/>
                  <a:pt x="662152" y="84082"/>
                </a:cubicBezTo>
                <a:cubicBezTo>
                  <a:pt x="677820" y="107584"/>
                  <a:pt x="669159" y="140137"/>
                  <a:pt x="672662" y="168165"/>
                </a:cubicBezTo>
                <a:cubicBezTo>
                  <a:pt x="692954" y="86996"/>
                  <a:pt x="685857" y="51435"/>
                  <a:pt x="704193" y="115613"/>
                </a:cubicBezTo>
                <a:cubicBezTo>
                  <a:pt x="708161" y="129503"/>
                  <a:pt x="711200" y="143641"/>
                  <a:pt x="714703" y="157655"/>
                </a:cubicBezTo>
                <a:cubicBezTo>
                  <a:pt x="727691" y="118692"/>
                  <a:pt x="720259" y="116215"/>
                  <a:pt x="735724" y="14714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56" name="TextBox 2"/>
          <p:cNvSpPr txBox="1">
            <a:spLocks noChangeArrowheads="1"/>
          </p:cNvSpPr>
          <p:nvPr/>
        </p:nvSpPr>
        <p:spPr bwMode="auto">
          <a:xfrm>
            <a:off x="685800" y="244951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855663" y="2743200"/>
            <a:ext cx="134937" cy="201613"/>
          </a:xfrm>
          <a:prstGeom prst="straightConnector1">
            <a:avLst/>
          </a:prstGeom>
          <a:ln w="2857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58" name="Group 36"/>
          <p:cNvGrpSpPr>
            <a:grpSpLocks/>
          </p:cNvGrpSpPr>
          <p:nvPr/>
        </p:nvGrpSpPr>
        <p:grpSpPr bwMode="auto">
          <a:xfrm>
            <a:off x="474663" y="3295650"/>
            <a:ext cx="512762" cy="568325"/>
            <a:chOff x="381000" y="4343400"/>
            <a:chExt cx="512379" cy="567560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400036" y="4509864"/>
              <a:ext cx="245878" cy="29012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45914" y="4495595"/>
              <a:ext cx="39658" cy="1585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685572" y="4343400"/>
              <a:ext cx="207807" cy="310731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81000" y="4619253"/>
              <a:ext cx="247465" cy="29170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28465" y="4606570"/>
              <a:ext cx="39657" cy="1585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668122" y="4454375"/>
              <a:ext cx="206221" cy="310731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59" name="TextBox 2"/>
          <p:cNvSpPr txBox="1">
            <a:spLocks noChangeArrowheads="1"/>
          </p:cNvSpPr>
          <p:nvPr/>
        </p:nvSpPr>
        <p:spPr bwMode="auto">
          <a:xfrm>
            <a:off x="1657350" y="3875088"/>
            <a:ext cx="1217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Tx leakage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Challenge in RF IC Designs</a:t>
            </a:r>
            <a:endParaRPr lang="en-US" dirty="0"/>
          </a:p>
        </p:txBody>
      </p:sp>
      <p:grpSp>
        <p:nvGrpSpPr>
          <p:cNvPr id="15363" name="Group 72"/>
          <p:cNvGrpSpPr>
            <a:grpSpLocks/>
          </p:cNvGrpSpPr>
          <p:nvPr/>
        </p:nvGrpSpPr>
        <p:grpSpPr bwMode="auto">
          <a:xfrm>
            <a:off x="2395538" y="3201988"/>
            <a:ext cx="3429000" cy="2208212"/>
            <a:chOff x="5898930" y="3017985"/>
            <a:chExt cx="3429396" cy="2208285"/>
          </a:xfrm>
        </p:grpSpPr>
        <p:grpSp>
          <p:nvGrpSpPr>
            <p:cNvPr id="15370" name="Group 73"/>
            <p:cNvGrpSpPr>
              <a:grpSpLocks/>
            </p:cNvGrpSpPr>
            <p:nvPr/>
          </p:nvGrpSpPr>
          <p:grpSpPr bwMode="auto">
            <a:xfrm>
              <a:off x="6553200" y="3296434"/>
              <a:ext cx="1841938" cy="1723781"/>
              <a:chOff x="4635062" y="2268904"/>
              <a:chExt cx="2469931" cy="2198077"/>
            </a:xfrm>
          </p:grpSpPr>
          <p:cxnSp>
            <p:nvCxnSpPr>
              <p:cNvPr id="81" name="Straight Connector 80"/>
              <p:cNvCxnSpPr/>
              <p:nvPr/>
            </p:nvCxnSpPr>
            <p:spPr>
              <a:xfrm flipH="1" flipV="1">
                <a:off x="4647643" y="3723623"/>
                <a:ext cx="2212021" cy="1012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5378" name="Object 81"/>
              <p:cNvGraphicFramePr>
                <a:graphicFrameLocks noChangeAspect="1"/>
              </p:cNvGraphicFramePr>
              <p:nvPr/>
            </p:nvGraphicFramePr>
            <p:xfrm>
              <a:off x="4800600" y="2268904"/>
              <a:ext cx="2092325" cy="20923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389" name="Visio" r:id="rId3" imgW="984905" imgH="984960" progId="Visio.Drawing.11">
                      <p:embed/>
                    </p:oleObj>
                  </mc:Choice>
                  <mc:Fallback>
                    <p:oleObj name="Visio" r:id="rId3" imgW="984905" imgH="984960" progId="Visio.Drawing.11">
                      <p:embed/>
                      <p:pic>
                        <p:nvPicPr>
                          <p:cNvPr id="0" name="Object 8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00600" y="2268904"/>
                            <a:ext cx="2092325" cy="20923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3" name="Freeform 82"/>
              <p:cNvSpPr/>
              <p:nvPr/>
            </p:nvSpPr>
            <p:spPr>
              <a:xfrm>
                <a:off x="4634869" y="3699330"/>
                <a:ext cx="2469629" cy="168022"/>
              </a:xfrm>
              <a:custGeom>
                <a:avLst/>
                <a:gdLst>
                  <a:gd name="connsiteX0" fmla="*/ 0 w 2469931"/>
                  <a:gd name="connsiteY0" fmla="*/ 84083 h 168359"/>
                  <a:gd name="connsiteX1" fmla="*/ 52552 w 2469931"/>
                  <a:gd name="connsiteY1" fmla="*/ 94593 h 168359"/>
                  <a:gd name="connsiteX2" fmla="*/ 115614 w 2469931"/>
                  <a:gd name="connsiteY2" fmla="*/ 94593 h 168359"/>
                  <a:gd name="connsiteX3" fmla="*/ 147145 w 2469931"/>
                  <a:gd name="connsiteY3" fmla="*/ 84083 h 168359"/>
                  <a:gd name="connsiteX4" fmla="*/ 210207 w 2469931"/>
                  <a:gd name="connsiteY4" fmla="*/ 126125 h 168359"/>
                  <a:gd name="connsiteX5" fmla="*/ 241738 w 2469931"/>
                  <a:gd name="connsiteY5" fmla="*/ 115614 h 168359"/>
                  <a:gd name="connsiteX6" fmla="*/ 252248 w 2469931"/>
                  <a:gd name="connsiteY6" fmla="*/ 73573 h 168359"/>
                  <a:gd name="connsiteX7" fmla="*/ 273269 w 2469931"/>
                  <a:gd name="connsiteY7" fmla="*/ 136635 h 168359"/>
                  <a:gd name="connsiteX8" fmla="*/ 283779 w 2469931"/>
                  <a:gd name="connsiteY8" fmla="*/ 84083 h 168359"/>
                  <a:gd name="connsiteX9" fmla="*/ 315310 w 2469931"/>
                  <a:gd name="connsiteY9" fmla="*/ 63062 h 168359"/>
                  <a:gd name="connsiteX10" fmla="*/ 325821 w 2469931"/>
                  <a:gd name="connsiteY10" fmla="*/ 31531 h 168359"/>
                  <a:gd name="connsiteX11" fmla="*/ 378372 w 2469931"/>
                  <a:gd name="connsiteY11" fmla="*/ 105104 h 168359"/>
                  <a:gd name="connsiteX12" fmla="*/ 409904 w 2469931"/>
                  <a:gd name="connsiteY12" fmla="*/ 115614 h 168359"/>
                  <a:gd name="connsiteX13" fmla="*/ 441435 w 2469931"/>
                  <a:gd name="connsiteY13" fmla="*/ 84083 h 168359"/>
                  <a:gd name="connsiteX14" fmla="*/ 472966 w 2469931"/>
                  <a:gd name="connsiteY14" fmla="*/ 73573 h 168359"/>
                  <a:gd name="connsiteX15" fmla="*/ 515007 w 2469931"/>
                  <a:gd name="connsiteY15" fmla="*/ 52552 h 168359"/>
                  <a:gd name="connsiteX16" fmla="*/ 546538 w 2469931"/>
                  <a:gd name="connsiteY16" fmla="*/ 21021 h 168359"/>
                  <a:gd name="connsiteX17" fmla="*/ 557048 w 2469931"/>
                  <a:gd name="connsiteY17" fmla="*/ 73573 h 168359"/>
                  <a:gd name="connsiteX18" fmla="*/ 567559 w 2469931"/>
                  <a:gd name="connsiteY18" fmla="*/ 105104 h 168359"/>
                  <a:gd name="connsiteX19" fmla="*/ 578069 w 2469931"/>
                  <a:gd name="connsiteY19" fmla="*/ 10511 h 168359"/>
                  <a:gd name="connsiteX20" fmla="*/ 588579 w 2469931"/>
                  <a:gd name="connsiteY20" fmla="*/ 73573 h 168359"/>
                  <a:gd name="connsiteX21" fmla="*/ 599090 w 2469931"/>
                  <a:gd name="connsiteY21" fmla="*/ 105104 h 168359"/>
                  <a:gd name="connsiteX22" fmla="*/ 620110 w 2469931"/>
                  <a:gd name="connsiteY22" fmla="*/ 73573 h 168359"/>
                  <a:gd name="connsiteX23" fmla="*/ 651641 w 2469931"/>
                  <a:gd name="connsiteY23" fmla="*/ 63062 h 168359"/>
                  <a:gd name="connsiteX24" fmla="*/ 662152 w 2469931"/>
                  <a:gd name="connsiteY24" fmla="*/ 21021 h 168359"/>
                  <a:gd name="connsiteX25" fmla="*/ 672662 w 2469931"/>
                  <a:gd name="connsiteY25" fmla="*/ 52552 h 168359"/>
                  <a:gd name="connsiteX26" fmla="*/ 683172 w 2469931"/>
                  <a:gd name="connsiteY26" fmla="*/ 10511 h 168359"/>
                  <a:gd name="connsiteX27" fmla="*/ 714704 w 2469931"/>
                  <a:gd name="connsiteY27" fmla="*/ 31531 h 168359"/>
                  <a:gd name="connsiteX28" fmla="*/ 725214 w 2469931"/>
                  <a:gd name="connsiteY28" fmla="*/ 73573 h 168359"/>
                  <a:gd name="connsiteX29" fmla="*/ 735724 w 2469931"/>
                  <a:gd name="connsiteY29" fmla="*/ 42042 h 168359"/>
                  <a:gd name="connsiteX30" fmla="*/ 746235 w 2469931"/>
                  <a:gd name="connsiteY30" fmla="*/ 0 h 168359"/>
                  <a:gd name="connsiteX31" fmla="*/ 777766 w 2469931"/>
                  <a:gd name="connsiteY31" fmla="*/ 63062 h 168359"/>
                  <a:gd name="connsiteX32" fmla="*/ 809297 w 2469931"/>
                  <a:gd name="connsiteY32" fmla="*/ 42042 h 168359"/>
                  <a:gd name="connsiteX33" fmla="*/ 819807 w 2469931"/>
                  <a:gd name="connsiteY33" fmla="*/ 73573 h 168359"/>
                  <a:gd name="connsiteX34" fmla="*/ 851338 w 2469931"/>
                  <a:gd name="connsiteY34" fmla="*/ 63062 h 168359"/>
                  <a:gd name="connsiteX35" fmla="*/ 861848 w 2469931"/>
                  <a:gd name="connsiteY35" fmla="*/ 115614 h 168359"/>
                  <a:gd name="connsiteX36" fmla="*/ 893379 w 2469931"/>
                  <a:gd name="connsiteY36" fmla="*/ 0 h 168359"/>
                  <a:gd name="connsiteX37" fmla="*/ 914400 w 2469931"/>
                  <a:gd name="connsiteY37" fmla="*/ 31531 h 168359"/>
                  <a:gd name="connsiteX38" fmla="*/ 935421 w 2469931"/>
                  <a:gd name="connsiteY38" fmla="*/ 94593 h 168359"/>
                  <a:gd name="connsiteX39" fmla="*/ 966952 w 2469931"/>
                  <a:gd name="connsiteY39" fmla="*/ 105104 h 168359"/>
                  <a:gd name="connsiteX40" fmla="*/ 977462 w 2469931"/>
                  <a:gd name="connsiteY40" fmla="*/ 136635 h 168359"/>
                  <a:gd name="connsiteX41" fmla="*/ 1040524 w 2469931"/>
                  <a:gd name="connsiteY41" fmla="*/ 115614 h 168359"/>
                  <a:gd name="connsiteX42" fmla="*/ 1061545 w 2469931"/>
                  <a:gd name="connsiteY42" fmla="*/ 84083 h 168359"/>
                  <a:gd name="connsiteX43" fmla="*/ 1103586 w 2469931"/>
                  <a:gd name="connsiteY43" fmla="*/ 10511 h 168359"/>
                  <a:gd name="connsiteX44" fmla="*/ 1124607 w 2469931"/>
                  <a:gd name="connsiteY44" fmla="*/ 10511 h 168359"/>
                  <a:gd name="connsiteX45" fmla="*/ 1135117 w 2469931"/>
                  <a:gd name="connsiteY45" fmla="*/ 42042 h 168359"/>
                  <a:gd name="connsiteX46" fmla="*/ 1166648 w 2469931"/>
                  <a:gd name="connsiteY46" fmla="*/ 52552 h 168359"/>
                  <a:gd name="connsiteX47" fmla="*/ 1198179 w 2469931"/>
                  <a:gd name="connsiteY47" fmla="*/ 42042 h 168359"/>
                  <a:gd name="connsiteX48" fmla="*/ 1229710 w 2469931"/>
                  <a:gd name="connsiteY48" fmla="*/ 52552 h 168359"/>
                  <a:gd name="connsiteX49" fmla="*/ 1240221 w 2469931"/>
                  <a:gd name="connsiteY49" fmla="*/ 94593 h 168359"/>
                  <a:gd name="connsiteX50" fmla="*/ 1250731 w 2469931"/>
                  <a:gd name="connsiteY50" fmla="*/ 63062 h 168359"/>
                  <a:gd name="connsiteX51" fmla="*/ 1261241 w 2469931"/>
                  <a:gd name="connsiteY51" fmla="*/ 105104 h 168359"/>
                  <a:gd name="connsiteX52" fmla="*/ 1313793 w 2469931"/>
                  <a:gd name="connsiteY52" fmla="*/ 52552 h 168359"/>
                  <a:gd name="connsiteX53" fmla="*/ 1324304 w 2469931"/>
                  <a:gd name="connsiteY53" fmla="*/ 94593 h 168359"/>
                  <a:gd name="connsiteX54" fmla="*/ 1376855 w 2469931"/>
                  <a:gd name="connsiteY54" fmla="*/ 42042 h 168359"/>
                  <a:gd name="connsiteX55" fmla="*/ 1387366 w 2469931"/>
                  <a:gd name="connsiteY55" fmla="*/ 73573 h 168359"/>
                  <a:gd name="connsiteX56" fmla="*/ 1418897 w 2469931"/>
                  <a:gd name="connsiteY56" fmla="*/ 63062 h 168359"/>
                  <a:gd name="connsiteX57" fmla="*/ 1450428 w 2469931"/>
                  <a:gd name="connsiteY57" fmla="*/ 84083 h 168359"/>
                  <a:gd name="connsiteX58" fmla="*/ 1481959 w 2469931"/>
                  <a:gd name="connsiteY58" fmla="*/ 63062 h 168359"/>
                  <a:gd name="connsiteX59" fmla="*/ 1524000 w 2469931"/>
                  <a:gd name="connsiteY59" fmla="*/ 42042 h 168359"/>
                  <a:gd name="connsiteX60" fmla="*/ 1555531 w 2469931"/>
                  <a:gd name="connsiteY60" fmla="*/ 52552 h 168359"/>
                  <a:gd name="connsiteX61" fmla="*/ 1576552 w 2469931"/>
                  <a:gd name="connsiteY61" fmla="*/ 52552 h 168359"/>
                  <a:gd name="connsiteX62" fmla="*/ 1608083 w 2469931"/>
                  <a:gd name="connsiteY62" fmla="*/ 42042 h 168359"/>
                  <a:gd name="connsiteX63" fmla="*/ 1618593 w 2469931"/>
                  <a:gd name="connsiteY63" fmla="*/ 73573 h 168359"/>
                  <a:gd name="connsiteX64" fmla="*/ 1639614 w 2469931"/>
                  <a:gd name="connsiteY64" fmla="*/ 42042 h 168359"/>
                  <a:gd name="connsiteX65" fmla="*/ 1702676 w 2469931"/>
                  <a:gd name="connsiteY65" fmla="*/ 21021 h 168359"/>
                  <a:gd name="connsiteX66" fmla="*/ 1807779 w 2469931"/>
                  <a:gd name="connsiteY66" fmla="*/ 52552 h 168359"/>
                  <a:gd name="connsiteX67" fmla="*/ 1860331 w 2469931"/>
                  <a:gd name="connsiteY67" fmla="*/ 10511 h 168359"/>
                  <a:gd name="connsiteX68" fmla="*/ 1902372 w 2469931"/>
                  <a:gd name="connsiteY68" fmla="*/ 73573 h 168359"/>
                  <a:gd name="connsiteX69" fmla="*/ 1912883 w 2469931"/>
                  <a:gd name="connsiteY69" fmla="*/ 42042 h 168359"/>
                  <a:gd name="connsiteX70" fmla="*/ 1933904 w 2469931"/>
                  <a:gd name="connsiteY70" fmla="*/ 73573 h 168359"/>
                  <a:gd name="connsiteX71" fmla="*/ 1965435 w 2469931"/>
                  <a:gd name="connsiteY71" fmla="*/ 105104 h 168359"/>
                  <a:gd name="connsiteX72" fmla="*/ 2007476 w 2469931"/>
                  <a:gd name="connsiteY72" fmla="*/ 94593 h 168359"/>
                  <a:gd name="connsiteX73" fmla="*/ 2017986 w 2469931"/>
                  <a:gd name="connsiteY73" fmla="*/ 63062 h 168359"/>
                  <a:gd name="connsiteX74" fmla="*/ 2049517 w 2469931"/>
                  <a:gd name="connsiteY74" fmla="*/ 42042 h 168359"/>
                  <a:gd name="connsiteX75" fmla="*/ 2081048 w 2469931"/>
                  <a:gd name="connsiteY75" fmla="*/ 42042 h 168359"/>
                  <a:gd name="connsiteX76" fmla="*/ 2144110 w 2469931"/>
                  <a:gd name="connsiteY76" fmla="*/ 63062 h 168359"/>
                  <a:gd name="connsiteX77" fmla="*/ 2165131 w 2469931"/>
                  <a:gd name="connsiteY77" fmla="*/ 31531 h 168359"/>
                  <a:gd name="connsiteX78" fmla="*/ 2207172 w 2469931"/>
                  <a:gd name="connsiteY78" fmla="*/ 94593 h 168359"/>
                  <a:gd name="connsiteX79" fmla="*/ 2259724 w 2469931"/>
                  <a:gd name="connsiteY79" fmla="*/ 52552 h 168359"/>
                  <a:gd name="connsiteX80" fmla="*/ 2270235 w 2469931"/>
                  <a:gd name="connsiteY80" fmla="*/ 84083 h 168359"/>
                  <a:gd name="connsiteX81" fmla="*/ 2301766 w 2469931"/>
                  <a:gd name="connsiteY81" fmla="*/ 73573 h 168359"/>
                  <a:gd name="connsiteX82" fmla="*/ 2322786 w 2469931"/>
                  <a:gd name="connsiteY82" fmla="*/ 105104 h 168359"/>
                  <a:gd name="connsiteX83" fmla="*/ 2333297 w 2469931"/>
                  <a:gd name="connsiteY83" fmla="*/ 73573 h 168359"/>
                  <a:gd name="connsiteX84" fmla="*/ 2375338 w 2469931"/>
                  <a:gd name="connsiteY84" fmla="*/ 63062 h 168359"/>
                  <a:gd name="connsiteX85" fmla="*/ 2396359 w 2469931"/>
                  <a:gd name="connsiteY85" fmla="*/ 63062 h 168359"/>
                  <a:gd name="connsiteX86" fmla="*/ 2427890 w 2469931"/>
                  <a:gd name="connsiteY86" fmla="*/ 42042 h 168359"/>
                  <a:gd name="connsiteX87" fmla="*/ 2469931 w 2469931"/>
                  <a:gd name="connsiteY87" fmla="*/ 84083 h 168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2469931" h="168359">
                    <a:moveTo>
                      <a:pt x="0" y="84083"/>
                    </a:moveTo>
                    <a:cubicBezTo>
                      <a:pt x="17517" y="87586"/>
                      <a:pt x="34688" y="94593"/>
                      <a:pt x="52552" y="94593"/>
                    </a:cubicBezTo>
                    <a:cubicBezTo>
                      <a:pt x="136635" y="94593"/>
                      <a:pt x="31531" y="66566"/>
                      <a:pt x="115614" y="94593"/>
                    </a:cubicBezTo>
                    <a:cubicBezTo>
                      <a:pt x="126124" y="91090"/>
                      <a:pt x="136635" y="80579"/>
                      <a:pt x="147145" y="84083"/>
                    </a:cubicBezTo>
                    <a:cubicBezTo>
                      <a:pt x="171112" y="92072"/>
                      <a:pt x="210207" y="126125"/>
                      <a:pt x="210207" y="126125"/>
                    </a:cubicBezTo>
                    <a:cubicBezTo>
                      <a:pt x="236877" y="46115"/>
                      <a:pt x="226883" y="41334"/>
                      <a:pt x="241738" y="115614"/>
                    </a:cubicBezTo>
                    <a:cubicBezTo>
                      <a:pt x="245241" y="101600"/>
                      <a:pt x="240229" y="65560"/>
                      <a:pt x="252248" y="73573"/>
                    </a:cubicBezTo>
                    <a:cubicBezTo>
                      <a:pt x="270684" y="85864"/>
                      <a:pt x="273269" y="136635"/>
                      <a:pt x="273269" y="136635"/>
                    </a:cubicBezTo>
                    <a:cubicBezTo>
                      <a:pt x="276772" y="119118"/>
                      <a:pt x="274916" y="99594"/>
                      <a:pt x="283779" y="84083"/>
                    </a:cubicBezTo>
                    <a:cubicBezTo>
                      <a:pt x="290046" y="73115"/>
                      <a:pt x="307419" y="72926"/>
                      <a:pt x="315310" y="63062"/>
                    </a:cubicBezTo>
                    <a:cubicBezTo>
                      <a:pt x="322231" y="54411"/>
                      <a:pt x="322317" y="42041"/>
                      <a:pt x="325821" y="31531"/>
                    </a:cubicBezTo>
                    <a:cubicBezTo>
                      <a:pt x="350344" y="105103"/>
                      <a:pt x="325821" y="87586"/>
                      <a:pt x="378372" y="105104"/>
                    </a:cubicBezTo>
                    <a:cubicBezTo>
                      <a:pt x="405042" y="185114"/>
                      <a:pt x="395047" y="189893"/>
                      <a:pt x="409904" y="115614"/>
                    </a:cubicBezTo>
                    <a:cubicBezTo>
                      <a:pt x="437230" y="197595"/>
                      <a:pt x="397292" y="98797"/>
                      <a:pt x="441435" y="84083"/>
                    </a:cubicBezTo>
                    <a:lnTo>
                      <a:pt x="472966" y="73573"/>
                    </a:lnTo>
                    <a:cubicBezTo>
                      <a:pt x="497489" y="1"/>
                      <a:pt x="462456" y="70069"/>
                      <a:pt x="515007" y="52552"/>
                    </a:cubicBezTo>
                    <a:cubicBezTo>
                      <a:pt x="529108" y="47852"/>
                      <a:pt x="536028" y="31531"/>
                      <a:pt x="546538" y="21021"/>
                    </a:cubicBezTo>
                    <a:cubicBezTo>
                      <a:pt x="550041" y="38538"/>
                      <a:pt x="552715" y="56242"/>
                      <a:pt x="557048" y="73573"/>
                    </a:cubicBezTo>
                    <a:cubicBezTo>
                      <a:pt x="559735" y="84321"/>
                      <a:pt x="564055" y="115614"/>
                      <a:pt x="567559" y="105104"/>
                    </a:cubicBezTo>
                    <a:cubicBezTo>
                      <a:pt x="577591" y="75007"/>
                      <a:pt x="574566" y="42042"/>
                      <a:pt x="578069" y="10511"/>
                    </a:cubicBezTo>
                    <a:cubicBezTo>
                      <a:pt x="581572" y="31532"/>
                      <a:pt x="583956" y="52770"/>
                      <a:pt x="588579" y="73573"/>
                    </a:cubicBezTo>
                    <a:cubicBezTo>
                      <a:pt x="590982" y="84388"/>
                      <a:pt x="588011" y="105104"/>
                      <a:pt x="599090" y="105104"/>
                    </a:cubicBezTo>
                    <a:cubicBezTo>
                      <a:pt x="611722" y="105104"/>
                      <a:pt x="610246" y="81464"/>
                      <a:pt x="620110" y="73573"/>
                    </a:cubicBezTo>
                    <a:cubicBezTo>
                      <a:pt x="628761" y="66652"/>
                      <a:pt x="641131" y="66566"/>
                      <a:pt x="651641" y="63062"/>
                    </a:cubicBezTo>
                    <a:cubicBezTo>
                      <a:pt x="655145" y="49048"/>
                      <a:pt x="649232" y="27481"/>
                      <a:pt x="662152" y="21021"/>
                    </a:cubicBezTo>
                    <a:cubicBezTo>
                      <a:pt x="672061" y="16067"/>
                      <a:pt x="662753" y="57507"/>
                      <a:pt x="672662" y="52552"/>
                    </a:cubicBezTo>
                    <a:cubicBezTo>
                      <a:pt x="685582" y="46092"/>
                      <a:pt x="679669" y="24525"/>
                      <a:pt x="683172" y="10511"/>
                    </a:cubicBezTo>
                    <a:cubicBezTo>
                      <a:pt x="693683" y="17518"/>
                      <a:pt x="707697" y="21021"/>
                      <a:pt x="714704" y="31531"/>
                    </a:cubicBezTo>
                    <a:cubicBezTo>
                      <a:pt x="722717" y="43550"/>
                      <a:pt x="712294" y="67112"/>
                      <a:pt x="725214" y="73573"/>
                    </a:cubicBezTo>
                    <a:cubicBezTo>
                      <a:pt x="735123" y="78528"/>
                      <a:pt x="732680" y="52695"/>
                      <a:pt x="735724" y="42042"/>
                    </a:cubicBezTo>
                    <a:cubicBezTo>
                      <a:pt x="739692" y="28152"/>
                      <a:pt x="742731" y="14014"/>
                      <a:pt x="746235" y="0"/>
                    </a:cubicBezTo>
                    <a:cubicBezTo>
                      <a:pt x="749678" y="10329"/>
                      <a:pt x="763212" y="60151"/>
                      <a:pt x="777766" y="63062"/>
                    </a:cubicBezTo>
                    <a:cubicBezTo>
                      <a:pt x="790152" y="65539"/>
                      <a:pt x="798787" y="49049"/>
                      <a:pt x="809297" y="42042"/>
                    </a:cubicBezTo>
                    <a:cubicBezTo>
                      <a:pt x="812800" y="52552"/>
                      <a:pt x="809898" y="68618"/>
                      <a:pt x="819807" y="73573"/>
                    </a:cubicBezTo>
                    <a:cubicBezTo>
                      <a:pt x="829716" y="78528"/>
                      <a:pt x="843504" y="55228"/>
                      <a:pt x="851338" y="63062"/>
                    </a:cubicBezTo>
                    <a:cubicBezTo>
                      <a:pt x="863970" y="75694"/>
                      <a:pt x="858345" y="98097"/>
                      <a:pt x="861848" y="115614"/>
                    </a:cubicBezTo>
                    <a:cubicBezTo>
                      <a:pt x="885556" y="20783"/>
                      <a:pt x="873733" y="58939"/>
                      <a:pt x="893379" y="0"/>
                    </a:cubicBezTo>
                    <a:cubicBezTo>
                      <a:pt x="900386" y="10510"/>
                      <a:pt x="909270" y="19988"/>
                      <a:pt x="914400" y="31531"/>
                    </a:cubicBezTo>
                    <a:cubicBezTo>
                      <a:pt x="923399" y="51779"/>
                      <a:pt x="914400" y="87586"/>
                      <a:pt x="935421" y="94593"/>
                    </a:cubicBezTo>
                    <a:lnTo>
                      <a:pt x="966952" y="105104"/>
                    </a:lnTo>
                    <a:cubicBezTo>
                      <a:pt x="970455" y="115614"/>
                      <a:pt x="966495" y="135068"/>
                      <a:pt x="977462" y="136635"/>
                    </a:cubicBezTo>
                    <a:cubicBezTo>
                      <a:pt x="999397" y="139768"/>
                      <a:pt x="1040524" y="115614"/>
                      <a:pt x="1040524" y="115614"/>
                    </a:cubicBezTo>
                    <a:cubicBezTo>
                      <a:pt x="1047531" y="105104"/>
                      <a:pt x="1055278" y="95051"/>
                      <a:pt x="1061545" y="84083"/>
                    </a:cubicBezTo>
                    <a:cubicBezTo>
                      <a:pt x="1114893" y="-9274"/>
                      <a:pt x="1052367" y="87342"/>
                      <a:pt x="1103586" y="10511"/>
                    </a:cubicBezTo>
                    <a:cubicBezTo>
                      <a:pt x="1131615" y="94594"/>
                      <a:pt x="1096579" y="10511"/>
                      <a:pt x="1124607" y="10511"/>
                    </a:cubicBezTo>
                    <a:cubicBezTo>
                      <a:pt x="1135686" y="10511"/>
                      <a:pt x="1127283" y="34208"/>
                      <a:pt x="1135117" y="42042"/>
                    </a:cubicBezTo>
                    <a:cubicBezTo>
                      <a:pt x="1142951" y="49876"/>
                      <a:pt x="1156138" y="49049"/>
                      <a:pt x="1166648" y="52552"/>
                    </a:cubicBezTo>
                    <a:cubicBezTo>
                      <a:pt x="1177158" y="49049"/>
                      <a:pt x="1189316" y="35395"/>
                      <a:pt x="1198179" y="42042"/>
                    </a:cubicBezTo>
                    <a:cubicBezTo>
                      <a:pt x="1231360" y="66927"/>
                      <a:pt x="1183533" y="121820"/>
                      <a:pt x="1229710" y="52552"/>
                    </a:cubicBezTo>
                    <a:cubicBezTo>
                      <a:pt x="1233214" y="66566"/>
                      <a:pt x="1227301" y="88133"/>
                      <a:pt x="1240221" y="94593"/>
                    </a:cubicBezTo>
                    <a:cubicBezTo>
                      <a:pt x="1250130" y="99547"/>
                      <a:pt x="1240822" y="58107"/>
                      <a:pt x="1250731" y="63062"/>
                    </a:cubicBezTo>
                    <a:cubicBezTo>
                      <a:pt x="1263651" y="69523"/>
                      <a:pt x="1257738" y="91090"/>
                      <a:pt x="1261241" y="105104"/>
                    </a:cubicBezTo>
                    <a:cubicBezTo>
                      <a:pt x="1264745" y="99849"/>
                      <a:pt x="1296276" y="43794"/>
                      <a:pt x="1313793" y="52552"/>
                    </a:cubicBezTo>
                    <a:cubicBezTo>
                      <a:pt x="1326713" y="59012"/>
                      <a:pt x="1320800" y="80579"/>
                      <a:pt x="1324304" y="94593"/>
                    </a:cubicBezTo>
                    <a:cubicBezTo>
                      <a:pt x="1330310" y="85584"/>
                      <a:pt x="1356834" y="37037"/>
                      <a:pt x="1376855" y="42042"/>
                    </a:cubicBezTo>
                    <a:cubicBezTo>
                      <a:pt x="1387603" y="44729"/>
                      <a:pt x="1383862" y="63063"/>
                      <a:pt x="1387366" y="73573"/>
                    </a:cubicBezTo>
                    <a:cubicBezTo>
                      <a:pt x="1397876" y="70069"/>
                      <a:pt x="1407969" y="61241"/>
                      <a:pt x="1418897" y="63062"/>
                    </a:cubicBezTo>
                    <a:cubicBezTo>
                      <a:pt x="1431357" y="65139"/>
                      <a:pt x="1437796" y="84083"/>
                      <a:pt x="1450428" y="84083"/>
                    </a:cubicBezTo>
                    <a:cubicBezTo>
                      <a:pt x="1463060" y="84083"/>
                      <a:pt x="1471449" y="70069"/>
                      <a:pt x="1481959" y="63062"/>
                    </a:cubicBezTo>
                    <a:cubicBezTo>
                      <a:pt x="1566040" y="91091"/>
                      <a:pt x="1467947" y="70069"/>
                      <a:pt x="1524000" y="42042"/>
                    </a:cubicBezTo>
                    <a:cubicBezTo>
                      <a:pt x="1533909" y="37087"/>
                      <a:pt x="1545021" y="49049"/>
                      <a:pt x="1555531" y="52552"/>
                    </a:cubicBezTo>
                    <a:cubicBezTo>
                      <a:pt x="1579554" y="-19518"/>
                      <a:pt x="1552528" y="40540"/>
                      <a:pt x="1576552" y="52552"/>
                    </a:cubicBezTo>
                    <a:cubicBezTo>
                      <a:pt x="1586461" y="57507"/>
                      <a:pt x="1597573" y="45545"/>
                      <a:pt x="1608083" y="42042"/>
                    </a:cubicBezTo>
                    <a:cubicBezTo>
                      <a:pt x="1611586" y="52552"/>
                      <a:pt x="1607514" y="73573"/>
                      <a:pt x="1618593" y="73573"/>
                    </a:cubicBezTo>
                    <a:cubicBezTo>
                      <a:pt x="1631225" y="73573"/>
                      <a:pt x="1628902" y="48737"/>
                      <a:pt x="1639614" y="42042"/>
                    </a:cubicBezTo>
                    <a:cubicBezTo>
                      <a:pt x="1658404" y="30298"/>
                      <a:pt x="1702676" y="21021"/>
                      <a:pt x="1702676" y="21021"/>
                    </a:cubicBezTo>
                    <a:cubicBezTo>
                      <a:pt x="1779442" y="46610"/>
                      <a:pt x="1744242" y="36668"/>
                      <a:pt x="1807779" y="52552"/>
                    </a:cubicBezTo>
                    <a:cubicBezTo>
                      <a:pt x="1811472" y="47013"/>
                      <a:pt x="1837404" y="-5866"/>
                      <a:pt x="1860331" y="10511"/>
                    </a:cubicBezTo>
                    <a:cubicBezTo>
                      <a:pt x="1880889" y="25195"/>
                      <a:pt x="1902372" y="73573"/>
                      <a:pt x="1902372" y="73573"/>
                    </a:cubicBezTo>
                    <a:cubicBezTo>
                      <a:pt x="1905876" y="63063"/>
                      <a:pt x="1901804" y="42042"/>
                      <a:pt x="1912883" y="42042"/>
                    </a:cubicBezTo>
                    <a:cubicBezTo>
                      <a:pt x="1925515" y="42042"/>
                      <a:pt x="1925817" y="63869"/>
                      <a:pt x="1933904" y="73573"/>
                    </a:cubicBezTo>
                    <a:cubicBezTo>
                      <a:pt x="1943420" y="84992"/>
                      <a:pt x="1954925" y="94594"/>
                      <a:pt x="1965435" y="105104"/>
                    </a:cubicBezTo>
                    <a:cubicBezTo>
                      <a:pt x="1991852" y="25850"/>
                      <a:pt x="1953144" y="108177"/>
                      <a:pt x="2007476" y="94593"/>
                    </a:cubicBezTo>
                    <a:cubicBezTo>
                      <a:pt x="2018224" y="91906"/>
                      <a:pt x="2011065" y="71713"/>
                      <a:pt x="2017986" y="63062"/>
                    </a:cubicBezTo>
                    <a:cubicBezTo>
                      <a:pt x="2025877" y="53198"/>
                      <a:pt x="2039007" y="49049"/>
                      <a:pt x="2049517" y="42042"/>
                    </a:cubicBezTo>
                    <a:cubicBezTo>
                      <a:pt x="2074507" y="117007"/>
                      <a:pt x="2041929" y="46932"/>
                      <a:pt x="2081048" y="42042"/>
                    </a:cubicBezTo>
                    <a:cubicBezTo>
                      <a:pt x="2103035" y="39293"/>
                      <a:pt x="2144110" y="63062"/>
                      <a:pt x="2144110" y="63062"/>
                    </a:cubicBezTo>
                    <a:cubicBezTo>
                      <a:pt x="2151117" y="52552"/>
                      <a:pt x="2152499" y="31531"/>
                      <a:pt x="2165131" y="31531"/>
                    </a:cubicBezTo>
                    <a:cubicBezTo>
                      <a:pt x="2191375" y="31531"/>
                      <a:pt x="2201742" y="78302"/>
                      <a:pt x="2207172" y="94593"/>
                    </a:cubicBezTo>
                    <a:cubicBezTo>
                      <a:pt x="2213666" y="84853"/>
                      <a:pt x="2234340" y="39860"/>
                      <a:pt x="2259724" y="52552"/>
                    </a:cubicBezTo>
                    <a:cubicBezTo>
                      <a:pt x="2269633" y="57507"/>
                      <a:pt x="2266731" y="73573"/>
                      <a:pt x="2270235" y="84083"/>
                    </a:cubicBezTo>
                    <a:cubicBezTo>
                      <a:pt x="2280745" y="80580"/>
                      <a:pt x="2291480" y="69458"/>
                      <a:pt x="2301766" y="73573"/>
                    </a:cubicBezTo>
                    <a:cubicBezTo>
                      <a:pt x="2313494" y="78264"/>
                      <a:pt x="2310154" y="105104"/>
                      <a:pt x="2322786" y="105104"/>
                    </a:cubicBezTo>
                    <a:cubicBezTo>
                      <a:pt x="2333865" y="105104"/>
                      <a:pt x="2324646" y="80494"/>
                      <a:pt x="2333297" y="73573"/>
                    </a:cubicBezTo>
                    <a:cubicBezTo>
                      <a:pt x="2344577" y="64549"/>
                      <a:pt x="2361324" y="66566"/>
                      <a:pt x="2375338" y="63062"/>
                    </a:cubicBezTo>
                    <a:cubicBezTo>
                      <a:pt x="2395121" y="122414"/>
                      <a:pt x="2376574" y="87792"/>
                      <a:pt x="2396359" y="63062"/>
                    </a:cubicBezTo>
                    <a:cubicBezTo>
                      <a:pt x="2404250" y="53198"/>
                      <a:pt x="2417380" y="49049"/>
                      <a:pt x="2427890" y="42042"/>
                    </a:cubicBezTo>
                    <a:cubicBezTo>
                      <a:pt x="2453255" y="80091"/>
                      <a:pt x="2437612" y="67924"/>
                      <a:pt x="2469931" y="8408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>
                <a:off x="6314642" y="2428029"/>
                <a:ext cx="0" cy="2028414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5256534" y="2438150"/>
                <a:ext cx="0" cy="2028414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H="1" flipV="1">
                <a:off x="4647643" y="2830877"/>
                <a:ext cx="2209892" cy="10122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371" name="TextBox 2"/>
            <p:cNvSpPr txBox="1">
              <a:spLocks noChangeArrowheads="1"/>
            </p:cNvSpPr>
            <p:nvPr/>
          </p:nvSpPr>
          <p:spPr bwMode="auto">
            <a:xfrm>
              <a:off x="6705599" y="4856938"/>
              <a:ext cx="7685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0000FF"/>
                  </a:solidFill>
                  <a:latin typeface="Franklin Gothic Medium Cond" pitchFamily="34" charset="0"/>
                </a:rPr>
                <a:t>P</a:t>
              </a:r>
              <a:r>
                <a:rPr lang="en-US" b="1" baseline="-25000">
                  <a:solidFill>
                    <a:srgbClr val="0000FF"/>
                  </a:solidFill>
                  <a:latin typeface="Franklin Gothic Medium Cond" pitchFamily="34" charset="0"/>
                </a:rPr>
                <a:t>in,min</a:t>
              </a:r>
            </a:p>
          </p:txBody>
        </p:sp>
        <p:sp>
          <p:nvSpPr>
            <p:cNvPr id="15372" name="TextBox 2"/>
            <p:cNvSpPr txBox="1">
              <a:spLocks noChangeArrowheads="1"/>
            </p:cNvSpPr>
            <p:nvPr/>
          </p:nvSpPr>
          <p:spPr bwMode="auto">
            <a:xfrm>
              <a:off x="7543800" y="4842640"/>
              <a:ext cx="8513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0000FF"/>
                  </a:solidFill>
                  <a:latin typeface="Franklin Gothic Medium Cond" pitchFamily="34" charset="0"/>
                </a:rPr>
                <a:t>P</a:t>
              </a:r>
              <a:r>
                <a:rPr lang="en-US" b="1" baseline="-25000">
                  <a:solidFill>
                    <a:srgbClr val="0000FF"/>
                  </a:solidFill>
                  <a:latin typeface="Franklin Gothic Medium Cond" pitchFamily="34" charset="0"/>
                </a:rPr>
                <a:t>in,max</a:t>
              </a:r>
            </a:p>
          </p:txBody>
        </p:sp>
        <p:sp>
          <p:nvSpPr>
            <p:cNvPr id="15373" name="TextBox 2"/>
            <p:cNvSpPr txBox="1">
              <a:spLocks noChangeArrowheads="1"/>
            </p:cNvSpPr>
            <p:nvPr/>
          </p:nvSpPr>
          <p:spPr bwMode="auto">
            <a:xfrm>
              <a:off x="5898930" y="4169980"/>
              <a:ext cx="8513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0000FF"/>
                  </a:solidFill>
                  <a:latin typeface="Franklin Gothic Medium Cond" pitchFamily="34" charset="0"/>
                </a:rPr>
                <a:t>P</a:t>
              </a:r>
              <a:r>
                <a:rPr lang="en-US" b="1" baseline="-25000">
                  <a:solidFill>
                    <a:srgbClr val="0000FF"/>
                  </a:solidFill>
                  <a:latin typeface="Franklin Gothic Medium Cond" pitchFamily="34" charset="0"/>
                </a:rPr>
                <a:t>out,min</a:t>
              </a:r>
            </a:p>
          </p:txBody>
        </p:sp>
        <p:sp>
          <p:nvSpPr>
            <p:cNvPr id="15374" name="TextBox 2"/>
            <p:cNvSpPr txBox="1">
              <a:spLocks noChangeArrowheads="1"/>
            </p:cNvSpPr>
            <p:nvPr/>
          </p:nvSpPr>
          <p:spPr bwMode="auto">
            <a:xfrm>
              <a:off x="5909442" y="3460530"/>
              <a:ext cx="8513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0000FF"/>
                  </a:solidFill>
                  <a:latin typeface="Franklin Gothic Medium Cond" pitchFamily="34" charset="0"/>
                </a:rPr>
                <a:t>P</a:t>
              </a:r>
              <a:r>
                <a:rPr lang="en-US" b="1" baseline="-25000">
                  <a:solidFill>
                    <a:srgbClr val="0000FF"/>
                  </a:solidFill>
                  <a:latin typeface="Franklin Gothic Medium Cond" pitchFamily="34" charset="0"/>
                </a:rPr>
                <a:t>out,max</a:t>
              </a:r>
            </a:p>
          </p:txBody>
        </p:sp>
        <p:sp>
          <p:nvSpPr>
            <p:cNvPr id="15375" name="TextBox 2"/>
            <p:cNvSpPr txBox="1">
              <a:spLocks noChangeArrowheads="1"/>
            </p:cNvSpPr>
            <p:nvPr/>
          </p:nvSpPr>
          <p:spPr bwMode="auto">
            <a:xfrm>
              <a:off x="8129491" y="4632067"/>
              <a:ext cx="11988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latin typeface="Franklin Gothic Medium Cond" pitchFamily="34" charset="0"/>
                </a:rPr>
                <a:t>Input power</a:t>
              </a:r>
            </a:p>
          </p:txBody>
        </p:sp>
        <p:sp>
          <p:nvSpPr>
            <p:cNvPr id="15376" name="TextBox 2"/>
            <p:cNvSpPr txBox="1">
              <a:spLocks noChangeArrowheads="1"/>
            </p:cNvSpPr>
            <p:nvPr/>
          </p:nvSpPr>
          <p:spPr bwMode="auto">
            <a:xfrm>
              <a:off x="6040820" y="3017985"/>
              <a:ext cx="14586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latin typeface="Franklin Gothic Medium Cond" pitchFamily="34" charset="0"/>
                </a:rPr>
                <a:t>Output power</a:t>
              </a:r>
            </a:p>
          </p:txBody>
        </p:sp>
      </p:grpSp>
      <p:cxnSp>
        <p:nvCxnSpPr>
          <p:cNvPr id="87" name="Straight Arrow Connector 86"/>
          <p:cNvCxnSpPr/>
          <p:nvPr/>
        </p:nvCxnSpPr>
        <p:spPr>
          <a:xfrm flipH="1">
            <a:off x="4465638" y="3486150"/>
            <a:ext cx="242887" cy="42227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4618038" y="4308475"/>
            <a:ext cx="160337" cy="2635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TextBox 2"/>
          <p:cNvSpPr txBox="1">
            <a:spLocks noChangeArrowheads="1"/>
          </p:cNvSpPr>
          <p:nvPr/>
        </p:nvSpPr>
        <p:spPr bwMode="auto">
          <a:xfrm>
            <a:off x="4681538" y="3048000"/>
            <a:ext cx="22526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Max input power sets by system linearity.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4681538" y="3733800"/>
            <a:ext cx="21764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Min input power sets by system noise floor.</a:t>
            </a:r>
          </a:p>
        </p:txBody>
      </p:sp>
      <p:sp>
        <p:nvSpPr>
          <p:cNvPr id="91" name="TextBox 2"/>
          <p:cNvSpPr txBox="1">
            <a:spLocks noChangeArrowheads="1"/>
          </p:cNvSpPr>
          <p:nvPr/>
        </p:nvSpPr>
        <p:spPr bwMode="auto">
          <a:xfrm>
            <a:off x="1981200" y="1219200"/>
            <a:ext cx="54864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b="1" dirty="0" smtClean="0">
                <a:latin typeface="Franklin Gothic Medium Cond" pitchFamily="34" charset="0"/>
              </a:rPr>
              <a:t>In summary, </a:t>
            </a:r>
          </a:p>
          <a:p>
            <a:pPr marL="342900" indent="-34290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Most of wireless transceivers needs a impedance matching to maximize power transfer in the front-ends. </a:t>
            </a:r>
          </a:p>
          <a:p>
            <a:pPr marL="342900" indent="-34290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Most of wireless transceivers have limited input power range, set by noise and linearity of the system (We call this  range as input dynamic range, </a:t>
            </a:r>
            <a:r>
              <a:rPr lang="en-US" b="1" dirty="0" err="1" smtClean="0">
                <a:latin typeface="Franklin Gothic Medium Cond" pitchFamily="34" charset="0"/>
              </a:rPr>
              <a:t>P</a:t>
            </a:r>
            <a:r>
              <a:rPr lang="en-US" b="1" baseline="-25000" dirty="0" err="1" smtClean="0">
                <a:latin typeface="Franklin Gothic Medium Cond" pitchFamily="34" charset="0"/>
              </a:rPr>
              <a:t>in,max</a:t>
            </a:r>
            <a:r>
              <a:rPr lang="en-US" b="1" dirty="0" err="1" smtClean="0">
                <a:latin typeface="Franklin Gothic Medium Cond" pitchFamily="34" charset="0"/>
              </a:rPr>
              <a:t>-P</a:t>
            </a:r>
            <a:r>
              <a:rPr lang="en-US" b="1" baseline="-25000" dirty="0" err="1" smtClean="0">
                <a:latin typeface="Franklin Gothic Medium Cond" pitchFamily="34" charset="0"/>
              </a:rPr>
              <a:t>in,min</a:t>
            </a:r>
            <a:r>
              <a:rPr lang="en-US" b="1" dirty="0" smtClean="0">
                <a:latin typeface="Franklin Gothic Medium Cond" pitchFamily="34" charset="0"/>
              </a:rPr>
              <a:t>).</a:t>
            </a:r>
          </a:p>
        </p:txBody>
      </p:sp>
      <p:sp>
        <p:nvSpPr>
          <p:cNvPr id="15369" name="TextBox 2"/>
          <p:cNvSpPr txBox="1">
            <a:spLocks noChangeArrowheads="1"/>
          </p:cNvSpPr>
          <p:nvPr/>
        </p:nvSpPr>
        <p:spPr bwMode="auto">
          <a:xfrm>
            <a:off x="1981200" y="5526088"/>
            <a:ext cx="5181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Franklin Gothic Medium Cond" pitchFamily="34" charset="0"/>
              </a:rPr>
              <a:t>We will study “impedance matching”, “noise analysis” and “linearity analysis” first, before specific IC designs.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14478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6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reeform 5"/>
          <p:cNvSpPr/>
          <p:nvPr/>
        </p:nvSpPr>
        <p:spPr>
          <a:xfrm>
            <a:off x="933450" y="2249488"/>
            <a:ext cx="493713" cy="903287"/>
          </a:xfrm>
          <a:custGeom>
            <a:avLst/>
            <a:gdLst>
              <a:gd name="connsiteX0" fmla="*/ 0 w 493986"/>
              <a:gd name="connsiteY0" fmla="*/ 0 h 903889"/>
              <a:gd name="connsiteX1" fmla="*/ 10510 w 493986"/>
              <a:gd name="connsiteY1" fmla="*/ 63062 h 903889"/>
              <a:gd name="connsiteX2" fmla="*/ 21021 w 493986"/>
              <a:gd name="connsiteY2" fmla="*/ 94593 h 903889"/>
              <a:gd name="connsiteX3" fmla="*/ 42041 w 493986"/>
              <a:gd name="connsiteY3" fmla="*/ 199696 h 903889"/>
              <a:gd name="connsiteX4" fmla="*/ 63062 w 493986"/>
              <a:gd name="connsiteY4" fmla="*/ 262758 h 903889"/>
              <a:gd name="connsiteX5" fmla="*/ 94593 w 493986"/>
              <a:gd name="connsiteY5" fmla="*/ 409903 h 903889"/>
              <a:gd name="connsiteX6" fmla="*/ 115614 w 493986"/>
              <a:gd name="connsiteY6" fmla="*/ 441434 h 903889"/>
              <a:gd name="connsiteX7" fmla="*/ 126124 w 493986"/>
              <a:gd name="connsiteY7" fmla="*/ 525517 h 903889"/>
              <a:gd name="connsiteX8" fmla="*/ 147145 w 493986"/>
              <a:gd name="connsiteY8" fmla="*/ 557048 h 903889"/>
              <a:gd name="connsiteX9" fmla="*/ 157655 w 493986"/>
              <a:gd name="connsiteY9" fmla="*/ 515007 h 903889"/>
              <a:gd name="connsiteX10" fmla="*/ 178676 w 493986"/>
              <a:gd name="connsiteY10" fmla="*/ 430924 h 903889"/>
              <a:gd name="connsiteX11" fmla="*/ 220717 w 493986"/>
              <a:gd name="connsiteY11" fmla="*/ 493986 h 903889"/>
              <a:gd name="connsiteX12" fmla="*/ 241738 w 493986"/>
              <a:gd name="connsiteY12" fmla="*/ 536027 h 903889"/>
              <a:gd name="connsiteX13" fmla="*/ 252248 w 493986"/>
              <a:gd name="connsiteY13" fmla="*/ 567558 h 903889"/>
              <a:gd name="connsiteX14" fmla="*/ 273269 w 493986"/>
              <a:gd name="connsiteY14" fmla="*/ 599089 h 903889"/>
              <a:gd name="connsiteX15" fmla="*/ 325821 w 493986"/>
              <a:gd name="connsiteY15" fmla="*/ 693683 h 903889"/>
              <a:gd name="connsiteX16" fmla="*/ 367862 w 493986"/>
              <a:gd name="connsiteY16" fmla="*/ 756745 h 903889"/>
              <a:gd name="connsiteX17" fmla="*/ 388883 w 493986"/>
              <a:gd name="connsiteY17" fmla="*/ 788276 h 903889"/>
              <a:gd name="connsiteX18" fmla="*/ 420414 w 493986"/>
              <a:gd name="connsiteY18" fmla="*/ 830317 h 903889"/>
              <a:gd name="connsiteX19" fmla="*/ 441435 w 493986"/>
              <a:gd name="connsiteY19" fmla="*/ 861848 h 903889"/>
              <a:gd name="connsiteX20" fmla="*/ 472966 w 493986"/>
              <a:gd name="connsiteY20" fmla="*/ 882869 h 903889"/>
              <a:gd name="connsiteX21" fmla="*/ 493986 w 493986"/>
              <a:gd name="connsiteY21" fmla="*/ 903889 h 90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93986" h="903889">
                <a:moveTo>
                  <a:pt x="0" y="0"/>
                </a:moveTo>
                <a:cubicBezTo>
                  <a:pt x="3503" y="21021"/>
                  <a:pt x="5887" y="42259"/>
                  <a:pt x="10510" y="63062"/>
                </a:cubicBezTo>
                <a:cubicBezTo>
                  <a:pt x="12913" y="73877"/>
                  <a:pt x="18530" y="83798"/>
                  <a:pt x="21021" y="94593"/>
                </a:cubicBezTo>
                <a:cubicBezTo>
                  <a:pt x="29055" y="129406"/>
                  <a:pt x="30743" y="165801"/>
                  <a:pt x="42041" y="199696"/>
                </a:cubicBezTo>
                <a:cubicBezTo>
                  <a:pt x="49048" y="220717"/>
                  <a:pt x="59419" y="240902"/>
                  <a:pt x="63062" y="262758"/>
                </a:cubicBezTo>
                <a:cubicBezTo>
                  <a:pt x="67589" y="289919"/>
                  <a:pt x="82956" y="392448"/>
                  <a:pt x="94593" y="409903"/>
                </a:cubicBezTo>
                <a:lnTo>
                  <a:pt x="115614" y="441434"/>
                </a:lnTo>
                <a:cubicBezTo>
                  <a:pt x="119117" y="469462"/>
                  <a:pt x="118692" y="498266"/>
                  <a:pt x="126124" y="525517"/>
                </a:cubicBezTo>
                <a:cubicBezTo>
                  <a:pt x="129448" y="537704"/>
                  <a:pt x="135161" y="561042"/>
                  <a:pt x="147145" y="557048"/>
                </a:cubicBezTo>
                <a:cubicBezTo>
                  <a:pt x="160849" y="552480"/>
                  <a:pt x="154521" y="529108"/>
                  <a:pt x="157655" y="515007"/>
                </a:cubicBezTo>
                <a:cubicBezTo>
                  <a:pt x="174565" y="438911"/>
                  <a:pt x="159896" y="487266"/>
                  <a:pt x="178676" y="430924"/>
                </a:cubicBezTo>
                <a:cubicBezTo>
                  <a:pt x="192690" y="451945"/>
                  <a:pt x="209419" y="471390"/>
                  <a:pt x="220717" y="493986"/>
                </a:cubicBezTo>
                <a:cubicBezTo>
                  <a:pt x="227724" y="508000"/>
                  <a:pt x="235566" y="521626"/>
                  <a:pt x="241738" y="536027"/>
                </a:cubicBezTo>
                <a:cubicBezTo>
                  <a:pt x="246102" y="546210"/>
                  <a:pt x="247293" y="557649"/>
                  <a:pt x="252248" y="567558"/>
                </a:cubicBezTo>
                <a:cubicBezTo>
                  <a:pt x="257897" y="578856"/>
                  <a:pt x="266262" y="588579"/>
                  <a:pt x="273269" y="599089"/>
                </a:cubicBezTo>
                <a:cubicBezTo>
                  <a:pt x="291768" y="654588"/>
                  <a:pt x="277633" y="621400"/>
                  <a:pt x="325821" y="693683"/>
                </a:cubicBezTo>
                <a:lnTo>
                  <a:pt x="367862" y="756745"/>
                </a:lnTo>
                <a:cubicBezTo>
                  <a:pt x="374869" y="767255"/>
                  <a:pt x="381304" y="778171"/>
                  <a:pt x="388883" y="788276"/>
                </a:cubicBezTo>
                <a:cubicBezTo>
                  <a:pt x="399393" y="802290"/>
                  <a:pt x="410232" y="816063"/>
                  <a:pt x="420414" y="830317"/>
                </a:cubicBezTo>
                <a:cubicBezTo>
                  <a:pt x="427756" y="840596"/>
                  <a:pt x="432503" y="852916"/>
                  <a:pt x="441435" y="861848"/>
                </a:cubicBezTo>
                <a:cubicBezTo>
                  <a:pt x="450367" y="870780"/>
                  <a:pt x="463102" y="874978"/>
                  <a:pt x="472966" y="882869"/>
                </a:cubicBezTo>
                <a:cubicBezTo>
                  <a:pt x="480704" y="889059"/>
                  <a:pt x="486979" y="896882"/>
                  <a:pt x="493986" y="903889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741488" y="2533650"/>
            <a:ext cx="525462" cy="976313"/>
          </a:xfrm>
          <a:custGeom>
            <a:avLst/>
            <a:gdLst>
              <a:gd name="connsiteX0" fmla="*/ 0 w 525517"/>
              <a:gd name="connsiteY0" fmla="*/ 903974 h 977546"/>
              <a:gd name="connsiteX1" fmla="*/ 31531 w 525517"/>
              <a:gd name="connsiteY1" fmla="*/ 956525 h 977546"/>
              <a:gd name="connsiteX2" fmla="*/ 105103 w 525517"/>
              <a:gd name="connsiteY2" fmla="*/ 977546 h 977546"/>
              <a:gd name="connsiteX3" fmla="*/ 220717 w 525517"/>
              <a:gd name="connsiteY3" fmla="*/ 967036 h 977546"/>
              <a:gd name="connsiteX4" fmla="*/ 252248 w 525517"/>
              <a:gd name="connsiteY4" fmla="*/ 956525 h 977546"/>
              <a:gd name="connsiteX5" fmla="*/ 273269 w 525517"/>
              <a:gd name="connsiteY5" fmla="*/ 893463 h 977546"/>
              <a:gd name="connsiteX6" fmla="*/ 283779 w 525517"/>
              <a:gd name="connsiteY6" fmla="*/ 84167 h 977546"/>
              <a:gd name="connsiteX7" fmla="*/ 315310 w 525517"/>
              <a:gd name="connsiteY7" fmla="*/ 63146 h 977546"/>
              <a:gd name="connsiteX8" fmla="*/ 336331 w 525517"/>
              <a:gd name="connsiteY8" fmla="*/ 31615 h 977546"/>
              <a:gd name="connsiteX9" fmla="*/ 399393 w 525517"/>
              <a:gd name="connsiteY9" fmla="*/ 10594 h 977546"/>
              <a:gd name="connsiteX10" fmla="*/ 525517 w 525517"/>
              <a:gd name="connsiteY10" fmla="*/ 84 h 97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517" h="977546">
                <a:moveTo>
                  <a:pt x="0" y="903974"/>
                </a:moveTo>
                <a:cubicBezTo>
                  <a:pt x="10510" y="921491"/>
                  <a:pt x="17086" y="942080"/>
                  <a:pt x="31531" y="956525"/>
                </a:cubicBezTo>
                <a:cubicBezTo>
                  <a:pt x="36559" y="961553"/>
                  <a:pt x="104736" y="977454"/>
                  <a:pt x="105103" y="977546"/>
                </a:cubicBezTo>
                <a:cubicBezTo>
                  <a:pt x="143641" y="974043"/>
                  <a:pt x="182409" y="972509"/>
                  <a:pt x="220717" y="967036"/>
                </a:cubicBezTo>
                <a:cubicBezTo>
                  <a:pt x="231685" y="965469"/>
                  <a:pt x="245809" y="965540"/>
                  <a:pt x="252248" y="956525"/>
                </a:cubicBezTo>
                <a:cubicBezTo>
                  <a:pt x="265127" y="938494"/>
                  <a:pt x="273269" y="893463"/>
                  <a:pt x="273269" y="893463"/>
                </a:cubicBezTo>
                <a:cubicBezTo>
                  <a:pt x="276772" y="623698"/>
                  <a:pt x="270136" y="353610"/>
                  <a:pt x="283779" y="84167"/>
                </a:cubicBezTo>
                <a:cubicBezTo>
                  <a:pt x="284418" y="71551"/>
                  <a:pt x="306378" y="72078"/>
                  <a:pt x="315310" y="63146"/>
                </a:cubicBezTo>
                <a:cubicBezTo>
                  <a:pt x="324242" y="54214"/>
                  <a:pt x="325619" y="38310"/>
                  <a:pt x="336331" y="31615"/>
                </a:cubicBezTo>
                <a:cubicBezTo>
                  <a:pt x="355121" y="19871"/>
                  <a:pt x="377406" y="13342"/>
                  <a:pt x="399393" y="10594"/>
                </a:cubicBezTo>
                <a:cubicBezTo>
                  <a:pt x="497381" y="-1654"/>
                  <a:pt x="455230" y="84"/>
                  <a:pt x="525517" y="84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389" name="TextBox 2"/>
          <p:cNvSpPr txBox="1">
            <a:spLocks noChangeArrowheads="1"/>
          </p:cNvSpPr>
          <p:nvPr/>
        </p:nvSpPr>
        <p:spPr bwMode="auto">
          <a:xfrm>
            <a:off x="762000" y="1628775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RF signal 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(EM wave energy)</a:t>
            </a:r>
          </a:p>
        </p:txBody>
      </p:sp>
      <p:sp>
        <p:nvSpPr>
          <p:cNvPr id="16390" name="TextBox 2"/>
          <p:cNvSpPr txBox="1">
            <a:spLocks noChangeArrowheads="1"/>
          </p:cNvSpPr>
          <p:nvPr/>
        </p:nvSpPr>
        <p:spPr bwMode="auto">
          <a:xfrm>
            <a:off x="2878138" y="2220913"/>
            <a:ext cx="952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sp>
        <p:nvSpPr>
          <p:cNvPr id="15" name="Freeform 14"/>
          <p:cNvSpPr/>
          <p:nvPr/>
        </p:nvSpPr>
        <p:spPr>
          <a:xfrm>
            <a:off x="2214563" y="2711450"/>
            <a:ext cx="515937" cy="1849438"/>
          </a:xfrm>
          <a:custGeom>
            <a:avLst/>
            <a:gdLst>
              <a:gd name="connsiteX0" fmla="*/ 515007 w 515007"/>
              <a:gd name="connsiteY0" fmla="*/ 1777016 h 1850589"/>
              <a:gd name="connsiteX1" fmla="*/ 399393 w 515007"/>
              <a:gd name="connsiteY1" fmla="*/ 1808547 h 1850589"/>
              <a:gd name="connsiteX2" fmla="*/ 367862 w 515007"/>
              <a:gd name="connsiteY2" fmla="*/ 1819058 h 1850589"/>
              <a:gd name="connsiteX3" fmla="*/ 336331 w 515007"/>
              <a:gd name="connsiteY3" fmla="*/ 1840078 h 1850589"/>
              <a:gd name="connsiteX4" fmla="*/ 273269 w 515007"/>
              <a:gd name="connsiteY4" fmla="*/ 1850589 h 1850589"/>
              <a:gd name="connsiteX5" fmla="*/ 199697 w 515007"/>
              <a:gd name="connsiteY5" fmla="*/ 1840078 h 1850589"/>
              <a:gd name="connsiteX6" fmla="*/ 168166 w 515007"/>
              <a:gd name="connsiteY6" fmla="*/ 1819058 h 1850589"/>
              <a:gd name="connsiteX7" fmla="*/ 84083 w 515007"/>
              <a:gd name="connsiteY7" fmla="*/ 1724465 h 1850589"/>
              <a:gd name="connsiteX8" fmla="*/ 63062 w 515007"/>
              <a:gd name="connsiteY8" fmla="*/ 1661402 h 1850589"/>
              <a:gd name="connsiteX9" fmla="*/ 42042 w 515007"/>
              <a:gd name="connsiteY9" fmla="*/ 1629871 h 1850589"/>
              <a:gd name="connsiteX10" fmla="*/ 21021 w 515007"/>
              <a:gd name="connsiteY10" fmla="*/ 1556299 h 1850589"/>
              <a:gd name="connsiteX11" fmla="*/ 10511 w 515007"/>
              <a:gd name="connsiteY11" fmla="*/ 1524768 h 1850589"/>
              <a:gd name="connsiteX12" fmla="*/ 0 w 515007"/>
              <a:gd name="connsiteY12" fmla="*/ 515775 h 1850589"/>
              <a:gd name="connsiteX13" fmla="*/ 10511 w 515007"/>
              <a:gd name="connsiteY13" fmla="*/ 200465 h 1850589"/>
              <a:gd name="connsiteX14" fmla="*/ 31531 w 515007"/>
              <a:gd name="connsiteY14" fmla="*/ 137402 h 1850589"/>
              <a:gd name="connsiteX15" fmla="*/ 42042 w 515007"/>
              <a:gd name="connsiteY15" fmla="*/ 105871 h 1850589"/>
              <a:gd name="connsiteX16" fmla="*/ 136635 w 515007"/>
              <a:gd name="connsiteY16" fmla="*/ 32299 h 1850589"/>
              <a:gd name="connsiteX17" fmla="*/ 199697 w 515007"/>
              <a:gd name="connsiteY17" fmla="*/ 768 h 1850589"/>
              <a:gd name="connsiteX18" fmla="*/ 231228 w 515007"/>
              <a:gd name="connsiteY18" fmla="*/ 768 h 1850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5007" h="1850589">
                <a:moveTo>
                  <a:pt x="515007" y="1777016"/>
                </a:moveTo>
                <a:cubicBezTo>
                  <a:pt x="440733" y="1791872"/>
                  <a:pt x="479396" y="1781879"/>
                  <a:pt x="399393" y="1808547"/>
                </a:cubicBezTo>
                <a:cubicBezTo>
                  <a:pt x="388883" y="1812050"/>
                  <a:pt x="377080" y="1812913"/>
                  <a:pt x="367862" y="1819058"/>
                </a:cubicBezTo>
                <a:cubicBezTo>
                  <a:pt x="357352" y="1826065"/>
                  <a:pt x="348315" y="1836083"/>
                  <a:pt x="336331" y="1840078"/>
                </a:cubicBezTo>
                <a:cubicBezTo>
                  <a:pt x="316114" y="1846817"/>
                  <a:pt x="294290" y="1847085"/>
                  <a:pt x="273269" y="1850589"/>
                </a:cubicBezTo>
                <a:cubicBezTo>
                  <a:pt x="248745" y="1847085"/>
                  <a:pt x="223425" y="1847196"/>
                  <a:pt x="199697" y="1840078"/>
                </a:cubicBezTo>
                <a:cubicBezTo>
                  <a:pt x="187598" y="1836448"/>
                  <a:pt x="177607" y="1827450"/>
                  <a:pt x="168166" y="1819058"/>
                </a:cubicBezTo>
                <a:cubicBezTo>
                  <a:pt x="109263" y="1766700"/>
                  <a:pt x="116032" y="1772387"/>
                  <a:pt x="84083" y="1724465"/>
                </a:cubicBezTo>
                <a:cubicBezTo>
                  <a:pt x="77076" y="1703444"/>
                  <a:pt x="75353" y="1679839"/>
                  <a:pt x="63062" y="1661402"/>
                </a:cubicBezTo>
                <a:cubicBezTo>
                  <a:pt x="56055" y="1650892"/>
                  <a:pt x="47691" y="1641169"/>
                  <a:pt x="42042" y="1629871"/>
                </a:cubicBezTo>
                <a:cubicBezTo>
                  <a:pt x="33639" y="1613066"/>
                  <a:pt x="25513" y="1572021"/>
                  <a:pt x="21021" y="1556299"/>
                </a:cubicBezTo>
                <a:cubicBezTo>
                  <a:pt x="17977" y="1545646"/>
                  <a:pt x="14014" y="1535278"/>
                  <a:pt x="10511" y="1524768"/>
                </a:cubicBezTo>
                <a:cubicBezTo>
                  <a:pt x="7007" y="1188437"/>
                  <a:pt x="0" y="852124"/>
                  <a:pt x="0" y="515775"/>
                </a:cubicBezTo>
                <a:cubicBezTo>
                  <a:pt x="0" y="410613"/>
                  <a:pt x="1778" y="305263"/>
                  <a:pt x="10511" y="200465"/>
                </a:cubicBezTo>
                <a:cubicBezTo>
                  <a:pt x="12351" y="178384"/>
                  <a:pt x="24524" y="158423"/>
                  <a:pt x="31531" y="137402"/>
                </a:cubicBezTo>
                <a:cubicBezTo>
                  <a:pt x="35034" y="126892"/>
                  <a:pt x="34208" y="113705"/>
                  <a:pt x="42042" y="105871"/>
                </a:cubicBezTo>
                <a:cubicBezTo>
                  <a:pt x="91438" y="56475"/>
                  <a:pt x="61204" y="82586"/>
                  <a:pt x="136635" y="32299"/>
                </a:cubicBezTo>
                <a:cubicBezTo>
                  <a:pt x="160847" y="16157"/>
                  <a:pt x="170686" y="5603"/>
                  <a:pt x="199697" y="768"/>
                </a:cubicBezTo>
                <a:cubicBezTo>
                  <a:pt x="210064" y="-960"/>
                  <a:pt x="220718" y="768"/>
                  <a:pt x="231228" y="768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483785">
            <a:off x="1193800" y="2317750"/>
            <a:ext cx="736600" cy="261938"/>
          </a:xfrm>
          <a:custGeom>
            <a:avLst/>
            <a:gdLst>
              <a:gd name="connsiteX0" fmla="*/ 0 w 735724"/>
              <a:gd name="connsiteY0" fmla="*/ 241738 h 336331"/>
              <a:gd name="connsiteX1" fmla="*/ 10510 w 735724"/>
              <a:gd name="connsiteY1" fmla="*/ 189186 h 336331"/>
              <a:gd name="connsiteX2" fmla="*/ 31531 w 735724"/>
              <a:gd name="connsiteY2" fmla="*/ 220717 h 336331"/>
              <a:gd name="connsiteX3" fmla="*/ 52552 w 735724"/>
              <a:gd name="connsiteY3" fmla="*/ 157655 h 336331"/>
              <a:gd name="connsiteX4" fmla="*/ 63062 w 735724"/>
              <a:gd name="connsiteY4" fmla="*/ 189186 h 336331"/>
              <a:gd name="connsiteX5" fmla="*/ 94593 w 735724"/>
              <a:gd name="connsiteY5" fmla="*/ 178675 h 336331"/>
              <a:gd name="connsiteX6" fmla="*/ 105103 w 735724"/>
              <a:gd name="connsiteY6" fmla="*/ 220717 h 336331"/>
              <a:gd name="connsiteX7" fmla="*/ 136634 w 735724"/>
              <a:gd name="connsiteY7" fmla="*/ 147144 h 336331"/>
              <a:gd name="connsiteX8" fmla="*/ 147145 w 735724"/>
              <a:gd name="connsiteY8" fmla="*/ 178675 h 336331"/>
              <a:gd name="connsiteX9" fmla="*/ 157655 w 735724"/>
              <a:gd name="connsiteY9" fmla="*/ 136634 h 336331"/>
              <a:gd name="connsiteX10" fmla="*/ 168165 w 735724"/>
              <a:gd name="connsiteY10" fmla="*/ 105103 h 336331"/>
              <a:gd name="connsiteX11" fmla="*/ 178676 w 735724"/>
              <a:gd name="connsiteY11" fmla="*/ 147144 h 336331"/>
              <a:gd name="connsiteX12" fmla="*/ 189186 w 735724"/>
              <a:gd name="connsiteY12" fmla="*/ 115613 h 336331"/>
              <a:gd name="connsiteX13" fmla="*/ 199696 w 735724"/>
              <a:gd name="connsiteY13" fmla="*/ 147144 h 336331"/>
              <a:gd name="connsiteX14" fmla="*/ 210207 w 735724"/>
              <a:gd name="connsiteY14" fmla="*/ 115613 h 336331"/>
              <a:gd name="connsiteX15" fmla="*/ 220717 w 735724"/>
              <a:gd name="connsiteY15" fmla="*/ 147144 h 336331"/>
              <a:gd name="connsiteX16" fmla="*/ 241738 w 735724"/>
              <a:gd name="connsiteY16" fmla="*/ 115613 h 336331"/>
              <a:gd name="connsiteX17" fmla="*/ 252248 w 735724"/>
              <a:gd name="connsiteY17" fmla="*/ 199696 h 336331"/>
              <a:gd name="connsiteX18" fmla="*/ 273269 w 735724"/>
              <a:gd name="connsiteY18" fmla="*/ 241738 h 336331"/>
              <a:gd name="connsiteX19" fmla="*/ 283779 w 735724"/>
              <a:gd name="connsiteY19" fmla="*/ 304800 h 336331"/>
              <a:gd name="connsiteX20" fmla="*/ 304800 w 735724"/>
              <a:gd name="connsiteY20" fmla="*/ 147144 h 336331"/>
              <a:gd name="connsiteX21" fmla="*/ 315310 w 735724"/>
              <a:gd name="connsiteY21" fmla="*/ 84082 h 336331"/>
              <a:gd name="connsiteX22" fmla="*/ 336331 w 735724"/>
              <a:gd name="connsiteY22" fmla="*/ 0 h 336331"/>
              <a:gd name="connsiteX23" fmla="*/ 357352 w 735724"/>
              <a:gd name="connsiteY23" fmla="*/ 157655 h 336331"/>
              <a:gd name="connsiteX24" fmla="*/ 378372 w 735724"/>
              <a:gd name="connsiteY24" fmla="*/ 336331 h 336331"/>
              <a:gd name="connsiteX25" fmla="*/ 388883 w 735724"/>
              <a:gd name="connsiteY25" fmla="*/ 178675 h 336331"/>
              <a:gd name="connsiteX26" fmla="*/ 399393 w 735724"/>
              <a:gd name="connsiteY26" fmla="*/ 42041 h 336331"/>
              <a:gd name="connsiteX27" fmla="*/ 409903 w 735724"/>
              <a:gd name="connsiteY27" fmla="*/ 199696 h 336331"/>
              <a:gd name="connsiteX28" fmla="*/ 420414 w 735724"/>
              <a:gd name="connsiteY28" fmla="*/ 262758 h 336331"/>
              <a:gd name="connsiteX29" fmla="*/ 430924 w 735724"/>
              <a:gd name="connsiteY29" fmla="*/ 168165 h 336331"/>
              <a:gd name="connsiteX30" fmla="*/ 451945 w 735724"/>
              <a:gd name="connsiteY30" fmla="*/ 126124 h 336331"/>
              <a:gd name="connsiteX31" fmla="*/ 462455 w 735724"/>
              <a:gd name="connsiteY31" fmla="*/ 73572 h 336331"/>
              <a:gd name="connsiteX32" fmla="*/ 472965 w 735724"/>
              <a:gd name="connsiteY32" fmla="*/ 126124 h 336331"/>
              <a:gd name="connsiteX33" fmla="*/ 483476 w 735724"/>
              <a:gd name="connsiteY33" fmla="*/ 157655 h 336331"/>
              <a:gd name="connsiteX34" fmla="*/ 493986 w 735724"/>
              <a:gd name="connsiteY34" fmla="*/ 273269 h 336331"/>
              <a:gd name="connsiteX35" fmla="*/ 504496 w 735724"/>
              <a:gd name="connsiteY35" fmla="*/ 241738 h 336331"/>
              <a:gd name="connsiteX36" fmla="*/ 525517 w 735724"/>
              <a:gd name="connsiteY36" fmla="*/ 126124 h 336331"/>
              <a:gd name="connsiteX37" fmla="*/ 557048 w 735724"/>
              <a:gd name="connsiteY37" fmla="*/ 199696 h 336331"/>
              <a:gd name="connsiteX38" fmla="*/ 567558 w 735724"/>
              <a:gd name="connsiteY38" fmla="*/ 231227 h 336331"/>
              <a:gd name="connsiteX39" fmla="*/ 578069 w 735724"/>
              <a:gd name="connsiteY39" fmla="*/ 199696 h 336331"/>
              <a:gd name="connsiteX40" fmla="*/ 588579 w 735724"/>
              <a:gd name="connsiteY40" fmla="*/ 105103 h 336331"/>
              <a:gd name="connsiteX41" fmla="*/ 609600 w 735724"/>
              <a:gd name="connsiteY41" fmla="*/ 168165 h 336331"/>
              <a:gd name="connsiteX42" fmla="*/ 620110 w 735724"/>
              <a:gd name="connsiteY42" fmla="*/ 115613 h 336331"/>
              <a:gd name="connsiteX43" fmla="*/ 641131 w 735724"/>
              <a:gd name="connsiteY43" fmla="*/ 52551 h 336331"/>
              <a:gd name="connsiteX44" fmla="*/ 651641 w 735724"/>
              <a:gd name="connsiteY44" fmla="*/ 136634 h 336331"/>
              <a:gd name="connsiteX45" fmla="*/ 662152 w 735724"/>
              <a:gd name="connsiteY45" fmla="*/ 84082 h 336331"/>
              <a:gd name="connsiteX46" fmla="*/ 672662 w 735724"/>
              <a:gd name="connsiteY46" fmla="*/ 168165 h 336331"/>
              <a:gd name="connsiteX47" fmla="*/ 704193 w 735724"/>
              <a:gd name="connsiteY47" fmla="*/ 115613 h 336331"/>
              <a:gd name="connsiteX48" fmla="*/ 714703 w 735724"/>
              <a:gd name="connsiteY48" fmla="*/ 157655 h 336331"/>
              <a:gd name="connsiteX49" fmla="*/ 735724 w 735724"/>
              <a:gd name="connsiteY49" fmla="*/ 147144 h 33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735724" h="336331">
                <a:moveTo>
                  <a:pt x="0" y="241738"/>
                </a:moveTo>
                <a:cubicBezTo>
                  <a:pt x="3503" y="224221"/>
                  <a:pt x="-4354" y="199095"/>
                  <a:pt x="10510" y="189186"/>
                </a:cubicBezTo>
                <a:cubicBezTo>
                  <a:pt x="21020" y="182179"/>
                  <a:pt x="21425" y="228296"/>
                  <a:pt x="31531" y="220717"/>
                </a:cubicBezTo>
                <a:cubicBezTo>
                  <a:pt x="49257" y="207422"/>
                  <a:pt x="52552" y="157655"/>
                  <a:pt x="52552" y="157655"/>
                </a:cubicBezTo>
                <a:cubicBezTo>
                  <a:pt x="56055" y="168165"/>
                  <a:pt x="53153" y="184231"/>
                  <a:pt x="63062" y="189186"/>
                </a:cubicBezTo>
                <a:cubicBezTo>
                  <a:pt x="72971" y="194141"/>
                  <a:pt x="85730" y="172028"/>
                  <a:pt x="94593" y="178675"/>
                </a:cubicBezTo>
                <a:cubicBezTo>
                  <a:pt x="106149" y="187342"/>
                  <a:pt x="101600" y="206703"/>
                  <a:pt x="105103" y="220717"/>
                </a:cubicBezTo>
                <a:cubicBezTo>
                  <a:pt x="106226" y="216224"/>
                  <a:pt x="118489" y="147144"/>
                  <a:pt x="136634" y="147144"/>
                </a:cubicBezTo>
                <a:cubicBezTo>
                  <a:pt x="147713" y="147144"/>
                  <a:pt x="143641" y="168165"/>
                  <a:pt x="147145" y="178675"/>
                </a:cubicBezTo>
                <a:cubicBezTo>
                  <a:pt x="150648" y="164661"/>
                  <a:pt x="153687" y="150523"/>
                  <a:pt x="157655" y="136634"/>
                </a:cubicBezTo>
                <a:cubicBezTo>
                  <a:pt x="160699" y="125981"/>
                  <a:pt x="158256" y="100149"/>
                  <a:pt x="168165" y="105103"/>
                </a:cubicBezTo>
                <a:cubicBezTo>
                  <a:pt x="181085" y="111563"/>
                  <a:pt x="175172" y="133130"/>
                  <a:pt x="178676" y="147144"/>
                </a:cubicBezTo>
                <a:cubicBezTo>
                  <a:pt x="182179" y="136634"/>
                  <a:pt x="178107" y="115613"/>
                  <a:pt x="189186" y="115613"/>
                </a:cubicBezTo>
                <a:cubicBezTo>
                  <a:pt x="200265" y="115613"/>
                  <a:pt x="188617" y="147144"/>
                  <a:pt x="199696" y="147144"/>
                </a:cubicBezTo>
                <a:cubicBezTo>
                  <a:pt x="210775" y="147144"/>
                  <a:pt x="206703" y="126123"/>
                  <a:pt x="210207" y="115613"/>
                </a:cubicBezTo>
                <a:cubicBezTo>
                  <a:pt x="213710" y="126123"/>
                  <a:pt x="209638" y="147144"/>
                  <a:pt x="220717" y="147144"/>
                </a:cubicBezTo>
                <a:cubicBezTo>
                  <a:pt x="233349" y="147144"/>
                  <a:pt x="235239" y="104781"/>
                  <a:pt x="241738" y="115613"/>
                </a:cubicBezTo>
                <a:cubicBezTo>
                  <a:pt x="256270" y="139834"/>
                  <a:pt x="248745" y="171668"/>
                  <a:pt x="252248" y="199696"/>
                </a:cubicBezTo>
                <a:cubicBezTo>
                  <a:pt x="270180" y="127965"/>
                  <a:pt x="259848" y="147794"/>
                  <a:pt x="273269" y="241738"/>
                </a:cubicBezTo>
                <a:cubicBezTo>
                  <a:pt x="276283" y="262834"/>
                  <a:pt x="280276" y="283779"/>
                  <a:pt x="283779" y="304800"/>
                </a:cubicBezTo>
                <a:cubicBezTo>
                  <a:pt x="291853" y="240203"/>
                  <a:pt x="295125" y="210029"/>
                  <a:pt x="304800" y="147144"/>
                </a:cubicBezTo>
                <a:cubicBezTo>
                  <a:pt x="308040" y="126081"/>
                  <a:pt x="310845" y="104920"/>
                  <a:pt x="315310" y="84082"/>
                </a:cubicBezTo>
                <a:cubicBezTo>
                  <a:pt x="321363" y="55833"/>
                  <a:pt x="336331" y="0"/>
                  <a:pt x="336331" y="0"/>
                </a:cubicBezTo>
                <a:cubicBezTo>
                  <a:pt x="348599" y="73610"/>
                  <a:pt x="349635" y="72766"/>
                  <a:pt x="357352" y="157655"/>
                </a:cubicBezTo>
                <a:cubicBezTo>
                  <a:pt x="372290" y="321974"/>
                  <a:pt x="355734" y="245773"/>
                  <a:pt x="378372" y="336331"/>
                </a:cubicBezTo>
                <a:cubicBezTo>
                  <a:pt x="381876" y="283779"/>
                  <a:pt x="385130" y="231210"/>
                  <a:pt x="388883" y="178675"/>
                </a:cubicBezTo>
                <a:cubicBezTo>
                  <a:pt x="392138" y="133112"/>
                  <a:pt x="367094" y="9740"/>
                  <a:pt x="399393" y="42041"/>
                </a:cubicBezTo>
                <a:cubicBezTo>
                  <a:pt x="436634" y="79284"/>
                  <a:pt x="404909" y="147265"/>
                  <a:pt x="409903" y="199696"/>
                </a:cubicBezTo>
                <a:cubicBezTo>
                  <a:pt x="411923" y="220911"/>
                  <a:pt x="416910" y="241737"/>
                  <a:pt x="420414" y="262758"/>
                </a:cubicBezTo>
                <a:cubicBezTo>
                  <a:pt x="423917" y="231227"/>
                  <a:pt x="427603" y="199716"/>
                  <a:pt x="430924" y="168165"/>
                </a:cubicBezTo>
                <a:cubicBezTo>
                  <a:pt x="443962" y="44302"/>
                  <a:pt x="435399" y="26853"/>
                  <a:pt x="451945" y="126124"/>
                </a:cubicBezTo>
                <a:cubicBezTo>
                  <a:pt x="455448" y="108607"/>
                  <a:pt x="444591" y="73572"/>
                  <a:pt x="462455" y="73572"/>
                </a:cubicBezTo>
                <a:cubicBezTo>
                  <a:pt x="480319" y="73572"/>
                  <a:pt x="468632" y="108793"/>
                  <a:pt x="472965" y="126124"/>
                </a:cubicBezTo>
                <a:cubicBezTo>
                  <a:pt x="475652" y="136872"/>
                  <a:pt x="479972" y="147145"/>
                  <a:pt x="483476" y="157655"/>
                </a:cubicBezTo>
                <a:cubicBezTo>
                  <a:pt x="486979" y="196193"/>
                  <a:pt x="484601" y="235727"/>
                  <a:pt x="493986" y="273269"/>
                </a:cubicBezTo>
                <a:cubicBezTo>
                  <a:pt x="496673" y="284017"/>
                  <a:pt x="502323" y="252602"/>
                  <a:pt x="504496" y="241738"/>
                </a:cubicBezTo>
                <a:cubicBezTo>
                  <a:pt x="542157" y="53434"/>
                  <a:pt x="494359" y="250759"/>
                  <a:pt x="525517" y="126124"/>
                </a:cubicBezTo>
                <a:cubicBezTo>
                  <a:pt x="550165" y="200070"/>
                  <a:pt x="518085" y="108783"/>
                  <a:pt x="557048" y="199696"/>
                </a:cubicBezTo>
                <a:cubicBezTo>
                  <a:pt x="561412" y="209879"/>
                  <a:pt x="564055" y="220717"/>
                  <a:pt x="567558" y="231227"/>
                </a:cubicBezTo>
                <a:cubicBezTo>
                  <a:pt x="571062" y="220717"/>
                  <a:pt x="576248" y="210624"/>
                  <a:pt x="578069" y="199696"/>
                </a:cubicBezTo>
                <a:cubicBezTo>
                  <a:pt x="583285" y="168403"/>
                  <a:pt x="566146" y="127536"/>
                  <a:pt x="588579" y="105103"/>
                </a:cubicBezTo>
                <a:cubicBezTo>
                  <a:pt x="604247" y="89435"/>
                  <a:pt x="609600" y="168165"/>
                  <a:pt x="609600" y="168165"/>
                </a:cubicBezTo>
                <a:cubicBezTo>
                  <a:pt x="613103" y="150648"/>
                  <a:pt x="615410" y="132848"/>
                  <a:pt x="620110" y="115613"/>
                </a:cubicBezTo>
                <a:cubicBezTo>
                  <a:pt x="625940" y="94236"/>
                  <a:pt x="641131" y="52551"/>
                  <a:pt x="641131" y="52551"/>
                </a:cubicBezTo>
                <a:cubicBezTo>
                  <a:pt x="644634" y="80579"/>
                  <a:pt x="635973" y="113132"/>
                  <a:pt x="651641" y="136634"/>
                </a:cubicBezTo>
                <a:cubicBezTo>
                  <a:pt x="661550" y="151498"/>
                  <a:pt x="652243" y="69218"/>
                  <a:pt x="662152" y="84082"/>
                </a:cubicBezTo>
                <a:cubicBezTo>
                  <a:pt x="677820" y="107584"/>
                  <a:pt x="669159" y="140137"/>
                  <a:pt x="672662" y="168165"/>
                </a:cubicBezTo>
                <a:cubicBezTo>
                  <a:pt x="692954" y="86996"/>
                  <a:pt x="685857" y="51435"/>
                  <a:pt x="704193" y="115613"/>
                </a:cubicBezTo>
                <a:cubicBezTo>
                  <a:pt x="708161" y="129503"/>
                  <a:pt x="711200" y="143641"/>
                  <a:pt x="714703" y="157655"/>
                </a:cubicBezTo>
                <a:cubicBezTo>
                  <a:pt x="727691" y="118692"/>
                  <a:pt x="720259" y="116215"/>
                  <a:pt x="735724" y="14714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93" name="TextBox 2"/>
          <p:cNvSpPr txBox="1">
            <a:spLocks noChangeArrowheads="1"/>
          </p:cNvSpPr>
          <p:nvPr/>
        </p:nvSpPr>
        <p:spPr bwMode="auto">
          <a:xfrm>
            <a:off x="1219200" y="244951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grpSp>
        <p:nvGrpSpPr>
          <p:cNvPr id="16394" name="Group 18"/>
          <p:cNvGrpSpPr>
            <a:grpSpLocks/>
          </p:cNvGrpSpPr>
          <p:nvPr/>
        </p:nvGrpSpPr>
        <p:grpSpPr bwMode="auto">
          <a:xfrm>
            <a:off x="1008063" y="3295650"/>
            <a:ext cx="512762" cy="568325"/>
            <a:chOff x="381000" y="4343400"/>
            <a:chExt cx="512379" cy="567560"/>
          </a:xfrm>
        </p:grpSpPr>
        <p:cxnSp>
          <p:nvCxnSpPr>
            <p:cNvPr id="20" name="Straight Connector 19"/>
            <p:cNvCxnSpPr/>
            <p:nvPr/>
          </p:nvCxnSpPr>
          <p:spPr>
            <a:xfrm flipV="1">
              <a:off x="400036" y="4509864"/>
              <a:ext cx="245878" cy="29012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45914" y="4495595"/>
              <a:ext cx="39658" cy="1585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85572" y="4343400"/>
              <a:ext cx="207807" cy="310731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81000" y="4619253"/>
              <a:ext cx="247465" cy="29170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28465" y="4606570"/>
              <a:ext cx="39657" cy="1585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668122" y="4454375"/>
              <a:ext cx="206221" cy="310731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 10"/>
          <p:cNvSpPr/>
          <p:nvPr/>
        </p:nvSpPr>
        <p:spPr>
          <a:xfrm>
            <a:off x="2281238" y="2852738"/>
            <a:ext cx="461962" cy="168275"/>
          </a:xfrm>
          <a:custGeom>
            <a:avLst/>
            <a:gdLst>
              <a:gd name="connsiteX0" fmla="*/ 0 w 578069"/>
              <a:gd name="connsiteY0" fmla="*/ 115614 h 169497"/>
              <a:gd name="connsiteX1" fmla="*/ 10510 w 578069"/>
              <a:gd name="connsiteY1" fmla="*/ 63063 h 169497"/>
              <a:gd name="connsiteX2" fmla="*/ 52551 w 578069"/>
              <a:gd name="connsiteY2" fmla="*/ 115614 h 169497"/>
              <a:gd name="connsiteX3" fmla="*/ 126124 w 578069"/>
              <a:gd name="connsiteY3" fmla="*/ 126125 h 169497"/>
              <a:gd name="connsiteX4" fmla="*/ 178676 w 578069"/>
              <a:gd name="connsiteY4" fmla="*/ 115614 h 169497"/>
              <a:gd name="connsiteX5" fmla="*/ 199696 w 578069"/>
              <a:gd name="connsiteY5" fmla="*/ 84083 h 169497"/>
              <a:gd name="connsiteX6" fmla="*/ 231227 w 578069"/>
              <a:gd name="connsiteY6" fmla="*/ 73573 h 169497"/>
              <a:gd name="connsiteX7" fmla="*/ 241738 w 578069"/>
              <a:gd name="connsiteY7" fmla="*/ 115614 h 169497"/>
              <a:gd name="connsiteX8" fmla="*/ 252248 w 578069"/>
              <a:gd name="connsiteY8" fmla="*/ 168166 h 169497"/>
              <a:gd name="connsiteX9" fmla="*/ 262758 w 578069"/>
              <a:gd name="connsiteY9" fmla="*/ 136635 h 169497"/>
              <a:gd name="connsiteX10" fmla="*/ 273269 w 578069"/>
              <a:gd name="connsiteY10" fmla="*/ 42042 h 169497"/>
              <a:gd name="connsiteX11" fmla="*/ 283779 w 578069"/>
              <a:gd name="connsiteY11" fmla="*/ 73573 h 169497"/>
              <a:gd name="connsiteX12" fmla="*/ 294289 w 578069"/>
              <a:gd name="connsiteY12" fmla="*/ 42042 h 169497"/>
              <a:gd name="connsiteX13" fmla="*/ 304800 w 578069"/>
              <a:gd name="connsiteY13" fmla="*/ 73573 h 169497"/>
              <a:gd name="connsiteX14" fmla="*/ 336331 w 578069"/>
              <a:gd name="connsiteY14" fmla="*/ 0 h 169497"/>
              <a:gd name="connsiteX15" fmla="*/ 346841 w 578069"/>
              <a:gd name="connsiteY15" fmla="*/ 73573 h 169497"/>
              <a:gd name="connsiteX16" fmla="*/ 357351 w 578069"/>
              <a:gd name="connsiteY16" fmla="*/ 126125 h 169497"/>
              <a:gd name="connsiteX17" fmla="*/ 367862 w 578069"/>
              <a:gd name="connsiteY17" fmla="*/ 94594 h 169497"/>
              <a:gd name="connsiteX18" fmla="*/ 378372 w 578069"/>
              <a:gd name="connsiteY18" fmla="*/ 136635 h 169497"/>
              <a:gd name="connsiteX19" fmla="*/ 399393 w 578069"/>
              <a:gd name="connsiteY19" fmla="*/ 73573 h 169497"/>
              <a:gd name="connsiteX20" fmla="*/ 409903 w 578069"/>
              <a:gd name="connsiteY20" fmla="*/ 115614 h 169497"/>
              <a:gd name="connsiteX21" fmla="*/ 420413 w 578069"/>
              <a:gd name="connsiteY21" fmla="*/ 73573 h 169497"/>
              <a:gd name="connsiteX22" fmla="*/ 430924 w 578069"/>
              <a:gd name="connsiteY22" fmla="*/ 115614 h 169497"/>
              <a:gd name="connsiteX23" fmla="*/ 451944 w 578069"/>
              <a:gd name="connsiteY23" fmla="*/ 115614 h 169497"/>
              <a:gd name="connsiteX24" fmla="*/ 483476 w 578069"/>
              <a:gd name="connsiteY24" fmla="*/ 105104 h 169497"/>
              <a:gd name="connsiteX25" fmla="*/ 493986 w 578069"/>
              <a:gd name="connsiteY25" fmla="*/ 63063 h 169497"/>
              <a:gd name="connsiteX26" fmla="*/ 504496 w 578069"/>
              <a:gd name="connsiteY26" fmla="*/ 105104 h 169497"/>
              <a:gd name="connsiteX27" fmla="*/ 525517 w 578069"/>
              <a:gd name="connsiteY27" fmla="*/ 168166 h 169497"/>
              <a:gd name="connsiteX28" fmla="*/ 567558 w 578069"/>
              <a:gd name="connsiteY28" fmla="*/ 94594 h 169497"/>
              <a:gd name="connsiteX29" fmla="*/ 578069 w 578069"/>
              <a:gd name="connsiteY29" fmla="*/ 105104 h 1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8069" h="169497">
                <a:moveTo>
                  <a:pt x="0" y="115614"/>
                </a:moveTo>
                <a:cubicBezTo>
                  <a:pt x="3503" y="98097"/>
                  <a:pt x="-3781" y="73781"/>
                  <a:pt x="10510" y="63063"/>
                </a:cubicBezTo>
                <a:cubicBezTo>
                  <a:pt x="35866" y="44046"/>
                  <a:pt x="51548" y="112604"/>
                  <a:pt x="52551" y="115614"/>
                </a:cubicBezTo>
                <a:cubicBezTo>
                  <a:pt x="126123" y="91091"/>
                  <a:pt x="108606" y="73574"/>
                  <a:pt x="126124" y="126125"/>
                </a:cubicBezTo>
                <a:cubicBezTo>
                  <a:pt x="182177" y="42043"/>
                  <a:pt x="108607" y="129629"/>
                  <a:pt x="178676" y="115614"/>
                </a:cubicBezTo>
                <a:cubicBezTo>
                  <a:pt x="191062" y="113137"/>
                  <a:pt x="189832" y="91974"/>
                  <a:pt x="199696" y="84083"/>
                </a:cubicBezTo>
                <a:cubicBezTo>
                  <a:pt x="208347" y="77162"/>
                  <a:pt x="220717" y="77076"/>
                  <a:pt x="231227" y="73573"/>
                </a:cubicBezTo>
                <a:cubicBezTo>
                  <a:pt x="234731" y="87587"/>
                  <a:pt x="238604" y="101513"/>
                  <a:pt x="241738" y="115614"/>
                </a:cubicBezTo>
                <a:cubicBezTo>
                  <a:pt x="245613" y="133053"/>
                  <a:pt x="239616" y="155534"/>
                  <a:pt x="252248" y="168166"/>
                </a:cubicBezTo>
                <a:cubicBezTo>
                  <a:pt x="260082" y="176000"/>
                  <a:pt x="259255" y="147145"/>
                  <a:pt x="262758" y="136635"/>
                </a:cubicBezTo>
                <a:cubicBezTo>
                  <a:pt x="266262" y="105104"/>
                  <a:pt x="263237" y="72139"/>
                  <a:pt x="273269" y="42042"/>
                </a:cubicBezTo>
                <a:cubicBezTo>
                  <a:pt x="276772" y="31532"/>
                  <a:pt x="272700" y="73573"/>
                  <a:pt x="283779" y="73573"/>
                </a:cubicBezTo>
                <a:cubicBezTo>
                  <a:pt x="294858" y="73573"/>
                  <a:pt x="290786" y="52552"/>
                  <a:pt x="294289" y="42042"/>
                </a:cubicBezTo>
                <a:cubicBezTo>
                  <a:pt x="297793" y="52552"/>
                  <a:pt x="294290" y="77076"/>
                  <a:pt x="304800" y="73573"/>
                </a:cubicBezTo>
                <a:cubicBezTo>
                  <a:pt x="314539" y="70327"/>
                  <a:pt x="332346" y="11955"/>
                  <a:pt x="336331" y="0"/>
                </a:cubicBezTo>
                <a:cubicBezTo>
                  <a:pt x="339834" y="24524"/>
                  <a:pt x="342768" y="49137"/>
                  <a:pt x="346841" y="73573"/>
                </a:cubicBezTo>
                <a:cubicBezTo>
                  <a:pt x="349778" y="91194"/>
                  <a:pt x="344719" y="113493"/>
                  <a:pt x="357351" y="126125"/>
                </a:cubicBezTo>
                <a:cubicBezTo>
                  <a:pt x="365185" y="133959"/>
                  <a:pt x="364358" y="105104"/>
                  <a:pt x="367862" y="94594"/>
                </a:cubicBezTo>
                <a:cubicBezTo>
                  <a:pt x="371365" y="108608"/>
                  <a:pt x="366353" y="144648"/>
                  <a:pt x="378372" y="136635"/>
                </a:cubicBezTo>
                <a:cubicBezTo>
                  <a:pt x="396808" y="124344"/>
                  <a:pt x="399393" y="73573"/>
                  <a:pt x="399393" y="73573"/>
                </a:cubicBezTo>
                <a:cubicBezTo>
                  <a:pt x="402896" y="87587"/>
                  <a:pt x="395458" y="115614"/>
                  <a:pt x="409903" y="115614"/>
                </a:cubicBezTo>
                <a:cubicBezTo>
                  <a:pt x="424348" y="115614"/>
                  <a:pt x="405968" y="73573"/>
                  <a:pt x="420413" y="73573"/>
                </a:cubicBezTo>
                <a:cubicBezTo>
                  <a:pt x="434858" y="73573"/>
                  <a:pt x="427420" y="101600"/>
                  <a:pt x="430924" y="115614"/>
                </a:cubicBezTo>
                <a:cubicBezTo>
                  <a:pt x="454947" y="43543"/>
                  <a:pt x="427921" y="103603"/>
                  <a:pt x="451944" y="115614"/>
                </a:cubicBezTo>
                <a:cubicBezTo>
                  <a:pt x="461853" y="120569"/>
                  <a:pt x="472965" y="108607"/>
                  <a:pt x="483476" y="105104"/>
                </a:cubicBezTo>
                <a:cubicBezTo>
                  <a:pt x="486979" y="91090"/>
                  <a:pt x="479541" y="63063"/>
                  <a:pt x="493986" y="63063"/>
                </a:cubicBezTo>
                <a:cubicBezTo>
                  <a:pt x="508431" y="63063"/>
                  <a:pt x="500345" y="91268"/>
                  <a:pt x="504496" y="105104"/>
                </a:cubicBezTo>
                <a:cubicBezTo>
                  <a:pt x="510863" y="126327"/>
                  <a:pt x="525517" y="168166"/>
                  <a:pt x="525517" y="168166"/>
                </a:cubicBezTo>
                <a:cubicBezTo>
                  <a:pt x="529153" y="160895"/>
                  <a:pt x="556418" y="102021"/>
                  <a:pt x="567558" y="94594"/>
                </a:cubicBezTo>
                <a:cubicBezTo>
                  <a:pt x="571681" y="91846"/>
                  <a:pt x="574565" y="101601"/>
                  <a:pt x="578069" y="10510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396" name="TextBox 2"/>
          <p:cNvSpPr txBox="1">
            <a:spLocks noChangeArrowheads="1"/>
          </p:cNvSpPr>
          <p:nvPr/>
        </p:nvSpPr>
        <p:spPr bwMode="auto">
          <a:xfrm>
            <a:off x="2151063" y="293846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389063" y="2743200"/>
            <a:ext cx="134937" cy="201613"/>
          </a:xfrm>
          <a:prstGeom prst="straightConnector1">
            <a:avLst/>
          </a:prstGeom>
          <a:ln w="2857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8" name="TextBox 2"/>
          <p:cNvSpPr txBox="1">
            <a:spLocks noChangeArrowheads="1"/>
          </p:cNvSpPr>
          <p:nvPr/>
        </p:nvSpPr>
        <p:spPr bwMode="auto">
          <a:xfrm>
            <a:off x="841375" y="3744913"/>
            <a:ext cx="1047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Interferer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878138" y="1371600"/>
            <a:ext cx="5808662" cy="480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00" name="TextBox 2"/>
          <p:cNvSpPr txBox="1">
            <a:spLocks noChangeArrowheads="1"/>
          </p:cNvSpPr>
          <p:nvPr/>
        </p:nvSpPr>
        <p:spPr bwMode="auto">
          <a:xfrm>
            <a:off x="2190750" y="3875088"/>
            <a:ext cx="1217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Tx leakage</a:t>
            </a:r>
          </a:p>
        </p:txBody>
      </p:sp>
      <p:sp>
        <p:nvSpPr>
          <p:cNvPr id="30" name="TextBox 2"/>
          <p:cNvSpPr txBox="1">
            <a:spLocks noChangeArrowheads="1"/>
          </p:cNvSpPr>
          <p:nvPr/>
        </p:nvSpPr>
        <p:spPr bwMode="auto">
          <a:xfrm>
            <a:off x="3352800" y="1219200"/>
            <a:ext cx="49530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b="1" dirty="0" smtClean="0">
                <a:latin typeface="Franklin Gothic Medium Cond" pitchFamily="34" charset="0"/>
              </a:rPr>
              <a:t>Example) GSM system</a:t>
            </a:r>
          </a:p>
          <a:p>
            <a:pPr marL="342900" indent="-34290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Because of noise, desired minimum received input power level needs to be larger than  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-102 </a:t>
            </a:r>
            <a:r>
              <a:rPr lang="en-US" b="1" dirty="0" err="1" smtClean="0">
                <a:solidFill>
                  <a:srgbClr val="FF0000"/>
                </a:solidFill>
                <a:latin typeface="Franklin Gothic Medium Cond" pitchFamily="34" charset="0"/>
              </a:rPr>
              <a:t>dBm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                (10</a:t>
            </a:r>
            <a:r>
              <a:rPr lang="en-US" b="1" baseline="30000" dirty="0" smtClean="0">
                <a:solidFill>
                  <a:srgbClr val="FF0000"/>
                </a:solidFill>
                <a:latin typeface="Franklin Gothic Medium Cond" pitchFamily="34" charset="0"/>
              </a:rPr>
              <a:t>-13.2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 W, 1.8 </a:t>
            </a:r>
            <a:r>
              <a:rPr lang="en-US" b="1" dirty="0" err="1" smtClean="0">
                <a:solidFill>
                  <a:srgbClr val="FF0000"/>
                </a:solidFill>
                <a:latin typeface="Franklin Gothic Medium Cond" pitchFamily="34" charset="0"/>
              </a:rPr>
              <a:t>uV</a:t>
            </a:r>
            <a:r>
              <a:rPr lang="en-US" b="1" baseline="-25000" dirty="0" err="1" smtClean="0">
                <a:solidFill>
                  <a:srgbClr val="FF0000"/>
                </a:solidFill>
                <a:latin typeface="Franklin Gothic Medium Cond" pitchFamily="34" charset="0"/>
              </a:rPr>
              <a:t>rms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)</a:t>
            </a:r>
            <a:r>
              <a:rPr lang="en-US" b="1" dirty="0" smtClean="0">
                <a:latin typeface="Franklin Gothic Medium Cond" pitchFamily="34" charset="0"/>
              </a:rPr>
              <a:t>.</a:t>
            </a:r>
          </a:p>
          <a:p>
            <a:pPr marL="342900" indent="-34290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But the largest interferer  received by the antenna has a level of 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0 </a:t>
            </a:r>
            <a:r>
              <a:rPr lang="en-US" b="1" dirty="0" err="1" smtClean="0">
                <a:solidFill>
                  <a:srgbClr val="FF0000"/>
                </a:solidFill>
                <a:latin typeface="Franklin Gothic Medium Cond" pitchFamily="34" charset="0"/>
              </a:rPr>
              <a:t>dBm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 (10</a:t>
            </a:r>
            <a:r>
              <a:rPr lang="en-US" b="1" baseline="30000" dirty="0" smtClean="0">
                <a:solidFill>
                  <a:srgbClr val="FF0000"/>
                </a:solidFill>
                <a:latin typeface="Franklin Gothic Medium Cond" pitchFamily="34" charset="0"/>
              </a:rPr>
              <a:t>-3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 W, 225 </a:t>
            </a:r>
            <a:r>
              <a:rPr lang="en-US" b="1" dirty="0" err="1" smtClean="0">
                <a:solidFill>
                  <a:srgbClr val="FF0000"/>
                </a:solidFill>
                <a:latin typeface="Franklin Gothic Medium Cond" pitchFamily="34" charset="0"/>
              </a:rPr>
              <a:t>mV</a:t>
            </a:r>
            <a:r>
              <a:rPr lang="en-US" b="1" baseline="-25000" dirty="0" err="1" smtClean="0">
                <a:solidFill>
                  <a:srgbClr val="FF0000"/>
                </a:solidFill>
                <a:latin typeface="Franklin Gothic Medium Cond" pitchFamily="34" charset="0"/>
              </a:rPr>
              <a:t>rms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)</a:t>
            </a:r>
            <a:r>
              <a:rPr lang="en-US" b="1" dirty="0" smtClean="0">
                <a:latin typeface="Franklin Gothic Medium Cond" pitchFamily="34" charset="0"/>
              </a:rPr>
              <a:t>.</a:t>
            </a:r>
          </a:p>
          <a:p>
            <a:pPr eaLnBrk="1" hangingPunct="1">
              <a:defRPr/>
            </a:pPr>
            <a:endParaRPr lang="en-US" b="1" dirty="0" smtClean="0">
              <a:latin typeface="Franklin Gothic Medium Cond" pitchFamily="34" charset="0"/>
            </a:endParaRPr>
          </a:p>
          <a:p>
            <a:pPr marL="285750" indent="-28575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If you imagine the  desired minimum input power to be normalized to the head of a pin (~ 1mm in diameter), then the largest interferer is roughly the size of two football fields, 100 m x 100 m. </a:t>
            </a:r>
          </a:p>
          <a:p>
            <a:pPr marL="285750" indent="-285750" eaLnBrk="1" hangingPunct="1">
              <a:buFont typeface="Wingdings" pitchFamily="2" charset="2"/>
              <a:buChar char="q"/>
              <a:defRPr/>
            </a:pPr>
            <a:endParaRPr lang="en-US" b="1" dirty="0" smtClean="0">
              <a:latin typeface="Franklin Gothic Medium Cond" pitchFamily="34" charset="0"/>
            </a:endParaRPr>
          </a:p>
          <a:p>
            <a:pPr marL="285750" indent="-28575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Receiving a GSM signal is analogous to the problem of 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finding the head of a pin in a football field </a:t>
            </a:r>
            <a:r>
              <a:rPr lang="en-US" b="1" dirty="0" smtClean="0">
                <a:latin typeface="Franklin Gothic Medium Cond" pitchFamily="34" charset="0"/>
              </a:rPr>
              <a:t>without being able to actually going onto the field to look for it.  In addition, this has to be accomplished in less than 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100 </a:t>
            </a:r>
            <a:r>
              <a:rPr lang="en-US" b="1" dirty="0" err="1" smtClean="0">
                <a:solidFill>
                  <a:srgbClr val="FF0000"/>
                </a:solidFill>
                <a:latin typeface="Franklin Gothic Medium Cond" pitchFamily="34" charset="0"/>
              </a:rPr>
              <a:t>ms</a:t>
            </a:r>
            <a:r>
              <a:rPr lang="en-US" b="1" dirty="0" smtClean="0">
                <a:latin typeface="Franklin Gothic Medium Cond" pitchFamily="34" charset="0"/>
              </a:rPr>
              <a:t>, which is typically the time for the cellular handset to receive a call. </a:t>
            </a: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/>
              <a:t>Challenge in RF IC Designs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9600" y="5257800"/>
            <a:ext cx="2667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latin typeface="+mn-lt"/>
                <a:cs typeface="Arial" pitchFamily="34" charset="0"/>
              </a:rPr>
              <a:t>This is called “football field” metaphor, proposed by Paul Davis at Bell Labs.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1587500" y="2652713"/>
            <a:ext cx="1049338" cy="1136650"/>
          </a:xfrm>
          <a:custGeom>
            <a:avLst/>
            <a:gdLst>
              <a:gd name="connsiteX0" fmla="*/ 949455 w 1048309"/>
              <a:gd name="connsiteY0" fmla="*/ 230659 h 1136913"/>
              <a:gd name="connsiteX1" fmla="*/ 932979 w 1048309"/>
              <a:gd name="connsiteY1" fmla="*/ 172994 h 1136913"/>
              <a:gd name="connsiteX2" fmla="*/ 891790 w 1048309"/>
              <a:gd name="connsiteY2" fmla="*/ 131805 h 1136913"/>
              <a:gd name="connsiteX3" fmla="*/ 858839 w 1048309"/>
              <a:gd name="connsiteY3" fmla="*/ 107092 h 1136913"/>
              <a:gd name="connsiteX4" fmla="*/ 809412 w 1048309"/>
              <a:gd name="connsiteY4" fmla="*/ 65902 h 1136913"/>
              <a:gd name="connsiteX5" fmla="*/ 776460 w 1048309"/>
              <a:gd name="connsiteY5" fmla="*/ 49427 h 1136913"/>
              <a:gd name="connsiteX6" fmla="*/ 669369 w 1048309"/>
              <a:gd name="connsiteY6" fmla="*/ 16475 h 1136913"/>
              <a:gd name="connsiteX7" fmla="*/ 463423 w 1048309"/>
              <a:gd name="connsiteY7" fmla="*/ 0 h 1136913"/>
              <a:gd name="connsiteX8" fmla="*/ 249239 w 1048309"/>
              <a:gd name="connsiteY8" fmla="*/ 8238 h 1136913"/>
              <a:gd name="connsiteX9" fmla="*/ 199812 w 1048309"/>
              <a:gd name="connsiteY9" fmla="*/ 16475 h 1136913"/>
              <a:gd name="connsiteX10" fmla="*/ 158623 w 1048309"/>
              <a:gd name="connsiteY10" fmla="*/ 32951 h 1136913"/>
              <a:gd name="connsiteX11" fmla="*/ 92720 w 1048309"/>
              <a:gd name="connsiteY11" fmla="*/ 65902 h 1136913"/>
              <a:gd name="connsiteX12" fmla="*/ 51531 w 1048309"/>
              <a:gd name="connsiteY12" fmla="*/ 123567 h 1136913"/>
              <a:gd name="connsiteX13" fmla="*/ 35055 w 1048309"/>
              <a:gd name="connsiteY13" fmla="*/ 156519 h 1136913"/>
              <a:gd name="connsiteX14" fmla="*/ 10342 w 1048309"/>
              <a:gd name="connsiteY14" fmla="*/ 263611 h 1136913"/>
              <a:gd name="connsiteX15" fmla="*/ 10342 w 1048309"/>
              <a:gd name="connsiteY15" fmla="*/ 642551 h 1136913"/>
              <a:gd name="connsiteX16" fmla="*/ 26817 w 1048309"/>
              <a:gd name="connsiteY16" fmla="*/ 741405 h 1136913"/>
              <a:gd name="connsiteX17" fmla="*/ 43293 w 1048309"/>
              <a:gd name="connsiteY17" fmla="*/ 766119 h 1136913"/>
              <a:gd name="connsiteX18" fmla="*/ 68006 w 1048309"/>
              <a:gd name="connsiteY18" fmla="*/ 864973 h 1136913"/>
              <a:gd name="connsiteX19" fmla="*/ 100958 w 1048309"/>
              <a:gd name="connsiteY19" fmla="*/ 930875 h 1136913"/>
              <a:gd name="connsiteX20" fmla="*/ 117433 w 1048309"/>
              <a:gd name="connsiteY20" fmla="*/ 963827 h 1136913"/>
              <a:gd name="connsiteX21" fmla="*/ 150385 w 1048309"/>
              <a:gd name="connsiteY21" fmla="*/ 1021492 h 1136913"/>
              <a:gd name="connsiteX22" fmla="*/ 224525 w 1048309"/>
              <a:gd name="connsiteY22" fmla="*/ 1087394 h 1136913"/>
              <a:gd name="connsiteX23" fmla="*/ 364569 w 1048309"/>
              <a:gd name="connsiteY23" fmla="*/ 1112108 h 1136913"/>
              <a:gd name="connsiteX24" fmla="*/ 619942 w 1048309"/>
              <a:gd name="connsiteY24" fmla="*/ 1136821 h 1136913"/>
              <a:gd name="connsiteX25" fmla="*/ 891790 w 1048309"/>
              <a:gd name="connsiteY25" fmla="*/ 1120346 h 1136913"/>
              <a:gd name="connsiteX26" fmla="*/ 916504 w 1048309"/>
              <a:gd name="connsiteY26" fmla="*/ 1112108 h 1136913"/>
              <a:gd name="connsiteX27" fmla="*/ 941217 w 1048309"/>
              <a:gd name="connsiteY27" fmla="*/ 1087394 h 1136913"/>
              <a:gd name="connsiteX28" fmla="*/ 965931 w 1048309"/>
              <a:gd name="connsiteY28" fmla="*/ 1070919 h 1136913"/>
              <a:gd name="connsiteX29" fmla="*/ 998882 w 1048309"/>
              <a:gd name="connsiteY29" fmla="*/ 1005016 h 1136913"/>
              <a:gd name="connsiteX30" fmla="*/ 1023596 w 1048309"/>
              <a:gd name="connsiteY30" fmla="*/ 955589 h 1136913"/>
              <a:gd name="connsiteX31" fmla="*/ 1031833 w 1048309"/>
              <a:gd name="connsiteY31" fmla="*/ 897924 h 1136913"/>
              <a:gd name="connsiteX32" fmla="*/ 1040071 w 1048309"/>
              <a:gd name="connsiteY32" fmla="*/ 856735 h 1136913"/>
              <a:gd name="connsiteX33" fmla="*/ 1048309 w 1048309"/>
              <a:gd name="connsiteY33" fmla="*/ 807308 h 1136913"/>
              <a:gd name="connsiteX34" fmla="*/ 1040071 w 1048309"/>
              <a:gd name="connsiteY34" fmla="*/ 609600 h 1136913"/>
              <a:gd name="connsiteX35" fmla="*/ 1023596 w 1048309"/>
              <a:gd name="connsiteY35" fmla="*/ 518984 h 1136913"/>
              <a:gd name="connsiteX36" fmla="*/ 1015358 w 1048309"/>
              <a:gd name="connsiteY36" fmla="*/ 469557 h 1136913"/>
              <a:gd name="connsiteX37" fmla="*/ 1007120 w 1048309"/>
              <a:gd name="connsiteY37" fmla="*/ 444843 h 1136913"/>
              <a:gd name="connsiteX38" fmla="*/ 990644 w 1048309"/>
              <a:gd name="connsiteY38" fmla="*/ 387178 h 1136913"/>
              <a:gd name="connsiteX39" fmla="*/ 982406 w 1048309"/>
              <a:gd name="connsiteY39" fmla="*/ 329513 h 1136913"/>
              <a:gd name="connsiteX40" fmla="*/ 974169 w 1048309"/>
              <a:gd name="connsiteY40" fmla="*/ 296562 h 1136913"/>
              <a:gd name="connsiteX41" fmla="*/ 949455 w 1048309"/>
              <a:gd name="connsiteY41" fmla="*/ 230659 h 1136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48309" h="1136913">
                <a:moveTo>
                  <a:pt x="949455" y="230659"/>
                </a:moveTo>
                <a:cubicBezTo>
                  <a:pt x="942590" y="210064"/>
                  <a:pt x="940403" y="191555"/>
                  <a:pt x="932979" y="172994"/>
                </a:cubicBezTo>
                <a:cubicBezTo>
                  <a:pt x="922435" y="146633"/>
                  <a:pt x="913318" y="147182"/>
                  <a:pt x="891790" y="131805"/>
                </a:cubicBezTo>
                <a:cubicBezTo>
                  <a:pt x="880618" y="123825"/>
                  <a:pt x="869263" y="116027"/>
                  <a:pt x="858839" y="107092"/>
                </a:cubicBezTo>
                <a:cubicBezTo>
                  <a:pt x="824767" y="77888"/>
                  <a:pt x="845822" y="86707"/>
                  <a:pt x="809412" y="65902"/>
                </a:cubicBezTo>
                <a:cubicBezTo>
                  <a:pt x="798750" y="59809"/>
                  <a:pt x="787682" y="54414"/>
                  <a:pt x="776460" y="49427"/>
                </a:cubicBezTo>
                <a:cubicBezTo>
                  <a:pt x="738944" y="32753"/>
                  <a:pt x="711800" y="23963"/>
                  <a:pt x="669369" y="16475"/>
                </a:cubicBezTo>
                <a:cubicBezTo>
                  <a:pt x="619097" y="7604"/>
                  <a:pt x="500334" y="2307"/>
                  <a:pt x="463423" y="0"/>
                </a:cubicBezTo>
                <a:cubicBezTo>
                  <a:pt x="392028" y="2746"/>
                  <a:pt x="320547" y="3781"/>
                  <a:pt x="249239" y="8238"/>
                </a:cubicBezTo>
                <a:cubicBezTo>
                  <a:pt x="232569" y="9280"/>
                  <a:pt x="215926" y="12080"/>
                  <a:pt x="199812" y="16475"/>
                </a:cubicBezTo>
                <a:cubicBezTo>
                  <a:pt x="185546" y="20366"/>
                  <a:pt x="172049" y="26754"/>
                  <a:pt x="158623" y="32951"/>
                </a:cubicBezTo>
                <a:cubicBezTo>
                  <a:pt x="136323" y="43243"/>
                  <a:pt x="92720" y="65902"/>
                  <a:pt x="92720" y="65902"/>
                </a:cubicBezTo>
                <a:cubicBezTo>
                  <a:pt x="82110" y="80049"/>
                  <a:pt x="61169" y="106701"/>
                  <a:pt x="51531" y="123567"/>
                </a:cubicBezTo>
                <a:cubicBezTo>
                  <a:pt x="45438" y="134229"/>
                  <a:pt x="38939" y="144869"/>
                  <a:pt x="35055" y="156519"/>
                </a:cubicBezTo>
                <a:cubicBezTo>
                  <a:pt x="25115" y="186338"/>
                  <a:pt x="16878" y="230929"/>
                  <a:pt x="10342" y="263611"/>
                </a:cubicBezTo>
                <a:cubicBezTo>
                  <a:pt x="-4369" y="440134"/>
                  <a:pt x="-2496" y="372946"/>
                  <a:pt x="10342" y="642551"/>
                </a:cubicBezTo>
                <a:cubicBezTo>
                  <a:pt x="10894" y="654135"/>
                  <a:pt x="17858" y="720501"/>
                  <a:pt x="26817" y="741405"/>
                </a:cubicBezTo>
                <a:cubicBezTo>
                  <a:pt x="30717" y="750505"/>
                  <a:pt x="37801" y="757881"/>
                  <a:pt x="43293" y="766119"/>
                </a:cubicBezTo>
                <a:cubicBezTo>
                  <a:pt x="51531" y="799070"/>
                  <a:pt x="52816" y="834594"/>
                  <a:pt x="68006" y="864973"/>
                </a:cubicBezTo>
                <a:lnTo>
                  <a:pt x="100958" y="930875"/>
                </a:lnTo>
                <a:cubicBezTo>
                  <a:pt x="106450" y="941859"/>
                  <a:pt x="113549" y="952177"/>
                  <a:pt x="117433" y="963827"/>
                </a:cubicBezTo>
                <a:cubicBezTo>
                  <a:pt x="127786" y="994886"/>
                  <a:pt x="123982" y="992155"/>
                  <a:pt x="150385" y="1021492"/>
                </a:cubicBezTo>
                <a:cubicBezTo>
                  <a:pt x="152637" y="1023994"/>
                  <a:pt x="203445" y="1080908"/>
                  <a:pt x="224525" y="1087394"/>
                </a:cubicBezTo>
                <a:cubicBezTo>
                  <a:pt x="247945" y="1094600"/>
                  <a:pt x="333264" y="1108977"/>
                  <a:pt x="364569" y="1112108"/>
                </a:cubicBezTo>
                <a:cubicBezTo>
                  <a:pt x="686525" y="1144304"/>
                  <a:pt x="452569" y="1115902"/>
                  <a:pt x="619942" y="1136821"/>
                </a:cubicBezTo>
                <a:cubicBezTo>
                  <a:pt x="759863" y="1131997"/>
                  <a:pt x="797210" y="1147369"/>
                  <a:pt x="891790" y="1120346"/>
                </a:cubicBezTo>
                <a:cubicBezTo>
                  <a:pt x="900139" y="1117960"/>
                  <a:pt x="908266" y="1114854"/>
                  <a:pt x="916504" y="1112108"/>
                </a:cubicBezTo>
                <a:cubicBezTo>
                  <a:pt x="924742" y="1103870"/>
                  <a:pt x="932267" y="1094852"/>
                  <a:pt x="941217" y="1087394"/>
                </a:cubicBezTo>
                <a:cubicBezTo>
                  <a:pt x="948823" y="1081056"/>
                  <a:pt x="960253" y="1079030"/>
                  <a:pt x="965931" y="1070919"/>
                </a:cubicBezTo>
                <a:cubicBezTo>
                  <a:pt x="980016" y="1050798"/>
                  <a:pt x="985258" y="1025452"/>
                  <a:pt x="998882" y="1005016"/>
                </a:cubicBezTo>
                <a:cubicBezTo>
                  <a:pt x="1020175" y="973077"/>
                  <a:pt x="1012227" y="989695"/>
                  <a:pt x="1023596" y="955589"/>
                </a:cubicBezTo>
                <a:cubicBezTo>
                  <a:pt x="1026342" y="936367"/>
                  <a:pt x="1028641" y="917077"/>
                  <a:pt x="1031833" y="897924"/>
                </a:cubicBezTo>
                <a:cubicBezTo>
                  <a:pt x="1034135" y="884113"/>
                  <a:pt x="1037566" y="870511"/>
                  <a:pt x="1040071" y="856735"/>
                </a:cubicBezTo>
                <a:cubicBezTo>
                  <a:pt x="1043059" y="840301"/>
                  <a:pt x="1045563" y="823784"/>
                  <a:pt x="1048309" y="807308"/>
                </a:cubicBezTo>
                <a:cubicBezTo>
                  <a:pt x="1045563" y="741405"/>
                  <a:pt x="1044186" y="675431"/>
                  <a:pt x="1040071" y="609600"/>
                </a:cubicBezTo>
                <a:cubicBezTo>
                  <a:pt x="1032169" y="483169"/>
                  <a:pt x="1038279" y="585060"/>
                  <a:pt x="1023596" y="518984"/>
                </a:cubicBezTo>
                <a:cubicBezTo>
                  <a:pt x="1019973" y="502679"/>
                  <a:pt x="1018981" y="485862"/>
                  <a:pt x="1015358" y="469557"/>
                </a:cubicBezTo>
                <a:cubicBezTo>
                  <a:pt x="1013474" y="461080"/>
                  <a:pt x="1009506" y="453192"/>
                  <a:pt x="1007120" y="444843"/>
                </a:cubicBezTo>
                <a:cubicBezTo>
                  <a:pt x="986432" y="372435"/>
                  <a:pt x="1010396" y="446434"/>
                  <a:pt x="990644" y="387178"/>
                </a:cubicBezTo>
                <a:cubicBezTo>
                  <a:pt x="987898" y="367956"/>
                  <a:pt x="985879" y="348617"/>
                  <a:pt x="982406" y="329513"/>
                </a:cubicBezTo>
                <a:cubicBezTo>
                  <a:pt x="980381" y="318374"/>
                  <a:pt x="975665" y="307784"/>
                  <a:pt x="974169" y="296562"/>
                </a:cubicBezTo>
                <a:cubicBezTo>
                  <a:pt x="970161" y="266498"/>
                  <a:pt x="956320" y="251254"/>
                  <a:pt x="949455" y="230659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Quantifying Power Level at Antenna</a:t>
            </a:r>
            <a:endParaRPr lang="en-US" dirty="0"/>
          </a:p>
        </p:txBody>
      </p:sp>
      <p:graphicFrame>
        <p:nvGraphicFramePr>
          <p:cNvPr id="17412" name="Object 6"/>
          <p:cNvGraphicFramePr>
            <a:graphicFrameLocks noChangeAspect="1"/>
          </p:cNvGraphicFramePr>
          <p:nvPr/>
        </p:nvGraphicFramePr>
        <p:xfrm>
          <a:off x="1485900" y="4191000"/>
          <a:ext cx="1752600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1" name="Visio" r:id="rId3" imgW="736112" imgH="561600" progId="Visio.Drawing.11">
                  <p:embed/>
                </p:oleObj>
              </mc:Choice>
              <mc:Fallback>
                <p:oleObj name="Visio" r:id="rId3" imgW="736112" imgH="561600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4191000"/>
                        <a:ext cx="1752600" cy="1363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reeform 7"/>
          <p:cNvSpPr/>
          <p:nvPr/>
        </p:nvSpPr>
        <p:spPr>
          <a:xfrm>
            <a:off x="1712913" y="1863725"/>
            <a:ext cx="725487" cy="214313"/>
          </a:xfrm>
          <a:custGeom>
            <a:avLst/>
            <a:gdLst>
              <a:gd name="connsiteX0" fmla="*/ 0 w 724930"/>
              <a:gd name="connsiteY0" fmla="*/ 0 h 214195"/>
              <a:gd name="connsiteX1" fmla="*/ 140044 w 724930"/>
              <a:gd name="connsiteY1" fmla="*/ 8238 h 214195"/>
              <a:gd name="connsiteX2" fmla="*/ 296563 w 724930"/>
              <a:gd name="connsiteY2" fmla="*/ 16475 h 214195"/>
              <a:gd name="connsiteX3" fmla="*/ 271849 w 724930"/>
              <a:gd name="connsiteY3" fmla="*/ 41189 h 214195"/>
              <a:gd name="connsiteX4" fmla="*/ 247136 w 724930"/>
              <a:gd name="connsiteY4" fmla="*/ 57665 h 214195"/>
              <a:gd name="connsiteX5" fmla="*/ 197709 w 724930"/>
              <a:gd name="connsiteY5" fmla="*/ 98854 h 214195"/>
              <a:gd name="connsiteX6" fmla="*/ 280087 w 724930"/>
              <a:gd name="connsiteY6" fmla="*/ 115330 h 214195"/>
              <a:gd name="connsiteX7" fmla="*/ 337752 w 724930"/>
              <a:gd name="connsiteY7" fmla="*/ 131805 h 214195"/>
              <a:gd name="connsiteX8" fmla="*/ 411892 w 724930"/>
              <a:gd name="connsiteY8" fmla="*/ 140043 h 214195"/>
              <a:gd name="connsiteX9" fmla="*/ 477795 w 724930"/>
              <a:gd name="connsiteY9" fmla="*/ 156519 h 214195"/>
              <a:gd name="connsiteX10" fmla="*/ 510746 w 724930"/>
              <a:gd name="connsiteY10" fmla="*/ 164757 h 214195"/>
              <a:gd name="connsiteX11" fmla="*/ 617838 w 724930"/>
              <a:gd name="connsiteY11" fmla="*/ 189470 h 214195"/>
              <a:gd name="connsiteX12" fmla="*/ 683741 w 724930"/>
              <a:gd name="connsiteY12" fmla="*/ 205946 h 214195"/>
              <a:gd name="connsiteX13" fmla="*/ 724930 w 724930"/>
              <a:gd name="connsiteY13" fmla="*/ 214184 h 214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4930" h="214195">
                <a:moveTo>
                  <a:pt x="0" y="0"/>
                </a:moveTo>
                <a:lnTo>
                  <a:pt x="140044" y="8238"/>
                </a:lnTo>
                <a:cubicBezTo>
                  <a:pt x="192209" y="11136"/>
                  <a:pt x="245878" y="3804"/>
                  <a:pt x="296563" y="16475"/>
                </a:cubicBezTo>
                <a:cubicBezTo>
                  <a:pt x="307865" y="19301"/>
                  <a:pt x="280799" y="33731"/>
                  <a:pt x="271849" y="41189"/>
                </a:cubicBezTo>
                <a:cubicBezTo>
                  <a:pt x="264243" y="47527"/>
                  <a:pt x="254742" y="51327"/>
                  <a:pt x="247136" y="57665"/>
                </a:cubicBezTo>
                <a:cubicBezTo>
                  <a:pt x="183707" y="110522"/>
                  <a:pt x="259066" y="57947"/>
                  <a:pt x="197709" y="98854"/>
                </a:cubicBezTo>
                <a:cubicBezTo>
                  <a:pt x="253538" y="117464"/>
                  <a:pt x="185438" y="96401"/>
                  <a:pt x="280087" y="115330"/>
                </a:cubicBezTo>
                <a:cubicBezTo>
                  <a:pt x="351850" y="129682"/>
                  <a:pt x="249033" y="118156"/>
                  <a:pt x="337752" y="131805"/>
                </a:cubicBezTo>
                <a:cubicBezTo>
                  <a:pt x="362328" y="135586"/>
                  <a:pt x="387179" y="137297"/>
                  <a:pt x="411892" y="140043"/>
                </a:cubicBezTo>
                <a:cubicBezTo>
                  <a:pt x="456055" y="154764"/>
                  <a:pt x="418149" y="143264"/>
                  <a:pt x="477795" y="156519"/>
                </a:cubicBezTo>
                <a:cubicBezTo>
                  <a:pt x="488847" y="158975"/>
                  <a:pt x="499694" y="162301"/>
                  <a:pt x="510746" y="164757"/>
                </a:cubicBezTo>
                <a:cubicBezTo>
                  <a:pt x="549969" y="173473"/>
                  <a:pt x="577441" y="176004"/>
                  <a:pt x="617838" y="189470"/>
                </a:cubicBezTo>
                <a:cubicBezTo>
                  <a:pt x="662001" y="204191"/>
                  <a:pt x="624095" y="192691"/>
                  <a:pt x="683741" y="205946"/>
                </a:cubicBezTo>
                <a:cubicBezTo>
                  <a:pt x="723808" y="214850"/>
                  <a:pt x="704290" y="214184"/>
                  <a:pt x="724930" y="214184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414" name="TextBox 2"/>
          <p:cNvSpPr txBox="1">
            <a:spLocks noChangeArrowheads="1"/>
          </p:cNvSpPr>
          <p:nvPr/>
        </p:nvSpPr>
        <p:spPr bwMode="auto">
          <a:xfrm>
            <a:off x="1558925" y="1524000"/>
            <a:ext cx="877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Signal</a:t>
            </a:r>
          </a:p>
        </p:txBody>
      </p:sp>
      <p:graphicFrame>
        <p:nvGraphicFramePr>
          <p:cNvPr id="17415" name="Object 9"/>
          <p:cNvGraphicFramePr>
            <a:graphicFrameLocks noChangeAspect="1"/>
          </p:cNvGraphicFramePr>
          <p:nvPr/>
        </p:nvGraphicFramePr>
        <p:xfrm>
          <a:off x="2209800" y="1708150"/>
          <a:ext cx="2312988" cy="188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2" name="Visio" r:id="rId5" imgW="970047" imgH="791910" progId="Visio.Drawing.11">
                  <p:embed/>
                </p:oleObj>
              </mc:Choice>
              <mc:Fallback>
                <p:oleObj name="Visio" r:id="rId5" imgW="970047" imgH="791910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708150"/>
                        <a:ext cx="2312988" cy="188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TextBox 2"/>
          <p:cNvSpPr txBox="1">
            <a:spLocks noChangeArrowheads="1"/>
          </p:cNvSpPr>
          <p:nvPr/>
        </p:nvSpPr>
        <p:spPr bwMode="auto">
          <a:xfrm>
            <a:off x="1981200" y="28194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Franklin Gothic Medium Cond" pitchFamily="34" charset="0"/>
              </a:rPr>
              <a:t>+</a:t>
            </a:r>
          </a:p>
        </p:txBody>
      </p:sp>
      <p:sp>
        <p:nvSpPr>
          <p:cNvPr id="17417" name="TextBox 2"/>
          <p:cNvSpPr txBox="1">
            <a:spLocks noChangeArrowheads="1"/>
          </p:cNvSpPr>
          <p:nvPr/>
        </p:nvSpPr>
        <p:spPr bwMode="auto">
          <a:xfrm>
            <a:off x="2014538" y="32004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Franklin Gothic Medium Cond" pitchFamily="34" charset="0"/>
              </a:rPr>
              <a:t>-</a:t>
            </a:r>
          </a:p>
        </p:txBody>
      </p:sp>
      <p:sp>
        <p:nvSpPr>
          <p:cNvPr id="17418" name="TextBox 2"/>
          <p:cNvSpPr txBox="1">
            <a:spLocks noChangeArrowheads="1"/>
          </p:cNvSpPr>
          <p:nvPr/>
        </p:nvSpPr>
        <p:spPr bwMode="auto">
          <a:xfrm>
            <a:off x="1981200" y="3074988"/>
            <a:ext cx="45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V</a:t>
            </a:r>
            <a:r>
              <a:rPr lang="en-US" sz="1200" b="1">
                <a:solidFill>
                  <a:srgbClr val="FF0000"/>
                </a:solidFill>
                <a:latin typeface="Franklin Gothic Medium Cond" pitchFamily="34" charset="0"/>
              </a:rPr>
              <a:t>s</a:t>
            </a:r>
            <a:endParaRPr lang="en-US" b="1">
              <a:solidFill>
                <a:srgbClr val="FF0000"/>
              </a:solidFill>
              <a:latin typeface="Franklin Gothic Medium Cond" pitchFamily="34" charset="0"/>
            </a:endParaRPr>
          </a:p>
        </p:txBody>
      </p:sp>
      <p:sp>
        <p:nvSpPr>
          <p:cNvPr id="17419" name="TextBox 2"/>
          <p:cNvSpPr txBox="1">
            <a:spLocks noChangeArrowheads="1"/>
          </p:cNvSpPr>
          <p:nvPr/>
        </p:nvSpPr>
        <p:spPr bwMode="auto">
          <a:xfrm>
            <a:off x="4876800" y="1708150"/>
            <a:ext cx="3276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Power levels in RF system are often quantified in terms of dBm. Power level in dBm is the relative power of the signal with respect to 1mW in dB: </a:t>
            </a:r>
          </a:p>
        </p:txBody>
      </p:sp>
      <p:sp>
        <p:nvSpPr>
          <p:cNvPr id="21" name="TextBox 2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876800" y="2934996"/>
            <a:ext cx="3313279" cy="645561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7421" name="TextBox 2"/>
          <p:cNvSpPr txBox="1">
            <a:spLocks noChangeArrowheads="1"/>
          </p:cNvSpPr>
          <p:nvPr/>
        </p:nvSpPr>
        <p:spPr bwMode="auto">
          <a:xfrm>
            <a:off x="3962400" y="3810000"/>
            <a:ext cx="4191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Ex) In RF systems, typical range of </a:t>
            </a:r>
          </a:p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- minimum input power level: -120 ~-100 dBm </a:t>
            </a:r>
          </a:p>
        </p:txBody>
      </p:sp>
      <p:sp>
        <p:nvSpPr>
          <p:cNvPr id="23" name="TextBox 2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14800" y="4530034"/>
            <a:ext cx="3988912" cy="772263"/>
          </a:xfrm>
          <a:prstGeom prst="rect">
            <a:avLst/>
          </a:prstGeom>
          <a:blipFill rotWithShape="1">
            <a:blip r:embed="rId8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4" name="TextBox 2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67200" y="5376446"/>
            <a:ext cx="4281813" cy="338554"/>
          </a:xfrm>
          <a:prstGeom prst="rect">
            <a:avLst/>
          </a:prstGeom>
          <a:blipFill rotWithShape="1">
            <a:blip r:embed="rId9"/>
            <a:stretch>
              <a:fillRect b="-10714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5" name="Freeform 24"/>
          <p:cNvSpPr/>
          <p:nvPr/>
        </p:nvSpPr>
        <p:spPr>
          <a:xfrm>
            <a:off x="5256213" y="4538663"/>
            <a:ext cx="527050" cy="511175"/>
          </a:xfrm>
          <a:custGeom>
            <a:avLst/>
            <a:gdLst>
              <a:gd name="connsiteX0" fmla="*/ 24713 w 527221"/>
              <a:gd name="connsiteY0" fmla="*/ 49427 h 510746"/>
              <a:gd name="connsiteX1" fmla="*/ 65902 w 527221"/>
              <a:gd name="connsiteY1" fmla="*/ 24713 h 510746"/>
              <a:gd name="connsiteX2" fmla="*/ 131805 w 527221"/>
              <a:gd name="connsiteY2" fmla="*/ 8237 h 510746"/>
              <a:gd name="connsiteX3" fmla="*/ 156518 w 527221"/>
              <a:gd name="connsiteY3" fmla="*/ 0 h 510746"/>
              <a:gd name="connsiteX4" fmla="*/ 313037 w 527221"/>
              <a:gd name="connsiteY4" fmla="*/ 8237 h 510746"/>
              <a:gd name="connsiteX5" fmla="*/ 354227 w 527221"/>
              <a:gd name="connsiteY5" fmla="*/ 16475 h 510746"/>
              <a:gd name="connsiteX6" fmla="*/ 378940 w 527221"/>
              <a:gd name="connsiteY6" fmla="*/ 32951 h 510746"/>
              <a:gd name="connsiteX7" fmla="*/ 403654 w 527221"/>
              <a:gd name="connsiteY7" fmla="*/ 41189 h 510746"/>
              <a:gd name="connsiteX8" fmla="*/ 428367 w 527221"/>
              <a:gd name="connsiteY8" fmla="*/ 57665 h 510746"/>
              <a:gd name="connsiteX9" fmla="*/ 494270 w 527221"/>
              <a:gd name="connsiteY9" fmla="*/ 131805 h 510746"/>
              <a:gd name="connsiteX10" fmla="*/ 510745 w 527221"/>
              <a:gd name="connsiteY10" fmla="*/ 164756 h 510746"/>
              <a:gd name="connsiteX11" fmla="*/ 527221 w 527221"/>
              <a:gd name="connsiteY11" fmla="*/ 214183 h 510746"/>
              <a:gd name="connsiteX12" fmla="*/ 518983 w 527221"/>
              <a:gd name="connsiteY12" fmla="*/ 378940 h 510746"/>
              <a:gd name="connsiteX13" fmla="*/ 494270 w 527221"/>
              <a:gd name="connsiteY13" fmla="*/ 428367 h 510746"/>
              <a:gd name="connsiteX14" fmla="*/ 420129 w 527221"/>
              <a:gd name="connsiteY14" fmla="*/ 486032 h 510746"/>
              <a:gd name="connsiteX15" fmla="*/ 362464 w 527221"/>
              <a:gd name="connsiteY15" fmla="*/ 510746 h 510746"/>
              <a:gd name="connsiteX16" fmla="*/ 156518 w 527221"/>
              <a:gd name="connsiteY16" fmla="*/ 502508 h 510746"/>
              <a:gd name="connsiteX17" fmla="*/ 107091 w 527221"/>
              <a:gd name="connsiteY17" fmla="*/ 486032 h 510746"/>
              <a:gd name="connsiteX18" fmla="*/ 82378 w 527221"/>
              <a:gd name="connsiteY18" fmla="*/ 469556 h 510746"/>
              <a:gd name="connsiteX19" fmla="*/ 57664 w 527221"/>
              <a:gd name="connsiteY19" fmla="*/ 461319 h 510746"/>
              <a:gd name="connsiteX20" fmla="*/ 24713 w 527221"/>
              <a:gd name="connsiteY20" fmla="*/ 411892 h 510746"/>
              <a:gd name="connsiteX21" fmla="*/ 8237 w 527221"/>
              <a:gd name="connsiteY21" fmla="*/ 362465 h 510746"/>
              <a:gd name="connsiteX22" fmla="*/ 0 w 527221"/>
              <a:gd name="connsiteY22" fmla="*/ 337751 h 510746"/>
              <a:gd name="connsiteX23" fmla="*/ 16475 w 527221"/>
              <a:gd name="connsiteY23" fmla="*/ 107092 h 510746"/>
              <a:gd name="connsiteX24" fmla="*/ 24713 w 527221"/>
              <a:gd name="connsiteY24" fmla="*/ 82378 h 510746"/>
              <a:gd name="connsiteX25" fmla="*/ 24713 w 527221"/>
              <a:gd name="connsiteY25" fmla="*/ 49427 h 51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27221" h="510746">
                <a:moveTo>
                  <a:pt x="24713" y="49427"/>
                </a:moveTo>
                <a:cubicBezTo>
                  <a:pt x="31578" y="39816"/>
                  <a:pt x="50958" y="30461"/>
                  <a:pt x="65902" y="24713"/>
                </a:cubicBezTo>
                <a:cubicBezTo>
                  <a:pt x="87036" y="16584"/>
                  <a:pt x="110323" y="15397"/>
                  <a:pt x="131805" y="8237"/>
                </a:cubicBezTo>
                <a:lnTo>
                  <a:pt x="156518" y="0"/>
                </a:lnTo>
                <a:cubicBezTo>
                  <a:pt x="208691" y="2746"/>
                  <a:pt x="260972" y="3898"/>
                  <a:pt x="313037" y="8237"/>
                </a:cubicBezTo>
                <a:cubicBezTo>
                  <a:pt x="326991" y="9400"/>
                  <a:pt x="341117" y="11559"/>
                  <a:pt x="354227" y="16475"/>
                </a:cubicBezTo>
                <a:cubicBezTo>
                  <a:pt x="363497" y="19951"/>
                  <a:pt x="370085" y="28523"/>
                  <a:pt x="378940" y="32951"/>
                </a:cubicBezTo>
                <a:cubicBezTo>
                  <a:pt x="386707" y="36834"/>
                  <a:pt x="395416" y="38443"/>
                  <a:pt x="403654" y="41189"/>
                </a:cubicBezTo>
                <a:cubicBezTo>
                  <a:pt x="411892" y="46681"/>
                  <a:pt x="420967" y="51087"/>
                  <a:pt x="428367" y="57665"/>
                </a:cubicBezTo>
                <a:cubicBezTo>
                  <a:pt x="457421" y="83491"/>
                  <a:pt x="476500" y="100708"/>
                  <a:pt x="494270" y="131805"/>
                </a:cubicBezTo>
                <a:cubicBezTo>
                  <a:pt x="500363" y="142467"/>
                  <a:pt x="506184" y="153354"/>
                  <a:pt x="510745" y="164756"/>
                </a:cubicBezTo>
                <a:cubicBezTo>
                  <a:pt x="517195" y="180881"/>
                  <a:pt x="527221" y="214183"/>
                  <a:pt x="527221" y="214183"/>
                </a:cubicBezTo>
                <a:cubicBezTo>
                  <a:pt x="524475" y="269102"/>
                  <a:pt x="523747" y="324159"/>
                  <a:pt x="518983" y="378940"/>
                </a:cubicBezTo>
                <a:cubicBezTo>
                  <a:pt x="517540" y="395532"/>
                  <a:pt x="504245" y="416397"/>
                  <a:pt x="494270" y="428367"/>
                </a:cubicBezTo>
                <a:cubicBezTo>
                  <a:pt x="477867" y="448051"/>
                  <a:pt x="441326" y="478966"/>
                  <a:pt x="420129" y="486032"/>
                </a:cubicBezTo>
                <a:cubicBezTo>
                  <a:pt x="383766" y="498154"/>
                  <a:pt x="403183" y="490387"/>
                  <a:pt x="362464" y="510746"/>
                </a:cubicBezTo>
                <a:cubicBezTo>
                  <a:pt x="293815" y="508000"/>
                  <a:pt x="224902" y="509126"/>
                  <a:pt x="156518" y="502508"/>
                </a:cubicBezTo>
                <a:cubicBezTo>
                  <a:pt x="139232" y="500835"/>
                  <a:pt x="107091" y="486032"/>
                  <a:pt x="107091" y="486032"/>
                </a:cubicBezTo>
                <a:cubicBezTo>
                  <a:pt x="98853" y="480540"/>
                  <a:pt x="91233" y="473984"/>
                  <a:pt x="82378" y="469556"/>
                </a:cubicBezTo>
                <a:cubicBezTo>
                  <a:pt x="74611" y="465673"/>
                  <a:pt x="63804" y="467459"/>
                  <a:pt x="57664" y="461319"/>
                </a:cubicBezTo>
                <a:cubicBezTo>
                  <a:pt x="43662" y="447318"/>
                  <a:pt x="24713" y="411892"/>
                  <a:pt x="24713" y="411892"/>
                </a:cubicBezTo>
                <a:lnTo>
                  <a:pt x="8237" y="362465"/>
                </a:lnTo>
                <a:lnTo>
                  <a:pt x="0" y="337751"/>
                </a:lnTo>
                <a:cubicBezTo>
                  <a:pt x="5265" y="211372"/>
                  <a:pt x="-7170" y="189848"/>
                  <a:pt x="16475" y="107092"/>
                </a:cubicBezTo>
                <a:cubicBezTo>
                  <a:pt x="18861" y="98743"/>
                  <a:pt x="20245" y="89824"/>
                  <a:pt x="24713" y="82378"/>
                </a:cubicBezTo>
                <a:cubicBezTo>
                  <a:pt x="28709" y="75718"/>
                  <a:pt x="17848" y="59038"/>
                  <a:pt x="24713" y="49427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5675313" y="4554538"/>
            <a:ext cx="404812" cy="34925"/>
          </a:xfrm>
          <a:custGeom>
            <a:avLst/>
            <a:gdLst>
              <a:gd name="connsiteX0" fmla="*/ 0 w 403654"/>
              <a:gd name="connsiteY0" fmla="*/ 24981 h 34001"/>
              <a:gd name="connsiteX1" fmla="*/ 41189 w 403654"/>
              <a:gd name="connsiteY1" fmla="*/ 8505 h 34001"/>
              <a:gd name="connsiteX2" fmla="*/ 230660 w 403654"/>
              <a:gd name="connsiteY2" fmla="*/ 8505 h 34001"/>
              <a:gd name="connsiteX3" fmla="*/ 263611 w 403654"/>
              <a:gd name="connsiteY3" fmla="*/ 16743 h 34001"/>
              <a:gd name="connsiteX4" fmla="*/ 329514 w 403654"/>
              <a:gd name="connsiteY4" fmla="*/ 33219 h 34001"/>
              <a:gd name="connsiteX5" fmla="*/ 403654 w 403654"/>
              <a:gd name="connsiteY5" fmla="*/ 33219 h 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654" h="34001">
                <a:moveTo>
                  <a:pt x="0" y="24981"/>
                </a:moveTo>
                <a:cubicBezTo>
                  <a:pt x="13730" y="19489"/>
                  <a:pt x="26843" y="12092"/>
                  <a:pt x="41189" y="8505"/>
                </a:cubicBezTo>
                <a:cubicBezTo>
                  <a:pt x="107720" y="-8128"/>
                  <a:pt x="158173" y="3975"/>
                  <a:pt x="230660" y="8505"/>
                </a:cubicBezTo>
                <a:cubicBezTo>
                  <a:pt x="241644" y="11251"/>
                  <a:pt x="252725" y="13633"/>
                  <a:pt x="263611" y="16743"/>
                </a:cubicBezTo>
                <a:cubicBezTo>
                  <a:pt x="291555" y="24727"/>
                  <a:pt x="296019" y="30826"/>
                  <a:pt x="329514" y="33219"/>
                </a:cubicBezTo>
                <a:cubicBezTo>
                  <a:pt x="354165" y="34980"/>
                  <a:pt x="378941" y="33219"/>
                  <a:pt x="403654" y="3321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426" name="TextBox 2"/>
          <p:cNvSpPr txBox="1">
            <a:spLocks noChangeArrowheads="1"/>
          </p:cNvSpPr>
          <p:nvPr/>
        </p:nvSpPr>
        <p:spPr bwMode="auto">
          <a:xfrm>
            <a:off x="6010275" y="4411663"/>
            <a:ext cx="2476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  <a:latin typeface="Franklin Gothic Medium Cond" pitchFamily="34" charset="0"/>
              </a:rPr>
              <a:t>Note: power is defined by 50</a:t>
            </a:r>
            <a:r>
              <a:rPr lang="en-US" sz="1600" b="1">
                <a:solidFill>
                  <a:srgbClr val="FF0000"/>
                </a:solidFill>
                <a:latin typeface="Symbol" pitchFamily="18" charset="2"/>
              </a:rPr>
              <a:t>W</a:t>
            </a:r>
          </a:p>
        </p:txBody>
      </p:sp>
      <p:sp>
        <p:nvSpPr>
          <p:cNvPr id="28" name="Freeform 27"/>
          <p:cNvSpPr/>
          <p:nvPr/>
        </p:nvSpPr>
        <p:spPr>
          <a:xfrm>
            <a:off x="2849563" y="4448175"/>
            <a:ext cx="2406650" cy="617538"/>
          </a:xfrm>
          <a:custGeom>
            <a:avLst/>
            <a:gdLst>
              <a:gd name="connsiteX0" fmla="*/ 0 w 2405449"/>
              <a:gd name="connsiteY0" fmla="*/ 617838 h 617838"/>
              <a:gd name="connsiteX1" fmla="*/ 74140 w 2405449"/>
              <a:gd name="connsiteY1" fmla="*/ 584887 h 617838"/>
              <a:gd name="connsiteX2" fmla="*/ 115330 w 2405449"/>
              <a:gd name="connsiteY2" fmla="*/ 560173 h 617838"/>
              <a:gd name="connsiteX3" fmla="*/ 148281 w 2405449"/>
              <a:gd name="connsiteY3" fmla="*/ 543698 h 617838"/>
              <a:gd name="connsiteX4" fmla="*/ 197708 w 2405449"/>
              <a:gd name="connsiteY4" fmla="*/ 527222 h 617838"/>
              <a:gd name="connsiteX5" fmla="*/ 271849 w 2405449"/>
              <a:gd name="connsiteY5" fmla="*/ 494271 h 617838"/>
              <a:gd name="connsiteX6" fmla="*/ 345989 w 2405449"/>
              <a:gd name="connsiteY6" fmla="*/ 444844 h 617838"/>
              <a:gd name="connsiteX7" fmla="*/ 420130 w 2405449"/>
              <a:gd name="connsiteY7" fmla="*/ 395417 h 617838"/>
              <a:gd name="connsiteX8" fmla="*/ 461319 w 2405449"/>
              <a:gd name="connsiteY8" fmla="*/ 370703 h 617838"/>
              <a:gd name="connsiteX9" fmla="*/ 494270 w 2405449"/>
              <a:gd name="connsiteY9" fmla="*/ 345990 h 617838"/>
              <a:gd name="connsiteX10" fmla="*/ 518984 w 2405449"/>
              <a:gd name="connsiteY10" fmla="*/ 337752 h 617838"/>
              <a:gd name="connsiteX11" fmla="*/ 551935 w 2405449"/>
              <a:gd name="connsiteY11" fmla="*/ 321276 h 617838"/>
              <a:gd name="connsiteX12" fmla="*/ 609600 w 2405449"/>
              <a:gd name="connsiteY12" fmla="*/ 288325 h 617838"/>
              <a:gd name="connsiteX13" fmla="*/ 634313 w 2405449"/>
              <a:gd name="connsiteY13" fmla="*/ 271849 h 617838"/>
              <a:gd name="connsiteX14" fmla="*/ 700216 w 2405449"/>
              <a:gd name="connsiteY14" fmla="*/ 247136 h 617838"/>
              <a:gd name="connsiteX15" fmla="*/ 724930 w 2405449"/>
              <a:gd name="connsiteY15" fmla="*/ 230660 h 617838"/>
              <a:gd name="connsiteX16" fmla="*/ 774357 w 2405449"/>
              <a:gd name="connsiteY16" fmla="*/ 205946 h 617838"/>
              <a:gd name="connsiteX17" fmla="*/ 840259 w 2405449"/>
              <a:gd name="connsiteY17" fmla="*/ 181233 h 617838"/>
              <a:gd name="connsiteX18" fmla="*/ 922638 w 2405449"/>
              <a:gd name="connsiteY18" fmla="*/ 156519 h 617838"/>
              <a:gd name="connsiteX19" fmla="*/ 955589 w 2405449"/>
              <a:gd name="connsiteY19" fmla="*/ 140044 h 617838"/>
              <a:gd name="connsiteX20" fmla="*/ 996778 w 2405449"/>
              <a:gd name="connsiteY20" fmla="*/ 131806 h 617838"/>
              <a:gd name="connsiteX21" fmla="*/ 1029730 w 2405449"/>
              <a:gd name="connsiteY21" fmla="*/ 123568 h 617838"/>
              <a:gd name="connsiteX22" fmla="*/ 1079157 w 2405449"/>
              <a:gd name="connsiteY22" fmla="*/ 115330 h 617838"/>
              <a:gd name="connsiteX23" fmla="*/ 1153297 w 2405449"/>
              <a:gd name="connsiteY23" fmla="*/ 98854 h 617838"/>
              <a:gd name="connsiteX24" fmla="*/ 1235676 w 2405449"/>
              <a:gd name="connsiteY24" fmla="*/ 90617 h 617838"/>
              <a:gd name="connsiteX25" fmla="*/ 1309816 w 2405449"/>
              <a:gd name="connsiteY25" fmla="*/ 74141 h 617838"/>
              <a:gd name="connsiteX26" fmla="*/ 1342767 w 2405449"/>
              <a:gd name="connsiteY26" fmla="*/ 65903 h 617838"/>
              <a:gd name="connsiteX27" fmla="*/ 1383957 w 2405449"/>
              <a:gd name="connsiteY27" fmla="*/ 57665 h 617838"/>
              <a:gd name="connsiteX28" fmla="*/ 1408670 w 2405449"/>
              <a:gd name="connsiteY28" fmla="*/ 49427 h 617838"/>
              <a:gd name="connsiteX29" fmla="*/ 1515762 w 2405449"/>
              <a:gd name="connsiteY29" fmla="*/ 41190 h 617838"/>
              <a:gd name="connsiteX30" fmla="*/ 1540476 w 2405449"/>
              <a:gd name="connsiteY30" fmla="*/ 32952 h 617838"/>
              <a:gd name="connsiteX31" fmla="*/ 1696994 w 2405449"/>
              <a:gd name="connsiteY31" fmla="*/ 16476 h 617838"/>
              <a:gd name="connsiteX32" fmla="*/ 1795849 w 2405449"/>
              <a:gd name="connsiteY32" fmla="*/ 0 h 617838"/>
              <a:gd name="connsiteX33" fmla="*/ 2183027 w 2405449"/>
              <a:gd name="connsiteY33" fmla="*/ 8238 h 617838"/>
              <a:gd name="connsiteX34" fmla="*/ 2257167 w 2405449"/>
              <a:gd name="connsiteY34" fmla="*/ 32952 h 617838"/>
              <a:gd name="connsiteX35" fmla="*/ 2281881 w 2405449"/>
              <a:gd name="connsiteY35" fmla="*/ 41190 h 617838"/>
              <a:gd name="connsiteX36" fmla="*/ 2306594 w 2405449"/>
              <a:gd name="connsiteY36" fmla="*/ 49427 h 617838"/>
              <a:gd name="connsiteX37" fmla="*/ 2339546 w 2405449"/>
              <a:gd name="connsiteY37" fmla="*/ 65903 h 617838"/>
              <a:gd name="connsiteX38" fmla="*/ 2364259 w 2405449"/>
              <a:gd name="connsiteY38" fmla="*/ 74141 h 617838"/>
              <a:gd name="connsiteX39" fmla="*/ 2388973 w 2405449"/>
              <a:gd name="connsiteY39" fmla="*/ 90617 h 617838"/>
              <a:gd name="connsiteX40" fmla="*/ 2405449 w 2405449"/>
              <a:gd name="connsiteY40" fmla="*/ 98854 h 617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405449" h="617838">
                <a:moveTo>
                  <a:pt x="0" y="617838"/>
                </a:moveTo>
                <a:cubicBezTo>
                  <a:pt x="136614" y="535871"/>
                  <a:pt x="-34955" y="633374"/>
                  <a:pt x="74140" y="584887"/>
                </a:cubicBezTo>
                <a:cubicBezTo>
                  <a:pt x="88772" y="578384"/>
                  <a:pt x="101333" y="567949"/>
                  <a:pt x="115330" y="560173"/>
                </a:cubicBezTo>
                <a:cubicBezTo>
                  <a:pt x="126065" y="554209"/>
                  <a:pt x="136879" y="548259"/>
                  <a:pt x="148281" y="543698"/>
                </a:cubicBezTo>
                <a:cubicBezTo>
                  <a:pt x="164406" y="537248"/>
                  <a:pt x="183258" y="536855"/>
                  <a:pt x="197708" y="527222"/>
                </a:cubicBezTo>
                <a:cubicBezTo>
                  <a:pt x="236872" y="501113"/>
                  <a:pt x="213029" y="513877"/>
                  <a:pt x="271849" y="494271"/>
                </a:cubicBezTo>
                <a:cubicBezTo>
                  <a:pt x="319049" y="447069"/>
                  <a:pt x="271181" y="489728"/>
                  <a:pt x="345989" y="444844"/>
                </a:cubicBezTo>
                <a:cubicBezTo>
                  <a:pt x="371458" y="429563"/>
                  <a:pt x="395145" y="411479"/>
                  <a:pt x="420130" y="395417"/>
                </a:cubicBezTo>
                <a:cubicBezTo>
                  <a:pt x="433599" y="386759"/>
                  <a:pt x="448510" y="380310"/>
                  <a:pt x="461319" y="370703"/>
                </a:cubicBezTo>
                <a:cubicBezTo>
                  <a:pt x="472303" y="362465"/>
                  <a:pt x="482349" y="352802"/>
                  <a:pt x="494270" y="345990"/>
                </a:cubicBezTo>
                <a:cubicBezTo>
                  <a:pt x="501810" y="341682"/>
                  <a:pt x="511003" y="341173"/>
                  <a:pt x="518984" y="337752"/>
                </a:cubicBezTo>
                <a:cubicBezTo>
                  <a:pt x="530271" y="332915"/>
                  <a:pt x="541154" y="327156"/>
                  <a:pt x="551935" y="321276"/>
                </a:cubicBezTo>
                <a:cubicBezTo>
                  <a:pt x="571370" y="310675"/>
                  <a:pt x="590616" y="299715"/>
                  <a:pt x="609600" y="288325"/>
                </a:cubicBezTo>
                <a:cubicBezTo>
                  <a:pt x="618090" y="283231"/>
                  <a:pt x="625300" y="275946"/>
                  <a:pt x="634313" y="271849"/>
                </a:cubicBezTo>
                <a:cubicBezTo>
                  <a:pt x="655671" y="262141"/>
                  <a:pt x="678857" y="256844"/>
                  <a:pt x="700216" y="247136"/>
                </a:cubicBezTo>
                <a:cubicBezTo>
                  <a:pt x="709229" y="243039"/>
                  <a:pt x="716275" y="235468"/>
                  <a:pt x="724930" y="230660"/>
                </a:cubicBezTo>
                <a:cubicBezTo>
                  <a:pt x="741032" y="221714"/>
                  <a:pt x="757588" y="213568"/>
                  <a:pt x="774357" y="205946"/>
                </a:cubicBezTo>
                <a:cubicBezTo>
                  <a:pt x="824379" y="183209"/>
                  <a:pt x="801065" y="195931"/>
                  <a:pt x="840259" y="181233"/>
                </a:cubicBezTo>
                <a:cubicBezTo>
                  <a:pt x="902189" y="158009"/>
                  <a:pt x="859620" y="169123"/>
                  <a:pt x="922638" y="156519"/>
                </a:cubicBezTo>
                <a:cubicBezTo>
                  <a:pt x="933622" y="151027"/>
                  <a:pt x="943939" y="143927"/>
                  <a:pt x="955589" y="140044"/>
                </a:cubicBezTo>
                <a:cubicBezTo>
                  <a:pt x="968872" y="135616"/>
                  <a:pt x="983110" y="134843"/>
                  <a:pt x="996778" y="131806"/>
                </a:cubicBezTo>
                <a:cubicBezTo>
                  <a:pt x="1007830" y="129350"/>
                  <a:pt x="1018628" y="125788"/>
                  <a:pt x="1029730" y="123568"/>
                </a:cubicBezTo>
                <a:cubicBezTo>
                  <a:pt x="1046109" y="120292"/>
                  <a:pt x="1062778" y="118606"/>
                  <a:pt x="1079157" y="115330"/>
                </a:cubicBezTo>
                <a:cubicBezTo>
                  <a:pt x="1118306" y="107500"/>
                  <a:pt x="1110140" y="104608"/>
                  <a:pt x="1153297" y="98854"/>
                </a:cubicBezTo>
                <a:cubicBezTo>
                  <a:pt x="1180652" y="95207"/>
                  <a:pt x="1208216" y="93363"/>
                  <a:pt x="1235676" y="90617"/>
                </a:cubicBezTo>
                <a:cubicBezTo>
                  <a:pt x="1316036" y="70526"/>
                  <a:pt x="1215693" y="95058"/>
                  <a:pt x="1309816" y="74141"/>
                </a:cubicBezTo>
                <a:cubicBezTo>
                  <a:pt x="1320868" y="71685"/>
                  <a:pt x="1331715" y="68359"/>
                  <a:pt x="1342767" y="65903"/>
                </a:cubicBezTo>
                <a:cubicBezTo>
                  <a:pt x="1356435" y="62866"/>
                  <a:pt x="1370373" y="61061"/>
                  <a:pt x="1383957" y="57665"/>
                </a:cubicBezTo>
                <a:cubicBezTo>
                  <a:pt x="1392381" y="55559"/>
                  <a:pt x="1400054" y="50504"/>
                  <a:pt x="1408670" y="49427"/>
                </a:cubicBezTo>
                <a:cubicBezTo>
                  <a:pt x="1444196" y="44986"/>
                  <a:pt x="1480065" y="43936"/>
                  <a:pt x="1515762" y="41190"/>
                </a:cubicBezTo>
                <a:cubicBezTo>
                  <a:pt x="1524000" y="38444"/>
                  <a:pt x="1531961" y="34655"/>
                  <a:pt x="1540476" y="32952"/>
                </a:cubicBezTo>
                <a:cubicBezTo>
                  <a:pt x="1586598" y="23727"/>
                  <a:pt x="1654189" y="20043"/>
                  <a:pt x="1696994" y="16476"/>
                </a:cubicBezTo>
                <a:cubicBezTo>
                  <a:pt x="1720381" y="11799"/>
                  <a:pt x="1775414" y="0"/>
                  <a:pt x="1795849" y="0"/>
                </a:cubicBezTo>
                <a:cubicBezTo>
                  <a:pt x="1924938" y="0"/>
                  <a:pt x="2053968" y="5492"/>
                  <a:pt x="2183027" y="8238"/>
                </a:cubicBezTo>
                <a:lnTo>
                  <a:pt x="2257167" y="32952"/>
                </a:lnTo>
                <a:lnTo>
                  <a:pt x="2281881" y="41190"/>
                </a:lnTo>
                <a:cubicBezTo>
                  <a:pt x="2290119" y="43936"/>
                  <a:pt x="2298828" y="45544"/>
                  <a:pt x="2306594" y="49427"/>
                </a:cubicBezTo>
                <a:cubicBezTo>
                  <a:pt x="2317578" y="54919"/>
                  <a:pt x="2328258" y="61065"/>
                  <a:pt x="2339546" y="65903"/>
                </a:cubicBezTo>
                <a:cubicBezTo>
                  <a:pt x="2347527" y="69324"/>
                  <a:pt x="2356492" y="70258"/>
                  <a:pt x="2364259" y="74141"/>
                </a:cubicBezTo>
                <a:cubicBezTo>
                  <a:pt x="2373115" y="78569"/>
                  <a:pt x="2380483" y="85523"/>
                  <a:pt x="2388973" y="90617"/>
                </a:cubicBezTo>
                <a:cubicBezTo>
                  <a:pt x="2394238" y="93776"/>
                  <a:pt x="2399957" y="96108"/>
                  <a:pt x="2405449" y="98854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371600" y="3236913"/>
            <a:ext cx="679450" cy="1862137"/>
          </a:xfrm>
          <a:custGeom>
            <a:avLst/>
            <a:gdLst>
              <a:gd name="connsiteX0" fmla="*/ 1080145 w 1088383"/>
              <a:gd name="connsiteY0" fmla="*/ 0 h 1862269"/>
              <a:gd name="connsiteX1" fmla="*/ 1030718 w 1088383"/>
              <a:gd name="connsiteY1" fmla="*/ 8238 h 1862269"/>
              <a:gd name="connsiteX2" fmla="*/ 898912 w 1088383"/>
              <a:gd name="connsiteY2" fmla="*/ 32952 h 1862269"/>
              <a:gd name="connsiteX3" fmla="*/ 676491 w 1088383"/>
              <a:gd name="connsiteY3" fmla="*/ 65903 h 1862269"/>
              <a:gd name="connsiteX4" fmla="*/ 627064 w 1088383"/>
              <a:gd name="connsiteY4" fmla="*/ 74141 h 1862269"/>
              <a:gd name="connsiteX5" fmla="*/ 561161 w 1088383"/>
              <a:gd name="connsiteY5" fmla="*/ 90616 h 1862269"/>
              <a:gd name="connsiteX6" fmla="*/ 528210 w 1088383"/>
              <a:gd name="connsiteY6" fmla="*/ 98854 h 1862269"/>
              <a:gd name="connsiteX7" fmla="*/ 462307 w 1088383"/>
              <a:gd name="connsiteY7" fmla="*/ 115330 h 1862269"/>
              <a:gd name="connsiteX8" fmla="*/ 379929 w 1088383"/>
              <a:gd name="connsiteY8" fmla="*/ 172995 h 1862269"/>
              <a:gd name="connsiteX9" fmla="*/ 363453 w 1088383"/>
              <a:gd name="connsiteY9" fmla="*/ 197708 h 1862269"/>
              <a:gd name="connsiteX10" fmla="*/ 305788 w 1088383"/>
              <a:gd name="connsiteY10" fmla="*/ 247135 h 1862269"/>
              <a:gd name="connsiteX11" fmla="*/ 297550 w 1088383"/>
              <a:gd name="connsiteY11" fmla="*/ 271849 h 1862269"/>
              <a:gd name="connsiteX12" fmla="*/ 272837 w 1088383"/>
              <a:gd name="connsiteY12" fmla="*/ 296562 h 1862269"/>
              <a:gd name="connsiteX13" fmla="*/ 231647 w 1088383"/>
              <a:gd name="connsiteY13" fmla="*/ 345989 h 1862269"/>
              <a:gd name="connsiteX14" fmla="*/ 215172 w 1088383"/>
              <a:gd name="connsiteY14" fmla="*/ 370703 h 1862269"/>
              <a:gd name="connsiteX15" fmla="*/ 190458 w 1088383"/>
              <a:gd name="connsiteY15" fmla="*/ 403654 h 1862269"/>
              <a:gd name="connsiteX16" fmla="*/ 165745 w 1088383"/>
              <a:gd name="connsiteY16" fmla="*/ 444844 h 1862269"/>
              <a:gd name="connsiteX17" fmla="*/ 141031 w 1088383"/>
              <a:gd name="connsiteY17" fmla="*/ 469557 h 1862269"/>
              <a:gd name="connsiteX18" fmla="*/ 108080 w 1088383"/>
              <a:gd name="connsiteY18" fmla="*/ 543698 h 1862269"/>
              <a:gd name="connsiteX19" fmla="*/ 75129 w 1088383"/>
              <a:gd name="connsiteY19" fmla="*/ 609600 h 1862269"/>
              <a:gd name="connsiteX20" fmla="*/ 66891 w 1088383"/>
              <a:gd name="connsiteY20" fmla="*/ 650789 h 1862269"/>
              <a:gd name="connsiteX21" fmla="*/ 42177 w 1088383"/>
              <a:gd name="connsiteY21" fmla="*/ 716692 h 1862269"/>
              <a:gd name="connsiteX22" fmla="*/ 25702 w 1088383"/>
              <a:gd name="connsiteY22" fmla="*/ 782595 h 1862269"/>
              <a:gd name="connsiteX23" fmla="*/ 17464 w 1088383"/>
              <a:gd name="connsiteY23" fmla="*/ 815546 h 1862269"/>
              <a:gd name="connsiteX24" fmla="*/ 9226 w 1088383"/>
              <a:gd name="connsiteY24" fmla="*/ 840260 h 1862269"/>
              <a:gd name="connsiteX25" fmla="*/ 988 w 1088383"/>
              <a:gd name="connsiteY25" fmla="*/ 980303 h 1862269"/>
              <a:gd name="connsiteX26" fmla="*/ 17464 w 1088383"/>
              <a:gd name="connsiteY26" fmla="*/ 1334530 h 1862269"/>
              <a:gd name="connsiteX27" fmla="*/ 42177 w 1088383"/>
              <a:gd name="connsiteY27" fmla="*/ 1392195 h 1862269"/>
              <a:gd name="connsiteX28" fmla="*/ 50415 w 1088383"/>
              <a:gd name="connsiteY28" fmla="*/ 1416908 h 1862269"/>
              <a:gd name="connsiteX29" fmla="*/ 58653 w 1088383"/>
              <a:gd name="connsiteY29" fmla="*/ 1449860 h 1862269"/>
              <a:gd name="connsiteX30" fmla="*/ 75129 w 1088383"/>
              <a:gd name="connsiteY30" fmla="*/ 1474573 h 1862269"/>
              <a:gd name="connsiteX31" fmla="*/ 173983 w 1088383"/>
              <a:gd name="connsiteY31" fmla="*/ 1556952 h 1862269"/>
              <a:gd name="connsiteX32" fmla="*/ 231647 w 1088383"/>
              <a:gd name="connsiteY32" fmla="*/ 1581665 h 1862269"/>
              <a:gd name="connsiteX33" fmla="*/ 305788 w 1088383"/>
              <a:gd name="connsiteY33" fmla="*/ 1614616 h 1862269"/>
              <a:gd name="connsiteX34" fmla="*/ 379929 w 1088383"/>
              <a:gd name="connsiteY34" fmla="*/ 1639330 h 1862269"/>
              <a:gd name="connsiteX35" fmla="*/ 421118 w 1088383"/>
              <a:gd name="connsiteY35" fmla="*/ 1655806 h 1862269"/>
              <a:gd name="connsiteX36" fmla="*/ 470545 w 1088383"/>
              <a:gd name="connsiteY36" fmla="*/ 1672281 h 1862269"/>
              <a:gd name="connsiteX37" fmla="*/ 511734 w 1088383"/>
              <a:gd name="connsiteY37" fmla="*/ 1688757 h 1862269"/>
              <a:gd name="connsiteX38" fmla="*/ 544685 w 1088383"/>
              <a:gd name="connsiteY38" fmla="*/ 1705233 h 1862269"/>
              <a:gd name="connsiteX39" fmla="*/ 610588 w 1088383"/>
              <a:gd name="connsiteY39" fmla="*/ 1721708 h 1862269"/>
              <a:gd name="connsiteX40" fmla="*/ 701204 w 1088383"/>
              <a:gd name="connsiteY40" fmla="*/ 1754660 h 1862269"/>
              <a:gd name="connsiteX41" fmla="*/ 725918 w 1088383"/>
              <a:gd name="connsiteY41" fmla="*/ 1762898 h 1862269"/>
              <a:gd name="connsiteX42" fmla="*/ 750631 w 1088383"/>
              <a:gd name="connsiteY42" fmla="*/ 1771135 h 1862269"/>
              <a:gd name="connsiteX43" fmla="*/ 783583 w 1088383"/>
              <a:gd name="connsiteY43" fmla="*/ 1787611 h 1862269"/>
              <a:gd name="connsiteX44" fmla="*/ 824772 w 1088383"/>
              <a:gd name="connsiteY44" fmla="*/ 1795849 h 1862269"/>
              <a:gd name="connsiteX45" fmla="*/ 890675 w 1088383"/>
              <a:gd name="connsiteY45" fmla="*/ 1812325 h 1862269"/>
              <a:gd name="connsiteX46" fmla="*/ 923626 w 1088383"/>
              <a:gd name="connsiteY46" fmla="*/ 1820562 h 1862269"/>
              <a:gd name="connsiteX47" fmla="*/ 1006004 w 1088383"/>
              <a:gd name="connsiteY47" fmla="*/ 1845276 h 1862269"/>
              <a:gd name="connsiteX48" fmla="*/ 1063669 w 1088383"/>
              <a:gd name="connsiteY48" fmla="*/ 1861752 h 1862269"/>
              <a:gd name="connsiteX49" fmla="*/ 1088383 w 1088383"/>
              <a:gd name="connsiteY49" fmla="*/ 1861752 h 186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088383" h="1862269">
                <a:moveTo>
                  <a:pt x="1080145" y="0"/>
                </a:moveTo>
                <a:cubicBezTo>
                  <a:pt x="1063669" y="2746"/>
                  <a:pt x="1047135" y="5160"/>
                  <a:pt x="1030718" y="8238"/>
                </a:cubicBezTo>
                <a:cubicBezTo>
                  <a:pt x="973216" y="19020"/>
                  <a:pt x="951354" y="25460"/>
                  <a:pt x="898912" y="32952"/>
                </a:cubicBezTo>
                <a:cubicBezTo>
                  <a:pt x="679560" y="64287"/>
                  <a:pt x="866717" y="34198"/>
                  <a:pt x="676491" y="65903"/>
                </a:cubicBezTo>
                <a:cubicBezTo>
                  <a:pt x="660015" y="68649"/>
                  <a:pt x="643268" y="70090"/>
                  <a:pt x="627064" y="74141"/>
                </a:cubicBezTo>
                <a:lnTo>
                  <a:pt x="561161" y="90616"/>
                </a:lnTo>
                <a:cubicBezTo>
                  <a:pt x="550177" y="93362"/>
                  <a:pt x="538951" y="95274"/>
                  <a:pt x="528210" y="98854"/>
                </a:cubicBezTo>
                <a:cubicBezTo>
                  <a:pt x="490213" y="111520"/>
                  <a:pt x="512011" y="105389"/>
                  <a:pt x="462307" y="115330"/>
                </a:cubicBezTo>
                <a:cubicBezTo>
                  <a:pt x="454226" y="120717"/>
                  <a:pt x="392131" y="160793"/>
                  <a:pt x="379929" y="172995"/>
                </a:cubicBezTo>
                <a:cubicBezTo>
                  <a:pt x="372928" y="179996"/>
                  <a:pt x="369896" y="190191"/>
                  <a:pt x="363453" y="197708"/>
                </a:cubicBezTo>
                <a:cubicBezTo>
                  <a:pt x="336815" y="228786"/>
                  <a:pt x="334941" y="227701"/>
                  <a:pt x="305788" y="247135"/>
                </a:cubicBezTo>
                <a:cubicBezTo>
                  <a:pt x="303042" y="255373"/>
                  <a:pt x="302367" y="264624"/>
                  <a:pt x="297550" y="271849"/>
                </a:cubicBezTo>
                <a:cubicBezTo>
                  <a:pt x="291088" y="281542"/>
                  <a:pt x="280577" y="287855"/>
                  <a:pt x="272837" y="296562"/>
                </a:cubicBezTo>
                <a:cubicBezTo>
                  <a:pt x="258589" y="312591"/>
                  <a:pt x="244814" y="329060"/>
                  <a:pt x="231647" y="345989"/>
                </a:cubicBezTo>
                <a:cubicBezTo>
                  <a:pt x="225569" y="353804"/>
                  <a:pt x="220927" y="362646"/>
                  <a:pt x="215172" y="370703"/>
                </a:cubicBezTo>
                <a:cubicBezTo>
                  <a:pt x="207192" y="381875"/>
                  <a:pt x="198074" y="392230"/>
                  <a:pt x="190458" y="403654"/>
                </a:cubicBezTo>
                <a:cubicBezTo>
                  <a:pt x="181576" y="416977"/>
                  <a:pt x="175352" y="432035"/>
                  <a:pt x="165745" y="444844"/>
                </a:cubicBezTo>
                <a:cubicBezTo>
                  <a:pt x="158755" y="454164"/>
                  <a:pt x="149269" y="461319"/>
                  <a:pt x="141031" y="469557"/>
                </a:cubicBezTo>
                <a:cubicBezTo>
                  <a:pt x="126185" y="543784"/>
                  <a:pt x="145033" y="480349"/>
                  <a:pt x="108080" y="543698"/>
                </a:cubicBezTo>
                <a:cubicBezTo>
                  <a:pt x="95705" y="564913"/>
                  <a:pt x="75129" y="609600"/>
                  <a:pt x="75129" y="609600"/>
                </a:cubicBezTo>
                <a:cubicBezTo>
                  <a:pt x="72383" y="623330"/>
                  <a:pt x="70914" y="637378"/>
                  <a:pt x="66891" y="650789"/>
                </a:cubicBezTo>
                <a:cubicBezTo>
                  <a:pt x="41941" y="733955"/>
                  <a:pt x="58174" y="658036"/>
                  <a:pt x="42177" y="716692"/>
                </a:cubicBezTo>
                <a:cubicBezTo>
                  <a:pt x="36219" y="738538"/>
                  <a:pt x="31194" y="760627"/>
                  <a:pt x="25702" y="782595"/>
                </a:cubicBezTo>
                <a:cubicBezTo>
                  <a:pt x="22956" y="793579"/>
                  <a:pt x="21044" y="804805"/>
                  <a:pt x="17464" y="815546"/>
                </a:cubicBezTo>
                <a:lnTo>
                  <a:pt x="9226" y="840260"/>
                </a:lnTo>
                <a:cubicBezTo>
                  <a:pt x="6480" y="886941"/>
                  <a:pt x="988" y="933541"/>
                  <a:pt x="988" y="980303"/>
                </a:cubicBezTo>
                <a:cubicBezTo>
                  <a:pt x="988" y="1035001"/>
                  <a:pt x="-6055" y="1228694"/>
                  <a:pt x="17464" y="1334530"/>
                </a:cubicBezTo>
                <a:cubicBezTo>
                  <a:pt x="23408" y="1361279"/>
                  <a:pt x="30554" y="1365075"/>
                  <a:pt x="42177" y="1392195"/>
                </a:cubicBezTo>
                <a:cubicBezTo>
                  <a:pt x="45598" y="1400176"/>
                  <a:pt x="48029" y="1408559"/>
                  <a:pt x="50415" y="1416908"/>
                </a:cubicBezTo>
                <a:cubicBezTo>
                  <a:pt x="53525" y="1427794"/>
                  <a:pt x="54193" y="1439453"/>
                  <a:pt x="58653" y="1449860"/>
                </a:cubicBezTo>
                <a:cubicBezTo>
                  <a:pt x="62553" y="1458960"/>
                  <a:pt x="68506" y="1467214"/>
                  <a:pt x="75129" y="1474573"/>
                </a:cubicBezTo>
                <a:cubicBezTo>
                  <a:pt x="133979" y="1539962"/>
                  <a:pt x="115454" y="1520372"/>
                  <a:pt x="173983" y="1556952"/>
                </a:cubicBezTo>
                <a:cubicBezTo>
                  <a:pt x="211908" y="1580655"/>
                  <a:pt x="184755" y="1569942"/>
                  <a:pt x="231647" y="1581665"/>
                </a:cubicBezTo>
                <a:cubicBezTo>
                  <a:pt x="279198" y="1613365"/>
                  <a:pt x="232258" y="1585203"/>
                  <a:pt x="305788" y="1614616"/>
                </a:cubicBezTo>
                <a:cubicBezTo>
                  <a:pt x="434705" y="1666184"/>
                  <a:pt x="273510" y="1603857"/>
                  <a:pt x="379929" y="1639330"/>
                </a:cubicBezTo>
                <a:cubicBezTo>
                  <a:pt x="393957" y="1644006"/>
                  <a:pt x="407221" y="1650753"/>
                  <a:pt x="421118" y="1655806"/>
                </a:cubicBezTo>
                <a:cubicBezTo>
                  <a:pt x="437439" y="1661741"/>
                  <a:pt x="454420" y="1665831"/>
                  <a:pt x="470545" y="1672281"/>
                </a:cubicBezTo>
                <a:cubicBezTo>
                  <a:pt x="484275" y="1677773"/>
                  <a:pt x="498221" y="1682751"/>
                  <a:pt x="511734" y="1688757"/>
                </a:cubicBezTo>
                <a:cubicBezTo>
                  <a:pt x="522956" y="1693745"/>
                  <a:pt x="533035" y="1701350"/>
                  <a:pt x="544685" y="1705233"/>
                </a:cubicBezTo>
                <a:cubicBezTo>
                  <a:pt x="566167" y="1712393"/>
                  <a:pt x="589564" y="1713298"/>
                  <a:pt x="610588" y="1721708"/>
                </a:cubicBezTo>
                <a:cubicBezTo>
                  <a:pt x="667900" y="1744633"/>
                  <a:pt x="637751" y="1733509"/>
                  <a:pt x="701204" y="1754660"/>
                </a:cubicBezTo>
                <a:lnTo>
                  <a:pt x="725918" y="1762898"/>
                </a:lnTo>
                <a:cubicBezTo>
                  <a:pt x="734156" y="1765644"/>
                  <a:pt x="742865" y="1767252"/>
                  <a:pt x="750631" y="1771135"/>
                </a:cubicBezTo>
                <a:cubicBezTo>
                  <a:pt x="761615" y="1776627"/>
                  <a:pt x="771933" y="1783728"/>
                  <a:pt x="783583" y="1787611"/>
                </a:cubicBezTo>
                <a:cubicBezTo>
                  <a:pt x="796866" y="1792039"/>
                  <a:pt x="811129" y="1792701"/>
                  <a:pt x="824772" y="1795849"/>
                </a:cubicBezTo>
                <a:cubicBezTo>
                  <a:pt x="846836" y="1800941"/>
                  <a:pt x="868707" y="1806833"/>
                  <a:pt x="890675" y="1812325"/>
                </a:cubicBezTo>
                <a:cubicBezTo>
                  <a:pt x="901659" y="1815071"/>
                  <a:pt x="912885" y="1816982"/>
                  <a:pt x="923626" y="1820562"/>
                </a:cubicBezTo>
                <a:cubicBezTo>
                  <a:pt x="1041079" y="1859714"/>
                  <a:pt x="918859" y="1820377"/>
                  <a:pt x="1006004" y="1845276"/>
                </a:cubicBezTo>
                <a:cubicBezTo>
                  <a:pt x="1029474" y="1851982"/>
                  <a:pt x="1037919" y="1858073"/>
                  <a:pt x="1063669" y="1861752"/>
                </a:cubicBezTo>
                <a:cubicBezTo>
                  <a:pt x="1071824" y="1862917"/>
                  <a:pt x="1080145" y="1861752"/>
                  <a:pt x="1088383" y="1861752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1587500" y="2652713"/>
            <a:ext cx="1049338" cy="1136650"/>
          </a:xfrm>
          <a:custGeom>
            <a:avLst/>
            <a:gdLst>
              <a:gd name="connsiteX0" fmla="*/ 949455 w 1048309"/>
              <a:gd name="connsiteY0" fmla="*/ 230659 h 1136913"/>
              <a:gd name="connsiteX1" fmla="*/ 932979 w 1048309"/>
              <a:gd name="connsiteY1" fmla="*/ 172994 h 1136913"/>
              <a:gd name="connsiteX2" fmla="*/ 891790 w 1048309"/>
              <a:gd name="connsiteY2" fmla="*/ 131805 h 1136913"/>
              <a:gd name="connsiteX3" fmla="*/ 858839 w 1048309"/>
              <a:gd name="connsiteY3" fmla="*/ 107092 h 1136913"/>
              <a:gd name="connsiteX4" fmla="*/ 809412 w 1048309"/>
              <a:gd name="connsiteY4" fmla="*/ 65902 h 1136913"/>
              <a:gd name="connsiteX5" fmla="*/ 776460 w 1048309"/>
              <a:gd name="connsiteY5" fmla="*/ 49427 h 1136913"/>
              <a:gd name="connsiteX6" fmla="*/ 669369 w 1048309"/>
              <a:gd name="connsiteY6" fmla="*/ 16475 h 1136913"/>
              <a:gd name="connsiteX7" fmla="*/ 463423 w 1048309"/>
              <a:gd name="connsiteY7" fmla="*/ 0 h 1136913"/>
              <a:gd name="connsiteX8" fmla="*/ 249239 w 1048309"/>
              <a:gd name="connsiteY8" fmla="*/ 8238 h 1136913"/>
              <a:gd name="connsiteX9" fmla="*/ 199812 w 1048309"/>
              <a:gd name="connsiteY9" fmla="*/ 16475 h 1136913"/>
              <a:gd name="connsiteX10" fmla="*/ 158623 w 1048309"/>
              <a:gd name="connsiteY10" fmla="*/ 32951 h 1136913"/>
              <a:gd name="connsiteX11" fmla="*/ 92720 w 1048309"/>
              <a:gd name="connsiteY11" fmla="*/ 65902 h 1136913"/>
              <a:gd name="connsiteX12" fmla="*/ 51531 w 1048309"/>
              <a:gd name="connsiteY12" fmla="*/ 123567 h 1136913"/>
              <a:gd name="connsiteX13" fmla="*/ 35055 w 1048309"/>
              <a:gd name="connsiteY13" fmla="*/ 156519 h 1136913"/>
              <a:gd name="connsiteX14" fmla="*/ 10342 w 1048309"/>
              <a:gd name="connsiteY14" fmla="*/ 263611 h 1136913"/>
              <a:gd name="connsiteX15" fmla="*/ 10342 w 1048309"/>
              <a:gd name="connsiteY15" fmla="*/ 642551 h 1136913"/>
              <a:gd name="connsiteX16" fmla="*/ 26817 w 1048309"/>
              <a:gd name="connsiteY16" fmla="*/ 741405 h 1136913"/>
              <a:gd name="connsiteX17" fmla="*/ 43293 w 1048309"/>
              <a:gd name="connsiteY17" fmla="*/ 766119 h 1136913"/>
              <a:gd name="connsiteX18" fmla="*/ 68006 w 1048309"/>
              <a:gd name="connsiteY18" fmla="*/ 864973 h 1136913"/>
              <a:gd name="connsiteX19" fmla="*/ 100958 w 1048309"/>
              <a:gd name="connsiteY19" fmla="*/ 930875 h 1136913"/>
              <a:gd name="connsiteX20" fmla="*/ 117433 w 1048309"/>
              <a:gd name="connsiteY20" fmla="*/ 963827 h 1136913"/>
              <a:gd name="connsiteX21" fmla="*/ 150385 w 1048309"/>
              <a:gd name="connsiteY21" fmla="*/ 1021492 h 1136913"/>
              <a:gd name="connsiteX22" fmla="*/ 224525 w 1048309"/>
              <a:gd name="connsiteY22" fmla="*/ 1087394 h 1136913"/>
              <a:gd name="connsiteX23" fmla="*/ 364569 w 1048309"/>
              <a:gd name="connsiteY23" fmla="*/ 1112108 h 1136913"/>
              <a:gd name="connsiteX24" fmla="*/ 619942 w 1048309"/>
              <a:gd name="connsiteY24" fmla="*/ 1136821 h 1136913"/>
              <a:gd name="connsiteX25" fmla="*/ 891790 w 1048309"/>
              <a:gd name="connsiteY25" fmla="*/ 1120346 h 1136913"/>
              <a:gd name="connsiteX26" fmla="*/ 916504 w 1048309"/>
              <a:gd name="connsiteY26" fmla="*/ 1112108 h 1136913"/>
              <a:gd name="connsiteX27" fmla="*/ 941217 w 1048309"/>
              <a:gd name="connsiteY27" fmla="*/ 1087394 h 1136913"/>
              <a:gd name="connsiteX28" fmla="*/ 965931 w 1048309"/>
              <a:gd name="connsiteY28" fmla="*/ 1070919 h 1136913"/>
              <a:gd name="connsiteX29" fmla="*/ 998882 w 1048309"/>
              <a:gd name="connsiteY29" fmla="*/ 1005016 h 1136913"/>
              <a:gd name="connsiteX30" fmla="*/ 1023596 w 1048309"/>
              <a:gd name="connsiteY30" fmla="*/ 955589 h 1136913"/>
              <a:gd name="connsiteX31" fmla="*/ 1031833 w 1048309"/>
              <a:gd name="connsiteY31" fmla="*/ 897924 h 1136913"/>
              <a:gd name="connsiteX32" fmla="*/ 1040071 w 1048309"/>
              <a:gd name="connsiteY32" fmla="*/ 856735 h 1136913"/>
              <a:gd name="connsiteX33" fmla="*/ 1048309 w 1048309"/>
              <a:gd name="connsiteY33" fmla="*/ 807308 h 1136913"/>
              <a:gd name="connsiteX34" fmla="*/ 1040071 w 1048309"/>
              <a:gd name="connsiteY34" fmla="*/ 609600 h 1136913"/>
              <a:gd name="connsiteX35" fmla="*/ 1023596 w 1048309"/>
              <a:gd name="connsiteY35" fmla="*/ 518984 h 1136913"/>
              <a:gd name="connsiteX36" fmla="*/ 1015358 w 1048309"/>
              <a:gd name="connsiteY36" fmla="*/ 469557 h 1136913"/>
              <a:gd name="connsiteX37" fmla="*/ 1007120 w 1048309"/>
              <a:gd name="connsiteY37" fmla="*/ 444843 h 1136913"/>
              <a:gd name="connsiteX38" fmla="*/ 990644 w 1048309"/>
              <a:gd name="connsiteY38" fmla="*/ 387178 h 1136913"/>
              <a:gd name="connsiteX39" fmla="*/ 982406 w 1048309"/>
              <a:gd name="connsiteY39" fmla="*/ 329513 h 1136913"/>
              <a:gd name="connsiteX40" fmla="*/ 974169 w 1048309"/>
              <a:gd name="connsiteY40" fmla="*/ 296562 h 1136913"/>
              <a:gd name="connsiteX41" fmla="*/ 949455 w 1048309"/>
              <a:gd name="connsiteY41" fmla="*/ 230659 h 1136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48309" h="1136913">
                <a:moveTo>
                  <a:pt x="949455" y="230659"/>
                </a:moveTo>
                <a:cubicBezTo>
                  <a:pt x="942590" y="210064"/>
                  <a:pt x="940403" y="191555"/>
                  <a:pt x="932979" y="172994"/>
                </a:cubicBezTo>
                <a:cubicBezTo>
                  <a:pt x="922435" y="146633"/>
                  <a:pt x="913318" y="147182"/>
                  <a:pt x="891790" y="131805"/>
                </a:cubicBezTo>
                <a:cubicBezTo>
                  <a:pt x="880618" y="123825"/>
                  <a:pt x="869263" y="116027"/>
                  <a:pt x="858839" y="107092"/>
                </a:cubicBezTo>
                <a:cubicBezTo>
                  <a:pt x="824767" y="77888"/>
                  <a:pt x="845822" y="86707"/>
                  <a:pt x="809412" y="65902"/>
                </a:cubicBezTo>
                <a:cubicBezTo>
                  <a:pt x="798750" y="59809"/>
                  <a:pt x="787682" y="54414"/>
                  <a:pt x="776460" y="49427"/>
                </a:cubicBezTo>
                <a:cubicBezTo>
                  <a:pt x="738944" y="32753"/>
                  <a:pt x="711800" y="23963"/>
                  <a:pt x="669369" y="16475"/>
                </a:cubicBezTo>
                <a:cubicBezTo>
                  <a:pt x="619097" y="7604"/>
                  <a:pt x="500334" y="2307"/>
                  <a:pt x="463423" y="0"/>
                </a:cubicBezTo>
                <a:cubicBezTo>
                  <a:pt x="392028" y="2746"/>
                  <a:pt x="320547" y="3781"/>
                  <a:pt x="249239" y="8238"/>
                </a:cubicBezTo>
                <a:cubicBezTo>
                  <a:pt x="232569" y="9280"/>
                  <a:pt x="215926" y="12080"/>
                  <a:pt x="199812" y="16475"/>
                </a:cubicBezTo>
                <a:cubicBezTo>
                  <a:pt x="185546" y="20366"/>
                  <a:pt x="172049" y="26754"/>
                  <a:pt x="158623" y="32951"/>
                </a:cubicBezTo>
                <a:cubicBezTo>
                  <a:pt x="136323" y="43243"/>
                  <a:pt x="92720" y="65902"/>
                  <a:pt x="92720" y="65902"/>
                </a:cubicBezTo>
                <a:cubicBezTo>
                  <a:pt x="82110" y="80049"/>
                  <a:pt x="61169" y="106701"/>
                  <a:pt x="51531" y="123567"/>
                </a:cubicBezTo>
                <a:cubicBezTo>
                  <a:pt x="45438" y="134229"/>
                  <a:pt x="38939" y="144869"/>
                  <a:pt x="35055" y="156519"/>
                </a:cubicBezTo>
                <a:cubicBezTo>
                  <a:pt x="25115" y="186338"/>
                  <a:pt x="16878" y="230929"/>
                  <a:pt x="10342" y="263611"/>
                </a:cubicBezTo>
                <a:cubicBezTo>
                  <a:pt x="-4369" y="440134"/>
                  <a:pt x="-2496" y="372946"/>
                  <a:pt x="10342" y="642551"/>
                </a:cubicBezTo>
                <a:cubicBezTo>
                  <a:pt x="10894" y="654135"/>
                  <a:pt x="17858" y="720501"/>
                  <a:pt x="26817" y="741405"/>
                </a:cubicBezTo>
                <a:cubicBezTo>
                  <a:pt x="30717" y="750505"/>
                  <a:pt x="37801" y="757881"/>
                  <a:pt x="43293" y="766119"/>
                </a:cubicBezTo>
                <a:cubicBezTo>
                  <a:pt x="51531" y="799070"/>
                  <a:pt x="52816" y="834594"/>
                  <a:pt x="68006" y="864973"/>
                </a:cubicBezTo>
                <a:lnTo>
                  <a:pt x="100958" y="930875"/>
                </a:lnTo>
                <a:cubicBezTo>
                  <a:pt x="106450" y="941859"/>
                  <a:pt x="113549" y="952177"/>
                  <a:pt x="117433" y="963827"/>
                </a:cubicBezTo>
                <a:cubicBezTo>
                  <a:pt x="127786" y="994886"/>
                  <a:pt x="123982" y="992155"/>
                  <a:pt x="150385" y="1021492"/>
                </a:cubicBezTo>
                <a:cubicBezTo>
                  <a:pt x="152637" y="1023994"/>
                  <a:pt x="203445" y="1080908"/>
                  <a:pt x="224525" y="1087394"/>
                </a:cubicBezTo>
                <a:cubicBezTo>
                  <a:pt x="247945" y="1094600"/>
                  <a:pt x="333264" y="1108977"/>
                  <a:pt x="364569" y="1112108"/>
                </a:cubicBezTo>
                <a:cubicBezTo>
                  <a:pt x="686525" y="1144304"/>
                  <a:pt x="452569" y="1115902"/>
                  <a:pt x="619942" y="1136821"/>
                </a:cubicBezTo>
                <a:cubicBezTo>
                  <a:pt x="759863" y="1131997"/>
                  <a:pt x="797210" y="1147369"/>
                  <a:pt x="891790" y="1120346"/>
                </a:cubicBezTo>
                <a:cubicBezTo>
                  <a:pt x="900139" y="1117960"/>
                  <a:pt x="908266" y="1114854"/>
                  <a:pt x="916504" y="1112108"/>
                </a:cubicBezTo>
                <a:cubicBezTo>
                  <a:pt x="924742" y="1103870"/>
                  <a:pt x="932267" y="1094852"/>
                  <a:pt x="941217" y="1087394"/>
                </a:cubicBezTo>
                <a:cubicBezTo>
                  <a:pt x="948823" y="1081056"/>
                  <a:pt x="960253" y="1079030"/>
                  <a:pt x="965931" y="1070919"/>
                </a:cubicBezTo>
                <a:cubicBezTo>
                  <a:pt x="980016" y="1050798"/>
                  <a:pt x="985258" y="1025452"/>
                  <a:pt x="998882" y="1005016"/>
                </a:cubicBezTo>
                <a:cubicBezTo>
                  <a:pt x="1020175" y="973077"/>
                  <a:pt x="1012227" y="989695"/>
                  <a:pt x="1023596" y="955589"/>
                </a:cubicBezTo>
                <a:cubicBezTo>
                  <a:pt x="1026342" y="936367"/>
                  <a:pt x="1028641" y="917077"/>
                  <a:pt x="1031833" y="897924"/>
                </a:cubicBezTo>
                <a:cubicBezTo>
                  <a:pt x="1034135" y="884113"/>
                  <a:pt x="1037566" y="870511"/>
                  <a:pt x="1040071" y="856735"/>
                </a:cubicBezTo>
                <a:cubicBezTo>
                  <a:pt x="1043059" y="840301"/>
                  <a:pt x="1045563" y="823784"/>
                  <a:pt x="1048309" y="807308"/>
                </a:cubicBezTo>
                <a:cubicBezTo>
                  <a:pt x="1045563" y="741405"/>
                  <a:pt x="1044186" y="675431"/>
                  <a:pt x="1040071" y="609600"/>
                </a:cubicBezTo>
                <a:cubicBezTo>
                  <a:pt x="1032169" y="483169"/>
                  <a:pt x="1038279" y="585060"/>
                  <a:pt x="1023596" y="518984"/>
                </a:cubicBezTo>
                <a:cubicBezTo>
                  <a:pt x="1019973" y="502679"/>
                  <a:pt x="1018981" y="485862"/>
                  <a:pt x="1015358" y="469557"/>
                </a:cubicBezTo>
                <a:cubicBezTo>
                  <a:pt x="1013474" y="461080"/>
                  <a:pt x="1009506" y="453192"/>
                  <a:pt x="1007120" y="444843"/>
                </a:cubicBezTo>
                <a:cubicBezTo>
                  <a:pt x="986432" y="372435"/>
                  <a:pt x="1010396" y="446434"/>
                  <a:pt x="990644" y="387178"/>
                </a:cubicBezTo>
                <a:cubicBezTo>
                  <a:pt x="987898" y="367956"/>
                  <a:pt x="985879" y="348617"/>
                  <a:pt x="982406" y="329513"/>
                </a:cubicBezTo>
                <a:cubicBezTo>
                  <a:pt x="980381" y="318374"/>
                  <a:pt x="975665" y="307784"/>
                  <a:pt x="974169" y="296562"/>
                </a:cubicBezTo>
                <a:cubicBezTo>
                  <a:pt x="970161" y="266498"/>
                  <a:pt x="956320" y="251254"/>
                  <a:pt x="949455" y="230659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Quantifying Power Level at Antenna</a:t>
            </a:r>
            <a:endParaRPr lang="en-US" dirty="0"/>
          </a:p>
        </p:txBody>
      </p:sp>
      <p:graphicFrame>
        <p:nvGraphicFramePr>
          <p:cNvPr id="18436" name="Object 6"/>
          <p:cNvGraphicFramePr>
            <a:graphicFrameLocks noChangeAspect="1"/>
          </p:cNvGraphicFramePr>
          <p:nvPr/>
        </p:nvGraphicFramePr>
        <p:xfrm>
          <a:off x="1485900" y="4191000"/>
          <a:ext cx="1752600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5" name="Visio" r:id="rId3" imgW="736112" imgH="561600" progId="Visio.Drawing.11">
                  <p:embed/>
                </p:oleObj>
              </mc:Choice>
              <mc:Fallback>
                <p:oleObj name="Visio" r:id="rId3" imgW="736112" imgH="561600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4191000"/>
                        <a:ext cx="1752600" cy="1363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reeform 7"/>
          <p:cNvSpPr/>
          <p:nvPr/>
        </p:nvSpPr>
        <p:spPr>
          <a:xfrm>
            <a:off x="1712913" y="1863725"/>
            <a:ext cx="725487" cy="214313"/>
          </a:xfrm>
          <a:custGeom>
            <a:avLst/>
            <a:gdLst>
              <a:gd name="connsiteX0" fmla="*/ 0 w 724930"/>
              <a:gd name="connsiteY0" fmla="*/ 0 h 214195"/>
              <a:gd name="connsiteX1" fmla="*/ 140044 w 724930"/>
              <a:gd name="connsiteY1" fmla="*/ 8238 h 214195"/>
              <a:gd name="connsiteX2" fmla="*/ 296563 w 724930"/>
              <a:gd name="connsiteY2" fmla="*/ 16475 h 214195"/>
              <a:gd name="connsiteX3" fmla="*/ 271849 w 724930"/>
              <a:gd name="connsiteY3" fmla="*/ 41189 h 214195"/>
              <a:gd name="connsiteX4" fmla="*/ 247136 w 724930"/>
              <a:gd name="connsiteY4" fmla="*/ 57665 h 214195"/>
              <a:gd name="connsiteX5" fmla="*/ 197709 w 724930"/>
              <a:gd name="connsiteY5" fmla="*/ 98854 h 214195"/>
              <a:gd name="connsiteX6" fmla="*/ 280087 w 724930"/>
              <a:gd name="connsiteY6" fmla="*/ 115330 h 214195"/>
              <a:gd name="connsiteX7" fmla="*/ 337752 w 724930"/>
              <a:gd name="connsiteY7" fmla="*/ 131805 h 214195"/>
              <a:gd name="connsiteX8" fmla="*/ 411892 w 724930"/>
              <a:gd name="connsiteY8" fmla="*/ 140043 h 214195"/>
              <a:gd name="connsiteX9" fmla="*/ 477795 w 724930"/>
              <a:gd name="connsiteY9" fmla="*/ 156519 h 214195"/>
              <a:gd name="connsiteX10" fmla="*/ 510746 w 724930"/>
              <a:gd name="connsiteY10" fmla="*/ 164757 h 214195"/>
              <a:gd name="connsiteX11" fmla="*/ 617838 w 724930"/>
              <a:gd name="connsiteY11" fmla="*/ 189470 h 214195"/>
              <a:gd name="connsiteX12" fmla="*/ 683741 w 724930"/>
              <a:gd name="connsiteY12" fmla="*/ 205946 h 214195"/>
              <a:gd name="connsiteX13" fmla="*/ 724930 w 724930"/>
              <a:gd name="connsiteY13" fmla="*/ 214184 h 214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4930" h="214195">
                <a:moveTo>
                  <a:pt x="0" y="0"/>
                </a:moveTo>
                <a:lnTo>
                  <a:pt x="140044" y="8238"/>
                </a:lnTo>
                <a:cubicBezTo>
                  <a:pt x="192209" y="11136"/>
                  <a:pt x="245878" y="3804"/>
                  <a:pt x="296563" y="16475"/>
                </a:cubicBezTo>
                <a:cubicBezTo>
                  <a:pt x="307865" y="19301"/>
                  <a:pt x="280799" y="33731"/>
                  <a:pt x="271849" y="41189"/>
                </a:cubicBezTo>
                <a:cubicBezTo>
                  <a:pt x="264243" y="47527"/>
                  <a:pt x="254742" y="51327"/>
                  <a:pt x="247136" y="57665"/>
                </a:cubicBezTo>
                <a:cubicBezTo>
                  <a:pt x="183707" y="110522"/>
                  <a:pt x="259066" y="57947"/>
                  <a:pt x="197709" y="98854"/>
                </a:cubicBezTo>
                <a:cubicBezTo>
                  <a:pt x="253538" y="117464"/>
                  <a:pt x="185438" y="96401"/>
                  <a:pt x="280087" y="115330"/>
                </a:cubicBezTo>
                <a:cubicBezTo>
                  <a:pt x="351850" y="129682"/>
                  <a:pt x="249033" y="118156"/>
                  <a:pt x="337752" y="131805"/>
                </a:cubicBezTo>
                <a:cubicBezTo>
                  <a:pt x="362328" y="135586"/>
                  <a:pt x="387179" y="137297"/>
                  <a:pt x="411892" y="140043"/>
                </a:cubicBezTo>
                <a:cubicBezTo>
                  <a:pt x="456055" y="154764"/>
                  <a:pt x="418149" y="143264"/>
                  <a:pt x="477795" y="156519"/>
                </a:cubicBezTo>
                <a:cubicBezTo>
                  <a:pt x="488847" y="158975"/>
                  <a:pt x="499694" y="162301"/>
                  <a:pt x="510746" y="164757"/>
                </a:cubicBezTo>
                <a:cubicBezTo>
                  <a:pt x="549969" y="173473"/>
                  <a:pt x="577441" y="176004"/>
                  <a:pt x="617838" y="189470"/>
                </a:cubicBezTo>
                <a:cubicBezTo>
                  <a:pt x="662001" y="204191"/>
                  <a:pt x="624095" y="192691"/>
                  <a:pt x="683741" y="205946"/>
                </a:cubicBezTo>
                <a:cubicBezTo>
                  <a:pt x="723808" y="214850"/>
                  <a:pt x="704290" y="214184"/>
                  <a:pt x="724930" y="214184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38" name="TextBox 2"/>
          <p:cNvSpPr txBox="1">
            <a:spLocks noChangeArrowheads="1"/>
          </p:cNvSpPr>
          <p:nvPr/>
        </p:nvSpPr>
        <p:spPr bwMode="auto">
          <a:xfrm>
            <a:off x="1558925" y="1524000"/>
            <a:ext cx="877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Signal</a:t>
            </a:r>
          </a:p>
        </p:txBody>
      </p:sp>
      <p:graphicFrame>
        <p:nvGraphicFramePr>
          <p:cNvPr id="18439" name="Object 9"/>
          <p:cNvGraphicFramePr>
            <a:graphicFrameLocks noChangeAspect="1"/>
          </p:cNvGraphicFramePr>
          <p:nvPr/>
        </p:nvGraphicFramePr>
        <p:xfrm>
          <a:off x="2209800" y="1708150"/>
          <a:ext cx="2312988" cy="188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6" name="Visio" r:id="rId5" imgW="970047" imgH="791910" progId="Visio.Drawing.11">
                  <p:embed/>
                </p:oleObj>
              </mc:Choice>
              <mc:Fallback>
                <p:oleObj name="Visio" r:id="rId5" imgW="970047" imgH="791910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708150"/>
                        <a:ext cx="2312988" cy="188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0" name="TextBox 2"/>
          <p:cNvSpPr txBox="1">
            <a:spLocks noChangeArrowheads="1"/>
          </p:cNvSpPr>
          <p:nvPr/>
        </p:nvSpPr>
        <p:spPr bwMode="auto">
          <a:xfrm>
            <a:off x="1981200" y="28194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Franklin Gothic Medium Cond" pitchFamily="34" charset="0"/>
              </a:rPr>
              <a:t>+</a:t>
            </a:r>
          </a:p>
        </p:txBody>
      </p:sp>
      <p:sp>
        <p:nvSpPr>
          <p:cNvPr id="18441" name="TextBox 2"/>
          <p:cNvSpPr txBox="1">
            <a:spLocks noChangeArrowheads="1"/>
          </p:cNvSpPr>
          <p:nvPr/>
        </p:nvSpPr>
        <p:spPr bwMode="auto">
          <a:xfrm>
            <a:off x="2014538" y="32004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Franklin Gothic Medium Cond" pitchFamily="34" charset="0"/>
              </a:rPr>
              <a:t>-</a:t>
            </a:r>
          </a:p>
        </p:txBody>
      </p:sp>
      <p:sp>
        <p:nvSpPr>
          <p:cNvPr id="18442" name="TextBox 2"/>
          <p:cNvSpPr txBox="1">
            <a:spLocks noChangeArrowheads="1"/>
          </p:cNvSpPr>
          <p:nvPr/>
        </p:nvSpPr>
        <p:spPr bwMode="auto">
          <a:xfrm>
            <a:off x="1981200" y="3074988"/>
            <a:ext cx="45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V</a:t>
            </a:r>
            <a:r>
              <a:rPr lang="en-US" sz="1200" b="1">
                <a:solidFill>
                  <a:srgbClr val="FF0000"/>
                </a:solidFill>
                <a:latin typeface="Franklin Gothic Medium Cond" pitchFamily="34" charset="0"/>
              </a:rPr>
              <a:t>s</a:t>
            </a:r>
            <a:endParaRPr lang="en-US" b="1">
              <a:solidFill>
                <a:srgbClr val="FF0000"/>
              </a:solidFill>
              <a:latin typeface="Franklin Gothic Medium Cond" pitchFamily="34" charset="0"/>
            </a:endParaRPr>
          </a:p>
        </p:txBody>
      </p:sp>
      <p:sp>
        <p:nvSpPr>
          <p:cNvPr id="18443" name="TextBox 2"/>
          <p:cNvSpPr txBox="1">
            <a:spLocks noChangeArrowheads="1"/>
          </p:cNvSpPr>
          <p:nvPr/>
        </p:nvSpPr>
        <p:spPr bwMode="auto">
          <a:xfrm>
            <a:off x="4357688" y="1754188"/>
            <a:ext cx="4191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Ex) Similarly in RF systems, typical range of </a:t>
            </a:r>
          </a:p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- maximum input power level: -25 ~-20 dBm </a:t>
            </a:r>
          </a:p>
        </p:txBody>
      </p:sp>
      <p:sp>
        <p:nvSpPr>
          <p:cNvPr id="23" name="TextBox 2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10413" y="2474874"/>
            <a:ext cx="3742050" cy="772263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4" name="TextBox 2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62813" y="3321286"/>
            <a:ext cx="4220899" cy="338554"/>
          </a:xfrm>
          <a:prstGeom prst="rect">
            <a:avLst/>
          </a:prstGeom>
          <a:blipFill rotWithShape="1">
            <a:blip r:embed="rId8"/>
            <a:stretch>
              <a:fillRect b="-12727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5" name="Freeform 24"/>
          <p:cNvSpPr/>
          <p:nvPr/>
        </p:nvSpPr>
        <p:spPr>
          <a:xfrm>
            <a:off x="5651500" y="2484438"/>
            <a:ext cx="527050" cy="509587"/>
          </a:xfrm>
          <a:custGeom>
            <a:avLst/>
            <a:gdLst>
              <a:gd name="connsiteX0" fmla="*/ 24713 w 527221"/>
              <a:gd name="connsiteY0" fmla="*/ 49427 h 510746"/>
              <a:gd name="connsiteX1" fmla="*/ 65902 w 527221"/>
              <a:gd name="connsiteY1" fmla="*/ 24713 h 510746"/>
              <a:gd name="connsiteX2" fmla="*/ 131805 w 527221"/>
              <a:gd name="connsiteY2" fmla="*/ 8237 h 510746"/>
              <a:gd name="connsiteX3" fmla="*/ 156518 w 527221"/>
              <a:gd name="connsiteY3" fmla="*/ 0 h 510746"/>
              <a:gd name="connsiteX4" fmla="*/ 313037 w 527221"/>
              <a:gd name="connsiteY4" fmla="*/ 8237 h 510746"/>
              <a:gd name="connsiteX5" fmla="*/ 354227 w 527221"/>
              <a:gd name="connsiteY5" fmla="*/ 16475 h 510746"/>
              <a:gd name="connsiteX6" fmla="*/ 378940 w 527221"/>
              <a:gd name="connsiteY6" fmla="*/ 32951 h 510746"/>
              <a:gd name="connsiteX7" fmla="*/ 403654 w 527221"/>
              <a:gd name="connsiteY7" fmla="*/ 41189 h 510746"/>
              <a:gd name="connsiteX8" fmla="*/ 428367 w 527221"/>
              <a:gd name="connsiteY8" fmla="*/ 57665 h 510746"/>
              <a:gd name="connsiteX9" fmla="*/ 494270 w 527221"/>
              <a:gd name="connsiteY9" fmla="*/ 131805 h 510746"/>
              <a:gd name="connsiteX10" fmla="*/ 510745 w 527221"/>
              <a:gd name="connsiteY10" fmla="*/ 164756 h 510746"/>
              <a:gd name="connsiteX11" fmla="*/ 527221 w 527221"/>
              <a:gd name="connsiteY11" fmla="*/ 214183 h 510746"/>
              <a:gd name="connsiteX12" fmla="*/ 518983 w 527221"/>
              <a:gd name="connsiteY12" fmla="*/ 378940 h 510746"/>
              <a:gd name="connsiteX13" fmla="*/ 494270 w 527221"/>
              <a:gd name="connsiteY13" fmla="*/ 428367 h 510746"/>
              <a:gd name="connsiteX14" fmla="*/ 420129 w 527221"/>
              <a:gd name="connsiteY14" fmla="*/ 486032 h 510746"/>
              <a:gd name="connsiteX15" fmla="*/ 362464 w 527221"/>
              <a:gd name="connsiteY15" fmla="*/ 510746 h 510746"/>
              <a:gd name="connsiteX16" fmla="*/ 156518 w 527221"/>
              <a:gd name="connsiteY16" fmla="*/ 502508 h 510746"/>
              <a:gd name="connsiteX17" fmla="*/ 107091 w 527221"/>
              <a:gd name="connsiteY17" fmla="*/ 486032 h 510746"/>
              <a:gd name="connsiteX18" fmla="*/ 82378 w 527221"/>
              <a:gd name="connsiteY18" fmla="*/ 469556 h 510746"/>
              <a:gd name="connsiteX19" fmla="*/ 57664 w 527221"/>
              <a:gd name="connsiteY19" fmla="*/ 461319 h 510746"/>
              <a:gd name="connsiteX20" fmla="*/ 24713 w 527221"/>
              <a:gd name="connsiteY20" fmla="*/ 411892 h 510746"/>
              <a:gd name="connsiteX21" fmla="*/ 8237 w 527221"/>
              <a:gd name="connsiteY21" fmla="*/ 362465 h 510746"/>
              <a:gd name="connsiteX22" fmla="*/ 0 w 527221"/>
              <a:gd name="connsiteY22" fmla="*/ 337751 h 510746"/>
              <a:gd name="connsiteX23" fmla="*/ 16475 w 527221"/>
              <a:gd name="connsiteY23" fmla="*/ 107092 h 510746"/>
              <a:gd name="connsiteX24" fmla="*/ 24713 w 527221"/>
              <a:gd name="connsiteY24" fmla="*/ 82378 h 510746"/>
              <a:gd name="connsiteX25" fmla="*/ 24713 w 527221"/>
              <a:gd name="connsiteY25" fmla="*/ 49427 h 51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27221" h="510746">
                <a:moveTo>
                  <a:pt x="24713" y="49427"/>
                </a:moveTo>
                <a:cubicBezTo>
                  <a:pt x="31578" y="39816"/>
                  <a:pt x="50958" y="30461"/>
                  <a:pt x="65902" y="24713"/>
                </a:cubicBezTo>
                <a:cubicBezTo>
                  <a:pt x="87036" y="16584"/>
                  <a:pt x="110323" y="15397"/>
                  <a:pt x="131805" y="8237"/>
                </a:cubicBezTo>
                <a:lnTo>
                  <a:pt x="156518" y="0"/>
                </a:lnTo>
                <a:cubicBezTo>
                  <a:pt x="208691" y="2746"/>
                  <a:pt x="260972" y="3898"/>
                  <a:pt x="313037" y="8237"/>
                </a:cubicBezTo>
                <a:cubicBezTo>
                  <a:pt x="326991" y="9400"/>
                  <a:pt x="341117" y="11559"/>
                  <a:pt x="354227" y="16475"/>
                </a:cubicBezTo>
                <a:cubicBezTo>
                  <a:pt x="363497" y="19951"/>
                  <a:pt x="370085" y="28523"/>
                  <a:pt x="378940" y="32951"/>
                </a:cubicBezTo>
                <a:cubicBezTo>
                  <a:pt x="386707" y="36834"/>
                  <a:pt x="395416" y="38443"/>
                  <a:pt x="403654" y="41189"/>
                </a:cubicBezTo>
                <a:cubicBezTo>
                  <a:pt x="411892" y="46681"/>
                  <a:pt x="420967" y="51087"/>
                  <a:pt x="428367" y="57665"/>
                </a:cubicBezTo>
                <a:cubicBezTo>
                  <a:pt x="457421" y="83491"/>
                  <a:pt x="476500" y="100708"/>
                  <a:pt x="494270" y="131805"/>
                </a:cubicBezTo>
                <a:cubicBezTo>
                  <a:pt x="500363" y="142467"/>
                  <a:pt x="506184" y="153354"/>
                  <a:pt x="510745" y="164756"/>
                </a:cubicBezTo>
                <a:cubicBezTo>
                  <a:pt x="517195" y="180881"/>
                  <a:pt x="527221" y="214183"/>
                  <a:pt x="527221" y="214183"/>
                </a:cubicBezTo>
                <a:cubicBezTo>
                  <a:pt x="524475" y="269102"/>
                  <a:pt x="523747" y="324159"/>
                  <a:pt x="518983" y="378940"/>
                </a:cubicBezTo>
                <a:cubicBezTo>
                  <a:pt x="517540" y="395532"/>
                  <a:pt x="504245" y="416397"/>
                  <a:pt x="494270" y="428367"/>
                </a:cubicBezTo>
                <a:cubicBezTo>
                  <a:pt x="477867" y="448051"/>
                  <a:pt x="441326" y="478966"/>
                  <a:pt x="420129" y="486032"/>
                </a:cubicBezTo>
                <a:cubicBezTo>
                  <a:pt x="383766" y="498154"/>
                  <a:pt x="403183" y="490387"/>
                  <a:pt x="362464" y="510746"/>
                </a:cubicBezTo>
                <a:cubicBezTo>
                  <a:pt x="293815" y="508000"/>
                  <a:pt x="224902" y="509126"/>
                  <a:pt x="156518" y="502508"/>
                </a:cubicBezTo>
                <a:cubicBezTo>
                  <a:pt x="139232" y="500835"/>
                  <a:pt x="107091" y="486032"/>
                  <a:pt x="107091" y="486032"/>
                </a:cubicBezTo>
                <a:cubicBezTo>
                  <a:pt x="98853" y="480540"/>
                  <a:pt x="91233" y="473984"/>
                  <a:pt x="82378" y="469556"/>
                </a:cubicBezTo>
                <a:cubicBezTo>
                  <a:pt x="74611" y="465673"/>
                  <a:pt x="63804" y="467459"/>
                  <a:pt x="57664" y="461319"/>
                </a:cubicBezTo>
                <a:cubicBezTo>
                  <a:pt x="43662" y="447318"/>
                  <a:pt x="24713" y="411892"/>
                  <a:pt x="24713" y="411892"/>
                </a:cubicBezTo>
                <a:lnTo>
                  <a:pt x="8237" y="362465"/>
                </a:lnTo>
                <a:lnTo>
                  <a:pt x="0" y="337751"/>
                </a:lnTo>
                <a:cubicBezTo>
                  <a:pt x="5265" y="211372"/>
                  <a:pt x="-7170" y="189848"/>
                  <a:pt x="16475" y="107092"/>
                </a:cubicBezTo>
                <a:cubicBezTo>
                  <a:pt x="18861" y="98743"/>
                  <a:pt x="20245" y="89824"/>
                  <a:pt x="24713" y="82378"/>
                </a:cubicBezTo>
                <a:cubicBezTo>
                  <a:pt x="28709" y="75718"/>
                  <a:pt x="17848" y="59038"/>
                  <a:pt x="24713" y="49427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6072188" y="2500313"/>
            <a:ext cx="403225" cy="33337"/>
          </a:xfrm>
          <a:custGeom>
            <a:avLst/>
            <a:gdLst>
              <a:gd name="connsiteX0" fmla="*/ 0 w 403654"/>
              <a:gd name="connsiteY0" fmla="*/ 24981 h 34001"/>
              <a:gd name="connsiteX1" fmla="*/ 41189 w 403654"/>
              <a:gd name="connsiteY1" fmla="*/ 8505 h 34001"/>
              <a:gd name="connsiteX2" fmla="*/ 230660 w 403654"/>
              <a:gd name="connsiteY2" fmla="*/ 8505 h 34001"/>
              <a:gd name="connsiteX3" fmla="*/ 263611 w 403654"/>
              <a:gd name="connsiteY3" fmla="*/ 16743 h 34001"/>
              <a:gd name="connsiteX4" fmla="*/ 329514 w 403654"/>
              <a:gd name="connsiteY4" fmla="*/ 33219 h 34001"/>
              <a:gd name="connsiteX5" fmla="*/ 403654 w 403654"/>
              <a:gd name="connsiteY5" fmla="*/ 33219 h 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654" h="34001">
                <a:moveTo>
                  <a:pt x="0" y="24981"/>
                </a:moveTo>
                <a:cubicBezTo>
                  <a:pt x="13730" y="19489"/>
                  <a:pt x="26843" y="12092"/>
                  <a:pt x="41189" y="8505"/>
                </a:cubicBezTo>
                <a:cubicBezTo>
                  <a:pt x="107720" y="-8128"/>
                  <a:pt x="158173" y="3975"/>
                  <a:pt x="230660" y="8505"/>
                </a:cubicBezTo>
                <a:cubicBezTo>
                  <a:pt x="241644" y="11251"/>
                  <a:pt x="252725" y="13633"/>
                  <a:pt x="263611" y="16743"/>
                </a:cubicBezTo>
                <a:cubicBezTo>
                  <a:pt x="291555" y="24727"/>
                  <a:pt x="296019" y="30826"/>
                  <a:pt x="329514" y="33219"/>
                </a:cubicBezTo>
                <a:cubicBezTo>
                  <a:pt x="354165" y="34980"/>
                  <a:pt x="378941" y="33219"/>
                  <a:pt x="403654" y="3321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48" name="TextBox 2"/>
          <p:cNvSpPr txBox="1">
            <a:spLocks noChangeArrowheads="1"/>
          </p:cNvSpPr>
          <p:nvPr/>
        </p:nvSpPr>
        <p:spPr bwMode="auto">
          <a:xfrm>
            <a:off x="6405563" y="2355850"/>
            <a:ext cx="2476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  <a:latin typeface="Franklin Gothic Medium Cond" pitchFamily="34" charset="0"/>
              </a:rPr>
              <a:t>Note: power is defined by 50</a:t>
            </a:r>
            <a:r>
              <a:rPr lang="en-US" sz="1600" b="1">
                <a:solidFill>
                  <a:srgbClr val="FF0000"/>
                </a:solidFill>
                <a:latin typeface="Symbol" pitchFamily="18" charset="2"/>
              </a:rPr>
              <a:t>W</a:t>
            </a:r>
          </a:p>
        </p:txBody>
      </p:sp>
      <p:sp>
        <p:nvSpPr>
          <p:cNvPr id="29" name="Freeform 28"/>
          <p:cNvSpPr/>
          <p:nvPr/>
        </p:nvSpPr>
        <p:spPr>
          <a:xfrm>
            <a:off x="1371600" y="3236913"/>
            <a:ext cx="679450" cy="1862137"/>
          </a:xfrm>
          <a:custGeom>
            <a:avLst/>
            <a:gdLst>
              <a:gd name="connsiteX0" fmla="*/ 1080145 w 1088383"/>
              <a:gd name="connsiteY0" fmla="*/ 0 h 1862269"/>
              <a:gd name="connsiteX1" fmla="*/ 1030718 w 1088383"/>
              <a:gd name="connsiteY1" fmla="*/ 8238 h 1862269"/>
              <a:gd name="connsiteX2" fmla="*/ 898912 w 1088383"/>
              <a:gd name="connsiteY2" fmla="*/ 32952 h 1862269"/>
              <a:gd name="connsiteX3" fmla="*/ 676491 w 1088383"/>
              <a:gd name="connsiteY3" fmla="*/ 65903 h 1862269"/>
              <a:gd name="connsiteX4" fmla="*/ 627064 w 1088383"/>
              <a:gd name="connsiteY4" fmla="*/ 74141 h 1862269"/>
              <a:gd name="connsiteX5" fmla="*/ 561161 w 1088383"/>
              <a:gd name="connsiteY5" fmla="*/ 90616 h 1862269"/>
              <a:gd name="connsiteX6" fmla="*/ 528210 w 1088383"/>
              <a:gd name="connsiteY6" fmla="*/ 98854 h 1862269"/>
              <a:gd name="connsiteX7" fmla="*/ 462307 w 1088383"/>
              <a:gd name="connsiteY7" fmla="*/ 115330 h 1862269"/>
              <a:gd name="connsiteX8" fmla="*/ 379929 w 1088383"/>
              <a:gd name="connsiteY8" fmla="*/ 172995 h 1862269"/>
              <a:gd name="connsiteX9" fmla="*/ 363453 w 1088383"/>
              <a:gd name="connsiteY9" fmla="*/ 197708 h 1862269"/>
              <a:gd name="connsiteX10" fmla="*/ 305788 w 1088383"/>
              <a:gd name="connsiteY10" fmla="*/ 247135 h 1862269"/>
              <a:gd name="connsiteX11" fmla="*/ 297550 w 1088383"/>
              <a:gd name="connsiteY11" fmla="*/ 271849 h 1862269"/>
              <a:gd name="connsiteX12" fmla="*/ 272837 w 1088383"/>
              <a:gd name="connsiteY12" fmla="*/ 296562 h 1862269"/>
              <a:gd name="connsiteX13" fmla="*/ 231647 w 1088383"/>
              <a:gd name="connsiteY13" fmla="*/ 345989 h 1862269"/>
              <a:gd name="connsiteX14" fmla="*/ 215172 w 1088383"/>
              <a:gd name="connsiteY14" fmla="*/ 370703 h 1862269"/>
              <a:gd name="connsiteX15" fmla="*/ 190458 w 1088383"/>
              <a:gd name="connsiteY15" fmla="*/ 403654 h 1862269"/>
              <a:gd name="connsiteX16" fmla="*/ 165745 w 1088383"/>
              <a:gd name="connsiteY16" fmla="*/ 444844 h 1862269"/>
              <a:gd name="connsiteX17" fmla="*/ 141031 w 1088383"/>
              <a:gd name="connsiteY17" fmla="*/ 469557 h 1862269"/>
              <a:gd name="connsiteX18" fmla="*/ 108080 w 1088383"/>
              <a:gd name="connsiteY18" fmla="*/ 543698 h 1862269"/>
              <a:gd name="connsiteX19" fmla="*/ 75129 w 1088383"/>
              <a:gd name="connsiteY19" fmla="*/ 609600 h 1862269"/>
              <a:gd name="connsiteX20" fmla="*/ 66891 w 1088383"/>
              <a:gd name="connsiteY20" fmla="*/ 650789 h 1862269"/>
              <a:gd name="connsiteX21" fmla="*/ 42177 w 1088383"/>
              <a:gd name="connsiteY21" fmla="*/ 716692 h 1862269"/>
              <a:gd name="connsiteX22" fmla="*/ 25702 w 1088383"/>
              <a:gd name="connsiteY22" fmla="*/ 782595 h 1862269"/>
              <a:gd name="connsiteX23" fmla="*/ 17464 w 1088383"/>
              <a:gd name="connsiteY23" fmla="*/ 815546 h 1862269"/>
              <a:gd name="connsiteX24" fmla="*/ 9226 w 1088383"/>
              <a:gd name="connsiteY24" fmla="*/ 840260 h 1862269"/>
              <a:gd name="connsiteX25" fmla="*/ 988 w 1088383"/>
              <a:gd name="connsiteY25" fmla="*/ 980303 h 1862269"/>
              <a:gd name="connsiteX26" fmla="*/ 17464 w 1088383"/>
              <a:gd name="connsiteY26" fmla="*/ 1334530 h 1862269"/>
              <a:gd name="connsiteX27" fmla="*/ 42177 w 1088383"/>
              <a:gd name="connsiteY27" fmla="*/ 1392195 h 1862269"/>
              <a:gd name="connsiteX28" fmla="*/ 50415 w 1088383"/>
              <a:gd name="connsiteY28" fmla="*/ 1416908 h 1862269"/>
              <a:gd name="connsiteX29" fmla="*/ 58653 w 1088383"/>
              <a:gd name="connsiteY29" fmla="*/ 1449860 h 1862269"/>
              <a:gd name="connsiteX30" fmla="*/ 75129 w 1088383"/>
              <a:gd name="connsiteY30" fmla="*/ 1474573 h 1862269"/>
              <a:gd name="connsiteX31" fmla="*/ 173983 w 1088383"/>
              <a:gd name="connsiteY31" fmla="*/ 1556952 h 1862269"/>
              <a:gd name="connsiteX32" fmla="*/ 231647 w 1088383"/>
              <a:gd name="connsiteY32" fmla="*/ 1581665 h 1862269"/>
              <a:gd name="connsiteX33" fmla="*/ 305788 w 1088383"/>
              <a:gd name="connsiteY33" fmla="*/ 1614616 h 1862269"/>
              <a:gd name="connsiteX34" fmla="*/ 379929 w 1088383"/>
              <a:gd name="connsiteY34" fmla="*/ 1639330 h 1862269"/>
              <a:gd name="connsiteX35" fmla="*/ 421118 w 1088383"/>
              <a:gd name="connsiteY35" fmla="*/ 1655806 h 1862269"/>
              <a:gd name="connsiteX36" fmla="*/ 470545 w 1088383"/>
              <a:gd name="connsiteY36" fmla="*/ 1672281 h 1862269"/>
              <a:gd name="connsiteX37" fmla="*/ 511734 w 1088383"/>
              <a:gd name="connsiteY37" fmla="*/ 1688757 h 1862269"/>
              <a:gd name="connsiteX38" fmla="*/ 544685 w 1088383"/>
              <a:gd name="connsiteY38" fmla="*/ 1705233 h 1862269"/>
              <a:gd name="connsiteX39" fmla="*/ 610588 w 1088383"/>
              <a:gd name="connsiteY39" fmla="*/ 1721708 h 1862269"/>
              <a:gd name="connsiteX40" fmla="*/ 701204 w 1088383"/>
              <a:gd name="connsiteY40" fmla="*/ 1754660 h 1862269"/>
              <a:gd name="connsiteX41" fmla="*/ 725918 w 1088383"/>
              <a:gd name="connsiteY41" fmla="*/ 1762898 h 1862269"/>
              <a:gd name="connsiteX42" fmla="*/ 750631 w 1088383"/>
              <a:gd name="connsiteY42" fmla="*/ 1771135 h 1862269"/>
              <a:gd name="connsiteX43" fmla="*/ 783583 w 1088383"/>
              <a:gd name="connsiteY43" fmla="*/ 1787611 h 1862269"/>
              <a:gd name="connsiteX44" fmla="*/ 824772 w 1088383"/>
              <a:gd name="connsiteY44" fmla="*/ 1795849 h 1862269"/>
              <a:gd name="connsiteX45" fmla="*/ 890675 w 1088383"/>
              <a:gd name="connsiteY45" fmla="*/ 1812325 h 1862269"/>
              <a:gd name="connsiteX46" fmla="*/ 923626 w 1088383"/>
              <a:gd name="connsiteY46" fmla="*/ 1820562 h 1862269"/>
              <a:gd name="connsiteX47" fmla="*/ 1006004 w 1088383"/>
              <a:gd name="connsiteY47" fmla="*/ 1845276 h 1862269"/>
              <a:gd name="connsiteX48" fmla="*/ 1063669 w 1088383"/>
              <a:gd name="connsiteY48" fmla="*/ 1861752 h 1862269"/>
              <a:gd name="connsiteX49" fmla="*/ 1088383 w 1088383"/>
              <a:gd name="connsiteY49" fmla="*/ 1861752 h 186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088383" h="1862269">
                <a:moveTo>
                  <a:pt x="1080145" y="0"/>
                </a:moveTo>
                <a:cubicBezTo>
                  <a:pt x="1063669" y="2746"/>
                  <a:pt x="1047135" y="5160"/>
                  <a:pt x="1030718" y="8238"/>
                </a:cubicBezTo>
                <a:cubicBezTo>
                  <a:pt x="973216" y="19020"/>
                  <a:pt x="951354" y="25460"/>
                  <a:pt x="898912" y="32952"/>
                </a:cubicBezTo>
                <a:cubicBezTo>
                  <a:pt x="679560" y="64287"/>
                  <a:pt x="866717" y="34198"/>
                  <a:pt x="676491" y="65903"/>
                </a:cubicBezTo>
                <a:cubicBezTo>
                  <a:pt x="660015" y="68649"/>
                  <a:pt x="643268" y="70090"/>
                  <a:pt x="627064" y="74141"/>
                </a:cubicBezTo>
                <a:lnTo>
                  <a:pt x="561161" y="90616"/>
                </a:lnTo>
                <a:cubicBezTo>
                  <a:pt x="550177" y="93362"/>
                  <a:pt x="538951" y="95274"/>
                  <a:pt x="528210" y="98854"/>
                </a:cubicBezTo>
                <a:cubicBezTo>
                  <a:pt x="490213" y="111520"/>
                  <a:pt x="512011" y="105389"/>
                  <a:pt x="462307" y="115330"/>
                </a:cubicBezTo>
                <a:cubicBezTo>
                  <a:pt x="454226" y="120717"/>
                  <a:pt x="392131" y="160793"/>
                  <a:pt x="379929" y="172995"/>
                </a:cubicBezTo>
                <a:cubicBezTo>
                  <a:pt x="372928" y="179996"/>
                  <a:pt x="369896" y="190191"/>
                  <a:pt x="363453" y="197708"/>
                </a:cubicBezTo>
                <a:cubicBezTo>
                  <a:pt x="336815" y="228786"/>
                  <a:pt x="334941" y="227701"/>
                  <a:pt x="305788" y="247135"/>
                </a:cubicBezTo>
                <a:cubicBezTo>
                  <a:pt x="303042" y="255373"/>
                  <a:pt x="302367" y="264624"/>
                  <a:pt x="297550" y="271849"/>
                </a:cubicBezTo>
                <a:cubicBezTo>
                  <a:pt x="291088" y="281542"/>
                  <a:pt x="280577" y="287855"/>
                  <a:pt x="272837" y="296562"/>
                </a:cubicBezTo>
                <a:cubicBezTo>
                  <a:pt x="258589" y="312591"/>
                  <a:pt x="244814" y="329060"/>
                  <a:pt x="231647" y="345989"/>
                </a:cubicBezTo>
                <a:cubicBezTo>
                  <a:pt x="225569" y="353804"/>
                  <a:pt x="220927" y="362646"/>
                  <a:pt x="215172" y="370703"/>
                </a:cubicBezTo>
                <a:cubicBezTo>
                  <a:pt x="207192" y="381875"/>
                  <a:pt x="198074" y="392230"/>
                  <a:pt x="190458" y="403654"/>
                </a:cubicBezTo>
                <a:cubicBezTo>
                  <a:pt x="181576" y="416977"/>
                  <a:pt x="175352" y="432035"/>
                  <a:pt x="165745" y="444844"/>
                </a:cubicBezTo>
                <a:cubicBezTo>
                  <a:pt x="158755" y="454164"/>
                  <a:pt x="149269" y="461319"/>
                  <a:pt x="141031" y="469557"/>
                </a:cubicBezTo>
                <a:cubicBezTo>
                  <a:pt x="126185" y="543784"/>
                  <a:pt x="145033" y="480349"/>
                  <a:pt x="108080" y="543698"/>
                </a:cubicBezTo>
                <a:cubicBezTo>
                  <a:pt x="95705" y="564913"/>
                  <a:pt x="75129" y="609600"/>
                  <a:pt x="75129" y="609600"/>
                </a:cubicBezTo>
                <a:cubicBezTo>
                  <a:pt x="72383" y="623330"/>
                  <a:pt x="70914" y="637378"/>
                  <a:pt x="66891" y="650789"/>
                </a:cubicBezTo>
                <a:cubicBezTo>
                  <a:pt x="41941" y="733955"/>
                  <a:pt x="58174" y="658036"/>
                  <a:pt x="42177" y="716692"/>
                </a:cubicBezTo>
                <a:cubicBezTo>
                  <a:pt x="36219" y="738538"/>
                  <a:pt x="31194" y="760627"/>
                  <a:pt x="25702" y="782595"/>
                </a:cubicBezTo>
                <a:cubicBezTo>
                  <a:pt x="22956" y="793579"/>
                  <a:pt x="21044" y="804805"/>
                  <a:pt x="17464" y="815546"/>
                </a:cubicBezTo>
                <a:lnTo>
                  <a:pt x="9226" y="840260"/>
                </a:lnTo>
                <a:cubicBezTo>
                  <a:pt x="6480" y="886941"/>
                  <a:pt x="988" y="933541"/>
                  <a:pt x="988" y="980303"/>
                </a:cubicBezTo>
                <a:cubicBezTo>
                  <a:pt x="988" y="1035001"/>
                  <a:pt x="-6055" y="1228694"/>
                  <a:pt x="17464" y="1334530"/>
                </a:cubicBezTo>
                <a:cubicBezTo>
                  <a:pt x="23408" y="1361279"/>
                  <a:pt x="30554" y="1365075"/>
                  <a:pt x="42177" y="1392195"/>
                </a:cubicBezTo>
                <a:cubicBezTo>
                  <a:pt x="45598" y="1400176"/>
                  <a:pt x="48029" y="1408559"/>
                  <a:pt x="50415" y="1416908"/>
                </a:cubicBezTo>
                <a:cubicBezTo>
                  <a:pt x="53525" y="1427794"/>
                  <a:pt x="54193" y="1439453"/>
                  <a:pt x="58653" y="1449860"/>
                </a:cubicBezTo>
                <a:cubicBezTo>
                  <a:pt x="62553" y="1458960"/>
                  <a:pt x="68506" y="1467214"/>
                  <a:pt x="75129" y="1474573"/>
                </a:cubicBezTo>
                <a:cubicBezTo>
                  <a:pt x="133979" y="1539962"/>
                  <a:pt x="115454" y="1520372"/>
                  <a:pt x="173983" y="1556952"/>
                </a:cubicBezTo>
                <a:cubicBezTo>
                  <a:pt x="211908" y="1580655"/>
                  <a:pt x="184755" y="1569942"/>
                  <a:pt x="231647" y="1581665"/>
                </a:cubicBezTo>
                <a:cubicBezTo>
                  <a:pt x="279198" y="1613365"/>
                  <a:pt x="232258" y="1585203"/>
                  <a:pt x="305788" y="1614616"/>
                </a:cubicBezTo>
                <a:cubicBezTo>
                  <a:pt x="434705" y="1666184"/>
                  <a:pt x="273510" y="1603857"/>
                  <a:pt x="379929" y="1639330"/>
                </a:cubicBezTo>
                <a:cubicBezTo>
                  <a:pt x="393957" y="1644006"/>
                  <a:pt x="407221" y="1650753"/>
                  <a:pt x="421118" y="1655806"/>
                </a:cubicBezTo>
                <a:cubicBezTo>
                  <a:pt x="437439" y="1661741"/>
                  <a:pt x="454420" y="1665831"/>
                  <a:pt x="470545" y="1672281"/>
                </a:cubicBezTo>
                <a:cubicBezTo>
                  <a:pt x="484275" y="1677773"/>
                  <a:pt x="498221" y="1682751"/>
                  <a:pt x="511734" y="1688757"/>
                </a:cubicBezTo>
                <a:cubicBezTo>
                  <a:pt x="522956" y="1693745"/>
                  <a:pt x="533035" y="1701350"/>
                  <a:pt x="544685" y="1705233"/>
                </a:cubicBezTo>
                <a:cubicBezTo>
                  <a:pt x="566167" y="1712393"/>
                  <a:pt x="589564" y="1713298"/>
                  <a:pt x="610588" y="1721708"/>
                </a:cubicBezTo>
                <a:cubicBezTo>
                  <a:pt x="667900" y="1744633"/>
                  <a:pt x="637751" y="1733509"/>
                  <a:pt x="701204" y="1754660"/>
                </a:cubicBezTo>
                <a:lnTo>
                  <a:pt x="725918" y="1762898"/>
                </a:lnTo>
                <a:cubicBezTo>
                  <a:pt x="734156" y="1765644"/>
                  <a:pt x="742865" y="1767252"/>
                  <a:pt x="750631" y="1771135"/>
                </a:cubicBezTo>
                <a:cubicBezTo>
                  <a:pt x="761615" y="1776627"/>
                  <a:pt x="771933" y="1783728"/>
                  <a:pt x="783583" y="1787611"/>
                </a:cubicBezTo>
                <a:cubicBezTo>
                  <a:pt x="796866" y="1792039"/>
                  <a:pt x="811129" y="1792701"/>
                  <a:pt x="824772" y="1795849"/>
                </a:cubicBezTo>
                <a:cubicBezTo>
                  <a:pt x="846836" y="1800941"/>
                  <a:pt x="868707" y="1806833"/>
                  <a:pt x="890675" y="1812325"/>
                </a:cubicBezTo>
                <a:cubicBezTo>
                  <a:pt x="901659" y="1815071"/>
                  <a:pt x="912885" y="1816982"/>
                  <a:pt x="923626" y="1820562"/>
                </a:cubicBezTo>
                <a:cubicBezTo>
                  <a:pt x="1041079" y="1859714"/>
                  <a:pt x="918859" y="1820377"/>
                  <a:pt x="1006004" y="1845276"/>
                </a:cubicBezTo>
                <a:cubicBezTo>
                  <a:pt x="1029474" y="1851982"/>
                  <a:pt x="1037919" y="1858073"/>
                  <a:pt x="1063669" y="1861752"/>
                </a:cubicBezTo>
                <a:cubicBezTo>
                  <a:pt x="1071824" y="1862917"/>
                  <a:pt x="1080145" y="1861752"/>
                  <a:pt x="1088383" y="1861752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50" name="TextBox 2"/>
          <p:cNvSpPr txBox="1">
            <a:spLocks noChangeArrowheads="1"/>
          </p:cNvSpPr>
          <p:nvPr/>
        </p:nvSpPr>
        <p:spPr bwMode="auto">
          <a:xfrm>
            <a:off x="4352925" y="3773488"/>
            <a:ext cx="4191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It will be a good engineering sense to have this feeling of number for RF system engineers.</a:t>
            </a:r>
          </a:p>
        </p:txBody>
      </p:sp>
      <p:sp>
        <p:nvSpPr>
          <p:cNvPr id="31" name="TextBox 3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95800" y="4419600"/>
            <a:ext cx="3962400" cy="954107"/>
          </a:xfrm>
          <a:prstGeom prst="rect">
            <a:avLst/>
          </a:prstGeom>
          <a:blipFill rotWithShape="1">
            <a:blip r:embed="rId9"/>
            <a:stretch>
              <a:fillRect l="-462" t="-637" b="-5096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3" name="Freeform 2"/>
          <p:cNvSpPr/>
          <p:nvPr/>
        </p:nvSpPr>
        <p:spPr>
          <a:xfrm>
            <a:off x="2849563" y="2454275"/>
            <a:ext cx="2776537" cy="2620963"/>
          </a:xfrm>
          <a:custGeom>
            <a:avLst/>
            <a:gdLst>
              <a:gd name="connsiteX0" fmla="*/ 0 w 2776151"/>
              <a:gd name="connsiteY0" fmla="*/ 2619632 h 2619632"/>
              <a:gd name="connsiteX1" fmla="*/ 65903 w 2776151"/>
              <a:gd name="connsiteY1" fmla="*/ 2603156 h 2619632"/>
              <a:gd name="connsiteX2" fmla="*/ 123567 w 2776151"/>
              <a:gd name="connsiteY2" fmla="*/ 2586681 h 2619632"/>
              <a:gd name="connsiteX3" fmla="*/ 156519 w 2776151"/>
              <a:gd name="connsiteY3" fmla="*/ 2570205 h 2619632"/>
              <a:gd name="connsiteX4" fmla="*/ 205946 w 2776151"/>
              <a:gd name="connsiteY4" fmla="*/ 2553729 h 2619632"/>
              <a:gd name="connsiteX5" fmla="*/ 304800 w 2776151"/>
              <a:gd name="connsiteY5" fmla="*/ 2487827 h 2619632"/>
              <a:gd name="connsiteX6" fmla="*/ 362465 w 2776151"/>
              <a:gd name="connsiteY6" fmla="*/ 2430162 h 2619632"/>
              <a:gd name="connsiteX7" fmla="*/ 387178 w 2776151"/>
              <a:gd name="connsiteY7" fmla="*/ 2397210 h 2619632"/>
              <a:gd name="connsiteX8" fmla="*/ 486032 w 2776151"/>
              <a:gd name="connsiteY8" fmla="*/ 2298356 h 2619632"/>
              <a:gd name="connsiteX9" fmla="*/ 502508 w 2776151"/>
              <a:gd name="connsiteY9" fmla="*/ 2273643 h 2619632"/>
              <a:gd name="connsiteX10" fmla="*/ 527222 w 2776151"/>
              <a:gd name="connsiteY10" fmla="*/ 2248929 h 2619632"/>
              <a:gd name="connsiteX11" fmla="*/ 576649 w 2776151"/>
              <a:gd name="connsiteY11" fmla="*/ 2183027 h 2619632"/>
              <a:gd name="connsiteX12" fmla="*/ 601362 w 2776151"/>
              <a:gd name="connsiteY12" fmla="*/ 2150075 h 2619632"/>
              <a:gd name="connsiteX13" fmla="*/ 659027 w 2776151"/>
              <a:gd name="connsiteY13" fmla="*/ 2051221 h 2619632"/>
              <a:gd name="connsiteX14" fmla="*/ 708454 w 2776151"/>
              <a:gd name="connsiteY14" fmla="*/ 1960605 h 2619632"/>
              <a:gd name="connsiteX15" fmla="*/ 733167 w 2776151"/>
              <a:gd name="connsiteY15" fmla="*/ 1919416 h 2619632"/>
              <a:gd name="connsiteX16" fmla="*/ 749643 w 2776151"/>
              <a:gd name="connsiteY16" fmla="*/ 1886465 h 2619632"/>
              <a:gd name="connsiteX17" fmla="*/ 790832 w 2776151"/>
              <a:gd name="connsiteY17" fmla="*/ 1820562 h 2619632"/>
              <a:gd name="connsiteX18" fmla="*/ 823784 w 2776151"/>
              <a:gd name="connsiteY18" fmla="*/ 1754659 h 2619632"/>
              <a:gd name="connsiteX19" fmla="*/ 840259 w 2776151"/>
              <a:gd name="connsiteY19" fmla="*/ 1705232 h 2619632"/>
              <a:gd name="connsiteX20" fmla="*/ 856735 w 2776151"/>
              <a:gd name="connsiteY20" fmla="*/ 1672281 h 2619632"/>
              <a:gd name="connsiteX21" fmla="*/ 881449 w 2776151"/>
              <a:gd name="connsiteY21" fmla="*/ 1614616 h 2619632"/>
              <a:gd name="connsiteX22" fmla="*/ 906162 w 2776151"/>
              <a:gd name="connsiteY22" fmla="*/ 1548713 h 2619632"/>
              <a:gd name="connsiteX23" fmla="*/ 914400 w 2776151"/>
              <a:gd name="connsiteY23" fmla="*/ 1515762 h 2619632"/>
              <a:gd name="connsiteX24" fmla="*/ 922638 w 2776151"/>
              <a:gd name="connsiteY24" fmla="*/ 1491048 h 2619632"/>
              <a:gd name="connsiteX25" fmla="*/ 930876 w 2776151"/>
              <a:gd name="connsiteY25" fmla="*/ 1441621 h 2619632"/>
              <a:gd name="connsiteX26" fmla="*/ 955589 w 2776151"/>
              <a:gd name="connsiteY26" fmla="*/ 1383956 h 2619632"/>
              <a:gd name="connsiteX27" fmla="*/ 972065 w 2776151"/>
              <a:gd name="connsiteY27" fmla="*/ 1334529 h 2619632"/>
              <a:gd name="connsiteX28" fmla="*/ 980303 w 2776151"/>
              <a:gd name="connsiteY28" fmla="*/ 1293340 h 2619632"/>
              <a:gd name="connsiteX29" fmla="*/ 996778 w 2776151"/>
              <a:gd name="connsiteY29" fmla="*/ 1260389 h 2619632"/>
              <a:gd name="connsiteX30" fmla="*/ 1005016 w 2776151"/>
              <a:gd name="connsiteY30" fmla="*/ 1227438 h 2619632"/>
              <a:gd name="connsiteX31" fmla="*/ 1021492 w 2776151"/>
              <a:gd name="connsiteY31" fmla="*/ 1178010 h 2619632"/>
              <a:gd name="connsiteX32" fmla="*/ 1037967 w 2776151"/>
              <a:gd name="connsiteY32" fmla="*/ 1136821 h 2619632"/>
              <a:gd name="connsiteX33" fmla="*/ 1046205 w 2776151"/>
              <a:gd name="connsiteY33" fmla="*/ 1095632 h 2619632"/>
              <a:gd name="connsiteX34" fmla="*/ 1062681 w 2776151"/>
              <a:gd name="connsiteY34" fmla="*/ 1046205 h 2619632"/>
              <a:gd name="connsiteX35" fmla="*/ 1095632 w 2776151"/>
              <a:gd name="connsiteY35" fmla="*/ 947351 h 2619632"/>
              <a:gd name="connsiteX36" fmla="*/ 1112108 w 2776151"/>
              <a:gd name="connsiteY36" fmla="*/ 897924 h 2619632"/>
              <a:gd name="connsiteX37" fmla="*/ 1145059 w 2776151"/>
              <a:gd name="connsiteY37" fmla="*/ 807308 h 2619632"/>
              <a:gd name="connsiteX38" fmla="*/ 1161535 w 2776151"/>
              <a:gd name="connsiteY38" fmla="*/ 741405 h 2619632"/>
              <a:gd name="connsiteX39" fmla="*/ 1169773 w 2776151"/>
              <a:gd name="connsiteY39" fmla="*/ 700216 h 2619632"/>
              <a:gd name="connsiteX40" fmla="*/ 1210962 w 2776151"/>
              <a:gd name="connsiteY40" fmla="*/ 617838 h 2619632"/>
              <a:gd name="connsiteX41" fmla="*/ 1235676 w 2776151"/>
              <a:gd name="connsiteY41" fmla="*/ 543697 h 2619632"/>
              <a:gd name="connsiteX42" fmla="*/ 1260389 w 2776151"/>
              <a:gd name="connsiteY42" fmla="*/ 469556 h 2619632"/>
              <a:gd name="connsiteX43" fmla="*/ 1285103 w 2776151"/>
              <a:gd name="connsiteY43" fmla="*/ 387178 h 2619632"/>
              <a:gd name="connsiteX44" fmla="*/ 1293340 w 2776151"/>
              <a:gd name="connsiteY44" fmla="*/ 345989 h 2619632"/>
              <a:gd name="connsiteX45" fmla="*/ 1351005 w 2776151"/>
              <a:gd name="connsiteY45" fmla="*/ 247135 h 2619632"/>
              <a:gd name="connsiteX46" fmla="*/ 1375719 w 2776151"/>
              <a:gd name="connsiteY46" fmla="*/ 197708 h 2619632"/>
              <a:gd name="connsiteX47" fmla="*/ 1425146 w 2776151"/>
              <a:gd name="connsiteY47" fmla="*/ 115329 h 2619632"/>
              <a:gd name="connsiteX48" fmla="*/ 1441622 w 2776151"/>
              <a:gd name="connsiteY48" fmla="*/ 90616 h 2619632"/>
              <a:gd name="connsiteX49" fmla="*/ 1458097 w 2776151"/>
              <a:gd name="connsiteY49" fmla="*/ 65902 h 2619632"/>
              <a:gd name="connsiteX50" fmla="*/ 1482811 w 2776151"/>
              <a:gd name="connsiteY50" fmla="*/ 49427 h 2619632"/>
              <a:gd name="connsiteX51" fmla="*/ 1598140 w 2776151"/>
              <a:gd name="connsiteY51" fmla="*/ 16475 h 2619632"/>
              <a:gd name="connsiteX52" fmla="*/ 1680519 w 2776151"/>
              <a:gd name="connsiteY52" fmla="*/ 0 h 2619632"/>
              <a:gd name="connsiteX53" fmla="*/ 1977081 w 2776151"/>
              <a:gd name="connsiteY53" fmla="*/ 8238 h 2619632"/>
              <a:gd name="connsiteX54" fmla="*/ 2059459 w 2776151"/>
              <a:gd name="connsiteY54" fmla="*/ 16475 h 2619632"/>
              <a:gd name="connsiteX55" fmla="*/ 2084173 w 2776151"/>
              <a:gd name="connsiteY55" fmla="*/ 24713 h 2619632"/>
              <a:gd name="connsiteX56" fmla="*/ 2125362 w 2776151"/>
              <a:gd name="connsiteY56" fmla="*/ 32951 h 2619632"/>
              <a:gd name="connsiteX57" fmla="*/ 2191265 w 2776151"/>
              <a:gd name="connsiteY57" fmla="*/ 41189 h 2619632"/>
              <a:gd name="connsiteX58" fmla="*/ 2215978 w 2776151"/>
              <a:gd name="connsiteY58" fmla="*/ 49427 h 2619632"/>
              <a:gd name="connsiteX59" fmla="*/ 2314832 w 2776151"/>
              <a:gd name="connsiteY59" fmla="*/ 65902 h 2619632"/>
              <a:gd name="connsiteX60" fmla="*/ 2397211 w 2776151"/>
              <a:gd name="connsiteY60" fmla="*/ 90616 h 2619632"/>
              <a:gd name="connsiteX61" fmla="*/ 2421924 w 2776151"/>
              <a:gd name="connsiteY61" fmla="*/ 98854 h 2619632"/>
              <a:gd name="connsiteX62" fmla="*/ 2529016 w 2776151"/>
              <a:gd name="connsiteY62" fmla="*/ 115329 h 2619632"/>
              <a:gd name="connsiteX63" fmla="*/ 2685535 w 2776151"/>
              <a:gd name="connsiteY63" fmla="*/ 131805 h 2619632"/>
              <a:gd name="connsiteX64" fmla="*/ 2776151 w 2776151"/>
              <a:gd name="connsiteY64" fmla="*/ 131805 h 261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776151" h="2619632">
                <a:moveTo>
                  <a:pt x="0" y="2619632"/>
                </a:moveTo>
                <a:cubicBezTo>
                  <a:pt x="83757" y="2602880"/>
                  <a:pt x="6787" y="2620046"/>
                  <a:pt x="65903" y="2603156"/>
                </a:cubicBezTo>
                <a:cubicBezTo>
                  <a:pt x="86812" y="2597182"/>
                  <a:pt x="103810" y="2595149"/>
                  <a:pt x="123567" y="2586681"/>
                </a:cubicBezTo>
                <a:cubicBezTo>
                  <a:pt x="134855" y="2581843"/>
                  <a:pt x="145117" y="2574766"/>
                  <a:pt x="156519" y="2570205"/>
                </a:cubicBezTo>
                <a:cubicBezTo>
                  <a:pt x="172644" y="2563755"/>
                  <a:pt x="205946" y="2553729"/>
                  <a:pt x="205946" y="2553729"/>
                </a:cubicBezTo>
                <a:cubicBezTo>
                  <a:pt x="281673" y="2496934"/>
                  <a:pt x="247288" y="2516582"/>
                  <a:pt x="304800" y="2487827"/>
                </a:cubicBezTo>
                <a:cubicBezTo>
                  <a:pt x="370701" y="2399955"/>
                  <a:pt x="285578" y="2507049"/>
                  <a:pt x="362465" y="2430162"/>
                </a:cubicBezTo>
                <a:cubicBezTo>
                  <a:pt x="372173" y="2420454"/>
                  <a:pt x="377788" y="2407226"/>
                  <a:pt x="387178" y="2397210"/>
                </a:cubicBezTo>
                <a:cubicBezTo>
                  <a:pt x="419050" y="2363213"/>
                  <a:pt x="460182" y="2337129"/>
                  <a:pt x="486032" y="2298356"/>
                </a:cubicBezTo>
                <a:cubicBezTo>
                  <a:pt x="491524" y="2290118"/>
                  <a:pt x="496170" y="2281249"/>
                  <a:pt x="502508" y="2273643"/>
                </a:cubicBezTo>
                <a:cubicBezTo>
                  <a:pt x="509966" y="2264693"/>
                  <a:pt x="519845" y="2257946"/>
                  <a:pt x="527222" y="2248929"/>
                </a:cubicBezTo>
                <a:cubicBezTo>
                  <a:pt x="544610" y="2227677"/>
                  <a:pt x="560174" y="2204994"/>
                  <a:pt x="576649" y="2183027"/>
                </a:cubicBezTo>
                <a:lnTo>
                  <a:pt x="601362" y="2150075"/>
                </a:lnTo>
                <a:cubicBezTo>
                  <a:pt x="620976" y="2091237"/>
                  <a:pt x="598002" y="2152932"/>
                  <a:pt x="659027" y="2051221"/>
                </a:cubicBezTo>
                <a:cubicBezTo>
                  <a:pt x="720922" y="1948061"/>
                  <a:pt x="644706" y="2077476"/>
                  <a:pt x="708454" y="1960605"/>
                </a:cubicBezTo>
                <a:cubicBezTo>
                  <a:pt x="716121" y="1946549"/>
                  <a:pt x="725391" y="1933412"/>
                  <a:pt x="733167" y="1919416"/>
                </a:cubicBezTo>
                <a:cubicBezTo>
                  <a:pt x="739131" y="1908681"/>
                  <a:pt x="743455" y="1897072"/>
                  <a:pt x="749643" y="1886465"/>
                </a:cubicBezTo>
                <a:cubicBezTo>
                  <a:pt x="762696" y="1864089"/>
                  <a:pt x="782640" y="1845138"/>
                  <a:pt x="790832" y="1820562"/>
                </a:cubicBezTo>
                <a:cubicBezTo>
                  <a:pt x="814685" y="1749003"/>
                  <a:pt x="775146" y="1861663"/>
                  <a:pt x="823784" y="1754659"/>
                </a:cubicBezTo>
                <a:cubicBezTo>
                  <a:pt x="830970" y="1738849"/>
                  <a:pt x="833809" y="1721357"/>
                  <a:pt x="840259" y="1705232"/>
                </a:cubicBezTo>
                <a:cubicBezTo>
                  <a:pt x="844820" y="1693830"/>
                  <a:pt x="851898" y="1683568"/>
                  <a:pt x="856735" y="1672281"/>
                </a:cubicBezTo>
                <a:cubicBezTo>
                  <a:pt x="893099" y="1587433"/>
                  <a:pt x="826806" y="1723899"/>
                  <a:pt x="881449" y="1614616"/>
                </a:cubicBezTo>
                <a:cubicBezTo>
                  <a:pt x="902338" y="1510159"/>
                  <a:pt x="874345" y="1622950"/>
                  <a:pt x="906162" y="1548713"/>
                </a:cubicBezTo>
                <a:cubicBezTo>
                  <a:pt x="910622" y="1538307"/>
                  <a:pt x="911290" y="1526648"/>
                  <a:pt x="914400" y="1515762"/>
                </a:cubicBezTo>
                <a:cubicBezTo>
                  <a:pt x="916786" y="1507413"/>
                  <a:pt x="920754" y="1499525"/>
                  <a:pt x="922638" y="1491048"/>
                </a:cubicBezTo>
                <a:cubicBezTo>
                  <a:pt x="926261" y="1474743"/>
                  <a:pt x="925964" y="1457585"/>
                  <a:pt x="930876" y="1441621"/>
                </a:cubicBezTo>
                <a:cubicBezTo>
                  <a:pt x="937026" y="1421633"/>
                  <a:pt x="948082" y="1403475"/>
                  <a:pt x="955589" y="1383956"/>
                </a:cubicBezTo>
                <a:cubicBezTo>
                  <a:pt x="961823" y="1367747"/>
                  <a:pt x="967495" y="1351284"/>
                  <a:pt x="972065" y="1334529"/>
                </a:cubicBezTo>
                <a:cubicBezTo>
                  <a:pt x="975749" y="1321021"/>
                  <a:pt x="975875" y="1306623"/>
                  <a:pt x="980303" y="1293340"/>
                </a:cubicBezTo>
                <a:cubicBezTo>
                  <a:pt x="984186" y="1281690"/>
                  <a:pt x="992466" y="1271887"/>
                  <a:pt x="996778" y="1260389"/>
                </a:cubicBezTo>
                <a:cubicBezTo>
                  <a:pt x="1000753" y="1249788"/>
                  <a:pt x="1001763" y="1238282"/>
                  <a:pt x="1005016" y="1227438"/>
                </a:cubicBezTo>
                <a:cubicBezTo>
                  <a:pt x="1010006" y="1210803"/>
                  <a:pt x="1015042" y="1194135"/>
                  <a:pt x="1021492" y="1178010"/>
                </a:cubicBezTo>
                <a:cubicBezTo>
                  <a:pt x="1026984" y="1164280"/>
                  <a:pt x="1033718" y="1150985"/>
                  <a:pt x="1037967" y="1136821"/>
                </a:cubicBezTo>
                <a:cubicBezTo>
                  <a:pt x="1041990" y="1123410"/>
                  <a:pt x="1042521" y="1109140"/>
                  <a:pt x="1046205" y="1095632"/>
                </a:cubicBezTo>
                <a:cubicBezTo>
                  <a:pt x="1050775" y="1078877"/>
                  <a:pt x="1057189" y="1062681"/>
                  <a:pt x="1062681" y="1046205"/>
                </a:cubicBezTo>
                <a:lnTo>
                  <a:pt x="1095632" y="947351"/>
                </a:lnTo>
                <a:lnTo>
                  <a:pt x="1112108" y="897924"/>
                </a:lnTo>
                <a:cubicBezTo>
                  <a:pt x="1130985" y="822416"/>
                  <a:pt x="1116024" y="850862"/>
                  <a:pt x="1145059" y="807308"/>
                </a:cubicBezTo>
                <a:cubicBezTo>
                  <a:pt x="1150551" y="785340"/>
                  <a:pt x="1157094" y="763609"/>
                  <a:pt x="1161535" y="741405"/>
                </a:cubicBezTo>
                <a:cubicBezTo>
                  <a:pt x="1164281" y="727675"/>
                  <a:pt x="1164573" y="713216"/>
                  <a:pt x="1169773" y="700216"/>
                </a:cubicBezTo>
                <a:cubicBezTo>
                  <a:pt x="1181175" y="671711"/>
                  <a:pt x="1201254" y="646963"/>
                  <a:pt x="1210962" y="617838"/>
                </a:cubicBezTo>
                <a:cubicBezTo>
                  <a:pt x="1219200" y="593124"/>
                  <a:pt x="1230568" y="569242"/>
                  <a:pt x="1235676" y="543697"/>
                </a:cubicBezTo>
                <a:cubicBezTo>
                  <a:pt x="1246321" y="490466"/>
                  <a:pt x="1237651" y="515031"/>
                  <a:pt x="1260389" y="469556"/>
                </a:cubicBezTo>
                <a:cubicBezTo>
                  <a:pt x="1281504" y="342867"/>
                  <a:pt x="1253174" y="482967"/>
                  <a:pt x="1285103" y="387178"/>
                </a:cubicBezTo>
                <a:cubicBezTo>
                  <a:pt x="1289531" y="373895"/>
                  <a:pt x="1288314" y="359057"/>
                  <a:pt x="1293340" y="345989"/>
                </a:cubicBezTo>
                <a:cubicBezTo>
                  <a:pt x="1313913" y="292498"/>
                  <a:pt x="1321908" y="285932"/>
                  <a:pt x="1351005" y="247135"/>
                </a:cubicBezTo>
                <a:cubicBezTo>
                  <a:pt x="1366110" y="201819"/>
                  <a:pt x="1350166" y="242426"/>
                  <a:pt x="1375719" y="197708"/>
                </a:cubicBezTo>
                <a:cubicBezTo>
                  <a:pt x="1426382" y="109047"/>
                  <a:pt x="1344534" y="236243"/>
                  <a:pt x="1425146" y="115329"/>
                </a:cubicBezTo>
                <a:lnTo>
                  <a:pt x="1441622" y="90616"/>
                </a:lnTo>
                <a:cubicBezTo>
                  <a:pt x="1447114" y="82378"/>
                  <a:pt x="1449859" y="71394"/>
                  <a:pt x="1458097" y="65902"/>
                </a:cubicBezTo>
                <a:cubicBezTo>
                  <a:pt x="1466335" y="60410"/>
                  <a:pt x="1473764" y="53448"/>
                  <a:pt x="1482811" y="49427"/>
                </a:cubicBezTo>
                <a:cubicBezTo>
                  <a:pt x="1530400" y="28277"/>
                  <a:pt x="1545794" y="33922"/>
                  <a:pt x="1598140" y="16475"/>
                </a:cubicBezTo>
                <a:cubicBezTo>
                  <a:pt x="1641275" y="2099"/>
                  <a:pt x="1614258" y="9466"/>
                  <a:pt x="1680519" y="0"/>
                </a:cubicBezTo>
                <a:lnTo>
                  <a:pt x="1977081" y="8238"/>
                </a:lnTo>
                <a:cubicBezTo>
                  <a:pt x="2004651" y="9437"/>
                  <a:pt x="2032184" y="12279"/>
                  <a:pt x="2059459" y="16475"/>
                </a:cubicBezTo>
                <a:cubicBezTo>
                  <a:pt x="2068042" y="17795"/>
                  <a:pt x="2075749" y="22607"/>
                  <a:pt x="2084173" y="24713"/>
                </a:cubicBezTo>
                <a:cubicBezTo>
                  <a:pt x="2097757" y="28109"/>
                  <a:pt x="2111523" y="30822"/>
                  <a:pt x="2125362" y="32951"/>
                </a:cubicBezTo>
                <a:cubicBezTo>
                  <a:pt x="2147243" y="36317"/>
                  <a:pt x="2169297" y="38443"/>
                  <a:pt x="2191265" y="41189"/>
                </a:cubicBezTo>
                <a:cubicBezTo>
                  <a:pt x="2199503" y="43935"/>
                  <a:pt x="2207554" y="47321"/>
                  <a:pt x="2215978" y="49427"/>
                </a:cubicBezTo>
                <a:cubicBezTo>
                  <a:pt x="2248104" y="57459"/>
                  <a:pt x="2282277" y="61252"/>
                  <a:pt x="2314832" y="65902"/>
                </a:cubicBezTo>
                <a:cubicBezTo>
                  <a:pt x="2432297" y="105058"/>
                  <a:pt x="2310057" y="65714"/>
                  <a:pt x="2397211" y="90616"/>
                </a:cubicBezTo>
                <a:cubicBezTo>
                  <a:pt x="2405560" y="93002"/>
                  <a:pt x="2413447" y="96970"/>
                  <a:pt x="2421924" y="98854"/>
                </a:cubicBezTo>
                <a:cubicBezTo>
                  <a:pt x="2445054" y="103994"/>
                  <a:pt x="2507649" y="112042"/>
                  <a:pt x="2529016" y="115329"/>
                </a:cubicBezTo>
                <a:cubicBezTo>
                  <a:pt x="2605306" y="127065"/>
                  <a:pt x="2579907" y="127404"/>
                  <a:pt x="2685535" y="131805"/>
                </a:cubicBezTo>
                <a:cubicBezTo>
                  <a:pt x="2715714" y="133062"/>
                  <a:pt x="2745946" y="131805"/>
                  <a:pt x="2776151" y="131805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Course Format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0"/>
            <a:ext cx="8305800" cy="3694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Course name: ECE 5220 RFIC Technology &amp; Design (CRN: 17491)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Course time: 9:30 – 10:45 AM, Mon/Wed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Lecture room: RAND 121  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Course instructor: </a:t>
            </a:r>
            <a:r>
              <a:rPr lang="en-US" b="1" dirty="0" err="1">
                <a:solidFill>
                  <a:srgbClr val="000000"/>
                </a:solidFill>
                <a:latin typeface="+mn-lt"/>
              </a:rPr>
              <a:t>Kwang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-Jin </a:t>
            </a:r>
            <a:r>
              <a:rPr lang="en-US" b="1" dirty="0" err="1">
                <a:solidFill>
                  <a:srgbClr val="000000"/>
                </a:solidFill>
                <a:latin typeface="+mn-lt"/>
              </a:rPr>
              <a:t>Koh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, </a:t>
            </a:r>
            <a:r>
              <a:rPr lang="en-US" b="1" dirty="0">
                <a:solidFill>
                  <a:srgbClr val="0000FF"/>
                </a:solidFill>
                <a:latin typeface="+mn-lt"/>
                <a:hlinkClick r:id="rId2"/>
              </a:rPr>
              <a:t>kkoh@vt.edu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, 540-231-7778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FF"/>
                </a:solidFill>
                <a:latin typeface="+mn-lt"/>
              </a:rPr>
              <a:t>Office hours: 3:00 – 4:30 PM, Mon/Wed, Room #: 4443 </a:t>
            </a:r>
            <a:r>
              <a:rPr lang="en-US" b="1" dirty="0" err="1">
                <a:solidFill>
                  <a:srgbClr val="0000FF"/>
                </a:solidFill>
                <a:latin typeface="+mn-lt"/>
              </a:rPr>
              <a:t>Whittemore</a:t>
            </a:r>
            <a:endParaRPr lang="en-US" b="1" dirty="0">
              <a:solidFill>
                <a:srgbClr val="0000FF"/>
              </a:solidFill>
              <a:latin typeface="+mn-lt"/>
            </a:endParaRP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Course website: Should be available soon in the ECE class website (VT scholar web).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Text books: 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US" b="1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b="1" i="1" dirty="0" err="1">
                <a:solidFill>
                  <a:srgbClr val="000000"/>
                </a:solidFill>
                <a:latin typeface="+mn-lt"/>
              </a:rPr>
              <a:t>Razavi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 “RF Microelectronics”, 2</a:t>
            </a:r>
            <a:r>
              <a:rPr lang="en-US" b="1" baseline="30000" dirty="0">
                <a:solidFill>
                  <a:srgbClr val="000000"/>
                </a:solidFill>
                <a:latin typeface="+mn-lt"/>
              </a:rPr>
              <a:t>nd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n-lt"/>
              </a:rPr>
              <a:t>ed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, Prentice Hall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	(We will use this book as a “supplementary” textbook, in the sense that you can 	use it to reinforce the concepts from class.) 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US" b="1" i="1" dirty="0">
                <a:solidFill>
                  <a:srgbClr val="000000"/>
                </a:solidFill>
                <a:latin typeface="+mn-lt"/>
              </a:rPr>
              <a:t>Thomas Lee 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“Planar Microwave Engineering”, Cambridge University Press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	(This book contains comprehensive materials on RF and microwave ICs and systems              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                       as well. Good book for intuitive understanding of complex systems.)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/>
              <a:t>Course Format (</a:t>
            </a:r>
            <a:r>
              <a:rPr lang="en-US" dirty="0" err="1" smtClean="0"/>
              <a:t>cont</a:t>
            </a:r>
            <a:r>
              <a:rPr lang="en-US" dirty="0" smtClean="0"/>
              <a:t>…)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524000"/>
            <a:ext cx="8305800" cy="4246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Course philosophy: We will focus on fundamental concepts of RF system, and specific RF circuit designs in the course. 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Prerequisite  </a:t>
            </a:r>
          </a:p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+mn-lt"/>
              </a:rPr>
              <a:t>      - Strong background in analog circuit analysis and design </a:t>
            </a:r>
          </a:p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+mn-lt"/>
              </a:rPr>
              <a:t>      - Strong background in device physics of diode, BJT and MOSFET</a:t>
            </a:r>
          </a:p>
          <a:p>
            <a:pPr>
              <a:defRPr/>
            </a:pPr>
            <a:r>
              <a:rPr lang="en-US" b="1" dirty="0">
                <a:latin typeface="+mn-lt"/>
              </a:rPr>
              <a:t>        (</a:t>
            </a:r>
            <a:r>
              <a:rPr lang="en-US" b="1" i="1" dirty="0">
                <a:latin typeface="+mn-lt"/>
              </a:rPr>
              <a:t>will not cover details of device physics, but simple small-signal and noise models</a:t>
            </a:r>
          </a:p>
          <a:p>
            <a:pPr>
              <a:defRPr/>
            </a:pPr>
            <a:r>
              <a:rPr lang="en-US" b="1" i="1" dirty="0">
                <a:latin typeface="+mn-lt"/>
              </a:rPr>
              <a:t>         for hand analysis and reading assignments</a:t>
            </a:r>
            <a:r>
              <a:rPr lang="en-US" b="1" dirty="0">
                <a:latin typeface="+mn-lt"/>
              </a:rPr>
              <a:t>)</a:t>
            </a:r>
          </a:p>
          <a:p>
            <a:pPr>
              <a:defRPr/>
            </a:pPr>
            <a:r>
              <a:rPr lang="en-US" b="1" dirty="0">
                <a:latin typeface="+mn-lt"/>
              </a:rPr>
              <a:t>      - Good understanding of S-parameters</a:t>
            </a:r>
          </a:p>
          <a:p>
            <a:pPr>
              <a:defRPr/>
            </a:pPr>
            <a:r>
              <a:rPr lang="en-US" b="1" dirty="0">
                <a:latin typeface="+mn-lt"/>
              </a:rPr>
              <a:t>        (</a:t>
            </a:r>
            <a:r>
              <a:rPr lang="en-US" b="1" i="1" dirty="0">
                <a:latin typeface="+mn-lt"/>
              </a:rPr>
              <a:t>will not cover details of S-parameter, but reading assignments</a:t>
            </a:r>
            <a:r>
              <a:rPr lang="en-US" b="1" dirty="0">
                <a:latin typeface="+mn-lt"/>
              </a:rPr>
              <a:t>)</a:t>
            </a:r>
          </a:p>
          <a:p>
            <a:pPr>
              <a:defRPr/>
            </a:pPr>
            <a:r>
              <a:rPr lang="en-US" b="1" dirty="0">
                <a:latin typeface="+mn-lt"/>
              </a:rPr>
              <a:t>      - Basic understanding of communication theory </a:t>
            </a:r>
          </a:p>
          <a:p>
            <a:pPr>
              <a:defRPr/>
            </a:pPr>
            <a:r>
              <a:rPr lang="en-US" b="1" dirty="0">
                <a:latin typeface="+mn-lt"/>
              </a:rPr>
              <a:t>      - Basic understanding of microwave circuits </a:t>
            </a:r>
          </a:p>
          <a:p>
            <a:pPr>
              <a:defRPr/>
            </a:pPr>
            <a:endParaRPr lang="en-US" b="1" dirty="0">
              <a:solidFill>
                <a:srgbClr val="000000"/>
              </a:solidFill>
              <a:latin typeface="+mn-lt"/>
            </a:endParaRP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Grading (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tentative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)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      - Mid term (15%), Final (25%), HW (30%), Design project (30%)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      - Details of design project will be announced later.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Course Schedule (#23-25 Lectures, Tentative)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1289050"/>
          <a:ext cx="7315200" cy="5295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219200"/>
                <a:gridCol w="2819400"/>
                <a:gridCol w="1828800"/>
                <a:gridCol w="685800"/>
              </a:tblGrid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Week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Date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Topics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Readings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01/18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Introduction, Impedance Matching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(1)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Ch1-2,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L: Ch1-7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01/23,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0" baseline="0" dirty="0" smtClean="0">
                          <a:solidFill>
                            <a:srgbClr val="0000FF"/>
                          </a:solidFill>
                        </a:rPr>
                        <a:t>01/25</a:t>
                      </a:r>
                      <a:endParaRPr lang="en-US" sz="1400" b="0" dirty="0">
                        <a:solidFill>
                          <a:srgbClr val="0000FF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Impedance Matching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Ch1-2,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L: Ch1-7</a:t>
                      </a:r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01/30, 02/01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Noise Analysis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Ch1-2, L: Ch1-7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02/06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, 02/08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Noise Analysis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(1), Linearity Analysis (1)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Ch1-2, L: Ch1-7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02/13, </a:t>
                      </a:r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02/15</a:t>
                      </a:r>
                      <a:endParaRPr lang="en-US" sz="1400" b="0" dirty="0">
                        <a:solidFill>
                          <a:srgbClr val="0000FF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Linearity Analysis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Ch1-2, L: Ch1-7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400" b="0" dirty="0">
                        <a:solidFill>
                          <a:srgbClr val="FF0000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0000"/>
                          </a:solidFill>
                        </a:rPr>
                        <a:t>02/20, 02/22</a:t>
                      </a:r>
                      <a:endParaRPr lang="en-US" sz="1400" b="0" dirty="0">
                        <a:solidFill>
                          <a:srgbClr val="FF0000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0000"/>
                          </a:solidFill>
                        </a:rPr>
                        <a:t>No Class (ISSCC forum presentation)</a:t>
                      </a:r>
                      <a:endParaRPr lang="en-US" sz="1400" b="0" dirty="0">
                        <a:solidFill>
                          <a:srgbClr val="FF0000"/>
                        </a:solidFill>
                      </a:endParaRPr>
                    </a:p>
                  </a:txBody>
                  <a:tcPr marT="45728" marB="4572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0000"/>
                          </a:solidFill>
                        </a:rPr>
                        <a:t>Make-up class  be announced later</a:t>
                      </a:r>
                      <a:endParaRPr lang="en-US" sz="1400" b="0" dirty="0">
                        <a:solidFill>
                          <a:srgbClr val="FF0000"/>
                        </a:solidFill>
                      </a:endParaRPr>
                    </a:p>
                  </a:txBody>
                  <a:tcPr marT="45728" marB="45728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03/03,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03/07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Spring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Break (03/03 ~ 03/11)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03/12, 03/14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LNA Design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5, L: Ch12-14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03/19, 03/21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Midterm Exam Week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03/26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03/28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LNA Design (1), Mixer Design (1)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5,6, L: Ch12-14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04/02, </a:t>
                      </a:r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04/04</a:t>
                      </a:r>
                      <a:endParaRPr lang="en-US" sz="1400" b="0" dirty="0">
                        <a:solidFill>
                          <a:srgbClr val="0000FF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Mixer Design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6,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L: Ch10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04/09, 04/11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VCO Design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8, L: Ch15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Hw-6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04/16,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04/18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VCO Design (1), Power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Amp. Design (1)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8,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12, L: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15, 20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04/23, </a:t>
                      </a:r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04/25</a:t>
                      </a:r>
                      <a:endParaRPr lang="en-US" sz="1400" b="0" dirty="0">
                        <a:solidFill>
                          <a:srgbClr val="0000FF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Power Amp. Design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12, L: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20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04/30, 05/02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Transceiver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Architecture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3,4, 13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05/7,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05/09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Final Exam Week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6149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What’s direct conversion? 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(we will discuss this later in mixer design and transceiver architecture lectures.)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1314450" y="3429000"/>
            <a:ext cx="1303338" cy="565150"/>
          </a:xfrm>
          <a:custGeom>
            <a:avLst/>
            <a:gdLst>
              <a:gd name="connsiteX0" fmla="*/ 1198179 w 1303283"/>
              <a:gd name="connsiteY0" fmla="*/ 126125 h 504497"/>
              <a:gd name="connsiteX1" fmla="*/ 1145628 w 1303283"/>
              <a:gd name="connsiteY1" fmla="*/ 94594 h 504497"/>
              <a:gd name="connsiteX2" fmla="*/ 1051035 w 1303283"/>
              <a:gd name="connsiteY2" fmla="*/ 73573 h 504497"/>
              <a:gd name="connsiteX3" fmla="*/ 945931 w 1303283"/>
              <a:gd name="connsiteY3" fmla="*/ 63063 h 504497"/>
              <a:gd name="connsiteX4" fmla="*/ 882869 w 1303283"/>
              <a:gd name="connsiteY4" fmla="*/ 52552 h 504497"/>
              <a:gd name="connsiteX5" fmla="*/ 557048 w 1303283"/>
              <a:gd name="connsiteY5" fmla="*/ 42042 h 504497"/>
              <a:gd name="connsiteX6" fmla="*/ 451945 w 1303283"/>
              <a:gd name="connsiteY6" fmla="*/ 21021 h 504497"/>
              <a:gd name="connsiteX7" fmla="*/ 304800 w 1303283"/>
              <a:gd name="connsiteY7" fmla="*/ 0 h 504497"/>
              <a:gd name="connsiteX8" fmla="*/ 52552 w 1303283"/>
              <a:gd name="connsiteY8" fmla="*/ 10511 h 504497"/>
              <a:gd name="connsiteX9" fmla="*/ 21021 w 1303283"/>
              <a:gd name="connsiteY9" fmla="*/ 31532 h 504497"/>
              <a:gd name="connsiteX10" fmla="*/ 0 w 1303283"/>
              <a:gd name="connsiteY10" fmla="*/ 94594 h 504497"/>
              <a:gd name="connsiteX11" fmla="*/ 10510 w 1303283"/>
              <a:gd name="connsiteY11" fmla="*/ 283780 h 504497"/>
              <a:gd name="connsiteX12" fmla="*/ 63062 w 1303283"/>
              <a:gd name="connsiteY12" fmla="*/ 378373 h 504497"/>
              <a:gd name="connsiteX13" fmla="*/ 94593 w 1303283"/>
              <a:gd name="connsiteY13" fmla="*/ 399394 h 504497"/>
              <a:gd name="connsiteX14" fmla="*/ 168166 w 1303283"/>
              <a:gd name="connsiteY14" fmla="*/ 441435 h 504497"/>
              <a:gd name="connsiteX15" fmla="*/ 231228 w 1303283"/>
              <a:gd name="connsiteY15" fmla="*/ 483476 h 504497"/>
              <a:gd name="connsiteX16" fmla="*/ 378373 w 1303283"/>
              <a:gd name="connsiteY16" fmla="*/ 504497 h 504497"/>
              <a:gd name="connsiteX17" fmla="*/ 620110 w 1303283"/>
              <a:gd name="connsiteY17" fmla="*/ 493987 h 504497"/>
              <a:gd name="connsiteX18" fmla="*/ 693683 w 1303283"/>
              <a:gd name="connsiteY18" fmla="*/ 472966 h 504497"/>
              <a:gd name="connsiteX19" fmla="*/ 777766 w 1303283"/>
              <a:gd name="connsiteY19" fmla="*/ 451945 h 504497"/>
              <a:gd name="connsiteX20" fmla="*/ 851338 w 1303283"/>
              <a:gd name="connsiteY20" fmla="*/ 430925 h 504497"/>
              <a:gd name="connsiteX21" fmla="*/ 882869 w 1303283"/>
              <a:gd name="connsiteY21" fmla="*/ 420414 h 504497"/>
              <a:gd name="connsiteX22" fmla="*/ 924910 w 1303283"/>
              <a:gd name="connsiteY22" fmla="*/ 409904 h 504497"/>
              <a:gd name="connsiteX23" fmla="*/ 987973 w 1303283"/>
              <a:gd name="connsiteY23" fmla="*/ 388883 h 504497"/>
              <a:gd name="connsiteX24" fmla="*/ 1051035 w 1303283"/>
              <a:gd name="connsiteY24" fmla="*/ 367863 h 504497"/>
              <a:gd name="connsiteX25" fmla="*/ 1082566 w 1303283"/>
              <a:gd name="connsiteY25" fmla="*/ 357352 h 504497"/>
              <a:gd name="connsiteX26" fmla="*/ 1114097 w 1303283"/>
              <a:gd name="connsiteY26" fmla="*/ 346842 h 504497"/>
              <a:gd name="connsiteX27" fmla="*/ 1145628 w 1303283"/>
              <a:gd name="connsiteY27" fmla="*/ 325821 h 504497"/>
              <a:gd name="connsiteX28" fmla="*/ 1177159 w 1303283"/>
              <a:gd name="connsiteY28" fmla="*/ 315311 h 504497"/>
              <a:gd name="connsiteX29" fmla="*/ 1240221 w 1303283"/>
              <a:gd name="connsiteY29" fmla="*/ 273269 h 504497"/>
              <a:gd name="connsiteX30" fmla="*/ 1271752 w 1303283"/>
              <a:gd name="connsiteY30" fmla="*/ 252249 h 504497"/>
              <a:gd name="connsiteX31" fmla="*/ 1292773 w 1303283"/>
              <a:gd name="connsiteY31" fmla="*/ 189187 h 504497"/>
              <a:gd name="connsiteX32" fmla="*/ 1303283 w 1303283"/>
              <a:gd name="connsiteY32" fmla="*/ 157656 h 504497"/>
              <a:gd name="connsiteX33" fmla="*/ 1282262 w 1303283"/>
              <a:gd name="connsiteY33" fmla="*/ 126125 h 504497"/>
              <a:gd name="connsiteX34" fmla="*/ 1198179 w 1303283"/>
              <a:gd name="connsiteY34" fmla="*/ 126125 h 50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303283" h="504497">
                <a:moveTo>
                  <a:pt x="1198179" y="126125"/>
                </a:moveTo>
                <a:cubicBezTo>
                  <a:pt x="1175407" y="120870"/>
                  <a:pt x="1163899" y="103730"/>
                  <a:pt x="1145628" y="94594"/>
                </a:cubicBezTo>
                <a:cubicBezTo>
                  <a:pt x="1121151" y="82355"/>
                  <a:pt x="1072570" y="76265"/>
                  <a:pt x="1051035" y="73573"/>
                </a:cubicBezTo>
                <a:cubicBezTo>
                  <a:pt x="1016097" y="69206"/>
                  <a:pt x="980868" y="67430"/>
                  <a:pt x="945931" y="63063"/>
                </a:cubicBezTo>
                <a:cubicBezTo>
                  <a:pt x="924785" y="60420"/>
                  <a:pt x="904149" y="53702"/>
                  <a:pt x="882869" y="52552"/>
                </a:cubicBezTo>
                <a:cubicBezTo>
                  <a:pt x="774364" y="46687"/>
                  <a:pt x="665655" y="45545"/>
                  <a:pt x="557048" y="42042"/>
                </a:cubicBezTo>
                <a:cubicBezTo>
                  <a:pt x="499702" y="22927"/>
                  <a:pt x="541657" y="34823"/>
                  <a:pt x="451945" y="21021"/>
                </a:cubicBezTo>
                <a:cubicBezTo>
                  <a:pt x="320630" y="818"/>
                  <a:pt x="463565" y="19847"/>
                  <a:pt x="304800" y="0"/>
                </a:cubicBezTo>
                <a:cubicBezTo>
                  <a:pt x="220717" y="3504"/>
                  <a:pt x="136193" y="1217"/>
                  <a:pt x="52552" y="10511"/>
                </a:cubicBezTo>
                <a:cubicBezTo>
                  <a:pt x="39997" y="11906"/>
                  <a:pt x="27716" y="20820"/>
                  <a:pt x="21021" y="31532"/>
                </a:cubicBezTo>
                <a:cubicBezTo>
                  <a:pt x="9277" y="50322"/>
                  <a:pt x="0" y="94594"/>
                  <a:pt x="0" y="94594"/>
                </a:cubicBezTo>
                <a:cubicBezTo>
                  <a:pt x="3503" y="157656"/>
                  <a:pt x="4522" y="220905"/>
                  <a:pt x="10510" y="283780"/>
                </a:cubicBezTo>
                <a:cubicBezTo>
                  <a:pt x="13109" y="311067"/>
                  <a:pt x="51137" y="370423"/>
                  <a:pt x="63062" y="378373"/>
                </a:cubicBezTo>
                <a:cubicBezTo>
                  <a:pt x="73572" y="385380"/>
                  <a:pt x="84314" y="392052"/>
                  <a:pt x="94593" y="399394"/>
                </a:cubicBezTo>
                <a:cubicBezTo>
                  <a:pt x="150269" y="439162"/>
                  <a:pt x="116999" y="424380"/>
                  <a:pt x="168166" y="441435"/>
                </a:cubicBezTo>
                <a:cubicBezTo>
                  <a:pt x="189187" y="455449"/>
                  <a:pt x="206719" y="477348"/>
                  <a:pt x="231228" y="483476"/>
                </a:cubicBezTo>
                <a:cubicBezTo>
                  <a:pt x="307427" y="502527"/>
                  <a:pt x="258896" y="492550"/>
                  <a:pt x="378373" y="504497"/>
                </a:cubicBezTo>
                <a:cubicBezTo>
                  <a:pt x="458952" y="500994"/>
                  <a:pt x="539675" y="499945"/>
                  <a:pt x="620110" y="493987"/>
                </a:cubicBezTo>
                <a:cubicBezTo>
                  <a:pt x="644138" y="492207"/>
                  <a:pt x="670507" y="479287"/>
                  <a:pt x="693683" y="472966"/>
                </a:cubicBezTo>
                <a:cubicBezTo>
                  <a:pt x="721555" y="465364"/>
                  <a:pt x="750358" y="461081"/>
                  <a:pt x="777766" y="451945"/>
                </a:cubicBezTo>
                <a:cubicBezTo>
                  <a:pt x="853387" y="426739"/>
                  <a:pt x="758930" y="457328"/>
                  <a:pt x="851338" y="430925"/>
                </a:cubicBezTo>
                <a:cubicBezTo>
                  <a:pt x="861991" y="427881"/>
                  <a:pt x="872216" y="423458"/>
                  <a:pt x="882869" y="420414"/>
                </a:cubicBezTo>
                <a:cubicBezTo>
                  <a:pt x="896758" y="416446"/>
                  <a:pt x="911074" y="414055"/>
                  <a:pt x="924910" y="409904"/>
                </a:cubicBezTo>
                <a:cubicBezTo>
                  <a:pt x="946134" y="403537"/>
                  <a:pt x="966952" y="395890"/>
                  <a:pt x="987973" y="388883"/>
                </a:cubicBezTo>
                <a:lnTo>
                  <a:pt x="1051035" y="367863"/>
                </a:lnTo>
                <a:lnTo>
                  <a:pt x="1082566" y="357352"/>
                </a:lnTo>
                <a:lnTo>
                  <a:pt x="1114097" y="346842"/>
                </a:lnTo>
                <a:cubicBezTo>
                  <a:pt x="1124607" y="339835"/>
                  <a:pt x="1134330" y="331470"/>
                  <a:pt x="1145628" y="325821"/>
                </a:cubicBezTo>
                <a:cubicBezTo>
                  <a:pt x="1155537" y="320866"/>
                  <a:pt x="1167474" y="320691"/>
                  <a:pt x="1177159" y="315311"/>
                </a:cubicBezTo>
                <a:cubicBezTo>
                  <a:pt x="1199244" y="303042"/>
                  <a:pt x="1219200" y="287283"/>
                  <a:pt x="1240221" y="273269"/>
                </a:cubicBezTo>
                <a:lnTo>
                  <a:pt x="1271752" y="252249"/>
                </a:lnTo>
                <a:lnTo>
                  <a:pt x="1292773" y="189187"/>
                </a:lnTo>
                <a:lnTo>
                  <a:pt x="1303283" y="157656"/>
                </a:lnTo>
                <a:cubicBezTo>
                  <a:pt x="1296276" y="147146"/>
                  <a:pt x="1292974" y="132820"/>
                  <a:pt x="1282262" y="126125"/>
                </a:cubicBezTo>
                <a:cubicBezTo>
                  <a:pt x="1239765" y="99564"/>
                  <a:pt x="1220951" y="131380"/>
                  <a:pt x="1198179" y="126125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693738" y="2679700"/>
            <a:ext cx="766762" cy="977900"/>
          </a:xfrm>
          <a:custGeom>
            <a:avLst/>
            <a:gdLst>
              <a:gd name="connsiteX0" fmla="*/ 546538 w 767255"/>
              <a:gd name="connsiteY0" fmla="*/ 851338 h 977462"/>
              <a:gd name="connsiteX1" fmla="*/ 599089 w 767255"/>
              <a:gd name="connsiteY1" fmla="*/ 830317 h 977462"/>
              <a:gd name="connsiteX2" fmla="*/ 662151 w 767255"/>
              <a:gd name="connsiteY2" fmla="*/ 798786 h 977462"/>
              <a:gd name="connsiteX3" fmla="*/ 725214 w 767255"/>
              <a:gd name="connsiteY3" fmla="*/ 735724 h 977462"/>
              <a:gd name="connsiteX4" fmla="*/ 746234 w 767255"/>
              <a:gd name="connsiteY4" fmla="*/ 672662 h 977462"/>
              <a:gd name="connsiteX5" fmla="*/ 756745 w 767255"/>
              <a:gd name="connsiteY5" fmla="*/ 641131 h 977462"/>
              <a:gd name="connsiteX6" fmla="*/ 767255 w 767255"/>
              <a:gd name="connsiteY6" fmla="*/ 599090 h 977462"/>
              <a:gd name="connsiteX7" fmla="*/ 756745 w 767255"/>
              <a:gd name="connsiteY7" fmla="*/ 273269 h 977462"/>
              <a:gd name="connsiteX8" fmla="*/ 725214 w 767255"/>
              <a:gd name="connsiteY8" fmla="*/ 157655 h 977462"/>
              <a:gd name="connsiteX9" fmla="*/ 630620 w 767255"/>
              <a:gd name="connsiteY9" fmla="*/ 73572 h 977462"/>
              <a:gd name="connsiteX10" fmla="*/ 546538 w 767255"/>
              <a:gd name="connsiteY10" fmla="*/ 42041 h 977462"/>
              <a:gd name="connsiteX11" fmla="*/ 515007 w 767255"/>
              <a:gd name="connsiteY11" fmla="*/ 21021 h 977462"/>
              <a:gd name="connsiteX12" fmla="*/ 420414 w 767255"/>
              <a:gd name="connsiteY12" fmla="*/ 0 h 977462"/>
              <a:gd name="connsiteX13" fmla="*/ 210207 w 767255"/>
              <a:gd name="connsiteY13" fmla="*/ 10510 h 977462"/>
              <a:gd name="connsiteX14" fmla="*/ 147145 w 767255"/>
              <a:gd name="connsiteY14" fmla="*/ 31531 h 977462"/>
              <a:gd name="connsiteX15" fmla="*/ 84083 w 767255"/>
              <a:gd name="connsiteY15" fmla="*/ 94593 h 977462"/>
              <a:gd name="connsiteX16" fmla="*/ 21020 w 767255"/>
              <a:gd name="connsiteY16" fmla="*/ 199696 h 977462"/>
              <a:gd name="connsiteX17" fmla="*/ 0 w 767255"/>
              <a:gd name="connsiteY17" fmla="*/ 273269 h 977462"/>
              <a:gd name="connsiteX18" fmla="*/ 10510 w 767255"/>
              <a:gd name="connsiteY18" fmla="*/ 704193 h 977462"/>
              <a:gd name="connsiteX19" fmla="*/ 42041 w 767255"/>
              <a:gd name="connsiteY19" fmla="*/ 819807 h 977462"/>
              <a:gd name="connsiteX20" fmla="*/ 73572 w 767255"/>
              <a:gd name="connsiteY20" fmla="*/ 851338 h 977462"/>
              <a:gd name="connsiteX21" fmla="*/ 147145 w 767255"/>
              <a:gd name="connsiteY21" fmla="*/ 924910 h 977462"/>
              <a:gd name="connsiteX22" fmla="*/ 178676 w 767255"/>
              <a:gd name="connsiteY22" fmla="*/ 945931 h 977462"/>
              <a:gd name="connsiteX23" fmla="*/ 294289 w 767255"/>
              <a:gd name="connsiteY23" fmla="*/ 977462 h 977462"/>
              <a:gd name="connsiteX24" fmla="*/ 462455 w 767255"/>
              <a:gd name="connsiteY24" fmla="*/ 966952 h 977462"/>
              <a:gd name="connsiteX25" fmla="*/ 525517 w 767255"/>
              <a:gd name="connsiteY25" fmla="*/ 945931 h 977462"/>
              <a:gd name="connsiteX26" fmla="*/ 567558 w 767255"/>
              <a:gd name="connsiteY26" fmla="*/ 882869 h 977462"/>
              <a:gd name="connsiteX27" fmla="*/ 546538 w 767255"/>
              <a:gd name="connsiteY27" fmla="*/ 851338 h 97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67255" h="977462">
                <a:moveTo>
                  <a:pt x="546538" y="851338"/>
                </a:moveTo>
                <a:cubicBezTo>
                  <a:pt x="551793" y="842579"/>
                  <a:pt x="581424" y="836942"/>
                  <a:pt x="599089" y="830317"/>
                </a:cubicBezTo>
                <a:cubicBezTo>
                  <a:pt x="630679" y="818471"/>
                  <a:pt x="634998" y="822922"/>
                  <a:pt x="662151" y="798786"/>
                </a:cubicBezTo>
                <a:cubicBezTo>
                  <a:pt x="684370" y="779036"/>
                  <a:pt x="725214" y="735724"/>
                  <a:pt x="725214" y="735724"/>
                </a:cubicBezTo>
                <a:lnTo>
                  <a:pt x="746234" y="672662"/>
                </a:lnTo>
                <a:cubicBezTo>
                  <a:pt x="749737" y="662152"/>
                  <a:pt x="754058" y="651879"/>
                  <a:pt x="756745" y="641131"/>
                </a:cubicBezTo>
                <a:lnTo>
                  <a:pt x="767255" y="599090"/>
                </a:lnTo>
                <a:cubicBezTo>
                  <a:pt x="763752" y="490483"/>
                  <a:pt x="762773" y="381765"/>
                  <a:pt x="756745" y="273269"/>
                </a:cubicBezTo>
                <a:cubicBezTo>
                  <a:pt x="755779" y="255886"/>
                  <a:pt x="734654" y="167094"/>
                  <a:pt x="725214" y="157655"/>
                </a:cubicBezTo>
                <a:cubicBezTo>
                  <a:pt x="682650" y="115091"/>
                  <a:pt x="674380" y="98578"/>
                  <a:pt x="630620" y="73572"/>
                </a:cubicBezTo>
                <a:cubicBezTo>
                  <a:pt x="587875" y="49146"/>
                  <a:pt x="592516" y="53536"/>
                  <a:pt x="546538" y="42041"/>
                </a:cubicBezTo>
                <a:cubicBezTo>
                  <a:pt x="536028" y="35034"/>
                  <a:pt x="526617" y="25997"/>
                  <a:pt x="515007" y="21021"/>
                </a:cubicBezTo>
                <a:cubicBezTo>
                  <a:pt x="502015" y="15453"/>
                  <a:pt x="429773" y="1872"/>
                  <a:pt x="420414" y="0"/>
                </a:cubicBezTo>
                <a:cubicBezTo>
                  <a:pt x="350345" y="3503"/>
                  <a:pt x="279901" y="2468"/>
                  <a:pt x="210207" y="10510"/>
                </a:cubicBezTo>
                <a:cubicBezTo>
                  <a:pt x="188195" y="13050"/>
                  <a:pt x="147145" y="31531"/>
                  <a:pt x="147145" y="31531"/>
                </a:cubicBezTo>
                <a:cubicBezTo>
                  <a:pt x="126124" y="52552"/>
                  <a:pt x="100573" y="69858"/>
                  <a:pt x="84083" y="94593"/>
                </a:cubicBezTo>
                <a:cubicBezTo>
                  <a:pt x="54199" y="139419"/>
                  <a:pt x="40410" y="154453"/>
                  <a:pt x="21020" y="199696"/>
                </a:cubicBezTo>
                <a:cubicBezTo>
                  <a:pt x="11975" y="220802"/>
                  <a:pt x="5332" y="251940"/>
                  <a:pt x="0" y="273269"/>
                </a:cubicBezTo>
                <a:cubicBezTo>
                  <a:pt x="3503" y="416910"/>
                  <a:pt x="4269" y="560645"/>
                  <a:pt x="10510" y="704193"/>
                </a:cubicBezTo>
                <a:cubicBezTo>
                  <a:pt x="11256" y="721360"/>
                  <a:pt x="32871" y="810637"/>
                  <a:pt x="42041" y="819807"/>
                </a:cubicBezTo>
                <a:lnTo>
                  <a:pt x="73572" y="851338"/>
                </a:lnTo>
                <a:cubicBezTo>
                  <a:pt x="92073" y="906836"/>
                  <a:pt x="74865" y="876723"/>
                  <a:pt x="147145" y="924910"/>
                </a:cubicBezTo>
                <a:cubicBezTo>
                  <a:pt x="157655" y="931917"/>
                  <a:pt x="166692" y="941936"/>
                  <a:pt x="178676" y="945931"/>
                </a:cubicBezTo>
                <a:cubicBezTo>
                  <a:pt x="258685" y="972601"/>
                  <a:pt x="220011" y="962607"/>
                  <a:pt x="294289" y="977462"/>
                </a:cubicBezTo>
                <a:cubicBezTo>
                  <a:pt x="350344" y="973959"/>
                  <a:pt x="406805" y="974541"/>
                  <a:pt x="462455" y="966952"/>
                </a:cubicBezTo>
                <a:cubicBezTo>
                  <a:pt x="484410" y="963958"/>
                  <a:pt x="525517" y="945931"/>
                  <a:pt x="525517" y="945931"/>
                </a:cubicBezTo>
                <a:cubicBezTo>
                  <a:pt x="539531" y="924910"/>
                  <a:pt x="559568" y="906836"/>
                  <a:pt x="567558" y="882869"/>
                </a:cubicBezTo>
                <a:cubicBezTo>
                  <a:pt x="579636" y="846638"/>
                  <a:pt x="541283" y="860097"/>
                  <a:pt x="546538" y="851338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489075" y="3730625"/>
            <a:ext cx="4060825" cy="2260600"/>
          </a:xfrm>
          <a:custGeom>
            <a:avLst/>
            <a:gdLst>
              <a:gd name="connsiteX0" fmla="*/ 3734509 w 4060330"/>
              <a:gd name="connsiteY0" fmla="*/ 199697 h 2259725"/>
              <a:gd name="connsiteX1" fmla="*/ 3419199 w 4060330"/>
              <a:gd name="connsiteY1" fmla="*/ 189187 h 2259725"/>
              <a:gd name="connsiteX2" fmla="*/ 3345627 w 4060330"/>
              <a:gd name="connsiteY2" fmla="*/ 168166 h 2259725"/>
              <a:gd name="connsiteX3" fmla="*/ 3303585 w 4060330"/>
              <a:gd name="connsiteY3" fmla="*/ 147145 h 2259725"/>
              <a:gd name="connsiteX4" fmla="*/ 3219502 w 4060330"/>
              <a:gd name="connsiteY4" fmla="*/ 126125 h 2259725"/>
              <a:gd name="connsiteX5" fmla="*/ 3156440 w 4060330"/>
              <a:gd name="connsiteY5" fmla="*/ 105104 h 2259725"/>
              <a:gd name="connsiteX6" fmla="*/ 3051337 w 4060330"/>
              <a:gd name="connsiteY6" fmla="*/ 84083 h 2259725"/>
              <a:gd name="connsiteX7" fmla="*/ 3019806 w 4060330"/>
              <a:gd name="connsiteY7" fmla="*/ 73573 h 2259725"/>
              <a:gd name="connsiteX8" fmla="*/ 2862151 w 4060330"/>
              <a:gd name="connsiteY8" fmla="*/ 52552 h 2259725"/>
              <a:gd name="connsiteX9" fmla="*/ 2809599 w 4060330"/>
              <a:gd name="connsiteY9" fmla="*/ 42042 h 2259725"/>
              <a:gd name="connsiteX10" fmla="*/ 2630923 w 4060330"/>
              <a:gd name="connsiteY10" fmla="*/ 31531 h 2259725"/>
              <a:gd name="connsiteX11" fmla="*/ 2336634 w 4060330"/>
              <a:gd name="connsiteY11" fmla="*/ 10511 h 2259725"/>
              <a:gd name="connsiteX12" fmla="*/ 2242040 w 4060330"/>
              <a:gd name="connsiteY12" fmla="*/ 0 h 2259725"/>
              <a:gd name="connsiteX13" fmla="*/ 1621930 w 4060330"/>
              <a:gd name="connsiteY13" fmla="*/ 10511 h 2259725"/>
              <a:gd name="connsiteX14" fmla="*/ 1474785 w 4060330"/>
              <a:gd name="connsiteY14" fmla="*/ 31531 h 2259725"/>
              <a:gd name="connsiteX15" fmla="*/ 1369682 w 4060330"/>
              <a:gd name="connsiteY15" fmla="*/ 42042 h 2259725"/>
              <a:gd name="connsiteX16" fmla="*/ 1306620 w 4060330"/>
              <a:gd name="connsiteY16" fmla="*/ 63062 h 2259725"/>
              <a:gd name="connsiteX17" fmla="*/ 1264578 w 4060330"/>
              <a:gd name="connsiteY17" fmla="*/ 73573 h 2259725"/>
              <a:gd name="connsiteX18" fmla="*/ 1212027 w 4060330"/>
              <a:gd name="connsiteY18" fmla="*/ 94594 h 2259725"/>
              <a:gd name="connsiteX19" fmla="*/ 1180496 w 4060330"/>
              <a:gd name="connsiteY19" fmla="*/ 105104 h 2259725"/>
              <a:gd name="connsiteX20" fmla="*/ 1148965 w 4060330"/>
              <a:gd name="connsiteY20" fmla="*/ 126125 h 2259725"/>
              <a:gd name="connsiteX21" fmla="*/ 1075392 w 4060330"/>
              <a:gd name="connsiteY21" fmla="*/ 168166 h 2259725"/>
              <a:gd name="connsiteX22" fmla="*/ 991309 w 4060330"/>
              <a:gd name="connsiteY22" fmla="*/ 231228 h 2259725"/>
              <a:gd name="connsiteX23" fmla="*/ 949268 w 4060330"/>
              <a:gd name="connsiteY23" fmla="*/ 252249 h 2259725"/>
              <a:gd name="connsiteX24" fmla="*/ 886206 w 4060330"/>
              <a:gd name="connsiteY24" fmla="*/ 294290 h 2259725"/>
              <a:gd name="connsiteX25" fmla="*/ 823144 w 4060330"/>
              <a:gd name="connsiteY25" fmla="*/ 357352 h 2259725"/>
              <a:gd name="connsiteX26" fmla="*/ 791613 w 4060330"/>
              <a:gd name="connsiteY26" fmla="*/ 388883 h 2259725"/>
              <a:gd name="connsiteX27" fmla="*/ 739061 w 4060330"/>
              <a:gd name="connsiteY27" fmla="*/ 451945 h 2259725"/>
              <a:gd name="connsiteX28" fmla="*/ 675999 w 4060330"/>
              <a:gd name="connsiteY28" fmla="*/ 493987 h 2259725"/>
              <a:gd name="connsiteX29" fmla="*/ 612937 w 4060330"/>
              <a:gd name="connsiteY29" fmla="*/ 578069 h 2259725"/>
              <a:gd name="connsiteX30" fmla="*/ 591916 w 4060330"/>
              <a:gd name="connsiteY30" fmla="*/ 609600 h 2259725"/>
              <a:gd name="connsiteX31" fmla="*/ 528854 w 4060330"/>
              <a:gd name="connsiteY31" fmla="*/ 672662 h 2259725"/>
              <a:gd name="connsiteX32" fmla="*/ 497323 w 4060330"/>
              <a:gd name="connsiteY32" fmla="*/ 704194 h 2259725"/>
              <a:gd name="connsiteX33" fmla="*/ 455282 w 4060330"/>
              <a:gd name="connsiteY33" fmla="*/ 725214 h 2259725"/>
              <a:gd name="connsiteX34" fmla="*/ 423751 w 4060330"/>
              <a:gd name="connsiteY34" fmla="*/ 746235 h 2259725"/>
              <a:gd name="connsiteX35" fmla="*/ 392220 w 4060330"/>
              <a:gd name="connsiteY35" fmla="*/ 756745 h 2259725"/>
              <a:gd name="connsiteX36" fmla="*/ 308137 w 4060330"/>
              <a:gd name="connsiteY36" fmla="*/ 798787 h 2259725"/>
              <a:gd name="connsiteX37" fmla="*/ 224054 w 4060330"/>
              <a:gd name="connsiteY37" fmla="*/ 840828 h 2259725"/>
              <a:gd name="connsiteX38" fmla="*/ 182013 w 4060330"/>
              <a:gd name="connsiteY38" fmla="*/ 861849 h 2259725"/>
              <a:gd name="connsiteX39" fmla="*/ 139971 w 4060330"/>
              <a:gd name="connsiteY39" fmla="*/ 893380 h 2259725"/>
              <a:gd name="connsiteX40" fmla="*/ 45378 w 4060330"/>
              <a:gd name="connsiteY40" fmla="*/ 966952 h 2259725"/>
              <a:gd name="connsiteX41" fmla="*/ 13847 w 4060330"/>
              <a:gd name="connsiteY41" fmla="*/ 1019504 h 2259725"/>
              <a:gd name="connsiteX42" fmla="*/ 13847 w 4060330"/>
              <a:gd name="connsiteY42" fmla="*/ 1208690 h 2259725"/>
              <a:gd name="connsiteX43" fmla="*/ 34868 w 4060330"/>
              <a:gd name="connsiteY43" fmla="*/ 1303283 h 2259725"/>
              <a:gd name="connsiteX44" fmla="*/ 66399 w 4060330"/>
              <a:gd name="connsiteY44" fmla="*/ 1345325 h 2259725"/>
              <a:gd name="connsiteX45" fmla="*/ 118951 w 4060330"/>
              <a:gd name="connsiteY45" fmla="*/ 1439918 h 2259725"/>
              <a:gd name="connsiteX46" fmla="*/ 171502 w 4060330"/>
              <a:gd name="connsiteY46" fmla="*/ 1502980 h 2259725"/>
              <a:gd name="connsiteX47" fmla="*/ 318647 w 4060330"/>
              <a:gd name="connsiteY47" fmla="*/ 1555531 h 2259725"/>
              <a:gd name="connsiteX48" fmla="*/ 476302 w 4060330"/>
              <a:gd name="connsiteY48" fmla="*/ 1566042 h 2259725"/>
              <a:gd name="connsiteX49" fmla="*/ 570896 w 4060330"/>
              <a:gd name="connsiteY49" fmla="*/ 1576552 h 2259725"/>
              <a:gd name="connsiteX50" fmla="*/ 697020 w 4060330"/>
              <a:gd name="connsiteY50" fmla="*/ 1639614 h 2259725"/>
              <a:gd name="connsiteX51" fmla="*/ 728551 w 4060330"/>
              <a:gd name="connsiteY51" fmla="*/ 1660635 h 2259725"/>
              <a:gd name="connsiteX52" fmla="*/ 760082 w 4060330"/>
              <a:gd name="connsiteY52" fmla="*/ 1692166 h 2259725"/>
              <a:gd name="connsiteX53" fmla="*/ 802123 w 4060330"/>
              <a:gd name="connsiteY53" fmla="*/ 1755228 h 2259725"/>
              <a:gd name="connsiteX54" fmla="*/ 833654 w 4060330"/>
              <a:gd name="connsiteY54" fmla="*/ 1776249 h 2259725"/>
              <a:gd name="connsiteX55" fmla="*/ 854675 w 4060330"/>
              <a:gd name="connsiteY55" fmla="*/ 1818290 h 2259725"/>
              <a:gd name="connsiteX56" fmla="*/ 980799 w 4060330"/>
              <a:gd name="connsiteY56" fmla="*/ 1923394 h 2259725"/>
              <a:gd name="connsiteX57" fmla="*/ 1012330 w 4060330"/>
              <a:gd name="connsiteY57" fmla="*/ 1944414 h 2259725"/>
              <a:gd name="connsiteX58" fmla="*/ 1075392 w 4060330"/>
              <a:gd name="connsiteY58" fmla="*/ 1975945 h 2259725"/>
              <a:gd name="connsiteX59" fmla="*/ 1169985 w 4060330"/>
              <a:gd name="connsiteY59" fmla="*/ 2017987 h 2259725"/>
              <a:gd name="connsiteX60" fmla="*/ 1264578 w 4060330"/>
              <a:gd name="connsiteY60" fmla="*/ 2039007 h 2259725"/>
              <a:gd name="connsiteX61" fmla="*/ 1296109 w 4060330"/>
              <a:gd name="connsiteY61" fmla="*/ 2049518 h 2259725"/>
              <a:gd name="connsiteX62" fmla="*/ 1348661 w 4060330"/>
              <a:gd name="connsiteY62" fmla="*/ 2060028 h 2259725"/>
              <a:gd name="connsiteX63" fmla="*/ 1411723 w 4060330"/>
              <a:gd name="connsiteY63" fmla="*/ 2081049 h 2259725"/>
              <a:gd name="connsiteX64" fmla="*/ 1443254 w 4060330"/>
              <a:gd name="connsiteY64" fmla="*/ 2091559 h 2259725"/>
              <a:gd name="connsiteX65" fmla="*/ 1527337 w 4060330"/>
              <a:gd name="connsiteY65" fmla="*/ 2102069 h 2259725"/>
              <a:gd name="connsiteX66" fmla="*/ 1695502 w 4060330"/>
              <a:gd name="connsiteY66" fmla="*/ 2133600 h 2259725"/>
              <a:gd name="connsiteX67" fmla="*/ 1737544 w 4060330"/>
              <a:gd name="connsiteY67" fmla="*/ 2144111 h 2259725"/>
              <a:gd name="connsiteX68" fmla="*/ 1790096 w 4060330"/>
              <a:gd name="connsiteY68" fmla="*/ 2154621 h 2259725"/>
              <a:gd name="connsiteX69" fmla="*/ 1821627 w 4060330"/>
              <a:gd name="connsiteY69" fmla="*/ 2165131 h 2259725"/>
              <a:gd name="connsiteX70" fmla="*/ 1916220 w 4060330"/>
              <a:gd name="connsiteY70" fmla="*/ 2175642 h 2259725"/>
              <a:gd name="connsiteX71" fmla="*/ 1968771 w 4060330"/>
              <a:gd name="connsiteY71" fmla="*/ 2186152 h 2259725"/>
              <a:gd name="connsiteX72" fmla="*/ 2031834 w 4060330"/>
              <a:gd name="connsiteY72" fmla="*/ 2196662 h 2259725"/>
              <a:gd name="connsiteX73" fmla="*/ 2115916 w 4060330"/>
              <a:gd name="connsiteY73" fmla="*/ 2217683 h 2259725"/>
              <a:gd name="connsiteX74" fmla="*/ 2210509 w 4060330"/>
              <a:gd name="connsiteY74" fmla="*/ 2228194 h 2259725"/>
              <a:gd name="connsiteX75" fmla="*/ 2389185 w 4060330"/>
              <a:gd name="connsiteY75" fmla="*/ 2249214 h 2259725"/>
              <a:gd name="connsiteX76" fmla="*/ 2462758 w 4060330"/>
              <a:gd name="connsiteY76" fmla="*/ 2259725 h 2259725"/>
              <a:gd name="connsiteX77" fmla="*/ 2893682 w 4060330"/>
              <a:gd name="connsiteY77" fmla="*/ 2238704 h 2259725"/>
              <a:gd name="connsiteX78" fmla="*/ 2925213 w 4060330"/>
              <a:gd name="connsiteY78" fmla="*/ 2228194 h 2259725"/>
              <a:gd name="connsiteX79" fmla="*/ 3040827 w 4060330"/>
              <a:gd name="connsiteY79" fmla="*/ 2207173 h 2259725"/>
              <a:gd name="connsiteX80" fmla="*/ 3103889 w 4060330"/>
              <a:gd name="connsiteY80" fmla="*/ 2186152 h 2259725"/>
              <a:gd name="connsiteX81" fmla="*/ 3251034 w 4060330"/>
              <a:gd name="connsiteY81" fmla="*/ 2123090 h 2259725"/>
              <a:gd name="connsiteX82" fmla="*/ 3303585 w 4060330"/>
              <a:gd name="connsiteY82" fmla="*/ 2112580 h 2259725"/>
              <a:gd name="connsiteX83" fmla="*/ 3366647 w 4060330"/>
              <a:gd name="connsiteY83" fmla="*/ 2081049 h 2259725"/>
              <a:gd name="connsiteX84" fmla="*/ 3440220 w 4060330"/>
              <a:gd name="connsiteY84" fmla="*/ 2028497 h 2259725"/>
              <a:gd name="connsiteX85" fmla="*/ 3576854 w 4060330"/>
              <a:gd name="connsiteY85" fmla="*/ 1933904 h 2259725"/>
              <a:gd name="connsiteX86" fmla="*/ 3608385 w 4060330"/>
              <a:gd name="connsiteY86" fmla="*/ 1902373 h 2259725"/>
              <a:gd name="connsiteX87" fmla="*/ 3629406 w 4060330"/>
              <a:gd name="connsiteY87" fmla="*/ 1870842 h 2259725"/>
              <a:gd name="connsiteX88" fmla="*/ 3660937 w 4060330"/>
              <a:gd name="connsiteY88" fmla="*/ 1828800 h 2259725"/>
              <a:gd name="connsiteX89" fmla="*/ 3692468 w 4060330"/>
              <a:gd name="connsiteY89" fmla="*/ 1797269 h 2259725"/>
              <a:gd name="connsiteX90" fmla="*/ 3713489 w 4060330"/>
              <a:gd name="connsiteY90" fmla="*/ 1755228 h 2259725"/>
              <a:gd name="connsiteX91" fmla="*/ 3776551 w 4060330"/>
              <a:gd name="connsiteY91" fmla="*/ 1681656 h 2259725"/>
              <a:gd name="connsiteX92" fmla="*/ 3787061 w 4060330"/>
              <a:gd name="connsiteY92" fmla="*/ 1650125 h 2259725"/>
              <a:gd name="connsiteX93" fmla="*/ 3818592 w 4060330"/>
              <a:gd name="connsiteY93" fmla="*/ 1618594 h 2259725"/>
              <a:gd name="connsiteX94" fmla="*/ 3850123 w 4060330"/>
              <a:gd name="connsiteY94" fmla="*/ 1576552 h 2259725"/>
              <a:gd name="connsiteX95" fmla="*/ 3923696 w 4060330"/>
              <a:gd name="connsiteY95" fmla="*/ 1481959 h 2259725"/>
              <a:gd name="connsiteX96" fmla="*/ 3976247 w 4060330"/>
              <a:gd name="connsiteY96" fmla="*/ 1376856 h 2259725"/>
              <a:gd name="connsiteX97" fmla="*/ 3986758 w 4060330"/>
              <a:gd name="connsiteY97" fmla="*/ 1324304 h 2259725"/>
              <a:gd name="connsiteX98" fmla="*/ 4028799 w 4060330"/>
              <a:gd name="connsiteY98" fmla="*/ 1219200 h 2259725"/>
              <a:gd name="connsiteX99" fmla="*/ 4039309 w 4060330"/>
              <a:gd name="connsiteY99" fmla="*/ 1156138 h 2259725"/>
              <a:gd name="connsiteX100" fmla="*/ 4060330 w 4060330"/>
              <a:gd name="connsiteY100" fmla="*/ 956442 h 2259725"/>
              <a:gd name="connsiteX101" fmla="*/ 4049820 w 4060330"/>
              <a:gd name="connsiteY101" fmla="*/ 714704 h 2259725"/>
              <a:gd name="connsiteX102" fmla="*/ 4028799 w 4060330"/>
              <a:gd name="connsiteY102" fmla="*/ 630621 h 2259725"/>
              <a:gd name="connsiteX103" fmla="*/ 3997268 w 4060330"/>
              <a:gd name="connsiteY103" fmla="*/ 546538 h 2259725"/>
              <a:gd name="connsiteX104" fmla="*/ 3944716 w 4060330"/>
              <a:gd name="connsiteY104" fmla="*/ 451945 h 2259725"/>
              <a:gd name="connsiteX105" fmla="*/ 3923696 w 4060330"/>
              <a:gd name="connsiteY105" fmla="*/ 399394 h 2259725"/>
              <a:gd name="connsiteX106" fmla="*/ 3871144 w 4060330"/>
              <a:gd name="connsiteY106" fmla="*/ 336331 h 2259725"/>
              <a:gd name="connsiteX107" fmla="*/ 3818592 w 4060330"/>
              <a:gd name="connsiteY107" fmla="*/ 283780 h 2259725"/>
              <a:gd name="connsiteX108" fmla="*/ 3808082 w 4060330"/>
              <a:gd name="connsiteY108" fmla="*/ 252249 h 2259725"/>
              <a:gd name="connsiteX109" fmla="*/ 3776551 w 4060330"/>
              <a:gd name="connsiteY109" fmla="*/ 241738 h 2259725"/>
              <a:gd name="connsiteX110" fmla="*/ 3745020 w 4060330"/>
              <a:gd name="connsiteY110" fmla="*/ 220718 h 2259725"/>
              <a:gd name="connsiteX111" fmla="*/ 3681958 w 4060330"/>
              <a:gd name="connsiteY111" fmla="*/ 199697 h 225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4060330" h="2259725">
                <a:moveTo>
                  <a:pt x="3734509" y="199697"/>
                </a:moveTo>
                <a:cubicBezTo>
                  <a:pt x="3629406" y="196194"/>
                  <a:pt x="3524179" y="195362"/>
                  <a:pt x="3419199" y="189187"/>
                </a:cubicBezTo>
                <a:cubicBezTo>
                  <a:pt x="3408900" y="188581"/>
                  <a:pt x="3358274" y="173586"/>
                  <a:pt x="3345627" y="168166"/>
                </a:cubicBezTo>
                <a:cubicBezTo>
                  <a:pt x="3331226" y="161994"/>
                  <a:pt x="3318449" y="152100"/>
                  <a:pt x="3303585" y="147145"/>
                </a:cubicBezTo>
                <a:cubicBezTo>
                  <a:pt x="3276177" y="138009"/>
                  <a:pt x="3246910" y="135261"/>
                  <a:pt x="3219502" y="126125"/>
                </a:cubicBezTo>
                <a:cubicBezTo>
                  <a:pt x="3198481" y="119118"/>
                  <a:pt x="3178296" y="108747"/>
                  <a:pt x="3156440" y="105104"/>
                </a:cubicBezTo>
                <a:cubicBezTo>
                  <a:pt x="3106875" y="96843"/>
                  <a:pt x="3095246" y="96629"/>
                  <a:pt x="3051337" y="84083"/>
                </a:cubicBezTo>
                <a:cubicBezTo>
                  <a:pt x="3040684" y="81039"/>
                  <a:pt x="3030621" y="75976"/>
                  <a:pt x="3019806" y="73573"/>
                </a:cubicBezTo>
                <a:cubicBezTo>
                  <a:pt x="2960381" y="60367"/>
                  <a:pt x="2925923" y="61662"/>
                  <a:pt x="2862151" y="52552"/>
                </a:cubicBezTo>
                <a:cubicBezTo>
                  <a:pt x="2844466" y="50026"/>
                  <a:pt x="2827390" y="43659"/>
                  <a:pt x="2809599" y="42042"/>
                </a:cubicBezTo>
                <a:cubicBezTo>
                  <a:pt x="2750182" y="36640"/>
                  <a:pt x="2690482" y="35035"/>
                  <a:pt x="2630923" y="31531"/>
                </a:cubicBezTo>
                <a:cubicBezTo>
                  <a:pt x="2444729" y="8258"/>
                  <a:pt x="2655764" y="32520"/>
                  <a:pt x="2336634" y="10511"/>
                </a:cubicBezTo>
                <a:cubicBezTo>
                  <a:pt x="2304984" y="8328"/>
                  <a:pt x="2273571" y="3504"/>
                  <a:pt x="2242040" y="0"/>
                </a:cubicBezTo>
                <a:lnTo>
                  <a:pt x="1621930" y="10511"/>
                </a:lnTo>
                <a:cubicBezTo>
                  <a:pt x="1502604" y="14021"/>
                  <a:pt x="1562375" y="19852"/>
                  <a:pt x="1474785" y="31531"/>
                </a:cubicBezTo>
                <a:cubicBezTo>
                  <a:pt x="1439885" y="36184"/>
                  <a:pt x="1404716" y="38538"/>
                  <a:pt x="1369682" y="42042"/>
                </a:cubicBezTo>
                <a:cubicBezTo>
                  <a:pt x="1348661" y="49049"/>
                  <a:pt x="1328116" y="57688"/>
                  <a:pt x="1306620" y="63062"/>
                </a:cubicBezTo>
                <a:cubicBezTo>
                  <a:pt x="1292606" y="66566"/>
                  <a:pt x="1278282" y="69005"/>
                  <a:pt x="1264578" y="73573"/>
                </a:cubicBezTo>
                <a:cubicBezTo>
                  <a:pt x="1246680" y="79539"/>
                  <a:pt x="1229692" y="87969"/>
                  <a:pt x="1212027" y="94594"/>
                </a:cubicBezTo>
                <a:cubicBezTo>
                  <a:pt x="1201654" y="98484"/>
                  <a:pt x="1191006" y="101601"/>
                  <a:pt x="1180496" y="105104"/>
                </a:cubicBezTo>
                <a:cubicBezTo>
                  <a:pt x="1169986" y="112111"/>
                  <a:pt x="1159933" y="119858"/>
                  <a:pt x="1148965" y="126125"/>
                </a:cubicBezTo>
                <a:cubicBezTo>
                  <a:pt x="1092666" y="158295"/>
                  <a:pt x="1122345" y="134019"/>
                  <a:pt x="1075392" y="168166"/>
                </a:cubicBezTo>
                <a:cubicBezTo>
                  <a:pt x="1047058" y="188772"/>
                  <a:pt x="1022645" y="215560"/>
                  <a:pt x="991309" y="231228"/>
                </a:cubicBezTo>
                <a:cubicBezTo>
                  <a:pt x="977295" y="238235"/>
                  <a:pt x="962017" y="243142"/>
                  <a:pt x="949268" y="252249"/>
                </a:cubicBezTo>
                <a:cubicBezTo>
                  <a:pt x="880382" y="301454"/>
                  <a:pt x="953842" y="271745"/>
                  <a:pt x="886206" y="294290"/>
                </a:cubicBezTo>
                <a:lnTo>
                  <a:pt x="823144" y="357352"/>
                </a:lnTo>
                <a:cubicBezTo>
                  <a:pt x="812634" y="367862"/>
                  <a:pt x="799858" y="376516"/>
                  <a:pt x="791613" y="388883"/>
                </a:cubicBezTo>
                <a:cubicBezTo>
                  <a:pt x="772928" y="416910"/>
                  <a:pt x="767074" y="430157"/>
                  <a:pt x="739061" y="451945"/>
                </a:cubicBezTo>
                <a:cubicBezTo>
                  <a:pt x="719119" y="467456"/>
                  <a:pt x="691157" y="473776"/>
                  <a:pt x="675999" y="493987"/>
                </a:cubicBezTo>
                <a:cubicBezTo>
                  <a:pt x="654978" y="522014"/>
                  <a:pt x="632371" y="548919"/>
                  <a:pt x="612937" y="578069"/>
                </a:cubicBezTo>
                <a:cubicBezTo>
                  <a:pt x="605930" y="588579"/>
                  <a:pt x="600308" y="600159"/>
                  <a:pt x="591916" y="609600"/>
                </a:cubicBezTo>
                <a:cubicBezTo>
                  <a:pt x="572166" y="631819"/>
                  <a:pt x="549875" y="651641"/>
                  <a:pt x="528854" y="672662"/>
                </a:cubicBezTo>
                <a:cubicBezTo>
                  <a:pt x="518344" y="683173"/>
                  <a:pt x="510618" y="697547"/>
                  <a:pt x="497323" y="704194"/>
                </a:cubicBezTo>
                <a:cubicBezTo>
                  <a:pt x="483309" y="711201"/>
                  <a:pt x="468885" y="717441"/>
                  <a:pt x="455282" y="725214"/>
                </a:cubicBezTo>
                <a:cubicBezTo>
                  <a:pt x="444314" y="731481"/>
                  <a:pt x="435049" y="740586"/>
                  <a:pt x="423751" y="746235"/>
                </a:cubicBezTo>
                <a:cubicBezTo>
                  <a:pt x="413842" y="751190"/>
                  <a:pt x="402730" y="753242"/>
                  <a:pt x="392220" y="756745"/>
                </a:cubicBezTo>
                <a:cubicBezTo>
                  <a:pt x="332082" y="796838"/>
                  <a:pt x="391698" y="760220"/>
                  <a:pt x="308137" y="798787"/>
                </a:cubicBezTo>
                <a:cubicBezTo>
                  <a:pt x="279685" y="811918"/>
                  <a:pt x="252082" y="826814"/>
                  <a:pt x="224054" y="840828"/>
                </a:cubicBezTo>
                <a:cubicBezTo>
                  <a:pt x="210040" y="847835"/>
                  <a:pt x="194547" y="852448"/>
                  <a:pt x="182013" y="861849"/>
                </a:cubicBezTo>
                <a:cubicBezTo>
                  <a:pt x="167999" y="872359"/>
                  <a:pt x="154322" y="883335"/>
                  <a:pt x="139971" y="893380"/>
                </a:cubicBezTo>
                <a:cubicBezTo>
                  <a:pt x="104759" y="918028"/>
                  <a:pt x="71111" y="932641"/>
                  <a:pt x="45378" y="966952"/>
                </a:cubicBezTo>
                <a:cubicBezTo>
                  <a:pt x="33121" y="983295"/>
                  <a:pt x="24357" y="1001987"/>
                  <a:pt x="13847" y="1019504"/>
                </a:cubicBezTo>
                <a:cubicBezTo>
                  <a:pt x="-7459" y="1104730"/>
                  <a:pt x="-1539" y="1062525"/>
                  <a:pt x="13847" y="1208690"/>
                </a:cubicBezTo>
                <a:cubicBezTo>
                  <a:pt x="14289" y="1212888"/>
                  <a:pt x="30458" y="1294463"/>
                  <a:pt x="34868" y="1303283"/>
                </a:cubicBezTo>
                <a:cubicBezTo>
                  <a:pt x="42702" y="1318951"/>
                  <a:pt x="55889" y="1331311"/>
                  <a:pt x="66399" y="1345325"/>
                </a:cubicBezTo>
                <a:cubicBezTo>
                  <a:pt x="84898" y="1400824"/>
                  <a:pt x="70763" y="1367636"/>
                  <a:pt x="118951" y="1439918"/>
                </a:cubicBezTo>
                <a:cubicBezTo>
                  <a:pt x="131712" y="1459059"/>
                  <a:pt x="150460" y="1491650"/>
                  <a:pt x="171502" y="1502980"/>
                </a:cubicBezTo>
                <a:cubicBezTo>
                  <a:pt x="183497" y="1509439"/>
                  <a:pt x="280777" y="1551545"/>
                  <a:pt x="318647" y="1555531"/>
                </a:cubicBezTo>
                <a:cubicBezTo>
                  <a:pt x="371026" y="1561045"/>
                  <a:pt x="423816" y="1561668"/>
                  <a:pt x="476302" y="1566042"/>
                </a:cubicBezTo>
                <a:cubicBezTo>
                  <a:pt x="507918" y="1568677"/>
                  <a:pt x="539365" y="1573049"/>
                  <a:pt x="570896" y="1576552"/>
                </a:cubicBezTo>
                <a:cubicBezTo>
                  <a:pt x="657924" y="1605562"/>
                  <a:pt x="615523" y="1585283"/>
                  <a:pt x="697020" y="1639614"/>
                </a:cubicBezTo>
                <a:cubicBezTo>
                  <a:pt x="707530" y="1646621"/>
                  <a:pt x="719619" y="1651703"/>
                  <a:pt x="728551" y="1660635"/>
                </a:cubicBezTo>
                <a:cubicBezTo>
                  <a:pt x="739061" y="1671145"/>
                  <a:pt x="750957" y="1680433"/>
                  <a:pt x="760082" y="1692166"/>
                </a:cubicBezTo>
                <a:cubicBezTo>
                  <a:pt x="775592" y="1712108"/>
                  <a:pt x="781102" y="1741214"/>
                  <a:pt x="802123" y="1755228"/>
                </a:cubicBezTo>
                <a:lnTo>
                  <a:pt x="833654" y="1776249"/>
                </a:lnTo>
                <a:cubicBezTo>
                  <a:pt x="840661" y="1790263"/>
                  <a:pt x="844887" y="1806056"/>
                  <a:pt x="854675" y="1818290"/>
                </a:cubicBezTo>
                <a:cubicBezTo>
                  <a:pt x="900917" y="1876093"/>
                  <a:pt x="922478" y="1884513"/>
                  <a:pt x="980799" y="1923394"/>
                </a:cubicBezTo>
                <a:cubicBezTo>
                  <a:pt x="991309" y="1930401"/>
                  <a:pt x="1001032" y="1938765"/>
                  <a:pt x="1012330" y="1944414"/>
                </a:cubicBezTo>
                <a:cubicBezTo>
                  <a:pt x="1033351" y="1954924"/>
                  <a:pt x="1054848" y="1964531"/>
                  <a:pt x="1075392" y="1975945"/>
                </a:cubicBezTo>
                <a:cubicBezTo>
                  <a:pt x="1134704" y="2008897"/>
                  <a:pt x="1078547" y="1993604"/>
                  <a:pt x="1169985" y="2017987"/>
                </a:cubicBezTo>
                <a:cubicBezTo>
                  <a:pt x="1201195" y="2026309"/>
                  <a:pt x="1233242" y="2031173"/>
                  <a:pt x="1264578" y="2039007"/>
                </a:cubicBezTo>
                <a:cubicBezTo>
                  <a:pt x="1275326" y="2041694"/>
                  <a:pt x="1285361" y="2046831"/>
                  <a:pt x="1296109" y="2049518"/>
                </a:cubicBezTo>
                <a:cubicBezTo>
                  <a:pt x="1313440" y="2053851"/>
                  <a:pt x="1331426" y="2055328"/>
                  <a:pt x="1348661" y="2060028"/>
                </a:cubicBezTo>
                <a:cubicBezTo>
                  <a:pt x="1370038" y="2065858"/>
                  <a:pt x="1390702" y="2074042"/>
                  <a:pt x="1411723" y="2081049"/>
                </a:cubicBezTo>
                <a:cubicBezTo>
                  <a:pt x="1422233" y="2084552"/>
                  <a:pt x="1432261" y="2090185"/>
                  <a:pt x="1443254" y="2091559"/>
                </a:cubicBezTo>
                <a:lnTo>
                  <a:pt x="1527337" y="2102069"/>
                </a:lnTo>
                <a:cubicBezTo>
                  <a:pt x="1638822" y="2129941"/>
                  <a:pt x="1582753" y="2119507"/>
                  <a:pt x="1695502" y="2133600"/>
                </a:cubicBezTo>
                <a:cubicBezTo>
                  <a:pt x="1709516" y="2137104"/>
                  <a:pt x="1723443" y="2140977"/>
                  <a:pt x="1737544" y="2144111"/>
                </a:cubicBezTo>
                <a:cubicBezTo>
                  <a:pt x="1754983" y="2147986"/>
                  <a:pt x="1772765" y="2150288"/>
                  <a:pt x="1790096" y="2154621"/>
                </a:cubicBezTo>
                <a:cubicBezTo>
                  <a:pt x="1800844" y="2157308"/>
                  <a:pt x="1810699" y="2163310"/>
                  <a:pt x="1821627" y="2165131"/>
                </a:cubicBezTo>
                <a:cubicBezTo>
                  <a:pt x="1852920" y="2170347"/>
                  <a:pt x="1884814" y="2171155"/>
                  <a:pt x="1916220" y="2175642"/>
                </a:cubicBezTo>
                <a:cubicBezTo>
                  <a:pt x="1933904" y="2178168"/>
                  <a:pt x="1951195" y="2182957"/>
                  <a:pt x="1968771" y="2186152"/>
                </a:cubicBezTo>
                <a:cubicBezTo>
                  <a:pt x="1989738" y="2189964"/>
                  <a:pt x="2010996" y="2192197"/>
                  <a:pt x="2031834" y="2196662"/>
                </a:cubicBezTo>
                <a:cubicBezTo>
                  <a:pt x="2060083" y="2202715"/>
                  <a:pt x="2087203" y="2214492"/>
                  <a:pt x="2115916" y="2217683"/>
                </a:cubicBezTo>
                <a:lnTo>
                  <a:pt x="2210509" y="2228194"/>
                </a:lnTo>
                <a:cubicBezTo>
                  <a:pt x="2292255" y="2255442"/>
                  <a:pt x="2215167" y="2232641"/>
                  <a:pt x="2389185" y="2249214"/>
                </a:cubicBezTo>
                <a:cubicBezTo>
                  <a:pt x="2413847" y="2251563"/>
                  <a:pt x="2438234" y="2256221"/>
                  <a:pt x="2462758" y="2259725"/>
                </a:cubicBezTo>
                <a:cubicBezTo>
                  <a:pt x="2532495" y="2257320"/>
                  <a:pt x="2781291" y="2253689"/>
                  <a:pt x="2893682" y="2238704"/>
                </a:cubicBezTo>
                <a:cubicBezTo>
                  <a:pt x="2904664" y="2237240"/>
                  <a:pt x="2914398" y="2230597"/>
                  <a:pt x="2925213" y="2228194"/>
                </a:cubicBezTo>
                <a:cubicBezTo>
                  <a:pt x="2968450" y="2218586"/>
                  <a:pt x="2998768" y="2218644"/>
                  <a:pt x="3040827" y="2207173"/>
                </a:cubicBezTo>
                <a:cubicBezTo>
                  <a:pt x="3062204" y="2201343"/>
                  <a:pt x="3084071" y="2196061"/>
                  <a:pt x="3103889" y="2186152"/>
                </a:cubicBezTo>
                <a:cubicBezTo>
                  <a:pt x="3146560" y="2164816"/>
                  <a:pt x="3211145" y="2131068"/>
                  <a:pt x="3251034" y="2123090"/>
                </a:cubicBezTo>
                <a:lnTo>
                  <a:pt x="3303585" y="2112580"/>
                </a:lnTo>
                <a:cubicBezTo>
                  <a:pt x="3393949" y="2052336"/>
                  <a:pt x="3279618" y="2124564"/>
                  <a:pt x="3366647" y="2081049"/>
                </a:cubicBezTo>
                <a:cubicBezTo>
                  <a:pt x="3388875" y="2069935"/>
                  <a:pt x="3421186" y="2040393"/>
                  <a:pt x="3440220" y="2028497"/>
                </a:cubicBezTo>
                <a:cubicBezTo>
                  <a:pt x="3519048" y="1979229"/>
                  <a:pt x="3467193" y="2043565"/>
                  <a:pt x="3576854" y="1933904"/>
                </a:cubicBezTo>
                <a:cubicBezTo>
                  <a:pt x="3587364" y="1923394"/>
                  <a:pt x="3598869" y="1913792"/>
                  <a:pt x="3608385" y="1902373"/>
                </a:cubicBezTo>
                <a:cubicBezTo>
                  <a:pt x="3616472" y="1892669"/>
                  <a:pt x="3622064" y="1881121"/>
                  <a:pt x="3629406" y="1870842"/>
                </a:cubicBezTo>
                <a:cubicBezTo>
                  <a:pt x="3639588" y="1856587"/>
                  <a:pt x="3649537" y="1842100"/>
                  <a:pt x="3660937" y="1828800"/>
                </a:cubicBezTo>
                <a:cubicBezTo>
                  <a:pt x="3670610" y="1817514"/>
                  <a:pt x="3683828" y="1809364"/>
                  <a:pt x="3692468" y="1797269"/>
                </a:cubicBezTo>
                <a:cubicBezTo>
                  <a:pt x="3701575" y="1784520"/>
                  <a:pt x="3705185" y="1768514"/>
                  <a:pt x="3713489" y="1755228"/>
                </a:cubicBezTo>
                <a:cubicBezTo>
                  <a:pt x="3735961" y="1719273"/>
                  <a:pt x="3747888" y="1710319"/>
                  <a:pt x="3776551" y="1681656"/>
                </a:cubicBezTo>
                <a:cubicBezTo>
                  <a:pt x="3780054" y="1671146"/>
                  <a:pt x="3780916" y="1659343"/>
                  <a:pt x="3787061" y="1650125"/>
                </a:cubicBezTo>
                <a:cubicBezTo>
                  <a:pt x="3795306" y="1637757"/>
                  <a:pt x="3808919" y="1629880"/>
                  <a:pt x="3818592" y="1618594"/>
                </a:cubicBezTo>
                <a:cubicBezTo>
                  <a:pt x="3829992" y="1605294"/>
                  <a:pt x="3840077" y="1590903"/>
                  <a:pt x="3850123" y="1576552"/>
                </a:cubicBezTo>
                <a:cubicBezTo>
                  <a:pt x="3908789" y="1492744"/>
                  <a:pt x="3869371" y="1536284"/>
                  <a:pt x="3923696" y="1481959"/>
                </a:cubicBezTo>
                <a:cubicBezTo>
                  <a:pt x="3950255" y="1402279"/>
                  <a:pt x="3931421" y="1436623"/>
                  <a:pt x="3976247" y="1376856"/>
                </a:cubicBezTo>
                <a:cubicBezTo>
                  <a:pt x="3979751" y="1359339"/>
                  <a:pt x="3982425" y="1341635"/>
                  <a:pt x="3986758" y="1324304"/>
                </a:cubicBezTo>
                <a:cubicBezTo>
                  <a:pt x="3994338" y="1293984"/>
                  <a:pt x="4020280" y="1239078"/>
                  <a:pt x="4028799" y="1219200"/>
                </a:cubicBezTo>
                <a:cubicBezTo>
                  <a:pt x="4032302" y="1198179"/>
                  <a:pt x="4036956" y="1177318"/>
                  <a:pt x="4039309" y="1156138"/>
                </a:cubicBezTo>
                <a:cubicBezTo>
                  <a:pt x="4070729" y="873360"/>
                  <a:pt x="4032784" y="1149270"/>
                  <a:pt x="4060330" y="956442"/>
                </a:cubicBezTo>
                <a:cubicBezTo>
                  <a:pt x="4056827" y="875863"/>
                  <a:pt x="4055567" y="795154"/>
                  <a:pt x="4049820" y="714704"/>
                </a:cubicBezTo>
                <a:cubicBezTo>
                  <a:pt x="4045946" y="660473"/>
                  <a:pt x="4039494" y="673404"/>
                  <a:pt x="4028799" y="630621"/>
                </a:cubicBezTo>
                <a:cubicBezTo>
                  <a:pt x="4010617" y="557890"/>
                  <a:pt x="4031872" y="598443"/>
                  <a:pt x="3997268" y="546538"/>
                </a:cubicBezTo>
                <a:cubicBezTo>
                  <a:pt x="3972732" y="472927"/>
                  <a:pt x="4006671" y="565528"/>
                  <a:pt x="3944716" y="451945"/>
                </a:cubicBezTo>
                <a:cubicBezTo>
                  <a:pt x="3935682" y="435382"/>
                  <a:pt x="3932133" y="416269"/>
                  <a:pt x="3923696" y="399394"/>
                </a:cubicBezTo>
                <a:cubicBezTo>
                  <a:pt x="3904124" y="360250"/>
                  <a:pt x="3900201" y="371199"/>
                  <a:pt x="3871144" y="336331"/>
                </a:cubicBezTo>
                <a:cubicBezTo>
                  <a:pt x="3827352" y="283781"/>
                  <a:pt x="3876398" y="322316"/>
                  <a:pt x="3818592" y="283780"/>
                </a:cubicBezTo>
                <a:cubicBezTo>
                  <a:pt x="3815089" y="273270"/>
                  <a:pt x="3815916" y="260083"/>
                  <a:pt x="3808082" y="252249"/>
                </a:cubicBezTo>
                <a:cubicBezTo>
                  <a:pt x="3800248" y="244415"/>
                  <a:pt x="3786460" y="246693"/>
                  <a:pt x="3776551" y="241738"/>
                </a:cubicBezTo>
                <a:cubicBezTo>
                  <a:pt x="3765253" y="236089"/>
                  <a:pt x="3756563" y="225848"/>
                  <a:pt x="3745020" y="220718"/>
                </a:cubicBezTo>
                <a:cubicBezTo>
                  <a:pt x="3724772" y="211719"/>
                  <a:pt x="3681958" y="199697"/>
                  <a:pt x="3681958" y="199697"/>
                </a:cubicBez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1628775" y="1608138"/>
            <a:ext cx="3816350" cy="2111375"/>
          </a:xfrm>
          <a:custGeom>
            <a:avLst/>
            <a:gdLst>
              <a:gd name="connsiteX0" fmla="*/ 3615559 w 3815256"/>
              <a:gd name="connsiteY0" fmla="*/ 1797269 h 2111200"/>
              <a:gd name="connsiteX1" fmla="*/ 3563007 w 3815256"/>
              <a:gd name="connsiteY1" fmla="*/ 1807779 h 2111200"/>
              <a:gd name="connsiteX2" fmla="*/ 3520966 w 3815256"/>
              <a:gd name="connsiteY2" fmla="*/ 1828800 h 2111200"/>
              <a:gd name="connsiteX3" fmla="*/ 3457904 w 3815256"/>
              <a:gd name="connsiteY3" fmla="*/ 1839310 h 2111200"/>
              <a:gd name="connsiteX4" fmla="*/ 3373821 w 3815256"/>
              <a:gd name="connsiteY4" fmla="*/ 1870841 h 2111200"/>
              <a:gd name="connsiteX5" fmla="*/ 3342290 w 3815256"/>
              <a:gd name="connsiteY5" fmla="*/ 1881351 h 2111200"/>
              <a:gd name="connsiteX6" fmla="*/ 3237187 w 3815256"/>
              <a:gd name="connsiteY6" fmla="*/ 1902372 h 2111200"/>
              <a:gd name="connsiteX7" fmla="*/ 3163614 w 3815256"/>
              <a:gd name="connsiteY7" fmla="*/ 1923393 h 2111200"/>
              <a:gd name="connsiteX8" fmla="*/ 3100552 w 3815256"/>
              <a:gd name="connsiteY8" fmla="*/ 1944414 h 2111200"/>
              <a:gd name="connsiteX9" fmla="*/ 2995449 w 3815256"/>
              <a:gd name="connsiteY9" fmla="*/ 1965434 h 2111200"/>
              <a:gd name="connsiteX10" fmla="*/ 2890345 w 3815256"/>
              <a:gd name="connsiteY10" fmla="*/ 1996965 h 2111200"/>
              <a:gd name="connsiteX11" fmla="*/ 2858814 w 3815256"/>
              <a:gd name="connsiteY11" fmla="*/ 2007476 h 2111200"/>
              <a:gd name="connsiteX12" fmla="*/ 2774731 w 3815256"/>
              <a:gd name="connsiteY12" fmla="*/ 2028496 h 2111200"/>
              <a:gd name="connsiteX13" fmla="*/ 2732690 w 3815256"/>
              <a:gd name="connsiteY13" fmla="*/ 2039007 h 2111200"/>
              <a:gd name="connsiteX14" fmla="*/ 2701159 w 3815256"/>
              <a:gd name="connsiteY14" fmla="*/ 2049517 h 2111200"/>
              <a:gd name="connsiteX15" fmla="*/ 2596056 w 3815256"/>
              <a:gd name="connsiteY15" fmla="*/ 2060027 h 2111200"/>
              <a:gd name="connsiteX16" fmla="*/ 1660635 w 3815256"/>
              <a:gd name="connsiteY16" fmla="*/ 2060027 h 2111200"/>
              <a:gd name="connsiteX17" fmla="*/ 1524000 w 3815256"/>
              <a:gd name="connsiteY17" fmla="*/ 2049517 h 2111200"/>
              <a:gd name="connsiteX18" fmla="*/ 1492469 w 3815256"/>
              <a:gd name="connsiteY18" fmla="*/ 2039007 h 2111200"/>
              <a:gd name="connsiteX19" fmla="*/ 1355835 w 3815256"/>
              <a:gd name="connsiteY19" fmla="*/ 2017986 h 2111200"/>
              <a:gd name="connsiteX20" fmla="*/ 1313794 w 3815256"/>
              <a:gd name="connsiteY20" fmla="*/ 2007476 h 2111200"/>
              <a:gd name="connsiteX21" fmla="*/ 1282263 w 3815256"/>
              <a:gd name="connsiteY21" fmla="*/ 1996965 h 2111200"/>
              <a:gd name="connsiteX22" fmla="*/ 1208690 w 3815256"/>
              <a:gd name="connsiteY22" fmla="*/ 1986455 h 2111200"/>
              <a:gd name="connsiteX23" fmla="*/ 1135118 w 3815256"/>
              <a:gd name="connsiteY23" fmla="*/ 1965434 h 2111200"/>
              <a:gd name="connsiteX24" fmla="*/ 1030014 w 3815256"/>
              <a:gd name="connsiteY24" fmla="*/ 1933903 h 2111200"/>
              <a:gd name="connsiteX25" fmla="*/ 998483 w 3815256"/>
              <a:gd name="connsiteY25" fmla="*/ 1923393 h 2111200"/>
              <a:gd name="connsiteX26" fmla="*/ 966952 w 3815256"/>
              <a:gd name="connsiteY26" fmla="*/ 1902372 h 2111200"/>
              <a:gd name="connsiteX27" fmla="*/ 882869 w 3815256"/>
              <a:gd name="connsiteY27" fmla="*/ 1860331 h 2111200"/>
              <a:gd name="connsiteX28" fmla="*/ 851338 w 3815256"/>
              <a:gd name="connsiteY28" fmla="*/ 1828800 h 2111200"/>
              <a:gd name="connsiteX29" fmla="*/ 756745 w 3815256"/>
              <a:gd name="connsiteY29" fmla="*/ 1776248 h 2111200"/>
              <a:gd name="connsiteX30" fmla="*/ 693683 w 3815256"/>
              <a:gd name="connsiteY30" fmla="*/ 1734207 h 2111200"/>
              <a:gd name="connsiteX31" fmla="*/ 578069 w 3815256"/>
              <a:gd name="connsiteY31" fmla="*/ 1681655 h 2111200"/>
              <a:gd name="connsiteX32" fmla="*/ 546538 w 3815256"/>
              <a:gd name="connsiteY32" fmla="*/ 1650124 h 2111200"/>
              <a:gd name="connsiteX33" fmla="*/ 462456 w 3815256"/>
              <a:gd name="connsiteY33" fmla="*/ 1629103 h 2111200"/>
              <a:gd name="connsiteX34" fmla="*/ 378373 w 3815256"/>
              <a:gd name="connsiteY34" fmla="*/ 1555531 h 2111200"/>
              <a:gd name="connsiteX35" fmla="*/ 346842 w 3815256"/>
              <a:gd name="connsiteY35" fmla="*/ 1524000 h 2111200"/>
              <a:gd name="connsiteX36" fmla="*/ 304800 w 3815256"/>
              <a:gd name="connsiteY36" fmla="*/ 1460938 h 2111200"/>
              <a:gd name="connsiteX37" fmla="*/ 283780 w 3815256"/>
              <a:gd name="connsiteY37" fmla="*/ 1397876 h 2111200"/>
              <a:gd name="connsiteX38" fmla="*/ 241738 w 3815256"/>
              <a:gd name="connsiteY38" fmla="*/ 1324303 h 2111200"/>
              <a:gd name="connsiteX39" fmla="*/ 199697 w 3815256"/>
              <a:gd name="connsiteY39" fmla="*/ 1261241 h 2111200"/>
              <a:gd name="connsiteX40" fmla="*/ 178676 w 3815256"/>
              <a:gd name="connsiteY40" fmla="*/ 1229710 h 2111200"/>
              <a:gd name="connsiteX41" fmla="*/ 157656 w 3815256"/>
              <a:gd name="connsiteY41" fmla="*/ 1198179 h 2111200"/>
              <a:gd name="connsiteX42" fmla="*/ 126125 w 3815256"/>
              <a:gd name="connsiteY42" fmla="*/ 1166648 h 2111200"/>
              <a:gd name="connsiteX43" fmla="*/ 73573 w 3815256"/>
              <a:gd name="connsiteY43" fmla="*/ 1103586 h 2111200"/>
              <a:gd name="connsiteX44" fmla="*/ 31531 w 3815256"/>
              <a:gd name="connsiteY44" fmla="*/ 1051034 h 2111200"/>
              <a:gd name="connsiteX45" fmla="*/ 0 w 3815256"/>
              <a:gd name="connsiteY45" fmla="*/ 924910 h 2111200"/>
              <a:gd name="connsiteX46" fmla="*/ 10511 w 3815256"/>
              <a:gd name="connsiteY46" fmla="*/ 746234 h 2111200"/>
              <a:gd name="connsiteX47" fmla="*/ 42042 w 3815256"/>
              <a:gd name="connsiteY47" fmla="*/ 641131 h 2111200"/>
              <a:gd name="connsiteX48" fmla="*/ 105104 w 3815256"/>
              <a:gd name="connsiteY48" fmla="*/ 609600 h 2111200"/>
              <a:gd name="connsiteX49" fmla="*/ 168166 w 3815256"/>
              <a:gd name="connsiteY49" fmla="*/ 588579 h 2111200"/>
              <a:gd name="connsiteX50" fmla="*/ 241738 w 3815256"/>
              <a:gd name="connsiteY50" fmla="*/ 546538 h 2111200"/>
              <a:gd name="connsiteX51" fmla="*/ 304800 w 3815256"/>
              <a:gd name="connsiteY51" fmla="*/ 525517 h 2111200"/>
              <a:gd name="connsiteX52" fmla="*/ 378373 w 3815256"/>
              <a:gd name="connsiteY52" fmla="*/ 483476 h 2111200"/>
              <a:gd name="connsiteX53" fmla="*/ 441435 w 3815256"/>
              <a:gd name="connsiteY53" fmla="*/ 451945 h 2111200"/>
              <a:gd name="connsiteX54" fmla="*/ 515007 w 3815256"/>
              <a:gd name="connsiteY54" fmla="*/ 409903 h 2111200"/>
              <a:gd name="connsiteX55" fmla="*/ 546538 w 3815256"/>
              <a:gd name="connsiteY55" fmla="*/ 399393 h 2111200"/>
              <a:gd name="connsiteX56" fmla="*/ 609600 w 3815256"/>
              <a:gd name="connsiteY56" fmla="*/ 367862 h 2111200"/>
              <a:gd name="connsiteX57" fmla="*/ 672663 w 3815256"/>
              <a:gd name="connsiteY57" fmla="*/ 325820 h 2111200"/>
              <a:gd name="connsiteX58" fmla="*/ 704194 w 3815256"/>
              <a:gd name="connsiteY58" fmla="*/ 304800 h 2111200"/>
              <a:gd name="connsiteX59" fmla="*/ 767256 w 3815256"/>
              <a:gd name="connsiteY59" fmla="*/ 273269 h 2111200"/>
              <a:gd name="connsiteX60" fmla="*/ 798787 w 3815256"/>
              <a:gd name="connsiteY60" fmla="*/ 262758 h 2111200"/>
              <a:gd name="connsiteX61" fmla="*/ 861849 w 3815256"/>
              <a:gd name="connsiteY61" fmla="*/ 220717 h 2111200"/>
              <a:gd name="connsiteX62" fmla="*/ 956442 w 3815256"/>
              <a:gd name="connsiteY62" fmla="*/ 189186 h 2111200"/>
              <a:gd name="connsiteX63" fmla="*/ 987973 w 3815256"/>
              <a:gd name="connsiteY63" fmla="*/ 178676 h 2111200"/>
              <a:gd name="connsiteX64" fmla="*/ 1030014 w 3815256"/>
              <a:gd name="connsiteY64" fmla="*/ 157655 h 2111200"/>
              <a:gd name="connsiteX65" fmla="*/ 1072056 w 3815256"/>
              <a:gd name="connsiteY65" fmla="*/ 147145 h 2111200"/>
              <a:gd name="connsiteX66" fmla="*/ 1103587 w 3815256"/>
              <a:gd name="connsiteY66" fmla="*/ 136634 h 2111200"/>
              <a:gd name="connsiteX67" fmla="*/ 1145628 w 3815256"/>
              <a:gd name="connsiteY67" fmla="*/ 126124 h 2111200"/>
              <a:gd name="connsiteX68" fmla="*/ 1177159 w 3815256"/>
              <a:gd name="connsiteY68" fmla="*/ 115614 h 2111200"/>
              <a:gd name="connsiteX69" fmla="*/ 1250731 w 3815256"/>
              <a:gd name="connsiteY69" fmla="*/ 84083 h 2111200"/>
              <a:gd name="connsiteX70" fmla="*/ 1303283 w 3815256"/>
              <a:gd name="connsiteY70" fmla="*/ 73572 h 2111200"/>
              <a:gd name="connsiteX71" fmla="*/ 1418897 w 3815256"/>
              <a:gd name="connsiteY71" fmla="*/ 42041 h 2111200"/>
              <a:gd name="connsiteX72" fmla="*/ 1481959 w 3815256"/>
              <a:gd name="connsiteY72" fmla="*/ 31531 h 2111200"/>
              <a:gd name="connsiteX73" fmla="*/ 1524000 w 3815256"/>
              <a:gd name="connsiteY73" fmla="*/ 21020 h 2111200"/>
              <a:gd name="connsiteX74" fmla="*/ 1660635 w 3815256"/>
              <a:gd name="connsiteY74" fmla="*/ 0 h 2111200"/>
              <a:gd name="connsiteX75" fmla="*/ 2291256 w 3815256"/>
              <a:gd name="connsiteY75" fmla="*/ 10510 h 2111200"/>
              <a:gd name="connsiteX76" fmla="*/ 2417380 w 3815256"/>
              <a:gd name="connsiteY76" fmla="*/ 21020 h 2111200"/>
              <a:gd name="connsiteX77" fmla="*/ 2701159 w 3815256"/>
              <a:gd name="connsiteY77" fmla="*/ 31531 h 2111200"/>
              <a:gd name="connsiteX78" fmla="*/ 2795752 w 3815256"/>
              <a:gd name="connsiteY78" fmla="*/ 42041 h 2111200"/>
              <a:gd name="connsiteX79" fmla="*/ 2942897 w 3815256"/>
              <a:gd name="connsiteY79" fmla="*/ 52551 h 2111200"/>
              <a:gd name="connsiteX80" fmla="*/ 2995449 w 3815256"/>
              <a:gd name="connsiteY80" fmla="*/ 63062 h 2111200"/>
              <a:gd name="connsiteX81" fmla="*/ 3058511 w 3815256"/>
              <a:gd name="connsiteY81" fmla="*/ 73572 h 2111200"/>
              <a:gd name="connsiteX82" fmla="*/ 3142594 w 3815256"/>
              <a:gd name="connsiteY82" fmla="*/ 84083 h 2111200"/>
              <a:gd name="connsiteX83" fmla="*/ 3247697 w 3815256"/>
              <a:gd name="connsiteY83" fmla="*/ 105103 h 2111200"/>
              <a:gd name="connsiteX84" fmla="*/ 3300249 w 3815256"/>
              <a:gd name="connsiteY84" fmla="*/ 115614 h 2111200"/>
              <a:gd name="connsiteX85" fmla="*/ 3415863 w 3815256"/>
              <a:gd name="connsiteY85" fmla="*/ 147145 h 2111200"/>
              <a:gd name="connsiteX86" fmla="*/ 3447394 w 3815256"/>
              <a:gd name="connsiteY86" fmla="*/ 178676 h 2111200"/>
              <a:gd name="connsiteX87" fmla="*/ 3510456 w 3815256"/>
              <a:gd name="connsiteY87" fmla="*/ 220717 h 2111200"/>
              <a:gd name="connsiteX88" fmla="*/ 3584028 w 3815256"/>
              <a:gd name="connsiteY88" fmla="*/ 294289 h 2111200"/>
              <a:gd name="connsiteX89" fmla="*/ 3615559 w 3815256"/>
              <a:gd name="connsiteY89" fmla="*/ 325820 h 2111200"/>
              <a:gd name="connsiteX90" fmla="*/ 3668111 w 3815256"/>
              <a:gd name="connsiteY90" fmla="*/ 388883 h 2111200"/>
              <a:gd name="connsiteX91" fmla="*/ 3699642 w 3815256"/>
              <a:gd name="connsiteY91" fmla="*/ 451945 h 2111200"/>
              <a:gd name="connsiteX92" fmla="*/ 3720663 w 3815256"/>
              <a:gd name="connsiteY92" fmla="*/ 515007 h 2111200"/>
              <a:gd name="connsiteX93" fmla="*/ 3731173 w 3815256"/>
              <a:gd name="connsiteY93" fmla="*/ 546538 h 2111200"/>
              <a:gd name="connsiteX94" fmla="*/ 3752194 w 3815256"/>
              <a:gd name="connsiteY94" fmla="*/ 641131 h 2111200"/>
              <a:gd name="connsiteX95" fmla="*/ 3783725 w 3815256"/>
              <a:gd name="connsiteY95" fmla="*/ 809296 h 2111200"/>
              <a:gd name="connsiteX96" fmla="*/ 3794235 w 3815256"/>
              <a:gd name="connsiteY96" fmla="*/ 914400 h 2111200"/>
              <a:gd name="connsiteX97" fmla="*/ 3804745 w 3815256"/>
              <a:gd name="connsiteY97" fmla="*/ 987972 h 2111200"/>
              <a:gd name="connsiteX98" fmla="*/ 3815256 w 3815256"/>
              <a:gd name="connsiteY98" fmla="*/ 1114096 h 2111200"/>
              <a:gd name="connsiteX99" fmla="*/ 3794235 w 3815256"/>
              <a:gd name="connsiteY99" fmla="*/ 1408386 h 2111200"/>
              <a:gd name="connsiteX100" fmla="*/ 3783725 w 3815256"/>
              <a:gd name="connsiteY100" fmla="*/ 1439917 h 2111200"/>
              <a:gd name="connsiteX101" fmla="*/ 3762704 w 3815256"/>
              <a:gd name="connsiteY101" fmla="*/ 1513489 h 2111200"/>
              <a:gd name="connsiteX102" fmla="*/ 3720663 w 3815256"/>
              <a:gd name="connsiteY102" fmla="*/ 1576551 h 2111200"/>
              <a:gd name="connsiteX103" fmla="*/ 3699642 w 3815256"/>
              <a:gd name="connsiteY103" fmla="*/ 1608083 h 2111200"/>
              <a:gd name="connsiteX104" fmla="*/ 3668111 w 3815256"/>
              <a:gd name="connsiteY104" fmla="*/ 1650124 h 2111200"/>
              <a:gd name="connsiteX105" fmla="*/ 3626069 w 3815256"/>
              <a:gd name="connsiteY105" fmla="*/ 1713186 h 2111200"/>
              <a:gd name="connsiteX106" fmla="*/ 3594538 w 3815256"/>
              <a:gd name="connsiteY106" fmla="*/ 1723696 h 2111200"/>
              <a:gd name="connsiteX107" fmla="*/ 3573518 w 3815256"/>
              <a:gd name="connsiteY107" fmla="*/ 1786758 h 2111200"/>
              <a:gd name="connsiteX108" fmla="*/ 3563007 w 3815256"/>
              <a:gd name="connsiteY108" fmla="*/ 1818289 h 21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3815256" h="2111200">
                <a:moveTo>
                  <a:pt x="3615559" y="1797269"/>
                </a:moveTo>
                <a:cubicBezTo>
                  <a:pt x="3598042" y="1800772"/>
                  <a:pt x="3579954" y="1802130"/>
                  <a:pt x="3563007" y="1807779"/>
                </a:cubicBezTo>
                <a:cubicBezTo>
                  <a:pt x="3548143" y="1812734"/>
                  <a:pt x="3535973" y="1824298"/>
                  <a:pt x="3520966" y="1828800"/>
                </a:cubicBezTo>
                <a:cubicBezTo>
                  <a:pt x="3500554" y="1834924"/>
                  <a:pt x="3478925" y="1835807"/>
                  <a:pt x="3457904" y="1839310"/>
                </a:cubicBezTo>
                <a:cubicBezTo>
                  <a:pt x="3405999" y="1873914"/>
                  <a:pt x="3446552" y="1852659"/>
                  <a:pt x="3373821" y="1870841"/>
                </a:cubicBezTo>
                <a:cubicBezTo>
                  <a:pt x="3363073" y="1873528"/>
                  <a:pt x="3353085" y="1878860"/>
                  <a:pt x="3342290" y="1881351"/>
                </a:cubicBezTo>
                <a:cubicBezTo>
                  <a:pt x="3307477" y="1889385"/>
                  <a:pt x="3271082" y="1891073"/>
                  <a:pt x="3237187" y="1902372"/>
                </a:cubicBezTo>
                <a:cubicBezTo>
                  <a:pt x="3131250" y="1937687"/>
                  <a:pt x="3295551" y="1883812"/>
                  <a:pt x="3163614" y="1923393"/>
                </a:cubicBezTo>
                <a:cubicBezTo>
                  <a:pt x="3142391" y="1929760"/>
                  <a:pt x="3122279" y="1940069"/>
                  <a:pt x="3100552" y="1944414"/>
                </a:cubicBezTo>
                <a:lnTo>
                  <a:pt x="2995449" y="1965434"/>
                </a:lnTo>
                <a:cubicBezTo>
                  <a:pt x="2937930" y="2003780"/>
                  <a:pt x="2986964" y="1977641"/>
                  <a:pt x="2890345" y="1996965"/>
                </a:cubicBezTo>
                <a:cubicBezTo>
                  <a:pt x="2879481" y="1999138"/>
                  <a:pt x="2869503" y="2004561"/>
                  <a:pt x="2858814" y="2007476"/>
                </a:cubicBezTo>
                <a:cubicBezTo>
                  <a:pt x="2830942" y="2015077"/>
                  <a:pt x="2802759" y="2021489"/>
                  <a:pt x="2774731" y="2028496"/>
                </a:cubicBezTo>
                <a:cubicBezTo>
                  <a:pt x="2760717" y="2031999"/>
                  <a:pt x="2746394" y="2034439"/>
                  <a:pt x="2732690" y="2039007"/>
                </a:cubicBezTo>
                <a:cubicBezTo>
                  <a:pt x="2722180" y="2042510"/>
                  <a:pt x="2712109" y="2047832"/>
                  <a:pt x="2701159" y="2049517"/>
                </a:cubicBezTo>
                <a:cubicBezTo>
                  <a:pt x="2666359" y="2054871"/>
                  <a:pt x="2631090" y="2056524"/>
                  <a:pt x="2596056" y="2060027"/>
                </a:cubicBezTo>
                <a:cubicBezTo>
                  <a:pt x="2279488" y="2165556"/>
                  <a:pt x="2553415" y="2078063"/>
                  <a:pt x="1660635" y="2060027"/>
                </a:cubicBezTo>
                <a:cubicBezTo>
                  <a:pt x="1614965" y="2059104"/>
                  <a:pt x="1569545" y="2053020"/>
                  <a:pt x="1524000" y="2049517"/>
                </a:cubicBezTo>
                <a:cubicBezTo>
                  <a:pt x="1513490" y="2046014"/>
                  <a:pt x="1503217" y="2041694"/>
                  <a:pt x="1492469" y="2039007"/>
                </a:cubicBezTo>
                <a:cubicBezTo>
                  <a:pt x="1444311" y="2026967"/>
                  <a:pt x="1406904" y="2024369"/>
                  <a:pt x="1355835" y="2017986"/>
                </a:cubicBezTo>
                <a:cubicBezTo>
                  <a:pt x="1341821" y="2014483"/>
                  <a:pt x="1327683" y="2011444"/>
                  <a:pt x="1313794" y="2007476"/>
                </a:cubicBezTo>
                <a:cubicBezTo>
                  <a:pt x="1303141" y="2004432"/>
                  <a:pt x="1293127" y="1999138"/>
                  <a:pt x="1282263" y="1996965"/>
                </a:cubicBezTo>
                <a:cubicBezTo>
                  <a:pt x="1257971" y="1992107"/>
                  <a:pt x="1233064" y="1990886"/>
                  <a:pt x="1208690" y="1986455"/>
                </a:cubicBezTo>
                <a:cubicBezTo>
                  <a:pt x="1163501" y="1978239"/>
                  <a:pt x="1174523" y="1976693"/>
                  <a:pt x="1135118" y="1965434"/>
                </a:cubicBezTo>
                <a:cubicBezTo>
                  <a:pt x="1023900" y="1933657"/>
                  <a:pt x="1179916" y="1983870"/>
                  <a:pt x="1030014" y="1933903"/>
                </a:cubicBezTo>
                <a:lnTo>
                  <a:pt x="998483" y="1923393"/>
                </a:lnTo>
                <a:cubicBezTo>
                  <a:pt x="987973" y="1916386"/>
                  <a:pt x="978042" y="1908421"/>
                  <a:pt x="966952" y="1902372"/>
                </a:cubicBezTo>
                <a:cubicBezTo>
                  <a:pt x="939442" y="1887367"/>
                  <a:pt x="882869" y="1860331"/>
                  <a:pt x="882869" y="1860331"/>
                </a:cubicBezTo>
                <a:cubicBezTo>
                  <a:pt x="872359" y="1849821"/>
                  <a:pt x="863229" y="1837718"/>
                  <a:pt x="851338" y="1828800"/>
                </a:cubicBezTo>
                <a:cubicBezTo>
                  <a:pt x="798914" y="1789481"/>
                  <a:pt x="806657" y="1806195"/>
                  <a:pt x="756745" y="1776248"/>
                </a:cubicBezTo>
                <a:cubicBezTo>
                  <a:pt x="735082" y="1763250"/>
                  <a:pt x="716279" y="1745505"/>
                  <a:pt x="693683" y="1734207"/>
                </a:cubicBezTo>
                <a:cubicBezTo>
                  <a:pt x="599691" y="1687210"/>
                  <a:pt x="639328" y="1702074"/>
                  <a:pt x="578069" y="1681655"/>
                </a:cubicBezTo>
                <a:cubicBezTo>
                  <a:pt x="567559" y="1671145"/>
                  <a:pt x="560070" y="1656275"/>
                  <a:pt x="546538" y="1650124"/>
                </a:cubicBezTo>
                <a:cubicBezTo>
                  <a:pt x="520238" y="1638169"/>
                  <a:pt x="462456" y="1629103"/>
                  <a:pt x="462456" y="1629103"/>
                </a:cubicBezTo>
                <a:cubicBezTo>
                  <a:pt x="349472" y="1553781"/>
                  <a:pt x="433114" y="1621220"/>
                  <a:pt x="378373" y="1555531"/>
                </a:cubicBezTo>
                <a:cubicBezTo>
                  <a:pt x="368857" y="1544112"/>
                  <a:pt x="355968" y="1535733"/>
                  <a:pt x="346842" y="1524000"/>
                </a:cubicBezTo>
                <a:cubicBezTo>
                  <a:pt x="331331" y="1504058"/>
                  <a:pt x="304800" y="1460938"/>
                  <a:pt x="304800" y="1460938"/>
                </a:cubicBezTo>
                <a:cubicBezTo>
                  <a:pt x="297793" y="1439917"/>
                  <a:pt x="296071" y="1416312"/>
                  <a:pt x="283780" y="1397876"/>
                </a:cubicBezTo>
                <a:cubicBezTo>
                  <a:pt x="211074" y="1288819"/>
                  <a:pt x="321736" y="1457634"/>
                  <a:pt x="241738" y="1324303"/>
                </a:cubicBezTo>
                <a:cubicBezTo>
                  <a:pt x="228740" y="1302640"/>
                  <a:pt x="213711" y="1282262"/>
                  <a:pt x="199697" y="1261241"/>
                </a:cubicBezTo>
                <a:lnTo>
                  <a:pt x="178676" y="1229710"/>
                </a:lnTo>
                <a:cubicBezTo>
                  <a:pt x="171669" y="1219200"/>
                  <a:pt x="166588" y="1207111"/>
                  <a:pt x="157656" y="1198179"/>
                </a:cubicBezTo>
                <a:cubicBezTo>
                  <a:pt x="147146" y="1187669"/>
                  <a:pt x="135641" y="1178067"/>
                  <a:pt x="126125" y="1166648"/>
                </a:cubicBezTo>
                <a:cubicBezTo>
                  <a:pt x="52961" y="1078851"/>
                  <a:pt x="165691" y="1195704"/>
                  <a:pt x="73573" y="1103586"/>
                </a:cubicBezTo>
                <a:cubicBezTo>
                  <a:pt x="35244" y="988595"/>
                  <a:pt x="99446" y="1159698"/>
                  <a:pt x="31531" y="1051034"/>
                </a:cubicBezTo>
                <a:cubicBezTo>
                  <a:pt x="12606" y="1020754"/>
                  <a:pt x="5658" y="958855"/>
                  <a:pt x="0" y="924910"/>
                </a:cubicBezTo>
                <a:cubicBezTo>
                  <a:pt x="3504" y="865351"/>
                  <a:pt x="4854" y="805627"/>
                  <a:pt x="10511" y="746234"/>
                </a:cubicBezTo>
                <a:cubicBezTo>
                  <a:pt x="11864" y="732024"/>
                  <a:pt x="38742" y="642231"/>
                  <a:pt x="42042" y="641131"/>
                </a:cubicBezTo>
                <a:cubicBezTo>
                  <a:pt x="157047" y="602794"/>
                  <a:pt x="-17156" y="663937"/>
                  <a:pt x="105104" y="609600"/>
                </a:cubicBezTo>
                <a:cubicBezTo>
                  <a:pt x="125352" y="600601"/>
                  <a:pt x="168166" y="588579"/>
                  <a:pt x="168166" y="588579"/>
                </a:cubicBezTo>
                <a:cubicBezTo>
                  <a:pt x="196609" y="569617"/>
                  <a:pt x="208398" y="559874"/>
                  <a:pt x="241738" y="546538"/>
                </a:cubicBezTo>
                <a:cubicBezTo>
                  <a:pt x="262311" y="538309"/>
                  <a:pt x="304800" y="525517"/>
                  <a:pt x="304800" y="525517"/>
                </a:cubicBezTo>
                <a:cubicBezTo>
                  <a:pt x="381620" y="474303"/>
                  <a:pt x="285028" y="536815"/>
                  <a:pt x="378373" y="483476"/>
                </a:cubicBezTo>
                <a:cubicBezTo>
                  <a:pt x="435425" y="450875"/>
                  <a:pt x="383622" y="471215"/>
                  <a:pt x="441435" y="451945"/>
                </a:cubicBezTo>
                <a:cubicBezTo>
                  <a:pt x="473100" y="430835"/>
                  <a:pt x="477671" y="425904"/>
                  <a:pt x="515007" y="409903"/>
                </a:cubicBezTo>
                <a:cubicBezTo>
                  <a:pt x="525190" y="405539"/>
                  <a:pt x="536028" y="402896"/>
                  <a:pt x="546538" y="399393"/>
                </a:cubicBezTo>
                <a:cubicBezTo>
                  <a:pt x="686509" y="306078"/>
                  <a:pt x="479063" y="440382"/>
                  <a:pt x="609600" y="367862"/>
                </a:cubicBezTo>
                <a:cubicBezTo>
                  <a:pt x="631685" y="355593"/>
                  <a:pt x="651642" y="339834"/>
                  <a:pt x="672663" y="325820"/>
                </a:cubicBezTo>
                <a:cubicBezTo>
                  <a:pt x="683173" y="318813"/>
                  <a:pt x="692211" y="308795"/>
                  <a:pt x="704194" y="304800"/>
                </a:cubicBezTo>
                <a:cubicBezTo>
                  <a:pt x="783449" y="278380"/>
                  <a:pt x="685757" y="314018"/>
                  <a:pt x="767256" y="273269"/>
                </a:cubicBezTo>
                <a:cubicBezTo>
                  <a:pt x="777165" y="268314"/>
                  <a:pt x="789102" y="268138"/>
                  <a:pt x="798787" y="262758"/>
                </a:cubicBezTo>
                <a:cubicBezTo>
                  <a:pt x="820871" y="250489"/>
                  <a:pt x="837882" y="228706"/>
                  <a:pt x="861849" y="220717"/>
                </a:cubicBezTo>
                <a:lnTo>
                  <a:pt x="956442" y="189186"/>
                </a:lnTo>
                <a:cubicBezTo>
                  <a:pt x="966952" y="185683"/>
                  <a:pt x="978064" y="183631"/>
                  <a:pt x="987973" y="178676"/>
                </a:cubicBezTo>
                <a:cubicBezTo>
                  <a:pt x="1001987" y="171669"/>
                  <a:pt x="1015344" y="163156"/>
                  <a:pt x="1030014" y="157655"/>
                </a:cubicBezTo>
                <a:cubicBezTo>
                  <a:pt x="1043540" y="152583"/>
                  <a:pt x="1058167" y="151113"/>
                  <a:pt x="1072056" y="147145"/>
                </a:cubicBezTo>
                <a:cubicBezTo>
                  <a:pt x="1082709" y="144101"/>
                  <a:pt x="1092934" y="139678"/>
                  <a:pt x="1103587" y="136634"/>
                </a:cubicBezTo>
                <a:cubicBezTo>
                  <a:pt x="1117476" y="132666"/>
                  <a:pt x="1131739" y="130092"/>
                  <a:pt x="1145628" y="126124"/>
                </a:cubicBezTo>
                <a:cubicBezTo>
                  <a:pt x="1156281" y="123080"/>
                  <a:pt x="1166976" y="119978"/>
                  <a:pt x="1177159" y="115614"/>
                </a:cubicBezTo>
                <a:cubicBezTo>
                  <a:pt x="1219278" y="97563"/>
                  <a:pt x="1211288" y="93944"/>
                  <a:pt x="1250731" y="84083"/>
                </a:cubicBezTo>
                <a:cubicBezTo>
                  <a:pt x="1268062" y="79750"/>
                  <a:pt x="1285952" y="77905"/>
                  <a:pt x="1303283" y="73572"/>
                </a:cubicBezTo>
                <a:cubicBezTo>
                  <a:pt x="1384779" y="53198"/>
                  <a:pt x="1265242" y="67649"/>
                  <a:pt x="1418897" y="42041"/>
                </a:cubicBezTo>
                <a:cubicBezTo>
                  <a:pt x="1439918" y="38538"/>
                  <a:pt x="1461062" y="35710"/>
                  <a:pt x="1481959" y="31531"/>
                </a:cubicBezTo>
                <a:cubicBezTo>
                  <a:pt x="1496123" y="28698"/>
                  <a:pt x="1509836" y="23853"/>
                  <a:pt x="1524000" y="21020"/>
                </a:cubicBezTo>
                <a:cubicBezTo>
                  <a:pt x="1560448" y="13730"/>
                  <a:pt x="1625311" y="5046"/>
                  <a:pt x="1660635" y="0"/>
                </a:cubicBezTo>
                <a:lnTo>
                  <a:pt x="2291256" y="10510"/>
                </a:lnTo>
                <a:cubicBezTo>
                  <a:pt x="2333427" y="11681"/>
                  <a:pt x="2375248" y="18859"/>
                  <a:pt x="2417380" y="21020"/>
                </a:cubicBezTo>
                <a:cubicBezTo>
                  <a:pt x="2511914" y="25868"/>
                  <a:pt x="2606566" y="28027"/>
                  <a:pt x="2701159" y="31531"/>
                </a:cubicBezTo>
                <a:cubicBezTo>
                  <a:pt x="2732690" y="35034"/>
                  <a:pt x="2764146" y="39293"/>
                  <a:pt x="2795752" y="42041"/>
                </a:cubicBezTo>
                <a:cubicBezTo>
                  <a:pt x="2844740" y="46301"/>
                  <a:pt x="2893994" y="47403"/>
                  <a:pt x="2942897" y="52551"/>
                </a:cubicBezTo>
                <a:cubicBezTo>
                  <a:pt x="2960663" y="54421"/>
                  <a:pt x="2977873" y="59866"/>
                  <a:pt x="2995449" y="63062"/>
                </a:cubicBezTo>
                <a:cubicBezTo>
                  <a:pt x="3016416" y="66874"/>
                  <a:pt x="3037415" y="70558"/>
                  <a:pt x="3058511" y="73572"/>
                </a:cubicBezTo>
                <a:cubicBezTo>
                  <a:pt x="3086473" y="77567"/>
                  <a:pt x="3114632" y="80088"/>
                  <a:pt x="3142594" y="84083"/>
                </a:cubicBezTo>
                <a:cubicBezTo>
                  <a:pt x="3229090" y="96440"/>
                  <a:pt x="3178755" y="89782"/>
                  <a:pt x="3247697" y="105103"/>
                </a:cubicBezTo>
                <a:cubicBezTo>
                  <a:pt x="3265136" y="108978"/>
                  <a:pt x="3282842" y="111597"/>
                  <a:pt x="3300249" y="115614"/>
                </a:cubicBezTo>
                <a:cubicBezTo>
                  <a:pt x="3377307" y="133397"/>
                  <a:pt x="3363740" y="129770"/>
                  <a:pt x="3415863" y="147145"/>
                </a:cubicBezTo>
                <a:cubicBezTo>
                  <a:pt x="3426373" y="157655"/>
                  <a:pt x="3435661" y="169551"/>
                  <a:pt x="3447394" y="178676"/>
                </a:cubicBezTo>
                <a:cubicBezTo>
                  <a:pt x="3467336" y="194186"/>
                  <a:pt x="3492592" y="202853"/>
                  <a:pt x="3510456" y="220717"/>
                </a:cubicBezTo>
                <a:lnTo>
                  <a:pt x="3584028" y="294289"/>
                </a:lnTo>
                <a:cubicBezTo>
                  <a:pt x="3594538" y="304799"/>
                  <a:pt x="3607314" y="313453"/>
                  <a:pt x="3615559" y="325820"/>
                </a:cubicBezTo>
                <a:cubicBezTo>
                  <a:pt x="3644825" y="369719"/>
                  <a:pt x="3627648" y="348419"/>
                  <a:pt x="3668111" y="388883"/>
                </a:cubicBezTo>
                <a:cubicBezTo>
                  <a:pt x="3706437" y="503866"/>
                  <a:pt x="3645314" y="329709"/>
                  <a:pt x="3699642" y="451945"/>
                </a:cubicBezTo>
                <a:cubicBezTo>
                  <a:pt x="3708641" y="472193"/>
                  <a:pt x="3713656" y="493986"/>
                  <a:pt x="3720663" y="515007"/>
                </a:cubicBezTo>
                <a:cubicBezTo>
                  <a:pt x="3724166" y="525517"/>
                  <a:pt x="3729352" y="535610"/>
                  <a:pt x="3731173" y="546538"/>
                </a:cubicBezTo>
                <a:cubicBezTo>
                  <a:pt x="3743504" y="620528"/>
                  <a:pt x="3734944" y="589383"/>
                  <a:pt x="3752194" y="641131"/>
                </a:cubicBezTo>
                <a:cubicBezTo>
                  <a:pt x="3775589" y="781503"/>
                  <a:pt x="3762876" y="725907"/>
                  <a:pt x="3783725" y="809296"/>
                </a:cubicBezTo>
                <a:cubicBezTo>
                  <a:pt x="3787228" y="844331"/>
                  <a:pt x="3790121" y="879432"/>
                  <a:pt x="3794235" y="914400"/>
                </a:cubicBezTo>
                <a:cubicBezTo>
                  <a:pt x="3797129" y="939003"/>
                  <a:pt x="3802152" y="963335"/>
                  <a:pt x="3804745" y="987972"/>
                </a:cubicBezTo>
                <a:cubicBezTo>
                  <a:pt x="3809161" y="1029927"/>
                  <a:pt x="3811752" y="1072055"/>
                  <a:pt x="3815256" y="1114096"/>
                </a:cubicBezTo>
                <a:cubicBezTo>
                  <a:pt x="3810976" y="1208253"/>
                  <a:pt x="3815441" y="1312958"/>
                  <a:pt x="3794235" y="1408386"/>
                </a:cubicBezTo>
                <a:cubicBezTo>
                  <a:pt x="3791832" y="1419201"/>
                  <a:pt x="3786769" y="1429264"/>
                  <a:pt x="3783725" y="1439917"/>
                </a:cubicBezTo>
                <a:cubicBezTo>
                  <a:pt x="3780525" y="1451117"/>
                  <a:pt x="3770114" y="1500152"/>
                  <a:pt x="3762704" y="1513489"/>
                </a:cubicBezTo>
                <a:cubicBezTo>
                  <a:pt x="3750435" y="1535573"/>
                  <a:pt x="3734677" y="1555530"/>
                  <a:pt x="3720663" y="1576551"/>
                </a:cubicBezTo>
                <a:cubicBezTo>
                  <a:pt x="3713656" y="1587062"/>
                  <a:pt x="3707221" y="1597977"/>
                  <a:pt x="3699642" y="1608083"/>
                </a:cubicBezTo>
                <a:cubicBezTo>
                  <a:pt x="3689132" y="1622097"/>
                  <a:pt x="3678156" y="1635773"/>
                  <a:pt x="3668111" y="1650124"/>
                </a:cubicBezTo>
                <a:cubicBezTo>
                  <a:pt x="3653623" y="1670821"/>
                  <a:pt x="3650036" y="1705197"/>
                  <a:pt x="3626069" y="1713186"/>
                </a:cubicBezTo>
                <a:lnTo>
                  <a:pt x="3594538" y="1723696"/>
                </a:lnTo>
                <a:lnTo>
                  <a:pt x="3573518" y="1786758"/>
                </a:lnTo>
                <a:lnTo>
                  <a:pt x="3563007" y="1818289"/>
                </a:ln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7175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7177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Antenna is bidirectional. It can send or receive RF signal. </a:t>
            </a:r>
          </a:p>
        </p:txBody>
      </p:sp>
      <p:sp>
        <p:nvSpPr>
          <p:cNvPr id="7178" name="TextBox 2"/>
          <p:cNvSpPr txBox="1">
            <a:spLocks noChangeArrowheads="1"/>
          </p:cNvSpPr>
          <p:nvPr/>
        </p:nvSpPr>
        <p:spPr bwMode="auto">
          <a:xfrm>
            <a:off x="5638800" y="2401888"/>
            <a:ext cx="28194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After antenna, basically we have two paths; one is receiving RF signal from antenna (receiver or Rx), and the other is transmitting RF signal to antenna (transmitter or Tx). </a:t>
            </a:r>
          </a:p>
        </p:txBody>
      </p:sp>
      <p:sp>
        <p:nvSpPr>
          <p:cNvPr id="7179" name="TextBox 2"/>
          <p:cNvSpPr txBox="1">
            <a:spLocks noChangeArrowheads="1"/>
          </p:cNvSpPr>
          <p:nvPr/>
        </p:nvSpPr>
        <p:spPr bwMode="auto">
          <a:xfrm>
            <a:off x="5638800" y="423068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Duplexer is a filter separating Rx and Tx signals. </a:t>
            </a:r>
          </a:p>
        </p:txBody>
      </p:sp>
      <p:graphicFrame>
        <p:nvGraphicFramePr>
          <p:cNvPr id="7180" name="Object 4"/>
          <p:cNvGraphicFramePr>
            <a:graphicFrameLocks noChangeAspect="1"/>
          </p:cNvGraphicFramePr>
          <p:nvPr/>
        </p:nvGraphicFramePr>
        <p:xfrm>
          <a:off x="5949950" y="4784725"/>
          <a:ext cx="235585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Visio" r:id="rId5" imgW="2474688" imgH="1880280" progId="Visio.Drawing.11">
                  <p:embed/>
                </p:oleObj>
              </mc:Choice>
              <mc:Fallback>
                <p:oleObj name="Visio" r:id="rId5" imgW="2474688" imgH="188028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950" y="4784725"/>
                        <a:ext cx="2355850" cy="142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1" name="Rectangle 16"/>
          <p:cNvSpPr>
            <a:spLocks noChangeArrowheads="1"/>
          </p:cNvSpPr>
          <p:nvPr/>
        </p:nvSpPr>
        <p:spPr bwMode="auto">
          <a:xfrm rot="-5400000">
            <a:off x="5529263" y="5453063"/>
            <a:ext cx="5667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Franklin Gothic Medium Cond" pitchFamily="34" charset="0"/>
              </a:rPr>
              <a:t>Loss (dB)</a:t>
            </a:r>
            <a:endParaRPr lang="en-US"/>
          </a:p>
        </p:txBody>
      </p:sp>
      <p:sp>
        <p:nvSpPr>
          <p:cNvPr id="7182" name="Rectangle 17"/>
          <p:cNvSpPr>
            <a:spLocks noChangeArrowheads="1"/>
          </p:cNvSpPr>
          <p:nvPr/>
        </p:nvSpPr>
        <p:spPr bwMode="auto">
          <a:xfrm>
            <a:off x="7391400" y="6108700"/>
            <a:ext cx="6556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Franklin Gothic Medium Cond" pitchFamily="34" charset="0"/>
              </a:rPr>
              <a:t>Freq (Hz)</a:t>
            </a:r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6681788" y="5486400"/>
            <a:ext cx="379412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7175500" y="5486400"/>
            <a:ext cx="379413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5" name="Rectangle 26"/>
          <p:cNvSpPr>
            <a:spLocks noChangeArrowheads="1"/>
          </p:cNvSpPr>
          <p:nvPr/>
        </p:nvSpPr>
        <p:spPr bwMode="auto">
          <a:xfrm rot="-1402003">
            <a:off x="6573838" y="5181600"/>
            <a:ext cx="4254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latin typeface="Franklin Gothic Medium Cond" pitchFamily="34" charset="0"/>
              </a:rPr>
              <a:t>Rx BW</a:t>
            </a:r>
            <a:endParaRPr lang="en-US" sz="1400"/>
          </a:p>
        </p:txBody>
      </p:sp>
      <p:sp>
        <p:nvSpPr>
          <p:cNvPr id="7186" name="Rectangle 27"/>
          <p:cNvSpPr>
            <a:spLocks noChangeArrowheads="1"/>
          </p:cNvSpPr>
          <p:nvPr/>
        </p:nvSpPr>
        <p:spPr bwMode="auto">
          <a:xfrm rot="-1402003">
            <a:off x="7073900" y="5183188"/>
            <a:ext cx="404813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latin typeface="Franklin Gothic Medium Cond" pitchFamily="34" charset="0"/>
              </a:rPr>
              <a:t>Tx BW</a:t>
            </a:r>
            <a:endParaRPr lang="en-US" sz="1400"/>
          </a:p>
        </p:txBody>
      </p:sp>
      <p:sp>
        <p:nvSpPr>
          <p:cNvPr id="20" name="Freeform 19"/>
          <p:cNvSpPr/>
          <p:nvPr/>
        </p:nvSpPr>
        <p:spPr>
          <a:xfrm>
            <a:off x="987425" y="3951288"/>
            <a:ext cx="4835525" cy="2197100"/>
          </a:xfrm>
          <a:custGeom>
            <a:avLst/>
            <a:gdLst>
              <a:gd name="connsiteX0" fmla="*/ 504497 w 4834759"/>
              <a:gd name="connsiteY0" fmla="*/ 0 h 2196662"/>
              <a:gd name="connsiteX1" fmla="*/ 462456 w 4834759"/>
              <a:gd name="connsiteY1" fmla="*/ 52551 h 2196662"/>
              <a:gd name="connsiteX2" fmla="*/ 430925 w 4834759"/>
              <a:gd name="connsiteY2" fmla="*/ 73572 h 2196662"/>
              <a:gd name="connsiteX3" fmla="*/ 388883 w 4834759"/>
              <a:gd name="connsiteY3" fmla="*/ 115613 h 2196662"/>
              <a:gd name="connsiteX4" fmla="*/ 336331 w 4834759"/>
              <a:gd name="connsiteY4" fmla="*/ 168165 h 2196662"/>
              <a:gd name="connsiteX5" fmla="*/ 315311 w 4834759"/>
              <a:gd name="connsiteY5" fmla="*/ 199696 h 2196662"/>
              <a:gd name="connsiteX6" fmla="*/ 283780 w 4834759"/>
              <a:gd name="connsiteY6" fmla="*/ 231227 h 2196662"/>
              <a:gd name="connsiteX7" fmla="*/ 241738 w 4834759"/>
              <a:gd name="connsiteY7" fmla="*/ 283779 h 2196662"/>
              <a:gd name="connsiteX8" fmla="*/ 231228 w 4834759"/>
              <a:gd name="connsiteY8" fmla="*/ 315310 h 2196662"/>
              <a:gd name="connsiteX9" fmla="*/ 178676 w 4834759"/>
              <a:gd name="connsiteY9" fmla="*/ 388882 h 2196662"/>
              <a:gd name="connsiteX10" fmla="*/ 136635 w 4834759"/>
              <a:gd name="connsiteY10" fmla="*/ 462455 h 2196662"/>
              <a:gd name="connsiteX11" fmla="*/ 115614 w 4834759"/>
              <a:gd name="connsiteY11" fmla="*/ 493986 h 2196662"/>
              <a:gd name="connsiteX12" fmla="*/ 94594 w 4834759"/>
              <a:gd name="connsiteY12" fmla="*/ 557048 h 2196662"/>
              <a:gd name="connsiteX13" fmla="*/ 84083 w 4834759"/>
              <a:gd name="connsiteY13" fmla="*/ 588579 h 2196662"/>
              <a:gd name="connsiteX14" fmla="*/ 63062 w 4834759"/>
              <a:gd name="connsiteY14" fmla="*/ 620110 h 2196662"/>
              <a:gd name="connsiteX15" fmla="*/ 52552 w 4834759"/>
              <a:gd name="connsiteY15" fmla="*/ 662151 h 2196662"/>
              <a:gd name="connsiteX16" fmla="*/ 31531 w 4834759"/>
              <a:gd name="connsiteY16" fmla="*/ 735724 h 2196662"/>
              <a:gd name="connsiteX17" fmla="*/ 10511 w 4834759"/>
              <a:gd name="connsiteY17" fmla="*/ 840827 h 2196662"/>
              <a:gd name="connsiteX18" fmla="*/ 0 w 4834759"/>
              <a:gd name="connsiteY18" fmla="*/ 893379 h 2196662"/>
              <a:gd name="connsiteX19" fmla="*/ 10511 w 4834759"/>
              <a:gd name="connsiteY19" fmla="*/ 1177158 h 2196662"/>
              <a:gd name="connsiteX20" fmla="*/ 21021 w 4834759"/>
              <a:gd name="connsiteY20" fmla="*/ 1208689 h 2196662"/>
              <a:gd name="connsiteX21" fmla="*/ 31531 w 4834759"/>
              <a:gd name="connsiteY21" fmla="*/ 1261241 h 2196662"/>
              <a:gd name="connsiteX22" fmla="*/ 52552 w 4834759"/>
              <a:gd name="connsiteY22" fmla="*/ 1303282 h 2196662"/>
              <a:gd name="connsiteX23" fmla="*/ 84083 w 4834759"/>
              <a:gd name="connsiteY23" fmla="*/ 1397876 h 2196662"/>
              <a:gd name="connsiteX24" fmla="*/ 105104 w 4834759"/>
              <a:gd name="connsiteY24" fmla="*/ 1429407 h 2196662"/>
              <a:gd name="connsiteX25" fmla="*/ 147145 w 4834759"/>
              <a:gd name="connsiteY25" fmla="*/ 1502979 h 2196662"/>
              <a:gd name="connsiteX26" fmla="*/ 178676 w 4834759"/>
              <a:gd name="connsiteY26" fmla="*/ 1534510 h 2196662"/>
              <a:gd name="connsiteX27" fmla="*/ 199697 w 4834759"/>
              <a:gd name="connsiteY27" fmla="*/ 1566041 h 2196662"/>
              <a:gd name="connsiteX28" fmla="*/ 241738 w 4834759"/>
              <a:gd name="connsiteY28" fmla="*/ 1597572 h 2196662"/>
              <a:gd name="connsiteX29" fmla="*/ 294290 w 4834759"/>
              <a:gd name="connsiteY29" fmla="*/ 1650124 h 2196662"/>
              <a:gd name="connsiteX30" fmla="*/ 388883 w 4834759"/>
              <a:gd name="connsiteY30" fmla="*/ 1723696 h 2196662"/>
              <a:gd name="connsiteX31" fmla="*/ 483476 w 4834759"/>
              <a:gd name="connsiteY31" fmla="*/ 1797269 h 2196662"/>
              <a:gd name="connsiteX32" fmla="*/ 567559 w 4834759"/>
              <a:gd name="connsiteY32" fmla="*/ 1839310 h 2196662"/>
              <a:gd name="connsiteX33" fmla="*/ 599090 w 4834759"/>
              <a:gd name="connsiteY33" fmla="*/ 1849820 h 2196662"/>
              <a:gd name="connsiteX34" fmla="*/ 683173 w 4834759"/>
              <a:gd name="connsiteY34" fmla="*/ 1891862 h 2196662"/>
              <a:gd name="connsiteX35" fmla="*/ 777766 w 4834759"/>
              <a:gd name="connsiteY35" fmla="*/ 1923393 h 2196662"/>
              <a:gd name="connsiteX36" fmla="*/ 809297 w 4834759"/>
              <a:gd name="connsiteY36" fmla="*/ 1933903 h 2196662"/>
              <a:gd name="connsiteX37" fmla="*/ 851338 w 4834759"/>
              <a:gd name="connsiteY37" fmla="*/ 1954924 h 2196662"/>
              <a:gd name="connsiteX38" fmla="*/ 987973 w 4834759"/>
              <a:gd name="connsiteY38" fmla="*/ 1986455 h 2196662"/>
              <a:gd name="connsiteX39" fmla="*/ 1030014 w 4834759"/>
              <a:gd name="connsiteY39" fmla="*/ 1996965 h 2196662"/>
              <a:gd name="connsiteX40" fmla="*/ 1198180 w 4834759"/>
              <a:gd name="connsiteY40" fmla="*/ 2028496 h 2196662"/>
              <a:gd name="connsiteX41" fmla="*/ 1229711 w 4834759"/>
              <a:gd name="connsiteY41" fmla="*/ 2039007 h 2196662"/>
              <a:gd name="connsiteX42" fmla="*/ 1502980 w 4834759"/>
              <a:gd name="connsiteY42" fmla="*/ 2060027 h 2196662"/>
              <a:gd name="connsiteX43" fmla="*/ 1744718 w 4834759"/>
              <a:gd name="connsiteY43" fmla="*/ 2081048 h 2196662"/>
              <a:gd name="connsiteX44" fmla="*/ 1891862 w 4834759"/>
              <a:gd name="connsiteY44" fmla="*/ 2091558 h 2196662"/>
              <a:gd name="connsiteX45" fmla="*/ 1965435 w 4834759"/>
              <a:gd name="connsiteY45" fmla="*/ 2102069 h 2196662"/>
              <a:gd name="connsiteX46" fmla="*/ 2028497 w 4834759"/>
              <a:gd name="connsiteY46" fmla="*/ 2112579 h 2196662"/>
              <a:gd name="connsiteX47" fmla="*/ 2490952 w 4834759"/>
              <a:gd name="connsiteY47" fmla="*/ 2133600 h 2196662"/>
              <a:gd name="connsiteX48" fmla="*/ 2659118 w 4834759"/>
              <a:gd name="connsiteY48" fmla="*/ 2154620 h 2196662"/>
              <a:gd name="connsiteX49" fmla="*/ 2743200 w 4834759"/>
              <a:gd name="connsiteY49" fmla="*/ 2165131 h 2196662"/>
              <a:gd name="connsiteX50" fmla="*/ 3005959 w 4834759"/>
              <a:gd name="connsiteY50" fmla="*/ 2175641 h 2196662"/>
              <a:gd name="connsiteX51" fmla="*/ 3142594 w 4834759"/>
              <a:gd name="connsiteY51" fmla="*/ 2186151 h 2196662"/>
              <a:gd name="connsiteX52" fmla="*/ 4214649 w 4834759"/>
              <a:gd name="connsiteY52" fmla="*/ 2196662 h 2196662"/>
              <a:gd name="connsiteX53" fmla="*/ 4593021 w 4834759"/>
              <a:gd name="connsiteY53" fmla="*/ 2186151 h 2196662"/>
              <a:gd name="connsiteX54" fmla="*/ 4677104 w 4834759"/>
              <a:gd name="connsiteY54" fmla="*/ 2175641 h 2196662"/>
              <a:gd name="connsiteX55" fmla="*/ 4708635 w 4834759"/>
              <a:gd name="connsiteY55" fmla="*/ 2165131 h 2196662"/>
              <a:gd name="connsiteX56" fmla="*/ 4750676 w 4834759"/>
              <a:gd name="connsiteY56" fmla="*/ 2154620 h 2196662"/>
              <a:gd name="connsiteX57" fmla="*/ 4803228 w 4834759"/>
              <a:gd name="connsiteY57" fmla="*/ 2144110 h 2196662"/>
              <a:gd name="connsiteX58" fmla="*/ 4834759 w 4834759"/>
              <a:gd name="connsiteY58" fmla="*/ 2133600 h 219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34759" h="2196662">
                <a:moveTo>
                  <a:pt x="504497" y="0"/>
                </a:moveTo>
                <a:cubicBezTo>
                  <a:pt x="490483" y="17517"/>
                  <a:pt x="478318" y="36689"/>
                  <a:pt x="462456" y="52551"/>
                </a:cubicBezTo>
                <a:cubicBezTo>
                  <a:pt x="453524" y="61483"/>
                  <a:pt x="440516" y="65351"/>
                  <a:pt x="430925" y="73572"/>
                </a:cubicBezTo>
                <a:cubicBezTo>
                  <a:pt x="415878" y="86470"/>
                  <a:pt x="401781" y="100566"/>
                  <a:pt x="388883" y="115613"/>
                </a:cubicBezTo>
                <a:cubicBezTo>
                  <a:pt x="342168" y="170112"/>
                  <a:pt x="397059" y="127679"/>
                  <a:pt x="336331" y="168165"/>
                </a:cubicBezTo>
                <a:cubicBezTo>
                  <a:pt x="329324" y="178675"/>
                  <a:pt x="323398" y="189992"/>
                  <a:pt x="315311" y="199696"/>
                </a:cubicBezTo>
                <a:cubicBezTo>
                  <a:pt x="305795" y="211115"/>
                  <a:pt x="292025" y="218860"/>
                  <a:pt x="283780" y="231227"/>
                </a:cubicBezTo>
                <a:cubicBezTo>
                  <a:pt x="243166" y="292148"/>
                  <a:pt x="312256" y="236767"/>
                  <a:pt x="241738" y="283779"/>
                </a:cubicBezTo>
                <a:cubicBezTo>
                  <a:pt x="238235" y="294289"/>
                  <a:pt x="236183" y="305401"/>
                  <a:pt x="231228" y="315310"/>
                </a:cubicBezTo>
                <a:cubicBezTo>
                  <a:pt x="222972" y="331822"/>
                  <a:pt x="186610" y="377775"/>
                  <a:pt x="178676" y="388882"/>
                </a:cubicBezTo>
                <a:cubicBezTo>
                  <a:pt x="142098" y="440092"/>
                  <a:pt x="171823" y="400876"/>
                  <a:pt x="136635" y="462455"/>
                </a:cubicBezTo>
                <a:cubicBezTo>
                  <a:pt x="130368" y="473423"/>
                  <a:pt x="122621" y="483476"/>
                  <a:pt x="115614" y="493986"/>
                </a:cubicBezTo>
                <a:lnTo>
                  <a:pt x="94594" y="557048"/>
                </a:lnTo>
                <a:cubicBezTo>
                  <a:pt x="91091" y="567558"/>
                  <a:pt x="90229" y="579361"/>
                  <a:pt x="84083" y="588579"/>
                </a:cubicBezTo>
                <a:lnTo>
                  <a:pt x="63062" y="620110"/>
                </a:lnTo>
                <a:cubicBezTo>
                  <a:pt x="59559" y="634124"/>
                  <a:pt x="56520" y="648262"/>
                  <a:pt x="52552" y="662151"/>
                </a:cubicBezTo>
                <a:cubicBezTo>
                  <a:pt x="36798" y="717291"/>
                  <a:pt x="45611" y="670019"/>
                  <a:pt x="31531" y="735724"/>
                </a:cubicBezTo>
                <a:cubicBezTo>
                  <a:pt x="24045" y="770659"/>
                  <a:pt x="17518" y="805793"/>
                  <a:pt x="10511" y="840827"/>
                </a:cubicBezTo>
                <a:lnTo>
                  <a:pt x="0" y="893379"/>
                </a:lnTo>
                <a:cubicBezTo>
                  <a:pt x="3504" y="987972"/>
                  <a:pt x="4214" y="1082710"/>
                  <a:pt x="10511" y="1177158"/>
                </a:cubicBezTo>
                <a:cubicBezTo>
                  <a:pt x="11248" y="1188212"/>
                  <a:pt x="18334" y="1197941"/>
                  <a:pt x="21021" y="1208689"/>
                </a:cubicBezTo>
                <a:cubicBezTo>
                  <a:pt x="25354" y="1226020"/>
                  <a:pt x="25882" y="1244294"/>
                  <a:pt x="31531" y="1261241"/>
                </a:cubicBezTo>
                <a:cubicBezTo>
                  <a:pt x="36486" y="1276105"/>
                  <a:pt x="45545" y="1289268"/>
                  <a:pt x="52552" y="1303282"/>
                </a:cubicBezTo>
                <a:cubicBezTo>
                  <a:pt x="62588" y="1343426"/>
                  <a:pt x="64293" y="1358296"/>
                  <a:pt x="84083" y="1397876"/>
                </a:cubicBezTo>
                <a:cubicBezTo>
                  <a:pt x="89732" y="1409174"/>
                  <a:pt x="98837" y="1418439"/>
                  <a:pt x="105104" y="1429407"/>
                </a:cubicBezTo>
                <a:cubicBezTo>
                  <a:pt x="123792" y="1462111"/>
                  <a:pt x="123869" y="1475048"/>
                  <a:pt x="147145" y="1502979"/>
                </a:cubicBezTo>
                <a:cubicBezTo>
                  <a:pt x="156661" y="1514398"/>
                  <a:pt x="169160" y="1523091"/>
                  <a:pt x="178676" y="1534510"/>
                </a:cubicBezTo>
                <a:cubicBezTo>
                  <a:pt x="186763" y="1544214"/>
                  <a:pt x="190765" y="1557109"/>
                  <a:pt x="199697" y="1566041"/>
                </a:cubicBezTo>
                <a:cubicBezTo>
                  <a:pt x="212083" y="1578427"/>
                  <a:pt x="228646" y="1585934"/>
                  <a:pt x="241738" y="1597572"/>
                </a:cubicBezTo>
                <a:cubicBezTo>
                  <a:pt x="260254" y="1614030"/>
                  <a:pt x="275481" y="1634002"/>
                  <a:pt x="294290" y="1650124"/>
                </a:cubicBezTo>
                <a:cubicBezTo>
                  <a:pt x="324619" y="1676120"/>
                  <a:pt x="360637" y="1695450"/>
                  <a:pt x="388883" y="1723696"/>
                </a:cubicBezTo>
                <a:cubicBezTo>
                  <a:pt x="423484" y="1758297"/>
                  <a:pt x="433192" y="1772127"/>
                  <a:pt x="483476" y="1797269"/>
                </a:cubicBezTo>
                <a:cubicBezTo>
                  <a:pt x="511504" y="1811283"/>
                  <a:pt x="537831" y="1829401"/>
                  <a:pt x="567559" y="1839310"/>
                </a:cubicBezTo>
                <a:cubicBezTo>
                  <a:pt x="578069" y="1842813"/>
                  <a:pt x="589004" y="1845236"/>
                  <a:pt x="599090" y="1849820"/>
                </a:cubicBezTo>
                <a:cubicBezTo>
                  <a:pt x="627617" y="1862787"/>
                  <a:pt x="653445" y="1881953"/>
                  <a:pt x="683173" y="1891862"/>
                </a:cubicBezTo>
                <a:lnTo>
                  <a:pt x="777766" y="1923393"/>
                </a:lnTo>
                <a:cubicBezTo>
                  <a:pt x="788276" y="1926896"/>
                  <a:pt x="799388" y="1928948"/>
                  <a:pt x="809297" y="1933903"/>
                </a:cubicBezTo>
                <a:cubicBezTo>
                  <a:pt x="823311" y="1940910"/>
                  <a:pt x="836474" y="1949969"/>
                  <a:pt x="851338" y="1954924"/>
                </a:cubicBezTo>
                <a:cubicBezTo>
                  <a:pt x="902834" y="1972089"/>
                  <a:pt x="937959" y="1975341"/>
                  <a:pt x="987973" y="1986455"/>
                </a:cubicBezTo>
                <a:cubicBezTo>
                  <a:pt x="1002074" y="1989589"/>
                  <a:pt x="1015890" y="1993938"/>
                  <a:pt x="1030014" y="1996965"/>
                </a:cubicBezTo>
                <a:cubicBezTo>
                  <a:pt x="1118225" y="2015867"/>
                  <a:pt x="1122416" y="2015869"/>
                  <a:pt x="1198180" y="2028496"/>
                </a:cubicBezTo>
                <a:cubicBezTo>
                  <a:pt x="1208690" y="2032000"/>
                  <a:pt x="1218963" y="2036320"/>
                  <a:pt x="1229711" y="2039007"/>
                </a:cubicBezTo>
                <a:cubicBezTo>
                  <a:pt x="1324759" y="2062770"/>
                  <a:pt x="1386995" y="2053583"/>
                  <a:pt x="1502980" y="2060027"/>
                </a:cubicBezTo>
                <a:cubicBezTo>
                  <a:pt x="1875554" y="2080726"/>
                  <a:pt x="1508228" y="2059550"/>
                  <a:pt x="1744718" y="2081048"/>
                </a:cubicBezTo>
                <a:cubicBezTo>
                  <a:pt x="1793689" y="2085500"/>
                  <a:pt x="1842814" y="2088055"/>
                  <a:pt x="1891862" y="2091558"/>
                </a:cubicBezTo>
                <a:lnTo>
                  <a:pt x="1965435" y="2102069"/>
                </a:lnTo>
                <a:cubicBezTo>
                  <a:pt x="1986498" y="2105309"/>
                  <a:pt x="2007260" y="2110809"/>
                  <a:pt x="2028497" y="2112579"/>
                </a:cubicBezTo>
                <a:cubicBezTo>
                  <a:pt x="2135227" y="2121473"/>
                  <a:pt x="2404942" y="2130292"/>
                  <a:pt x="2490952" y="2133600"/>
                </a:cubicBezTo>
                <a:cubicBezTo>
                  <a:pt x="2604044" y="2152448"/>
                  <a:pt x="2507532" y="2137777"/>
                  <a:pt x="2659118" y="2154620"/>
                </a:cubicBezTo>
                <a:cubicBezTo>
                  <a:pt x="2687191" y="2157739"/>
                  <a:pt x="2715006" y="2163422"/>
                  <a:pt x="2743200" y="2165131"/>
                </a:cubicBezTo>
                <a:cubicBezTo>
                  <a:pt x="2830696" y="2170434"/>
                  <a:pt x="2918424" y="2171034"/>
                  <a:pt x="3005959" y="2175641"/>
                </a:cubicBezTo>
                <a:cubicBezTo>
                  <a:pt x="3051575" y="2178042"/>
                  <a:pt x="3096921" y="2185357"/>
                  <a:pt x="3142594" y="2186151"/>
                </a:cubicBezTo>
                <a:lnTo>
                  <a:pt x="4214649" y="2196662"/>
                </a:lnTo>
                <a:lnTo>
                  <a:pt x="4593021" y="2186151"/>
                </a:lnTo>
                <a:cubicBezTo>
                  <a:pt x="4621238" y="2184868"/>
                  <a:pt x="4649314" y="2180694"/>
                  <a:pt x="4677104" y="2175641"/>
                </a:cubicBezTo>
                <a:cubicBezTo>
                  <a:pt x="4688004" y="2173659"/>
                  <a:pt x="4697982" y="2168175"/>
                  <a:pt x="4708635" y="2165131"/>
                </a:cubicBezTo>
                <a:cubicBezTo>
                  <a:pt x="4722524" y="2161163"/>
                  <a:pt x="4736575" y="2157754"/>
                  <a:pt x="4750676" y="2154620"/>
                </a:cubicBezTo>
                <a:cubicBezTo>
                  <a:pt x="4768115" y="2150745"/>
                  <a:pt x="4785897" y="2148443"/>
                  <a:pt x="4803228" y="2144110"/>
                </a:cubicBezTo>
                <a:cubicBezTo>
                  <a:pt x="4813976" y="2141423"/>
                  <a:pt x="4834759" y="2133600"/>
                  <a:pt x="4834759" y="2133600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88" name="TextBox 2"/>
          <p:cNvSpPr txBox="1">
            <a:spLocks noChangeArrowheads="1"/>
          </p:cNvSpPr>
          <p:nvPr/>
        </p:nvSpPr>
        <p:spPr bwMode="auto">
          <a:xfrm rot="-1820945">
            <a:off x="180975" y="2311400"/>
            <a:ext cx="1423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Bidirectional</a:t>
            </a:r>
          </a:p>
        </p:txBody>
      </p:sp>
      <p:sp>
        <p:nvSpPr>
          <p:cNvPr id="7189" name="TextBox 2"/>
          <p:cNvSpPr txBox="1">
            <a:spLocks noChangeArrowheads="1"/>
          </p:cNvSpPr>
          <p:nvPr/>
        </p:nvSpPr>
        <p:spPr bwMode="auto">
          <a:xfrm>
            <a:off x="819150" y="3733800"/>
            <a:ext cx="628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Filter</a:t>
            </a:r>
          </a:p>
        </p:txBody>
      </p:sp>
      <p:sp>
        <p:nvSpPr>
          <p:cNvPr id="7190" name="TextBox 2"/>
          <p:cNvSpPr txBox="1">
            <a:spLocks noChangeArrowheads="1"/>
          </p:cNvSpPr>
          <p:nvPr/>
        </p:nvSpPr>
        <p:spPr bwMode="auto">
          <a:xfrm>
            <a:off x="1219200" y="1662113"/>
            <a:ext cx="11239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Receiver (Rx)</a:t>
            </a:r>
          </a:p>
        </p:txBody>
      </p:sp>
      <p:sp>
        <p:nvSpPr>
          <p:cNvPr id="7191" name="TextBox 2"/>
          <p:cNvSpPr txBox="1">
            <a:spLocks noChangeArrowheads="1"/>
          </p:cNvSpPr>
          <p:nvPr/>
        </p:nvSpPr>
        <p:spPr bwMode="auto">
          <a:xfrm>
            <a:off x="990600" y="4992688"/>
            <a:ext cx="13144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Transmitter (Tx)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1724025" y="1587500"/>
            <a:ext cx="2052638" cy="4375150"/>
          </a:xfrm>
          <a:custGeom>
            <a:avLst/>
            <a:gdLst>
              <a:gd name="connsiteX0" fmla="*/ 1996965 w 2052862"/>
              <a:gd name="connsiteY0" fmla="*/ 609600 h 4374924"/>
              <a:gd name="connsiteX1" fmla="*/ 1986455 w 2052862"/>
              <a:gd name="connsiteY1" fmla="*/ 136635 h 4374924"/>
              <a:gd name="connsiteX2" fmla="*/ 1912882 w 2052862"/>
              <a:gd name="connsiteY2" fmla="*/ 63062 h 4374924"/>
              <a:gd name="connsiteX3" fmla="*/ 1881351 w 2052862"/>
              <a:gd name="connsiteY3" fmla="*/ 42041 h 4374924"/>
              <a:gd name="connsiteX4" fmla="*/ 1807779 w 2052862"/>
              <a:gd name="connsiteY4" fmla="*/ 21021 h 4374924"/>
              <a:gd name="connsiteX5" fmla="*/ 1734206 w 2052862"/>
              <a:gd name="connsiteY5" fmla="*/ 10510 h 4374924"/>
              <a:gd name="connsiteX6" fmla="*/ 1671144 w 2052862"/>
              <a:gd name="connsiteY6" fmla="*/ 0 h 4374924"/>
              <a:gd name="connsiteX7" fmla="*/ 1051034 w 2052862"/>
              <a:gd name="connsiteY7" fmla="*/ 10510 h 4374924"/>
              <a:gd name="connsiteX8" fmla="*/ 1019503 w 2052862"/>
              <a:gd name="connsiteY8" fmla="*/ 21021 h 4374924"/>
              <a:gd name="connsiteX9" fmla="*/ 1008993 w 2052862"/>
              <a:gd name="connsiteY9" fmla="*/ 52552 h 4374924"/>
              <a:gd name="connsiteX10" fmla="*/ 987972 w 2052862"/>
              <a:gd name="connsiteY10" fmla="*/ 84083 h 4374924"/>
              <a:gd name="connsiteX11" fmla="*/ 977462 w 2052862"/>
              <a:gd name="connsiteY11" fmla="*/ 178676 h 4374924"/>
              <a:gd name="connsiteX12" fmla="*/ 966951 w 2052862"/>
              <a:gd name="connsiteY12" fmla="*/ 283779 h 4374924"/>
              <a:gd name="connsiteX13" fmla="*/ 914400 w 2052862"/>
              <a:gd name="connsiteY13" fmla="*/ 336331 h 4374924"/>
              <a:gd name="connsiteX14" fmla="*/ 872358 w 2052862"/>
              <a:gd name="connsiteY14" fmla="*/ 367862 h 4374924"/>
              <a:gd name="connsiteX15" fmla="*/ 830317 w 2052862"/>
              <a:gd name="connsiteY15" fmla="*/ 378372 h 4374924"/>
              <a:gd name="connsiteX16" fmla="*/ 798786 w 2052862"/>
              <a:gd name="connsiteY16" fmla="*/ 388883 h 4374924"/>
              <a:gd name="connsiteX17" fmla="*/ 672662 w 2052862"/>
              <a:gd name="connsiteY17" fmla="*/ 409904 h 4374924"/>
              <a:gd name="connsiteX18" fmla="*/ 609600 w 2052862"/>
              <a:gd name="connsiteY18" fmla="*/ 430924 h 4374924"/>
              <a:gd name="connsiteX19" fmla="*/ 578069 w 2052862"/>
              <a:gd name="connsiteY19" fmla="*/ 441435 h 4374924"/>
              <a:gd name="connsiteX20" fmla="*/ 536027 w 2052862"/>
              <a:gd name="connsiteY20" fmla="*/ 504497 h 4374924"/>
              <a:gd name="connsiteX21" fmla="*/ 515006 w 2052862"/>
              <a:gd name="connsiteY21" fmla="*/ 567559 h 4374924"/>
              <a:gd name="connsiteX22" fmla="*/ 504496 w 2052862"/>
              <a:gd name="connsiteY22" fmla="*/ 672662 h 4374924"/>
              <a:gd name="connsiteX23" fmla="*/ 493986 w 2052862"/>
              <a:gd name="connsiteY23" fmla="*/ 746235 h 4374924"/>
              <a:gd name="connsiteX24" fmla="*/ 483475 w 2052862"/>
              <a:gd name="connsiteY24" fmla="*/ 777766 h 4374924"/>
              <a:gd name="connsiteX25" fmla="*/ 451944 w 2052862"/>
              <a:gd name="connsiteY25" fmla="*/ 788276 h 4374924"/>
              <a:gd name="connsiteX26" fmla="*/ 52551 w 2052862"/>
              <a:gd name="connsiteY26" fmla="*/ 798786 h 4374924"/>
              <a:gd name="connsiteX27" fmla="*/ 31531 w 2052862"/>
              <a:gd name="connsiteY27" fmla="*/ 830317 h 4374924"/>
              <a:gd name="connsiteX28" fmla="*/ 10510 w 2052862"/>
              <a:gd name="connsiteY28" fmla="*/ 893379 h 4374924"/>
              <a:gd name="connsiteX29" fmla="*/ 21020 w 2052862"/>
              <a:gd name="connsiteY29" fmla="*/ 1261241 h 4374924"/>
              <a:gd name="connsiteX30" fmla="*/ 42041 w 2052862"/>
              <a:gd name="connsiteY30" fmla="*/ 1418897 h 4374924"/>
              <a:gd name="connsiteX31" fmla="*/ 63062 w 2052862"/>
              <a:gd name="connsiteY31" fmla="*/ 1513490 h 4374924"/>
              <a:gd name="connsiteX32" fmla="*/ 136634 w 2052862"/>
              <a:gd name="connsiteY32" fmla="*/ 1608083 h 4374924"/>
              <a:gd name="connsiteX33" fmla="*/ 189186 w 2052862"/>
              <a:gd name="connsiteY33" fmla="*/ 1650124 h 4374924"/>
              <a:gd name="connsiteX34" fmla="*/ 283779 w 2052862"/>
              <a:gd name="connsiteY34" fmla="*/ 1723697 h 4374924"/>
              <a:gd name="connsiteX35" fmla="*/ 315310 w 2052862"/>
              <a:gd name="connsiteY35" fmla="*/ 1734207 h 4374924"/>
              <a:gd name="connsiteX36" fmla="*/ 409903 w 2052862"/>
              <a:gd name="connsiteY36" fmla="*/ 1776248 h 4374924"/>
              <a:gd name="connsiteX37" fmla="*/ 451944 w 2052862"/>
              <a:gd name="connsiteY37" fmla="*/ 1797269 h 4374924"/>
              <a:gd name="connsiteX38" fmla="*/ 515006 w 2052862"/>
              <a:gd name="connsiteY38" fmla="*/ 1818290 h 4374924"/>
              <a:gd name="connsiteX39" fmla="*/ 578069 w 2052862"/>
              <a:gd name="connsiteY39" fmla="*/ 1839310 h 4374924"/>
              <a:gd name="connsiteX40" fmla="*/ 641131 w 2052862"/>
              <a:gd name="connsiteY40" fmla="*/ 1860331 h 4374924"/>
              <a:gd name="connsiteX41" fmla="*/ 672662 w 2052862"/>
              <a:gd name="connsiteY41" fmla="*/ 1870841 h 4374924"/>
              <a:gd name="connsiteX42" fmla="*/ 746234 w 2052862"/>
              <a:gd name="connsiteY42" fmla="*/ 1891862 h 4374924"/>
              <a:gd name="connsiteX43" fmla="*/ 809296 w 2052862"/>
              <a:gd name="connsiteY43" fmla="*/ 1923393 h 4374924"/>
              <a:gd name="connsiteX44" fmla="*/ 840827 w 2052862"/>
              <a:gd name="connsiteY44" fmla="*/ 1944414 h 4374924"/>
              <a:gd name="connsiteX45" fmla="*/ 893379 w 2052862"/>
              <a:gd name="connsiteY45" fmla="*/ 2049517 h 4374924"/>
              <a:gd name="connsiteX46" fmla="*/ 882869 w 2052862"/>
              <a:gd name="connsiteY46" fmla="*/ 2186152 h 4374924"/>
              <a:gd name="connsiteX47" fmla="*/ 872358 w 2052862"/>
              <a:gd name="connsiteY47" fmla="*/ 2217683 h 4374924"/>
              <a:gd name="connsiteX48" fmla="*/ 840827 w 2052862"/>
              <a:gd name="connsiteY48" fmla="*/ 2249214 h 4374924"/>
              <a:gd name="connsiteX49" fmla="*/ 819806 w 2052862"/>
              <a:gd name="connsiteY49" fmla="*/ 2280745 h 4374924"/>
              <a:gd name="connsiteX50" fmla="*/ 788275 w 2052862"/>
              <a:gd name="connsiteY50" fmla="*/ 2301766 h 4374924"/>
              <a:gd name="connsiteX51" fmla="*/ 756744 w 2052862"/>
              <a:gd name="connsiteY51" fmla="*/ 2333297 h 4374924"/>
              <a:gd name="connsiteX52" fmla="*/ 725213 w 2052862"/>
              <a:gd name="connsiteY52" fmla="*/ 2354317 h 4374924"/>
              <a:gd name="connsiteX53" fmla="*/ 683172 w 2052862"/>
              <a:gd name="connsiteY53" fmla="*/ 2385848 h 4374924"/>
              <a:gd name="connsiteX54" fmla="*/ 651641 w 2052862"/>
              <a:gd name="connsiteY54" fmla="*/ 2396359 h 4374924"/>
              <a:gd name="connsiteX55" fmla="*/ 588579 w 2052862"/>
              <a:gd name="connsiteY55" fmla="*/ 2438400 h 4374924"/>
              <a:gd name="connsiteX56" fmla="*/ 557048 w 2052862"/>
              <a:gd name="connsiteY56" fmla="*/ 2459421 h 4374924"/>
              <a:gd name="connsiteX57" fmla="*/ 525517 w 2052862"/>
              <a:gd name="connsiteY57" fmla="*/ 2490952 h 4374924"/>
              <a:gd name="connsiteX58" fmla="*/ 493986 w 2052862"/>
              <a:gd name="connsiteY58" fmla="*/ 2511972 h 4374924"/>
              <a:gd name="connsiteX59" fmla="*/ 462455 w 2052862"/>
              <a:gd name="connsiteY59" fmla="*/ 2543504 h 4374924"/>
              <a:gd name="connsiteX60" fmla="*/ 367862 w 2052862"/>
              <a:gd name="connsiteY60" fmla="*/ 2627586 h 4374924"/>
              <a:gd name="connsiteX61" fmla="*/ 294289 w 2052862"/>
              <a:gd name="connsiteY61" fmla="*/ 2711669 h 4374924"/>
              <a:gd name="connsiteX62" fmla="*/ 283779 w 2052862"/>
              <a:gd name="connsiteY62" fmla="*/ 2743200 h 4374924"/>
              <a:gd name="connsiteX63" fmla="*/ 241737 w 2052862"/>
              <a:gd name="connsiteY63" fmla="*/ 2806262 h 4374924"/>
              <a:gd name="connsiteX64" fmla="*/ 220717 w 2052862"/>
              <a:gd name="connsiteY64" fmla="*/ 2837793 h 4374924"/>
              <a:gd name="connsiteX65" fmla="*/ 178675 w 2052862"/>
              <a:gd name="connsiteY65" fmla="*/ 2900855 h 4374924"/>
              <a:gd name="connsiteX66" fmla="*/ 157655 w 2052862"/>
              <a:gd name="connsiteY66" fmla="*/ 2932386 h 4374924"/>
              <a:gd name="connsiteX67" fmla="*/ 126124 w 2052862"/>
              <a:gd name="connsiteY67" fmla="*/ 2953407 h 4374924"/>
              <a:gd name="connsiteX68" fmla="*/ 73572 w 2052862"/>
              <a:gd name="connsiteY68" fmla="*/ 3048000 h 4374924"/>
              <a:gd name="connsiteX69" fmla="*/ 52551 w 2052862"/>
              <a:gd name="connsiteY69" fmla="*/ 3079531 h 4374924"/>
              <a:gd name="connsiteX70" fmla="*/ 21020 w 2052862"/>
              <a:gd name="connsiteY70" fmla="*/ 3142593 h 4374924"/>
              <a:gd name="connsiteX71" fmla="*/ 0 w 2052862"/>
              <a:gd name="connsiteY71" fmla="*/ 3226676 h 4374924"/>
              <a:gd name="connsiteX72" fmla="*/ 31531 w 2052862"/>
              <a:gd name="connsiteY72" fmla="*/ 3468414 h 4374924"/>
              <a:gd name="connsiteX73" fmla="*/ 52551 w 2052862"/>
              <a:gd name="connsiteY73" fmla="*/ 3499945 h 4374924"/>
              <a:gd name="connsiteX74" fmla="*/ 115613 w 2052862"/>
              <a:gd name="connsiteY74" fmla="*/ 3563007 h 4374924"/>
              <a:gd name="connsiteX75" fmla="*/ 147144 w 2052862"/>
              <a:gd name="connsiteY75" fmla="*/ 3573517 h 4374924"/>
              <a:gd name="connsiteX76" fmla="*/ 178675 w 2052862"/>
              <a:gd name="connsiteY76" fmla="*/ 3594538 h 4374924"/>
              <a:gd name="connsiteX77" fmla="*/ 220717 w 2052862"/>
              <a:gd name="connsiteY77" fmla="*/ 3605048 h 4374924"/>
              <a:gd name="connsiteX78" fmla="*/ 420413 w 2052862"/>
              <a:gd name="connsiteY78" fmla="*/ 3626069 h 4374924"/>
              <a:gd name="connsiteX79" fmla="*/ 483475 w 2052862"/>
              <a:gd name="connsiteY79" fmla="*/ 3647090 h 4374924"/>
              <a:gd name="connsiteX80" fmla="*/ 557048 w 2052862"/>
              <a:gd name="connsiteY80" fmla="*/ 3710152 h 4374924"/>
              <a:gd name="connsiteX81" fmla="*/ 578069 w 2052862"/>
              <a:gd name="connsiteY81" fmla="*/ 3741683 h 4374924"/>
              <a:gd name="connsiteX82" fmla="*/ 609600 w 2052862"/>
              <a:gd name="connsiteY82" fmla="*/ 3846786 h 4374924"/>
              <a:gd name="connsiteX83" fmla="*/ 641131 w 2052862"/>
              <a:gd name="connsiteY83" fmla="*/ 4046483 h 4374924"/>
              <a:gd name="connsiteX84" fmla="*/ 651641 w 2052862"/>
              <a:gd name="connsiteY84" fmla="*/ 4078014 h 4374924"/>
              <a:gd name="connsiteX85" fmla="*/ 777765 w 2052862"/>
              <a:gd name="connsiteY85" fmla="*/ 4183117 h 4374924"/>
              <a:gd name="connsiteX86" fmla="*/ 809296 w 2052862"/>
              <a:gd name="connsiteY86" fmla="*/ 4193628 h 4374924"/>
              <a:gd name="connsiteX87" fmla="*/ 872358 w 2052862"/>
              <a:gd name="connsiteY87" fmla="*/ 4235669 h 4374924"/>
              <a:gd name="connsiteX88" fmla="*/ 966951 w 2052862"/>
              <a:gd name="connsiteY88" fmla="*/ 4256690 h 4374924"/>
              <a:gd name="connsiteX89" fmla="*/ 1030013 w 2052862"/>
              <a:gd name="connsiteY89" fmla="*/ 4277710 h 4374924"/>
              <a:gd name="connsiteX90" fmla="*/ 1061544 w 2052862"/>
              <a:gd name="connsiteY90" fmla="*/ 4288221 h 4374924"/>
              <a:gd name="connsiteX91" fmla="*/ 1103586 w 2052862"/>
              <a:gd name="connsiteY91" fmla="*/ 4298731 h 4374924"/>
              <a:gd name="connsiteX92" fmla="*/ 1166648 w 2052862"/>
              <a:gd name="connsiteY92" fmla="*/ 4309241 h 4374924"/>
              <a:gd name="connsiteX93" fmla="*/ 1208689 w 2052862"/>
              <a:gd name="connsiteY93" fmla="*/ 4319752 h 4374924"/>
              <a:gd name="connsiteX94" fmla="*/ 1376855 w 2052862"/>
              <a:gd name="connsiteY94" fmla="*/ 4340772 h 4374924"/>
              <a:gd name="connsiteX95" fmla="*/ 1450427 w 2052862"/>
              <a:gd name="connsiteY95" fmla="*/ 4351283 h 4374924"/>
              <a:gd name="connsiteX96" fmla="*/ 1481958 w 2052862"/>
              <a:gd name="connsiteY96" fmla="*/ 4361793 h 4374924"/>
              <a:gd name="connsiteX97" fmla="*/ 1807779 w 2052862"/>
              <a:gd name="connsiteY97" fmla="*/ 4361793 h 4374924"/>
              <a:gd name="connsiteX98" fmla="*/ 1902372 w 2052862"/>
              <a:gd name="connsiteY98" fmla="*/ 4319752 h 4374924"/>
              <a:gd name="connsiteX99" fmla="*/ 1965434 w 2052862"/>
              <a:gd name="connsiteY99" fmla="*/ 4193628 h 4374924"/>
              <a:gd name="connsiteX100" fmla="*/ 1975944 w 2052862"/>
              <a:gd name="connsiteY100" fmla="*/ 4162097 h 4374924"/>
              <a:gd name="connsiteX101" fmla="*/ 1965434 w 2052862"/>
              <a:gd name="connsiteY101" fmla="*/ 3794235 h 4374924"/>
              <a:gd name="connsiteX102" fmla="*/ 1965434 w 2052862"/>
              <a:gd name="connsiteY102" fmla="*/ 3426372 h 4374924"/>
              <a:gd name="connsiteX103" fmla="*/ 2007475 w 2052862"/>
              <a:gd name="connsiteY103" fmla="*/ 3331779 h 4374924"/>
              <a:gd name="connsiteX104" fmla="*/ 2039006 w 2052862"/>
              <a:gd name="connsiteY104" fmla="*/ 3226676 h 4374924"/>
              <a:gd name="connsiteX105" fmla="*/ 2028496 w 2052862"/>
              <a:gd name="connsiteY105" fmla="*/ 3005959 h 4374924"/>
              <a:gd name="connsiteX106" fmla="*/ 2017986 w 2052862"/>
              <a:gd name="connsiteY106" fmla="*/ 2974428 h 4374924"/>
              <a:gd name="connsiteX107" fmla="*/ 1986455 w 2052862"/>
              <a:gd name="connsiteY107" fmla="*/ 2953407 h 4374924"/>
              <a:gd name="connsiteX108" fmla="*/ 1912882 w 2052862"/>
              <a:gd name="connsiteY108" fmla="*/ 2879835 h 4374924"/>
              <a:gd name="connsiteX109" fmla="*/ 1902372 w 2052862"/>
              <a:gd name="connsiteY109" fmla="*/ 2848304 h 4374924"/>
              <a:gd name="connsiteX110" fmla="*/ 1870841 w 2052862"/>
              <a:gd name="connsiteY110" fmla="*/ 2785241 h 4374924"/>
              <a:gd name="connsiteX111" fmla="*/ 1881351 w 2052862"/>
              <a:gd name="connsiteY111" fmla="*/ 2480441 h 4374924"/>
              <a:gd name="connsiteX112" fmla="*/ 1912882 w 2052862"/>
              <a:gd name="connsiteY112" fmla="*/ 2417379 h 4374924"/>
              <a:gd name="connsiteX113" fmla="*/ 1923393 w 2052862"/>
              <a:gd name="connsiteY113" fmla="*/ 2385848 h 4374924"/>
              <a:gd name="connsiteX114" fmla="*/ 1954924 w 2052862"/>
              <a:gd name="connsiteY114" fmla="*/ 2322786 h 4374924"/>
              <a:gd name="connsiteX115" fmla="*/ 1954924 w 2052862"/>
              <a:gd name="connsiteY115" fmla="*/ 1692166 h 4374924"/>
              <a:gd name="connsiteX116" fmla="*/ 1944413 w 2052862"/>
              <a:gd name="connsiteY116" fmla="*/ 1639614 h 4374924"/>
              <a:gd name="connsiteX117" fmla="*/ 1923393 w 2052862"/>
              <a:gd name="connsiteY117" fmla="*/ 1545021 h 4374924"/>
              <a:gd name="connsiteX118" fmla="*/ 1933903 w 2052862"/>
              <a:gd name="connsiteY118" fmla="*/ 1376855 h 4374924"/>
              <a:gd name="connsiteX119" fmla="*/ 1975944 w 2052862"/>
              <a:gd name="connsiteY119" fmla="*/ 1324304 h 4374924"/>
              <a:gd name="connsiteX120" fmla="*/ 2028496 w 2052862"/>
              <a:gd name="connsiteY120" fmla="*/ 1261241 h 4374924"/>
              <a:gd name="connsiteX121" fmla="*/ 2039006 w 2052862"/>
              <a:gd name="connsiteY121" fmla="*/ 1229710 h 4374924"/>
              <a:gd name="connsiteX122" fmla="*/ 2039006 w 2052862"/>
              <a:gd name="connsiteY122" fmla="*/ 830317 h 4374924"/>
              <a:gd name="connsiteX123" fmla="*/ 2028496 w 2052862"/>
              <a:gd name="connsiteY123" fmla="*/ 798786 h 4374924"/>
              <a:gd name="connsiteX124" fmla="*/ 1986455 w 2052862"/>
              <a:gd name="connsiteY124" fmla="*/ 735724 h 4374924"/>
              <a:gd name="connsiteX125" fmla="*/ 1986455 w 2052862"/>
              <a:gd name="connsiteY125" fmla="*/ 557048 h 437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2052862" h="4374924">
                <a:moveTo>
                  <a:pt x="1996965" y="609600"/>
                </a:moveTo>
                <a:cubicBezTo>
                  <a:pt x="1993462" y="451945"/>
                  <a:pt x="1993020" y="294192"/>
                  <a:pt x="1986455" y="136635"/>
                </a:cubicBezTo>
                <a:cubicBezTo>
                  <a:pt x="1984605" y="92237"/>
                  <a:pt x="1947193" y="85936"/>
                  <a:pt x="1912882" y="63062"/>
                </a:cubicBezTo>
                <a:cubicBezTo>
                  <a:pt x="1902372" y="56055"/>
                  <a:pt x="1893335" y="46035"/>
                  <a:pt x="1881351" y="42041"/>
                </a:cubicBezTo>
                <a:cubicBezTo>
                  <a:pt x="1854335" y="33036"/>
                  <a:pt x="1836814" y="26300"/>
                  <a:pt x="1807779" y="21021"/>
                </a:cubicBezTo>
                <a:cubicBezTo>
                  <a:pt x="1783405" y="16589"/>
                  <a:pt x="1758691" y="14277"/>
                  <a:pt x="1734206" y="10510"/>
                </a:cubicBezTo>
                <a:cubicBezTo>
                  <a:pt x="1713143" y="7270"/>
                  <a:pt x="1692165" y="3503"/>
                  <a:pt x="1671144" y="0"/>
                </a:cubicBezTo>
                <a:lnTo>
                  <a:pt x="1051034" y="10510"/>
                </a:lnTo>
                <a:cubicBezTo>
                  <a:pt x="1039961" y="10867"/>
                  <a:pt x="1027337" y="13187"/>
                  <a:pt x="1019503" y="21021"/>
                </a:cubicBezTo>
                <a:cubicBezTo>
                  <a:pt x="1011669" y="28855"/>
                  <a:pt x="1013948" y="42643"/>
                  <a:pt x="1008993" y="52552"/>
                </a:cubicBezTo>
                <a:cubicBezTo>
                  <a:pt x="1003344" y="63850"/>
                  <a:pt x="994979" y="73573"/>
                  <a:pt x="987972" y="84083"/>
                </a:cubicBezTo>
                <a:cubicBezTo>
                  <a:pt x="984469" y="115614"/>
                  <a:pt x="980783" y="147125"/>
                  <a:pt x="977462" y="178676"/>
                </a:cubicBezTo>
                <a:cubicBezTo>
                  <a:pt x="973776" y="213692"/>
                  <a:pt x="974868" y="249472"/>
                  <a:pt x="966951" y="283779"/>
                </a:cubicBezTo>
                <a:cubicBezTo>
                  <a:pt x="960313" y="312544"/>
                  <a:pt x="935052" y="321579"/>
                  <a:pt x="914400" y="336331"/>
                </a:cubicBezTo>
                <a:cubicBezTo>
                  <a:pt x="900145" y="346513"/>
                  <a:pt x="888026" y="360028"/>
                  <a:pt x="872358" y="367862"/>
                </a:cubicBezTo>
                <a:cubicBezTo>
                  <a:pt x="859438" y="374322"/>
                  <a:pt x="844206" y="374404"/>
                  <a:pt x="830317" y="378372"/>
                </a:cubicBezTo>
                <a:cubicBezTo>
                  <a:pt x="819664" y="381416"/>
                  <a:pt x="809650" y="386710"/>
                  <a:pt x="798786" y="388883"/>
                </a:cubicBezTo>
                <a:cubicBezTo>
                  <a:pt x="756992" y="397242"/>
                  <a:pt x="713096" y="396426"/>
                  <a:pt x="672662" y="409904"/>
                </a:cubicBezTo>
                <a:lnTo>
                  <a:pt x="609600" y="430924"/>
                </a:lnTo>
                <a:lnTo>
                  <a:pt x="578069" y="441435"/>
                </a:lnTo>
                <a:cubicBezTo>
                  <a:pt x="564055" y="462456"/>
                  <a:pt x="544016" y="480530"/>
                  <a:pt x="536027" y="504497"/>
                </a:cubicBezTo>
                <a:lnTo>
                  <a:pt x="515006" y="567559"/>
                </a:lnTo>
                <a:cubicBezTo>
                  <a:pt x="511503" y="602593"/>
                  <a:pt x="508610" y="637694"/>
                  <a:pt x="504496" y="672662"/>
                </a:cubicBezTo>
                <a:cubicBezTo>
                  <a:pt x="501602" y="697266"/>
                  <a:pt x="498844" y="721943"/>
                  <a:pt x="493986" y="746235"/>
                </a:cubicBezTo>
                <a:cubicBezTo>
                  <a:pt x="491813" y="757099"/>
                  <a:pt x="491309" y="769932"/>
                  <a:pt x="483475" y="777766"/>
                </a:cubicBezTo>
                <a:cubicBezTo>
                  <a:pt x="475641" y="785600"/>
                  <a:pt x="463010" y="787736"/>
                  <a:pt x="451944" y="788276"/>
                </a:cubicBezTo>
                <a:cubicBezTo>
                  <a:pt x="318925" y="794765"/>
                  <a:pt x="185682" y="795283"/>
                  <a:pt x="52551" y="798786"/>
                </a:cubicBezTo>
                <a:cubicBezTo>
                  <a:pt x="45544" y="809296"/>
                  <a:pt x="36661" y="818774"/>
                  <a:pt x="31531" y="830317"/>
                </a:cubicBezTo>
                <a:cubicBezTo>
                  <a:pt x="22532" y="850565"/>
                  <a:pt x="10510" y="893379"/>
                  <a:pt x="10510" y="893379"/>
                </a:cubicBezTo>
                <a:cubicBezTo>
                  <a:pt x="14013" y="1016000"/>
                  <a:pt x="15691" y="1138686"/>
                  <a:pt x="21020" y="1261241"/>
                </a:cubicBezTo>
                <a:cubicBezTo>
                  <a:pt x="27920" y="1419942"/>
                  <a:pt x="23982" y="1328599"/>
                  <a:pt x="42041" y="1418897"/>
                </a:cubicBezTo>
                <a:cubicBezTo>
                  <a:pt x="45785" y="1437619"/>
                  <a:pt x="50276" y="1490475"/>
                  <a:pt x="63062" y="1513490"/>
                </a:cubicBezTo>
                <a:cubicBezTo>
                  <a:pt x="116191" y="1609122"/>
                  <a:pt x="85566" y="1546802"/>
                  <a:pt x="136634" y="1608083"/>
                </a:cubicBezTo>
                <a:cubicBezTo>
                  <a:pt x="173204" y="1651966"/>
                  <a:pt x="137424" y="1632871"/>
                  <a:pt x="189186" y="1650124"/>
                </a:cubicBezTo>
                <a:cubicBezTo>
                  <a:pt x="216391" y="1677329"/>
                  <a:pt x="246066" y="1711126"/>
                  <a:pt x="283779" y="1723697"/>
                </a:cubicBezTo>
                <a:lnTo>
                  <a:pt x="315310" y="1734207"/>
                </a:lnTo>
                <a:cubicBezTo>
                  <a:pt x="408066" y="1796046"/>
                  <a:pt x="259801" y="1701195"/>
                  <a:pt x="409903" y="1776248"/>
                </a:cubicBezTo>
                <a:cubicBezTo>
                  <a:pt x="423917" y="1783255"/>
                  <a:pt x="437397" y="1791450"/>
                  <a:pt x="451944" y="1797269"/>
                </a:cubicBezTo>
                <a:cubicBezTo>
                  <a:pt x="472517" y="1805498"/>
                  <a:pt x="493985" y="1811283"/>
                  <a:pt x="515006" y="1818290"/>
                </a:cubicBezTo>
                <a:lnTo>
                  <a:pt x="578069" y="1839310"/>
                </a:lnTo>
                <a:lnTo>
                  <a:pt x="641131" y="1860331"/>
                </a:lnTo>
                <a:cubicBezTo>
                  <a:pt x="651641" y="1863834"/>
                  <a:pt x="661914" y="1868154"/>
                  <a:pt x="672662" y="1870841"/>
                </a:cubicBezTo>
                <a:cubicBezTo>
                  <a:pt x="725451" y="1884039"/>
                  <a:pt x="700999" y="1876784"/>
                  <a:pt x="746234" y="1891862"/>
                </a:cubicBezTo>
                <a:cubicBezTo>
                  <a:pt x="836598" y="1952106"/>
                  <a:pt x="722267" y="1879878"/>
                  <a:pt x="809296" y="1923393"/>
                </a:cubicBezTo>
                <a:cubicBezTo>
                  <a:pt x="820594" y="1929042"/>
                  <a:pt x="830317" y="1937407"/>
                  <a:pt x="840827" y="1944414"/>
                </a:cubicBezTo>
                <a:cubicBezTo>
                  <a:pt x="890882" y="2019495"/>
                  <a:pt x="876742" y="1982966"/>
                  <a:pt x="893379" y="2049517"/>
                </a:cubicBezTo>
                <a:cubicBezTo>
                  <a:pt x="889876" y="2095062"/>
                  <a:pt x="888535" y="2140825"/>
                  <a:pt x="882869" y="2186152"/>
                </a:cubicBezTo>
                <a:cubicBezTo>
                  <a:pt x="881495" y="2197145"/>
                  <a:pt x="878504" y="2208465"/>
                  <a:pt x="872358" y="2217683"/>
                </a:cubicBezTo>
                <a:cubicBezTo>
                  <a:pt x="864113" y="2230050"/>
                  <a:pt x="850343" y="2237795"/>
                  <a:pt x="840827" y="2249214"/>
                </a:cubicBezTo>
                <a:cubicBezTo>
                  <a:pt x="832740" y="2258918"/>
                  <a:pt x="828738" y="2271813"/>
                  <a:pt x="819806" y="2280745"/>
                </a:cubicBezTo>
                <a:cubicBezTo>
                  <a:pt x="810874" y="2289677"/>
                  <a:pt x="797979" y="2293679"/>
                  <a:pt x="788275" y="2301766"/>
                </a:cubicBezTo>
                <a:cubicBezTo>
                  <a:pt x="776856" y="2311282"/>
                  <a:pt x="768163" y="2323781"/>
                  <a:pt x="756744" y="2333297"/>
                </a:cubicBezTo>
                <a:cubicBezTo>
                  <a:pt x="747040" y="2341384"/>
                  <a:pt x="735492" y="2346975"/>
                  <a:pt x="725213" y="2354317"/>
                </a:cubicBezTo>
                <a:cubicBezTo>
                  <a:pt x="710959" y="2364499"/>
                  <a:pt x="698381" y="2377157"/>
                  <a:pt x="683172" y="2385848"/>
                </a:cubicBezTo>
                <a:cubicBezTo>
                  <a:pt x="673553" y="2391345"/>
                  <a:pt x="661326" y="2390979"/>
                  <a:pt x="651641" y="2396359"/>
                </a:cubicBezTo>
                <a:cubicBezTo>
                  <a:pt x="629557" y="2408628"/>
                  <a:pt x="609600" y="2424386"/>
                  <a:pt x="588579" y="2438400"/>
                </a:cubicBezTo>
                <a:cubicBezTo>
                  <a:pt x="578069" y="2445407"/>
                  <a:pt x="565980" y="2450489"/>
                  <a:pt x="557048" y="2459421"/>
                </a:cubicBezTo>
                <a:cubicBezTo>
                  <a:pt x="546538" y="2469931"/>
                  <a:pt x="536936" y="2481436"/>
                  <a:pt x="525517" y="2490952"/>
                </a:cubicBezTo>
                <a:cubicBezTo>
                  <a:pt x="515813" y="2499039"/>
                  <a:pt x="503690" y="2503885"/>
                  <a:pt x="493986" y="2511972"/>
                </a:cubicBezTo>
                <a:cubicBezTo>
                  <a:pt x="482567" y="2521488"/>
                  <a:pt x="473874" y="2533988"/>
                  <a:pt x="462455" y="2543504"/>
                </a:cubicBezTo>
                <a:cubicBezTo>
                  <a:pt x="415063" y="2582998"/>
                  <a:pt x="418972" y="2550922"/>
                  <a:pt x="367862" y="2627586"/>
                </a:cubicBezTo>
                <a:cubicBezTo>
                  <a:pt x="318813" y="2701158"/>
                  <a:pt x="346841" y="2676634"/>
                  <a:pt x="294289" y="2711669"/>
                </a:cubicBezTo>
                <a:cubicBezTo>
                  <a:pt x="290786" y="2722179"/>
                  <a:pt x="289159" y="2733515"/>
                  <a:pt x="283779" y="2743200"/>
                </a:cubicBezTo>
                <a:cubicBezTo>
                  <a:pt x="271510" y="2765285"/>
                  <a:pt x="255751" y="2785241"/>
                  <a:pt x="241737" y="2806262"/>
                </a:cubicBezTo>
                <a:lnTo>
                  <a:pt x="220717" y="2837793"/>
                </a:lnTo>
                <a:lnTo>
                  <a:pt x="178675" y="2900855"/>
                </a:lnTo>
                <a:cubicBezTo>
                  <a:pt x="171668" y="2911365"/>
                  <a:pt x="168165" y="2925379"/>
                  <a:pt x="157655" y="2932386"/>
                </a:cubicBezTo>
                <a:lnTo>
                  <a:pt x="126124" y="2953407"/>
                </a:lnTo>
                <a:cubicBezTo>
                  <a:pt x="107624" y="3008905"/>
                  <a:pt x="121758" y="2975721"/>
                  <a:pt x="73572" y="3048000"/>
                </a:cubicBezTo>
                <a:lnTo>
                  <a:pt x="52551" y="3079531"/>
                </a:lnTo>
                <a:cubicBezTo>
                  <a:pt x="26134" y="3158785"/>
                  <a:pt x="61769" y="3061095"/>
                  <a:pt x="21020" y="3142593"/>
                </a:cubicBezTo>
                <a:cubicBezTo>
                  <a:pt x="10248" y="3164138"/>
                  <a:pt x="3997" y="3206690"/>
                  <a:pt x="0" y="3226676"/>
                </a:cubicBezTo>
                <a:cubicBezTo>
                  <a:pt x="1418" y="3250790"/>
                  <a:pt x="-4497" y="3414370"/>
                  <a:pt x="31531" y="3468414"/>
                </a:cubicBezTo>
                <a:cubicBezTo>
                  <a:pt x="38538" y="3478924"/>
                  <a:pt x="44159" y="3490504"/>
                  <a:pt x="52551" y="3499945"/>
                </a:cubicBezTo>
                <a:cubicBezTo>
                  <a:pt x="72301" y="3522164"/>
                  <a:pt x="87411" y="3553607"/>
                  <a:pt x="115613" y="3563007"/>
                </a:cubicBezTo>
                <a:lnTo>
                  <a:pt x="147144" y="3573517"/>
                </a:lnTo>
                <a:cubicBezTo>
                  <a:pt x="157654" y="3580524"/>
                  <a:pt x="167064" y="3589562"/>
                  <a:pt x="178675" y="3594538"/>
                </a:cubicBezTo>
                <a:cubicBezTo>
                  <a:pt x="191952" y="3600228"/>
                  <a:pt x="206828" y="3601080"/>
                  <a:pt x="220717" y="3605048"/>
                </a:cubicBezTo>
                <a:cubicBezTo>
                  <a:pt x="323630" y="3634452"/>
                  <a:pt x="149431" y="3609133"/>
                  <a:pt x="420413" y="3626069"/>
                </a:cubicBezTo>
                <a:cubicBezTo>
                  <a:pt x="441434" y="3633076"/>
                  <a:pt x="467807" y="3631422"/>
                  <a:pt x="483475" y="3647090"/>
                </a:cubicBezTo>
                <a:cubicBezTo>
                  <a:pt x="534449" y="3698063"/>
                  <a:pt x="509027" y="3678138"/>
                  <a:pt x="557048" y="3710152"/>
                </a:cubicBezTo>
                <a:cubicBezTo>
                  <a:pt x="564055" y="3720662"/>
                  <a:pt x="572939" y="3730140"/>
                  <a:pt x="578069" y="3741683"/>
                </a:cubicBezTo>
                <a:cubicBezTo>
                  <a:pt x="592688" y="3774575"/>
                  <a:pt x="600866" y="3811851"/>
                  <a:pt x="609600" y="3846786"/>
                </a:cubicBezTo>
                <a:cubicBezTo>
                  <a:pt x="621810" y="4005518"/>
                  <a:pt x="605664" y="3940083"/>
                  <a:pt x="641131" y="4046483"/>
                </a:cubicBezTo>
                <a:cubicBezTo>
                  <a:pt x="644634" y="4056993"/>
                  <a:pt x="643807" y="4070180"/>
                  <a:pt x="651641" y="4078014"/>
                </a:cubicBezTo>
                <a:cubicBezTo>
                  <a:pt x="680914" y="4107287"/>
                  <a:pt x="733864" y="4168483"/>
                  <a:pt x="777765" y="4183117"/>
                </a:cubicBezTo>
                <a:cubicBezTo>
                  <a:pt x="788275" y="4186621"/>
                  <a:pt x="799611" y="4188248"/>
                  <a:pt x="809296" y="4193628"/>
                </a:cubicBezTo>
                <a:cubicBezTo>
                  <a:pt x="831380" y="4205897"/>
                  <a:pt x="847585" y="4230715"/>
                  <a:pt x="872358" y="4235669"/>
                </a:cubicBezTo>
                <a:cubicBezTo>
                  <a:pt x="902377" y="4241673"/>
                  <a:pt x="937253" y="4247780"/>
                  <a:pt x="966951" y="4256690"/>
                </a:cubicBezTo>
                <a:cubicBezTo>
                  <a:pt x="988174" y="4263057"/>
                  <a:pt x="1008992" y="4270703"/>
                  <a:pt x="1030013" y="4277710"/>
                </a:cubicBezTo>
                <a:cubicBezTo>
                  <a:pt x="1040523" y="4281213"/>
                  <a:pt x="1050796" y="4285534"/>
                  <a:pt x="1061544" y="4288221"/>
                </a:cubicBezTo>
                <a:cubicBezTo>
                  <a:pt x="1075558" y="4291724"/>
                  <a:pt x="1089421" y="4295898"/>
                  <a:pt x="1103586" y="4298731"/>
                </a:cubicBezTo>
                <a:cubicBezTo>
                  <a:pt x="1124483" y="4302910"/>
                  <a:pt x="1145751" y="4305062"/>
                  <a:pt x="1166648" y="4309241"/>
                </a:cubicBezTo>
                <a:cubicBezTo>
                  <a:pt x="1180812" y="4312074"/>
                  <a:pt x="1194404" y="4317609"/>
                  <a:pt x="1208689" y="4319752"/>
                </a:cubicBezTo>
                <a:cubicBezTo>
                  <a:pt x="1264556" y="4328132"/>
                  <a:pt x="1320931" y="4332782"/>
                  <a:pt x="1376855" y="4340772"/>
                </a:cubicBezTo>
                <a:lnTo>
                  <a:pt x="1450427" y="4351283"/>
                </a:lnTo>
                <a:cubicBezTo>
                  <a:pt x="1460937" y="4354786"/>
                  <a:pt x="1471143" y="4359390"/>
                  <a:pt x="1481958" y="4361793"/>
                </a:cubicBezTo>
                <a:cubicBezTo>
                  <a:pt x="1599809" y="4387983"/>
                  <a:pt x="1654012" y="4367944"/>
                  <a:pt x="1807779" y="4361793"/>
                </a:cubicBezTo>
                <a:cubicBezTo>
                  <a:pt x="1882824" y="4336777"/>
                  <a:pt x="1852404" y="4353063"/>
                  <a:pt x="1902372" y="4319752"/>
                </a:cubicBezTo>
                <a:cubicBezTo>
                  <a:pt x="1956703" y="4238255"/>
                  <a:pt x="1936425" y="4280656"/>
                  <a:pt x="1965434" y="4193628"/>
                </a:cubicBezTo>
                <a:lnTo>
                  <a:pt x="1975944" y="4162097"/>
                </a:lnTo>
                <a:cubicBezTo>
                  <a:pt x="1972441" y="4039476"/>
                  <a:pt x="1971004" y="3916779"/>
                  <a:pt x="1965434" y="3794235"/>
                </a:cubicBezTo>
                <a:cubicBezTo>
                  <a:pt x="1954963" y="3563854"/>
                  <a:pt x="1924671" y="3861180"/>
                  <a:pt x="1965434" y="3426372"/>
                </a:cubicBezTo>
                <a:cubicBezTo>
                  <a:pt x="1972869" y="3347060"/>
                  <a:pt x="1984186" y="3384179"/>
                  <a:pt x="2007475" y="3331779"/>
                </a:cubicBezTo>
                <a:cubicBezTo>
                  <a:pt x="2022099" y="3298875"/>
                  <a:pt x="2030270" y="3261619"/>
                  <a:pt x="2039006" y="3226676"/>
                </a:cubicBezTo>
                <a:cubicBezTo>
                  <a:pt x="2035503" y="3153104"/>
                  <a:pt x="2034613" y="3079360"/>
                  <a:pt x="2028496" y="3005959"/>
                </a:cubicBezTo>
                <a:cubicBezTo>
                  <a:pt x="2027576" y="2994918"/>
                  <a:pt x="2024907" y="2983079"/>
                  <a:pt x="2017986" y="2974428"/>
                </a:cubicBezTo>
                <a:cubicBezTo>
                  <a:pt x="2010095" y="2964564"/>
                  <a:pt x="1996965" y="2960414"/>
                  <a:pt x="1986455" y="2953407"/>
                </a:cubicBezTo>
                <a:cubicBezTo>
                  <a:pt x="1938268" y="2881127"/>
                  <a:pt x="1968380" y="2898334"/>
                  <a:pt x="1912882" y="2879835"/>
                </a:cubicBezTo>
                <a:cubicBezTo>
                  <a:pt x="1909379" y="2869325"/>
                  <a:pt x="1907327" y="2858213"/>
                  <a:pt x="1902372" y="2848304"/>
                </a:cubicBezTo>
                <a:cubicBezTo>
                  <a:pt x="1861623" y="2766805"/>
                  <a:pt x="1897258" y="2864494"/>
                  <a:pt x="1870841" y="2785241"/>
                </a:cubicBezTo>
                <a:cubicBezTo>
                  <a:pt x="1874344" y="2683641"/>
                  <a:pt x="1875010" y="2581903"/>
                  <a:pt x="1881351" y="2480441"/>
                </a:cubicBezTo>
                <a:cubicBezTo>
                  <a:pt x="1883238" y="2450253"/>
                  <a:pt x="1900104" y="2442935"/>
                  <a:pt x="1912882" y="2417379"/>
                </a:cubicBezTo>
                <a:cubicBezTo>
                  <a:pt x="1917837" y="2407470"/>
                  <a:pt x="1918438" y="2395757"/>
                  <a:pt x="1923393" y="2385848"/>
                </a:cubicBezTo>
                <a:cubicBezTo>
                  <a:pt x="1964142" y="2304349"/>
                  <a:pt x="1928504" y="2402041"/>
                  <a:pt x="1954924" y="2322786"/>
                </a:cubicBezTo>
                <a:cubicBezTo>
                  <a:pt x="1995693" y="2078166"/>
                  <a:pt x="1973355" y="2235871"/>
                  <a:pt x="1954924" y="1692166"/>
                </a:cubicBezTo>
                <a:cubicBezTo>
                  <a:pt x="1954319" y="1674312"/>
                  <a:pt x="1947609" y="1657190"/>
                  <a:pt x="1944413" y="1639614"/>
                </a:cubicBezTo>
                <a:cubicBezTo>
                  <a:pt x="1929614" y="1558221"/>
                  <a:pt x="1941925" y="1600618"/>
                  <a:pt x="1923393" y="1545021"/>
                </a:cubicBezTo>
                <a:cubicBezTo>
                  <a:pt x="1926896" y="1488966"/>
                  <a:pt x="1928024" y="1432711"/>
                  <a:pt x="1933903" y="1376855"/>
                </a:cubicBezTo>
                <a:cubicBezTo>
                  <a:pt x="1938216" y="1335875"/>
                  <a:pt x="1946814" y="1348579"/>
                  <a:pt x="1975944" y="1324304"/>
                </a:cubicBezTo>
                <a:cubicBezTo>
                  <a:pt x="2006289" y="1299016"/>
                  <a:pt x="2007828" y="1292242"/>
                  <a:pt x="2028496" y="1261241"/>
                </a:cubicBezTo>
                <a:cubicBezTo>
                  <a:pt x="2031999" y="1250731"/>
                  <a:pt x="2036833" y="1240574"/>
                  <a:pt x="2039006" y="1229710"/>
                </a:cubicBezTo>
                <a:cubicBezTo>
                  <a:pt x="2065597" y="1096758"/>
                  <a:pt x="2047194" y="969516"/>
                  <a:pt x="2039006" y="830317"/>
                </a:cubicBezTo>
                <a:cubicBezTo>
                  <a:pt x="2038355" y="819257"/>
                  <a:pt x="2033876" y="808471"/>
                  <a:pt x="2028496" y="798786"/>
                </a:cubicBezTo>
                <a:cubicBezTo>
                  <a:pt x="2016227" y="776702"/>
                  <a:pt x="1986455" y="760988"/>
                  <a:pt x="1986455" y="735724"/>
                </a:cubicBezTo>
                <a:lnTo>
                  <a:pt x="1986455" y="557048"/>
                </a:ln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8196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8198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9718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Usually when we say RFICs , they are mainly LNA, mixer, VCO, and power amplifier in this diagram, which operates at RF frequencies (several 100’s MHz to several 10’s GHz range). </a:t>
            </a:r>
          </a:p>
        </p:txBody>
      </p:sp>
      <p:sp>
        <p:nvSpPr>
          <p:cNvPr id="8199" name="TextBox 2"/>
          <p:cNvSpPr txBox="1">
            <a:spLocks noChangeArrowheads="1"/>
          </p:cNvSpPr>
          <p:nvPr/>
        </p:nvSpPr>
        <p:spPr bwMode="auto">
          <a:xfrm>
            <a:off x="5638800" y="3581400"/>
            <a:ext cx="28194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PLL is mostly mixed-mode circuit, but it includes some function blocks being operated at RF frequencies, such as high frequency divider  following VCO.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>
          <a:xfrm>
            <a:off x="3436938" y="449580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3436938" y="234315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724025" y="1587500"/>
            <a:ext cx="1857375" cy="4375150"/>
          </a:xfrm>
          <a:custGeom>
            <a:avLst/>
            <a:gdLst>
              <a:gd name="connsiteX0" fmla="*/ 1996965 w 2052862"/>
              <a:gd name="connsiteY0" fmla="*/ 609600 h 4374924"/>
              <a:gd name="connsiteX1" fmla="*/ 1986455 w 2052862"/>
              <a:gd name="connsiteY1" fmla="*/ 136635 h 4374924"/>
              <a:gd name="connsiteX2" fmla="*/ 1912882 w 2052862"/>
              <a:gd name="connsiteY2" fmla="*/ 63062 h 4374924"/>
              <a:gd name="connsiteX3" fmla="*/ 1881351 w 2052862"/>
              <a:gd name="connsiteY3" fmla="*/ 42041 h 4374924"/>
              <a:gd name="connsiteX4" fmla="*/ 1807779 w 2052862"/>
              <a:gd name="connsiteY4" fmla="*/ 21021 h 4374924"/>
              <a:gd name="connsiteX5" fmla="*/ 1734206 w 2052862"/>
              <a:gd name="connsiteY5" fmla="*/ 10510 h 4374924"/>
              <a:gd name="connsiteX6" fmla="*/ 1671144 w 2052862"/>
              <a:gd name="connsiteY6" fmla="*/ 0 h 4374924"/>
              <a:gd name="connsiteX7" fmla="*/ 1051034 w 2052862"/>
              <a:gd name="connsiteY7" fmla="*/ 10510 h 4374924"/>
              <a:gd name="connsiteX8" fmla="*/ 1019503 w 2052862"/>
              <a:gd name="connsiteY8" fmla="*/ 21021 h 4374924"/>
              <a:gd name="connsiteX9" fmla="*/ 1008993 w 2052862"/>
              <a:gd name="connsiteY9" fmla="*/ 52552 h 4374924"/>
              <a:gd name="connsiteX10" fmla="*/ 987972 w 2052862"/>
              <a:gd name="connsiteY10" fmla="*/ 84083 h 4374924"/>
              <a:gd name="connsiteX11" fmla="*/ 977462 w 2052862"/>
              <a:gd name="connsiteY11" fmla="*/ 178676 h 4374924"/>
              <a:gd name="connsiteX12" fmla="*/ 966951 w 2052862"/>
              <a:gd name="connsiteY12" fmla="*/ 283779 h 4374924"/>
              <a:gd name="connsiteX13" fmla="*/ 914400 w 2052862"/>
              <a:gd name="connsiteY13" fmla="*/ 336331 h 4374924"/>
              <a:gd name="connsiteX14" fmla="*/ 872358 w 2052862"/>
              <a:gd name="connsiteY14" fmla="*/ 367862 h 4374924"/>
              <a:gd name="connsiteX15" fmla="*/ 830317 w 2052862"/>
              <a:gd name="connsiteY15" fmla="*/ 378372 h 4374924"/>
              <a:gd name="connsiteX16" fmla="*/ 798786 w 2052862"/>
              <a:gd name="connsiteY16" fmla="*/ 388883 h 4374924"/>
              <a:gd name="connsiteX17" fmla="*/ 672662 w 2052862"/>
              <a:gd name="connsiteY17" fmla="*/ 409904 h 4374924"/>
              <a:gd name="connsiteX18" fmla="*/ 609600 w 2052862"/>
              <a:gd name="connsiteY18" fmla="*/ 430924 h 4374924"/>
              <a:gd name="connsiteX19" fmla="*/ 578069 w 2052862"/>
              <a:gd name="connsiteY19" fmla="*/ 441435 h 4374924"/>
              <a:gd name="connsiteX20" fmla="*/ 536027 w 2052862"/>
              <a:gd name="connsiteY20" fmla="*/ 504497 h 4374924"/>
              <a:gd name="connsiteX21" fmla="*/ 515006 w 2052862"/>
              <a:gd name="connsiteY21" fmla="*/ 567559 h 4374924"/>
              <a:gd name="connsiteX22" fmla="*/ 504496 w 2052862"/>
              <a:gd name="connsiteY22" fmla="*/ 672662 h 4374924"/>
              <a:gd name="connsiteX23" fmla="*/ 493986 w 2052862"/>
              <a:gd name="connsiteY23" fmla="*/ 746235 h 4374924"/>
              <a:gd name="connsiteX24" fmla="*/ 483475 w 2052862"/>
              <a:gd name="connsiteY24" fmla="*/ 777766 h 4374924"/>
              <a:gd name="connsiteX25" fmla="*/ 451944 w 2052862"/>
              <a:gd name="connsiteY25" fmla="*/ 788276 h 4374924"/>
              <a:gd name="connsiteX26" fmla="*/ 52551 w 2052862"/>
              <a:gd name="connsiteY26" fmla="*/ 798786 h 4374924"/>
              <a:gd name="connsiteX27" fmla="*/ 31531 w 2052862"/>
              <a:gd name="connsiteY27" fmla="*/ 830317 h 4374924"/>
              <a:gd name="connsiteX28" fmla="*/ 10510 w 2052862"/>
              <a:gd name="connsiteY28" fmla="*/ 893379 h 4374924"/>
              <a:gd name="connsiteX29" fmla="*/ 21020 w 2052862"/>
              <a:gd name="connsiteY29" fmla="*/ 1261241 h 4374924"/>
              <a:gd name="connsiteX30" fmla="*/ 42041 w 2052862"/>
              <a:gd name="connsiteY30" fmla="*/ 1418897 h 4374924"/>
              <a:gd name="connsiteX31" fmla="*/ 63062 w 2052862"/>
              <a:gd name="connsiteY31" fmla="*/ 1513490 h 4374924"/>
              <a:gd name="connsiteX32" fmla="*/ 136634 w 2052862"/>
              <a:gd name="connsiteY32" fmla="*/ 1608083 h 4374924"/>
              <a:gd name="connsiteX33" fmla="*/ 189186 w 2052862"/>
              <a:gd name="connsiteY33" fmla="*/ 1650124 h 4374924"/>
              <a:gd name="connsiteX34" fmla="*/ 283779 w 2052862"/>
              <a:gd name="connsiteY34" fmla="*/ 1723697 h 4374924"/>
              <a:gd name="connsiteX35" fmla="*/ 315310 w 2052862"/>
              <a:gd name="connsiteY35" fmla="*/ 1734207 h 4374924"/>
              <a:gd name="connsiteX36" fmla="*/ 409903 w 2052862"/>
              <a:gd name="connsiteY36" fmla="*/ 1776248 h 4374924"/>
              <a:gd name="connsiteX37" fmla="*/ 451944 w 2052862"/>
              <a:gd name="connsiteY37" fmla="*/ 1797269 h 4374924"/>
              <a:gd name="connsiteX38" fmla="*/ 515006 w 2052862"/>
              <a:gd name="connsiteY38" fmla="*/ 1818290 h 4374924"/>
              <a:gd name="connsiteX39" fmla="*/ 578069 w 2052862"/>
              <a:gd name="connsiteY39" fmla="*/ 1839310 h 4374924"/>
              <a:gd name="connsiteX40" fmla="*/ 641131 w 2052862"/>
              <a:gd name="connsiteY40" fmla="*/ 1860331 h 4374924"/>
              <a:gd name="connsiteX41" fmla="*/ 672662 w 2052862"/>
              <a:gd name="connsiteY41" fmla="*/ 1870841 h 4374924"/>
              <a:gd name="connsiteX42" fmla="*/ 746234 w 2052862"/>
              <a:gd name="connsiteY42" fmla="*/ 1891862 h 4374924"/>
              <a:gd name="connsiteX43" fmla="*/ 809296 w 2052862"/>
              <a:gd name="connsiteY43" fmla="*/ 1923393 h 4374924"/>
              <a:gd name="connsiteX44" fmla="*/ 840827 w 2052862"/>
              <a:gd name="connsiteY44" fmla="*/ 1944414 h 4374924"/>
              <a:gd name="connsiteX45" fmla="*/ 893379 w 2052862"/>
              <a:gd name="connsiteY45" fmla="*/ 2049517 h 4374924"/>
              <a:gd name="connsiteX46" fmla="*/ 882869 w 2052862"/>
              <a:gd name="connsiteY46" fmla="*/ 2186152 h 4374924"/>
              <a:gd name="connsiteX47" fmla="*/ 872358 w 2052862"/>
              <a:gd name="connsiteY47" fmla="*/ 2217683 h 4374924"/>
              <a:gd name="connsiteX48" fmla="*/ 840827 w 2052862"/>
              <a:gd name="connsiteY48" fmla="*/ 2249214 h 4374924"/>
              <a:gd name="connsiteX49" fmla="*/ 819806 w 2052862"/>
              <a:gd name="connsiteY49" fmla="*/ 2280745 h 4374924"/>
              <a:gd name="connsiteX50" fmla="*/ 788275 w 2052862"/>
              <a:gd name="connsiteY50" fmla="*/ 2301766 h 4374924"/>
              <a:gd name="connsiteX51" fmla="*/ 756744 w 2052862"/>
              <a:gd name="connsiteY51" fmla="*/ 2333297 h 4374924"/>
              <a:gd name="connsiteX52" fmla="*/ 725213 w 2052862"/>
              <a:gd name="connsiteY52" fmla="*/ 2354317 h 4374924"/>
              <a:gd name="connsiteX53" fmla="*/ 683172 w 2052862"/>
              <a:gd name="connsiteY53" fmla="*/ 2385848 h 4374924"/>
              <a:gd name="connsiteX54" fmla="*/ 651641 w 2052862"/>
              <a:gd name="connsiteY54" fmla="*/ 2396359 h 4374924"/>
              <a:gd name="connsiteX55" fmla="*/ 588579 w 2052862"/>
              <a:gd name="connsiteY55" fmla="*/ 2438400 h 4374924"/>
              <a:gd name="connsiteX56" fmla="*/ 557048 w 2052862"/>
              <a:gd name="connsiteY56" fmla="*/ 2459421 h 4374924"/>
              <a:gd name="connsiteX57" fmla="*/ 525517 w 2052862"/>
              <a:gd name="connsiteY57" fmla="*/ 2490952 h 4374924"/>
              <a:gd name="connsiteX58" fmla="*/ 493986 w 2052862"/>
              <a:gd name="connsiteY58" fmla="*/ 2511972 h 4374924"/>
              <a:gd name="connsiteX59" fmla="*/ 462455 w 2052862"/>
              <a:gd name="connsiteY59" fmla="*/ 2543504 h 4374924"/>
              <a:gd name="connsiteX60" fmla="*/ 367862 w 2052862"/>
              <a:gd name="connsiteY60" fmla="*/ 2627586 h 4374924"/>
              <a:gd name="connsiteX61" fmla="*/ 294289 w 2052862"/>
              <a:gd name="connsiteY61" fmla="*/ 2711669 h 4374924"/>
              <a:gd name="connsiteX62" fmla="*/ 283779 w 2052862"/>
              <a:gd name="connsiteY62" fmla="*/ 2743200 h 4374924"/>
              <a:gd name="connsiteX63" fmla="*/ 241737 w 2052862"/>
              <a:gd name="connsiteY63" fmla="*/ 2806262 h 4374924"/>
              <a:gd name="connsiteX64" fmla="*/ 220717 w 2052862"/>
              <a:gd name="connsiteY64" fmla="*/ 2837793 h 4374924"/>
              <a:gd name="connsiteX65" fmla="*/ 178675 w 2052862"/>
              <a:gd name="connsiteY65" fmla="*/ 2900855 h 4374924"/>
              <a:gd name="connsiteX66" fmla="*/ 157655 w 2052862"/>
              <a:gd name="connsiteY66" fmla="*/ 2932386 h 4374924"/>
              <a:gd name="connsiteX67" fmla="*/ 126124 w 2052862"/>
              <a:gd name="connsiteY67" fmla="*/ 2953407 h 4374924"/>
              <a:gd name="connsiteX68" fmla="*/ 73572 w 2052862"/>
              <a:gd name="connsiteY68" fmla="*/ 3048000 h 4374924"/>
              <a:gd name="connsiteX69" fmla="*/ 52551 w 2052862"/>
              <a:gd name="connsiteY69" fmla="*/ 3079531 h 4374924"/>
              <a:gd name="connsiteX70" fmla="*/ 21020 w 2052862"/>
              <a:gd name="connsiteY70" fmla="*/ 3142593 h 4374924"/>
              <a:gd name="connsiteX71" fmla="*/ 0 w 2052862"/>
              <a:gd name="connsiteY71" fmla="*/ 3226676 h 4374924"/>
              <a:gd name="connsiteX72" fmla="*/ 31531 w 2052862"/>
              <a:gd name="connsiteY72" fmla="*/ 3468414 h 4374924"/>
              <a:gd name="connsiteX73" fmla="*/ 52551 w 2052862"/>
              <a:gd name="connsiteY73" fmla="*/ 3499945 h 4374924"/>
              <a:gd name="connsiteX74" fmla="*/ 115613 w 2052862"/>
              <a:gd name="connsiteY74" fmla="*/ 3563007 h 4374924"/>
              <a:gd name="connsiteX75" fmla="*/ 147144 w 2052862"/>
              <a:gd name="connsiteY75" fmla="*/ 3573517 h 4374924"/>
              <a:gd name="connsiteX76" fmla="*/ 178675 w 2052862"/>
              <a:gd name="connsiteY76" fmla="*/ 3594538 h 4374924"/>
              <a:gd name="connsiteX77" fmla="*/ 220717 w 2052862"/>
              <a:gd name="connsiteY77" fmla="*/ 3605048 h 4374924"/>
              <a:gd name="connsiteX78" fmla="*/ 420413 w 2052862"/>
              <a:gd name="connsiteY78" fmla="*/ 3626069 h 4374924"/>
              <a:gd name="connsiteX79" fmla="*/ 483475 w 2052862"/>
              <a:gd name="connsiteY79" fmla="*/ 3647090 h 4374924"/>
              <a:gd name="connsiteX80" fmla="*/ 557048 w 2052862"/>
              <a:gd name="connsiteY80" fmla="*/ 3710152 h 4374924"/>
              <a:gd name="connsiteX81" fmla="*/ 578069 w 2052862"/>
              <a:gd name="connsiteY81" fmla="*/ 3741683 h 4374924"/>
              <a:gd name="connsiteX82" fmla="*/ 609600 w 2052862"/>
              <a:gd name="connsiteY82" fmla="*/ 3846786 h 4374924"/>
              <a:gd name="connsiteX83" fmla="*/ 641131 w 2052862"/>
              <a:gd name="connsiteY83" fmla="*/ 4046483 h 4374924"/>
              <a:gd name="connsiteX84" fmla="*/ 651641 w 2052862"/>
              <a:gd name="connsiteY84" fmla="*/ 4078014 h 4374924"/>
              <a:gd name="connsiteX85" fmla="*/ 777765 w 2052862"/>
              <a:gd name="connsiteY85" fmla="*/ 4183117 h 4374924"/>
              <a:gd name="connsiteX86" fmla="*/ 809296 w 2052862"/>
              <a:gd name="connsiteY86" fmla="*/ 4193628 h 4374924"/>
              <a:gd name="connsiteX87" fmla="*/ 872358 w 2052862"/>
              <a:gd name="connsiteY87" fmla="*/ 4235669 h 4374924"/>
              <a:gd name="connsiteX88" fmla="*/ 966951 w 2052862"/>
              <a:gd name="connsiteY88" fmla="*/ 4256690 h 4374924"/>
              <a:gd name="connsiteX89" fmla="*/ 1030013 w 2052862"/>
              <a:gd name="connsiteY89" fmla="*/ 4277710 h 4374924"/>
              <a:gd name="connsiteX90" fmla="*/ 1061544 w 2052862"/>
              <a:gd name="connsiteY90" fmla="*/ 4288221 h 4374924"/>
              <a:gd name="connsiteX91" fmla="*/ 1103586 w 2052862"/>
              <a:gd name="connsiteY91" fmla="*/ 4298731 h 4374924"/>
              <a:gd name="connsiteX92" fmla="*/ 1166648 w 2052862"/>
              <a:gd name="connsiteY92" fmla="*/ 4309241 h 4374924"/>
              <a:gd name="connsiteX93" fmla="*/ 1208689 w 2052862"/>
              <a:gd name="connsiteY93" fmla="*/ 4319752 h 4374924"/>
              <a:gd name="connsiteX94" fmla="*/ 1376855 w 2052862"/>
              <a:gd name="connsiteY94" fmla="*/ 4340772 h 4374924"/>
              <a:gd name="connsiteX95" fmla="*/ 1450427 w 2052862"/>
              <a:gd name="connsiteY95" fmla="*/ 4351283 h 4374924"/>
              <a:gd name="connsiteX96" fmla="*/ 1481958 w 2052862"/>
              <a:gd name="connsiteY96" fmla="*/ 4361793 h 4374924"/>
              <a:gd name="connsiteX97" fmla="*/ 1807779 w 2052862"/>
              <a:gd name="connsiteY97" fmla="*/ 4361793 h 4374924"/>
              <a:gd name="connsiteX98" fmla="*/ 1902372 w 2052862"/>
              <a:gd name="connsiteY98" fmla="*/ 4319752 h 4374924"/>
              <a:gd name="connsiteX99" fmla="*/ 1965434 w 2052862"/>
              <a:gd name="connsiteY99" fmla="*/ 4193628 h 4374924"/>
              <a:gd name="connsiteX100" fmla="*/ 1975944 w 2052862"/>
              <a:gd name="connsiteY100" fmla="*/ 4162097 h 4374924"/>
              <a:gd name="connsiteX101" fmla="*/ 1965434 w 2052862"/>
              <a:gd name="connsiteY101" fmla="*/ 3794235 h 4374924"/>
              <a:gd name="connsiteX102" fmla="*/ 1965434 w 2052862"/>
              <a:gd name="connsiteY102" fmla="*/ 3426372 h 4374924"/>
              <a:gd name="connsiteX103" fmla="*/ 2007475 w 2052862"/>
              <a:gd name="connsiteY103" fmla="*/ 3331779 h 4374924"/>
              <a:gd name="connsiteX104" fmla="*/ 2039006 w 2052862"/>
              <a:gd name="connsiteY104" fmla="*/ 3226676 h 4374924"/>
              <a:gd name="connsiteX105" fmla="*/ 2028496 w 2052862"/>
              <a:gd name="connsiteY105" fmla="*/ 3005959 h 4374924"/>
              <a:gd name="connsiteX106" fmla="*/ 2017986 w 2052862"/>
              <a:gd name="connsiteY106" fmla="*/ 2974428 h 4374924"/>
              <a:gd name="connsiteX107" fmla="*/ 1986455 w 2052862"/>
              <a:gd name="connsiteY107" fmla="*/ 2953407 h 4374924"/>
              <a:gd name="connsiteX108" fmla="*/ 1912882 w 2052862"/>
              <a:gd name="connsiteY108" fmla="*/ 2879835 h 4374924"/>
              <a:gd name="connsiteX109" fmla="*/ 1902372 w 2052862"/>
              <a:gd name="connsiteY109" fmla="*/ 2848304 h 4374924"/>
              <a:gd name="connsiteX110" fmla="*/ 1870841 w 2052862"/>
              <a:gd name="connsiteY110" fmla="*/ 2785241 h 4374924"/>
              <a:gd name="connsiteX111" fmla="*/ 1881351 w 2052862"/>
              <a:gd name="connsiteY111" fmla="*/ 2480441 h 4374924"/>
              <a:gd name="connsiteX112" fmla="*/ 1912882 w 2052862"/>
              <a:gd name="connsiteY112" fmla="*/ 2417379 h 4374924"/>
              <a:gd name="connsiteX113" fmla="*/ 1923393 w 2052862"/>
              <a:gd name="connsiteY113" fmla="*/ 2385848 h 4374924"/>
              <a:gd name="connsiteX114" fmla="*/ 1954924 w 2052862"/>
              <a:gd name="connsiteY114" fmla="*/ 2322786 h 4374924"/>
              <a:gd name="connsiteX115" fmla="*/ 1954924 w 2052862"/>
              <a:gd name="connsiteY115" fmla="*/ 1692166 h 4374924"/>
              <a:gd name="connsiteX116" fmla="*/ 1944413 w 2052862"/>
              <a:gd name="connsiteY116" fmla="*/ 1639614 h 4374924"/>
              <a:gd name="connsiteX117" fmla="*/ 1923393 w 2052862"/>
              <a:gd name="connsiteY117" fmla="*/ 1545021 h 4374924"/>
              <a:gd name="connsiteX118" fmla="*/ 1933903 w 2052862"/>
              <a:gd name="connsiteY118" fmla="*/ 1376855 h 4374924"/>
              <a:gd name="connsiteX119" fmla="*/ 1975944 w 2052862"/>
              <a:gd name="connsiteY119" fmla="*/ 1324304 h 4374924"/>
              <a:gd name="connsiteX120" fmla="*/ 2028496 w 2052862"/>
              <a:gd name="connsiteY120" fmla="*/ 1261241 h 4374924"/>
              <a:gd name="connsiteX121" fmla="*/ 2039006 w 2052862"/>
              <a:gd name="connsiteY121" fmla="*/ 1229710 h 4374924"/>
              <a:gd name="connsiteX122" fmla="*/ 2039006 w 2052862"/>
              <a:gd name="connsiteY122" fmla="*/ 830317 h 4374924"/>
              <a:gd name="connsiteX123" fmla="*/ 2028496 w 2052862"/>
              <a:gd name="connsiteY123" fmla="*/ 798786 h 4374924"/>
              <a:gd name="connsiteX124" fmla="*/ 1986455 w 2052862"/>
              <a:gd name="connsiteY124" fmla="*/ 735724 h 4374924"/>
              <a:gd name="connsiteX125" fmla="*/ 1986455 w 2052862"/>
              <a:gd name="connsiteY125" fmla="*/ 557048 h 437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2052862" h="4374924">
                <a:moveTo>
                  <a:pt x="1996965" y="609600"/>
                </a:moveTo>
                <a:cubicBezTo>
                  <a:pt x="1993462" y="451945"/>
                  <a:pt x="1993020" y="294192"/>
                  <a:pt x="1986455" y="136635"/>
                </a:cubicBezTo>
                <a:cubicBezTo>
                  <a:pt x="1984605" y="92237"/>
                  <a:pt x="1947193" y="85936"/>
                  <a:pt x="1912882" y="63062"/>
                </a:cubicBezTo>
                <a:cubicBezTo>
                  <a:pt x="1902372" y="56055"/>
                  <a:pt x="1893335" y="46035"/>
                  <a:pt x="1881351" y="42041"/>
                </a:cubicBezTo>
                <a:cubicBezTo>
                  <a:pt x="1854335" y="33036"/>
                  <a:pt x="1836814" y="26300"/>
                  <a:pt x="1807779" y="21021"/>
                </a:cubicBezTo>
                <a:cubicBezTo>
                  <a:pt x="1783405" y="16589"/>
                  <a:pt x="1758691" y="14277"/>
                  <a:pt x="1734206" y="10510"/>
                </a:cubicBezTo>
                <a:cubicBezTo>
                  <a:pt x="1713143" y="7270"/>
                  <a:pt x="1692165" y="3503"/>
                  <a:pt x="1671144" y="0"/>
                </a:cubicBezTo>
                <a:lnTo>
                  <a:pt x="1051034" y="10510"/>
                </a:lnTo>
                <a:cubicBezTo>
                  <a:pt x="1039961" y="10867"/>
                  <a:pt x="1027337" y="13187"/>
                  <a:pt x="1019503" y="21021"/>
                </a:cubicBezTo>
                <a:cubicBezTo>
                  <a:pt x="1011669" y="28855"/>
                  <a:pt x="1013948" y="42643"/>
                  <a:pt x="1008993" y="52552"/>
                </a:cubicBezTo>
                <a:cubicBezTo>
                  <a:pt x="1003344" y="63850"/>
                  <a:pt x="994979" y="73573"/>
                  <a:pt x="987972" y="84083"/>
                </a:cubicBezTo>
                <a:cubicBezTo>
                  <a:pt x="984469" y="115614"/>
                  <a:pt x="980783" y="147125"/>
                  <a:pt x="977462" y="178676"/>
                </a:cubicBezTo>
                <a:cubicBezTo>
                  <a:pt x="973776" y="213692"/>
                  <a:pt x="974868" y="249472"/>
                  <a:pt x="966951" y="283779"/>
                </a:cubicBezTo>
                <a:cubicBezTo>
                  <a:pt x="960313" y="312544"/>
                  <a:pt x="935052" y="321579"/>
                  <a:pt x="914400" y="336331"/>
                </a:cubicBezTo>
                <a:cubicBezTo>
                  <a:pt x="900145" y="346513"/>
                  <a:pt x="888026" y="360028"/>
                  <a:pt x="872358" y="367862"/>
                </a:cubicBezTo>
                <a:cubicBezTo>
                  <a:pt x="859438" y="374322"/>
                  <a:pt x="844206" y="374404"/>
                  <a:pt x="830317" y="378372"/>
                </a:cubicBezTo>
                <a:cubicBezTo>
                  <a:pt x="819664" y="381416"/>
                  <a:pt x="809650" y="386710"/>
                  <a:pt x="798786" y="388883"/>
                </a:cubicBezTo>
                <a:cubicBezTo>
                  <a:pt x="756992" y="397242"/>
                  <a:pt x="713096" y="396426"/>
                  <a:pt x="672662" y="409904"/>
                </a:cubicBezTo>
                <a:lnTo>
                  <a:pt x="609600" y="430924"/>
                </a:lnTo>
                <a:lnTo>
                  <a:pt x="578069" y="441435"/>
                </a:lnTo>
                <a:cubicBezTo>
                  <a:pt x="564055" y="462456"/>
                  <a:pt x="544016" y="480530"/>
                  <a:pt x="536027" y="504497"/>
                </a:cubicBezTo>
                <a:lnTo>
                  <a:pt x="515006" y="567559"/>
                </a:lnTo>
                <a:cubicBezTo>
                  <a:pt x="511503" y="602593"/>
                  <a:pt x="508610" y="637694"/>
                  <a:pt x="504496" y="672662"/>
                </a:cubicBezTo>
                <a:cubicBezTo>
                  <a:pt x="501602" y="697266"/>
                  <a:pt x="498844" y="721943"/>
                  <a:pt x="493986" y="746235"/>
                </a:cubicBezTo>
                <a:cubicBezTo>
                  <a:pt x="491813" y="757099"/>
                  <a:pt x="491309" y="769932"/>
                  <a:pt x="483475" y="777766"/>
                </a:cubicBezTo>
                <a:cubicBezTo>
                  <a:pt x="475641" y="785600"/>
                  <a:pt x="463010" y="787736"/>
                  <a:pt x="451944" y="788276"/>
                </a:cubicBezTo>
                <a:cubicBezTo>
                  <a:pt x="318925" y="794765"/>
                  <a:pt x="185682" y="795283"/>
                  <a:pt x="52551" y="798786"/>
                </a:cubicBezTo>
                <a:cubicBezTo>
                  <a:pt x="45544" y="809296"/>
                  <a:pt x="36661" y="818774"/>
                  <a:pt x="31531" y="830317"/>
                </a:cubicBezTo>
                <a:cubicBezTo>
                  <a:pt x="22532" y="850565"/>
                  <a:pt x="10510" y="893379"/>
                  <a:pt x="10510" y="893379"/>
                </a:cubicBezTo>
                <a:cubicBezTo>
                  <a:pt x="14013" y="1016000"/>
                  <a:pt x="15691" y="1138686"/>
                  <a:pt x="21020" y="1261241"/>
                </a:cubicBezTo>
                <a:cubicBezTo>
                  <a:pt x="27920" y="1419942"/>
                  <a:pt x="23982" y="1328599"/>
                  <a:pt x="42041" y="1418897"/>
                </a:cubicBezTo>
                <a:cubicBezTo>
                  <a:pt x="45785" y="1437619"/>
                  <a:pt x="50276" y="1490475"/>
                  <a:pt x="63062" y="1513490"/>
                </a:cubicBezTo>
                <a:cubicBezTo>
                  <a:pt x="116191" y="1609122"/>
                  <a:pt x="85566" y="1546802"/>
                  <a:pt x="136634" y="1608083"/>
                </a:cubicBezTo>
                <a:cubicBezTo>
                  <a:pt x="173204" y="1651966"/>
                  <a:pt x="137424" y="1632871"/>
                  <a:pt x="189186" y="1650124"/>
                </a:cubicBezTo>
                <a:cubicBezTo>
                  <a:pt x="216391" y="1677329"/>
                  <a:pt x="246066" y="1711126"/>
                  <a:pt x="283779" y="1723697"/>
                </a:cubicBezTo>
                <a:lnTo>
                  <a:pt x="315310" y="1734207"/>
                </a:lnTo>
                <a:cubicBezTo>
                  <a:pt x="408066" y="1796046"/>
                  <a:pt x="259801" y="1701195"/>
                  <a:pt x="409903" y="1776248"/>
                </a:cubicBezTo>
                <a:cubicBezTo>
                  <a:pt x="423917" y="1783255"/>
                  <a:pt x="437397" y="1791450"/>
                  <a:pt x="451944" y="1797269"/>
                </a:cubicBezTo>
                <a:cubicBezTo>
                  <a:pt x="472517" y="1805498"/>
                  <a:pt x="493985" y="1811283"/>
                  <a:pt x="515006" y="1818290"/>
                </a:cubicBezTo>
                <a:lnTo>
                  <a:pt x="578069" y="1839310"/>
                </a:lnTo>
                <a:lnTo>
                  <a:pt x="641131" y="1860331"/>
                </a:lnTo>
                <a:cubicBezTo>
                  <a:pt x="651641" y="1863834"/>
                  <a:pt x="661914" y="1868154"/>
                  <a:pt x="672662" y="1870841"/>
                </a:cubicBezTo>
                <a:cubicBezTo>
                  <a:pt x="725451" y="1884039"/>
                  <a:pt x="700999" y="1876784"/>
                  <a:pt x="746234" y="1891862"/>
                </a:cubicBezTo>
                <a:cubicBezTo>
                  <a:pt x="836598" y="1952106"/>
                  <a:pt x="722267" y="1879878"/>
                  <a:pt x="809296" y="1923393"/>
                </a:cubicBezTo>
                <a:cubicBezTo>
                  <a:pt x="820594" y="1929042"/>
                  <a:pt x="830317" y="1937407"/>
                  <a:pt x="840827" y="1944414"/>
                </a:cubicBezTo>
                <a:cubicBezTo>
                  <a:pt x="890882" y="2019495"/>
                  <a:pt x="876742" y="1982966"/>
                  <a:pt x="893379" y="2049517"/>
                </a:cubicBezTo>
                <a:cubicBezTo>
                  <a:pt x="889876" y="2095062"/>
                  <a:pt x="888535" y="2140825"/>
                  <a:pt x="882869" y="2186152"/>
                </a:cubicBezTo>
                <a:cubicBezTo>
                  <a:pt x="881495" y="2197145"/>
                  <a:pt x="878504" y="2208465"/>
                  <a:pt x="872358" y="2217683"/>
                </a:cubicBezTo>
                <a:cubicBezTo>
                  <a:pt x="864113" y="2230050"/>
                  <a:pt x="850343" y="2237795"/>
                  <a:pt x="840827" y="2249214"/>
                </a:cubicBezTo>
                <a:cubicBezTo>
                  <a:pt x="832740" y="2258918"/>
                  <a:pt x="828738" y="2271813"/>
                  <a:pt x="819806" y="2280745"/>
                </a:cubicBezTo>
                <a:cubicBezTo>
                  <a:pt x="810874" y="2289677"/>
                  <a:pt x="797979" y="2293679"/>
                  <a:pt x="788275" y="2301766"/>
                </a:cubicBezTo>
                <a:cubicBezTo>
                  <a:pt x="776856" y="2311282"/>
                  <a:pt x="768163" y="2323781"/>
                  <a:pt x="756744" y="2333297"/>
                </a:cubicBezTo>
                <a:cubicBezTo>
                  <a:pt x="747040" y="2341384"/>
                  <a:pt x="735492" y="2346975"/>
                  <a:pt x="725213" y="2354317"/>
                </a:cubicBezTo>
                <a:cubicBezTo>
                  <a:pt x="710959" y="2364499"/>
                  <a:pt x="698381" y="2377157"/>
                  <a:pt x="683172" y="2385848"/>
                </a:cubicBezTo>
                <a:cubicBezTo>
                  <a:pt x="673553" y="2391345"/>
                  <a:pt x="661326" y="2390979"/>
                  <a:pt x="651641" y="2396359"/>
                </a:cubicBezTo>
                <a:cubicBezTo>
                  <a:pt x="629557" y="2408628"/>
                  <a:pt x="609600" y="2424386"/>
                  <a:pt x="588579" y="2438400"/>
                </a:cubicBezTo>
                <a:cubicBezTo>
                  <a:pt x="578069" y="2445407"/>
                  <a:pt x="565980" y="2450489"/>
                  <a:pt x="557048" y="2459421"/>
                </a:cubicBezTo>
                <a:cubicBezTo>
                  <a:pt x="546538" y="2469931"/>
                  <a:pt x="536936" y="2481436"/>
                  <a:pt x="525517" y="2490952"/>
                </a:cubicBezTo>
                <a:cubicBezTo>
                  <a:pt x="515813" y="2499039"/>
                  <a:pt x="503690" y="2503885"/>
                  <a:pt x="493986" y="2511972"/>
                </a:cubicBezTo>
                <a:cubicBezTo>
                  <a:pt x="482567" y="2521488"/>
                  <a:pt x="473874" y="2533988"/>
                  <a:pt x="462455" y="2543504"/>
                </a:cubicBezTo>
                <a:cubicBezTo>
                  <a:pt x="415063" y="2582998"/>
                  <a:pt x="418972" y="2550922"/>
                  <a:pt x="367862" y="2627586"/>
                </a:cubicBezTo>
                <a:cubicBezTo>
                  <a:pt x="318813" y="2701158"/>
                  <a:pt x="346841" y="2676634"/>
                  <a:pt x="294289" y="2711669"/>
                </a:cubicBezTo>
                <a:cubicBezTo>
                  <a:pt x="290786" y="2722179"/>
                  <a:pt x="289159" y="2733515"/>
                  <a:pt x="283779" y="2743200"/>
                </a:cubicBezTo>
                <a:cubicBezTo>
                  <a:pt x="271510" y="2765285"/>
                  <a:pt x="255751" y="2785241"/>
                  <a:pt x="241737" y="2806262"/>
                </a:cubicBezTo>
                <a:lnTo>
                  <a:pt x="220717" y="2837793"/>
                </a:lnTo>
                <a:lnTo>
                  <a:pt x="178675" y="2900855"/>
                </a:lnTo>
                <a:cubicBezTo>
                  <a:pt x="171668" y="2911365"/>
                  <a:pt x="168165" y="2925379"/>
                  <a:pt x="157655" y="2932386"/>
                </a:cubicBezTo>
                <a:lnTo>
                  <a:pt x="126124" y="2953407"/>
                </a:lnTo>
                <a:cubicBezTo>
                  <a:pt x="107624" y="3008905"/>
                  <a:pt x="121758" y="2975721"/>
                  <a:pt x="73572" y="3048000"/>
                </a:cubicBezTo>
                <a:lnTo>
                  <a:pt x="52551" y="3079531"/>
                </a:lnTo>
                <a:cubicBezTo>
                  <a:pt x="26134" y="3158785"/>
                  <a:pt x="61769" y="3061095"/>
                  <a:pt x="21020" y="3142593"/>
                </a:cubicBezTo>
                <a:cubicBezTo>
                  <a:pt x="10248" y="3164138"/>
                  <a:pt x="3997" y="3206690"/>
                  <a:pt x="0" y="3226676"/>
                </a:cubicBezTo>
                <a:cubicBezTo>
                  <a:pt x="1418" y="3250790"/>
                  <a:pt x="-4497" y="3414370"/>
                  <a:pt x="31531" y="3468414"/>
                </a:cubicBezTo>
                <a:cubicBezTo>
                  <a:pt x="38538" y="3478924"/>
                  <a:pt x="44159" y="3490504"/>
                  <a:pt x="52551" y="3499945"/>
                </a:cubicBezTo>
                <a:cubicBezTo>
                  <a:pt x="72301" y="3522164"/>
                  <a:pt x="87411" y="3553607"/>
                  <a:pt x="115613" y="3563007"/>
                </a:cubicBezTo>
                <a:lnTo>
                  <a:pt x="147144" y="3573517"/>
                </a:lnTo>
                <a:cubicBezTo>
                  <a:pt x="157654" y="3580524"/>
                  <a:pt x="167064" y="3589562"/>
                  <a:pt x="178675" y="3594538"/>
                </a:cubicBezTo>
                <a:cubicBezTo>
                  <a:pt x="191952" y="3600228"/>
                  <a:pt x="206828" y="3601080"/>
                  <a:pt x="220717" y="3605048"/>
                </a:cubicBezTo>
                <a:cubicBezTo>
                  <a:pt x="323630" y="3634452"/>
                  <a:pt x="149431" y="3609133"/>
                  <a:pt x="420413" y="3626069"/>
                </a:cubicBezTo>
                <a:cubicBezTo>
                  <a:pt x="441434" y="3633076"/>
                  <a:pt x="467807" y="3631422"/>
                  <a:pt x="483475" y="3647090"/>
                </a:cubicBezTo>
                <a:cubicBezTo>
                  <a:pt x="534449" y="3698063"/>
                  <a:pt x="509027" y="3678138"/>
                  <a:pt x="557048" y="3710152"/>
                </a:cubicBezTo>
                <a:cubicBezTo>
                  <a:pt x="564055" y="3720662"/>
                  <a:pt x="572939" y="3730140"/>
                  <a:pt x="578069" y="3741683"/>
                </a:cubicBezTo>
                <a:cubicBezTo>
                  <a:pt x="592688" y="3774575"/>
                  <a:pt x="600866" y="3811851"/>
                  <a:pt x="609600" y="3846786"/>
                </a:cubicBezTo>
                <a:cubicBezTo>
                  <a:pt x="621810" y="4005518"/>
                  <a:pt x="605664" y="3940083"/>
                  <a:pt x="641131" y="4046483"/>
                </a:cubicBezTo>
                <a:cubicBezTo>
                  <a:pt x="644634" y="4056993"/>
                  <a:pt x="643807" y="4070180"/>
                  <a:pt x="651641" y="4078014"/>
                </a:cubicBezTo>
                <a:cubicBezTo>
                  <a:pt x="680914" y="4107287"/>
                  <a:pt x="733864" y="4168483"/>
                  <a:pt x="777765" y="4183117"/>
                </a:cubicBezTo>
                <a:cubicBezTo>
                  <a:pt x="788275" y="4186621"/>
                  <a:pt x="799611" y="4188248"/>
                  <a:pt x="809296" y="4193628"/>
                </a:cubicBezTo>
                <a:cubicBezTo>
                  <a:pt x="831380" y="4205897"/>
                  <a:pt x="847585" y="4230715"/>
                  <a:pt x="872358" y="4235669"/>
                </a:cubicBezTo>
                <a:cubicBezTo>
                  <a:pt x="902377" y="4241673"/>
                  <a:pt x="937253" y="4247780"/>
                  <a:pt x="966951" y="4256690"/>
                </a:cubicBezTo>
                <a:cubicBezTo>
                  <a:pt x="988174" y="4263057"/>
                  <a:pt x="1008992" y="4270703"/>
                  <a:pt x="1030013" y="4277710"/>
                </a:cubicBezTo>
                <a:cubicBezTo>
                  <a:pt x="1040523" y="4281213"/>
                  <a:pt x="1050796" y="4285534"/>
                  <a:pt x="1061544" y="4288221"/>
                </a:cubicBezTo>
                <a:cubicBezTo>
                  <a:pt x="1075558" y="4291724"/>
                  <a:pt x="1089421" y="4295898"/>
                  <a:pt x="1103586" y="4298731"/>
                </a:cubicBezTo>
                <a:cubicBezTo>
                  <a:pt x="1124483" y="4302910"/>
                  <a:pt x="1145751" y="4305062"/>
                  <a:pt x="1166648" y="4309241"/>
                </a:cubicBezTo>
                <a:cubicBezTo>
                  <a:pt x="1180812" y="4312074"/>
                  <a:pt x="1194404" y="4317609"/>
                  <a:pt x="1208689" y="4319752"/>
                </a:cubicBezTo>
                <a:cubicBezTo>
                  <a:pt x="1264556" y="4328132"/>
                  <a:pt x="1320931" y="4332782"/>
                  <a:pt x="1376855" y="4340772"/>
                </a:cubicBezTo>
                <a:lnTo>
                  <a:pt x="1450427" y="4351283"/>
                </a:lnTo>
                <a:cubicBezTo>
                  <a:pt x="1460937" y="4354786"/>
                  <a:pt x="1471143" y="4359390"/>
                  <a:pt x="1481958" y="4361793"/>
                </a:cubicBezTo>
                <a:cubicBezTo>
                  <a:pt x="1599809" y="4387983"/>
                  <a:pt x="1654012" y="4367944"/>
                  <a:pt x="1807779" y="4361793"/>
                </a:cubicBezTo>
                <a:cubicBezTo>
                  <a:pt x="1882824" y="4336777"/>
                  <a:pt x="1852404" y="4353063"/>
                  <a:pt x="1902372" y="4319752"/>
                </a:cubicBezTo>
                <a:cubicBezTo>
                  <a:pt x="1956703" y="4238255"/>
                  <a:pt x="1936425" y="4280656"/>
                  <a:pt x="1965434" y="4193628"/>
                </a:cubicBezTo>
                <a:lnTo>
                  <a:pt x="1975944" y="4162097"/>
                </a:lnTo>
                <a:cubicBezTo>
                  <a:pt x="1972441" y="4039476"/>
                  <a:pt x="1971004" y="3916779"/>
                  <a:pt x="1965434" y="3794235"/>
                </a:cubicBezTo>
                <a:cubicBezTo>
                  <a:pt x="1954963" y="3563854"/>
                  <a:pt x="1924671" y="3861180"/>
                  <a:pt x="1965434" y="3426372"/>
                </a:cubicBezTo>
                <a:cubicBezTo>
                  <a:pt x="1972869" y="3347060"/>
                  <a:pt x="1984186" y="3384179"/>
                  <a:pt x="2007475" y="3331779"/>
                </a:cubicBezTo>
                <a:cubicBezTo>
                  <a:pt x="2022099" y="3298875"/>
                  <a:pt x="2030270" y="3261619"/>
                  <a:pt x="2039006" y="3226676"/>
                </a:cubicBezTo>
                <a:cubicBezTo>
                  <a:pt x="2035503" y="3153104"/>
                  <a:pt x="2034613" y="3079360"/>
                  <a:pt x="2028496" y="3005959"/>
                </a:cubicBezTo>
                <a:cubicBezTo>
                  <a:pt x="2027576" y="2994918"/>
                  <a:pt x="2024907" y="2983079"/>
                  <a:pt x="2017986" y="2974428"/>
                </a:cubicBezTo>
                <a:cubicBezTo>
                  <a:pt x="2010095" y="2964564"/>
                  <a:pt x="1996965" y="2960414"/>
                  <a:pt x="1986455" y="2953407"/>
                </a:cubicBezTo>
                <a:cubicBezTo>
                  <a:pt x="1938268" y="2881127"/>
                  <a:pt x="1968380" y="2898334"/>
                  <a:pt x="1912882" y="2879835"/>
                </a:cubicBezTo>
                <a:cubicBezTo>
                  <a:pt x="1909379" y="2869325"/>
                  <a:pt x="1907327" y="2858213"/>
                  <a:pt x="1902372" y="2848304"/>
                </a:cubicBezTo>
                <a:cubicBezTo>
                  <a:pt x="1861623" y="2766805"/>
                  <a:pt x="1897258" y="2864494"/>
                  <a:pt x="1870841" y="2785241"/>
                </a:cubicBezTo>
                <a:cubicBezTo>
                  <a:pt x="1874344" y="2683641"/>
                  <a:pt x="1875010" y="2581903"/>
                  <a:pt x="1881351" y="2480441"/>
                </a:cubicBezTo>
                <a:cubicBezTo>
                  <a:pt x="1883238" y="2450253"/>
                  <a:pt x="1900104" y="2442935"/>
                  <a:pt x="1912882" y="2417379"/>
                </a:cubicBezTo>
                <a:cubicBezTo>
                  <a:pt x="1917837" y="2407470"/>
                  <a:pt x="1918438" y="2395757"/>
                  <a:pt x="1923393" y="2385848"/>
                </a:cubicBezTo>
                <a:cubicBezTo>
                  <a:pt x="1964142" y="2304349"/>
                  <a:pt x="1928504" y="2402041"/>
                  <a:pt x="1954924" y="2322786"/>
                </a:cubicBezTo>
                <a:cubicBezTo>
                  <a:pt x="1995693" y="2078166"/>
                  <a:pt x="1973355" y="2235871"/>
                  <a:pt x="1954924" y="1692166"/>
                </a:cubicBezTo>
                <a:cubicBezTo>
                  <a:pt x="1954319" y="1674312"/>
                  <a:pt x="1947609" y="1657190"/>
                  <a:pt x="1944413" y="1639614"/>
                </a:cubicBezTo>
                <a:cubicBezTo>
                  <a:pt x="1929614" y="1558221"/>
                  <a:pt x="1941925" y="1600618"/>
                  <a:pt x="1923393" y="1545021"/>
                </a:cubicBezTo>
                <a:cubicBezTo>
                  <a:pt x="1926896" y="1488966"/>
                  <a:pt x="1928024" y="1432711"/>
                  <a:pt x="1933903" y="1376855"/>
                </a:cubicBezTo>
                <a:cubicBezTo>
                  <a:pt x="1938216" y="1335875"/>
                  <a:pt x="1946814" y="1348579"/>
                  <a:pt x="1975944" y="1324304"/>
                </a:cubicBezTo>
                <a:cubicBezTo>
                  <a:pt x="2006289" y="1299016"/>
                  <a:pt x="2007828" y="1292242"/>
                  <a:pt x="2028496" y="1261241"/>
                </a:cubicBezTo>
                <a:cubicBezTo>
                  <a:pt x="2031999" y="1250731"/>
                  <a:pt x="2036833" y="1240574"/>
                  <a:pt x="2039006" y="1229710"/>
                </a:cubicBezTo>
                <a:cubicBezTo>
                  <a:pt x="2065597" y="1096758"/>
                  <a:pt x="2047194" y="969516"/>
                  <a:pt x="2039006" y="830317"/>
                </a:cubicBezTo>
                <a:cubicBezTo>
                  <a:pt x="2038355" y="819257"/>
                  <a:pt x="2033876" y="808471"/>
                  <a:pt x="2028496" y="798786"/>
                </a:cubicBezTo>
                <a:cubicBezTo>
                  <a:pt x="2016227" y="776702"/>
                  <a:pt x="1986455" y="760988"/>
                  <a:pt x="1986455" y="735724"/>
                </a:cubicBezTo>
                <a:lnTo>
                  <a:pt x="1986455" y="557048"/>
                </a:ln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9222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In this course, we will focus on mostly LNA, mixer, VCO and power amplifier designs. </a:t>
            </a:r>
          </a:p>
        </p:txBody>
      </p:sp>
      <p:sp>
        <p:nvSpPr>
          <p:cNvPr id="9225" name="TextBox 2"/>
          <p:cNvSpPr txBox="1">
            <a:spLocks noChangeArrowheads="1"/>
          </p:cNvSpPr>
          <p:nvPr/>
        </p:nvSpPr>
        <p:spPr bwMode="auto">
          <a:xfrm>
            <a:off x="1143000" y="1992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ECE 5220</a:t>
            </a:r>
          </a:p>
        </p:txBody>
      </p:sp>
      <p:sp>
        <p:nvSpPr>
          <p:cNvPr id="9226" name="TextBox 2"/>
          <p:cNvSpPr txBox="1">
            <a:spLocks noChangeArrowheads="1"/>
          </p:cNvSpPr>
          <p:nvPr/>
        </p:nvSpPr>
        <p:spPr bwMode="auto">
          <a:xfrm>
            <a:off x="5638800" y="2809875"/>
            <a:ext cx="281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Franklin Gothic Medium Cond" pitchFamily="34" charset="0"/>
              </a:rPr>
              <a:t>PLL design is covered in “ECE 5214 Phased-Locked Loops: Theory and Practice” in current ECE curriculum.  </a:t>
            </a:r>
          </a:p>
        </p:txBody>
      </p:sp>
      <p:sp>
        <p:nvSpPr>
          <p:cNvPr id="9227" name="TextBox 2"/>
          <p:cNvSpPr txBox="1">
            <a:spLocks noChangeArrowheads="1"/>
          </p:cNvSpPr>
          <p:nvPr/>
        </p:nvSpPr>
        <p:spPr bwMode="auto">
          <a:xfrm>
            <a:off x="4416425" y="3516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5214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130675" y="2743200"/>
            <a:ext cx="441325" cy="773113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130675" y="3903663"/>
            <a:ext cx="441325" cy="820737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744538" y="2700338"/>
            <a:ext cx="1873250" cy="1303337"/>
          </a:xfrm>
          <a:custGeom>
            <a:avLst/>
            <a:gdLst>
              <a:gd name="connsiteX0" fmla="*/ 1672898 w 1872595"/>
              <a:gd name="connsiteY0" fmla="*/ 746609 h 1303657"/>
              <a:gd name="connsiteX1" fmla="*/ 1672898 w 1872595"/>
              <a:gd name="connsiteY1" fmla="*/ 746609 h 1303657"/>
              <a:gd name="connsiteX2" fmla="*/ 1262995 w 1872595"/>
              <a:gd name="connsiteY2" fmla="*/ 736099 h 1303657"/>
              <a:gd name="connsiteX3" fmla="*/ 1231464 w 1872595"/>
              <a:gd name="connsiteY3" fmla="*/ 725588 h 1303657"/>
              <a:gd name="connsiteX4" fmla="*/ 1189422 w 1872595"/>
              <a:gd name="connsiteY4" fmla="*/ 715078 h 1303657"/>
              <a:gd name="connsiteX5" fmla="*/ 1126360 w 1872595"/>
              <a:gd name="connsiteY5" fmla="*/ 694057 h 1303657"/>
              <a:gd name="connsiteX6" fmla="*/ 1094829 w 1872595"/>
              <a:gd name="connsiteY6" fmla="*/ 662526 h 1303657"/>
              <a:gd name="connsiteX7" fmla="*/ 1073809 w 1872595"/>
              <a:gd name="connsiteY7" fmla="*/ 630995 h 1303657"/>
              <a:gd name="connsiteX8" fmla="*/ 1031767 w 1872595"/>
              <a:gd name="connsiteY8" fmla="*/ 599464 h 1303657"/>
              <a:gd name="connsiteX9" fmla="*/ 1000236 w 1872595"/>
              <a:gd name="connsiteY9" fmla="*/ 536402 h 1303657"/>
              <a:gd name="connsiteX10" fmla="*/ 979216 w 1872595"/>
              <a:gd name="connsiteY10" fmla="*/ 494361 h 1303657"/>
              <a:gd name="connsiteX11" fmla="*/ 968705 w 1872595"/>
              <a:gd name="connsiteY11" fmla="*/ 462830 h 1303657"/>
              <a:gd name="connsiteX12" fmla="*/ 947685 w 1872595"/>
              <a:gd name="connsiteY12" fmla="*/ 431299 h 1303657"/>
              <a:gd name="connsiteX13" fmla="*/ 926664 w 1872595"/>
              <a:gd name="connsiteY13" fmla="*/ 368237 h 1303657"/>
              <a:gd name="connsiteX14" fmla="*/ 916153 w 1872595"/>
              <a:gd name="connsiteY14" fmla="*/ 336706 h 1303657"/>
              <a:gd name="connsiteX15" fmla="*/ 895133 w 1872595"/>
              <a:gd name="connsiteY15" fmla="*/ 305175 h 1303657"/>
              <a:gd name="connsiteX16" fmla="*/ 853091 w 1872595"/>
              <a:gd name="connsiteY16" fmla="*/ 231602 h 1303657"/>
              <a:gd name="connsiteX17" fmla="*/ 821560 w 1872595"/>
              <a:gd name="connsiteY17" fmla="*/ 200071 h 1303657"/>
              <a:gd name="connsiteX18" fmla="*/ 800540 w 1872595"/>
              <a:gd name="connsiteY18" fmla="*/ 168540 h 1303657"/>
              <a:gd name="connsiteX19" fmla="*/ 769009 w 1872595"/>
              <a:gd name="connsiteY19" fmla="*/ 147519 h 1303657"/>
              <a:gd name="connsiteX20" fmla="*/ 695436 w 1872595"/>
              <a:gd name="connsiteY20" fmla="*/ 105478 h 1303657"/>
              <a:gd name="connsiteX21" fmla="*/ 621864 w 1872595"/>
              <a:gd name="connsiteY21" fmla="*/ 63437 h 1303657"/>
              <a:gd name="connsiteX22" fmla="*/ 527271 w 1872595"/>
              <a:gd name="connsiteY22" fmla="*/ 21395 h 1303657"/>
              <a:gd name="connsiteX23" fmla="*/ 401147 w 1872595"/>
              <a:gd name="connsiteY23" fmla="*/ 375 h 1303657"/>
              <a:gd name="connsiteX24" fmla="*/ 190940 w 1872595"/>
              <a:gd name="connsiteY24" fmla="*/ 21395 h 1303657"/>
              <a:gd name="connsiteX25" fmla="*/ 159409 w 1872595"/>
              <a:gd name="connsiteY25" fmla="*/ 42416 h 1303657"/>
              <a:gd name="connsiteX26" fmla="*/ 138388 w 1872595"/>
              <a:gd name="connsiteY26" fmla="*/ 73947 h 1303657"/>
              <a:gd name="connsiteX27" fmla="*/ 96347 w 1872595"/>
              <a:gd name="connsiteY27" fmla="*/ 126499 h 1303657"/>
              <a:gd name="connsiteX28" fmla="*/ 43795 w 1872595"/>
              <a:gd name="connsiteY28" fmla="*/ 252623 h 1303657"/>
              <a:gd name="connsiteX29" fmla="*/ 33285 w 1872595"/>
              <a:gd name="connsiteY29" fmla="*/ 284154 h 1303657"/>
              <a:gd name="connsiteX30" fmla="*/ 22774 w 1872595"/>
              <a:gd name="connsiteY30" fmla="*/ 315685 h 1303657"/>
              <a:gd name="connsiteX31" fmla="*/ 1753 w 1872595"/>
              <a:gd name="connsiteY31" fmla="*/ 410278 h 1303657"/>
              <a:gd name="connsiteX32" fmla="*/ 22774 w 1872595"/>
              <a:gd name="connsiteY32" fmla="*/ 862223 h 1303657"/>
              <a:gd name="connsiteX33" fmla="*/ 33285 w 1872595"/>
              <a:gd name="connsiteY33" fmla="*/ 893754 h 1303657"/>
              <a:gd name="connsiteX34" fmla="*/ 64816 w 1872595"/>
              <a:gd name="connsiteY34" fmla="*/ 988347 h 1303657"/>
              <a:gd name="connsiteX35" fmla="*/ 96347 w 1872595"/>
              <a:gd name="connsiteY35" fmla="*/ 1019878 h 1303657"/>
              <a:gd name="connsiteX36" fmla="*/ 117367 w 1872595"/>
              <a:gd name="connsiteY36" fmla="*/ 1051409 h 1303657"/>
              <a:gd name="connsiteX37" fmla="*/ 190940 w 1872595"/>
              <a:gd name="connsiteY37" fmla="*/ 1114471 h 1303657"/>
              <a:gd name="connsiteX38" fmla="*/ 222471 w 1872595"/>
              <a:gd name="connsiteY38" fmla="*/ 1146002 h 1303657"/>
              <a:gd name="connsiteX39" fmla="*/ 317064 w 1872595"/>
              <a:gd name="connsiteY39" fmla="*/ 1198554 h 1303657"/>
              <a:gd name="connsiteX40" fmla="*/ 380126 w 1872595"/>
              <a:gd name="connsiteY40" fmla="*/ 1240595 h 1303657"/>
              <a:gd name="connsiteX41" fmla="*/ 474719 w 1872595"/>
              <a:gd name="connsiteY41" fmla="*/ 1272126 h 1303657"/>
              <a:gd name="connsiteX42" fmla="*/ 506250 w 1872595"/>
              <a:gd name="connsiteY42" fmla="*/ 1282637 h 1303657"/>
              <a:gd name="connsiteX43" fmla="*/ 611353 w 1872595"/>
              <a:gd name="connsiteY43" fmla="*/ 1303657 h 1303657"/>
              <a:gd name="connsiteX44" fmla="*/ 863602 w 1872595"/>
              <a:gd name="connsiteY44" fmla="*/ 1293147 h 1303657"/>
              <a:gd name="connsiteX45" fmla="*/ 947685 w 1872595"/>
              <a:gd name="connsiteY45" fmla="*/ 1272126 h 1303657"/>
              <a:gd name="connsiteX46" fmla="*/ 1042278 w 1872595"/>
              <a:gd name="connsiteY46" fmla="*/ 1251106 h 1303657"/>
              <a:gd name="connsiteX47" fmla="*/ 1073809 w 1872595"/>
              <a:gd name="connsiteY47" fmla="*/ 1240595 h 1303657"/>
              <a:gd name="connsiteX48" fmla="*/ 1136871 w 1872595"/>
              <a:gd name="connsiteY48" fmla="*/ 1230085 h 1303657"/>
              <a:gd name="connsiteX49" fmla="*/ 1189422 w 1872595"/>
              <a:gd name="connsiteY49" fmla="*/ 1219575 h 1303657"/>
              <a:gd name="connsiteX50" fmla="*/ 1231464 w 1872595"/>
              <a:gd name="connsiteY50" fmla="*/ 1209064 h 1303657"/>
              <a:gd name="connsiteX51" fmla="*/ 1294526 w 1872595"/>
              <a:gd name="connsiteY51" fmla="*/ 1188044 h 1303657"/>
              <a:gd name="connsiteX52" fmla="*/ 1347078 w 1872595"/>
              <a:gd name="connsiteY52" fmla="*/ 1177533 h 1303657"/>
              <a:gd name="connsiteX53" fmla="*/ 1389119 w 1872595"/>
              <a:gd name="connsiteY53" fmla="*/ 1167023 h 1303657"/>
              <a:gd name="connsiteX54" fmla="*/ 1641367 w 1872595"/>
              <a:gd name="connsiteY54" fmla="*/ 1156513 h 1303657"/>
              <a:gd name="connsiteX55" fmla="*/ 1683409 w 1872595"/>
              <a:gd name="connsiteY55" fmla="*/ 1146002 h 1303657"/>
              <a:gd name="connsiteX56" fmla="*/ 1746471 w 1872595"/>
              <a:gd name="connsiteY56" fmla="*/ 1135492 h 1303657"/>
              <a:gd name="connsiteX57" fmla="*/ 1778002 w 1872595"/>
              <a:gd name="connsiteY57" fmla="*/ 1124982 h 1303657"/>
              <a:gd name="connsiteX58" fmla="*/ 1851574 w 1872595"/>
              <a:gd name="connsiteY58" fmla="*/ 1040899 h 1303657"/>
              <a:gd name="connsiteX59" fmla="*/ 1872595 w 1872595"/>
              <a:gd name="connsiteY59" fmla="*/ 1009368 h 1303657"/>
              <a:gd name="connsiteX60" fmla="*/ 1862085 w 1872595"/>
              <a:gd name="connsiteY60" fmla="*/ 820182 h 1303657"/>
              <a:gd name="connsiteX61" fmla="*/ 1841064 w 1872595"/>
              <a:gd name="connsiteY61" fmla="*/ 788650 h 1303657"/>
              <a:gd name="connsiteX62" fmla="*/ 1809533 w 1872595"/>
              <a:gd name="connsiteY62" fmla="*/ 778140 h 1303657"/>
              <a:gd name="connsiteX63" fmla="*/ 1778002 w 1872595"/>
              <a:gd name="connsiteY63" fmla="*/ 757119 h 1303657"/>
              <a:gd name="connsiteX64" fmla="*/ 1620347 w 1872595"/>
              <a:gd name="connsiteY64" fmla="*/ 746609 h 1303657"/>
              <a:gd name="connsiteX65" fmla="*/ 1368098 w 1872595"/>
              <a:gd name="connsiteY65" fmla="*/ 746609 h 1303657"/>
              <a:gd name="connsiteX66" fmla="*/ 1315547 w 1872595"/>
              <a:gd name="connsiteY66" fmla="*/ 725588 h 1303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72595" h="1303657">
                <a:moveTo>
                  <a:pt x="1672898" y="746609"/>
                </a:moveTo>
                <a:lnTo>
                  <a:pt x="1672898" y="746609"/>
                </a:lnTo>
                <a:cubicBezTo>
                  <a:pt x="1536264" y="743106"/>
                  <a:pt x="1399520" y="742600"/>
                  <a:pt x="1262995" y="736099"/>
                </a:cubicBezTo>
                <a:cubicBezTo>
                  <a:pt x="1251929" y="735572"/>
                  <a:pt x="1242117" y="728632"/>
                  <a:pt x="1231464" y="725588"/>
                </a:cubicBezTo>
                <a:cubicBezTo>
                  <a:pt x="1217575" y="721620"/>
                  <a:pt x="1203258" y="719229"/>
                  <a:pt x="1189422" y="715078"/>
                </a:cubicBezTo>
                <a:cubicBezTo>
                  <a:pt x="1168199" y="708711"/>
                  <a:pt x="1126360" y="694057"/>
                  <a:pt x="1126360" y="694057"/>
                </a:cubicBezTo>
                <a:cubicBezTo>
                  <a:pt x="1115850" y="683547"/>
                  <a:pt x="1104345" y="673945"/>
                  <a:pt x="1094829" y="662526"/>
                </a:cubicBezTo>
                <a:cubicBezTo>
                  <a:pt x="1086742" y="652822"/>
                  <a:pt x="1082741" y="639927"/>
                  <a:pt x="1073809" y="630995"/>
                </a:cubicBezTo>
                <a:cubicBezTo>
                  <a:pt x="1061422" y="618608"/>
                  <a:pt x="1045781" y="609974"/>
                  <a:pt x="1031767" y="599464"/>
                </a:cubicBezTo>
                <a:cubicBezTo>
                  <a:pt x="991373" y="538871"/>
                  <a:pt x="1026344" y="597320"/>
                  <a:pt x="1000236" y="536402"/>
                </a:cubicBezTo>
                <a:cubicBezTo>
                  <a:pt x="994064" y="522001"/>
                  <a:pt x="985388" y="508762"/>
                  <a:pt x="979216" y="494361"/>
                </a:cubicBezTo>
                <a:cubicBezTo>
                  <a:pt x="974852" y="484178"/>
                  <a:pt x="973660" y="472739"/>
                  <a:pt x="968705" y="462830"/>
                </a:cubicBezTo>
                <a:cubicBezTo>
                  <a:pt x="963056" y="451532"/>
                  <a:pt x="952815" y="442842"/>
                  <a:pt x="947685" y="431299"/>
                </a:cubicBezTo>
                <a:cubicBezTo>
                  <a:pt x="938686" y="411051"/>
                  <a:pt x="933671" y="389258"/>
                  <a:pt x="926664" y="368237"/>
                </a:cubicBezTo>
                <a:cubicBezTo>
                  <a:pt x="923160" y="357727"/>
                  <a:pt x="922298" y="345924"/>
                  <a:pt x="916153" y="336706"/>
                </a:cubicBezTo>
                <a:cubicBezTo>
                  <a:pt x="909146" y="326196"/>
                  <a:pt x="901400" y="316142"/>
                  <a:pt x="895133" y="305175"/>
                </a:cubicBezTo>
                <a:cubicBezTo>
                  <a:pt x="876442" y="272465"/>
                  <a:pt x="876370" y="259537"/>
                  <a:pt x="853091" y="231602"/>
                </a:cubicBezTo>
                <a:cubicBezTo>
                  <a:pt x="843575" y="220183"/>
                  <a:pt x="831076" y="211490"/>
                  <a:pt x="821560" y="200071"/>
                </a:cubicBezTo>
                <a:cubicBezTo>
                  <a:pt x="813473" y="190367"/>
                  <a:pt x="809472" y="177472"/>
                  <a:pt x="800540" y="168540"/>
                </a:cubicBezTo>
                <a:cubicBezTo>
                  <a:pt x="791608" y="159608"/>
                  <a:pt x="779288" y="154861"/>
                  <a:pt x="769009" y="147519"/>
                </a:cubicBezTo>
                <a:cubicBezTo>
                  <a:pt x="713333" y="107751"/>
                  <a:pt x="746603" y="122533"/>
                  <a:pt x="695436" y="105478"/>
                </a:cubicBezTo>
                <a:cubicBezTo>
                  <a:pt x="593776" y="29233"/>
                  <a:pt x="702114" y="103562"/>
                  <a:pt x="621864" y="63437"/>
                </a:cubicBezTo>
                <a:cubicBezTo>
                  <a:pt x="571396" y="38203"/>
                  <a:pt x="603195" y="32241"/>
                  <a:pt x="527271" y="21395"/>
                </a:cubicBezTo>
                <a:cubicBezTo>
                  <a:pt x="436014" y="8359"/>
                  <a:pt x="477990" y="15743"/>
                  <a:pt x="401147" y="375"/>
                </a:cubicBezTo>
                <a:cubicBezTo>
                  <a:pt x="390716" y="989"/>
                  <a:pt x="245775" y="-6023"/>
                  <a:pt x="190940" y="21395"/>
                </a:cubicBezTo>
                <a:cubicBezTo>
                  <a:pt x="179642" y="27044"/>
                  <a:pt x="169919" y="35409"/>
                  <a:pt x="159409" y="42416"/>
                </a:cubicBezTo>
                <a:cubicBezTo>
                  <a:pt x="152402" y="52926"/>
                  <a:pt x="145967" y="63841"/>
                  <a:pt x="138388" y="73947"/>
                </a:cubicBezTo>
                <a:cubicBezTo>
                  <a:pt x="124928" y="91893"/>
                  <a:pt x="108391" y="107573"/>
                  <a:pt x="96347" y="126499"/>
                </a:cubicBezTo>
                <a:cubicBezTo>
                  <a:pt x="67340" y="172082"/>
                  <a:pt x="60526" y="202429"/>
                  <a:pt x="43795" y="252623"/>
                </a:cubicBezTo>
                <a:lnTo>
                  <a:pt x="33285" y="284154"/>
                </a:lnTo>
                <a:cubicBezTo>
                  <a:pt x="29781" y="294664"/>
                  <a:pt x="24947" y="304821"/>
                  <a:pt x="22774" y="315685"/>
                </a:cubicBezTo>
                <a:cubicBezTo>
                  <a:pt x="9431" y="382402"/>
                  <a:pt x="16597" y="350906"/>
                  <a:pt x="1753" y="410278"/>
                </a:cubicBezTo>
                <a:cubicBezTo>
                  <a:pt x="4700" y="522276"/>
                  <a:pt x="-12776" y="720026"/>
                  <a:pt x="22774" y="862223"/>
                </a:cubicBezTo>
                <a:cubicBezTo>
                  <a:pt x="25461" y="872971"/>
                  <a:pt x="30598" y="883006"/>
                  <a:pt x="33285" y="893754"/>
                </a:cubicBezTo>
                <a:cubicBezTo>
                  <a:pt x="44460" y="938454"/>
                  <a:pt x="37917" y="950689"/>
                  <a:pt x="64816" y="988347"/>
                </a:cubicBezTo>
                <a:cubicBezTo>
                  <a:pt x="73456" y="1000442"/>
                  <a:pt x="86831" y="1008459"/>
                  <a:pt x="96347" y="1019878"/>
                </a:cubicBezTo>
                <a:cubicBezTo>
                  <a:pt x="104434" y="1029582"/>
                  <a:pt x="109280" y="1041705"/>
                  <a:pt x="117367" y="1051409"/>
                </a:cubicBezTo>
                <a:cubicBezTo>
                  <a:pt x="149966" y="1090529"/>
                  <a:pt x="150346" y="1079676"/>
                  <a:pt x="190940" y="1114471"/>
                </a:cubicBezTo>
                <a:cubicBezTo>
                  <a:pt x="202226" y="1124144"/>
                  <a:pt x="210738" y="1136876"/>
                  <a:pt x="222471" y="1146002"/>
                </a:cubicBezTo>
                <a:cubicBezTo>
                  <a:pt x="276682" y="1188167"/>
                  <a:pt x="269489" y="1182696"/>
                  <a:pt x="317064" y="1198554"/>
                </a:cubicBezTo>
                <a:cubicBezTo>
                  <a:pt x="338085" y="1212568"/>
                  <a:pt x="356159" y="1232606"/>
                  <a:pt x="380126" y="1240595"/>
                </a:cubicBezTo>
                <a:lnTo>
                  <a:pt x="474719" y="1272126"/>
                </a:lnTo>
                <a:cubicBezTo>
                  <a:pt x="485229" y="1275630"/>
                  <a:pt x="495502" y="1279950"/>
                  <a:pt x="506250" y="1282637"/>
                </a:cubicBezTo>
                <a:cubicBezTo>
                  <a:pt x="568965" y="1298315"/>
                  <a:pt x="534043" y="1290772"/>
                  <a:pt x="611353" y="1303657"/>
                </a:cubicBezTo>
                <a:cubicBezTo>
                  <a:pt x="695436" y="1300154"/>
                  <a:pt x="779813" y="1301002"/>
                  <a:pt x="863602" y="1293147"/>
                </a:cubicBezTo>
                <a:cubicBezTo>
                  <a:pt x="892366" y="1290450"/>
                  <a:pt x="919356" y="1277792"/>
                  <a:pt x="947685" y="1272126"/>
                </a:cubicBezTo>
                <a:cubicBezTo>
                  <a:pt x="983798" y="1264904"/>
                  <a:pt x="1007652" y="1260999"/>
                  <a:pt x="1042278" y="1251106"/>
                </a:cubicBezTo>
                <a:cubicBezTo>
                  <a:pt x="1052931" y="1248062"/>
                  <a:pt x="1062994" y="1242998"/>
                  <a:pt x="1073809" y="1240595"/>
                </a:cubicBezTo>
                <a:cubicBezTo>
                  <a:pt x="1094612" y="1235972"/>
                  <a:pt x="1115904" y="1233897"/>
                  <a:pt x="1136871" y="1230085"/>
                </a:cubicBezTo>
                <a:cubicBezTo>
                  <a:pt x="1154447" y="1226889"/>
                  <a:pt x="1171984" y="1223450"/>
                  <a:pt x="1189422" y="1219575"/>
                </a:cubicBezTo>
                <a:cubicBezTo>
                  <a:pt x="1203523" y="1216441"/>
                  <a:pt x="1217628" y="1213215"/>
                  <a:pt x="1231464" y="1209064"/>
                </a:cubicBezTo>
                <a:cubicBezTo>
                  <a:pt x="1252687" y="1202697"/>
                  <a:pt x="1272799" y="1192390"/>
                  <a:pt x="1294526" y="1188044"/>
                </a:cubicBezTo>
                <a:cubicBezTo>
                  <a:pt x="1312043" y="1184540"/>
                  <a:pt x="1329639" y="1181408"/>
                  <a:pt x="1347078" y="1177533"/>
                </a:cubicBezTo>
                <a:cubicBezTo>
                  <a:pt x="1361179" y="1174399"/>
                  <a:pt x="1374711" y="1168052"/>
                  <a:pt x="1389119" y="1167023"/>
                </a:cubicBezTo>
                <a:cubicBezTo>
                  <a:pt x="1473061" y="1161027"/>
                  <a:pt x="1557284" y="1160016"/>
                  <a:pt x="1641367" y="1156513"/>
                </a:cubicBezTo>
                <a:cubicBezTo>
                  <a:pt x="1655381" y="1153009"/>
                  <a:pt x="1669244" y="1148835"/>
                  <a:pt x="1683409" y="1146002"/>
                </a:cubicBezTo>
                <a:cubicBezTo>
                  <a:pt x="1704306" y="1141823"/>
                  <a:pt x="1725668" y="1140115"/>
                  <a:pt x="1746471" y="1135492"/>
                </a:cubicBezTo>
                <a:cubicBezTo>
                  <a:pt x="1757286" y="1133089"/>
                  <a:pt x="1767492" y="1128485"/>
                  <a:pt x="1778002" y="1124982"/>
                </a:cubicBezTo>
                <a:cubicBezTo>
                  <a:pt x="1830554" y="1089947"/>
                  <a:pt x="1802525" y="1114472"/>
                  <a:pt x="1851574" y="1040899"/>
                </a:cubicBezTo>
                <a:lnTo>
                  <a:pt x="1872595" y="1009368"/>
                </a:lnTo>
                <a:cubicBezTo>
                  <a:pt x="1869092" y="946306"/>
                  <a:pt x="1871017" y="882706"/>
                  <a:pt x="1862085" y="820182"/>
                </a:cubicBezTo>
                <a:cubicBezTo>
                  <a:pt x="1860299" y="807677"/>
                  <a:pt x="1850928" y="796541"/>
                  <a:pt x="1841064" y="788650"/>
                </a:cubicBezTo>
                <a:cubicBezTo>
                  <a:pt x="1832413" y="781729"/>
                  <a:pt x="1820043" y="781643"/>
                  <a:pt x="1809533" y="778140"/>
                </a:cubicBezTo>
                <a:cubicBezTo>
                  <a:pt x="1799023" y="771133"/>
                  <a:pt x="1789613" y="762095"/>
                  <a:pt x="1778002" y="757119"/>
                </a:cubicBezTo>
                <a:cubicBezTo>
                  <a:pt x="1731670" y="737263"/>
                  <a:pt x="1662107" y="746609"/>
                  <a:pt x="1620347" y="746609"/>
                </a:cubicBezTo>
                <a:lnTo>
                  <a:pt x="1368098" y="746609"/>
                </a:lnTo>
                <a:lnTo>
                  <a:pt x="1315547" y="725588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436938" y="449580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436938" y="234315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724025" y="1587500"/>
            <a:ext cx="1857375" cy="4375150"/>
          </a:xfrm>
          <a:custGeom>
            <a:avLst/>
            <a:gdLst>
              <a:gd name="connsiteX0" fmla="*/ 1996965 w 2052862"/>
              <a:gd name="connsiteY0" fmla="*/ 609600 h 4374924"/>
              <a:gd name="connsiteX1" fmla="*/ 1986455 w 2052862"/>
              <a:gd name="connsiteY1" fmla="*/ 136635 h 4374924"/>
              <a:gd name="connsiteX2" fmla="*/ 1912882 w 2052862"/>
              <a:gd name="connsiteY2" fmla="*/ 63062 h 4374924"/>
              <a:gd name="connsiteX3" fmla="*/ 1881351 w 2052862"/>
              <a:gd name="connsiteY3" fmla="*/ 42041 h 4374924"/>
              <a:gd name="connsiteX4" fmla="*/ 1807779 w 2052862"/>
              <a:gd name="connsiteY4" fmla="*/ 21021 h 4374924"/>
              <a:gd name="connsiteX5" fmla="*/ 1734206 w 2052862"/>
              <a:gd name="connsiteY5" fmla="*/ 10510 h 4374924"/>
              <a:gd name="connsiteX6" fmla="*/ 1671144 w 2052862"/>
              <a:gd name="connsiteY6" fmla="*/ 0 h 4374924"/>
              <a:gd name="connsiteX7" fmla="*/ 1051034 w 2052862"/>
              <a:gd name="connsiteY7" fmla="*/ 10510 h 4374924"/>
              <a:gd name="connsiteX8" fmla="*/ 1019503 w 2052862"/>
              <a:gd name="connsiteY8" fmla="*/ 21021 h 4374924"/>
              <a:gd name="connsiteX9" fmla="*/ 1008993 w 2052862"/>
              <a:gd name="connsiteY9" fmla="*/ 52552 h 4374924"/>
              <a:gd name="connsiteX10" fmla="*/ 987972 w 2052862"/>
              <a:gd name="connsiteY10" fmla="*/ 84083 h 4374924"/>
              <a:gd name="connsiteX11" fmla="*/ 977462 w 2052862"/>
              <a:gd name="connsiteY11" fmla="*/ 178676 h 4374924"/>
              <a:gd name="connsiteX12" fmla="*/ 966951 w 2052862"/>
              <a:gd name="connsiteY12" fmla="*/ 283779 h 4374924"/>
              <a:gd name="connsiteX13" fmla="*/ 914400 w 2052862"/>
              <a:gd name="connsiteY13" fmla="*/ 336331 h 4374924"/>
              <a:gd name="connsiteX14" fmla="*/ 872358 w 2052862"/>
              <a:gd name="connsiteY14" fmla="*/ 367862 h 4374924"/>
              <a:gd name="connsiteX15" fmla="*/ 830317 w 2052862"/>
              <a:gd name="connsiteY15" fmla="*/ 378372 h 4374924"/>
              <a:gd name="connsiteX16" fmla="*/ 798786 w 2052862"/>
              <a:gd name="connsiteY16" fmla="*/ 388883 h 4374924"/>
              <a:gd name="connsiteX17" fmla="*/ 672662 w 2052862"/>
              <a:gd name="connsiteY17" fmla="*/ 409904 h 4374924"/>
              <a:gd name="connsiteX18" fmla="*/ 609600 w 2052862"/>
              <a:gd name="connsiteY18" fmla="*/ 430924 h 4374924"/>
              <a:gd name="connsiteX19" fmla="*/ 578069 w 2052862"/>
              <a:gd name="connsiteY19" fmla="*/ 441435 h 4374924"/>
              <a:gd name="connsiteX20" fmla="*/ 536027 w 2052862"/>
              <a:gd name="connsiteY20" fmla="*/ 504497 h 4374924"/>
              <a:gd name="connsiteX21" fmla="*/ 515006 w 2052862"/>
              <a:gd name="connsiteY21" fmla="*/ 567559 h 4374924"/>
              <a:gd name="connsiteX22" fmla="*/ 504496 w 2052862"/>
              <a:gd name="connsiteY22" fmla="*/ 672662 h 4374924"/>
              <a:gd name="connsiteX23" fmla="*/ 493986 w 2052862"/>
              <a:gd name="connsiteY23" fmla="*/ 746235 h 4374924"/>
              <a:gd name="connsiteX24" fmla="*/ 483475 w 2052862"/>
              <a:gd name="connsiteY24" fmla="*/ 777766 h 4374924"/>
              <a:gd name="connsiteX25" fmla="*/ 451944 w 2052862"/>
              <a:gd name="connsiteY25" fmla="*/ 788276 h 4374924"/>
              <a:gd name="connsiteX26" fmla="*/ 52551 w 2052862"/>
              <a:gd name="connsiteY26" fmla="*/ 798786 h 4374924"/>
              <a:gd name="connsiteX27" fmla="*/ 31531 w 2052862"/>
              <a:gd name="connsiteY27" fmla="*/ 830317 h 4374924"/>
              <a:gd name="connsiteX28" fmla="*/ 10510 w 2052862"/>
              <a:gd name="connsiteY28" fmla="*/ 893379 h 4374924"/>
              <a:gd name="connsiteX29" fmla="*/ 21020 w 2052862"/>
              <a:gd name="connsiteY29" fmla="*/ 1261241 h 4374924"/>
              <a:gd name="connsiteX30" fmla="*/ 42041 w 2052862"/>
              <a:gd name="connsiteY30" fmla="*/ 1418897 h 4374924"/>
              <a:gd name="connsiteX31" fmla="*/ 63062 w 2052862"/>
              <a:gd name="connsiteY31" fmla="*/ 1513490 h 4374924"/>
              <a:gd name="connsiteX32" fmla="*/ 136634 w 2052862"/>
              <a:gd name="connsiteY32" fmla="*/ 1608083 h 4374924"/>
              <a:gd name="connsiteX33" fmla="*/ 189186 w 2052862"/>
              <a:gd name="connsiteY33" fmla="*/ 1650124 h 4374924"/>
              <a:gd name="connsiteX34" fmla="*/ 283779 w 2052862"/>
              <a:gd name="connsiteY34" fmla="*/ 1723697 h 4374924"/>
              <a:gd name="connsiteX35" fmla="*/ 315310 w 2052862"/>
              <a:gd name="connsiteY35" fmla="*/ 1734207 h 4374924"/>
              <a:gd name="connsiteX36" fmla="*/ 409903 w 2052862"/>
              <a:gd name="connsiteY36" fmla="*/ 1776248 h 4374924"/>
              <a:gd name="connsiteX37" fmla="*/ 451944 w 2052862"/>
              <a:gd name="connsiteY37" fmla="*/ 1797269 h 4374924"/>
              <a:gd name="connsiteX38" fmla="*/ 515006 w 2052862"/>
              <a:gd name="connsiteY38" fmla="*/ 1818290 h 4374924"/>
              <a:gd name="connsiteX39" fmla="*/ 578069 w 2052862"/>
              <a:gd name="connsiteY39" fmla="*/ 1839310 h 4374924"/>
              <a:gd name="connsiteX40" fmla="*/ 641131 w 2052862"/>
              <a:gd name="connsiteY40" fmla="*/ 1860331 h 4374924"/>
              <a:gd name="connsiteX41" fmla="*/ 672662 w 2052862"/>
              <a:gd name="connsiteY41" fmla="*/ 1870841 h 4374924"/>
              <a:gd name="connsiteX42" fmla="*/ 746234 w 2052862"/>
              <a:gd name="connsiteY42" fmla="*/ 1891862 h 4374924"/>
              <a:gd name="connsiteX43" fmla="*/ 809296 w 2052862"/>
              <a:gd name="connsiteY43" fmla="*/ 1923393 h 4374924"/>
              <a:gd name="connsiteX44" fmla="*/ 840827 w 2052862"/>
              <a:gd name="connsiteY44" fmla="*/ 1944414 h 4374924"/>
              <a:gd name="connsiteX45" fmla="*/ 893379 w 2052862"/>
              <a:gd name="connsiteY45" fmla="*/ 2049517 h 4374924"/>
              <a:gd name="connsiteX46" fmla="*/ 882869 w 2052862"/>
              <a:gd name="connsiteY46" fmla="*/ 2186152 h 4374924"/>
              <a:gd name="connsiteX47" fmla="*/ 872358 w 2052862"/>
              <a:gd name="connsiteY47" fmla="*/ 2217683 h 4374924"/>
              <a:gd name="connsiteX48" fmla="*/ 840827 w 2052862"/>
              <a:gd name="connsiteY48" fmla="*/ 2249214 h 4374924"/>
              <a:gd name="connsiteX49" fmla="*/ 819806 w 2052862"/>
              <a:gd name="connsiteY49" fmla="*/ 2280745 h 4374924"/>
              <a:gd name="connsiteX50" fmla="*/ 788275 w 2052862"/>
              <a:gd name="connsiteY50" fmla="*/ 2301766 h 4374924"/>
              <a:gd name="connsiteX51" fmla="*/ 756744 w 2052862"/>
              <a:gd name="connsiteY51" fmla="*/ 2333297 h 4374924"/>
              <a:gd name="connsiteX52" fmla="*/ 725213 w 2052862"/>
              <a:gd name="connsiteY52" fmla="*/ 2354317 h 4374924"/>
              <a:gd name="connsiteX53" fmla="*/ 683172 w 2052862"/>
              <a:gd name="connsiteY53" fmla="*/ 2385848 h 4374924"/>
              <a:gd name="connsiteX54" fmla="*/ 651641 w 2052862"/>
              <a:gd name="connsiteY54" fmla="*/ 2396359 h 4374924"/>
              <a:gd name="connsiteX55" fmla="*/ 588579 w 2052862"/>
              <a:gd name="connsiteY55" fmla="*/ 2438400 h 4374924"/>
              <a:gd name="connsiteX56" fmla="*/ 557048 w 2052862"/>
              <a:gd name="connsiteY56" fmla="*/ 2459421 h 4374924"/>
              <a:gd name="connsiteX57" fmla="*/ 525517 w 2052862"/>
              <a:gd name="connsiteY57" fmla="*/ 2490952 h 4374924"/>
              <a:gd name="connsiteX58" fmla="*/ 493986 w 2052862"/>
              <a:gd name="connsiteY58" fmla="*/ 2511972 h 4374924"/>
              <a:gd name="connsiteX59" fmla="*/ 462455 w 2052862"/>
              <a:gd name="connsiteY59" fmla="*/ 2543504 h 4374924"/>
              <a:gd name="connsiteX60" fmla="*/ 367862 w 2052862"/>
              <a:gd name="connsiteY60" fmla="*/ 2627586 h 4374924"/>
              <a:gd name="connsiteX61" fmla="*/ 294289 w 2052862"/>
              <a:gd name="connsiteY61" fmla="*/ 2711669 h 4374924"/>
              <a:gd name="connsiteX62" fmla="*/ 283779 w 2052862"/>
              <a:gd name="connsiteY62" fmla="*/ 2743200 h 4374924"/>
              <a:gd name="connsiteX63" fmla="*/ 241737 w 2052862"/>
              <a:gd name="connsiteY63" fmla="*/ 2806262 h 4374924"/>
              <a:gd name="connsiteX64" fmla="*/ 220717 w 2052862"/>
              <a:gd name="connsiteY64" fmla="*/ 2837793 h 4374924"/>
              <a:gd name="connsiteX65" fmla="*/ 178675 w 2052862"/>
              <a:gd name="connsiteY65" fmla="*/ 2900855 h 4374924"/>
              <a:gd name="connsiteX66" fmla="*/ 157655 w 2052862"/>
              <a:gd name="connsiteY66" fmla="*/ 2932386 h 4374924"/>
              <a:gd name="connsiteX67" fmla="*/ 126124 w 2052862"/>
              <a:gd name="connsiteY67" fmla="*/ 2953407 h 4374924"/>
              <a:gd name="connsiteX68" fmla="*/ 73572 w 2052862"/>
              <a:gd name="connsiteY68" fmla="*/ 3048000 h 4374924"/>
              <a:gd name="connsiteX69" fmla="*/ 52551 w 2052862"/>
              <a:gd name="connsiteY69" fmla="*/ 3079531 h 4374924"/>
              <a:gd name="connsiteX70" fmla="*/ 21020 w 2052862"/>
              <a:gd name="connsiteY70" fmla="*/ 3142593 h 4374924"/>
              <a:gd name="connsiteX71" fmla="*/ 0 w 2052862"/>
              <a:gd name="connsiteY71" fmla="*/ 3226676 h 4374924"/>
              <a:gd name="connsiteX72" fmla="*/ 31531 w 2052862"/>
              <a:gd name="connsiteY72" fmla="*/ 3468414 h 4374924"/>
              <a:gd name="connsiteX73" fmla="*/ 52551 w 2052862"/>
              <a:gd name="connsiteY73" fmla="*/ 3499945 h 4374924"/>
              <a:gd name="connsiteX74" fmla="*/ 115613 w 2052862"/>
              <a:gd name="connsiteY74" fmla="*/ 3563007 h 4374924"/>
              <a:gd name="connsiteX75" fmla="*/ 147144 w 2052862"/>
              <a:gd name="connsiteY75" fmla="*/ 3573517 h 4374924"/>
              <a:gd name="connsiteX76" fmla="*/ 178675 w 2052862"/>
              <a:gd name="connsiteY76" fmla="*/ 3594538 h 4374924"/>
              <a:gd name="connsiteX77" fmla="*/ 220717 w 2052862"/>
              <a:gd name="connsiteY77" fmla="*/ 3605048 h 4374924"/>
              <a:gd name="connsiteX78" fmla="*/ 420413 w 2052862"/>
              <a:gd name="connsiteY78" fmla="*/ 3626069 h 4374924"/>
              <a:gd name="connsiteX79" fmla="*/ 483475 w 2052862"/>
              <a:gd name="connsiteY79" fmla="*/ 3647090 h 4374924"/>
              <a:gd name="connsiteX80" fmla="*/ 557048 w 2052862"/>
              <a:gd name="connsiteY80" fmla="*/ 3710152 h 4374924"/>
              <a:gd name="connsiteX81" fmla="*/ 578069 w 2052862"/>
              <a:gd name="connsiteY81" fmla="*/ 3741683 h 4374924"/>
              <a:gd name="connsiteX82" fmla="*/ 609600 w 2052862"/>
              <a:gd name="connsiteY82" fmla="*/ 3846786 h 4374924"/>
              <a:gd name="connsiteX83" fmla="*/ 641131 w 2052862"/>
              <a:gd name="connsiteY83" fmla="*/ 4046483 h 4374924"/>
              <a:gd name="connsiteX84" fmla="*/ 651641 w 2052862"/>
              <a:gd name="connsiteY84" fmla="*/ 4078014 h 4374924"/>
              <a:gd name="connsiteX85" fmla="*/ 777765 w 2052862"/>
              <a:gd name="connsiteY85" fmla="*/ 4183117 h 4374924"/>
              <a:gd name="connsiteX86" fmla="*/ 809296 w 2052862"/>
              <a:gd name="connsiteY86" fmla="*/ 4193628 h 4374924"/>
              <a:gd name="connsiteX87" fmla="*/ 872358 w 2052862"/>
              <a:gd name="connsiteY87" fmla="*/ 4235669 h 4374924"/>
              <a:gd name="connsiteX88" fmla="*/ 966951 w 2052862"/>
              <a:gd name="connsiteY88" fmla="*/ 4256690 h 4374924"/>
              <a:gd name="connsiteX89" fmla="*/ 1030013 w 2052862"/>
              <a:gd name="connsiteY89" fmla="*/ 4277710 h 4374924"/>
              <a:gd name="connsiteX90" fmla="*/ 1061544 w 2052862"/>
              <a:gd name="connsiteY90" fmla="*/ 4288221 h 4374924"/>
              <a:gd name="connsiteX91" fmla="*/ 1103586 w 2052862"/>
              <a:gd name="connsiteY91" fmla="*/ 4298731 h 4374924"/>
              <a:gd name="connsiteX92" fmla="*/ 1166648 w 2052862"/>
              <a:gd name="connsiteY92" fmla="*/ 4309241 h 4374924"/>
              <a:gd name="connsiteX93" fmla="*/ 1208689 w 2052862"/>
              <a:gd name="connsiteY93" fmla="*/ 4319752 h 4374924"/>
              <a:gd name="connsiteX94" fmla="*/ 1376855 w 2052862"/>
              <a:gd name="connsiteY94" fmla="*/ 4340772 h 4374924"/>
              <a:gd name="connsiteX95" fmla="*/ 1450427 w 2052862"/>
              <a:gd name="connsiteY95" fmla="*/ 4351283 h 4374924"/>
              <a:gd name="connsiteX96" fmla="*/ 1481958 w 2052862"/>
              <a:gd name="connsiteY96" fmla="*/ 4361793 h 4374924"/>
              <a:gd name="connsiteX97" fmla="*/ 1807779 w 2052862"/>
              <a:gd name="connsiteY97" fmla="*/ 4361793 h 4374924"/>
              <a:gd name="connsiteX98" fmla="*/ 1902372 w 2052862"/>
              <a:gd name="connsiteY98" fmla="*/ 4319752 h 4374924"/>
              <a:gd name="connsiteX99" fmla="*/ 1965434 w 2052862"/>
              <a:gd name="connsiteY99" fmla="*/ 4193628 h 4374924"/>
              <a:gd name="connsiteX100" fmla="*/ 1975944 w 2052862"/>
              <a:gd name="connsiteY100" fmla="*/ 4162097 h 4374924"/>
              <a:gd name="connsiteX101" fmla="*/ 1965434 w 2052862"/>
              <a:gd name="connsiteY101" fmla="*/ 3794235 h 4374924"/>
              <a:gd name="connsiteX102" fmla="*/ 1965434 w 2052862"/>
              <a:gd name="connsiteY102" fmla="*/ 3426372 h 4374924"/>
              <a:gd name="connsiteX103" fmla="*/ 2007475 w 2052862"/>
              <a:gd name="connsiteY103" fmla="*/ 3331779 h 4374924"/>
              <a:gd name="connsiteX104" fmla="*/ 2039006 w 2052862"/>
              <a:gd name="connsiteY104" fmla="*/ 3226676 h 4374924"/>
              <a:gd name="connsiteX105" fmla="*/ 2028496 w 2052862"/>
              <a:gd name="connsiteY105" fmla="*/ 3005959 h 4374924"/>
              <a:gd name="connsiteX106" fmla="*/ 2017986 w 2052862"/>
              <a:gd name="connsiteY106" fmla="*/ 2974428 h 4374924"/>
              <a:gd name="connsiteX107" fmla="*/ 1986455 w 2052862"/>
              <a:gd name="connsiteY107" fmla="*/ 2953407 h 4374924"/>
              <a:gd name="connsiteX108" fmla="*/ 1912882 w 2052862"/>
              <a:gd name="connsiteY108" fmla="*/ 2879835 h 4374924"/>
              <a:gd name="connsiteX109" fmla="*/ 1902372 w 2052862"/>
              <a:gd name="connsiteY109" fmla="*/ 2848304 h 4374924"/>
              <a:gd name="connsiteX110" fmla="*/ 1870841 w 2052862"/>
              <a:gd name="connsiteY110" fmla="*/ 2785241 h 4374924"/>
              <a:gd name="connsiteX111" fmla="*/ 1881351 w 2052862"/>
              <a:gd name="connsiteY111" fmla="*/ 2480441 h 4374924"/>
              <a:gd name="connsiteX112" fmla="*/ 1912882 w 2052862"/>
              <a:gd name="connsiteY112" fmla="*/ 2417379 h 4374924"/>
              <a:gd name="connsiteX113" fmla="*/ 1923393 w 2052862"/>
              <a:gd name="connsiteY113" fmla="*/ 2385848 h 4374924"/>
              <a:gd name="connsiteX114" fmla="*/ 1954924 w 2052862"/>
              <a:gd name="connsiteY114" fmla="*/ 2322786 h 4374924"/>
              <a:gd name="connsiteX115" fmla="*/ 1954924 w 2052862"/>
              <a:gd name="connsiteY115" fmla="*/ 1692166 h 4374924"/>
              <a:gd name="connsiteX116" fmla="*/ 1944413 w 2052862"/>
              <a:gd name="connsiteY116" fmla="*/ 1639614 h 4374924"/>
              <a:gd name="connsiteX117" fmla="*/ 1923393 w 2052862"/>
              <a:gd name="connsiteY117" fmla="*/ 1545021 h 4374924"/>
              <a:gd name="connsiteX118" fmla="*/ 1933903 w 2052862"/>
              <a:gd name="connsiteY118" fmla="*/ 1376855 h 4374924"/>
              <a:gd name="connsiteX119" fmla="*/ 1975944 w 2052862"/>
              <a:gd name="connsiteY119" fmla="*/ 1324304 h 4374924"/>
              <a:gd name="connsiteX120" fmla="*/ 2028496 w 2052862"/>
              <a:gd name="connsiteY120" fmla="*/ 1261241 h 4374924"/>
              <a:gd name="connsiteX121" fmla="*/ 2039006 w 2052862"/>
              <a:gd name="connsiteY121" fmla="*/ 1229710 h 4374924"/>
              <a:gd name="connsiteX122" fmla="*/ 2039006 w 2052862"/>
              <a:gd name="connsiteY122" fmla="*/ 830317 h 4374924"/>
              <a:gd name="connsiteX123" fmla="*/ 2028496 w 2052862"/>
              <a:gd name="connsiteY123" fmla="*/ 798786 h 4374924"/>
              <a:gd name="connsiteX124" fmla="*/ 1986455 w 2052862"/>
              <a:gd name="connsiteY124" fmla="*/ 735724 h 4374924"/>
              <a:gd name="connsiteX125" fmla="*/ 1986455 w 2052862"/>
              <a:gd name="connsiteY125" fmla="*/ 557048 h 437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2052862" h="4374924">
                <a:moveTo>
                  <a:pt x="1996965" y="609600"/>
                </a:moveTo>
                <a:cubicBezTo>
                  <a:pt x="1993462" y="451945"/>
                  <a:pt x="1993020" y="294192"/>
                  <a:pt x="1986455" y="136635"/>
                </a:cubicBezTo>
                <a:cubicBezTo>
                  <a:pt x="1984605" y="92237"/>
                  <a:pt x="1947193" y="85936"/>
                  <a:pt x="1912882" y="63062"/>
                </a:cubicBezTo>
                <a:cubicBezTo>
                  <a:pt x="1902372" y="56055"/>
                  <a:pt x="1893335" y="46035"/>
                  <a:pt x="1881351" y="42041"/>
                </a:cubicBezTo>
                <a:cubicBezTo>
                  <a:pt x="1854335" y="33036"/>
                  <a:pt x="1836814" y="26300"/>
                  <a:pt x="1807779" y="21021"/>
                </a:cubicBezTo>
                <a:cubicBezTo>
                  <a:pt x="1783405" y="16589"/>
                  <a:pt x="1758691" y="14277"/>
                  <a:pt x="1734206" y="10510"/>
                </a:cubicBezTo>
                <a:cubicBezTo>
                  <a:pt x="1713143" y="7270"/>
                  <a:pt x="1692165" y="3503"/>
                  <a:pt x="1671144" y="0"/>
                </a:cubicBezTo>
                <a:lnTo>
                  <a:pt x="1051034" y="10510"/>
                </a:lnTo>
                <a:cubicBezTo>
                  <a:pt x="1039961" y="10867"/>
                  <a:pt x="1027337" y="13187"/>
                  <a:pt x="1019503" y="21021"/>
                </a:cubicBezTo>
                <a:cubicBezTo>
                  <a:pt x="1011669" y="28855"/>
                  <a:pt x="1013948" y="42643"/>
                  <a:pt x="1008993" y="52552"/>
                </a:cubicBezTo>
                <a:cubicBezTo>
                  <a:pt x="1003344" y="63850"/>
                  <a:pt x="994979" y="73573"/>
                  <a:pt x="987972" y="84083"/>
                </a:cubicBezTo>
                <a:cubicBezTo>
                  <a:pt x="984469" y="115614"/>
                  <a:pt x="980783" y="147125"/>
                  <a:pt x="977462" y="178676"/>
                </a:cubicBezTo>
                <a:cubicBezTo>
                  <a:pt x="973776" y="213692"/>
                  <a:pt x="974868" y="249472"/>
                  <a:pt x="966951" y="283779"/>
                </a:cubicBezTo>
                <a:cubicBezTo>
                  <a:pt x="960313" y="312544"/>
                  <a:pt x="935052" y="321579"/>
                  <a:pt x="914400" y="336331"/>
                </a:cubicBezTo>
                <a:cubicBezTo>
                  <a:pt x="900145" y="346513"/>
                  <a:pt x="888026" y="360028"/>
                  <a:pt x="872358" y="367862"/>
                </a:cubicBezTo>
                <a:cubicBezTo>
                  <a:pt x="859438" y="374322"/>
                  <a:pt x="844206" y="374404"/>
                  <a:pt x="830317" y="378372"/>
                </a:cubicBezTo>
                <a:cubicBezTo>
                  <a:pt x="819664" y="381416"/>
                  <a:pt x="809650" y="386710"/>
                  <a:pt x="798786" y="388883"/>
                </a:cubicBezTo>
                <a:cubicBezTo>
                  <a:pt x="756992" y="397242"/>
                  <a:pt x="713096" y="396426"/>
                  <a:pt x="672662" y="409904"/>
                </a:cubicBezTo>
                <a:lnTo>
                  <a:pt x="609600" y="430924"/>
                </a:lnTo>
                <a:lnTo>
                  <a:pt x="578069" y="441435"/>
                </a:lnTo>
                <a:cubicBezTo>
                  <a:pt x="564055" y="462456"/>
                  <a:pt x="544016" y="480530"/>
                  <a:pt x="536027" y="504497"/>
                </a:cubicBezTo>
                <a:lnTo>
                  <a:pt x="515006" y="567559"/>
                </a:lnTo>
                <a:cubicBezTo>
                  <a:pt x="511503" y="602593"/>
                  <a:pt x="508610" y="637694"/>
                  <a:pt x="504496" y="672662"/>
                </a:cubicBezTo>
                <a:cubicBezTo>
                  <a:pt x="501602" y="697266"/>
                  <a:pt x="498844" y="721943"/>
                  <a:pt x="493986" y="746235"/>
                </a:cubicBezTo>
                <a:cubicBezTo>
                  <a:pt x="491813" y="757099"/>
                  <a:pt x="491309" y="769932"/>
                  <a:pt x="483475" y="777766"/>
                </a:cubicBezTo>
                <a:cubicBezTo>
                  <a:pt x="475641" y="785600"/>
                  <a:pt x="463010" y="787736"/>
                  <a:pt x="451944" y="788276"/>
                </a:cubicBezTo>
                <a:cubicBezTo>
                  <a:pt x="318925" y="794765"/>
                  <a:pt x="185682" y="795283"/>
                  <a:pt x="52551" y="798786"/>
                </a:cubicBezTo>
                <a:cubicBezTo>
                  <a:pt x="45544" y="809296"/>
                  <a:pt x="36661" y="818774"/>
                  <a:pt x="31531" y="830317"/>
                </a:cubicBezTo>
                <a:cubicBezTo>
                  <a:pt x="22532" y="850565"/>
                  <a:pt x="10510" y="893379"/>
                  <a:pt x="10510" y="893379"/>
                </a:cubicBezTo>
                <a:cubicBezTo>
                  <a:pt x="14013" y="1016000"/>
                  <a:pt x="15691" y="1138686"/>
                  <a:pt x="21020" y="1261241"/>
                </a:cubicBezTo>
                <a:cubicBezTo>
                  <a:pt x="27920" y="1419942"/>
                  <a:pt x="23982" y="1328599"/>
                  <a:pt x="42041" y="1418897"/>
                </a:cubicBezTo>
                <a:cubicBezTo>
                  <a:pt x="45785" y="1437619"/>
                  <a:pt x="50276" y="1490475"/>
                  <a:pt x="63062" y="1513490"/>
                </a:cubicBezTo>
                <a:cubicBezTo>
                  <a:pt x="116191" y="1609122"/>
                  <a:pt x="85566" y="1546802"/>
                  <a:pt x="136634" y="1608083"/>
                </a:cubicBezTo>
                <a:cubicBezTo>
                  <a:pt x="173204" y="1651966"/>
                  <a:pt x="137424" y="1632871"/>
                  <a:pt x="189186" y="1650124"/>
                </a:cubicBezTo>
                <a:cubicBezTo>
                  <a:pt x="216391" y="1677329"/>
                  <a:pt x="246066" y="1711126"/>
                  <a:pt x="283779" y="1723697"/>
                </a:cubicBezTo>
                <a:lnTo>
                  <a:pt x="315310" y="1734207"/>
                </a:lnTo>
                <a:cubicBezTo>
                  <a:pt x="408066" y="1796046"/>
                  <a:pt x="259801" y="1701195"/>
                  <a:pt x="409903" y="1776248"/>
                </a:cubicBezTo>
                <a:cubicBezTo>
                  <a:pt x="423917" y="1783255"/>
                  <a:pt x="437397" y="1791450"/>
                  <a:pt x="451944" y="1797269"/>
                </a:cubicBezTo>
                <a:cubicBezTo>
                  <a:pt x="472517" y="1805498"/>
                  <a:pt x="493985" y="1811283"/>
                  <a:pt x="515006" y="1818290"/>
                </a:cubicBezTo>
                <a:lnTo>
                  <a:pt x="578069" y="1839310"/>
                </a:lnTo>
                <a:lnTo>
                  <a:pt x="641131" y="1860331"/>
                </a:lnTo>
                <a:cubicBezTo>
                  <a:pt x="651641" y="1863834"/>
                  <a:pt x="661914" y="1868154"/>
                  <a:pt x="672662" y="1870841"/>
                </a:cubicBezTo>
                <a:cubicBezTo>
                  <a:pt x="725451" y="1884039"/>
                  <a:pt x="700999" y="1876784"/>
                  <a:pt x="746234" y="1891862"/>
                </a:cubicBezTo>
                <a:cubicBezTo>
                  <a:pt x="836598" y="1952106"/>
                  <a:pt x="722267" y="1879878"/>
                  <a:pt x="809296" y="1923393"/>
                </a:cubicBezTo>
                <a:cubicBezTo>
                  <a:pt x="820594" y="1929042"/>
                  <a:pt x="830317" y="1937407"/>
                  <a:pt x="840827" y="1944414"/>
                </a:cubicBezTo>
                <a:cubicBezTo>
                  <a:pt x="890882" y="2019495"/>
                  <a:pt x="876742" y="1982966"/>
                  <a:pt x="893379" y="2049517"/>
                </a:cubicBezTo>
                <a:cubicBezTo>
                  <a:pt x="889876" y="2095062"/>
                  <a:pt x="888535" y="2140825"/>
                  <a:pt x="882869" y="2186152"/>
                </a:cubicBezTo>
                <a:cubicBezTo>
                  <a:pt x="881495" y="2197145"/>
                  <a:pt x="878504" y="2208465"/>
                  <a:pt x="872358" y="2217683"/>
                </a:cubicBezTo>
                <a:cubicBezTo>
                  <a:pt x="864113" y="2230050"/>
                  <a:pt x="850343" y="2237795"/>
                  <a:pt x="840827" y="2249214"/>
                </a:cubicBezTo>
                <a:cubicBezTo>
                  <a:pt x="832740" y="2258918"/>
                  <a:pt x="828738" y="2271813"/>
                  <a:pt x="819806" y="2280745"/>
                </a:cubicBezTo>
                <a:cubicBezTo>
                  <a:pt x="810874" y="2289677"/>
                  <a:pt x="797979" y="2293679"/>
                  <a:pt x="788275" y="2301766"/>
                </a:cubicBezTo>
                <a:cubicBezTo>
                  <a:pt x="776856" y="2311282"/>
                  <a:pt x="768163" y="2323781"/>
                  <a:pt x="756744" y="2333297"/>
                </a:cubicBezTo>
                <a:cubicBezTo>
                  <a:pt x="747040" y="2341384"/>
                  <a:pt x="735492" y="2346975"/>
                  <a:pt x="725213" y="2354317"/>
                </a:cubicBezTo>
                <a:cubicBezTo>
                  <a:pt x="710959" y="2364499"/>
                  <a:pt x="698381" y="2377157"/>
                  <a:pt x="683172" y="2385848"/>
                </a:cubicBezTo>
                <a:cubicBezTo>
                  <a:pt x="673553" y="2391345"/>
                  <a:pt x="661326" y="2390979"/>
                  <a:pt x="651641" y="2396359"/>
                </a:cubicBezTo>
                <a:cubicBezTo>
                  <a:pt x="629557" y="2408628"/>
                  <a:pt x="609600" y="2424386"/>
                  <a:pt x="588579" y="2438400"/>
                </a:cubicBezTo>
                <a:cubicBezTo>
                  <a:pt x="578069" y="2445407"/>
                  <a:pt x="565980" y="2450489"/>
                  <a:pt x="557048" y="2459421"/>
                </a:cubicBezTo>
                <a:cubicBezTo>
                  <a:pt x="546538" y="2469931"/>
                  <a:pt x="536936" y="2481436"/>
                  <a:pt x="525517" y="2490952"/>
                </a:cubicBezTo>
                <a:cubicBezTo>
                  <a:pt x="515813" y="2499039"/>
                  <a:pt x="503690" y="2503885"/>
                  <a:pt x="493986" y="2511972"/>
                </a:cubicBezTo>
                <a:cubicBezTo>
                  <a:pt x="482567" y="2521488"/>
                  <a:pt x="473874" y="2533988"/>
                  <a:pt x="462455" y="2543504"/>
                </a:cubicBezTo>
                <a:cubicBezTo>
                  <a:pt x="415063" y="2582998"/>
                  <a:pt x="418972" y="2550922"/>
                  <a:pt x="367862" y="2627586"/>
                </a:cubicBezTo>
                <a:cubicBezTo>
                  <a:pt x="318813" y="2701158"/>
                  <a:pt x="346841" y="2676634"/>
                  <a:pt x="294289" y="2711669"/>
                </a:cubicBezTo>
                <a:cubicBezTo>
                  <a:pt x="290786" y="2722179"/>
                  <a:pt x="289159" y="2733515"/>
                  <a:pt x="283779" y="2743200"/>
                </a:cubicBezTo>
                <a:cubicBezTo>
                  <a:pt x="271510" y="2765285"/>
                  <a:pt x="255751" y="2785241"/>
                  <a:pt x="241737" y="2806262"/>
                </a:cubicBezTo>
                <a:lnTo>
                  <a:pt x="220717" y="2837793"/>
                </a:lnTo>
                <a:lnTo>
                  <a:pt x="178675" y="2900855"/>
                </a:lnTo>
                <a:cubicBezTo>
                  <a:pt x="171668" y="2911365"/>
                  <a:pt x="168165" y="2925379"/>
                  <a:pt x="157655" y="2932386"/>
                </a:cubicBezTo>
                <a:lnTo>
                  <a:pt x="126124" y="2953407"/>
                </a:lnTo>
                <a:cubicBezTo>
                  <a:pt x="107624" y="3008905"/>
                  <a:pt x="121758" y="2975721"/>
                  <a:pt x="73572" y="3048000"/>
                </a:cubicBezTo>
                <a:lnTo>
                  <a:pt x="52551" y="3079531"/>
                </a:lnTo>
                <a:cubicBezTo>
                  <a:pt x="26134" y="3158785"/>
                  <a:pt x="61769" y="3061095"/>
                  <a:pt x="21020" y="3142593"/>
                </a:cubicBezTo>
                <a:cubicBezTo>
                  <a:pt x="10248" y="3164138"/>
                  <a:pt x="3997" y="3206690"/>
                  <a:pt x="0" y="3226676"/>
                </a:cubicBezTo>
                <a:cubicBezTo>
                  <a:pt x="1418" y="3250790"/>
                  <a:pt x="-4497" y="3414370"/>
                  <a:pt x="31531" y="3468414"/>
                </a:cubicBezTo>
                <a:cubicBezTo>
                  <a:pt x="38538" y="3478924"/>
                  <a:pt x="44159" y="3490504"/>
                  <a:pt x="52551" y="3499945"/>
                </a:cubicBezTo>
                <a:cubicBezTo>
                  <a:pt x="72301" y="3522164"/>
                  <a:pt x="87411" y="3553607"/>
                  <a:pt x="115613" y="3563007"/>
                </a:cubicBezTo>
                <a:lnTo>
                  <a:pt x="147144" y="3573517"/>
                </a:lnTo>
                <a:cubicBezTo>
                  <a:pt x="157654" y="3580524"/>
                  <a:pt x="167064" y="3589562"/>
                  <a:pt x="178675" y="3594538"/>
                </a:cubicBezTo>
                <a:cubicBezTo>
                  <a:pt x="191952" y="3600228"/>
                  <a:pt x="206828" y="3601080"/>
                  <a:pt x="220717" y="3605048"/>
                </a:cubicBezTo>
                <a:cubicBezTo>
                  <a:pt x="323630" y="3634452"/>
                  <a:pt x="149431" y="3609133"/>
                  <a:pt x="420413" y="3626069"/>
                </a:cubicBezTo>
                <a:cubicBezTo>
                  <a:pt x="441434" y="3633076"/>
                  <a:pt x="467807" y="3631422"/>
                  <a:pt x="483475" y="3647090"/>
                </a:cubicBezTo>
                <a:cubicBezTo>
                  <a:pt x="534449" y="3698063"/>
                  <a:pt x="509027" y="3678138"/>
                  <a:pt x="557048" y="3710152"/>
                </a:cubicBezTo>
                <a:cubicBezTo>
                  <a:pt x="564055" y="3720662"/>
                  <a:pt x="572939" y="3730140"/>
                  <a:pt x="578069" y="3741683"/>
                </a:cubicBezTo>
                <a:cubicBezTo>
                  <a:pt x="592688" y="3774575"/>
                  <a:pt x="600866" y="3811851"/>
                  <a:pt x="609600" y="3846786"/>
                </a:cubicBezTo>
                <a:cubicBezTo>
                  <a:pt x="621810" y="4005518"/>
                  <a:pt x="605664" y="3940083"/>
                  <a:pt x="641131" y="4046483"/>
                </a:cubicBezTo>
                <a:cubicBezTo>
                  <a:pt x="644634" y="4056993"/>
                  <a:pt x="643807" y="4070180"/>
                  <a:pt x="651641" y="4078014"/>
                </a:cubicBezTo>
                <a:cubicBezTo>
                  <a:pt x="680914" y="4107287"/>
                  <a:pt x="733864" y="4168483"/>
                  <a:pt x="777765" y="4183117"/>
                </a:cubicBezTo>
                <a:cubicBezTo>
                  <a:pt x="788275" y="4186621"/>
                  <a:pt x="799611" y="4188248"/>
                  <a:pt x="809296" y="4193628"/>
                </a:cubicBezTo>
                <a:cubicBezTo>
                  <a:pt x="831380" y="4205897"/>
                  <a:pt x="847585" y="4230715"/>
                  <a:pt x="872358" y="4235669"/>
                </a:cubicBezTo>
                <a:cubicBezTo>
                  <a:pt x="902377" y="4241673"/>
                  <a:pt x="937253" y="4247780"/>
                  <a:pt x="966951" y="4256690"/>
                </a:cubicBezTo>
                <a:cubicBezTo>
                  <a:pt x="988174" y="4263057"/>
                  <a:pt x="1008992" y="4270703"/>
                  <a:pt x="1030013" y="4277710"/>
                </a:cubicBezTo>
                <a:cubicBezTo>
                  <a:pt x="1040523" y="4281213"/>
                  <a:pt x="1050796" y="4285534"/>
                  <a:pt x="1061544" y="4288221"/>
                </a:cubicBezTo>
                <a:cubicBezTo>
                  <a:pt x="1075558" y="4291724"/>
                  <a:pt x="1089421" y="4295898"/>
                  <a:pt x="1103586" y="4298731"/>
                </a:cubicBezTo>
                <a:cubicBezTo>
                  <a:pt x="1124483" y="4302910"/>
                  <a:pt x="1145751" y="4305062"/>
                  <a:pt x="1166648" y="4309241"/>
                </a:cubicBezTo>
                <a:cubicBezTo>
                  <a:pt x="1180812" y="4312074"/>
                  <a:pt x="1194404" y="4317609"/>
                  <a:pt x="1208689" y="4319752"/>
                </a:cubicBezTo>
                <a:cubicBezTo>
                  <a:pt x="1264556" y="4328132"/>
                  <a:pt x="1320931" y="4332782"/>
                  <a:pt x="1376855" y="4340772"/>
                </a:cubicBezTo>
                <a:lnTo>
                  <a:pt x="1450427" y="4351283"/>
                </a:lnTo>
                <a:cubicBezTo>
                  <a:pt x="1460937" y="4354786"/>
                  <a:pt x="1471143" y="4359390"/>
                  <a:pt x="1481958" y="4361793"/>
                </a:cubicBezTo>
                <a:cubicBezTo>
                  <a:pt x="1599809" y="4387983"/>
                  <a:pt x="1654012" y="4367944"/>
                  <a:pt x="1807779" y="4361793"/>
                </a:cubicBezTo>
                <a:cubicBezTo>
                  <a:pt x="1882824" y="4336777"/>
                  <a:pt x="1852404" y="4353063"/>
                  <a:pt x="1902372" y="4319752"/>
                </a:cubicBezTo>
                <a:cubicBezTo>
                  <a:pt x="1956703" y="4238255"/>
                  <a:pt x="1936425" y="4280656"/>
                  <a:pt x="1965434" y="4193628"/>
                </a:cubicBezTo>
                <a:lnTo>
                  <a:pt x="1975944" y="4162097"/>
                </a:lnTo>
                <a:cubicBezTo>
                  <a:pt x="1972441" y="4039476"/>
                  <a:pt x="1971004" y="3916779"/>
                  <a:pt x="1965434" y="3794235"/>
                </a:cubicBezTo>
                <a:cubicBezTo>
                  <a:pt x="1954963" y="3563854"/>
                  <a:pt x="1924671" y="3861180"/>
                  <a:pt x="1965434" y="3426372"/>
                </a:cubicBezTo>
                <a:cubicBezTo>
                  <a:pt x="1972869" y="3347060"/>
                  <a:pt x="1984186" y="3384179"/>
                  <a:pt x="2007475" y="3331779"/>
                </a:cubicBezTo>
                <a:cubicBezTo>
                  <a:pt x="2022099" y="3298875"/>
                  <a:pt x="2030270" y="3261619"/>
                  <a:pt x="2039006" y="3226676"/>
                </a:cubicBezTo>
                <a:cubicBezTo>
                  <a:pt x="2035503" y="3153104"/>
                  <a:pt x="2034613" y="3079360"/>
                  <a:pt x="2028496" y="3005959"/>
                </a:cubicBezTo>
                <a:cubicBezTo>
                  <a:pt x="2027576" y="2994918"/>
                  <a:pt x="2024907" y="2983079"/>
                  <a:pt x="2017986" y="2974428"/>
                </a:cubicBezTo>
                <a:cubicBezTo>
                  <a:pt x="2010095" y="2964564"/>
                  <a:pt x="1996965" y="2960414"/>
                  <a:pt x="1986455" y="2953407"/>
                </a:cubicBezTo>
                <a:cubicBezTo>
                  <a:pt x="1938268" y="2881127"/>
                  <a:pt x="1968380" y="2898334"/>
                  <a:pt x="1912882" y="2879835"/>
                </a:cubicBezTo>
                <a:cubicBezTo>
                  <a:pt x="1909379" y="2869325"/>
                  <a:pt x="1907327" y="2858213"/>
                  <a:pt x="1902372" y="2848304"/>
                </a:cubicBezTo>
                <a:cubicBezTo>
                  <a:pt x="1861623" y="2766805"/>
                  <a:pt x="1897258" y="2864494"/>
                  <a:pt x="1870841" y="2785241"/>
                </a:cubicBezTo>
                <a:cubicBezTo>
                  <a:pt x="1874344" y="2683641"/>
                  <a:pt x="1875010" y="2581903"/>
                  <a:pt x="1881351" y="2480441"/>
                </a:cubicBezTo>
                <a:cubicBezTo>
                  <a:pt x="1883238" y="2450253"/>
                  <a:pt x="1900104" y="2442935"/>
                  <a:pt x="1912882" y="2417379"/>
                </a:cubicBezTo>
                <a:cubicBezTo>
                  <a:pt x="1917837" y="2407470"/>
                  <a:pt x="1918438" y="2395757"/>
                  <a:pt x="1923393" y="2385848"/>
                </a:cubicBezTo>
                <a:cubicBezTo>
                  <a:pt x="1964142" y="2304349"/>
                  <a:pt x="1928504" y="2402041"/>
                  <a:pt x="1954924" y="2322786"/>
                </a:cubicBezTo>
                <a:cubicBezTo>
                  <a:pt x="1995693" y="2078166"/>
                  <a:pt x="1973355" y="2235871"/>
                  <a:pt x="1954924" y="1692166"/>
                </a:cubicBezTo>
                <a:cubicBezTo>
                  <a:pt x="1954319" y="1674312"/>
                  <a:pt x="1947609" y="1657190"/>
                  <a:pt x="1944413" y="1639614"/>
                </a:cubicBezTo>
                <a:cubicBezTo>
                  <a:pt x="1929614" y="1558221"/>
                  <a:pt x="1941925" y="1600618"/>
                  <a:pt x="1923393" y="1545021"/>
                </a:cubicBezTo>
                <a:cubicBezTo>
                  <a:pt x="1926896" y="1488966"/>
                  <a:pt x="1928024" y="1432711"/>
                  <a:pt x="1933903" y="1376855"/>
                </a:cubicBezTo>
                <a:cubicBezTo>
                  <a:pt x="1938216" y="1335875"/>
                  <a:pt x="1946814" y="1348579"/>
                  <a:pt x="1975944" y="1324304"/>
                </a:cubicBezTo>
                <a:cubicBezTo>
                  <a:pt x="2006289" y="1299016"/>
                  <a:pt x="2007828" y="1292242"/>
                  <a:pt x="2028496" y="1261241"/>
                </a:cubicBezTo>
                <a:cubicBezTo>
                  <a:pt x="2031999" y="1250731"/>
                  <a:pt x="2036833" y="1240574"/>
                  <a:pt x="2039006" y="1229710"/>
                </a:cubicBezTo>
                <a:cubicBezTo>
                  <a:pt x="2065597" y="1096758"/>
                  <a:pt x="2047194" y="969516"/>
                  <a:pt x="2039006" y="830317"/>
                </a:cubicBezTo>
                <a:cubicBezTo>
                  <a:pt x="2038355" y="819257"/>
                  <a:pt x="2033876" y="808471"/>
                  <a:pt x="2028496" y="798786"/>
                </a:cubicBezTo>
                <a:cubicBezTo>
                  <a:pt x="2016227" y="776702"/>
                  <a:pt x="1986455" y="760988"/>
                  <a:pt x="1986455" y="735724"/>
                </a:cubicBezTo>
                <a:lnTo>
                  <a:pt x="1986455" y="557048"/>
                </a:ln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10247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8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10249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In this course, we will focus on mostly LNA, mixer, VCO and power amplifier designs. </a:t>
            </a:r>
          </a:p>
        </p:txBody>
      </p:sp>
      <p:sp>
        <p:nvSpPr>
          <p:cNvPr id="10250" name="TextBox 2"/>
          <p:cNvSpPr txBox="1">
            <a:spLocks noChangeArrowheads="1"/>
          </p:cNvSpPr>
          <p:nvPr/>
        </p:nvSpPr>
        <p:spPr bwMode="auto">
          <a:xfrm>
            <a:off x="1143000" y="1992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ECE 5220</a:t>
            </a:r>
          </a:p>
        </p:txBody>
      </p:sp>
      <p:sp>
        <p:nvSpPr>
          <p:cNvPr id="10251" name="TextBox 2"/>
          <p:cNvSpPr txBox="1">
            <a:spLocks noChangeArrowheads="1"/>
          </p:cNvSpPr>
          <p:nvPr/>
        </p:nvSpPr>
        <p:spPr bwMode="auto">
          <a:xfrm>
            <a:off x="5638800" y="4057650"/>
            <a:ext cx="281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There are couple of courses handling antenna and duplexer filter designs (ECE 5104 &amp; ECE6100 series).</a:t>
            </a:r>
          </a:p>
        </p:txBody>
      </p:sp>
      <p:sp>
        <p:nvSpPr>
          <p:cNvPr id="10252" name="TextBox 2"/>
          <p:cNvSpPr txBox="1">
            <a:spLocks noChangeArrowheads="1"/>
          </p:cNvSpPr>
          <p:nvPr/>
        </p:nvSpPr>
        <p:spPr bwMode="auto">
          <a:xfrm>
            <a:off x="4416425" y="3516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5214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130675" y="2743200"/>
            <a:ext cx="441325" cy="773113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130675" y="3903663"/>
            <a:ext cx="441325" cy="820737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5" name="TextBox 2"/>
          <p:cNvSpPr txBox="1">
            <a:spLocks noChangeArrowheads="1"/>
          </p:cNvSpPr>
          <p:nvPr/>
        </p:nvSpPr>
        <p:spPr bwMode="auto">
          <a:xfrm>
            <a:off x="304800" y="3849688"/>
            <a:ext cx="1600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5104 &amp; ECE6100 series</a:t>
            </a:r>
          </a:p>
        </p:txBody>
      </p:sp>
      <p:sp>
        <p:nvSpPr>
          <p:cNvPr id="10256" name="TextBox 2"/>
          <p:cNvSpPr txBox="1">
            <a:spLocks noChangeArrowheads="1"/>
          </p:cNvSpPr>
          <p:nvPr/>
        </p:nvSpPr>
        <p:spPr bwMode="auto">
          <a:xfrm>
            <a:off x="5638800" y="2809875"/>
            <a:ext cx="281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Franklin Gothic Medium Cond" pitchFamily="34" charset="0"/>
              </a:rPr>
              <a:t>PLL design is covered in “ECE 5214 Phased-Locked Loops: Theory and Practice” in current ECE curriculum.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irginia Tech-Branding Update022206">
  <a:themeElements>
    <a:clrScheme name="Virginia Tech-Branding Update0222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irginia Tech-Branding Update022206">
      <a:majorFont>
        <a:latin typeface="Franklin Gothic Demi"/>
        <a:ea typeface=""/>
        <a:cs typeface=""/>
      </a:majorFont>
      <a:minorFont>
        <a:latin typeface="Franklin Gothic Medium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irginia Tech-Branding Update0222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28991</TotalTime>
  <Words>1635</Words>
  <Application>Microsoft Office PowerPoint</Application>
  <PresentationFormat>On-screen Show (4:3)</PresentationFormat>
  <Paragraphs>250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Virginia Tech-Branding Update022206</vt:lpstr>
      <vt:lpstr>Visio</vt:lpstr>
      <vt:lpstr>PowerPoint Presentation</vt:lpstr>
      <vt:lpstr>Course Format</vt:lpstr>
      <vt:lpstr>Course Format (cont…)</vt:lpstr>
      <vt:lpstr>Course Schedule (#23-25 Lectures, Tentative)</vt:lpstr>
      <vt:lpstr>Course Overview</vt:lpstr>
      <vt:lpstr>Course Overview</vt:lpstr>
      <vt:lpstr>Course Overview</vt:lpstr>
      <vt:lpstr>Course Overview</vt:lpstr>
      <vt:lpstr>Course Overview</vt:lpstr>
      <vt:lpstr>Course Overview</vt:lpstr>
      <vt:lpstr>Challenge in RF IC Designs</vt:lpstr>
      <vt:lpstr>Challenge in RF IC Designs</vt:lpstr>
      <vt:lpstr>Challenge in RF IC Designs</vt:lpstr>
      <vt:lpstr>Challenge in RF IC Designs</vt:lpstr>
      <vt:lpstr>Challenge in RF IC Designs</vt:lpstr>
      <vt:lpstr>Quantifying Power Level at Antenna</vt:lpstr>
      <vt:lpstr>Quantifying Power Level at Antenna</vt:lpstr>
    </vt:vector>
  </TitlesOfParts>
  <Company>Virginia Tech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PowerPoint Template5</dc:title>
  <dc:creator>giffin</dc:creator>
  <cp:lastModifiedBy>kkoh</cp:lastModifiedBy>
  <cp:revision>630</cp:revision>
  <cp:lastPrinted>2012-01-18T13:32:52Z</cp:lastPrinted>
  <dcterms:created xsi:type="dcterms:W3CDTF">2005-10-14T12:27:33Z</dcterms:created>
  <dcterms:modified xsi:type="dcterms:W3CDTF">2012-01-28T03:13:44Z</dcterms:modified>
</cp:coreProperties>
</file>