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62" r:id="rId4"/>
    <p:sldId id="257" r:id="rId5"/>
    <p:sldId id="258" r:id="rId6"/>
    <p:sldId id="259" r:id="rId7"/>
    <p:sldId id="260" r:id="rId8"/>
    <p:sldId id="261"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9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image" Target="../media/image3.wmf"/><Relationship Id="rId7" Type="http://schemas.openxmlformats.org/officeDocument/2006/relationships/image" Target="../media/image7.wmf"/><Relationship Id="rId12" Type="http://schemas.openxmlformats.org/officeDocument/2006/relationships/image" Target="../media/image12.wmf"/><Relationship Id="rId2" Type="http://schemas.openxmlformats.org/officeDocument/2006/relationships/image" Target="../media/image2.wmf"/><Relationship Id="rId1" Type="http://schemas.openxmlformats.org/officeDocument/2006/relationships/image" Target="../media/image1.wmf"/><Relationship Id="rId6" Type="http://schemas.openxmlformats.org/officeDocument/2006/relationships/image" Target="../media/image6.wmf"/><Relationship Id="rId11" Type="http://schemas.openxmlformats.org/officeDocument/2006/relationships/image" Target="../media/image11.wmf"/><Relationship Id="rId5" Type="http://schemas.openxmlformats.org/officeDocument/2006/relationships/image" Target="../media/image5.wmf"/><Relationship Id="rId10" Type="http://schemas.openxmlformats.org/officeDocument/2006/relationships/image" Target="../media/image10.wmf"/><Relationship Id="rId4" Type="http://schemas.openxmlformats.org/officeDocument/2006/relationships/image" Target="../media/image4.wmf"/><Relationship Id="rId9"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B7CACBE-EF61-48D0-A51C-5C74AF28C328}" type="datetimeFigureOut">
              <a:rPr lang="en-US" smtClean="0"/>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3800073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7CACBE-EF61-48D0-A51C-5C74AF28C328}" type="datetimeFigureOut">
              <a:rPr lang="en-US" smtClean="0"/>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21221827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7CACBE-EF61-48D0-A51C-5C74AF28C328}" type="datetimeFigureOut">
              <a:rPr lang="en-US" smtClean="0"/>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378332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7CACBE-EF61-48D0-A51C-5C74AF28C328}" type="datetimeFigureOut">
              <a:rPr lang="en-US" smtClean="0"/>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2915747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7CACBE-EF61-48D0-A51C-5C74AF28C328}" type="datetimeFigureOut">
              <a:rPr lang="en-US" smtClean="0"/>
              <a:t>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756425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B7CACBE-EF61-48D0-A51C-5C74AF28C328}" type="datetimeFigureOut">
              <a:rPr lang="en-US" smtClean="0"/>
              <a:t>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4007609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B7CACBE-EF61-48D0-A51C-5C74AF28C328}" type="datetimeFigureOut">
              <a:rPr lang="en-US" smtClean="0"/>
              <a:t>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24019455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B7CACBE-EF61-48D0-A51C-5C74AF28C328}" type="datetimeFigureOut">
              <a:rPr lang="en-US" smtClean="0"/>
              <a:t>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1990523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7CACBE-EF61-48D0-A51C-5C74AF28C328}" type="datetimeFigureOut">
              <a:rPr lang="en-US" smtClean="0"/>
              <a:t>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848571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7CACBE-EF61-48D0-A51C-5C74AF28C328}" type="datetimeFigureOut">
              <a:rPr lang="en-US" smtClean="0"/>
              <a:t>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2115964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7CACBE-EF61-48D0-A51C-5C74AF28C328}" type="datetimeFigureOut">
              <a:rPr lang="en-US" smtClean="0"/>
              <a:t>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42821-8221-48D8-B44B-CC813E5FA7E8}" type="slidenum">
              <a:rPr lang="en-US" smtClean="0"/>
              <a:t>‹#›</a:t>
            </a:fld>
            <a:endParaRPr lang="en-US"/>
          </a:p>
        </p:txBody>
      </p:sp>
    </p:spTree>
    <p:extLst>
      <p:ext uri="{BB962C8B-B14F-4D97-AF65-F5344CB8AC3E}">
        <p14:creationId xmlns:p14="http://schemas.microsoft.com/office/powerpoint/2010/main" val="1493485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7CACBE-EF61-48D0-A51C-5C74AF28C328}" type="datetimeFigureOut">
              <a:rPr lang="en-US" smtClean="0"/>
              <a:t>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A42821-8221-48D8-B44B-CC813E5FA7E8}" type="slidenum">
              <a:rPr lang="en-US" smtClean="0"/>
              <a:t>‹#›</a:t>
            </a:fld>
            <a:endParaRPr lang="en-US"/>
          </a:p>
        </p:txBody>
      </p:sp>
    </p:spTree>
    <p:extLst>
      <p:ext uri="{BB962C8B-B14F-4D97-AF65-F5344CB8AC3E}">
        <p14:creationId xmlns:p14="http://schemas.microsoft.com/office/powerpoint/2010/main" val="25071341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5.wmf"/><Relationship Id="rId18" Type="http://schemas.openxmlformats.org/officeDocument/2006/relationships/oleObject" Target="../embeddings/oleObject8.bin"/><Relationship Id="rId26" Type="http://schemas.openxmlformats.org/officeDocument/2006/relationships/oleObject" Target="../embeddings/oleObject12.bin"/><Relationship Id="rId3" Type="http://schemas.openxmlformats.org/officeDocument/2006/relationships/image" Target="../media/image13.png"/><Relationship Id="rId21" Type="http://schemas.openxmlformats.org/officeDocument/2006/relationships/image" Target="../media/image9.wmf"/><Relationship Id="rId7" Type="http://schemas.openxmlformats.org/officeDocument/2006/relationships/image" Target="../media/image2.wmf"/><Relationship Id="rId12" Type="http://schemas.openxmlformats.org/officeDocument/2006/relationships/oleObject" Target="../embeddings/oleObject5.bin"/><Relationship Id="rId17" Type="http://schemas.openxmlformats.org/officeDocument/2006/relationships/image" Target="../media/image7.wmf"/><Relationship Id="rId25" Type="http://schemas.openxmlformats.org/officeDocument/2006/relationships/image" Target="../media/image11.wmf"/><Relationship Id="rId2" Type="http://schemas.openxmlformats.org/officeDocument/2006/relationships/slideLayout" Target="../slideLayouts/slideLayout2.xml"/><Relationship Id="rId16" Type="http://schemas.openxmlformats.org/officeDocument/2006/relationships/oleObject" Target="../embeddings/oleObject7.bin"/><Relationship Id="rId20" Type="http://schemas.openxmlformats.org/officeDocument/2006/relationships/oleObject" Target="../embeddings/oleObject9.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4.wmf"/><Relationship Id="rId24" Type="http://schemas.openxmlformats.org/officeDocument/2006/relationships/oleObject" Target="../embeddings/oleObject11.bin"/><Relationship Id="rId5" Type="http://schemas.openxmlformats.org/officeDocument/2006/relationships/image" Target="../media/image1.wmf"/><Relationship Id="rId15" Type="http://schemas.openxmlformats.org/officeDocument/2006/relationships/image" Target="../media/image6.wmf"/><Relationship Id="rId23" Type="http://schemas.openxmlformats.org/officeDocument/2006/relationships/image" Target="../media/image10.wmf"/><Relationship Id="rId28" Type="http://schemas.openxmlformats.org/officeDocument/2006/relationships/image" Target="../media/image14.png"/><Relationship Id="rId10" Type="http://schemas.openxmlformats.org/officeDocument/2006/relationships/oleObject" Target="../embeddings/oleObject4.bin"/><Relationship Id="rId19" Type="http://schemas.openxmlformats.org/officeDocument/2006/relationships/image" Target="../media/image8.wmf"/><Relationship Id="rId4" Type="http://schemas.openxmlformats.org/officeDocument/2006/relationships/oleObject" Target="../embeddings/oleObject1.bin"/><Relationship Id="rId9" Type="http://schemas.openxmlformats.org/officeDocument/2006/relationships/image" Target="../media/image3.wmf"/><Relationship Id="rId14" Type="http://schemas.openxmlformats.org/officeDocument/2006/relationships/oleObject" Target="../embeddings/oleObject6.bin"/><Relationship Id="rId22" Type="http://schemas.openxmlformats.org/officeDocument/2006/relationships/oleObject" Target="../embeddings/oleObject10.bin"/><Relationship Id="rId27" Type="http://schemas.openxmlformats.org/officeDocument/2006/relationships/image" Target="../media/image12.wmf"/></Relationships>
</file>

<file path=ppt/slides/_rels/slide4.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5.wmf"/><Relationship Id="rId5" Type="http://schemas.openxmlformats.org/officeDocument/2006/relationships/oleObject" Target="../embeddings/oleObject14.bin"/><Relationship Id="rId4" Type="http://schemas.openxmlformats.org/officeDocument/2006/relationships/image" Target="../media/image5.w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8.wmf"/><Relationship Id="rId5" Type="http://schemas.openxmlformats.org/officeDocument/2006/relationships/oleObject" Target="../embeddings/oleObject17.bin"/><Relationship Id="rId4" Type="http://schemas.openxmlformats.org/officeDocument/2006/relationships/image" Target="../media/image17.wmf"/></Relationships>
</file>

<file path=ppt/slides/_rels/slide6.x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oleObject" Target="../embeddings/oleObject18.bin"/><Relationship Id="rId7"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0.wmf"/><Relationship Id="rId5" Type="http://schemas.openxmlformats.org/officeDocument/2006/relationships/oleObject" Target="../embeddings/oleObject19.bin"/><Relationship Id="rId4" Type="http://schemas.openxmlformats.org/officeDocument/2006/relationships/image" Target="../media/image19.wmf"/></Relationships>
</file>

<file path=ppt/slides/_rels/slide7.xml.rels><?xml version="1.0" encoding="UTF-8" standalone="yes"?>
<Relationships xmlns="http://schemas.openxmlformats.org/package/2006/relationships"><Relationship Id="rId8" Type="http://schemas.openxmlformats.org/officeDocument/2006/relationships/image" Target="../media/image24.wmf"/><Relationship Id="rId3" Type="http://schemas.openxmlformats.org/officeDocument/2006/relationships/oleObject" Target="../embeddings/oleObject21.bin"/><Relationship Id="rId7"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3.wmf"/><Relationship Id="rId5" Type="http://schemas.openxmlformats.org/officeDocument/2006/relationships/oleObject" Target="../embeddings/oleObject22.bin"/><Relationship Id="rId4" Type="http://schemas.openxmlformats.org/officeDocument/2006/relationships/image" Target="../media/image22.wmf"/></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Weekly Report</a:t>
            </a:r>
            <a:endParaRPr lang="en-US" dirty="0"/>
          </a:p>
        </p:txBody>
      </p:sp>
      <p:sp>
        <p:nvSpPr>
          <p:cNvPr id="3" name="Subtitle 2"/>
          <p:cNvSpPr>
            <a:spLocks noGrp="1"/>
          </p:cNvSpPr>
          <p:nvPr>
            <p:ph type="subTitle" idx="1"/>
          </p:nvPr>
        </p:nvSpPr>
        <p:spPr/>
        <p:txBody>
          <a:bodyPr/>
          <a:lstStyle/>
          <a:p>
            <a:r>
              <a:rPr lang="en-US" dirty="0" err="1" smtClean="0"/>
              <a:t>Sadia</a:t>
            </a:r>
            <a:r>
              <a:rPr lang="en-US" dirty="0" smtClean="0"/>
              <a:t> </a:t>
            </a:r>
            <a:r>
              <a:rPr lang="en-US" dirty="0" err="1" smtClean="0"/>
              <a:t>Afroz</a:t>
            </a:r>
            <a:endParaRPr lang="en-US" dirty="0" smtClean="0"/>
          </a:p>
          <a:p>
            <a:r>
              <a:rPr lang="en-US" dirty="0" smtClean="0"/>
              <a:t>02/03/2013</a:t>
            </a:r>
            <a:endParaRPr lang="en-US" dirty="0"/>
          </a:p>
        </p:txBody>
      </p:sp>
    </p:spTree>
    <p:extLst>
      <p:ext uri="{BB962C8B-B14F-4D97-AF65-F5344CB8AC3E}">
        <p14:creationId xmlns:p14="http://schemas.microsoft.com/office/powerpoint/2010/main" val="454972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week</a:t>
            </a:r>
            <a:endParaRPr lang="en-US" dirty="0"/>
          </a:p>
        </p:txBody>
      </p:sp>
      <p:sp>
        <p:nvSpPr>
          <p:cNvPr id="3" name="Content Placeholder 2"/>
          <p:cNvSpPr>
            <a:spLocks noGrp="1"/>
          </p:cNvSpPr>
          <p:nvPr>
            <p:ph idx="1"/>
          </p:nvPr>
        </p:nvSpPr>
        <p:spPr/>
        <p:txBody>
          <a:bodyPr>
            <a:normAutofit/>
          </a:bodyPr>
          <a:lstStyle/>
          <a:p>
            <a:r>
              <a:rPr lang="en-US" sz="2400" dirty="0" smtClean="0"/>
              <a:t>Determine the equations of NF for the designed LNA</a:t>
            </a:r>
          </a:p>
          <a:p>
            <a:r>
              <a:rPr lang="en-US" sz="2400" dirty="0" smtClean="0"/>
              <a:t>Design of 250 GHZ,180 degree Hybrid by SONNET</a:t>
            </a:r>
          </a:p>
          <a:p>
            <a:r>
              <a:rPr lang="en-US" sz="2400" dirty="0" smtClean="0"/>
              <a:t>Study of More papers for analysis od LNA and phase shifter</a:t>
            </a:r>
            <a:endParaRPr lang="en-US" sz="2400" dirty="0"/>
          </a:p>
        </p:txBody>
      </p:sp>
    </p:spTree>
    <p:extLst>
      <p:ext uri="{BB962C8B-B14F-4D97-AF65-F5344CB8AC3E}">
        <p14:creationId xmlns:p14="http://schemas.microsoft.com/office/powerpoint/2010/main" val="3565388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Week</a:t>
            </a:r>
            <a:endParaRPr lang="en-US" dirty="0"/>
          </a:p>
        </p:txBody>
      </p:sp>
      <p:sp>
        <p:nvSpPr>
          <p:cNvPr id="3" name="Content Placeholder 2"/>
          <p:cNvSpPr>
            <a:spLocks noGrp="1"/>
          </p:cNvSpPr>
          <p:nvPr>
            <p:ph idx="1"/>
          </p:nvPr>
        </p:nvSpPr>
        <p:spPr/>
        <p:txBody>
          <a:bodyPr>
            <a:normAutofit/>
          </a:bodyPr>
          <a:lstStyle/>
          <a:p>
            <a:r>
              <a:rPr lang="en-US" sz="2400" dirty="0" smtClean="0"/>
              <a:t>Studied papers for numerical analysis of LNA </a:t>
            </a:r>
            <a:r>
              <a:rPr lang="en-US" sz="2400" dirty="0" smtClean="0"/>
              <a:t>design</a:t>
            </a:r>
          </a:p>
          <a:p>
            <a:r>
              <a:rPr lang="en-US" sz="2400" dirty="0" smtClean="0"/>
              <a:t>Studied </a:t>
            </a:r>
            <a:r>
              <a:rPr lang="en-US" sz="2400" dirty="0" err="1" smtClean="0"/>
              <a:t>Razavi</a:t>
            </a:r>
            <a:r>
              <a:rPr lang="en-US" sz="2400" dirty="0" smtClean="0"/>
              <a:t>, ”RF  Microelectronics” chapter on LNA.</a:t>
            </a:r>
            <a:endParaRPr lang="en-US" sz="2400" dirty="0" smtClean="0"/>
          </a:p>
          <a:p>
            <a:r>
              <a:rPr lang="en-US" sz="2400" dirty="0" smtClean="0"/>
              <a:t>Simulated Common-emitter LNA and compare the performance with CB-LNA</a:t>
            </a:r>
          </a:p>
          <a:p>
            <a:r>
              <a:rPr lang="en-US" sz="2400" dirty="0" smtClean="0"/>
              <a:t>Analysis and Simulation of Coupled waveguide as 180 phase shifter. Its shows that It is not convenient to use it for 180 degree phase shift because there is almost 6dB loss when signal is coupled. Also a long length is required for 180deg phase shift which will increase loss further. </a:t>
            </a:r>
            <a:endParaRPr lang="en-US" sz="2400" dirty="0"/>
          </a:p>
        </p:txBody>
      </p:sp>
    </p:spTree>
    <p:extLst>
      <p:ext uri="{BB962C8B-B14F-4D97-AF65-F5344CB8AC3E}">
        <p14:creationId xmlns:p14="http://schemas.microsoft.com/office/powerpoint/2010/main" val="3804499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2400" dirty="0" smtClean="0"/>
              <a:t>Small signal equivalent Circuit of the LNA(considering the driven transistor only)</a:t>
            </a:r>
            <a:endParaRPr lang="en-US" sz="2400" dirty="0"/>
          </a:p>
        </p:txBody>
      </p:sp>
      <p:pic>
        <p:nvPicPr>
          <p:cNvPr id="512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286000"/>
            <a:ext cx="3352800" cy="30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a:xfrm>
            <a:off x="3352800" y="3276600"/>
            <a:ext cx="990600" cy="0"/>
          </a:xfrm>
          <a:prstGeom prst="straightConnector1">
            <a:avLst/>
          </a:prstGeom>
          <a:ln w="762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graphicFrame>
        <p:nvGraphicFramePr>
          <p:cNvPr id="6" name="Object 5"/>
          <p:cNvGraphicFramePr>
            <a:graphicFrameLocks noChangeAspect="1"/>
          </p:cNvGraphicFramePr>
          <p:nvPr>
            <p:extLst>
              <p:ext uri="{D42A27DB-BD31-4B8C-83A1-F6EECF244321}">
                <p14:modId xmlns:p14="http://schemas.microsoft.com/office/powerpoint/2010/main" val="3810710548"/>
              </p:ext>
            </p:extLst>
          </p:nvPr>
        </p:nvGraphicFramePr>
        <p:xfrm>
          <a:off x="5932488" y="1800225"/>
          <a:ext cx="415925" cy="485775"/>
        </p:xfrm>
        <a:graphic>
          <a:graphicData uri="http://schemas.openxmlformats.org/presentationml/2006/ole">
            <mc:AlternateContent xmlns:mc="http://schemas.openxmlformats.org/markup-compatibility/2006">
              <mc:Choice xmlns:v="urn:schemas-microsoft-com:vml" Requires="v">
                <p:oleObj spid="_x0000_s5223" name="Equation" r:id="rId4" imgW="241200" imgH="228600" progId="Equation.DSMT4">
                  <p:embed/>
                </p:oleObj>
              </mc:Choice>
              <mc:Fallback>
                <p:oleObj name="Equation" r:id="rId4" imgW="241200" imgH="228600" progId="Equation.DSMT4">
                  <p:embed/>
                  <p:pic>
                    <p:nvPicPr>
                      <p:cNvPr id="0" name=""/>
                      <p:cNvPicPr/>
                      <p:nvPr/>
                    </p:nvPicPr>
                    <p:blipFill>
                      <a:blip r:embed="rId5"/>
                      <a:stretch>
                        <a:fillRect/>
                      </a:stretch>
                    </p:blipFill>
                    <p:spPr>
                      <a:xfrm>
                        <a:off x="5932488" y="1800225"/>
                        <a:ext cx="415925" cy="48577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212103649"/>
              </p:ext>
            </p:extLst>
          </p:nvPr>
        </p:nvGraphicFramePr>
        <p:xfrm>
          <a:off x="4940300" y="2803525"/>
          <a:ext cx="496888" cy="479425"/>
        </p:xfrm>
        <a:graphic>
          <a:graphicData uri="http://schemas.openxmlformats.org/presentationml/2006/ole">
            <mc:AlternateContent xmlns:mc="http://schemas.openxmlformats.org/markup-compatibility/2006">
              <mc:Choice xmlns:v="urn:schemas-microsoft-com:vml" Requires="v">
                <p:oleObj spid="_x0000_s5224" name="Equation" r:id="rId6" imgW="241200" imgH="228600" progId="Equation.DSMT4">
                  <p:embed/>
                </p:oleObj>
              </mc:Choice>
              <mc:Fallback>
                <p:oleObj name="Equation" r:id="rId6" imgW="241200" imgH="228600" progId="Equation.DSMT4">
                  <p:embed/>
                  <p:pic>
                    <p:nvPicPr>
                      <p:cNvPr id="0" name=""/>
                      <p:cNvPicPr/>
                      <p:nvPr/>
                    </p:nvPicPr>
                    <p:blipFill>
                      <a:blip r:embed="rId7"/>
                      <a:stretch>
                        <a:fillRect/>
                      </a:stretch>
                    </p:blipFill>
                    <p:spPr>
                      <a:xfrm>
                        <a:off x="4940300" y="2803525"/>
                        <a:ext cx="496888" cy="47942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3030806442"/>
              </p:ext>
            </p:extLst>
          </p:nvPr>
        </p:nvGraphicFramePr>
        <p:xfrm>
          <a:off x="4792663" y="4267200"/>
          <a:ext cx="474662" cy="592138"/>
        </p:xfrm>
        <a:graphic>
          <a:graphicData uri="http://schemas.openxmlformats.org/presentationml/2006/ole">
            <mc:AlternateContent xmlns:mc="http://schemas.openxmlformats.org/markup-compatibility/2006">
              <mc:Choice xmlns:v="urn:schemas-microsoft-com:vml" Requires="v">
                <p:oleObj spid="_x0000_s5225" name="Equation" r:id="rId8" imgW="355320" imgH="444240" progId="Equation.DSMT4">
                  <p:embed/>
                </p:oleObj>
              </mc:Choice>
              <mc:Fallback>
                <p:oleObj name="Equation" r:id="rId8" imgW="355320" imgH="444240" progId="Equation.DSMT4">
                  <p:embed/>
                  <p:pic>
                    <p:nvPicPr>
                      <p:cNvPr id="0" name=""/>
                      <p:cNvPicPr/>
                      <p:nvPr/>
                    </p:nvPicPr>
                    <p:blipFill>
                      <a:blip r:embed="rId9"/>
                      <a:stretch>
                        <a:fillRect/>
                      </a:stretch>
                    </p:blipFill>
                    <p:spPr>
                      <a:xfrm>
                        <a:off x="4792663" y="4267200"/>
                        <a:ext cx="474662" cy="592138"/>
                      </a:xfrm>
                      <a:prstGeom prst="rect">
                        <a:avLst/>
                      </a:prstGeom>
                      <a:solidFill>
                        <a:schemeClr val="bg1"/>
                      </a:solidFill>
                      <a:ln>
                        <a:solidFill>
                          <a:schemeClr val="bg1"/>
                        </a:solidFill>
                      </a:ln>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762501521"/>
              </p:ext>
            </p:extLst>
          </p:nvPr>
        </p:nvGraphicFramePr>
        <p:xfrm>
          <a:off x="6442364" y="4267200"/>
          <a:ext cx="304800" cy="386080"/>
        </p:xfrm>
        <a:graphic>
          <a:graphicData uri="http://schemas.openxmlformats.org/presentationml/2006/ole">
            <mc:AlternateContent xmlns:mc="http://schemas.openxmlformats.org/markup-compatibility/2006">
              <mc:Choice xmlns:v="urn:schemas-microsoft-com:vml" Requires="v">
                <p:oleObj spid="_x0000_s5226" name="Equation" r:id="rId10" imgW="190440" imgH="241200" progId="Equation.DSMT4">
                  <p:embed/>
                </p:oleObj>
              </mc:Choice>
              <mc:Fallback>
                <p:oleObj name="Equation" r:id="rId10" imgW="190440" imgH="241200" progId="Equation.DSMT4">
                  <p:embed/>
                  <p:pic>
                    <p:nvPicPr>
                      <p:cNvPr id="0" name=""/>
                      <p:cNvPicPr/>
                      <p:nvPr/>
                    </p:nvPicPr>
                    <p:blipFill>
                      <a:blip r:embed="rId11"/>
                      <a:stretch>
                        <a:fillRect/>
                      </a:stretch>
                    </p:blipFill>
                    <p:spPr>
                      <a:xfrm>
                        <a:off x="6442364" y="4267200"/>
                        <a:ext cx="304800" cy="386080"/>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43643219"/>
              </p:ext>
            </p:extLst>
          </p:nvPr>
        </p:nvGraphicFramePr>
        <p:xfrm>
          <a:off x="4368800" y="2362200"/>
          <a:ext cx="914400" cy="198438"/>
        </p:xfrm>
        <a:graphic>
          <a:graphicData uri="http://schemas.openxmlformats.org/presentationml/2006/ole">
            <mc:AlternateContent xmlns:mc="http://schemas.openxmlformats.org/markup-compatibility/2006">
              <mc:Choice xmlns:v="urn:schemas-microsoft-com:vml" Requires="v">
                <p:oleObj spid="_x0000_s5227" name="Equation" r:id="rId12" imgW="914400" imgH="198720" progId="Equation.DSMT4">
                  <p:embed/>
                </p:oleObj>
              </mc:Choice>
              <mc:Fallback>
                <p:oleObj name="Equation" r:id="rId12" imgW="914400" imgH="198720" progId="Equation.DSMT4">
                  <p:embed/>
                  <p:pic>
                    <p:nvPicPr>
                      <p:cNvPr id="0" name=""/>
                      <p:cNvPicPr/>
                      <p:nvPr/>
                    </p:nvPicPr>
                    <p:blipFill>
                      <a:blip r:embed="rId13"/>
                      <a:stretch>
                        <a:fillRect/>
                      </a:stretch>
                    </p:blipFill>
                    <p:spPr>
                      <a:xfrm>
                        <a:off x="4368800" y="2362200"/>
                        <a:ext cx="914400" cy="198438"/>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075452511"/>
              </p:ext>
            </p:extLst>
          </p:nvPr>
        </p:nvGraphicFramePr>
        <p:xfrm>
          <a:off x="5910263" y="2743200"/>
          <a:ext cx="703262" cy="407988"/>
        </p:xfrm>
        <a:graphic>
          <a:graphicData uri="http://schemas.openxmlformats.org/presentationml/2006/ole">
            <mc:AlternateContent xmlns:mc="http://schemas.openxmlformats.org/markup-compatibility/2006">
              <mc:Choice xmlns:v="urn:schemas-microsoft-com:vml" Requires="v">
                <p:oleObj spid="_x0000_s5228" name="Equation" r:id="rId14" imgW="393480" imgH="228600" progId="Equation.DSMT4">
                  <p:embed/>
                </p:oleObj>
              </mc:Choice>
              <mc:Fallback>
                <p:oleObj name="Equation" r:id="rId14" imgW="393480" imgH="228600" progId="Equation.DSMT4">
                  <p:embed/>
                  <p:pic>
                    <p:nvPicPr>
                      <p:cNvPr id="0" name=""/>
                      <p:cNvPicPr/>
                      <p:nvPr/>
                    </p:nvPicPr>
                    <p:blipFill>
                      <a:blip r:embed="rId15"/>
                      <a:stretch>
                        <a:fillRect/>
                      </a:stretch>
                    </p:blipFill>
                    <p:spPr>
                      <a:xfrm>
                        <a:off x="5910263" y="2743200"/>
                        <a:ext cx="703262" cy="407988"/>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52971793"/>
              </p:ext>
            </p:extLst>
          </p:nvPr>
        </p:nvGraphicFramePr>
        <p:xfrm>
          <a:off x="6934200" y="3222446"/>
          <a:ext cx="457200" cy="558459"/>
        </p:xfrm>
        <a:graphic>
          <a:graphicData uri="http://schemas.openxmlformats.org/presentationml/2006/ole">
            <mc:AlternateContent xmlns:mc="http://schemas.openxmlformats.org/markup-compatibility/2006">
              <mc:Choice xmlns:v="urn:schemas-microsoft-com:vml" Requires="v">
                <p:oleObj spid="_x0000_s5229" name="Equation" r:id="rId16" imgW="355320" imgH="431640" progId="Equation.DSMT4">
                  <p:embed/>
                </p:oleObj>
              </mc:Choice>
              <mc:Fallback>
                <p:oleObj name="Equation" r:id="rId16" imgW="355320" imgH="431640" progId="Equation.DSMT4">
                  <p:embed/>
                  <p:pic>
                    <p:nvPicPr>
                      <p:cNvPr id="0" name="Object 7"/>
                      <p:cNvPicPr>
                        <a:picLocks noChangeAspect="1" noChangeArrowheads="1"/>
                      </p:cNvPicPr>
                      <p:nvPr/>
                    </p:nvPicPr>
                    <p:blipFill>
                      <a:blip r:embed="rId17"/>
                      <a:srcRect/>
                      <a:stretch>
                        <a:fillRect/>
                      </a:stretch>
                    </p:blipFill>
                    <p:spPr bwMode="auto">
                      <a:xfrm>
                        <a:off x="6934200" y="3222446"/>
                        <a:ext cx="457200" cy="558459"/>
                      </a:xfrm>
                      <a:prstGeom prst="rect">
                        <a:avLst/>
                      </a:prstGeom>
                      <a:solidFill>
                        <a:schemeClr val="bg1"/>
                      </a:solidFill>
                      <a:ln w="9525">
                        <a:solidFill>
                          <a:schemeClr val="bg1"/>
                        </a:solidFill>
                        <a:miter lim="800000"/>
                        <a:headEnd/>
                        <a:tailEnd/>
                      </a:ln>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1209096922"/>
              </p:ext>
            </p:extLst>
          </p:nvPr>
        </p:nvGraphicFramePr>
        <p:xfrm>
          <a:off x="8239125" y="2676525"/>
          <a:ext cx="285750" cy="365125"/>
        </p:xfrm>
        <a:graphic>
          <a:graphicData uri="http://schemas.openxmlformats.org/presentationml/2006/ole">
            <mc:AlternateContent xmlns:mc="http://schemas.openxmlformats.org/markup-compatibility/2006">
              <mc:Choice xmlns:v="urn:schemas-microsoft-com:vml" Requires="v">
                <p:oleObj spid="_x0000_s5230" name="Equation" r:id="rId18" imgW="177480" imgH="228600" progId="Equation.DSMT4">
                  <p:embed/>
                </p:oleObj>
              </mc:Choice>
              <mc:Fallback>
                <p:oleObj name="Equation" r:id="rId18" imgW="177480" imgH="228600" progId="Equation.DSMT4">
                  <p:embed/>
                  <p:pic>
                    <p:nvPicPr>
                      <p:cNvPr id="0" name="Object 8"/>
                      <p:cNvPicPr>
                        <a:picLocks noChangeAspect="1" noChangeArrowheads="1"/>
                      </p:cNvPicPr>
                      <p:nvPr/>
                    </p:nvPicPr>
                    <p:blipFill>
                      <a:blip r:embed="rId19"/>
                      <a:srcRect/>
                      <a:stretch>
                        <a:fillRect/>
                      </a:stretch>
                    </p:blipFill>
                    <p:spPr bwMode="auto">
                      <a:xfrm>
                        <a:off x="8239125" y="2676525"/>
                        <a:ext cx="28575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13"/>
          <p:cNvGraphicFramePr>
            <a:graphicFrameLocks noChangeAspect="1"/>
          </p:cNvGraphicFramePr>
          <p:nvPr>
            <p:extLst>
              <p:ext uri="{D42A27DB-BD31-4B8C-83A1-F6EECF244321}">
                <p14:modId xmlns:p14="http://schemas.microsoft.com/office/powerpoint/2010/main" val="1474055022"/>
              </p:ext>
            </p:extLst>
          </p:nvPr>
        </p:nvGraphicFramePr>
        <p:xfrm>
          <a:off x="4674362" y="3479165"/>
          <a:ext cx="252476" cy="631190"/>
        </p:xfrm>
        <a:graphic>
          <a:graphicData uri="http://schemas.openxmlformats.org/presentationml/2006/ole">
            <mc:AlternateContent xmlns:mc="http://schemas.openxmlformats.org/markup-compatibility/2006">
              <mc:Choice xmlns:v="urn:schemas-microsoft-com:vml" Requires="v">
                <p:oleObj spid="_x0000_s5231" name="Equation" r:id="rId20" imgW="126720" imgH="228600" progId="Equation.DSMT4">
                  <p:embed/>
                </p:oleObj>
              </mc:Choice>
              <mc:Fallback>
                <p:oleObj name="Equation" r:id="rId20" imgW="126720" imgH="228600" progId="Equation.DSMT4">
                  <p:embed/>
                  <p:pic>
                    <p:nvPicPr>
                      <p:cNvPr id="0" name=""/>
                      <p:cNvPicPr/>
                      <p:nvPr/>
                    </p:nvPicPr>
                    <p:blipFill>
                      <a:blip r:embed="rId21"/>
                      <a:stretch>
                        <a:fillRect/>
                      </a:stretch>
                    </p:blipFill>
                    <p:spPr>
                      <a:xfrm>
                        <a:off x="4674362" y="3479165"/>
                        <a:ext cx="252476" cy="631190"/>
                      </a:xfrm>
                      <a:prstGeom prst="rect">
                        <a:avLst/>
                      </a:prstGeom>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2812298995"/>
              </p:ext>
            </p:extLst>
          </p:nvPr>
        </p:nvGraphicFramePr>
        <p:xfrm>
          <a:off x="7696200" y="1889845"/>
          <a:ext cx="457200" cy="685799"/>
        </p:xfrm>
        <a:graphic>
          <a:graphicData uri="http://schemas.openxmlformats.org/presentationml/2006/ole">
            <mc:AlternateContent xmlns:mc="http://schemas.openxmlformats.org/markup-compatibility/2006">
              <mc:Choice xmlns:v="urn:schemas-microsoft-com:vml" Requires="v">
                <p:oleObj spid="_x0000_s5232" name="Equation" r:id="rId22" imgW="152280" imgH="228600" progId="Equation.DSMT4">
                  <p:embed/>
                </p:oleObj>
              </mc:Choice>
              <mc:Fallback>
                <p:oleObj name="Equation" r:id="rId22" imgW="152280" imgH="228600" progId="Equation.DSMT4">
                  <p:embed/>
                  <p:pic>
                    <p:nvPicPr>
                      <p:cNvPr id="0" name=""/>
                      <p:cNvPicPr/>
                      <p:nvPr/>
                    </p:nvPicPr>
                    <p:blipFill>
                      <a:blip r:embed="rId23"/>
                      <a:stretch>
                        <a:fillRect/>
                      </a:stretch>
                    </p:blipFill>
                    <p:spPr>
                      <a:xfrm>
                        <a:off x="7696200" y="1889845"/>
                        <a:ext cx="457200" cy="685799"/>
                      </a:xfrm>
                      <a:prstGeom prst="rect">
                        <a:avLst/>
                      </a:prstGeom>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3952091356"/>
              </p:ext>
            </p:extLst>
          </p:nvPr>
        </p:nvGraphicFramePr>
        <p:xfrm>
          <a:off x="6934200" y="1655762"/>
          <a:ext cx="254000" cy="630238"/>
        </p:xfrm>
        <a:graphic>
          <a:graphicData uri="http://schemas.openxmlformats.org/presentationml/2006/ole">
            <mc:AlternateContent xmlns:mc="http://schemas.openxmlformats.org/markup-compatibility/2006">
              <mc:Choice xmlns:v="urn:schemas-microsoft-com:vml" Requires="v">
                <p:oleObj spid="_x0000_s5233" name="Equation" r:id="rId24" imgW="126720" imgH="228600" progId="Equation.DSMT4">
                  <p:embed/>
                </p:oleObj>
              </mc:Choice>
              <mc:Fallback>
                <p:oleObj name="Equation" r:id="rId24" imgW="126720" imgH="228600" progId="Equation.DSMT4">
                  <p:embed/>
                  <p:pic>
                    <p:nvPicPr>
                      <p:cNvPr id="0" name="Object 13"/>
                      <p:cNvPicPr>
                        <a:picLocks noChangeAspect="1" noChangeArrowheads="1"/>
                      </p:cNvPicPr>
                      <p:nvPr/>
                    </p:nvPicPr>
                    <p:blipFill>
                      <a:blip r:embed="rId25"/>
                      <a:srcRect/>
                      <a:stretch>
                        <a:fillRect/>
                      </a:stretch>
                    </p:blipFill>
                    <p:spPr bwMode="auto">
                      <a:xfrm>
                        <a:off x="6934200" y="1655762"/>
                        <a:ext cx="254000"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0" name="Straight Arrow Connector 19"/>
          <p:cNvCxnSpPr/>
          <p:nvPr/>
        </p:nvCxnSpPr>
        <p:spPr>
          <a:xfrm>
            <a:off x="6324600" y="3692731"/>
            <a:ext cx="0" cy="25670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4" name="Object 23"/>
          <p:cNvGraphicFramePr>
            <a:graphicFrameLocks noChangeAspect="1"/>
          </p:cNvGraphicFramePr>
          <p:nvPr>
            <p:extLst>
              <p:ext uri="{D42A27DB-BD31-4B8C-83A1-F6EECF244321}">
                <p14:modId xmlns:p14="http://schemas.microsoft.com/office/powerpoint/2010/main" val="1243736064"/>
              </p:ext>
            </p:extLst>
          </p:nvPr>
        </p:nvGraphicFramePr>
        <p:xfrm>
          <a:off x="6477000" y="3666408"/>
          <a:ext cx="325438" cy="515937"/>
        </p:xfrm>
        <a:graphic>
          <a:graphicData uri="http://schemas.openxmlformats.org/presentationml/2006/ole">
            <mc:AlternateContent xmlns:mc="http://schemas.openxmlformats.org/markup-compatibility/2006">
              <mc:Choice xmlns:v="urn:schemas-microsoft-com:vml" Requires="v">
                <p:oleObj spid="_x0000_s5234" name="Equation" r:id="rId26" imgW="152280" imgH="241200" progId="Equation.DSMT4">
                  <p:embed/>
                </p:oleObj>
              </mc:Choice>
              <mc:Fallback>
                <p:oleObj name="Equation" r:id="rId26" imgW="152280" imgH="241200" progId="Equation.DSMT4">
                  <p:embed/>
                  <p:pic>
                    <p:nvPicPr>
                      <p:cNvPr id="0" name=""/>
                      <p:cNvPicPr/>
                      <p:nvPr/>
                    </p:nvPicPr>
                    <p:blipFill>
                      <a:blip r:embed="rId27"/>
                      <a:stretch>
                        <a:fillRect/>
                      </a:stretch>
                    </p:blipFill>
                    <p:spPr>
                      <a:xfrm>
                        <a:off x="6477000" y="3666408"/>
                        <a:ext cx="325438" cy="515937"/>
                      </a:xfrm>
                      <a:prstGeom prst="rect">
                        <a:avLst/>
                      </a:prstGeom>
                    </p:spPr>
                  </p:pic>
                </p:oleObj>
              </mc:Fallback>
            </mc:AlternateContent>
          </a:graphicData>
        </a:graphic>
      </p:graphicFrame>
      <p:pic>
        <p:nvPicPr>
          <p:cNvPr id="5150" name="Picture 30"/>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381000" y="1787731"/>
            <a:ext cx="2694214"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3038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1667036916"/>
              </p:ext>
            </p:extLst>
          </p:nvPr>
        </p:nvGraphicFramePr>
        <p:xfrm>
          <a:off x="4768850" y="2371725"/>
          <a:ext cx="114300" cy="177800"/>
        </p:xfrm>
        <a:graphic>
          <a:graphicData uri="http://schemas.openxmlformats.org/presentationml/2006/ole">
            <mc:AlternateContent xmlns:mc="http://schemas.openxmlformats.org/markup-compatibility/2006">
              <mc:Choice xmlns:v="urn:schemas-microsoft-com:vml" Requires="v">
                <p:oleObj spid="_x0000_s1062" name="Equation" r:id="rId3" imgW="114120" imgH="177480" progId="Equation.DSMT4">
                  <p:embed/>
                </p:oleObj>
              </mc:Choice>
              <mc:Fallback>
                <p:oleObj name="Equation" r:id="rId3" imgW="114120" imgH="177480" progId="Equation.DSMT4">
                  <p:embed/>
                  <p:pic>
                    <p:nvPicPr>
                      <p:cNvPr id="0" name=""/>
                      <p:cNvPicPr/>
                      <p:nvPr/>
                    </p:nvPicPr>
                    <p:blipFill>
                      <a:blip r:embed="rId4"/>
                      <a:stretch>
                        <a:fillRect/>
                      </a:stretch>
                    </p:blipFill>
                    <p:spPr>
                      <a:xfrm>
                        <a:off x="4768850" y="2371725"/>
                        <a:ext cx="114300" cy="177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189654134"/>
              </p:ext>
            </p:extLst>
          </p:nvPr>
        </p:nvGraphicFramePr>
        <p:xfrm>
          <a:off x="830263" y="1647825"/>
          <a:ext cx="6045200" cy="2054225"/>
        </p:xfrm>
        <a:graphic>
          <a:graphicData uri="http://schemas.openxmlformats.org/presentationml/2006/ole">
            <mc:AlternateContent xmlns:mc="http://schemas.openxmlformats.org/markup-compatibility/2006">
              <mc:Choice xmlns:v="urn:schemas-microsoft-com:vml" Requires="v">
                <p:oleObj spid="_x0000_s1063" name="Equation" r:id="rId5" imgW="2692080" imgH="914400" progId="Equation.DSMT4">
                  <p:embed/>
                </p:oleObj>
              </mc:Choice>
              <mc:Fallback>
                <p:oleObj name="Equation" r:id="rId5" imgW="2692080" imgH="914400" progId="Equation.DSMT4">
                  <p:embed/>
                  <p:pic>
                    <p:nvPicPr>
                      <p:cNvPr id="0" name=""/>
                      <p:cNvPicPr/>
                      <p:nvPr/>
                    </p:nvPicPr>
                    <p:blipFill>
                      <a:blip r:embed="rId6"/>
                      <a:stretch>
                        <a:fillRect/>
                      </a:stretch>
                    </p:blipFill>
                    <p:spPr>
                      <a:xfrm>
                        <a:off x="830263" y="1647825"/>
                        <a:ext cx="6045200" cy="2054225"/>
                      </a:xfrm>
                      <a:prstGeom prst="rect">
                        <a:avLst/>
                      </a:prstGeom>
                    </p:spPr>
                  </p:pic>
                </p:oleObj>
              </mc:Fallback>
            </mc:AlternateContent>
          </a:graphicData>
        </a:graphic>
      </p:graphicFrame>
      <p:sp>
        <p:nvSpPr>
          <p:cNvPr id="7" name="TextBox 6"/>
          <p:cNvSpPr txBox="1"/>
          <p:nvPr/>
        </p:nvSpPr>
        <p:spPr>
          <a:xfrm>
            <a:off x="678873" y="1219200"/>
            <a:ext cx="2312171" cy="369332"/>
          </a:xfrm>
          <a:prstGeom prst="rect">
            <a:avLst/>
          </a:prstGeom>
          <a:noFill/>
        </p:spPr>
        <p:txBody>
          <a:bodyPr wrap="none" rtlCol="0">
            <a:spAutoFit/>
          </a:bodyPr>
          <a:lstStyle/>
          <a:p>
            <a:r>
              <a:rPr lang="en-US" dirty="0" smtClean="0"/>
              <a:t>Applying KCL at node x</a:t>
            </a:r>
            <a:endParaRPr lang="en-US" dirty="0"/>
          </a:p>
        </p:txBody>
      </p:sp>
      <p:sp>
        <p:nvSpPr>
          <p:cNvPr id="8" name="TextBox 7"/>
          <p:cNvSpPr txBox="1"/>
          <p:nvPr/>
        </p:nvSpPr>
        <p:spPr>
          <a:xfrm>
            <a:off x="768927" y="3701534"/>
            <a:ext cx="5434180" cy="369332"/>
          </a:xfrm>
          <a:prstGeom prst="rect">
            <a:avLst/>
          </a:prstGeom>
          <a:noFill/>
        </p:spPr>
        <p:txBody>
          <a:bodyPr wrap="none" rtlCol="0">
            <a:spAutoFit/>
          </a:bodyPr>
          <a:lstStyle/>
          <a:p>
            <a:r>
              <a:rPr lang="en-US" dirty="0" smtClean="0"/>
              <a:t>Primary and secondary side current can be expressed as</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2088203408"/>
              </p:ext>
            </p:extLst>
          </p:nvPr>
        </p:nvGraphicFramePr>
        <p:xfrm>
          <a:off x="775854" y="4038600"/>
          <a:ext cx="2895600" cy="1981200"/>
        </p:xfrm>
        <a:graphic>
          <a:graphicData uri="http://schemas.openxmlformats.org/presentationml/2006/ole">
            <mc:AlternateContent xmlns:mc="http://schemas.openxmlformats.org/markup-compatibility/2006">
              <mc:Choice xmlns:v="urn:schemas-microsoft-com:vml" Requires="v">
                <p:oleObj spid="_x0000_s1064" name="Equation" r:id="rId7" imgW="863280" imgH="914400" progId="Equation.DSMT4">
                  <p:embed/>
                </p:oleObj>
              </mc:Choice>
              <mc:Fallback>
                <p:oleObj name="Equation" r:id="rId7" imgW="863280" imgH="9144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5854" y="4038600"/>
                        <a:ext cx="28956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Title 1"/>
          <p:cNvSpPr>
            <a:spLocks noGrp="1"/>
          </p:cNvSpPr>
          <p:nvPr>
            <p:ph type="title"/>
          </p:nvPr>
        </p:nvSpPr>
        <p:spPr>
          <a:xfrm>
            <a:off x="457200" y="274638"/>
            <a:ext cx="8229600" cy="715962"/>
          </a:xfrm>
        </p:spPr>
        <p:txBody>
          <a:bodyPr>
            <a:noAutofit/>
          </a:bodyPr>
          <a:lstStyle/>
          <a:p>
            <a:r>
              <a:rPr lang="en-US" sz="2400" dirty="0" smtClean="0"/>
              <a:t>Determination of Input  Admittance</a:t>
            </a:r>
            <a:endParaRPr lang="en-US" sz="2400" dirty="0"/>
          </a:p>
        </p:txBody>
      </p:sp>
    </p:spTree>
    <p:extLst>
      <p:ext uri="{BB962C8B-B14F-4D97-AF65-F5344CB8AC3E}">
        <p14:creationId xmlns:p14="http://schemas.microsoft.com/office/powerpoint/2010/main" val="2818375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51164" y="3657600"/>
            <a:ext cx="4509311" cy="369332"/>
          </a:xfrm>
          <a:prstGeom prst="rect">
            <a:avLst/>
          </a:prstGeom>
          <a:noFill/>
        </p:spPr>
        <p:txBody>
          <a:bodyPr wrap="none" rtlCol="0">
            <a:spAutoFit/>
          </a:bodyPr>
          <a:lstStyle/>
          <a:p>
            <a:r>
              <a:rPr lang="en-US" dirty="0" smtClean="0"/>
              <a:t>By solving (2),(3) and (4) equations we can get</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2221409936"/>
              </p:ext>
            </p:extLst>
          </p:nvPr>
        </p:nvGraphicFramePr>
        <p:xfrm>
          <a:off x="914400" y="4267200"/>
          <a:ext cx="3810000" cy="958980"/>
        </p:xfrm>
        <a:graphic>
          <a:graphicData uri="http://schemas.openxmlformats.org/presentationml/2006/ole">
            <mc:AlternateContent xmlns:mc="http://schemas.openxmlformats.org/markup-compatibility/2006">
              <mc:Choice xmlns:v="urn:schemas-microsoft-com:vml" Requires="v">
                <p:oleObj spid="_x0000_s2071" name="Equation" r:id="rId3" imgW="1866600" imgH="469800" progId="Equation.DSMT4">
                  <p:embed/>
                </p:oleObj>
              </mc:Choice>
              <mc:Fallback>
                <p:oleObj name="Equation" r:id="rId3" imgW="1866600" imgH="469800" progId="Equation.DSMT4">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267200"/>
                        <a:ext cx="3810000" cy="958980"/>
                      </a:xfrm>
                      <a:prstGeom prst="rect">
                        <a:avLst/>
                      </a:prstGeom>
                      <a:noFill/>
                      <a:ln>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62872207"/>
              </p:ext>
            </p:extLst>
          </p:nvPr>
        </p:nvGraphicFramePr>
        <p:xfrm>
          <a:off x="685800" y="838200"/>
          <a:ext cx="3581400" cy="2271784"/>
        </p:xfrm>
        <a:graphic>
          <a:graphicData uri="http://schemas.openxmlformats.org/presentationml/2006/ole">
            <mc:AlternateContent xmlns:mc="http://schemas.openxmlformats.org/markup-compatibility/2006">
              <mc:Choice xmlns:v="urn:schemas-microsoft-com:vml" Requires="v">
                <p:oleObj spid="_x0000_s2072" name="Equation" r:id="rId5" imgW="1701720" imgH="1079280" progId="Equation.DSMT4">
                  <p:embed/>
                </p:oleObj>
              </mc:Choice>
              <mc:Fallback>
                <p:oleObj name="Equation" r:id="rId5" imgW="1701720" imgH="1079280" progId="Equation.DSMT4">
                  <p:embed/>
                  <p:pic>
                    <p:nvPicPr>
                      <p:cNvPr id="0" name=""/>
                      <p:cNvPicPr/>
                      <p:nvPr/>
                    </p:nvPicPr>
                    <p:blipFill>
                      <a:blip r:embed="rId6"/>
                      <a:stretch>
                        <a:fillRect/>
                      </a:stretch>
                    </p:blipFill>
                    <p:spPr>
                      <a:xfrm>
                        <a:off x="685800" y="838200"/>
                        <a:ext cx="3581400" cy="2271784"/>
                      </a:xfrm>
                      <a:prstGeom prst="rect">
                        <a:avLst/>
                      </a:prstGeom>
                    </p:spPr>
                  </p:pic>
                </p:oleObj>
              </mc:Fallback>
            </mc:AlternateContent>
          </a:graphicData>
        </a:graphic>
      </p:graphicFrame>
    </p:spTree>
    <p:extLst>
      <p:ext uri="{BB962C8B-B14F-4D97-AF65-F5344CB8AC3E}">
        <p14:creationId xmlns:p14="http://schemas.microsoft.com/office/powerpoint/2010/main" val="9445229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685800"/>
            <a:ext cx="1396023" cy="369332"/>
          </a:xfrm>
          <a:prstGeom prst="rect">
            <a:avLst/>
          </a:prstGeom>
          <a:noFill/>
        </p:spPr>
        <p:txBody>
          <a:bodyPr wrap="none" rtlCol="0">
            <a:spAutoFit/>
          </a:bodyPr>
          <a:lstStyle/>
          <a:p>
            <a:r>
              <a:rPr lang="en-US" dirty="0" smtClean="0"/>
              <a:t>From </a:t>
            </a:r>
            <a:r>
              <a:rPr lang="en-US" dirty="0" err="1" smtClean="0"/>
              <a:t>eqn</a:t>
            </a:r>
            <a:r>
              <a:rPr lang="en-US" dirty="0" smtClean="0"/>
              <a:t> (1)</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803999707"/>
              </p:ext>
            </p:extLst>
          </p:nvPr>
        </p:nvGraphicFramePr>
        <p:xfrm>
          <a:off x="533400" y="1219200"/>
          <a:ext cx="7800976" cy="2286000"/>
        </p:xfrm>
        <a:graphic>
          <a:graphicData uri="http://schemas.openxmlformats.org/presentationml/2006/ole">
            <mc:AlternateContent xmlns:mc="http://schemas.openxmlformats.org/markup-compatibility/2006">
              <mc:Choice xmlns:v="urn:schemas-microsoft-com:vml" Requires="v">
                <p:oleObj spid="_x0000_s3101" name="Equation" r:id="rId3" imgW="3466800" imgH="1015920" progId="Equation.DSMT4">
                  <p:embed/>
                </p:oleObj>
              </mc:Choice>
              <mc:Fallback>
                <p:oleObj name="Equation" r:id="rId3" imgW="3466800" imgH="1015920" progId="Equation.DSMT4">
                  <p:embed/>
                  <p:pic>
                    <p:nvPicPr>
                      <p:cNvPr id="0" name=""/>
                      <p:cNvPicPr/>
                      <p:nvPr/>
                    </p:nvPicPr>
                    <p:blipFill>
                      <a:blip r:embed="rId4"/>
                      <a:stretch>
                        <a:fillRect/>
                      </a:stretch>
                    </p:blipFill>
                    <p:spPr>
                      <a:xfrm>
                        <a:off x="533400" y="1219200"/>
                        <a:ext cx="7800976" cy="2286000"/>
                      </a:xfrm>
                      <a:prstGeom prst="rect">
                        <a:avLst/>
                      </a:prstGeom>
                    </p:spPr>
                  </p:pic>
                </p:oleObj>
              </mc:Fallback>
            </mc:AlternateContent>
          </a:graphicData>
        </a:graphic>
      </p:graphicFrame>
      <p:sp>
        <p:nvSpPr>
          <p:cNvPr id="7" name="TextBox 6"/>
          <p:cNvSpPr txBox="1"/>
          <p:nvPr/>
        </p:nvSpPr>
        <p:spPr>
          <a:xfrm>
            <a:off x="914400" y="4191000"/>
            <a:ext cx="3959289" cy="369332"/>
          </a:xfrm>
          <a:prstGeom prst="rect">
            <a:avLst/>
          </a:prstGeom>
          <a:noFill/>
        </p:spPr>
        <p:txBody>
          <a:bodyPr wrap="none" rtlCol="0">
            <a:spAutoFit/>
          </a:bodyPr>
          <a:lstStyle/>
          <a:p>
            <a:r>
              <a:rPr lang="en-US" dirty="0" smtClean="0"/>
              <a:t>Where k is the coupling co-efficient and </a:t>
            </a:r>
            <a:endParaRPr lang="en-US" dirty="0"/>
          </a:p>
        </p:txBody>
      </p:sp>
      <p:graphicFrame>
        <p:nvGraphicFramePr>
          <p:cNvPr id="8" name="Object 7"/>
          <p:cNvGraphicFramePr>
            <a:graphicFrameLocks noChangeAspect="1"/>
          </p:cNvGraphicFramePr>
          <p:nvPr>
            <p:extLst>
              <p:ext uri="{D42A27DB-BD31-4B8C-83A1-F6EECF244321}">
                <p14:modId xmlns:p14="http://schemas.microsoft.com/office/powerpoint/2010/main" val="1102240640"/>
              </p:ext>
            </p:extLst>
          </p:nvPr>
        </p:nvGraphicFramePr>
        <p:xfrm>
          <a:off x="4873689" y="4106035"/>
          <a:ext cx="1752600" cy="539261"/>
        </p:xfrm>
        <a:graphic>
          <a:graphicData uri="http://schemas.openxmlformats.org/presentationml/2006/ole">
            <mc:AlternateContent xmlns:mc="http://schemas.openxmlformats.org/markup-compatibility/2006">
              <mc:Choice xmlns:v="urn:schemas-microsoft-com:vml" Requires="v">
                <p:oleObj spid="_x0000_s3102" name="Equation" r:id="rId5" imgW="825480" imgH="253800" progId="Equation.DSMT4">
                  <p:embed/>
                </p:oleObj>
              </mc:Choice>
              <mc:Fallback>
                <p:oleObj name="Equation" r:id="rId5" imgW="825480" imgH="253800" progId="Equation.DSMT4">
                  <p:embed/>
                  <p:pic>
                    <p:nvPicPr>
                      <p:cNvPr id="0" name=""/>
                      <p:cNvPicPr/>
                      <p:nvPr/>
                    </p:nvPicPr>
                    <p:blipFill>
                      <a:blip r:embed="rId6"/>
                      <a:stretch>
                        <a:fillRect/>
                      </a:stretch>
                    </p:blipFill>
                    <p:spPr>
                      <a:xfrm>
                        <a:off x="4873689" y="4106035"/>
                        <a:ext cx="1752600" cy="539261"/>
                      </a:xfrm>
                      <a:prstGeom prst="rect">
                        <a:avLst/>
                      </a:prstGeom>
                    </p:spPr>
                  </p:pic>
                </p:oleObj>
              </mc:Fallback>
            </mc:AlternateContent>
          </a:graphicData>
        </a:graphic>
      </p:graphicFrame>
      <p:sp>
        <p:nvSpPr>
          <p:cNvPr id="9" name="TextBox 8"/>
          <p:cNvSpPr txBox="1"/>
          <p:nvPr/>
        </p:nvSpPr>
        <p:spPr>
          <a:xfrm>
            <a:off x="914400" y="5029200"/>
            <a:ext cx="1147750" cy="369332"/>
          </a:xfrm>
          <a:prstGeom prst="rect">
            <a:avLst/>
          </a:prstGeom>
          <a:noFill/>
        </p:spPr>
        <p:txBody>
          <a:bodyPr wrap="none" rtlCol="0">
            <a:spAutoFit/>
          </a:bodyPr>
          <a:lstStyle/>
          <a:p>
            <a:r>
              <a:rPr lang="en-US" dirty="0"/>
              <a:t>T</a:t>
            </a:r>
            <a:r>
              <a:rPr lang="en-US" dirty="0" smtClean="0"/>
              <a:t>urn ratio </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2535077791"/>
              </p:ext>
            </p:extLst>
          </p:nvPr>
        </p:nvGraphicFramePr>
        <p:xfrm>
          <a:off x="2069077" y="4792861"/>
          <a:ext cx="971550" cy="842010"/>
        </p:xfrm>
        <a:graphic>
          <a:graphicData uri="http://schemas.openxmlformats.org/presentationml/2006/ole">
            <mc:AlternateContent xmlns:mc="http://schemas.openxmlformats.org/markup-compatibility/2006">
              <mc:Choice xmlns:v="urn:schemas-microsoft-com:vml" Requires="v">
                <p:oleObj spid="_x0000_s3103" name="Equation" r:id="rId7" imgW="571320" imgH="495000" progId="Equation.DSMT4">
                  <p:embed/>
                </p:oleObj>
              </mc:Choice>
              <mc:Fallback>
                <p:oleObj name="Equation" r:id="rId7" imgW="571320" imgH="495000" progId="Equation.DSMT4">
                  <p:embed/>
                  <p:pic>
                    <p:nvPicPr>
                      <p:cNvPr id="0" name=""/>
                      <p:cNvPicPr/>
                      <p:nvPr/>
                    </p:nvPicPr>
                    <p:blipFill>
                      <a:blip r:embed="rId8"/>
                      <a:stretch>
                        <a:fillRect/>
                      </a:stretch>
                    </p:blipFill>
                    <p:spPr>
                      <a:xfrm>
                        <a:off x="2069077" y="4792861"/>
                        <a:ext cx="971550" cy="842010"/>
                      </a:xfrm>
                      <a:prstGeom prst="rect">
                        <a:avLst/>
                      </a:prstGeom>
                    </p:spPr>
                  </p:pic>
                </p:oleObj>
              </mc:Fallback>
            </mc:AlternateContent>
          </a:graphicData>
        </a:graphic>
      </p:graphicFrame>
      <p:sp>
        <p:nvSpPr>
          <p:cNvPr id="11" name="TextBox 10"/>
          <p:cNvSpPr txBox="1"/>
          <p:nvPr/>
        </p:nvSpPr>
        <p:spPr>
          <a:xfrm>
            <a:off x="3276600" y="5029200"/>
            <a:ext cx="2769669" cy="369332"/>
          </a:xfrm>
          <a:prstGeom prst="rect">
            <a:avLst/>
          </a:prstGeom>
          <a:noFill/>
        </p:spPr>
        <p:txBody>
          <a:bodyPr wrap="none" rtlCol="0">
            <a:spAutoFit/>
          </a:bodyPr>
          <a:lstStyle/>
          <a:p>
            <a:r>
              <a:rPr lang="en-US" dirty="0" smtClean="0"/>
              <a:t>gives the  input impedance </a:t>
            </a:r>
            <a:endParaRPr lang="en-US" dirty="0"/>
          </a:p>
        </p:txBody>
      </p:sp>
    </p:spTree>
    <p:extLst>
      <p:ext uri="{BB962C8B-B14F-4D97-AF65-F5344CB8AC3E}">
        <p14:creationId xmlns:p14="http://schemas.microsoft.com/office/powerpoint/2010/main" val="29697059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979207720"/>
              </p:ext>
            </p:extLst>
          </p:nvPr>
        </p:nvGraphicFramePr>
        <p:xfrm>
          <a:off x="609600" y="838200"/>
          <a:ext cx="6116595" cy="1143000"/>
        </p:xfrm>
        <a:graphic>
          <a:graphicData uri="http://schemas.openxmlformats.org/presentationml/2006/ole">
            <mc:AlternateContent xmlns:mc="http://schemas.openxmlformats.org/markup-compatibility/2006">
              <mc:Choice xmlns:v="urn:schemas-microsoft-com:vml" Requires="v">
                <p:oleObj spid="_x0000_s4125" name="Equation" r:id="rId3" imgW="2514600" imgH="469800" progId="Equation.DSMT4">
                  <p:embed/>
                </p:oleObj>
              </mc:Choice>
              <mc:Fallback>
                <p:oleObj name="Equation" r:id="rId3" imgW="2514600" imgH="469800" progId="Equation.DSMT4">
                  <p:embed/>
                  <p:pic>
                    <p:nvPicPr>
                      <p:cNvPr id="0" name=""/>
                      <p:cNvPicPr/>
                      <p:nvPr/>
                    </p:nvPicPr>
                    <p:blipFill>
                      <a:blip r:embed="rId4"/>
                      <a:stretch>
                        <a:fillRect/>
                      </a:stretch>
                    </p:blipFill>
                    <p:spPr>
                      <a:xfrm>
                        <a:off x="609600" y="838200"/>
                        <a:ext cx="6116595" cy="1143000"/>
                      </a:xfrm>
                      <a:prstGeom prst="rect">
                        <a:avLst/>
                      </a:prstGeom>
                    </p:spPr>
                  </p:pic>
                </p:oleObj>
              </mc:Fallback>
            </mc:AlternateContent>
          </a:graphicData>
        </a:graphic>
      </p:graphicFrame>
      <p:sp>
        <p:nvSpPr>
          <p:cNvPr id="5" name="TextBox 4"/>
          <p:cNvSpPr txBox="1"/>
          <p:nvPr/>
        </p:nvSpPr>
        <p:spPr>
          <a:xfrm>
            <a:off x="762000" y="2514600"/>
            <a:ext cx="6122702" cy="369332"/>
          </a:xfrm>
          <a:prstGeom prst="rect">
            <a:avLst/>
          </a:prstGeom>
          <a:noFill/>
        </p:spPr>
        <p:txBody>
          <a:bodyPr wrap="none" rtlCol="0">
            <a:spAutoFit/>
          </a:bodyPr>
          <a:lstStyle/>
          <a:p>
            <a:r>
              <a:rPr lang="en-US" dirty="0" smtClean="0"/>
              <a:t>For the designed LNA coupling co-efficient is around 0.5. Hence,</a:t>
            </a:r>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774146439"/>
              </p:ext>
            </p:extLst>
          </p:nvPr>
        </p:nvGraphicFramePr>
        <p:xfrm>
          <a:off x="914400" y="2895416"/>
          <a:ext cx="2259826" cy="461685"/>
        </p:xfrm>
        <a:graphic>
          <a:graphicData uri="http://schemas.openxmlformats.org/presentationml/2006/ole">
            <mc:AlternateContent xmlns:mc="http://schemas.openxmlformats.org/markup-compatibility/2006">
              <mc:Choice xmlns:v="urn:schemas-microsoft-com:vml" Requires="v">
                <p:oleObj spid="_x0000_s4126" name="Equation" r:id="rId5" imgW="1180800" imgH="241200" progId="Equation.DSMT4">
                  <p:embed/>
                </p:oleObj>
              </mc:Choice>
              <mc:Fallback>
                <p:oleObj name="Equation" r:id="rId5" imgW="1180800" imgH="241200" progId="Equation.DSMT4">
                  <p:embed/>
                  <p:pic>
                    <p:nvPicPr>
                      <p:cNvPr id="0" name=""/>
                      <p:cNvPicPr/>
                      <p:nvPr/>
                    </p:nvPicPr>
                    <p:blipFill>
                      <a:blip r:embed="rId6"/>
                      <a:stretch>
                        <a:fillRect/>
                      </a:stretch>
                    </p:blipFill>
                    <p:spPr>
                      <a:xfrm>
                        <a:off x="914400" y="2895416"/>
                        <a:ext cx="2259826" cy="461685"/>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083369719"/>
              </p:ext>
            </p:extLst>
          </p:nvPr>
        </p:nvGraphicFramePr>
        <p:xfrm>
          <a:off x="449263" y="3581400"/>
          <a:ext cx="5602287" cy="1717675"/>
        </p:xfrm>
        <a:graphic>
          <a:graphicData uri="http://schemas.openxmlformats.org/presentationml/2006/ole">
            <mc:AlternateContent xmlns:mc="http://schemas.openxmlformats.org/markup-compatibility/2006">
              <mc:Choice xmlns:v="urn:schemas-microsoft-com:vml" Requires="v">
                <p:oleObj spid="_x0000_s4127" name="Equation" r:id="rId7" imgW="2984400" imgH="914400" progId="Equation.DSMT4">
                  <p:embed/>
                </p:oleObj>
              </mc:Choice>
              <mc:Fallback>
                <p:oleObj name="Equation" r:id="rId7" imgW="2984400" imgH="914400" progId="Equation.DSMT4">
                  <p:embed/>
                  <p:pic>
                    <p:nvPicPr>
                      <p:cNvPr id="0" name=""/>
                      <p:cNvPicPr/>
                      <p:nvPr/>
                    </p:nvPicPr>
                    <p:blipFill>
                      <a:blip r:embed="rId8"/>
                      <a:stretch>
                        <a:fillRect/>
                      </a:stretch>
                    </p:blipFill>
                    <p:spPr>
                      <a:xfrm>
                        <a:off x="449263" y="3581400"/>
                        <a:ext cx="5602287" cy="1717675"/>
                      </a:xfrm>
                      <a:prstGeom prst="rect">
                        <a:avLst/>
                      </a:prstGeom>
                    </p:spPr>
                  </p:pic>
                </p:oleObj>
              </mc:Fallback>
            </mc:AlternateContent>
          </a:graphicData>
        </a:graphic>
      </p:graphicFrame>
    </p:spTree>
    <p:extLst>
      <p:ext uri="{BB962C8B-B14F-4D97-AF65-F5344CB8AC3E}">
        <p14:creationId xmlns:p14="http://schemas.microsoft.com/office/powerpoint/2010/main" val="2113244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p:cNvSpPr txBox="1">
                <a:spLocks noGrp="1"/>
              </p:cNvSpPr>
              <p:nvPr>
                <p:ph idx="1"/>
              </p:nvPr>
            </p:nvSpPr>
            <p:spPr>
              <a:xfrm>
                <a:off x="304800" y="762000"/>
                <a:ext cx="8229600" cy="2074414"/>
              </a:xfrm>
              <a:prstGeom prst="rect">
                <a:avLst/>
              </a:prstGeom>
              <a:noFill/>
            </p:spPr>
            <p:txBody>
              <a:bodyPr wrap="square" rtlCol="0">
                <a:spAutoFit/>
              </a:bodyPr>
              <a:lstStyle/>
              <a:p>
                <a:pPr>
                  <a:buFont typeface="Wingdings" pitchFamily="2" charset="2"/>
                  <a:buChar char="q"/>
                </a:pPr>
                <a:endParaRPr lang="en-US" sz="2800" dirty="0" smtClean="0"/>
              </a:p>
              <a:p>
                <a:pPr>
                  <a:buFont typeface="Wingdings" pitchFamily="2" charset="2"/>
                  <a:buChar char="q"/>
                </a:pPr>
                <a:r>
                  <a:rPr lang="en-US" sz="2400" dirty="0" smtClean="0"/>
                  <a:t>The LNA is designed with n=1 and k</a:t>
                </a:r>
                <a14:m>
                  <m:oMath xmlns:m="http://schemas.openxmlformats.org/officeDocument/2006/math">
                    <m:r>
                      <a:rPr lang="en-US" sz="2400" i="1" smtClean="0">
                        <a:latin typeface="Cambria Math"/>
                        <a:ea typeface="Cambria Math"/>
                      </a:rPr>
                      <m:t>~</m:t>
                    </m:r>
                    <m:r>
                      <a:rPr lang="en-US" sz="2400" b="0" i="1" smtClean="0">
                        <a:latin typeface="Cambria Math"/>
                        <a:ea typeface="Cambria Math"/>
                      </a:rPr>
                      <m:t>0.5 .</m:t>
                    </m:r>
                    <m:sSub>
                      <m:sSubPr>
                        <m:ctrlPr>
                          <a:rPr lang="en-US" sz="2400" b="0" i="1" smtClean="0">
                            <a:latin typeface="Cambria Math"/>
                            <a:ea typeface="Cambria Math"/>
                          </a:rPr>
                        </m:ctrlPr>
                      </m:sSubPr>
                      <m:e>
                        <m:r>
                          <a:rPr lang="en-US" sz="2400" b="0" i="1" smtClean="0">
                            <a:latin typeface="Cambria Math"/>
                            <a:ea typeface="Cambria Math"/>
                          </a:rPr>
                          <m:t>𝐿</m:t>
                        </m:r>
                      </m:e>
                      <m:sub>
                        <m:r>
                          <a:rPr lang="en-US" sz="2400" b="0" i="1" smtClean="0">
                            <a:latin typeface="Cambria Math"/>
                            <a:ea typeface="Cambria Math"/>
                          </a:rPr>
                          <m:t>𝑠</m:t>
                        </m:r>
                      </m:sub>
                    </m:sSub>
                    <m:r>
                      <a:rPr lang="en-US" sz="2400" b="0" i="1" smtClean="0">
                        <a:latin typeface="Cambria Math"/>
                        <a:ea typeface="Cambria Math"/>
                      </a:rPr>
                      <m:t> </m:t>
                    </m:r>
                  </m:oMath>
                </a14:m>
                <a:r>
                  <a:rPr lang="en-US" sz="2400" dirty="0" smtClean="0"/>
                  <a:t>is also used as inter-stage matching at this high frequency. So this topology is adopted for this design with compared to the following mostly used topology.</a:t>
                </a:r>
                <a:endParaRPr lang="en-US" sz="2400" dirty="0"/>
              </a:p>
            </p:txBody>
          </p:sp>
        </mc:Choice>
        <mc:Fallback xmlns="">
          <p:sp>
            <p:nvSpPr>
              <p:cNvPr id="4" name="Content Placeholder 3"/>
              <p:cNvSpPr txBox="1">
                <a:spLocks noGrp="1" noRot="1" noChangeAspect="1" noMove="1" noResize="1" noEditPoints="1" noAdjustHandles="1" noChangeArrowheads="1" noChangeShapeType="1" noTextEdit="1"/>
              </p:cNvSpPr>
              <p:nvPr>
                <p:ph idx="1"/>
              </p:nvPr>
            </p:nvSpPr>
            <p:spPr>
              <a:xfrm>
                <a:off x="304800" y="762000"/>
                <a:ext cx="8229600" cy="2074414"/>
              </a:xfrm>
              <a:prstGeom prst="rect">
                <a:avLst/>
              </a:prstGeom>
              <a:blipFill rotWithShape="1">
                <a:blip r:embed="rId2"/>
                <a:stretch>
                  <a:fillRect l="-963" r="-1852" b="-5882"/>
                </a:stretch>
              </a:blipFill>
            </p:spPr>
            <p:txBody>
              <a:bodyPr/>
              <a:lstStyle/>
              <a:p>
                <a:r>
                  <a:rPr lang="en-US">
                    <a:noFill/>
                  </a:rPr>
                  <a:t> </a:t>
                </a:r>
              </a:p>
            </p:txBody>
          </p:sp>
        </mc:Fallback>
      </mc:AlternateContent>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200400"/>
            <a:ext cx="1752600" cy="2728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02560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85800"/>
            <a:ext cx="8229600" cy="4525963"/>
          </a:xfrm>
        </p:spPr>
        <p:txBody>
          <a:bodyPr>
            <a:normAutofit/>
          </a:bodyPr>
          <a:lstStyle/>
          <a:p>
            <a:pPr>
              <a:buFont typeface="Wingdings" pitchFamily="2" charset="2"/>
              <a:buChar char="q"/>
            </a:pPr>
            <a:r>
              <a:rPr lang="en-US" sz="2400" dirty="0" smtClean="0"/>
              <a:t>It </a:t>
            </a:r>
            <a:r>
              <a:rPr lang="en-US" sz="2400" dirty="0"/>
              <a:t>is seen from the </a:t>
            </a:r>
            <a:r>
              <a:rPr lang="en-US" sz="2400" dirty="0" err="1"/>
              <a:t>eqn</a:t>
            </a:r>
            <a:r>
              <a:rPr lang="en-US" sz="2400" dirty="0"/>
              <a:t> (5) that  transformer coupling increases the effective </a:t>
            </a:r>
            <a:r>
              <a:rPr lang="en-US" sz="2400" dirty="0" err="1" smtClean="0"/>
              <a:t>transconductance</a:t>
            </a:r>
            <a:r>
              <a:rPr lang="en-US" sz="2400" dirty="0" smtClean="0"/>
              <a:t> </a:t>
            </a:r>
            <a:r>
              <a:rPr lang="en-US" sz="2400" dirty="0"/>
              <a:t>by (1+kn).So the gain is also increased.</a:t>
            </a:r>
          </a:p>
          <a:p>
            <a:pPr>
              <a:buFont typeface="Wingdings" pitchFamily="2" charset="2"/>
              <a:buChar char="q"/>
            </a:pPr>
            <a:r>
              <a:rPr lang="en-US" sz="2400" dirty="0"/>
              <a:t>The input impedance of the </a:t>
            </a:r>
            <a:r>
              <a:rPr lang="en-US" sz="2400" dirty="0" err="1"/>
              <a:t>gm</a:t>
            </a:r>
            <a:r>
              <a:rPr lang="en-US" sz="2400" dirty="0"/>
              <a:t>-boosted CB-LNA can be viewed as parallel resonant RLC circuit</a:t>
            </a:r>
            <a:r>
              <a:rPr lang="en-US" sz="2400" dirty="0" smtClean="0"/>
              <a:t>.</a:t>
            </a:r>
          </a:p>
          <a:p>
            <a:pPr>
              <a:buFont typeface="Wingdings" pitchFamily="2" charset="2"/>
              <a:buChar char="q"/>
            </a:pPr>
            <a:r>
              <a:rPr lang="en-US" sz="2400" dirty="0" smtClean="0"/>
              <a:t>It can be shown that Noise figure is also decreased with transformer coupling technique. The equations are under analysis.</a:t>
            </a:r>
            <a:endParaRPr lang="en-US" sz="2400" dirty="0"/>
          </a:p>
          <a:p>
            <a:endParaRPr lang="en-US" sz="2400" dirty="0"/>
          </a:p>
        </p:txBody>
      </p:sp>
    </p:spTree>
    <p:extLst>
      <p:ext uri="{BB962C8B-B14F-4D97-AF65-F5344CB8AC3E}">
        <p14:creationId xmlns:p14="http://schemas.microsoft.com/office/powerpoint/2010/main" val="796986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162</TotalTime>
  <Words>298</Words>
  <Application>Microsoft Office PowerPoint</Application>
  <PresentationFormat>On-screen Show (4:3)</PresentationFormat>
  <Paragraphs>27</Paragraphs>
  <Slides>10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Office Theme</vt:lpstr>
      <vt:lpstr>Equation</vt:lpstr>
      <vt:lpstr>Weekly Report</vt:lpstr>
      <vt:lpstr>Last Week</vt:lpstr>
      <vt:lpstr>Small signal equivalent Circuit of the LNA(considering the driven transistor only)</vt:lpstr>
      <vt:lpstr>Determination of Input  Admittance</vt:lpstr>
      <vt:lpstr>PowerPoint Presentation</vt:lpstr>
      <vt:lpstr>PowerPoint Presentation</vt:lpstr>
      <vt:lpstr>PowerPoint Presentation</vt:lpstr>
      <vt:lpstr>PowerPoint Presentation</vt:lpstr>
      <vt:lpstr>PowerPoint Presentation</vt:lpstr>
      <vt:lpstr>Next week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lisa</dc:creator>
  <cp:lastModifiedBy>lisa</cp:lastModifiedBy>
  <cp:revision>17</cp:revision>
  <dcterms:created xsi:type="dcterms:W3CDTF">2013-02-03T07:29:54Z</dcterms:created>
  <dcterms:modified xsi:type="dcterms:W3CDTF">2013-02-03T18:43:11Z</dcterms:modified>
</cp:coreProperties>
</file>