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7"/>
  </p:notesMasterIdLst>
  <p:handoutMasterIdLst>
    <p:handoutMasterId r:id="rId28"/>
  </p:handoutMasterIdLst>
  <p:sldIdLst>
    <p:sldId id="578" r:id="rId3"/>
    <p:sldId id="575" r:id="rId4"/>
    <p:sldId id="623" r:id="rId5"/>
    <p:sldId id="608" r:id="rId6"/>
    <p:sldId id="612" r:id="rId7"/>
    <p:sldId id="611" r:id="rId8"/>
    <p:sldId id="618" r:id="rId9"/>
    <p:sldId id="624" r:id="rId10"/>
    <p:sldId id="620" r:id="rId11"/>
    <p:sldId id="621" r:id="rId12"/>
    <p:sldId id="622" r:id="rId13"/>
    <p:sldId id="614" r:id="rId14"/>
    <p:sldId id="619" r:id="rId15"/>
    <p:sldId id="615" r:id="rId16"/>
    <p:sldId id="601" r:id="rId17"/>
    <p:sldId id="606" r:id="rId18"/>
    <p:sldId id="625" r:id="rId19"/>
    <p:sldId id="626" r:id="rId20"/>
    <p:sldId id="616" r:id="rId21"/>
    <p:sldId id="609" r:id="rId22"/>
    <p:sldId id="610" r:id="rId23"/>
    <p:sldId id="627" r:id="rId24"/>
    <p:sldId id="628" r:id="rId25"/>
    <p:sldId id="629" r:id="rId26"/>
  </p:sldIdLst>
  <p:sldSz cx="9144000" cy="6858000" type="screen4x3"/>
  <p:notesSz cx="7315200" cy="96012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3300"/>
    <a:srgbClr val="FF0000"/>
    <a:srgbClr val="0000FF"/>
    <a:srgbClr val="F5F5EB"/>
    <a:srgbClr val="79946C"/>
    <a:srgbClr val="557082"/>
    <a:srgbClr val="FF6600"/>
    <a:srgbClr val="66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98" autoAdjust="0"/>
    <p:restoredTop sz="97443" autoAdjust="0"/>
  </p:normalViewPr>
  <p:slideViewPr>
    <p:cSldViewPr>
      <p:cViewPr>
        <p:scale>
          <a:sx n="127" d="100"/>
          <a:sy n="127" d="100"/>
        </p:scale>
        <p:origin x="36" y="2334"/>
      </p:cViewPr>
      <p:guideLst>
        <p:guide orient="horz" pos="4128"/>
        <p:guide pos="576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24"/>
    </p:cViewPr>
  </p:sorterViewPr>
  <p:notesViewPr>
    <p:cSldViewPr>
      <p:cViewPr>
        <p:scale>
          <a:sx n="75" d="100"/>
          <a:sy n="75" d="100"/>
        </p:scale>
        <p:origin x="-917" y="-53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1061" y="0"/>
            <a:ext cx="3134139" cy="4656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t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81061" y="9107697"/>
            <a:ext cx="3134139" cy="46727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b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FF0E14-07AE-4F17-AF31-D43E38886D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704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98235" y="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07/16/96</a:t>
            </a:r>
            <a:endParaRPr lang="en-US" altLang="zh-CN" sz="1300" dirty="0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20788" y="700088"/>
            <a:ext cx="4879975" cy="36591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488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98235" y="887488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9677547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F1A3D-6137-4219-A218-7CFFA2325BAB}" type="slidenum">
              <a:rPr lang="en-US"/>
              <a:pPr/>
              <a:t>2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C1B170-5C8B-4325-A64C-0984B1882D5C}" type="datetimeFigureOut">
              <a:rPr lang="en-US" smtClean="0"/>
              <a:t>4/5/2013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9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Clr>
                <a:srgbClr val="79946C"/>
              </a:buClr>
              <a:defRPr/>
            </a:lvl4pPr>
            <a:lvl5pPr>
              <a:buClr>
                <a:srgbClr val="79946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62000" y="1219200"/>
            <a:ext cx="8380413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5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31242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292872" name="Rectangle 8"/>
          <p:cNvSpPr>
            <a:spLocks noChangeArrowheads="1"/>
          </p:cNvSpPr>
          <p:nvPr userDrawn="1"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zh-CN" altLang="en-US" sz="360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宋体" pitchFamily="2" charset="-122"/>
            </a:endParaRPr>
          </a:p>
        </p:txBody>
      </p:sp>
      <p:sp>
        <p:nvSpPr>
          <p:cNvPr id="292873" name="Rectangle 9"/>
          <p:cNvSpPr>
            <a:spLocks noChangeArrowheads="1"/>
          </p:cNvSpPr>
          <p:nvPr userDrawn="1"/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00FF"/>
              </a:buClr>
              <a:buSzPct val="70000"/>
              <a:buFont typeface="Webdings" pitchFamily="18" charset="2"/>
              <a:buNone/>
              <a:defRPr/>
            </a:pPr>
            <a:endParaRPr lang="zh-CN" altLang="en-US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2877" name="Rectangle 13"/>
          <p:cNvSpPr>
            <a:spLocks noChangeArrowheads="1"/>
          </p:cNvSpPr>
          <p:nvPr userDrawn="1"/>
        </p:nvSpPr>
        <p:spPr bwMode="auto">
          <a:xfrm>
            <a:off x="382588" y="2819400"/>
            <a:ext cx="8380412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0.png"/><Relationship Id="rId13" Type="http://schemas.openxmlformats.org/officeDocument/2006/relationships/image" Target="../media/image460.png"/><Relationship Id="rId3" Type="http://schemas.openxmlformats.org/officeDocument/2006/relationships/image" Target="../media/image58.png"/><Relationship Id="rId7" Type="http://schemas.openxmlformats.org/officeDocument/2006/relationships/image" Target="../media/image400.png"/><Relationship Id="rId12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390.png"/><Relationship Id="rId11" Type="http://schemas.openxmlformats.org/officeDocument/2006/relationships/image" Target="../media/image440.png"/><Relationship Id="rId5" Type="http://schemas.openxmlformats.org/officeDocument/2006/relationships/image" Target="../media/image380.png"/><Relationship Id="rId10" Type="http://schemas.openxmlformats.org/officeDocument/2006/relationships/image" Target="../media/image430.png"/><Relationship Id="rId4" Type="http://schemas.openxmlformats.org/officeDocument/2006/relationships/image" Target="../media/image370.png"/><Relationship Id="rId9" Type="http://schemas.openxmlformats.org/officeDocument/2006/relationships/image" Target="../media/image4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470.png"/><Relationship Id="rId7" Type="http://schemas.openxmlformats.org/officeDocument/2006/relationships/image" Target="../media/image510.png"/><Relationship Id="rId12" Type="http://schemas.openxmlformats.org/officeDocument/2006/relationships/image" Target="../media/image5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500.png"/><Relationship Id="rId11" Type="http://schemas.openxmlformats.org/officeDocument/2006/relationships/image" Target="../media/image550.png"/><Relationship Id="rId5" Type="http://schemas.openxmlformats.org/officeDocument/2006/relationships/image" Target="../media/image490.png"/><Relationship Id="rId10" Type="http://schemas.openxmlformats.org/officeDocument/2006/relationships/image" Target="../media/image540.png"/><Relationship Id="rId4" Type="http://schemas.openxmlformats.org/officeDocument/2006/relationships/image" Target="../media/image60.png"/><Relationship Id="rId9" Type="http://schemas.openxmlformats.org/officeDocument/2006/relationships/image" Target="../media/image5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0.png"/><Relationship Id="rId3" Type="http://schemas.openxmlformats.org/officeDocument/2006/relationships/image" Target="../media/image62.png"/><Relationship Id="rId7" Type="http://schemas.openxmlformats.org/officeDocument/2006/relationships/image" Target="../media/image6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6" Type="http://schemas.openxmlformats.org/officeDocument/2006/relationships/image" Target="../media/image63.png"/><Relationship Id="rId5" Type="http://schemas.openxmlformats.org/officeDocument/2006/relationships/image" Target="../media/image590.png"/><Relationship Id="rId4" Type="http://schemas.openxmlformats.org/officeDocument/2006/relationships/image" Target="../media/image58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0.png"/><Relationship Id="rId7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0.png"/><Relationship Id="rId3" Type="http://schemas.openxmlformats.org/officeDocument/2006/relationships/image" Target="../media/image70.png"/><Relationship Id="rId7" Type="http://schemas.microsoft.com/office/2007/relationships/hdphoto" Target="../media/hdphoto4.wdp"/><Relationship Id="rId12" Type="http://schemas.openxmlformats.org/officeDocument/2006/relationships/image" Target="../media/image10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73.png"/><Relationship Id="rId11" Type="http://schemas.openxmlformats.org/officeDocument/2006/relationships/image" Target="../media/image90.png"/><Relationship Id="rId5" Type="http://schemas.openxmlformats.org/officeDocument/2006/relationships/image" Target="../media/image72.png"/><Relationship Id="rId10" Type="http://schemas.openxmlformats.org/officeDocument/2006/relationships/image" Target="../media/image80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Relationship Id="rId1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21" Type="http://schemas.openxmlformats.org/officeDocument/2006/relationships/image" Target="../media/image22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tags" Target="../tags/tag6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microsoft.com/office/2007/relationships/hdphoto" Target="../media/hdphoto1.wdp"/><Relationship Id="rId23" Type="http://schemas.openxmlformats.org/officeDocument/2006/relationships/image" Target="../media/image24.png"/><Relationship Id="rId10" Type="http://schemas.openxmlformats.org/officeDocument/2006/relationships/image" Target="../media/image12.png"/><Relationship Id="rId19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29.png"/><Relationship Id="rId3" Type="http://schemas.openxmlformats.org/officeDocument/2006/relationships/image" Target="../media/image190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20.png"/><Relationship Id="rId11" Type="http://schemas.openxmlformats.org/officeDocument/2006/relationships/image" Target="../media/image27.png"/><Relationship Id="rId5" Type="http://schemas.openxmlformats.org/officeDocument/2006/relationships/image" Target="../media/image210.png"/><Relationship Id="rId10" Type="http://schemas.openxmlformats.org/officeDocument/2006/relationships/image" Target="../media/image26.png"/><Relationship Id="rId4" Type="http://schemas.openxmlformats.org/officeDocument/2006/relationships/image" Target="../media/image200.png"/><Relationship Id="rId9" Type="http://schemas.openxmlformats.org/officeDocument/2006/relationships/image" Target="../media/image250.png"/><Relationship Id="rId14" Type="http://schemas.openxmlformats.org/officeDocument/2006/relationships/image" Target="../media/image81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32.png"/><Relationship Id="rId11" Type="http://schemas.openxmlformats.org/officeDocument/2006/relationships/image" Target="../media/image35.png"/><Relationship Id="rId5" Type="http://schemas.microsoft.com/office/2007/relationships/hdphoto" Target="../media/hdphoto2.wdp"/><Relationship Id="rId10" Type="http://schemas.openxmlformats.org/officeDocument/2006/relationships/image" Target="../media/image34.png"/><Relationship Id="rId4" Type="http://schemas.openxmlformats.org/officeDocument/2006/relationships/image" Target="../media/image31.png"/><Relationship Id="rId9" Type="http://schemas.openxmlformats.org/officeDocument/2006/relationships/image" Target="../media/image2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png"/><Relationship Id="rId1" Type="http://schemas.openxmlformats.org/officeDocument/2006/relationships/tags" Target="../tags/tag10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png"/><Relationship Id="rId15" Type="http://schemas.openxmlformats.org/officeDocument/2006/relationships/image" Target="../media/image4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Relationship Id="rId1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153400" cy="1295400"/>
          </a:xfrm>
        </p:spPr>
        <p:txBody>
          <a:bodyPr/>
          <a:lstStyle/>
          <a:p>
            <a:pPr lvl="0"/>
            <a:r>
              <a:rPr lang="en-US" dirty="0" smtClean="0"/>
              <a:t>High Frequency Switching Noise Analysis in Active Mixer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Presented </a:t>
            </a:r>
            <a:r>
              <a:rPr lang="en-US" dirty="0" smtClean="0"/>
              <a:t>By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11" descr="vt_shield_tag_onwhite2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391688"/>
            <a:ext cx="1809750" cy="409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432550"/>
            <a:ext cx="457200" cy="349250"/>
          </a:xfrm>
        </p:spPr>
        <p:txBody>
          <a:bodyPr/>
          <a:lstStyle/>
          <a:p>
            <a:fld id="{F6B0E1E6-BBDF-4CD7-A72C-4AECEAC288E1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752600"/>
            <a:ext cx="3565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time average noise CSD at output is,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67200" y="1676400"/>
                <a:ext cx="3255186" cy="4760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𝑠h𝑜𝑡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 = 2KT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</m:nary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𝑑𝑡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200" y="1676400"/>
                <a:ext cx="3255186" cy="476028"/>
              </a:xfrm>
              <a:prstGeom prst="rect">
                <a:avLst/>
              </a:prstGeom>
              <a:blipFill rotWithShape="1">
                <a:blip r:embed="rId3"/>
                <a:stretch>
                  <a:fillRect t="-89744" b="-13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27400" y="2152428"/>
                <a:ext cx="4110421" cy="501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	=2KT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</m:den>
                    </m:f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 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𝐼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  <m:sSup>
                          <m:sSup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  </m:t>
                            </m:r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sech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𝑖𝑑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</m:func>
                          </m:e>
                          <m:sup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7400" y="2152428"/>
                <a:ext cx="4110421" cy="501163"/>
              </a:xfrm>
              <a:prstGeom prst="rect">
                <a:avLst/>
              </a:prstGeom>
              <a:blipFill rotWithShape="1">
                <a:blip r:embed="rId4"/>
                <a:stretch>
                  <a:fillRect t="-80488" b="-128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533400" y="3352800"/>
            <a:ext cx="8246168" cy="11560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Value of the integral is evaluated using FFT technique.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utput noise current due to shot noise is a function of bias current I and local oscillator voltage.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Noise current is independent on the dimensions of switching transistors.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Shot Noise of Switches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8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635" y="1660746"/>
            <a:ext cx="5892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Instantaneous output thermal noise due to base resistance is given by,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48400" y="1660746"/>
                <a:ext cx="2740302" cy="354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𝑟𝑏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=2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4</m:t>
                    </m:r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𝐾𝑇</m:t>
                    </m:r>
                    <m:sSub>
                      <m:sSub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𝑟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𝑏</m:t>
                        </m:r>
                      </m:sub>
                    </m:sSub>
                    <m:sSup>
                      <m:sSup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1660746"/>
                <a:ext cx="2740302" cy="354264"/>
              </a:xfrm>
              <a:prstGeom prst="rect">
                <a:avLst/>
              </a:prstGeom>
              <a:blipFill rotWithShape="1">
                <a:blip r:embed="rId3"/>
                <a:stretch>
                  <a:fillRect t="-5085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962400" y="2119647"/>
                <a:ext cx="4974823" cy="518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𝑟𝑏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q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𝑏</m:t>
                            </m:r>
                          </m:sub>
                        </m:sSub>
                        <m:sSup>
                          <m:sSup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 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𝐼</m:t>
                            </m:r>
                          </m:e>
                          <m:sup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</m:den>
                    </m:f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nary>
                      <m:nary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𝑇𝑠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func>
                              <m:funcPr>
                                <m:ctrlP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</m:ctrlPr>
                              </m:funcPr>
                              <m:fName>
                                <m:r>
                                  <a:rPr lang="en-US" b="0" i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 </m:t>
                                </m:r>
                                <m:r>
                                  <a:rPr lang="en-US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sech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𝑣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𝑖𝑑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𝑉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chemeClr val="bg1"/>
                                            </a:solidFill>
                                            <a:latin typeface="Cambria Math"/>
                                            <a:ea typeface="Cambria Math"/>
                                          </a:rPr>
                                          <m:t>𝑇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</m:func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𝑑𝑡</m:t>
                        </m:r>
                      </m:e>
                    </m:nary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119647"/>
                <a:ext cx="4974823" cy="518860"/>
              </a:xfrm>
              <a:prstGeom prst="rect">
                <a:avLst/>
              </a:prstGeom>
              <a:blipFill rotWithShape="1">
                <a:blip r:embed="rId4"/>
                <a:stretch>
                  <a:fillRect t="-74118" b="-123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32916" y="2209800"/>
            <a:ext cx="4568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time average noise spectrum density at output is,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56650" y="3429000"/>
                <a:ext cx="8661474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71450" indent="-1714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bg1"/>
                    </a:solidFill>
                  </a:rPr>
                  <a:t>Value of the integral is evaluated using FFT technique.</a:t>
                </a:r>
              </a:p>
              <a:p>
                <a:pPr marL="171450" indent="-1714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bg1"/>
                    </a:solidFill>
                  </a:rPr>
                  <a:t>Output Thermal noise current is proportional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while output shot noise current is proportional to I,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smtClean="0">
                    <a:solidFill>
                      <a:schemeClr val="bg1"/>
                    </a:solidFill>
                  </a:rPr>
                  <a:t>  so as I gets higher, base resistance noise becomes dominant.</a:t>
                </a:r>
              </a:p>
              <a:p>
                <a:pPr marL="171450" indent="-171450">
                  <a:lnSpc>
                    <a:spcPct val="150000"/>
                  </a:lnSpc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bg1"/>
                    </a:solidFill>
                  </a:rPr>
                  <a:t>Output shot noise and output thermal noise even function with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50" y="3429000"/>
                <a:ext cx="8661474" cy="1569660"/>
              </a:xfrm>
              <a:prstGeom prst="rect">
                <a:avLst/>
              </a:prstGeom>
              <a:blipFill rotWithShape="1">
                <a:blip r:embed="rId5"/>
                <a:stretch>
                  <a:fillRect l="-211" r="-211" b="-1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41275" y="4572000"/>
                <a:ext cx="5085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𝑖𝑑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.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275" y="4572000"/>
                <a:ext cx="508536" cy="338554"/>
              </a:xfrm>
              <a:prstGeom prst="rect">
                <a:avLst/>
              </a:prstGeom>
              <a:blipFill rotWithShape="1">
                <a:blip r:embed="rId6"/>
                <a:stretch>
                  <a:fillRect t="-5357" r="-4819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Base Resistance Noise of Switches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4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12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3438457" cy="242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36826" y="319325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50317" y="3239421"/>
                <a:ext cx="3719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317" y="3239421"/>
                <a:ext cx="371961" cy="2462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67400" y="3239420"/>
                <a:ext cx="4624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3239420"/>
                <a:ext cx="462434" cy="24622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16200000">
                <a:off x="6548806" y="2167283"/>
                <a:ext cx="7707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548806" y="2167283"/>
                <a:ext cx="770787" cy="24622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 rot="16200000">
                <a:off x="5482006" y="2243483"/>
                <a:ext cx="7707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482006" y="2243483"/>
                <a:ext cx="770787" cy="24622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 rot="16200000">
                <a:off x="5786603" y="2243483"/>
                <a:ext cx="7707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786603" y="2243483"/>
                <a:ext cx="770787" cy="246221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 rot="16200000">
                <a:off x="6903134" y="2199806"/>
                <a:ext cx="770787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903134" y="2199806"/>
                <a:ext cx="770787" cy="24622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934200" y="3241971"/>
                <a:ext cx="4624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4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200" y="3241971"/>
                <a:ext cx="462434" cy="246221"/>
              </a:xfrm>
              <a:prstGeom prst="rect">
                <a:avLst/>
              </a:prstGeom>
              <a:blipFill rotWithShape="1">
                <a:blip r:embed="rId10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077200" y="243840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Vn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27882" y="3072694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1752600"/>
            <a:ext cx="199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Frequency domain 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514600" y="1779629"/>
                <a:ext cx="1911742" cy="317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𝑜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n-US" sz="1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</m:d>
                      <m:r>
                        <a:rPr lang="en-US" sz="1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𝑓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1779629"/>
                <a:ext cx="1911742" cy="317203"/>
              </a:xfrm>
              <a:prstGeom prst="rect">
                <a:avLst/>
              </a:prstGeom>
              <a:blipFill rotWithShape="1">
                <a:blip r:embed="rId11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371600" y="2205644"/>
                <a:ext cx="3200400" cy="615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𝐺𝑚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 (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𝑓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−2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𝐿𝑂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  <m:r>
                        <a:rPr lang="en-US" sz="14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∗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𝑓</m:t>
                      </m:r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2205644"/>
                <a:ext cx="3200400" cy="615168"/>
              </a:xfrm>
              <a:prstGeom prst="rect">
                <a:avLst/>
              </a:prstGeom>
              <a:blipFill rotWithShape="1">
                <a:blip r:embed="rId12"/>
                <a:stretch>
                  <a:fillRect l="-190" t="-115842" b="-1663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408641" y="3239420"/>
            <a:ext cx="491031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Discrete sampling action at zero crossings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aliases the broadband noise. Thus any noise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at                is </a:t>
            </a:r>
            <a:r>
              <a:rPr lang="en-US" dirty="0" err="1" smtClean="0">
                <a:solidFill>
                  <a:schemeClr val="bg1"/>
                </a:solidFill>
              </a:rPr>
              <a:t>downconverted</a:t>
            </a:r>
            <a:r>
              <a:rPr lang="en-US" dirty="0" smtClean="0">
                <a:solidFill>
                  <a:schemeClr val="bg1"/>
                </a:solidFill>
              </a:rPr>
              <a:t> to IF </a:t>
            </a:r>
            <a:r>
              <a:rPr lang="en-US" dirty="0" err="1" smtClean="0">
                <a:solidFill>
                  <a:schemeClr val="bg1"/>
                </a:solidFill>
              </a:rPr>
              <a:t>Freq</a:t>
            </a:r>
            <a:r>
              <a:rPr lang="en-US" dirty="0" smtClean="0">
                <a:solidFill>
                  <a:schemeClr val="bg1"/>
                </a:solidFill>
              </a:rPr>
              <a:t>(higher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harmonics can be neglected)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 err="1" smtClean="0">
                <a:solidFill>
                  <a:schemeClr val="bg1"/>
                </a:solidFill>
              </a:rPr>
              <a:t>Subharmonic</a:t>
            </a:r>
            <a:r>
              <a:rPr lang="en-US" dirty="0" smtClean="0">
                <a:solidFill>
                  <a:schemeClr val="bg1"/>
                </a:solidFill>
              </a:rPr>
              <a:t> Mixer </a:t>
            </a:r>
            <a:r>
              <a:rPr lang="en-US" dirty="0" err="1" smtClean="0">
                <a:solidFill>
                  <a:schemeClr val="bg1"/>
                </a:solidFill>
              </a:rPr>
              <a:t>case,this</a:t>
            </a:r>
            <a:r>
              <a:rPr lang="en-US" dirty="0" smtClean="0">
                <a:solidFill>
                  <a:schemeClr val="bg1"/>
                </a:solidFill>
              </a:rPr>
              <a:t> twice LO frequency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increases noise at output  </a:t>
            </a:r>
            <a:r>
              <a:rPr lang="en-US" dirty="0" err="1" smtClean="0">
                <a:solidFill>
                  <a:schemeClr val="bg1"/>
                </a:solidFill>
              </a:rPr>
              <a:t>signicantly</a:t>
            </a:r>
            <a:r>
              <a:rPr lang="en-US" dirty="0" smtClean="0">
                <a:solidFill>
                  <a:schemeClr val="bg1"/>
                </a:solidFill>
              </a:rPr>
              <a:t> because LO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freq</a:t>
            </a:r>
            <a:r>
              <a:rPr lang="en-US" dirty="0" smtClean="0">
                <a:solidFill>
                  <a:schemeClr val="bg1"/>
                </a:solidFill>
              </a:rPr>
              <a:t> is low.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928400" y="3733800"/>
                <a:ext cx="88639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200" i="1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±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8400" y="3733800"/>
                <a:ext cx="886397" cy="276999"/>
              </a:xfrm>
              <a:prstGeom prst="rect">
                <a:avLst/>
              </a:prstGeom>
              <a:blipFill rotWithShape="1">
                <a:blip r:embed="rId13"/>
                <a:stretch>
                  <a:fillRect b="-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Noise in Frequency 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7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60957" y="1337101"/>
                <a:ext cx="7815922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bg1"/>
                    </a:solidFill>
                  </a:rPr>
                  <a:t>A Filter at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can reduce the noise at output.</a:t>
                </a:r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>
                    <a:solidFill>
                      <a:schemeClr val="bg1"/>
                    </a:solidFill>
                  </a:rPr>
                  <a:t>Gain for input noise voltage is very low </a:t>
                </a:r>
                <a:r>
                  <a:rPr lang="en-US" dirty="0">
                    <a:solidFill>
                      <a:schemeClr val="bg1"/>
                    </a:solidFill>
                  </a:rPr>
                  <a:t>at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n-US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because of high impedance at the node x,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      thus shapes noise spectrum.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57" y="1337101"/>
                <a:ext cx="7815922" cy="830997"/>
              </a:xfrm>
              <a:prstGeom prst="rect">
                <a:avLst/>
              </a:prstGeom>
              <a:blipFill rotWithShape="1">
                <a:blip r:embed="rId3"/>
                <a:stretch>
                  <a:fillRect l="-234" t="-2190" b="-8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410" y="2514600"/>
            <a:ext cx="2895600" cy="331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930108" y="5120638"/>
                <a:ext cx="434926" cy="2918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𝑟𝑓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0108" y="5120638"/>
                <a:ext cx="434926" cy="291811"/>
              </a:xfrm>
              <a:prstGeom prst="rect">
                <a:avLst/>
              </a:prstGeom>
              <a:blipFill rotWithShape="1">
                <a:blip r:embed="rId5"/>
                <a:stretch>
                  <a:fillRect b="-20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906007" y="3754577"/>
                <a:ext cx="56291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6007" y="3754577"/>
                <a:ext cx="562911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4108" y="3775633"/>
                <a:ext cx="4474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108" y="3775633"/>
                <a:ext cx="447495" cy="2769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 bwMode="auto">
          <a:xfrm>
            <a:off x="2229996" y="4047947"/>
            <a:ext cx="243410" cy="21456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2473406" y="404794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x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396" y="3095578"/>
            <a:ext cx="2318369" cy="136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 rot="16200000">
                <a:off x="6087716" y="3318515"/>
                <a:ext cx="470097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087716" y="3318515"/>
                <a:ext cx="470097" cy="261610"/>
              </a:xfrm>
              <a:prstGeom prst="rect">
                <a:avLst/>
              </a:prstGeom>
              <a:blipFill rotWithShape="1">
                <a:blip r:embed="rId9"/>
                <a:stretch>
                  <a:fillRect r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788772" y="4412070"/>
                <a:ext cx="9469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20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B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𝑊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≥∆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8772" y="4412070"/>
                <a:ext cx="946926" cy="276999"/>
              </a:xfrm>
              <a:prstGeom prst="rect">
                <a:avLst/>
              </a:prstGeom>
              <a:blipFill rotWithShape="1"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351397" y="4282957"/>
                <a:ext cx="38837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1397" y="4282957"/>
                <a:ext cx="388376" cy="261610"/>
              </a:xfrm>
              <a:prstGeom prst="rect">
                <a:avLst/>
              </a:prstGeom>
              <a:blipFill rotWithShape="1">
                <a:blip r:embed="rId11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5064139" y="4235247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6799196" y="3095578"/>
                <a:ext cx="166071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Shaping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1400" dirty="0" smtClean="0">
                    <a:solidFill>
                      <a:schemeClr val="bg1"/>
                    </a:solidFill>
                  </a:rPr>
                  <a:t> at output</a:t>
                </a:r>
              </a:p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by using filter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9196" y="3095578"/>
                <a:ext cx="1660711" cy="523220"/>
              </a:xfrm>
              <a:prstGeom prst="rect">
                <a:avLst/>
              </a:prstGeom>
              <a:blipFill rotWithShape="1">
                <a:blip r:embed="rId12"/>
                <a:stretch>
                  <a:fillRect l="-733" t="-1163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7288765" y="4065124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23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Reduction of Noise Using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82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14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70" y="2304022"/>
            <a:ext cx="3729191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71271" y="4647484"/>
            <a:ext cx="1401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Frequency(GHz)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 rot="16200000">
                <a:off x="-584188" y="3148618"/>
                <a:ext cx="1919885" cy="328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Output Noise (</a:t>
                </a:r>
                <a:r>
                  <a:rPr lang="en-US" sz="1400" dirty="0" err="1" smtClean="0">
                    <a:solidFill>
                      <a:schemeClr val="bg1"/>
                    </a:solidFill>
                  </a:rPr>
                  <a:t>nV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𝐻𝑧</m:t>
                        </m:r>
                      </m:e>
                    </m:rad>
                  </m:oMath>
                </a14:m>
                <a:r>
                  <a:rPr lang="en-US" sz="1400" dirty="0" smtClean="0">
                    <a:solidFill>
                      <a:schemeClr val="bg1"/>
                    </a:solidFill>
                  </a:rPr>
                  <a:t>)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584188" y="3148618"/>
                <a:ext cx="1919885" cy="328039"/>
              </a:xfrm>
              <a:prstGeom prst="rect">
                <a:avLst/>
              </a:prstGeom>
              <a:blipFill rotWithShape="1">
                <a:blip r:embed="rId4"/>
                <a:stretch>
                  <a:fillRect t="-317" r="-18519" b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70999" y="1910208"/>
                <a:ext cx="3691332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=4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=90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𝑟𝑓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=94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999" y="1910208"/>
                <a:ext cx="3691332" cy="358303"/>
              </a:xfrm>
              <a:prstGeom prst="rect">
                <a:avLst/>
              </a:prstGeom>
              <a:blipFill rotWithShape="1">
                <a:blip r:embed="rId5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 bwMode="auto">
          <a:xfrm flipV="1">
            <a:off x="3623872" y="2900808"/>
            <a:ext cx="0" cy="10668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2938072" y="2596008"/>
            <a:ext cx="152400" cy="304800"/>
          </a:xfrm>
          <a:prstGeom prst="ellipse">
            <a:avLst/>
          </a:prstGeom>
          <a:noFill/>
          <a:ln w="9525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3014272" y="3662808"/>
            <a:ext cx="152400" cy="304800"/>
          </a:xfrm>
          <a:prstGeom prst="ellipse">
            <a:avLst/>
          </a:prstGeom>
          <a:noFill/>
          <a:ln w="9525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H="1">
            <a:off x="2861872" y="2900808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2936823" y="3967608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878911" y="2770003"/>
            <a:ext cx="982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Without Filter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93424" y="38301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With Filter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672" y="2286000"/>
            <a:ext cx="3798920" cy="220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071672" y="1926448"/>
                <a:ext cx="3906134" cy="3583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=4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/3=30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𝑟𝑓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=94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𝐺𝐻𝑧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672" y="1926448"/>
                <a:ext cx="3906134" cy="358303"/>
              </a:xfrm>
              <a:prstGeom prst="rect">
                <a:avLst/>
              </a:prstGeom>
              <a:blipFill rotWithShape="1">
                <a:blip r:embed="rId7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/>
          <p:cNvCxnSpPr/>
          <p:nvPr/>
        </p:nvCxnSpPr>
        <p:spPr bwMode="auto">
          <a:xfrm flipV="1">
            <a:off x="8043472" y="2952424"/>
            <a:ext cx="0" cy="10668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4" name="Oval 33"/>
          <p:cNvSpPr/>
          <p:nvPr/>
        </p:nvSpPr>
        <p:spPr bwMode="auto">
          <a:xfrm>
            <a:off x="7807233" y="2760010"/>
            <a:ext cx="152400" cy="304800"/>
          </a:xfrm>
          <a:prstGeom prst="ellipse">
            <a:avLst/>
          </a:prstGeom>
          <a:noFill/>
          <a:ln w="9525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>
            <a:off x="7731033" y="3064810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6748072" y="2934005"/>
            <a:ext cx="9829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Without Filter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7" name="Oval 36"/>
          <p:cNvSpPr/>
          <p:nvPr/>
        </p:nvSpPr>
        <p:spPr bwMode="auto">
          <a:xfrm>
            <a:off x="7716043" y="3787008"/>
            <a:ext cx="152400" cy="304800"/>
          </a:xfrm>
          <a:prstGeom prst="ellipse">
            <a:avLst/>
          </a:prstGeom>
          <a:noFill/>
          <a:ln w="9525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flipH="1">
            <a:off x="7639843" y="4091808"/>
            <a:ext cx="15240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6809488" y="396849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With Filter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82087" y="4493595"/>
            <a:ext cx="1401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Frequency(GHz)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 rot="16200000">
                <a:off x="3947710" y="3315036"/>
                <a:ext cx="1919885" cy="328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chemeClr val="bg1"/>
                    </a:solidFill>
                  </a:rPr>
                  <a:t>Output Noise (</a:t>
                </a:r>
                <a:r>
                  <a:rPr lang="en-US" sz="1400" dirty="0" err="1" smtClean="0">
                    <a:solidFill>
                      <a:schemeClr val="bg1"/>
                    </a:solidFill>
                  </a:rPr>
                  <a:t>nV</a:t>
                </a:r>
                <a:r>
                  <a:rPr lang="en-US" sz="1400" dirty="0" smtClean="0">
                    <a:solidFill>
                      <a:schemeClr val="bg1"/>
                    </a:solidFill>
                  </a:rPr>
                  <a:t>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𝐻𝑧</m:t>
                        </m:r>
                      </m:e>
                    </m:rad>
                  </m:oMath>
                </a14:m>
                <a:r>
                  <a:rPr lang="en-US" sz="1400" dirty="0" smtClean="0">
                    <a:solidFill>
                      <a:schemeClr val="bg1"/>
                    </a:solidFill>
                  </a:rPr>
                  <a:t>)</a:t>
                </a:r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947710" y="3315036"/>
                <a:ext cx="1919885" cy="328039"/>
              </a:xfrm>
              <a:prstGeom prst="rect">
                <a:avLst/>
              </a:prstGeom>
              <a:blipFill rotWithShape="1">
                <a:blip r:embed="rId8"/>
                <a:stretch>
                  <a:fillRect r="-18519" b="-9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Simulated Output Noise spectrum Density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70999" y="1567906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For Mixer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34000" y="1524000"/>
            <a:ext cx="2512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For Sub harmonic Mixer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09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>
          <a:xfrm>
            <a:off x="7112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Bias current should be minimized to reduce switching noise.</a:t>
            </a:r>
          </a:p>
          <a:p>
            <a:r>
              <a:rPr lang="en-US" dirty="0" smtClean="0"/>
              <a:t>Slew rate and amplitude should be high to reduce noise current at output.</a:t>
            </a:r>
          </a:p>
          <a:p>
            <a:r>
              <a:rPr lang="en-US" dirty="0" smtClean="0"/>
              <a:t>For BJT, thermal noise is dominant over shot noise when bias current is high.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5344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+mn-lt"/>
              </a:rPr>
              <a:t>References: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[1]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Hooman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Darabi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and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Asad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A.Abidi,Fellow,IEEE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, “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Noise in RF-CMOS Mixers: A Simple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Physical </a:t>
            </a:r>
            <a:r>
              <a:rPr lang="en-US" sz="1400" dirty="0" err="1" smtClean="0">
                <a:solidFill>
                  <a:schemeClr val="bg1"/>
                </a:solidFill>
                <a:latin typeface="+mn-lt"/>
              </a:rPr>
              <a:t>Model”,IEEE</a:t>
            </a:r>
            <a:r>
              <a:rPr lang="en-US" sz="1400" dirty="0" smtClean="0">
                <a:solidFill>
                  <a:schemeClr val="bg1"/>
                </a:solidFill>
                <a:latin typeface="+mn-lt"/>
              </a:rPr>
              <a:t> TRANSACTIONS ON SOLID STATE CIRCUITS,VOL.35,NO.1,JANUARY 2000.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[2] </a:t>
            </a:r>
            <a:r>
              <a:rPr lang="en-US" dirty="0">
                <a:solidFill>
                  <a:schemeClr val="bg1"/>
                </a:solidFill>
              </a:rPr>
              <a:t>Ahmed </a:t>
            </a:r>
            <a:r>
              <a:rPr lang="en-US" dirty="0" err="1">
                <a:solidFill>
                  <a:schemeClr val="bg1"/>
                </a:solidFill>
              </a:rPr>
              <a:t>Helmy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Khaled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Sharaf</a:t>
            </a:r>
            <a:r>
              <a:rPr lang="en-US" dirty="0">
                <a:solidFill>
                  <a:schemeClr val="bg1"/>
                </a:solidFill>
              </a:rPr>
              <a:t>, Hani </a:t>
            </a:r>
            <a:r>
              <a:rPr lang="en-US" dirty="0" err="1" smtClean="0">
                <a:solidFill>
                  <a:schemeClr val="bg1"/>
                </a:solidFill>
              </a:rPr>
              <a:t>Ragai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, “</a:t>
            </a:r>
            <a:r>
              <a:rPr lang="en-US" dirty="0">
                <a:solidFill>
                  <a:schemeClr val="bg1"/>
                </a:solidFill>
              </a:rPr>
              <a:t>Analysis and </a:t>
            </a:r>
            <a:r>
              <a:rPr lang="en-US" dirty="0" smtClean="0">
                <a:solidFill>
                  <a:schemeClr val="bg1"/>
                </a:solidFill>
              </a:rPr>
              <a:t>Optimization of  Noise in </a:t>
            </a:r>
            <a:r>
              <a:rPr lang="en-US" dirty="0">
                <a:solidFill>
                  <a:schemeClr val="bg1"/>
                </a:solidFill>
              </a:rPr>
              <a:t>Bipolar </a:t>
            </a:r>
            <a:r>
              <a:rPr lang="en-US" dirty="0" smtClean="0">
                <a:solidFill>
                  <a:schemeClr val="bg1"/>
                </a:solidFill>
              </a:rPr>
              <a:t>RF Harmonic </a:t>
            </a:r>
            <a:r>
              <a:rPr lang="en-US" dirty="0">
                <a:solidFill>
                  <a:schemeClr val="bg1"/>
                </a:solidFill>
              </a:rPr>
              <a:t>Mixers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”.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[3] Hiroshi </a:t>
            </a:r>
            <a:r>
              <a:rPr lang="en-US" dirty="0" err="1" smtClean="0">
                <a:solidFill>
                  <a:schemeClr val="bg1"/>
                </a:solidFill>
              </a:rPr>
              <a:t>Tanimoto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dirty="0" err="1" smtClean="0">
                <a:solidFill>
                  <a:schemeClr val="bg1"/>
                </a:solidFill>
              </a:rPr>
              <a:t>ryuta</a:t>
            </a:r>
            <a:r>
              <a:rPr lang="en-US" dirty="0" smtClean="0">
                <a:solidFill>
                  <a:schemeClr val="bg1"/>
                </a:solidFill>
              </a:rPr>
              <a:t> Ito, “Noise Analysis of Bipolar Harmonic Mixers”,47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IEEE International Midwest symposium on circuit and system.</a:t>
            </a: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[4] B.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Razavi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,”RF Microelectronics”,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Printice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Hall, 2012.</a:t>
            </a: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50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62000" y="24384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45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0" y="550277"/>
            <a:ext cx="86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 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1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19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76400"/>
            <a:ext cx="317555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417547" y="3150563"/>
                <a:ext cx="3719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𝐼𝐹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547" y="3150563"/>
                <a:ext cx="371961" cy="246221"/>
              </a:xfrm>
              <a:prstGeom prst="rect">
                <a:avLst/>
              </a:prstGeom>
              <a:blipFill rotWithShape="1"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122351" y="3159603"/>
                <a:ext cx="39190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2351" y="3159603"/>
                <a:ext cx="391902" cy="2462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62800" y="3116309"/>
                <a:ext cx="4624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00" y="3116309"/>
                <a:ext cx="462434" cy="24622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077200" y="3116308"/>
                <a:ext cx="4624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7200" y="3116308"/>
                <a:ext cx="462434" cy="24622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433352" y="2981286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41504" y="1522511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Vn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1676399"/>
            <a:ext cx="48622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bg1"/>
                </a:solidFill>
              </a:rPr>
              <a:t>Transconductor</a:t>
            </a:r>
            <a:r>
              <a:rPr lang="en-US" dirty="0" smtClean="0">
                <a:solidFill>
                  <a:schemeClr val="bg1"/>
                </a:solidFill>
              </a:rPr>
              <a:t> noise is white noise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which is </a:t>
            </a:r>
            <a:r>
              <a:rPr lang="en-US" dirty="0" err="1" smtClean="0">
                <a:solidFill>
                  <a:schemeClr val="bg1"/>
                </a:solidFill>
              </a:rPr>
              <a:t>downconverted</a:t>
            </a:r>
            <a:r>
              <a:rPr lang="en-US" dirty="0" smtClean="0">
                <a:solidFill>
                  <a:schemeClr val="bg1"/>
                </a:solidFill>
              </a:rPr>
              <a:t> by LO frequency and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its odd harmonics assuming LO as square wave.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So </a:t>
            </a:r>
            <a:r>
              <a:rPr lang="en-US" dirty="0" err="1" smtClean="0">
                <a:solidFill>
                  <a:schemeClr val="bg1"/>
                </a:solidFill>
              </a:rPr>
              <a:t>transconductor</a:t>
            </a:r>
            <a:r>
              <a:rPr lang="en-US" dirty="0" smtClean="0">
                <a:solidFill>
                  <a:schemeClr val="bg1"/>
                </a:solidFill>
              </a:rPr>
              <a:t> noise are added at output because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they are uncorrelated.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30450" y="3886200"/>
                <a:ext cx="5352812" cy="3803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So the output noise spectrum at IF,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𝑜𝑛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𝑛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𝑛𝑟𝑓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i="1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𝑐𝑜𝑛𝑣</m:t>
                            </m:r>
                          </m:sub>
                        </m:sSub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450" y="3886200"/>
                <a:ext cx="5352812" cy="380361"/>
              </a:xfrm>
              <a:prstGeom prst="rect">
                <a:avLst/>
              </a:prstGeom>
              <a:blipFill rotWithShape="1">
                <a:blip r:embed="rId7"/>
                <a:stretch>
                  <a:fillRect l="-683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914400" y="4343400"/>
                <a:ext cx="7332392" cy="687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/>
                    </a:solidFill>
                  </a:rPr>
                  <a:t>Where n represents accumulated noise after aliasing.</a:t>
                </a:r>
              </a:p>
              <a:p>
                <a:r>
                  <a:rPr lang="en-US" dirty="0" smtClean="0">
                    <a:solidFill>
                      <a:schemeClr val="bg1"/>
                    </a:solidFill>
                  </a:rPr>
                  <a:t>(For an example ,for harmonic amplitude of square wave ,n=2(1+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5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+…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/4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4343400"/>
                <a:ext cx="7332392" cy="687752"/>
              </a:xfrm>
              <a:prstGeom prst="rect">
                <a:avLst/>
              </a:prstGeom>
              <a:blipFill rotWithShape="1">
                <a:blip r:embed="rId8"/>
                <a:stretch>
                  <a:fillRect l="-416" t="-2679" b="-2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15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16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609600" y="1295400"/>
            <a:ext cx="8382000" cy="2819400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Different source of noise in Active </a:t>
            </a:r>
            <a:r>
              <a:rPr lang="en-US" dirty="0" err="1" smtClean="0"/>
              <a:t>downconversion</a:t>
            </a:r>
            <a:r>
              <a:rPr lang="en-US" dirty="0" smtClean="0"/>
              <a:t> Mixer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Developing analytical expressions for high frequency white Noise due to switching transistor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Determination of Noise for BJT switch</a:t>
            </a:r>
            <a:endParaRPr lang="en-US" baseline="-25000" dirty="0" smtClean="0"/>
          </a:p>
          <a:p>
            <a:pPr>
              <a:lnSpc>
                <a:spcPct val="250000"/>
              </a:lnSpc>
            </a:pPr>
            <a:r>
              <a:rPr lang="en-US" dirty="0" smtClean="0"/>
              <a:t>A design example to reduce switch noise at output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White noise in Mixer Switches</a:t>
            </a:r>
            <a:endParaRPr lang="en-US" kern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2850" y="1752600"/>
            <a:ext cx="294341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 bwMode="auto">
          <a:xfrm>
            <a:off x="5368475" y="2019542"/>
            <a:ext cx="255584" cy="228358"/>
          </a:xfrm>
          <a:prstGeom prst="right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545959"/>
            <a:ext cx="1833562" cy="139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223" y="3507087"/>
            <a:ext cx="1684139" cy="105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ight Arrow 16"/>
          <p:cNvSpPr/>
          <p:nvPr/>
        </p:nvSpPr>
        <p:spPr bwMode="auto">
          <a:xfrm>
            <a:off x="7056639" y="2019542"/>
            <a:ext cx="255584" cy="228358"/>
          </a:xfrm>
          <a:prstGeom prst="right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>
            <a:off x="8001000" y="3200400"/>
            <a:ext cx="153292" cy="228600"/>
          </a:xfrm>
          <a:prstGeom prst="down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14" y="1443037"/>
            <a:ext cx="14192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67400" y="1600200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742015" y="2362200"/>
                <a:ext cx="322396" cy="277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𝐴</m:t>
                          </m:r>
                        </m:e>
                      </m:acc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015" y="2362200"/>
                <a:ext cx="322396" cy="277384"/>
              </a:xfrm>
              <a:prstGeom prst="rect">
                <a:avLst/>
              </a:prstGeom>
              <a:blipFill rotWithShape="1">
                <a:blip r:embed="rId9"/>
                <a:stretch>
                  <a:fillRect r="-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175160" y="1538645"/>
                <a:ext cx="39286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5160" y="1538645"/>
                <a:ext cx="392863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219404" y="2192923"/>
                <a:ext cx="39760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9404" y="2192923"/>
                <a:ext cx="397608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259396" y="3090446"/>
                <a:ext cx="57214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396" y="3090446"/>
                <a:ext cx="572144" cy="338554"/>
              </a:xfrm>
              <a:prstGeom prst="rect">
                <a:avLst/>
              </a:prstGeom>
              <a:blipFill rotWithShape="1">
                <a:blip r:embed="rId12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/>
          <p:cNvSpPr txBox="1"/>
          <p:nvPr/>
        </p:nvSpPr>
        <p:spPr>
          <a:xfrm>
            <a:off x="7267400" y="3505200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7221776" y="4267200"/>
                <a:ext cx="474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−</m:t>
                      </m:r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𝐼</m:t>
                      </m:r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1776" y="4267200"/>
                <a:ext cx="474938" cy="338554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8545468" y="3708326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2I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1857375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41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752600"/>
            <a:ext cx="46858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When </a:t>
            </a:r>
            <a:r>
              <a:rPr lang="en-US" dirty="0" err="1" smtClean="0">
                <a:solidFill>
                  <a:schemeClr val="bg1"/>
                </a:solidFill>
              </a:rPr>
              <a:t>Vn</a:t>
            </a:r>
            <a:r>
              <a:rPr lang="en-US" dirty="0" smtClean="0">
                <a:solidFill>
                  <a:schemeClr val="bg1"/>
                </a:solidFill>
              </a:rPr>
              <a:t> is slowly varying, it modulates the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Differential current waveform at the output.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The modulated current is the combination of actual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Current and a train of noise pulses whose frequency 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2Flo and height is 2I.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Vn</a:t>
            </a:r>
            <a:r>
              <a:rPr lang="en-US" dirty="0" smtClean="0">
                <a:solidFill>
                  <a:schemeClr val="bg1"/>
                </a:solidFill>
              </a:rPr>
              <a:t> is switch input referred noise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24000"/>
            <a:ext cx="1684139" cy="105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76038"/>
            <a:ext cx="3961084" cy="1953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62600" y="2945234"/>
            <a:ext cx="2188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Differential current in Mixer output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791200" y="4052618"/>
            <a:ext cx="9076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Noise Pulses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203299" y="5029199"/>
                <a:ext cx="35779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900" b="1" i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900" b="1" i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𝐓</m:t>
                      </m:r>
                    </m:oMath>
                  </m:oMathPara>
                </a14:m>
                <a:endParaRPr lang="en-US" sz="9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299" y="5029199"/>
                <a:ext cx="357790" cy="2308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955369" y="1689503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6557069" y="2579826"/>
            <a:ext cx="141752" cy="239574"/>
          </a:xfrm>
          <a:prstGeom prst="down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66800"/>
            <a:ext cx="5248275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833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38195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428875"/>
            <a:ext cx="4738789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05037"/>
            <a:ext cx="3667126" cy="183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89" y="4071079"/>
            <a:ext cx="3159149" cy="175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61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24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89" y="1859405"/>
            <a:ext cx="3352800" cy="35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64" y="2153352"/>
            <a:ext cx="3676650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33575"/>
            <a:ext cx="21907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667000"/>
            <a:ext cx="38481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90837"/>
            <a:ext cx="345757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" y="3314700"/>
            <a:ext cx="3724275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64" y="1437338"/>
            <a:ext cx="42386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02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1828800"/>
            <a:ext cx="5943600" cy="1894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Mixer is a nonlinear time varying circuit so Output noise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is non stationary.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Bias point is not constant but varies with LO drive signal.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Noise sources are very small compared to periodic LO signal so Mixer can be modeled as LPTV system.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738437" cy="297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367" y="3810000"/>
            <a:ext cx="468399" cy="30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1" y="3801283"/>
            <a:ext cx="457200" cy="29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Mixer Nonlinearity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91165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4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Noise source in Mixer</a:t>
            </a:r>
            <a:endParaRPr lang="en-US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828800"/>
            <a:ext cx="5943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Low Frequency Noise</a:t>
            </a:r>
          </a:p>
          <a:p>
            <a:pPr marL="1200150" lvl="2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Flicker Noise of Mixer switch.</a:t>
            </a:r>
          </a:p>
          <a:p>
            <a:pPr marL="1200150" lvl="2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bg1"/>
                </a:solidFill>
              </a:rPr>
              <a:t>Transconductor</a:t>
            </a:r>
            <a:r>
              <a:rPr lang="en-US" dirty="0" smtClean="0">
                <a:solidFill>
                  <a:schemeClr val="bg1"/>
                </a:solidFill>
              </a:rPr>
              <a:t> noise	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High frequency Noise</a:t>
            </a:r>
          </a:p>
          <a:p>
            <a:pPr marL="1200150" lvl="2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bg1"/>
                </a:solidFill>
              </a:rPr>
              <a:t>Transconductor</a:t>
            </a:r>
            <a:r>
              <a:rPr lang="en-US" dirty="0" smtClean="0">
                <a:solidFill>
                  <a:schemeClr val="bg1"/>
                </a:solidFill>
              </a:rPr>
              <a:t> Noise</a:t>
            </a:r>
          </a:p>
          <a:p>
            <a:pPr marL="1200150" lvl="2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Load Noise</a:t>
            </a:r>
          </a:p>
          <a:p>
            <a:pPr marL="1200150" lvl="2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>
                <a:solidFill>
                  <a:schemeClr val="bg1"/>
                </a:solidFill>
              </a:rPr>
              <a:t>White Noise in Mixer switches</a:t>
            </a:r>
          </a:p>
          <a:p>
            <a:pPr lvl="2"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6576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606" y="3376232"/>
            <a:ext cx="18383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55969" y="3587955"/>
            <a:ext cx="2359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9977" y="4350391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-I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009167" y="2755842"/>
                <a:ext cx="3533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167" y="2755842"/>
                <a:ext cx="353366" cy="2769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293855" y="5363510"/>
                <a:ext cx="61734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3855" y="5363510"/>
                <a:ext cx="617348" cy="276999"/>
              </a:xfrm>
              <a:prstGeom prst="rect">
                <a:avLst/>
              </a:prstGeom>
              <a:blipFill rotWithShape="1"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033348" y="4227281"/>
                <a:ext cx="69044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≪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en-US" sz="11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348" y="4227281"/>
                <a:ext cx="690445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033348" y="5240399"/>
                <a:ext cx="3959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en-US" sz="11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348" y="5240399"/>
                <a:ext cx="395942" cy="2616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984394" y="6402682"/>
                <a:ext cx="8488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𝑠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1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𝑆</m:t>
                      </m:r>
                    </m:oMath>
                  </m:oMathPara>
                </a14:m>
                <a:endParaRPr lang="en-US" sz="11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4394" y="6402682"/>
                <a:ext cx="848822" cy="261610"/>
              </a:xfrm>
              <a:prstGeom prst="rect">
                <a:avLst/>
              </a:prstGeom>
              <a:blipFill rotWithShape="1">
                <a:blip r:embed="rId8"/>
                <a:stretch>
                  <a:fillRect b="-46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270695" y="3950282"/>
                <a:ext cx="4272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0695" y="3950282"/>
                <a:ext cx="427232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293855" y="4405051"/>
                <a:ext cx="64049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𝑣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3855" y="4405051"/>
                <a:ext cx="640496" cy="276999"/>
              </a:xfrm>
              <a:prstGeom prst="rect">
                <a:avLst/>
              </a:prstGeom>
              <a:blipFill rotWithShape="1">
                <a:blip r:embed="rId10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173950" y="5052066"/>
                <a:ext cx="4272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950" y="5052066"/>
                <a:ext cx="427232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8173950" y="6043232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t</a:t>
            </a:r>
            <a:endParaRPr lang="en-US" sz="1200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409894" y="5605497"/>
                <a:ext cx="6384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𝐼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/∆</m:t>
                      </m:r>
                      <m:r>
                        <a:rPr lang="en-US" sz="12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894" y="5605497"/>
                <a:ext cx="638444" cy="276999"/>
              </a:xfrm>
              <a:prstGeom prst="rect">
                <a:avLst/>
              </a:prstGeom>
              <a:blipFill rotWithShape="1">
                <a:blip r:embed="rId12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6375904" y="4611997"/>
                <a:ext cx="6384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𝐼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/∆</m:t>
                      </m:r>
                      <m:r>
                        <a:rPr lang="en-US" sz="12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904" y="4611997"/>
                <a:ext cx="638444" cy="276999"/>
              </a:xfrm>
              <a:prstGeom prst="rect">
                <a:avLst/>
              </a:prstGeom>
              <a:blipFill rotWithShape="1">
                <a:blip r:embed="rId1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-50000"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852" y="1668593"/>
            <a:ext cx="2198629" cy="147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18929" y="3915130"/>
                <a:ext cx="1499962" cy="5383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𝑖𝑑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929" y="3915130"/>
                <a:ext cx="1499962" cy="53835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3988" y="5104708"/>
                <a:ext cx="1096646" cy="5334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∴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b="0" i="0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88" y="5104708"/>
                <a:ext cx="1096646" cy="533416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18929" y="4476009"/>
                <a:ext cx="1862368" cy="5965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𝑆𝑙𝑒𝑤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𝑅𝑎𝑡𝑒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𝑆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929" y="4476009"/>
                <a:ext cx="1862368" cy="596510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/>
          <p:nvPr/>
        </p:nvCxnSpPr>
        <p:spPr bwMode="auto">
          <a:xfrm>
            <a:off x="8650567" y="1994192"/>
            <a:ext cx="0" cy="33696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671080" y="2031868"/>
                <a:ext cx="3959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100" b="0" i="1" smtClean="0">
                          <a:solidFill>
                            <a:schemeClr val="bg2"/>
                          </a:solidFill>
                          <a:latin typeface="Cambria Math"/>
                          <a:ea typeface="Cambria Math"/>
                        </a:rPr>
                        <m:t>𝑉</m:t>
                      </m:r>
                    </m:oMath>
                  </m:oMathPara>
                </a14:m>
                <a:endParaRPr lang="en-US" sz="11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1080" y="2031868"/>
                <a:ext cx="395942" cy="261610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947010" y="1499316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65616" y="2338012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-A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1256" y="1377843"/>
            <a:ext cx="4868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bg2"/>
                </a:solidFill>
              </a:rPr>
              <a:t>Switches contribute noise to the output over the time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     when </a:t>
            </a:r>
            <a:r>
              <a:rPr lang="en-US" dirty="0">
                <a:solidFill>
                  <a:schemeClr val="bg2"/>
                </a:solidFill>
              </a:rPr>
              <a:t>they are both on, because it acts as </a:t>
            </a:r>
            <a:r>
              <a:rPr lang="en-US" dirty="0" err="1">
                <a:solidFill>
                  <a:schemeClr val="bg2"/>
                </a:solidFill>
              </a:rPr>
              <a:t>cascode</a:t>
            </a:r>
            <a:r>
              <a:rPr lang="en-US" dirty="0">
                <a:solidFill>
                  <a:schemeClr val="bg2"/>
                </a:solidFill>
              </a:rPr>
              <a:t>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     transistor </a:t>
            </a:r>
            <a:r>
              <a:rPr lang="en-US" dirty="0">
                <a:solidFill>
                  <a:schemeClr val="bg2"/>
                </a:solidFill>
              </a:rPr>
              <a:t>whose tail current is fixed I.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Bias dependent </a:t>
            </a:r>
            <a:r>
              <a:rPr lang="en-US" dirty="0" err="1" smtClean="0">
                <a:solidFill>
                  <a:schemeClr val="bg1"/>
                </a:solidFill>
              </a:rPr>
              <a:t>transconductance</a:t>
            </a:r>
            <a:r>
              <a:rPr lang="en-US" dirty="0" smtClean="0">
                <a:solidFill>
                  <a:schemeClr val="bg1"/>
                </a:solidFill>
              </a:rPr>
              <a:t> of the switching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pair Gm.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729" y="3675069"/>
            <a:ext cx="1367852" cy="1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99280" y="3587955"/>
            <a:ext cx="2402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Differential LO waveform,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95018" y="3923539"/>
            <a:ext cx="1719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Switching pair I-V curve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45913" y="4790620"/>
            <a:ext cx="2107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Transconductance</a:t>
            </a:r>
            <a:r>
              <a:rPr lang="en-US" sz="1200" dirty="0" smtClean="0">
                <a:solidFill>
                  <a:schemeClr val="bg1"/>
                </a:solidFill>
              </a:rPr>
              <a:t> of switching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Pair in voltage domain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49717" y="5800953"/>
            <a:ext cx="1775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Transconductance</a:t>
            </a:r>
            <a:r>
              <a:rPr lang="en-US" sz="1200" dirty="0" smtClean="0">
                <a:solidFill>
                  <a:schemeClr val="bg1"/>
                </a:solidFill>
              </a:rPr>
              <a:t> in time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domain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065" y="1401373"/>
            <a:ext cx="14192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33428" y="2808763"/>
            <a:ext cx="253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431705" y="1966452"/>
                <a:ext cx="7764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𝐴</m:t>
                      </m:r>
                      <m:func>
                        <m:funcPr>
                          <m:ctrlP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000" b="0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10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0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𝐿𝑂</m:t>
                              </m:r>
                            </m:sub>
                          </m:sSub>
                          <m:r>
                            <a:rPr lang="en-US" sz="10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1705" y="1966452"/>
                <a:ext cx="776431" cy="246221"/>
              </a:xfrm>
              <a:prstGeom prst="rect">
                <a:avLst/>
              </a:prstGeom>
              <a:blipFill rotWithShape="1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059780" y="1977371"/>
                <a:ext cx="78765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0" dirty="0" smtClean="0">
                    <a:solidFill>
                      <a:schemeClr val="bg1"/>
                    </a:solidFill>
                  </a:rPr>
                  <a:t>-</a:t>
                </a:r>
                <a14:m>
                  <m:oMath xmlns:m="http://schemas.openxmlformats.org/officeDocument/2006/math">
                    <m:r>
                      <a:rPr lang="en-US" sz="1000" b="0" i="1" smtClean="0">
                        <a:solidFill>
                          <a:schemeClr val="bg1"/>
                        </a:solidFill>
                        <a:latin typeface="Cambria Math"/>
                      </a:rPr>
                      <m:t>𝐴</m:t>
                    </m:r>
                    <m:func>
                      <m:funcPr>
                        <m:ctrlPr>
                          <a:rPr lang="en-US" sz="1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000" b="0" i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sz="10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0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𝐿𝑂</m:t>
                            </m:r>
                          </m:sub>
                        </m:sSub>
                        <m:r>
                          <a:rPr lang="en-US" sz="10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</m:e>
                    </m:func>
                  </m:oMath>
                </a14:m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9780" y="1977371"/>
                <a:ext cx="787652" cy="246221"/>
              </a:xfrm>
              <a:prstGeom prst="rect">
                <a:avLst/>
              </a:prstGeom>
              <a:blipFill rotWithShape="1">
                <a:blip r:embed="rId23"/>
                <a:stretch>
                  <a:fillRect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Linear Time varying </a:t>
            </a:r>
            <a:r>
              <a:rPr lang="en-US" kern="0" dirty="0" err="1" smtClean="0"/>
              <a:t>Transconductance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28788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6</a:t>
            </a:fld>
            <a:endParaRPr lang="en-US"/>
          </a:p>
        </p:txBody>
      </p:sp>
      <p:sp>
        <p:nvSpPr>
          <p:cNvPr id="6" name="Down Arrow 5"/>
          <p:cNvSpPr/>
          <p:nvPr/>
        </p:nvSpPr>
        <p:spPr bwMode="auto">
          <a:xfrm>
            <a:off x="6600570" y="4082770"/>
            <a:ext cx="152400" cy="279198"/>
          </a:xfrm>
          <a:prstGeom prst="down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34916" y="5105078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199585" y="4410234"/>
                <a:ext cx="38664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9585" y="4410234"/>
                <a:ext cx="386644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296548" y="4726158"/>
                <a:ext cx="6164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6548" y="4726158"/>
                <a:ext cx="616451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038081" y="4740235"/>
                <a:ext cx="649152" cy="3648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𝑆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081" y="4740235"/>
                <a:ext cx="649152" cy="364843"/>
              </a:xfrm>
              <a:prstGeom prst="rect">
                <a:avLst/>
              </a:prstGeom>
              <a:blipFill rotWithShape="1">
                <a:blip r:embed="rId5"/>
                <a:stretch>
                  <a:fillRect l="-14019" t="-91525" r="-43925" b="-142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55543" y="4405237"/>
                <a:ext cx="7653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𝑝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543" y="4405237"/>
                <a:ext cx="765338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000" y="1541710"/>
            <a:ext cx="362902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5038081" y="2219825"/>
                <a:ext cx="61734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081" y="2219825"/>
                <a:ext cx="617348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204977" y="3174008"/>
                <a:ext cx="41902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𝑜𝑛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4977" y="3174008"/>
                <a:ext cx="419024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8334915" y="2971800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t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34915" y="3776476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t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799025" y="1859577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t</a:t>
            </a:r>
            <a:endParaRPr lang="en-US" sz="1200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5655429" y="2352143"/>
                <a:ext cx="29631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429" y="2352143"/>
                <a:ext cx="296315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325082" y="1432917"/>
            <a:ext cx="444668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/>
                </a:solidFill>
              </a:rPr>
              <a:t>Output noise can be modeled with amplitude modulated stationary white noise.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err="1" smtClean="0">
                <a:solidFill>
                  <a:schemeClr val="bg2"/>
                </a:solidFill>
              </a:rPr>
              <a:t>Gm</a:t>
            </a:r>
            <a:r>
              <a:rPr lang="en-US" dirty="0" smtClean="0">
                <a:solidFill>
                  <a:schemeClr val="bg2"/>
                </a:solidFill>
              </a:rPr>
              <a:t> is periodic  at twice LO frequency.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2"/>
                </a:solidFill>
              </a:rPr>
              <a:t>      is transferred to the output only at zero crossing.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09600" y="2633246"/>
                <a:ext cx="4249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2633246"/>
                <a:ext cx="424988" cy="338554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012" y="4709356"/>
            <a:ext cx="2725904" cy="534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6460204" y="466869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T/2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69663" y="241060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T/2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6392907" y="2819400"/>
            <a:ext cx="409888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6246072" y="1982687"/>
            <a:ext cx="293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8380186" y="1517594"/>
                <a:ext cx="36535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0186" y="1517594"/>
                <a:ext cx="365356" cy="276999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055543" y="1294417"/>
                <a:ext cx="4272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5543" y="1294417"/>
                <a:ext cx="427232" cy="276999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>
            <a:stCxn id="44" idx="2"/>
          </p:cNvCxnSpPr>
          <p:nvPr/>
        </p:nvCxnSpPr>
        <p:spPr bwMode="auto">
          <a:xfrm flipH="1">
            <a:off x="8448890" y="1794593"/>
            <a:ext cx="113974" cy="9404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6384004" y="3297118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T/2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6407248" y="3705912"/>
            <a:ext cx="409888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9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Noise Analysis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42178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1752600"/>
            <a:ext cx="45352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sampling function                can be expressed as 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665353" y="1812906"/>
                <a:ext cx="7653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𝑝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353" y="1812906"/>
                <a:ext cx="765338" cy="276999"/>
              </a:xfrm>
              <a:prstGeom prst="rect">
                <a:avLst/>
              </a:prstGeom>
              <a:blipFill rotWithShape="1">
                <a:blip r:embed="rId3"/>
                <a:stretch>
                  <a:fillRect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102905"/>
            <a:ext cx="2295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1921" y="3258544"/>
            <a:ext cx="21948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mixer output Noise,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005066" y="3258544"/>
                <a:ext cx="1944250" cy="3172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𝑜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solidFill>
                            <a:schemeClr val="bg1"/>
                          </a:solidFill>
                          <a:latin typeface="Cambria Math"/>
                        </a:rPr>
                        <m:t>p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𝐿𝑂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066" y="3258544"/>
                <a:ext cx="1944250" cy="317203"/>
              </a:xfrm>
              <a:prstGeom prst="rect">
                <a:avLst/>
              </a:prstGeom>
              <a:blipFill rotWithShape="1">
                <a:blip r:embed="rId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biLevel thresh="75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975" y="4703053"/>
            <a:ext cx="3869045" cy="544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62000" y="4800600"/>
            <a:ext cx="4629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Power spectral density of the output current noise,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81921" y="3962400"/>
            <a:ext cx="831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Output noise current is white and </a:t>
            </a:r>
            <a:r>
              <a:rPr lang="en-US" dirty="0" err="1" smtClean="0">
                <a:solidFill>
                  <a:schemeClr val="bg1"/>
                </a:solidFill>
              </a:rPr>
              <a:t>cyclostationary</a:t>
            </a:r>
            <a:r>
              <a:rPr lang="en-US" dirty="0" smtClean="0">
                <a:solidFill>
                  <a:schemeClr val="bg1"/>
                </a:solidFill>
              </a:rPr>
              <a:t> where              is periodic and         is white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and stationary.     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91200" y="3977788"/>
                <a:ext cx="7653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𝑝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𝜔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sub>
                      </m:sSub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0" y="3977788"/>
                <a:ext cx="765338" cy="276999"/>
              </a:xfrm>
              <a:prstGeom prst="rect">
                <a:avLst/>
              </a:prstGeom>
              <a:blipFill rotWithShape="1">
                <a:blip r:embed="rId9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772400" y="3963845"/>
                <a:ext cx="42498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2400" y="3963845"/>
                <a:ext cx="424988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984776" y="2595797"/>
                <a:ext cx="3200400" cy="540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2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sz="1200" b="0" i="1" smtClean="0">
                                  <a:solidFill>
                                    <a:schemeClr val="bg2"/>
                                  </a:solidFill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den>
                          </m:f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𝑛𝑇</m:t>
                          </m:r>
                          <m:r>
                            <a:rPr lang="en-US" sz="1200" b="0" i="1" smtClean="0">
                              <a:solidFill>
                                <a:schemeClr val="bg2"/>
                              </a:solidFill>
                              <a:latin typeface="Cambria Math"/>
                            </a:rPr>
                            <m:t>/2)</m:t>
                          </m:r>
                        </m:e>
                      </m:nary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4776" y="2595797"/>
                <a:ext cx="3200400" cy="540533"/>
              </a:xfrm>
              <a:prstGeom prst="rect">
                <a:avLst/>
              </a:prstGeom>
              <a:blipFill rotWithShape="1">
                <a:blip r:embed="rId11"/>
                <a:stretch>
                  <a:fillRect t="-117045" b="-16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kern="0" dirty="0" smtClean="0"/>
              <a:t>Noise Analysis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88796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331269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00" y="2760542"/>
                <a:ext cx="5085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760542"/>
                <a:ext cx="50853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076997" y="3440243"/>
            <a:ext cx="230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800" y="2175035"/>
                <a:ext cx="413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175035"/>
                <a:ext cx="413510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210915" y="2218211"/>
                <a:ext cx="413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915" y="2218211"/>
                <a:ext cx="413510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blipFill rotWithShape="1">
                <a:blip r:embed="rId12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886201" y="1462498"/>
            <a:ext cx="5105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>
                <a:solidFill>
                  <a:schemeClr val="bg1"/>
                </a:solidFill>
              </a:rPr>
              <a:t>The major noise contributions </a:t>
            </a:r>
            <a:r>
              <a:rPr lang="en-US" dirty="0" smtClean="0">
                <a:solidFill>
                  <a:schemeClr val="bg1"/>
                </a:solidFill>
              </a:rPr>
              <a:t>are Thermal noise from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      base resistance and Collector shot noise.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As collector bias current is not constant but varies with LO so both thermal and shot noise outputs are periodically modulated stationary noise.</a:t>
            </a:r>
          </a:p>
        </p:txBody>
      </p:sp>
      <p:sp>
        <p:nvSpPr>
          <p:cNvPr id="15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/>
              <a:t>BJT Noise Analysis</a:t>
            </a:r>
          </a:p>
        </p:txBody>
      </p:sp>
    </p:spTree>
    <p:extLst>
      <p:ext uri="{BB962C8B-B14F-4D97-AF65-F5344CB8AC3E}">
        <p14:creationId xmlns:p14="http://schemas.microsoft.com/office/powerpoint/2010/main" val="375072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331269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4800" y="2760542"/>
                <a:ext cx="5085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𝑖𝑑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760542"/>
                <a:ext cx="508536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924" y="2059367"/>
                <a:ext cx="392223" cy="2616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076997" y="3440243"/>
            <a:ext cx="2304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</a:t>
            </a:r>
            <a:endParaRPr lang="en-US" sz="1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147" y="2031885"/>
                <a:ext cx="392223" cy="2616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04800" y="2175035"/>
                <a:ext cx="413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2175035"/>
                <a:ext cx="413510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3939" y="2287261"/>
                <a:ext cx="584263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520" y="2273920"/>
                <a:ext cx="640432" cy="27699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210915" y="2218211"/>
                <a:ext cx="41351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0915" y="2218211"/>
                <a:ext cx="413510" cy="338554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4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𝐾𝑇𝑟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𝑏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141" y="2248988"/>
                <a:ext cx="640432" cy="276999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1200" b="0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𝑞</m:t>
                      </m:r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102" y="2703478"/>
                <a:ext cx="584263" cy="276999"/>
              </a:xfrm>
              <a:prstGeom prst="rect">
                <a:avLst/>
              </a:prstGeom>
              <a:blipFill rotWithShape="1">
                <a:blip r:embed="rId12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810000" y="1724971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Periodically changing bias currents with LO signal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of Q1 and Q2,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855325" y="2182035"/>
                <a:ext cx="2304477" cy="481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1+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5325" y="2182035"/>
                <a:ext cx="2304477" cy="481991"/>
              </a:xfrm>
              <a:prstGeom prst="rect">
                <a:avLst/>
              </a:prstGeom>
              <a:blipFill rotWithShape="1">
                <a:blip r:embed="rId13"/>
                <a:stretch>
                  <a:fillRect r="-2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890591" y="2616466"/>
                <a:ext cx="2304477" cy="481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𝐼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bg1"/>
                        </a:solidFill>
                        <a:latin typeface="Cambria Math"/>
                      </a:rPr>
                      <m:t>1−</m:t>
                    </m:r>
                    <m:func>
                      <m:func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591" y="2616466"/>
                <a:ext cx="2304477" cy="481991"/>
              </a:xfrm>
              <a:prstGeom prst="rect">
                <a:avLst/>
              </a:prstGeom>
              <a:blipFill rotWithShape="1">
                <a:blip r:embed="rId14"/>
                <a:stretch>
                  <a:fillRect r="-5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971881" y="3440243"/>
                <a:ext cx="1862689" cy="4819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   =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I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tanh</m:t>
                        </m:r>
                      </m:fName>
                      <m:e>
                        <m:f>
                          <m:fPr>
                            <m:ctrlP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𝑖𝑑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(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𝑡</m:t>
                            </m:r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b="0" i="1" dirty="0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</m:den>
                        </m:f>
                      </m:e>
                    </m:func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881" y="3440243"/>
                <a:ext cx="1862689" cy="48199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033050" y="3963834"/>
                <a:ext cx="2900281" cy="581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𝑚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𝑖𝑑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func>
                            <m:funcPr>
                              <m:ctrlP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a:rPr lang="en-US" sz="1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sech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𝑖𝑑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𝑇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func>
                        </m:e>
                        <m:sup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050" y="3963834"/>
                <a:ext cx="2900281" cy="581569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310983" y="4932337"/>
            <a:ext cx="4084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Instantaneous CSD at output  due to shot noise,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313976" y="4934636"/>
                <a:ext cx="3169215" cy="354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𝑖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𝑜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𝑠h𝑜𝑡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en-US" dirty="0">
                            <a:solidFill>
                              <a:schemeClr val="bg1"/>
                            </a:solidFill>
                          </a:rPr>
                          <m:t> 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𝑡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= 2q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  <m:r>
                          <a:rPr lang="en-US" b="0" i="1" dirty="0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= 2KT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bg1"/>
                    </a:solidFill>
                  </a:rPr>
                  <a:t>(t)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976" y="4934636"/>
                <a:ext cx="3169215" cy="354264"/>
              </a:xfrm>
              <a:prstGeom prst="rect">
                <a:avLst/>
              </a:prstGeom>
              <a:blipFill rotWithShape="1">
                <a:blip r:embed="rId17"/>
                <a:stretch>
                  <a:fillRect t="-5085" r="-577" b="-152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4093080" y="3113290"/>
            <a:ext cx="2878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Then Output differential current,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85191" y="4085341"/>
            <a:ext cx="27299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Differential </a:t>
            </a:r>
            <a:r>
              <a:rPr lang="en-US" dirty="0" err="1" smtClean="0">
                <a:solidFill>
                  <a:schemeClr val="bg1"/>
                </a:solidFill>
              </a:rPr>
              <a:t>Transconductance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886953" y="3113290"/>
                <a:ext cx="14823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𝑖𝑑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dirty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953" y="3113290"/>
                <a:ext cx="1482329" cy="338554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685800" y="76200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dirty="0" smtClean="0"/>
              <a:t>Shot Noise of Switches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65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0"/>
  <p:tag name="HOTSPOTTYPE" val="PreviousSlide"/>
  <p:tag name="DEFINEDINNAVIGATOR" val="False"/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 cap="sq" cmpd="sng" algn="ctr">
          <a:solidFill>
            <a:schemeClr val="bg1">
              <a:lumMod val="75000"/>
              <a:lumOff val="25000"/>
            </a:schemeClr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1_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36950</TotalTime>
  <Words>1812</Words>
  <Application>Microsoft Office PowerPoint</Application>
  <PresentationFormat>On-screen Show (4:3)</PresentationFormat>
  <Paragraphs>272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1_Default Design</vt:lpstr>
      <vt:lpstr>High Frequency Switching Noise Analysis in Active Mixer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VTVT Presentation</dc:title>
  <dc:creator>Dong Ha</dc:creator>
  <cp:lastModifiedBy>lisa</cp:lastModifiedBy>
  <cp:revision>2066</cp:revision>
  <cp:lastPrinted>2013-03-22T14:16:09Z</cp:lastPrinted>
  <dcterms:created xsi:type="dcterms:W3CDTF">2000-03-27T02:25:26Z</dcterms:created>
  <dcterms:modified xsi:type="dcterms:W3CDTF">2013-04-05T06:10:54Z</dcterms:modified>
</cp:coreProperties>
</file>