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2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79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38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70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2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9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89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91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475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5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60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98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2CA47-75AC-4B02-B0BD-BCBBEF2D045E}" type="datetimeFigureOut">
              <a:rPr lang="en-US" smtClean="0"/>
              <a:t>4/7/2013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3E08A-A912-450F-937C-A8CD6AAE37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4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dirty="0" smtClean="0"/>
              <a:t>04/06/2013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572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analysis of Mixer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512" y="1742059"/>
            <a:ext cx="677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Instantaneous output thermal noise due to base resistance is given by,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879965" y="2111391"/>
                <a:ext cx="3050259" cy="3870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𝑟𝑏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=2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4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𝐾𝑇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65" y="2111391"/>
                <a:ext cx="3050259" cy="387029"/>
              </a:xfrm>
              <a:prstGeom prst="rect">
                <a:avLst/>
              </a:prstGeom>
              <a:blipFill rotWithShape="1">
                <a:blip r:embed="rId2"/>
                <a:stretch>
                  <a:fillRect t="-4688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429000" y="3025545"/>
                <a:ext cx="5402120" cy="5615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𝑟𝑏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q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</m:sSub>
                        <m:sSup>
                          <m:sSup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 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p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𝑇𝑠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en-US" b="0" i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sech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𝑖𝑑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</m:func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3025545"/>
                <a:ext cx="5402120" cy="561500"/>
              </a:xfrm>
              <a:prstGeom prst="rect">
                <a:avLst/>
              </a:prstGeom>
              <a:blipFill rotWithShape="1">
                <a:blip r:embed="rId3"/>
                <a:stretch>
                  <a:fillRect b="-1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64481" y="2660445"/>
            <a:ext cx="5219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time average noise spectrum density at output is,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81000" y="4343400"/>
                <a:ext cx="8206990" cy="8597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 smtClean="0"/>
                  <a:t>Base resistance dominates in output noise. To reduce the base resistance optimum </a:t>
                </a:r>
              </a:p>
              <a:p>
                <a:r>
                  <a:rPr lang="en-US" dirty="0" smtClean="0"/>
                  <a:t>    Condition can be found from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p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a:rPr lang="en-US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sech</m:t>
                            </m:r>
                          </m:fName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𝑖𝑑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</m:func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 smtClean="0"/>
                  <a:t> .</a:t>
                </a:r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4343400"/>
                <a:ext cx="8206990" cy="859723"/>
              </a:xfrm>
              <a:prstGeom prst="rect">
                <a:avLst/>
              </a:prstGeom>
              <a:blipFill rotWithShape="1">
                <a:blip r:embed="rId4"/>
                <a:stretch>
                  <a:fillRect l="-520" t="-3546" r="-5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5791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Optimization of LNA in terms of NF</a:t>
            </a:r>
          </a:p>
          <a:p>
            <a:r>
              <a:rPr lang="en-US" sz="1800" dirty="0" smtClean="0"/>
              <a:t>Design of Phased array front end</a:t>
            </a:r>
          </a:p>
          <a:p>
            <a:r>
              <a:rPr lang="en-US" sz="1800" dirty="0" smtClean="0"/>
              <a:t>Optimization of Mixer with real components designed in SONNET.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80458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Designed LNA at 94 GHz</a:t>
            </a:r>
          </a:p>
          <a:p>
            <a:r>
              <a:rPr lang="en-US" sz="1800" dirty="0" smtClean="0"/>
              <a:t>Noise analysis on Mixer with BJTs and studied papers</a:t>
            </a:r>
          </a:p>
          <a:p>
            <a:r>
              <a:rPr lang="en-US" sz="1800" dirty="0" smtClean="0"/>
              <a:t>Optimization and finalization of </a:t>
            </a:r>
            <a:r>
              <a:rPr lang="en-US" sz="1800" dirty="0" err="1" smtClean="0"/>
              <a:t>subharmonic</a:t>
            </a:r>
            <a:r>
              <a:rPr lang="en-US" sz="1800" dirty="0" smtClean="0"/>
              <a:t> mixer with buffer and also Mixer at with 90GHz LO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73919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 LNA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709738"/>
            <a:ext cx="4357687" cy="443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576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Matching at Input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838200" y="1828800"/>
                <a:ext cx="8198783" cy="40162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The input impedance seen before the matching network,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𝑖𝑛𝑇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So the input impedance after matching network,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𝑗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den>
                            </m:f>
                          </m:e>
                        </m:d>
                        <m:r>
                          <a:rPr lang="en-US" i="1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/>
                  <a:t>	</a:t>
                </a:r>
                <a:r>
                  <a:rPr lang="en-US" dirty="0" smtClean="0"/>
                  <a:t>				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𝐿𝑅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/>
                  <a:t>	</a:t>
                </a:r>
                <a:r>
                  <a:rPr lang="en-US" dirty="0" smtClean="0"/>
                  <a:t>				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 smtClean="0"/>
                  <a:t> +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𝐿𝑅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</a:rPr>
                          <m:t>𝑗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  <m:r>
                          <a:rPr lang="en-US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 smtClean="0"/>
                  <a:t>Here At resonance condition Real part is </a:t>
                </a:r>
                <a:r>
                  <a:rPr lang="en-US" dirty="0" err="1"/>
                  <a:t>R</a:t>
                </a:r>
                <a:r>
                  <a:rPr lang="en-US" dirty="0" err="1" smtClean="0"/>
                  <a:t>s</a:t>
                </a:r>
                <a:r>
                  <a:rPr lang="en-US" dirty="0" smtClean="0"/>
                  <a:t>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𝐿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den>
                        </m:f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en-US" dirty="0" smtClean="0"/>
                  <a:t>,Imaginary part is very small here,</a:t>
                </a:r>
              </a:p>
              <a:p>
                <a:r>
                  <a:rPr lang="en-US" dirty="0" smtClean="0"/>
                  <a:t>Which can be eliminated by additional inductor if necessary.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828800"/>
                <a:ext cx="8198783" cy="4016228"/>
              </a:xfrm>
              <a:prstGeom prst="rect">
                <a:avLst/>
              </a:prstGeom>
              <a:blipFill rotWithShape="1">
                <a:blip r:embed="rId2"/>
                <a:stretch>
                  <a:fillRect l="-670" b="-15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7594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80351"/>
            <a:ext cx="4114799" cy="2379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645" y="1480351"/>
            <a:ext cx="4125013" cy="2399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572000"/>
            <a:ext cx="304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Gain 10.66dB, </a:t>
            </a:r>
            <a:r>
              <a:rPr lang="en-US" dirty="0" err="1" smtClean="0"/>
              <a:t>NFmin</a:t>
            </a:r>
            <a:r>
              <a:rPr lang="en-US" dirty="0" smtClean="0"/>
              <a:t> 7.3dB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3913" y="3962400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3962400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724178" y="2575408"/>
            <a:ext cx="1710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Parameter(dB)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983344" y="2564311"/>
            <a:ext cx="15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NF, </a:t>
            </a:r>
            <a:r>
              <a:rPr lang="en-US" dirty="0" err="1" smtClean="0"/>
              <a:t>Nfmin</a:t>
            </a:r>
            <a:r>
              <a:rPr lang="en-US" dirty="0" smtClean="0"/>
              <a:t> (dB)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705600" y="1936446"/>
            <a:ext cx="152400" cy="30480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705600" y="2607674"/>
            <a:ext cx="152400" cy="304800"/>
          </a:xfrm>
          <a:prstGeom prst="ellipse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237256" y="211252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980172" y="2774870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NFmin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13" idx="4"/>
            <a:endCxn id="16" idx="1"/>
          </p:cNvCxnSpPr>
          <p:nvPr/>
        </p:nvCxnSpPr>
        <p:spPr>
          <a:xfrm>
            <a:off x="6781800" y="2912474"/>
            <a:ext cx="198372" cy="470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5" idx="4"/>
            <a:endCxn id="15" idx="3"/>
          </p:cNvCxnSpPr>
          <p:nvPr/>
        </p:nvCxnSpPr>
        <p:spPr>
          <a:xfrm flipH="1">
            <a:off x="6676800" y="2241246"/>
            <a:ext cx="105000" cy="55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6713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summery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58737"/>
            <a:ext cx="2716064" cy="249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58738"/>
            <a:ext cx="2266769" cy="249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33400" y="4495800"/>
                <a:ext cx="88270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US" dirty="0" smtClean="0"/>
                  <a:t>According to noise summery, base resistance plays important role. It is seen that for JAZZ </a:t>
                </a:r>
              </a:p>
              <a:p>
                <a:r>
                  <a:rPr lang="en-US" dirty="0" smtClean="0"/>
                  <a:t>HBT base resistance is very high (33 ohm intrinsic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 and 13 ohm extrinsic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 smtClean="0"/>
                  <a:t>!!!).</a:t>
                </a:r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495800"/>
                <a:ext cx="8827096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622" t="-471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0859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Optimization of </a:t>
            </a:r>
            <a:r>
              <a:rPr lang="en-US" dirty="0" err="1" smtClean="0"/>
              <a:t>Subharmonic</a:t>
            </a:r>
            <a:r>
              <a:rPr lang="en-US" dirty="0" smtClean="0"/>
              <a:t> Mixer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1"/>
            <a:ext cx="3354864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5650468"/>
            <a:ext cx="3343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mixer for </a:t>
            </a:r>
            <a:r>
              <a:rPr lang="en-US" dirty="0" err="1" smtClean="0"/>
              <a:t>subharmonic</a:t>
            </a:r>
            <a:r>
              <a:rPr lang="en-US" dirty="0" smtClean="0"/>
              <a:t> Mixer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76559" y="1969532"/>
            <a:ext cx="4857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1db </a:t>
            </a:r>
            <a:r>
              <a:rPr lang="en-US" dirty="0" smtClean="0"/>
              <a:t>Compression point, Gain </a:t>
            </a:r>
            <a:r>
              <a:rPr lang="en-US" dirty="0"/>
              <a:t>15db and NF </a:t>
            </a:r>
            <a:r>
              <a:rPr lang="en-US" dirty="0" smtClean="0"/>
              <a:t>16.7db</a:t>
            </a:r>
          </a:p>
          <a:p>
            <a:r>
              <a:rPr lang="en-US" dirty="0" smtClean="0"/>
              <a:t>			(with buffer)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339" y="2649763"/>
            <a:ext cx="4514850" cy="2650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06253" y="5304223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Pin(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266901" y="3992506"/>
            <a:ext cx="119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Pout(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17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Optimization of </a:t>
            </a:r>
            <a:r>
              <a:rPr lang="en-US" dirty="0" err="1" smtClean="0"/>
              <a:t>Subharmonic</a:t>
            </a:r>
            <a:r>
              <a:rPr lang="en-US" dirty="0" smtClean="0"/>
              <a:t> Mixer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07874"/>
            <a:ext cx="3505200" cy="204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27812"/>
            <a:ext cx="3554236" cy="210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60932"/>
            <a:ext cx="3554236" cy="204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6200000">
            <a:off x="-243851" y="4797275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96125" y="6036070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332016" y="229716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27071" y="3502727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3454824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401162" y="2377161"/>
            <a:ext cx="119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Pout(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4191000"/>
            <a:ext cx="29562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Gain 15dB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NF 16.8 dB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IIP3= -30 + 63/2 = 1.5 </a:t>
            </a:r>
            <a:r>
              <a:rPr lang="en-US" dirty="0" err="1" smtClean="0"/>
              <a:t>dBm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781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analysis of Mixer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331269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04800" y="2760542"/>
                <a:ext cx="541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𝑖𝑑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760542"/>
                <a:ext cx="541943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568924" y="2059367"/>
                <a:ext cx="3922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924" y="2059367"/>
                <a:ext cx="392223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076997" y="3440243"/>
            <a:ext cx="230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961147" y="2031885"/>
                <a:ext cx="3922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1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1147" y="2031885"/>
                <a:ext cx="392223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04800" y="2175035"/>
                <a:ext cx="436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175035"/>
                <a:ext cx="43620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473939" y="2287261"/>
                <a:ext cx="5842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939" y="2287261"/>
                <a:ext cx="584263" cy="276999"/>
              </a:xfrm>
              <a:prstGeom prst="rect">
                <a:avLst/>
              </a:prstGeom>
              <a:blipFill rotWithShape="1">
                <a:blip r:embed="rId7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645520" y="2273920"/>
                <a:ext cx="640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𝐾𝑇𝑟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20" y="2273920"/>
                <a:ext cx="640432" cy="2769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210915" y="2218211"/>
                <a:ext cx="436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915" y="2218211"/>
                <a:ext cx="43620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726141" y="2248988"/>
                <a:ext cx="640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𝐾𝑇𝑟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141" y="2248988"/>
                <a:ext cx="640432" cy="27699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900102" y="2703478"/>
                <a:ext cx="5842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102" y="2703478"/>
                <a:ext cx="584263" cy="276999"/>
              </a:xfrm>
              <a:prstGeom prst="rect">
                <a:avLst/>
              </a:prstGeom>
              <a:blipFill rotWithShape="1">
                <a:blip r:embed="rId11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810000" y="1724971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Periodically changing bias currents with LO signal</a:t>
            </a:r>
          </a:p>
          <a:p>
            <a:r>
              <a:rPr lang="en-US" dirty="0" smtClean="0"/>
              <a:t> of Q1 and Q2,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855325" y="2182035"/>
                <a:ext cx="2552878" cy="530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1+</m:t>
                    </m:r>
                    <m:func>
                      <m:func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tanh</m:t>
                        </m:r>
                      </m:fName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𝑖𝑑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325" y="2182035"/>
                <a:ext cx="2552878" cy="530658"/>
              </a:xfrm>
              <a:prstGeom prst="rect">
                <a:avLst/>
              </a:prstGeom>
              <a:blipFill rotWithShape="1">
                <a:blip r:embed="rId12"/>
                <a:stretch>
                  <a:fillRect r="-1435" b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890591" y="2616466"/>
                <a:ext cx="2552878" cy="530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1−</m:t>
                    </m:r>
                    <m:func>
                      <m:func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tanh</m:t>
                        </m:r>
                      </m:fName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𝑖𝑑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591" y="2616466"/>
                <a:ext cx="2552878" cy="530658"/>
              </a:xfrm>
              <a:prstGeom prst="rect">
                <a:avLst/>
              </a:prstGeom>
              <a:blipFill rotWithShape="1">
                <a:blip r:embed="rId13"/>
                <a:stretch>
                  <a:fillRect r="-1432" b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6971881" y="3440243"/>
                <a:ext cx="1998817" cy="5306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    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I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tanh</m:t>
                        </m:r>
                      </m:fName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𝑖𝑑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881" y="3440243"/>
                <a:ext cx="1998817" cy="530658"/>
              </a:xfrm>
              <a:prstGeom prst="rect">
                <a:avLst/>
              </a:prstGeom>
              <a:blipFill rotWithShape="1">
                <a:blip r:embed="rId14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033050" y="3963834"/>
                <a:ext cx="2900281" cy="5815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𝑖𝑑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sech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𝑖𝑑</m:t>
                                      </m:r>
                                    </m:sub>
                                  </m:sSub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𝑇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func>
                        </m:e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050" y="3963834"/>
                <a:ext cx="2900281" cy="58156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310983" y="4932337"/>
            <a:ext cx="465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Instantaneous CSD at output  due to shot noise,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4978991" y="4932337"/>
                <a:ext cx="3860209" cy="387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𝑠h𝑜𝑡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= 2q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𝑇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=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2KT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(t)</a:t>
                </a: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991" y="4932337"/>
                <a:ext cx="3860209" cy="387029"/>
              </a:xfrm>
              <a:prstGeom prst="rect">
                <a:avLst/>
              </a:prstGeom>
              <a:blipFill rotWithShape="1">
                <a:blip r:embed="rId16"/>
                <a:stretch>
                  <a:fillRect t="-4688" b="-218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4093080" y="3113290"/>
            <a:ext cx="3261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Output differential current,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046357" y="4085341"/>
            <a:ext cx="3041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Differential </a:t>
            </a:r>
            <a:r>
              <a:rPr lang="en-US" dirty="0" err="1" smtClean="0"/>
              <a:t>Transconductance</a:t>
            </a:r>
            <a:r>
              <a:rPr lang="en-US" dirty="0" smtClean="0"/>
              <a:t>,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6886953" y="3113290"/>
                <a:ext cx="16391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dirty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6953" y="3113290"/>
                <a:ext cx="1639103" cy="369332"/>
              </a:xfrm>
              <a:prstGeom prst="rect">
                <a:avLst/>
              </a:prstGeom>
              <a:blipFill rotWithShape="1">
                <a:blip r:embed="rId1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208580" y="5486400"/>
            <a:ext cx="396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time average noise CSD at output is,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4175885" y="5438502"/>
                <a:ext cx="3543855" cy="523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𝑠h𝑜𝑡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= 2KT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𝑇𝑠</m:t>
                        </m:r>
                      </m:sup>
                      <m:e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𝑑𝑡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5885" y="5438502"/>
                <a:ext cx="3543855" cy="523926"/>
              </a:xfrm>
              <a:prstGeom prst="rect">
                <a:avLst/>
              </a:prstGeom>
              <a:blipFill rotWithShape="1">
                <a:blip r:embed="rId18"/>
                <a:stretch>
                  <a:fillRect t="-94186" b="-1406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4267065" y="5962428"/>
                <a:ext cx="4404539" cy="5522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/>
                    </a:solidFill>
                  </a:rPr>
                  <a:t>	=2KT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𝑇𝑠</m:t>
                        </m:r>
                      </m:sup>
                      <m:e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  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  </m:t>
                            </m:r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sech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𝑖𝑑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tx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</m:func>
                          </m:e>
                          <m:sup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065" y="5962428"/>
                <a:ext cx="4404539" cy="552202"/>
              </a:xfrm>
              <a:prstGeom prst="rect">
                <a:avLst/>
              </a:prstGeom>
              <a:blipFill rotWithShape="1">
                <a:blip r:embed="rId19"/>
                <a:stretch>
                  <a:fillRect t="-83516" b="-1329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155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650</Words>
  <Application>Microsoft Office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Weekly Report</vt:lpstr>
      <vt:lpstr>Last week</vt:lpstr>
      <vt:lpstr>94G LNA</vt:lpstr>
      <vt:lpstr>Impedance Matching at Input </vt:lpstr>
      <vt:lpstr>Simulation Result</vt:lpstr>
      <vt:lpstr>Noise summery</vt:lpstr>
      <vt:lpstr>Optimization of Subharmonic Mixer </vt:lpstr>
      <vt:lpstr>Optimization of Subharmonic Mixer </vt:lpstr>
      <vt:lpstr>Noise analysis of Mixer</vt:lpstr>
      <vt:lpstr>Noise analysis of Mixer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wml11</dc:creator>
  <cp:lastModifiedBy>wml11</cp:lastModifiedBy>
  <cp:revision>16</cp:revision>
  <dcterms:created xsi:type="dcterms:W3CDTF">2013-04-07T18:53:32Z</dcterms:created>
  <dcterms:modified xsi:type="dcterms:W3CDTF">2013-04-07T21:55:59Z</dcterms:modified>
</cp:coreProperties>
</file>