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2" r:id="rId6"/>
    <p:sldId id="263" r:id="rId7"/>
    <p:sldId id="257" r:id="rId8"/>
    <p:sldId id="258" r:id="rId9"/>
    <p:sldId id="260" r:id="rId10"/>
    <p:sldId id="261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7A7D-D38F-4A78-846F-A377AA8AC3FC}" type="datetimeFigureOut">
              <a:rPr lang="en-US" smtClean="0"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5828B-9C46-46A2-B71A-C0308AF0C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60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7A7D-D38F-4A78-846F-A377AA8AC3FC}" type="datetimeFigureOut">
              <a:rPr lang="en-US" smtClean="0"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5828B-9C46-46A2-B71A-C0308AF0C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354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7A7D-D38F-4A78-846F-A377AA8AC3FC}" type="datetimeFigureOut">
              <a:rPr lang="en-US" smtClean="0"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5828B-9C46-46A2-B71A-C0308AF0C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707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7A7D-D38F-4A78-846F-A377AA8AC3FC}" type="datetimeFigureOut">
              <a:rPr lang="en-US" smtClean="0"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5828B-9C46-46A2-B71A-C0308AF0C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70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7A7D-D38F-4A78-846F-A377AA8AC3FC}" type="datetimeFigureOut">
              <a:rPr lang="en-US" smtClean="0"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5828B-9C46-46A2-B71A-C0308AF0C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994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7A7D-D38F-4A78-846F-A377AA8AC3FC}" type="datetimeFigureOut">
              <a:rPr lang="en-US" smtClean="0"/>
              <a:t>4/20/2013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5828B-9C46-46A2-B71A-C0308AF0C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743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7A7D-D38F-4A78-846F-A377AA8AC3FC}" type="datetimeFigureOut">
              <a:rPr lang="en-US" smtClean="0"/>
              <a:t>4/20/2013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5828B-9C46-46A2-B71A-C0308AF0C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4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7A7D-D38F-4A78-846F-A377AA8AC3FC}" type="datetimeFigureOut">
              <a:rPr lang="en-US" smtClean="0"/>
              <a:t>4/20/2013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5828B-9C46-46A2-B71A-C0308AF0C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903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7A7D-D38F-4A78-846F-A377AA8AC3FC}" type="datetimeFigureOut">
              <a:rPr lang="en-US" smtClean="0"/>
              <a:t>4/20/2013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5828B-9C46-46A2-B71A-C0308AF0C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96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7A7D-D38F-4A78-846F-A377AA8AC3FC}" type="datetimeFigureOut">
              <a:rPr lang="en-US" smtClean="0"/>
              <a:t>4/20/2013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5828B-9C46-46A2-B71A-C0308AF0C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357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17A7D-D38F-4A78-846F-A377AA8AC3FC}" type="datetimeFigureOut">
              <a:rPr lang="en-US" smtClean="0"/>
              <a:t>4/20/2013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5828B-9C46-46A2-B71A-C0308AF0C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863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17A7D-D38F-4A78-846F-A377AA8AC3FC}" type="datetimeFigureOut">
              <a:rPr lang="en-US" smtClean="0"/>
              <a:t>4/20/2013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5828B-9C46-46A2-B71A-C0308AF0C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74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Bi-Weekly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err="1" smtClean="0"/>
              <a:t>Sadia</a:t>
            </a:r>
            <a:r>
              <a:rPr lang="en-US" dirty="0" smtClean="0"/>
              <a:t> </a:t>
            </a:r>
            <a:r>
              <a:rPr lang="en-US" dirty="0" err="1" smtClean="0"/>
              <a:t>Afroz</a:t>
            </a:r>
            <a:endParaRPr lang="en-US" dirty="0" smtClean="0"/>
          </a:p>
          <a:p>
            <a:r>
              <a:rPr lang="en-US" dirty="0" smtClean="0"/>
              <a:t>04/20/2013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341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Lumped 90 hybrid coupler</a:t>
            </a:r>
            <a:endParaRPr lang="en-US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6904" y="4502736"/>
            <a:ext cx="2978671" cy="173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1828800"/>
            <a:ext cx="2709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S12=-3.8dB, S13=-3.9dB</a:t>
            </a:r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439" y="1523999"/>
            <a:ext cx="2777600" cy="2664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210" y="3200400"/>
            <a:ext cx="20002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828800" y="3109705"/>
                <a:ext cx="389850" cy="4417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120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</m:num>
                        <m:den>
                          <m:r>
                            <a:rPr lang="en-US" sz="1200" b="0" i="1" smtClean="0">
                              <a:latin typeface="Cambria Math"/>
                              <a:ea typeface="Cambria Math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en-US" sz="12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0" y="3109705"/>
                <a:ext cx="389850" cy="44178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1090210" y="4426697"/>
                <a:ext cx="304891" cy="443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120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</m:num>
                        <m:den>
                          <m:r>
                            <a:rPr lang="en-US" sz="1200" b="0" i="1" smtClean="0">
                              <a:latin typeface="Cambria Math"/>
                              <a:ea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en-US" sz="1200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0210" y="4426697"/>
                <a:ext cx="304891" cy="44300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596628" y="4391025"/>
                <a:ext cx="7505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70.7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/>
                        <a:ea typeface="Cambria Math"/>
                      </a:rPr>
                      <m:t>Ω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6628" y="4391025"/>
                <a:ext cx="750526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7317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1828800" y="4427915"/>
                <a:ext cx="389850" cy="4417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120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</m:num>
                        <m:den>
                          <m:r>
                            <a:rPr lang="en-US" sz="1200" b="0" i="1" smtClean="0">
                              <a:latin typeface="Cambria Math"/>
                              <a:ea typeface="Cambria Math"/>
                            </a:rPr>
                            <m:t>12</m:t>
                          </m:r>
                        </m:den>
                      </m:f>
                    </m:oMath>
                  </m:oMathPara>
                </a14:m>
                <a:endParaRPr lang="en-US" sz="1200" dirty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0" y="4427915"/>
                <a:ext cx="389850" cy="44178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2667000" y="3861290"/>
                <a:ext cx="304891" cy="443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20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120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</m:num>
                        <m:den>
                          <m:r>
                            <a:rPr lang="en-US" sz="1200" b="0" i="1" smtClean="0">
                              <a:latin typeface="Cambria Math"/>
                              <a:ea typeface="Cambria Math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en-US" sz="12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0" y="3861290"/>
                <a:ext cx="304891" cy="44300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1648462" y="3807126"/>
                <a:ext cx="7505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70.7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/>
                        <a:ea typeface="Cambria Math"/>
                      </a:rPr>
                      <m:t>Ω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8462" y="3807126"/>
                <a:ext cx="750526" cy="369332"/>
              </a:xfrm>
              <a:prstGeom prst="rect">
                <a:avLst/>
              </a:prstGeom>
              <a:blipFill rotWithShape="1">
                <a:blip r:embed="rId9"/>
                <a:stretch>
                  <a:fillRect l="-6452" t="-8333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644575" y="3951325"/>
                <a:ext cx="7505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70.7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/>
                        <a:ea typeface="Cambria Math"/>
                      </a:rPr>
                      <m:t>Ω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575" y="3951325"/>
                <a:ext cx="750526" cy="369332"/>
              </a:xfrm>
              <a:prstGeom prst="rect">
                <a:avLst/>
              </a:prstGeom>
              <a:blipFill rotWithShape="1">
                <a:blip r:embed="rId10"/>
                <a:stretch>
                  <a:fillRect l="-7317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1648462" y="5105400"/>
                <a:ext cx="7505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70.7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/>
                        <a:ea typeface="Cambria Math"/>
                      </a:rPr>
                      <m:t>Ω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8462" y="5105400"/>
                <a:ext cx="750526" cy="369332"/>
              </a:xfrm>
              <a:prstGeom prst="rect">
                <a:avLst/>
              </a:prstGeom>
              <a:blipFill rotWithShape="1">
                <a:blip r:embed="rId11"/>
                <a:stretch>
                  <a:fillRect l="-6452" t="-8333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3347154" y="3635133"/>
                <a:ext cx="2546890" cy="4528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1600" i="1" smtClean="0">
                            <a:latin typeface="Cambria Math"/>
                            <a:ea typeface="Cambria Math"/>
                          </a:rPr>
                          <m:t>𝜆</m:t>
                        </m:r>
                      </m:num>
                      <m:den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12</m:t>
                        </m:r>
                      </m:den>
                    </m:f>
                    <m:r>
                      <a:rPr lang="en-US" sz="1600" b="0" i="0" smtClean="0">
                        <a:latin typeface="Cambria Math"/>
                        <a:ea typeface="Cambria Math"/>
                      </a:rPr>
                      <m:t>=141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  <a:ea typeface="Cambria Math"/>
                      </a:rPr>
                      <m:t>um</m:t>
                    </m:r>
                    <m:r>
                      <a:rPr lang="en-US" sz="1600" b="0" i="0" smtClean="0">
                        <a:latin typeface="Cambria Math"/>
                        <a:ea typeface="Cambria Math"/>
                      </a:rPr>
                      <m:t>,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/>
                        <a:ea typeface="Cambria Math"/>
                      </a:rPr>
                      <m:t>W</m:t>
                    </m:r>
                    <m:r>
                      <a:rPr lang="en-US" sz="1600" b="0" i="0" smtClean="0">
                        <a:latin typeface="Cambria Math"/>
                        <a:ea typeface="Cambria Math"/>
                      </a:rPr>
                      <m:t>=5.6</m:t>
                    </m:r>
                  </m:oMath>
                </a14:m>
                <a:r>
                  <a:rPr lang="en-US" sz="1600" dirty="0" smtClean="0"/>
                  <a:t>um</a:t>
                </a:r>
                <a:endParaRPr lang="en-US" sz="1600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154" y="3635133"/>
                <a:ext cx="2546890" cy="452816"/>
              </a:xfrm>
              <a:prstGeom prst="rect">
                <a:avLst/>
              </a:prstGeom>
              <a:blipFill rotWithShape="1">
                <a:blip r:embed="rId12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3352947" y="3058056"/>
                <a:ext cx="3048000" cy="5450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i="1" smtClean="0">
                            <a:latin typeface="Cambria Math"/>
                            <a:ea typeface="Cambria Math"/>
                          </a:rPr>
                          <m:t>𝜆</m:t>
                        </m:r>
                      </m:num>
                      <m:den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000" dirty="0" smtClean="0"/>
                  <a:t>   =</a:t>
                </a:r>
                <a:r>
                  <a:rPr lang="en-US" dirty="0" smtClean="0"/>
                  <a:t>212um,W=5.6um</a:t>
                </a:r>
                <a:endParaRPr lang="en-US" dirty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947" y="3058056"/>
                <a:ext cx="3048000" cy="545086"/>
              </a:xfrm>
              <a:prstGeom prst="rect">
                <a:avLst/>
              </a:prstGeom>
              <a:blipFill rotWithShape="1">
                <a:blip r:embed="rId13"/>
                <a:stretch>
                  <a:fillRect b="-78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1218241" y="3211013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606163" y="3275871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090210" y="510540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606163" y="5089117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416511" y="2290439"/>
                <a:ext cx="5179816" cy="75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𝐶</m:t>
                    </m:r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6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latin typeface="Cambria Math"/>
                          </a:rPr>
                          <m:t>(1−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600" b="0" i="1" smtClean="0">
                            <a:latin typeface="Cambria Math"/>
                          </a:rPr>
                          <m:t>)</m:t>
                        </m:r>
                      </m:e>
                    </m:rad>
                    <m:r>
                      <a:rPr lang="en-US" sz="1600" b="0" i="1" smtClean="0">
                        <a:latin typeface="Cambria Math"/>
                      </a:rPr>
                      <m:t>+</m:t>
                    </m:r>
                    <m:rad>
                      <m:radPr>
                        <m:degHide m:val="on"/>
                        <m:ctrlPr>
                          <a:rPr lang="en-US" sz="1600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latin typeface="Cambria Math"/>
                          </a:rPr>
                          <m:t>(2−</m:t>
                        </m:r>
                        <m:sSup>
                          <m:sSupPr>
                            <m:ctrlPr>
                              <a:rPr lang="en-US" sz="16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16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1600" b="0" i="1" smtClean="0">
                            <a:latin typeface="Cambria Math"/>
                          </a:rPr>
                          <m:t>)</m:t>
                        </m:r>
                      </m:e>
                    </m:rad>
                  </m:oMath>
                </a14:m>
                <a:r>
                  <a:rPr lang="en-US" sz="1600" dirty="0" smtClean="0"/>
                  <a:t>/</a:t>
                </a:r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  <a:ea typeface="Cambria Math"/>
                      </a:rPr>
                      <m:t>𝜔</m:t>
                    </m:r>
                    <m:sSub>
                      <m:sSubPr>
                        <m:ctrlPr>
                          <a:rPr lang="en-US" sz="1600" i="1" dirty="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latin typeface="Cambria Math"/>
                            <a:ea typeface="Cambria Math"/>
                          </a:rPr>
                          <m:t>𝑍</m:t>
                        </m:r>
                      </m:e>
                      <m:sub>
                        <m:r>
                          <a:rPr lang="en-US" sz="1600" b="0" i="1" dirty="0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600" dirty="0" smtClean="0"/>
                  <a:t>,        where  y 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/>
                          </a:rPr>
                          <m:t>  </m:t>
                        </m:r>
                        <m:r>
                          <a:rPr lang="en-US" sz="1600" b="0" i="1" smtClean="0"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sz="16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/</m:t>
                    </m:r>
                    <m:r>
                      <a:rPr lang="en-US" sz="1600" b="0" i="1" smtClean="0">
                        <a:latin typeface="Cambria Math"/>
                      </a:rPr>
                      <m:t>𝑍</m:t>
                    </m:r>
                  </m:oMath>
                </a14:m>
                <a:endParaRPr lang="en-US" sz="1600" dirty="0" smtClean="0"/>
              </a:p>
              <a:p>
                <a:pPr lvl="8"/>
                <a:r>
                  <a:rPr lang="en-US" sz="1600" dirty="0"/>
                  <a:t> </a:t>
                </a:r>
                <a:r>
                  <a:rPr lang="en-US" sz="1600" dirty="0" smtClean="0"/>
                  <a:t>            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60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1600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den>
                    </m:f>
                  </m:oMath>
                </a14:m>
                <a:endParaRPr lang="en-US" sz="16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511" y="2290439"/>
                <a:ext cx="5179816" cy="753220"/>
              </a:xfrm>
              <a:prstGeom prst="rect">
                <a:avLst/>
              </a:prstGeom>
              <a:blipFill rotWithShape="1">
                <a:blip r:embed="rId14"/>
                <a:stretch>
                  <a:fillRect l="-353" b="-16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3581400" y="4318070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C= 65.417fF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7256306" y="4859696"/>
            <a:ext cx="399866" cy="2907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7270177" y="5367920"/>
            <a:ext cx="39986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620000" y="5105743"/>
            <a:ext cx="1125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 degree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4684071" y="5226093"/>
            <a:ext cx="2162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S12,S13(phase) (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 rot="16200000">
            <a:off x="4997178" y="2345822"/>
            <a:ext cx="1771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 parameter (dB)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38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Next week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Design of </a:t>
            </a:r>
            <a:r>
              <a:rPr lang="en-US" sz="1800" dirty="0" err="1" smtClean="0"/>
              <a:t>Subharmonic</a:t>
            </a:r>
            <a:r>
              <a:rPr lang="en-US" sz="1800" dirty="0" smtClean="0"/>
              <a:t> Mixer with real inductors and optimize</a:t>
            </a:r>
          </a:p>
          <a:p>
            <a:r>
              <a:rPr lang="en-US" sz="1800" dirty="0" smtClean="0"/>
              <a:t>Cascade the phased array with Mixer and design the whole system</a:t>
            </a:r>
          </a:p>
          <a:p>
            <a:r>
              <a:rPr lang="en-US" sz="1800" dirty="0" smtClean="0"/>
              <a:t>Optimize the phased array for better gain and phase error</a:t>
            </a:r>
          </a:p>
          <a:p>
            <a:r>
              <a:rPr lang="en-US" sz="1800" dirty="0" smtClean="0"/>
              <a:t>Design of </a:t>
            </a:r>
            <a:r>
              <a:rPr lang="en-US" sz="1800" dirty="0" err="1" smtClean="0"/>
              <a:t>wilkinson</a:t>
            </a:r>
            <a:r>
              <a:rPr lang="en-US" sz="1800" dirty="0" smtClean="0"/>
              <a:t> combiner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35921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Last Two week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1800" dirty="0" smtClean="0"/>
              <a:t>Optimize the LNA with substrate </a:t>
            </a:r>
            <a:r>
              <a:rPr lang="en-US" sz="1800" dirty="0" err="1" smtClean="0"/>
              <a:t>contact,Design</a:t>
            </a:r>
            <a:r>
              <a:rPr lang="en-US" sz="1800" dirty="0" smtClean="0"/>
              <a:t> of VGA</a:t>
            </a:r>
          </a:p>
          <a:p>
            <a:pPr>
              <a:buFont typeface="Wingdings" pitchFamily="2" charset="2"/>
              <a:buChar char="§"/>
            </a:pPr>
            <a:r>
              <a:rPr lang="en-US" sz="1800" dirty="0" smtClean="0"/>
              <a:t>Design inductors in sonnet ,design test of square Transformer</a:t>
            </a:r>
          </a:p>
          <a:p>
            <a:pPr>
              <a:buFont typeface="Wingdings" pitchFamily="2" charset="2"/>
              <a:buChar char="§"/>
            </a:pPr>
            <a:r>
              <a:rPr lang="en-US" sz="1800" dirty="0" smtClean="0"/>
              <a:t>Designed lumped 180 degree and 90 degree Hybrid coupler</a:t>
            </a:r>
          </a:p>
          <a:p>
            <a:pPr>
              <a:buFont typeface="Wingdings" pitchFamily="2" charset="2"/>
              <a:buChar char="§"/>
            </a:pPr>
            <a:r>
              <a:rPr lang="en-US" sz="1800" dirty="0" smtClean="0"/>
              <a:t>Designed the phased array system using lumped coupler instead of transformer and distributed 90 degree hybrid coupler . The Gain is much lower when transformer is used(less than 15dB).</a:t>
            </a:r>
          </a:p>
          <a:p>
            <a:pPr>
              <a:buFont typeface="Wingdings" pitchFamily="2" charset="2"/>
              <a:buChar char="§"/>
            </a:pPr>
            <a:r>
              <a:rPr lang="en-US" sz="1800" dirty="0" smtClean="0"/>
              <a:t>Optimization of Distributed 90 degree hybrid coupler for lower loss,-4db and -5 </a:t>
            </a:r>
            <a:r>
              <a:rPr lang="en-US" sz="1800" dirty="0" err="1" smtClean="0"/>
              <a:t>db</a:t>
            </a:r>
            <a:r>
              <a:rPr lang="en-US" sz="1800" dirty="0" smtClean="0"/>
              <a:t> insertion loss has been achieved by simulation.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56563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Autofit/>
          </a:bodyPr>
          <a:lstStyle/>
          <a:p>
            <a:r>
              <a:rPr lang="en-US" sz="2800" dirty="0" smtClean="0"/>
              <a:t>90 degree Hybrid</a:t>
            </a:r>
            <a:endParaRPr lang="en-US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5042402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163" y="1371600"/>
            <a:ext cx="3429000" cy="293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609600" y="5715000"/>
                <a:ext cx="265656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 smtClean="0"/>
                  <a:t>Size 166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422 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𝑢𝑚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 smtClean="0"/>
                  <a:t>S12=-4.5dB,S13=-5.3dB</a:t>
                </a:r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5715000"/>
                <a:ext cx="2656561" cy="646331"/>
              </a:xfrm>
              <a:prstGeom prst="rect">
                <a:avLst/>
              </a:prstGeom>
              <a:blipFill rotWithShape="1">
                <a:blip r:embed="rId4"/>
                <a:stretch>
                  <a:fillRect l="-1376" t="-4717" r="-1606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4761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Sample simulation of Square Inductor</a:t>
            </a:r>
            <a:endParaRPr lang="en-US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5486400" y="1828800"/>
                <a:ext cx="3585020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Ø"/>
                </a:pPr>
                <a:r>
                  <a:rPr lang="en-US" dirty="0" smtClean="0"/>
                  <a:t>51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51 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𝑢𝑚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square transformer </a:t>
                </a:r>
              </a:p>
              <a:p>
                <a:r>
                  <a:rPr lang="en-US" dirty="0"/>
                  <a:t>g</a:t>
                </a:r>
                <a:r>
                  <a:rPr lang="en-US" dirty="0" smtClean="0"/>
                  <a:t>ives only 102pH inductance with </a:t>
                </a:r>
              </a:p>
              <a:p>
                <a:r>
                  <a:rPr lang="en-US" dirty="0" smtClean="0"/>
                  <a:t>Q=6 only</a:t>
                </a:r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6400" y="1828800"/>
                <a:ext cx="3585020" cy="923330"/>
              </a:xfrm>
              <a:prstGeom prst="rect">
                <a:avLst/>
              </a:prstGeom>
              <a:blipFill rotWithShape="1">
                <a:blip r:embed="rId2"/>
                <a:stretch>
                  <a:fillRect l="-1361" t="-3311" r="-340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4572000" cy="3388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9917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94GHz Phased array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1676400" y="1274517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+mj-lt"/>
                <a:sym typeface="Wingdings 2"/>
              </a:rPr>
              <a:t>90</a:t>
            </a:r>
            <a:r>
              <a:rPr lang="en-US" sz="1800" baseline="30000" dirty="0" smtClean="0">
                <a:solidFill>
                  <a:srgbClr val="0000FF"/>
                </a:solidFill>
                <a:latin typeface="+mj-lt"/>
                <a:sym typeface="Wingdings 2"/>
              </a:rPr>
              <a:t>o</a:t>
            </a:r>
            <a:r>
              <a:rPr lang="en-US" sz="1800" dirty="0" smtClean="0">
                <a:solidFill>
                  <a:srgbClr val="0000FF"/>
                </a:solidFill>
                <a:latin typeface="+mj-lt"/>
                <a:sym typeface="Wingdings 2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+mj-lt"/>
                <a:sym typeface="Wingdings 2"/>
              </a:rPr>
              <a:t>Lumped Hybrid</a:t>
            </a:r>
            <a:endParaRPr lang="en-US" sz="180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42155" y="140031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+mj-lt"/>
                <a:sym typeface="Wingdings 2"/>
              </a:rPr>
              <a:t>90</a:t>
            </a:r>
            <a:r>
              <a:rPr lang="en-US" sz="1800" baseline="30000" dirty="0" smtClean="0">
                <a:solidFill>
                  <a:srgbClr val="0000FF"/>
                </a:solidFill>
                <a:latin typeface="+mj-lt"/>
                <a:sym typeface="Wingdings 2"/>
              </a:rPr>
              <a:t>o</a:t>
            </a:r>
            <a:r>
              <a:rPr lang="en-US" sz="1800" dirty="0" smtClean="0">
                <a:solidFill>
                  <a:srgbClr val="0000FF"/>
                </a:solidFill>
                <a:latin typeface="+mj-lt"/>
                <a:sym typeface="Wingdings 2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+mj-lt"/>
                <a:sym typeface="Wingdings 2"/>
              </a:rPr>
              <a:t>Lumped Hybrid</a:t>
            </a:r>
            <a:endParaRPr lang="en-US" sz="180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33800" y="1411069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+mj-lt"/>
                <a:sym typeface="Wingdings 2"/>
              </a:rPr>
              <a:t>Lumped Rat-Race</a:t>
            </a:r>
            <a:endParaRPr lang="en-US" sz="1800" dirty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903" y="2057400"/>
            <a:ext cx="7456212" cy="2433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ounded Rectangle 15"/>
          <p:cNvSpPr/>
          <p:nvPr/>
        </p:nvSpPr>
        <p:spPr>
          <a:xfrm>
            <a:off x="1621100" y="1981200"/>
            <a:ext cx="1122100" cy="2057400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3733800" y="2136559"/>
            <a:ext cx="1122100" cy="2057400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5676926" y="2160233"/>
            <a:ext cx="1122100" cy="2057400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29012" y="1898913"/>
            <a:ext cx="694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+mj-lt"/>
                <a:sym typeface="Wingdings 2"/>
              </a:rPr>
              <a:t>LNA</a:t>
            </a:r>
            <a:endParaRPr lang="en-US" sz="180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47167" y="1975567"/>
            <a:ext cx="694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+mj-lt"/>
                <a:sym typeface="Wingdings 2"/>
              </a:rPr>
              <a:t>VGA</a:t>
            </a:r>
            <a:endParaRPr lang="en-US" sz="180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70696" y="3824627"/>
            <a:ext cx="694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+mj-lt"/>
                <a:sym typeface="Wingdings 2"/>
              </a:rPr>
              <a:t>VGA</a:t>
            </a:r>
            <a:endParaRPr lang="en-US" sz="1800" dirty="0">
              <a:solidFill>
                <a:srgbClr val="0000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25201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Individual block</a:t>
            </a:r>
            <a:endParaRPr lang="en-US" sz="28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600200"/>
            <a:ext cx="2590800" cy="347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78264"/>
            <a:ext cx="3853543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63157" y="3335664"/>
            <a:ext cx="592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VGA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05400" y="5258877"/>
            <a:ext cx="2497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LNA,NF=7.3dB,Gain=8dB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48200" y="4419600"/>
            <a:ext cx="998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20fF pad Cap</a:t>
            </a:r>
            <a:endParaRPr lang="en-US" sz="1200" dirty="0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654" y="3849547"/>
            <a:ext cx="2485431" cy="244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178146" y="6292475"/>
            <a:ext cx="1954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Switched Amplifier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371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S21(Phase)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803745" y="5374235"/>
            <a:ext cx="1688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Frequency(GHz)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76141" y="3132354"/>
            <a:ext cx="1536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Phase(degree)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4" y="1829648"/>
            <a:ext cx="556260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 rot="1713794">
            <a:off x="3828984" y="2998334"/>
            <a:ext cx="5838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-191.8 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 rot="1927830">
            <a:off x="3795639" y="3227270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-233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 rot="1598040">
            <a:off x="3728130" y="3401985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-292</a:t>
            </a:r>
            <a:endParaRPr lang="en-US" sz="1100" dirty="0"/>
          </a:p>
        </p:txBody>
      </p:sp>
      <p:sp>
        <p:nvSpPr>
          <p:cNvPr id="12" name="TextBox 11"/>
          <p:cNvSpPr txBox="1"/>
          <p:nvPr/>
        </p:nvSpPr>
        <p:spPr>
          <a:xfrm rot="1927830">
            <a:off x="3610323" y="3591888"/>
            <a:ext cx="5517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-346.4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 rot="1553208">
            <a:off x="3637494" y="3813772"/>
            <a:ext cx="6238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-380.48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 rot="1927830">
            <a:off x="3795638" y="4036721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-413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 rot="1927830">
            <a:off x="3764244" y="4197949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-463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 rot="1927830">
            <a:off x="3664865" y="4364376"/>
            <a:ext cx="6238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-501.38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291422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 Parameter Simulation</a:t>
            </a:r>
            <a:endParaRPr lang="en-US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334" y="1047290"/>
            <a:ext cx="3156262" cy="3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00200" y="4800600"/>
            <a:ext cx="1688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Frequency(GHz)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92909" y="2618027"/>
            <a:ext cx="170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S21,S11,S22(dB)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5359153"/>
            <a:ext cx="2263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Gain is 18.6 ~ 20dB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046143"/>
            <a:ext cx="3375497" cy="3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209920" y="4774992"/>
            <a:ext cx="1688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Frequency(GHz)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81127" y="5375428"/>
            <a:ext cx="2081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NF is 9.5 ~ 9.8 dB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4518631" y="2431277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NF  (dB)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532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Lumped 180 Rat-race coupler </a:t>
            </a: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114800"/>
            <a:ext cx="3242434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0058" y="1447800"/>
            <a:ext cx="2360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S12=-3dB, S13=-4dB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340447"/>
            <a:ext cx="2667000" cy="2438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50" y="3352800"/>
            <a:ext cx="2654521" cy="278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961288" y="1981200"/>
                <a:ext cx="2002151" cy="889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mbria Math"/>
                        </a:rPr>
                        <m:t>𝜔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𝐶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</m:rad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288" y="1981200"/>
                <a:ext cx="2002151" cy="8897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ight Arrow 5"/>
          <p:cNvSpPr/>
          <p:nvPr/>
        </p:nvSpPr>
        <p:spPr>
          <a:xfrm>
            <a:off x="961288" y="2832734"/>
            <a:ext cx="181712" cy="763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1151677" y="2648068"/>
                <a:ext cx="28570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𝐿</m:t>
                      </m:r>
                      <m:r>
                        <a:rPr lang="en-US" b="0" i="1" smtClean="0">
                          <a:latin typeface="Cambria Math"/>
                        </a:rPr>
                        <m:t>=120</m:t>
                      </m:r>
                      <m:r>
                        <a:rPr lang="en-US" b="0" i="1" smtClean="0">
                          <a:latin typeface="Cambria Math"/>
                        </a:rPr>
                        <m:t>𝑝𝐻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latin typeface="Cambria Math"/>
                        </a:rPr>
                        <m:t>=23.944</m:t>
                      </m:r>
                      <m:r>
                        <a:rPr lang="en-US" b="0" i="1" smtClean="0">
                          <a:latin typeface="Cambria Math"/>
                        </a:rPr>
                        <m:t>𝑓𝐹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1677" y="2648068"/>
                <a:ext cx="2857064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490743" y="3946112"/>
            <a:ext cx="165436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Inductors </a:t>
            </a:r>
          </a:p>
          <a:p>
            <a:r>
              <a:rPr lang="en-US" dirty="0" smtClean="0"/>
              <a:t>Specification </a:t>
            </a:r>
          </a:p>
          <a:p>
            <a:r>
              <a:rPr lang="en-US" dirty="0" smtClean="0"/>
              <a:t>in SONNET:</a:t>
            </a:r>
          </a:p>
          <a:p>
            <a:r>
              <a:rPr lang="en-US" dirty="0" smtClean="0"/>
              <a:t>Length=210um,</a:t>
            </a:r>
          </a:p>
          <a:p>
            <a:r>
              <a:rPr lang="en-US" dirty="0" smtClean="0"/>
              <a:t>Width=6um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6915335" y="4572000"/>
            <a:ext cx="399865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915335" y="5067300"/>
            <a:ext cx="399865" cy="419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391400" y="4845413"/>
            <a:ext cx="1242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180 degree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350607" y="6137251"/>
            <a:ext cx="1688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Frequency(GHz)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339579" y="3761446"/>
            <a:ext cx="1688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Frequency(GHz)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4527851" y="2301560"/>
            <a:ext cx="1771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 parameter (dB)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4299795" y="4882633"/>
            <a:ext cx="2162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S12,S13(phase) (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955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393</Words>
  <Application>Microsoft Office PowerPoint</Application>
  <PresentationFormat>On-screen Show (4:3)</PresentationFormat>
  <Paragraphs>88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Bi-Weekly Report</vt:lpstr>
      <vt:lpstr>Last Two week</vt:lpstr>
      <vt:lpstr>90 degree Hybrid</vt:lpstr>
      <vt:lpstr>Sample simulation of Square Inductor</vt:lpstr>
      <vt:lpstr>94GHz Phased array</vt:lpstr>
      <vt:lpstr>Individual block</vt:lpstr>
      <vt:lpstr>S21(Phase)</vt:lpstr>
      <vt:lpstr>S Parameter Simulation</vt:lpstr>
      <vt:lpstr>Lumped 180 Rat-race coupler </vt:lpstr>
      <vt:lpstr>Lumped 90 hybrid coupler</vt:lpstr>
      <vt:lpstr>Next week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Bi-Weekly Report</dc:title>
  <dc:creator>wml11</dc:creator>
  <cp:lastModifiedBy>wml11</cp:lastModifiedBy>
  <cp:revision>19</cp:revision>
  <dcterms:created xsi:type="dcterms:W3CDTF">2013-04-20T20:19:25Z</dcterms:created>
  <dcterms:modified xsi:type="dcterms:W3CDTF">2013-04-20T23:34:31Z</dcterms:modified>
</cp:coreProperties>
</file>