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0" r:id="rId1"/>
    <p:sldMasterId id="2147483649" r:id="rId2"/>
    <p:sldMasterId id="2147483674" r:id="rId3"/>
  </p:sldMasterIdLst>
  <p:notesMasterIdLst>
    <p:notesMasterId r:id="rId35"/>
  </p:notesMasterIdLst>
  <p:handoutMasterIdLst>
    <p:handoutMasterId r:id="rId36"/>
  </p:handoutMasterIdLst>
  <p:sldIdLst>
    <p:sldId id="647" r:id="rId4"/>
    <p:sldId id="648" r:id="rId5"/>
    <p:sldId id="646" r:id="rId6"/>
    <p:sldId id="617" r:id="rId7"/>
    <p:sldId id="636" r:id="rId8"/>
    <p:sldId id="618" r:id="rId9"/>
    <p:sldId id="619" r:id="rId10"/>
    <p:sldId id="638" r:id="rId11"/>
    <p:sldId id="620" r:id="rId12"/>
    <p:sldId id="621" r:id="rId13"/>
    <p:sldId id="639" r:id="rId14"/>
    <p:sldId id="624" r:id="rId15"/>
    <p:sldId id="625" r:id="rId16"/>
    <p:sldId id="641" r:id="rId17"/>
    <p:sldId id="626" r:id="rId18"/>
    <p:sldId id="627" r:id="rId19"/>
    <p:sldId id="642" r:id="rId20"/>
    <p:sldId id="628" r:id="rId21"/>
    <p:sldId id="629" r:id="rId22"/>
    <p:sldId id="643" r:id="rId23"/>
    <p:sldId id="634" r:id="rId24"/>
    <p:sldId id="635" r:id="rId25"/>
    <p:sldId id="645" r:id="rId26"/>
    <p:sldId id="649" r:id="rId27"/>
    <p:sldId id="656" r:id="rId28"/>
    <p:sldId id="650" r:id="rId29"/>
    <p:sldId id="651" r:id="rId30"/>
    <p:sldId id="652" r:id="rId31"/>
    <p:sldId id="653" r:id="rId32"/>
    <p:sldId id="654" r:id="rId33"/>
    <p:sldId id="655" r:id="rId34"/>
  </p:sldIdLst>
  <p:sldSz cx="10058400" cy="7315200"/>
  <p:notesSz cx="7010400" cy="9236075"/>
  <p:defaultTextStyle>
    <a:defPPr>
      <a:defRPr lang="ko-KR"/>
    </a:defPPr>
    <a:lvl1pPr algn="ctr" rtl="0" fontAlgn="base" latinLnBrk="1">
      <a:spcBef>
        <a:spcPct val="0"/>
      </a:spcBef>
      <a:spcAft>
        <a:spcPct val="0"/>
      </a:spcAft>
      <a:defRPr kumimoji="1" sz="2000" b="1" kern="1200">
        <a:solidFill>
          <a:schemeClr val="tx1"/>
        </a:solidFill>
        <a:latin typeface="Gulim" pitchFamily="34" charset="-127"/>
        <a:ea typeface="Gulim" pitchFamily="34" charset="-127"/>
        <a:cs typeface="+mn-cs"/>
      </a:defRPr>
    </a:lvl1pPr>
    <a:lvl2pPr marL="457060" algn="ctr" rtl="0" fontAlgn="base" latinLnBrk="1">
      <a:spcBef>
        <a:spcPct val="0"/>
      </a:spcBef>
      <a:spcAft>
        <a:spcPct val="0"/>
      </a:spcAft>
      <a:defRPr kumimoji="1" sz="2000" b="1" kern="1200">
        <a:solidFill>
          <a:schemeClr val="tx1"/>
        </a:solidFill>
        <a:latin typeface="Gulim" pitchFamily="34" charset="-127"/>
        <a:ea typeface="Gulim" pitchFamily="34" charset="-127"/>
        <a:cs typeface="+mn-cs"/>
      </a:defRPr>
    </a:lvl2pPr>
    <a:lvl3pPr marL="914123" algn="ctr" rtl="0" fontAlgn="base" latinLnBrk="1">
      <a:spcBef>
        <a:spcPct val="0"/>
      </a:spcBef>
      <a:spcAft>
        <a:spcPct val="0"/>
      </a:spcAft>
      <a:defRPr kumimoji="1" sz="2000" b="1" kern="1200">
        <a:solidFill>
          <a:schemeClr val="tx1"/>
        </a:solidFill>
        <a:latin typeface="Gulim" pitchFamily="34" charset="-127"/>
        <a:ea typeface="Gulim" pitchFamily="34" charset="-127"/>
        <a:cs typeface="+mn-cs"/>
      </a:defRPr>
    </a:lvl3pPr>
    <a:lvl4pPr marL="1371184" algn="ctr" rtl="0" fontAlgn="base" latinLnBrk="1">
      <a:spcBef>
        <a:spcPct val="0"/>
      </a:spcBef>
      <a:spcAft>
        <a:spcPct val="0"/>
      </a:spcAft>
      <a:defRPr kumimoji="1" sz="2000" b="1" kern="1200">
        <a:solidFill>
          <a:schemeClr val="tx1"/>
        </a:solidFill>
        <a:latin typeface="Gulim" pitchFamily="34" charset="-127"/>
        <a:ea typeface="Gulim" pitchFamily="34" charset="-127"/>
        <a:cs typeface="+mn-cs"/>
      </a:defRPr>
    </a:lvl4pPr>
    <a:lvl5pPr marL="1828243" algn="ctr" rtl="0" fontAlgn="base" latinLnBrk="1">
      <a:spcBef>
        <a:spcPct val="0"/>
      </a:spcBef>
      <a:spcAft>
        <a:spcPct val="0"/>
      </a:spcAft>
      <a:defRPr kumimoji="1" sz="2000" b="1" kern="1200">
        <a:solidFill>
          <a:schemeClr val="tx1"/>
        </a:solidFill>
        <a:latin typeface="Gulim" pitchFamily="34" charset="-127"/>
        <a:ea typeface="Gulim" pitchFamily="34" charset="-127"/>
        <a:cs typeface="+mn-cs"/>
      </a:defRPr>
    </a:lvl5pPr>
    <a:lvl6pPr marL="2285304" algn="l" defTabSz="914123" rtl="0" eaLnBrk="1" latinLnBrk="0" hangingPunct="1">
      <a:defRPr kumimoji="1" sz="2000" b="1" kern="1200">
        <a:solidFill>
          <a:schemeClr val="tx1"/>
        </a:solidFill>
        <a:latin typeface="Gulim" pitchFamily="34" charset="-127"/>
        <a:ea typeface="Gulim" pitchFamily="34" charset="-127"/>
        <a:cs typeface="+mn-cs"/>
      </a:defRPr>
    </a:lvl6pPr>
    <a:lvl7pPr marL="2742367" algn="l" defTabSz="914123" rtl="0" eaLnBrk="1" latinLnBrk="0" hangingPunct="1">
      <a:defRPr kumimoji="1" sz="2000" b="1" kern="1200">
        <a:solidFill>
          <a:schemeClr val="tx1"/>
        </a:solidFill>
        <a:latin typeface="Gulim" pitchFamily="34" charset="-127"/>
        <a:ea typeface="Gulim" pitchFamily="34" charset="-127"/>
        <a:cs typeface="+mn-cs"/>
      </a:defRPr>
    </a:lvl7pPr>
    <a:lvl8pPr marL="3199426" algn="l" defTabSz="914123" rtl="0" eaLnBrk="1" latinLnBrk="0" hangingPunct="1">
      <a:defRPr kumimoji="1" sz="2000" b="1" kern="1200">
        <a:solidFill>
          <a:schemeClr val="tx1"/>
        </a:solidFill>
        <a:latin typeface="Gulim" pitchFamily="34" charset="-127"/>
        <a:ea typeface="Gulim" pitchFamily="34" charset="-127"/>
        <a:cs typeface="+mn-cs"/>
      </a:defRPr>
    </a:lvl8pPr>
    <a:lvl9pPr marL="3656487" algn="l" defTabSz="914123" rtl="0" eaLnBrk="1" latinLnBrk="0" hangingPunct="1">
      <a:defRPr kumimoji="1" sz="2000" b="1" kern="1200">
        <a:solidFill>
          <a:schemeClr val="tx1"/>
        </a:solidFill>
        <a:latin typeface="Gulim" pitchFamily="34" charset="-127"/>
        <a:ea typeface="Gulim" pitchFamily="34" charset="-127"/>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800000"/>
    <a:srgbClr val="FF00FF"/>
    <a:srgbClr val="00FF00"/>
    <a:srgbClr val="00FFFF"/>
    <a:srgbClr val="6699FF"/>
    <a:srgbClr val="33CCCC"/>
    <a:srgbClr val="99CCFF"/>
    <a:srgbClr val="0099FF"/>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956" autoAdjust="0"/>
    <p:restoredTop sz="89520" autoAdjust="0"/>
  </p:normalViewPr>
  <p:slideViewPr>
    <p:cSldViewPr>
      <p:cViewPr>
        <p:scale>
          <a:sx n="100" d="100"/>
          <a:sy n="100" d="100"/>
        </p:scale>
        <p:origin x="-2184" y="-318"/>
      </p:cViewPr>
      <p:guideLst>
        <p:guide orient="horz" pos="2304"/>
        <p:guide pos="3168"/>
      </p:guideLst>
    </p:cSldViewPr>
  </p:slid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1638" y="1074"/>
      </p:cViewPr>
      <p:guideLst>
        <p:guide orient="horz" pos="2909"/>
        <p:guide pos="2208"/>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heme" Target="theme/theme1.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notesMaster" Target="notesMasters/notesMaster1.xml"/><Relationship Id="rId8" Type="http://schemas.openxmlformats.org/officeDocument/2006/relationships/slide" Target="slides/slide5.xml"/><Relationship Id="rId3"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8482" name="Rectangle 2"/>
          <p:cNvSpPr>
            <a:spLocks noGrp="1" noChangeArrowheads="1"/>
          </p:cNvSpPr>
          <p:nvPr>
            <p:ph type="hdr" sz="quarter"/>
          </p:nvPr>
        </p:nvSpPr>
        <p:spPr bwMode="auto">
          <a:xfrm>
            <a:off x="5" y="11"/>
            <a:ext cx="3038144" cy="461193"/>
          </a:xfrm>
          <a:prstGeom prst="rect">
            <a:avLst/>
          </a:prstGeom>
          <a:noFill/>
          <a:ln w="9525">
            <a:noFill/>
            <a:miter lim="800000"/>
            <a:headEnd/>
            <a:tailEnd/>
          </a:ln>
          <a:effectLst/>
        </p:spPr>
        <p:txBody>
          <a:bodyPr vert="horz" wrap="square" lIns="106911" tIns="53453" rIns="106911" bIns="53453" numCol="1" anchor="t" anchorCtr="0" compatLnSpc="1">
            <a:prstTxWarp prst="textNoShape">
              <a:avLst/>
            </a:prstTxWarp>
          </a:bodyPr>
          <a:lstStyle>
            <a:lvl1pPr algn="l" defTabSz="1066301">
              <a:defRPr sz="1500" b="0"/>
            </a:lvl1pPr>
          </a:lstStyle>
          <a:p>
            <a:endParaRPr lang="en-US"/>
          </a:p>
        </p:txBody>
      </p:sp>
      <p:sp>
        <p:nvSpPr>
          <p:cNvPr id="148483" name="Rectangle 3"/>
          <p:cNvSpPr>
            <a:spLocks noGrp="1" noChangeArrowheads="1"/>
          </p:cNvSpPr>
          <p:nvPr>
            <p:ph type="dt" sz="quarter" idx="1"/>
          </p:nvPr>
        </p:nvSpPr>
        <p:spPr bwMode="auto">
          <a:xfrm>
            <a:off x="3970740" y="11"/>
            <a:ext cx="3038144" cy="461193"/>
          </a:xfrm>
          <a:prstGeom prst="rect">
            <a:avLst/>
          </a:prstGeom>
          <a:noFill/>
          <a:ln w="9525">
            <a:noFill/>
            <a:miter lim="800000"/>
            <a:headEnd/>
            <a:tailEnd/>
          </a:ln>
          <a:effectLst/>
        </p:spPr>
        <p:txBody>
          <a:bodyPr vert="horz" wrap="square" lIns="106911" tIns="53453" rIns="106911" bIns="53453" numCol="1" anchor="t" anchorCtr="0" compatLnSpc="1">
            <a:prstTxWarp prst="textNoShape">
              <a:avLst/>
            </a:prstTxWarp>
          </a:bodyPr>
          <a:lstStyle>
            <a:lvl1pPr algn="r" defTabSz="1066301">
              <a:defRPr sz="1500" b="0"/>
            </a:lvl1pPr>
          </a:lstStyle>
          <a:p>
            <a:endParaRPr lang="en-US"/>
          </a:p>
        </p:txBody>
      </p:sp>
      <p:sp>
        <p:nvSpPr>
          <p:cNvPr id="148484" name="Rectangle 4"/>
          <p:cNvSpPr>
            <a:spLocks noGrp="1" noChangeArrowheads="1"/>
          </p:cNvSpPr>
          <p:nvPr>
            <p:ph type="ftr" sz="quarter" idx="2"/>
          </p:nvPr>
        </p:nvSpPr>
        <p:spPr bwMode="auto">
          <a:xfrm>
            <a:off x="5" y="8773367"/>
            <a:ext cx="3038144" cy="461193"/>
          </a:xfrm>
          <a:prstGeom prst="rect">
            <a:avLst/>
          </a:prstGeom>
          <a:noFill/>
          <a:ln w="9525">
            <a:noFill/>
            <a:miter lim="800000"/>
            <a:headEnd/>
            <a:tailEnd/>
          </a:ln>
          <a:effectLst/>
        </p:spPr>
        <p:txBody>
          <a:bodyPr vert="horz" wrap="square" lIns="106911" tIns="53453" rIns="106911" bIns="53453" numCol="1" anchor="b" anchorCtr="0" compatLnSpc="1">
            <a:prstTxWarp prst="textNoShape">
              <a:avLst/>
            </a:prstTxWarp>
          </a:bodyPr>
          <a:lstStyle>
            <a:lvl1pPr algn="l" defTabSz="1066301">
              <a:defRPr sz="1500" b="0"/>
            </a:lvl1pPr>
          </a:lstStyle>
          <a:p>
            <a:endParaRPr lang="en-US"/>
          </a:p>
        </p:txBody>
      </p:sp>
      <p:sp>
        <p:nvSpPr>
          <p:cNvPr id="148485" name="Rectangle 5"/>
          <p:cNvSpPr>
            <a:spLocks noGrp="1" noChangeArrowheads="1"/>
          </p:cNvSpPr>
          <p:nvPr>
            <p:ph type="sldNum" sz="quarter" idx="3"/>
          </p:nvPr>
        </p:nvSpPr>
        <p:spPr bwMode="auto">
          <a:xfrm>
            <a:off x="3970740" y="8773367"/>
            <a:ext cx="3038144" cy="461193"/>
          </a:xfrm>
          <a:prstGeom prst="rect">
            <a:avLst/>
          </a:prstGeom>
          <a:noFill/>
          <a:ln w="9525">
            <a:noFill/>
            <a:miter lim="800000"/>
            <a:headEnd/>
            <a:tailEnd/>
          </a:ln>
          <a:effectLst/>
        </p:spPr>
        <p:txBody>
          <a:bodyPr vert="horz" wrap="square" lIns="106911" tIns="53453" rIns="106911" bIns="53453" numCol="1" anchor="b" anchorCtr="0" compatLnSpc="1">
            <a:prstTxWarp prst="textNoShape">
              <a:avLst/>
            </a:prstTxWarp>
          </a:bodyPr>
          <a:lstStyle>
            <a:lvl1pPr algn="r" defTabSz="1066301">
              <a:defRPr sz="1500" b="0"/>
            </a:lvl1pPr>
          </a:lstStyle>
          <a:p>
            <a:fld id="{25DF2AEC-49D4-4B77-83DA-A0F7EFC342B2}" type="slidenum">
              <a:rPr lang="en-US"/>
              <a:pPr/>
              <a:t>‹#›</a:t>
            </a:fld>
            <a:endParaRPr lang="en-US"/>
          </a:p>
        </p:txBody>
      </p:sp>
    </p:spTree>
    <p:extLst>
      <p:ext uri="{BB962C8B-B14F-4D97-AF65-F5344CB8AC3E}">
        <p14:creationId xmlns:p14="http://schemas.microsoft.com/office/powerpoint/2010/main" val="39165086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5" y="11"/>
            <a:ext cx="3038144" cy="461193"/>
          </a:xfrm>
          <a:prstGeom prst="rect">
            <a:avLst/>
          </a:prstGeom>
          <a:noFill/>
          <a:ln w="9525">
            <a:noFill/>
            <a:miter lim="800000"/>
            <a:headEnd/>
            <a:tailEnd/>
          </a:ln>
          <a:effectLst/>
        </p:spPr>
        <p:txBody>
          <a:bodyPr vert="horz" wrap="square" lIns="106860" tIns="53433" rIns="106860" bIns="53433" numCol="1" anchor="t" anchorCtr="0" compatLnSpc="1">
            <a:prstTxWarp prst="textNoShape">
              <a:avLst/>
            </a:prstTxWarp>
          </a:bodyPr>
          <a:lstStyle>
            <a:lvl1pPr algn="l" defTabSz="1066301">
              <a:defRPr sz="1500" b="0"/>
            </a:lvl1pPr>
          </a:lstStyle>
          <a:p>
            <a:endParaRPr lang="en-US"/>
          </a:p>
        </p:txBody>
      </p:sp>
      <p:sp>
        <p:nvSpPr>
          <p:cNvPr id="13315" name="Rectangle 3"/>
          <p:cNvSpPr>
            <a:spLocks noGrp="1" noChangeArrowheads="1"/>
          </p:cNvSpPr>
          <p:nvPr>
            <p:ph type="dt" idx="1"/>
          </p:nvPr>
        </p:nvSpPr>
        <p:spPr bwMode="auto">
          <a:xfrm>
            <a:off x="3970740" y="11"/>
            <a:ext cx="3038144" cy="461193"/>
          </a:xfrm>
          <a:prstGeom prst="rect">
            <a:avLst/>
          </a:prstGeom>
          <a:noFill/>
          <a:ln w="9525">
            <a:noFill/>
            <a:miter lim="800000"/>
            <a:headEnd/>
            <a:tailEnd/>
          </a:ln>
          <a:effectLst/>
        </p:spPr>
        <p:txBody>
          <a:bodyPr vert="horz" wrap="square" lIns="106860" tIns="53433" rIns="106860" bIns="53433" numCol="1" anchor="t" anchorCtr="0" compatLnSpc="1">
            <a:prstTxWarp prst="textNoShape">
              <a:avLst/>
            </a:prstTxWarp>
          </a:bodyPr>
          <a:lstStyle>
            <a:lvl1pPr algn="r" defTabSz="1066301">
              <a:defRPr sz="1500" b="0"/>
            </a:lvl1pPr>
          </a:lstStyle>
          <a:p>
            <a:endParaRPr lang="en-US"/>
          </a:p>
        </p:txBody>
      </p:sp>
      <p:sp>
        <p:nvSpPr>
          <p:cNvPr id="13316" name="Rectangle 4"/>
          <p:cNvSpPr>
            <a:spLocks noGrp="1" noRot="1" noChangeAspect="1" noChangeArrowheads="1" noTextEdit="1"/>
          </p:cNvSpPr>
          <p:nvPr>
            <p:ph type="sldImg" idx="2"/>
          </p:nvPr>
        </p:nvSpPr>
        <p:spPr bwMode="auto">
          <a:xfrm>
            <a:off x="1125538" y="690563"/>
            <a:ext cx="4762500" cy="3463925"/>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701348" y="4387446"/>
            <a:ext cx="5607711" cy="4155316"/>
          </a:xfrm>
          <a:prstGeom prst="rect">
            <a:avLst/>
          </a:prstGeom>
          <a:noFill/>
          <a:ln w="9525">
            <a:noFill/>
            <a:miter lim="800000"/>
            <a:headEnd/>
            <a:tailEnd/>
          </a:ln>
          <a:effectLst/>
        </p:spPr>
        <p:txBody>
          <a:bodyPr vert="horz" wrap="square" lIns="106860" tIns="53433" rIns="106860" bIns="53433"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3318" name="Rectangle 6"/>
          <p:cNvSpPr>
            <a:spLocks noGrp="1" noChangeArrowheads="1"/>
          </p:cNvSpPr>
          <p:nvPr>
            <p:ph type="ftr" sz="quarter" idx="4"/>
          </p:nvPr>
        </p:nvSpPr>
        <p:spPr bwMode="auto">
          <a:xfrm>
            <a:off x="5" y="8773367"/>
            <a:ext cx="3038144" cy="461193"/>
          </a:xfrm>
          <a:prstGeom prst="rect">
            <a:avLst/>
          </a:prstGeom>
          <a:noFill/>
          <a:ln w="9525">
            <a:noFill/>
            <a:miter lim="800000"/>
            <a:headEnd/>
            <a:tailEnd/>
          </a:ln>
          <a:effectLst/>
        </p:spPr>
        <p:txBody>
          <a:bodyPr vert="horz" wrap="square" lIns="106860" tIns="53433" rIns="106860" bIns="53433" numCol="1" anchor="b" anchorCtr="0" compatLnSpc="1">
            <a:prstTxWarp prst="textNoShape">
              <a:avLst/>
            </a:prstTxWarp>
          </a:bodyPr>
          <a:lstStyle>
            <a:lvl1pPr algn="l" defTabSz="1066301">
              <a:defRPr sz="1500" b="0"/>
            </a:lvl1pPr>
          </a:lstStyle>
          <a:p>
            <a:endParaRPr lang="en-US"/>
          </a:p>
        </p:txBody>
      </p:sp>
      <p:sp>
        <p:nvSpPr>
          <p:cNvPr id="13319" name="Rectangle 7"/>
          <p:cNvSpPr>
            <a:spLocks noGrp="1" noChangeArrowheads="1"/>
          </p:cNvSpPr>
          <p:nvPr>
            <p:ph type="sldNum" sz="quarter" idx="5"/>
          </p:nvPr>
        </p:nvSpPr>
        <p:spPr bwMode="auto">
          <a:xfrm>
            <a:off x="3970740" y="8773367"/>
            <a:ext cx="3038144" cy="461193"/>
          </a:xfrm>
          <a:prstGeom prst="rect">
            <a:avLst/>
          </a:prstGeom>
          <a:noFill/>
          <a:ln w="9525">
            <a:noFill/>
            <a:miter lim="800000"/>
            <a:headEnd/>
            <a:tailEnd/>
          </a:ln>
          <a:effectLst/>
        </p:spPr>
        <p:txBody>
          <a:bodyPr vert="horz" wrap="square" lIns="106860" tIns="53433" rIns="106860" bIns="53433" numCol="1" anchor="b" anchorCtr="0" compatLnSpc="1">
            <a:prstTxWarp prst="textNoShape">
              <a:avLst/>
            </a:prstTxWarp>
          </a:bodyPr>
          <a:lstStyle>
            <a:lvl1pPr algn="r" defTabSz="1066301">
              <a:defRPr sz="1500" b="0"/>
            </a:lvl1pPr>
          </a:lstStyle>
          <a:p>
            <a:fld id="{12D1A0B0-DED1-49FA-A42B-AF1E56C67797}" type="slidenum">
              <a:rPr lang="en-US"/>
              <a:pPr/>
              <a:t>‹#›</a:t>
            </a:fld>
            <a:endParaRPr lang="en-US"/>
          </a:p>
        </p:txBody>
      </p:sp>
    </p:spTree>
    <p:extLst>
      <p:ext uri="{BB962C8B-B14F-4D97-AF65-F5344CB8AC3E}">
        <p14:creationId xmlns:p14="http://schemas.microsoft.com/office/powerpoint/2010/main" val="65367778"/>
      </p:ext>
    </p:extLst>
  </p:cSld>
  <p:clrMap bg1="lt1" tx1="dk1" bg2="lt2" tx2="dk2" accent1="accent1" accent2="accent2" accent3="accent3" accent4="accent4" accent5="accent5" accent6="accent6" hlink="hlink" folHlink="folHlink"/>
  <p:notesStyle>
    <a:lvl1pPr algn="l" rtl="0" fontAlgn="base" latinLnBrk="1">
      <a:spcBef>
        <a:spcPct val="30000"/>
      </a:spcBef>
      <a:spcAft>
        <a:spcPct val="0"/>
      </a:spcAft>
      <a:defRPr kumimoji="1" sz="1000" kern="1200">
        <a:solidFill>
          <a:schemeClr val="tx1"/>
        </a:solidFill>
        <a:latin typeface="Gulim" pitchFamily="34" charset="-127"/>
        <a:ea typeface="Gulim" pitchFamily="34" charset="-127"/>
        <a:cs typeface="+mn-cs"/>
      </a:defRPr>
    </a:lvl1pPr>
    <a:lvl2pPr marL="457060" algn="l" rtl="0" fontAlgn="base" latinLnBrk="1">
      <a:spcBef>
        <a:spcPct val="30000"/>
      </a:spcBef>
      <a:spcAft>
        <a:spcPct val="0"/>
      </a:spcAft>
      <a:defRPr kumimoji="1" sz="1000" kern="1200">
        <a:solidFill>
          <a:schemeClr val="tx1"/>
        </a:solidFill>
        <a:latin typeface="Gulim" pitchFamily="34" charset="-127"/>
        <a:ea typeface="Gulim" pitchFamily="34" charset="-127"/>
        <a:cs typeface="+mn-cs"/>
      </a:defRPr>
    </a:lvl2pPr>
    <a:lvl3pPr marL="914123" algn="l" rtl="0" fontAlgn="base" latinLnBrk="1">
      <a:spcBef>
        <a:spcPct val="30000"/>
      </a:spcBef>
      <a:spcAft>
        <a:spcPct val="0"/>
      </a:spcAft>
      <a:defRPr kumimoji="1" sz="1000" kern="1200">
        <a:solidFill>
          <a:schemeClr val="tx1"/>
        </a:solidFill>
        <a:latin typeface="Gulim" pitchFamily="34" charset="-127"/>
        <a:ea typeface="Gulim" pitchFamily="34" charset="-127"/>
        <a:cs typeface="+mn-cs"/>
      </a:defRPr>
    </a:lvl3pPr>
    <a:lvl4pPr marL="1371184" algn="l" rtl="0" fontAlgn="base" latinLnBrk="1">
      <a:spcBef>
        <a:spcPct val="30000"/>
      </a:spcBef>
      <a:spcAft>
        <a:spcPct val="0"/>
      </a:spcAft>
      <a:defRPr kumimoji="1" sz="1000" kern="1200">
        <a:solidFill>
          <a:schemeClr val="tx1"/>
        </a:solidFill>
        <a:latin typeface="Gulim" pitchFamily="34" charset="-127"/>
        <a:ea typeface="Gulim" pitchFamily="34" charset="-127"/>
        <a:cs typeface="+mn-cs"/>
      </a:defRPr>
    </a:lvl4pPr>
    <a:lvl5pPr marL="1828243" algn="l" rtl="0" fontAlgn="base" latinLnBrk="1">
      <a:spcBef>
        <a:spcPct val="30000"/>
      </a:spcBef>
      <a:spcAft>
        <a:spcPct val="0"/>
      </a:spcAft>
      <a:defRPr kumimoji="1" sz="1000" kern="1200">
        <a:solidFill>
          <a:schemeClr val="tx1"/>
        </a:solidFill>
        <a:latin typeface="Gulim" pitchFamily="34" charset="-127"/>
        <a:ea typeface="Gulim" pitchFamily="34" charset="-127"/>
        <a:cs typeface="+mn-cs"/>
      </a:defRPr>
    </a:lvl5pPr>
    <a:lvl6pPr marL="2285304" algn="l" defTabSz="914123" rtl="0" eaLnBrk="1" latinLnBrk="0" hangingPunct="1">
      <a:defRPr sz="1200" kern="1200">
        <a:solidFill>
          <a:schemeClr val="tx1"/>
        </a:solidFill>
        <a:latin typeface="+mn-lt"/>
        <a:ea typeface="+mn-ea"/>
        <a:cs typeface="+mn-cs"/>
      </a:defRPr>
    </a:lvl6pPr>
    <a:lvl7pPr marL="2742367" algn="l" defTabSz="914123" rtl="0" eaLnBrk="1" latinLnBrk="0" hangingPunct="1">
      <a:defRPr sz="1200" kern="1200">
        <a:solidFill>
          <a:schemeClr val="tx1"/>
        </a:solidFill>
        <a:latin typeface="+mn-lt"/>
        <a:ea typeface="+mn-ea"/>
        <a:cs typeface="+mn-cs"/>
      </a:defRPr>
    </a:lvl7pPr>
    <a:lvl8pPr marL="3199426" algn="l" defTabSz="914123" rtl="0" eaLnBrk="1" latinLnBrk="0" hangingPunct="1">
      <a:defRPr sz="1200" kern="1200">
        <a:solidFill>
          <a:schemeClr val="tx1"/>
        </a:solidFill>
        <a:latin typeface="+mn-lt"/>
        <a:ea typeface="+mn-ea"/>
        <a:cs typeface="+mn-cs"/>
      </a:defRPr>
    </a:lvl8pPr>
    <a:lvl9pPr marL="3656487" algn="l" defTabSz="91412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Arial Narrow" pitchFamily="34" charset="0"/>
              </a:rPr>
              <a:t>These</a:t>
            </a:r>
            <a:r>
              <a:rPr lang="en-US" baseline="0" dirty="0" smtClean="0">
                <a:latin typeface="Arial Narrow" pitchFamily="34" charset="0"/>
              </a:rPr>
              <a:t> figures conceptually summarize the benefits of phased arrays. </a:t>
            </a:r>
          </a:p>
          <a:p>
            <a:r>
              <a:rPr lang="en-US" baseline="0" dirty="0" smtClean="0">
                <a:latin typeface="Arial Narrow" pitchFamily="34" charset="0"/>
              </a:rPr>
              <a:t>First, compared with this </a:t>
            </a:r>
            <a:r>
              <a:rPr lang="en-US" baseline="0" dirty="0" err="1" smtClean="0">
                <a:latin typeface="Arial Narrow" pitchFamily="34" charset="0"/>
              </a:rPr>
              <a:t>omni</a:t>
            </a:r>
            <a:r>
              <a:rPr lang="en-US" baseline="0" dirty="0" smtClean="0">
                <a:latin typeface="Arial Narrow" pitchFamily="34" charset="0"/>
              </a:rPr>
              <a:t>-directional pattern, in </a:t>
            </a:r>
            <a:r>
              <a:rPr lang="en-US" baseline="0" dirty="0" err="1" smtClean="0">
                <a:latin typeface="Arial Narrow" pitchFamily="34" charset="0"/>
              </a:rPr>
              <a:t>phaed</a:t>
            </a:r>
            <a:r>
              <a:rPr lang="en-US" baseline="0" dirty="0" smtClean="0">
                <a:latin typeface="Arial Narrow" pitchFamily="34" charset="0"/>
              </a:rPr>
              <a:t> array, we can generate highly directive beam pattern to a particular wanted direction. This means we can manipulate phases so that this interference signal can be place in the null of the radiation pattern, rejecting the interference. </a:t>
            </a:r>
          </a:p>
          <a:p>
            <a:r>
              <a:rPr lang="en-US" baseline="0" dirty="0" smtClean="0">
                <a:latin typeface="Arial Narrow" pitchFamily="34" charset="0"/>
              </a:rPr>
              <a:t>Also, we can steer or generate multiple beams at the same time, so that same frequency, time or codes can be shared with different users, which means we can maximize communication resources. </a:t>
            </a:r>
          </a:p>
          <a:p>
            <a:r>
              <a:rPr lang="en-US" baseline="0" dirty="0" smtClean="0">
                <a:latin typeface="Arial Narrow" pitchFamily="34" charset="0"/>
              </a:rPr>
              <a:t>Another point is that in phased array, we are collecting multiple signals using antenna arrays, and eventually add them in-phase. So coherent signal power will be added in square terms, while random noise can be added linearly as we increase the number of antenna. And therefore, we will get SNR benefit by a factor of N. This means we can increase channel capacity in log-scale with the increase of number of antenna. </a:t>
            </a:r>
            <a:endParaRPr lang="en-US" dirty="0">
              <a:latin typeface="Arial Narrow" pitchFamily="34" charset="0"/>
            </a:endParaRPr>
          </a:p>
        </p:txBody>
      </p:sp>
      <p:sp>
        <p:nvSpPr>
          <p:cNvPr id="4" name="Slide Number Placeholder 3"/>
          <p:cNvSpPr>
            <a:spLocks noGrp="1"/>
          </p:cNvSpPr>
          <p:nvPr>
            <p:ph type="sldNum" sz="quarter" idx="10"/>
          </p:nvPr>
        </p:nvSpPr>
        <p:spPr/>
        <p:txBody>
          <a:bodyPr/>
          <a:lstStyle/>
          <a:p>
            <a:fld id="{12D1A0B0-DED1-49FA-A42B-AF1E56C67797}" type="slidenum">
              <a:rPr lang="en-US" smtClean="0"/>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Arial Narrow" pitchFamily="34" charset="0"/>
              </a:rPr>
              <a:t>These</a:t>
            </a:r>
            <a:r>
              <a:rPr lang="en-US" baseline="0" dirty="0" smtClean="0">
                <a:latin typeface="Arial Narrow" pitchFamily="34" charset="0"/>
              </a:rPr>
              <a:t> figures conceptually summarize the benefits of phased arrays. </a:t>
            </a:r>
          </a:p>
          <a:p>
            <a:r>
              <a:rPr lang="en-US" baseline="0" dirty="0" smtClean="0">
                <a:latin typeface="Arial Narrow" pitchFamily="34" charset="0"/>
              </a:rPr>
              <a:t>First, compared with this </a:t>
            </a:r>
            <a:r>
              <a:rPr lang="en-US" baseline="0" dirty="0" err="1" smtClean="0">
                <a:latin typeface="Arial Narrow" pitchFamily="34" charset="0"/>
              </a:rPr>
              <a:t>omni</a:t>
            </a:r>
            <a:r>
              <a:rPr lang="en-US" baseline="0" dirty="0" smtClean="0">
                <a:latin typeface="Arial Narrow" pitchFamily="34" charset="0"/>
              </a:rPr>
              <a:t>-directional pattern, in </a:t>
            </a:r>
            <a:r>
              <a:rPr lang="en-US" baseline="0" dirty="0" err="1" smtClean="0">
                <a:latin typeface="Arial Narrow" pitchFamily="34" charset="0"/>
              </a:rPr>
              <a:t>phaed</a:t>
            </a:r>
            <a:r>
              <a:rPr lang="en-US" baseline="0" dirty="0" smtClean="0">
                <a:latin typeface="Arial Narrow" pitchFamily="34" charset="0"/>
              </a:rPr>
              <a:t> array, we can generate highly directive beam pattern to a particular wanted direction. This means we can manipulate phases so that this interference signal can be place in the null of the radiation pattern, rejecting the interference. </a:t>
            </a:r>
          </a:p>
          <a:p>
            <a:r>
              <a:rPr lang="en-US" baseline="0" dirty="0" smtClean="0">
                <a:latin typeface="Arial Narrow" pitchFamily="34" charset="0"/>
              </a:rPr>
              <a:t>Also, we can steer or generate multiple beams at the same time, so that same frequency, time or codes can be shared with different users, which means we can maximize communication resources. </a:t>
            </a:r>
          </a:p>
          <a:p>
            <a:r>
              <a:rPr lang="en-US" baseline="0" dirty="0" smtClean="0">
                <a:latin typeface="Arial Narrow" pitchFamily="34" charset="0"/>
              </a:rPr>
              <a:t>Another point is that in phased array, we are collecting multiple signals using antenna arrays, and eventually add them in-phase. So coherent signal power will be added in square terms, while random noise can be added linearly as we increase the number of antenna. And therefore, we will get SNR benefit by a factor of N. This means we can increase channel capacity in log-scale with the increase of number of antenna. </a:t>
            </a:r>
            <a:endParaRPr lang="en-US" dirty="0">
              <a:latin typeface="Arial Narrow" pitchFamily="34" charset="0"/>
            </a:endParaRPr>
          </a:p>
        </p:txBody>
      </p:sp>
      <p:sp>
        <p:nvSpPr>
          <p:cNvPr id="4" name="Slide Number Placeholder 3"/>
          <p:cNvSpPr>
            <a:spLocks noGrp="1"/>
          </p:cNvSpPr>
          <p:nvPr>
            <p:ph type="sldNum" sz="quarter" idx="10"/>
          </p:nvPr>
        </p:nvSpPr>
        <p:spPr/>
        <p:txBody>
          <a:bodyPr/>
          <a:lstStyle/>
          <a:p>
            <a:fld id="{12D1A0B0-DED1-49FA-A42B-AF1E56C67797}" type="slidenum">
              <a:rPr lang="en-US" smtClean="0"/>
              <a:pPr/>
              <a:t>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Arial Narrow" pitchFamily="34" charset="0"/>
              </a:rPr>
              <a:t>These</a:t>
            </a:r>
            <a:r>
              <a:rPr lang="en-US" baseline="0" dirty="0" smtClean="0">
                <a:latin typeface="Arial Narrow" pitchFamily="34" charset="0"/>
              </a:rPr>
              <a:t> figures conceptually summarize the benefits of phased arrays. </a:t>
            </a:r>
          </a:p>
          <a:p>
            <a:r>
              <a:rPr lang="en-US" baseline="0" dirty="0" smtClean="0">
                <a:latin typeface="Arial Narrow" pitchFamily="34" charset="0"/>
              </a:rPr>
              <a:t>First, compared with this </a:t>
            </a:r>
            <a:r>
              <a:rPr lang="en-US" baseline="0" dirty="0" err="1" smtClean="0">
                <a:latin typeface="Arial Narrow" pitchFamily="34" charset="0"/>
              </a:rPr>
              <a:t>omni</a:t>
            </a:r>
            <a:r>
              <a:rPr lang="en-US" baseline="0" dirty="0" smtClean="0">
                <a:latin typeface="Arial Narrow" pitchFamily="34" charset="0"/>
              </a:rPr>
              <a:t>-directional pattern, in </a:t>
            </a:r>
            <a:r>
              <a:rPr lang="en-US" baseline="0" dirty="0" err="1" smtClean="0">
                <a:latin typeface="Arial Narrow" pitchFamily="34" charset="0"/>
              </a:rPr>
              <a:t>phaed</a:t>
            </a:r>
            <a:r>
              <a:rPr lang="en-US" baseline="0" dirty="0" smtClean="0">
                <a:latin typeface="Arial Narrow" pitchFamily="34" charset="0"/>
              </a:rPr>
              <a:t> array, we can generate highly directive beam pattern to a particular wanted direction. This means we can manipulate phases so that this interference signal can be place in the null of the radiation pattern, rejecting the interference. </a:t>
            </a:r>
          </a:p>
          <a:p>
            <a:r>
              <a:rPr lang="en-US" baseline="0" dirty="0" smtClean="0">
                <a:latin typeface="Arial Narrow" pitchFamily="34" charset="0"/>
              </a:rPr>
              <a:t>Also, we can steer or generate multiple beams at the same time, so that same frequency, time or codes can be shared with different users, which means we can maximize communication resources. </a:t>
            </a:r>
          </a:p>
          <a:p>
            <a:r>
              <a:rPr lang="en-US" baseline="0" dirty="0" smtClean="0">
                <a:latin typeface="Arial Narrow" pitchFamily="34" charset="0"/>
              </a:rPr>
              <a:t>Another point is that in phased array, we are collecting multiple signals using antenna arrays, and eventually add them in-phase. So coherent signal power will be added in square terms, while random noise can be added linearly as we increase the number of antenna. And therefore, we will get SNR benefit by a factor of N. This means we can increase channel capacity in log-scale with the increase of number of antenna. </a:t>
            </a:r>
            <a:endParaRPr lang="en-US" dirty="0">
              <a:latin typeface="Arial Narrow" pitchFamily="34" charset="0"/>
            </a:endParaRPr>
          </a:p>
        </p:txBody>
      </p:sp>
      <p:sp>
        <p:nvSpPr>
          <p:cNvPr id="4" name="Slide Number Placeholder 3"/>
          <p:cNvSpPr>
            <a:spLocks noGrp="1"/>
          </p:cNvSpPr>
          <p:nvPr>
            <p:ph type="sldNum" sz="quarter" idx="10"/>
          </p:nvPr>
        </p:nvSpPr>
        <p:spPr/>
        <p:txBody>
          <a:bodyPr/>
          <a:lstStyle/>
          <a:p>
            <a:fld id="{12D1A0B0-DED1-49FA-A42B-AF1E56C67797}" type="slidenum">
              <a:rPr lang="en-US" smtClean="0"/>
              <a:pPr/>
              <a:t>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Arial Narrow" pitchFamily="34" charset="0"/>
              </a:rPr>
              <a:t>These</a:t>
            </a:r>
            <a:r>
              <a:rPr lang="en-US" baseline="0" dirty="0" smtClean="0">
                <a:latin typeface="Arial Narrow" pitchFamily="34" charset="0"/>
              </a:rPr>
              <a:t> figures conceptually summarize the benefits of phased arrays. </a:t>
            </a:r>
          </a:p>
          <a:p>
            <a:r>
              <a:rPr lang="en-US" baseline="0" dirty="0" smtClean="0">
                <a:latin typeface="Arial Narrow" pitchFamily="34" charset="0"/>
              </a:rPr>
              <a:t>First, compared with this </a:t>
            </a:r>
            <a:r>
              <a:rPr lang="en-US" baseline="0" dirty="0" err="1" smtClean="0">
                <a:latin typeface="Arial Narrow" pitchFamily="34" charset="0"/>
              </a:rPr>
              <a:t>omni</a:t>
            </a:r>
            <a:r>
              <a:rPr lang="en-US" baseline="0" dirty="0" smtClean="0">
                <a:latin typeface="Arial Narrow" pitchFamily="34" charset="0"/>
              </a:rPr>
              <a:t>-directional pattern, in </a:t>
            </a:r>
            <a:r>
              <a:rPr lang="en-US" baseline="0" dirty="0" err="1" smtClean="0">
                <a:latin typeface="Arial Narrow" pitchFamily="34" charset="0"/>
              </a:rPr>
              <a:t>phaed</a:t>
            </a:r>
            <a:r>
              <a:rPr lang="en-US" baseline="0" dirty="0" smtClean="0">
                <a:latin typeface="Arial Narrow" pitchFamily="34" charset="0"/>
              </a:rPr>
              <a:t> array, we can generate highly directive beam pattern to a particular wanted direction. This means we can manipulate phases so that this interference signal can be place in the null of the radiation pattern, rejecting the interference. </a:t>
            </a:r>
          </a:p>
          <a:p>
            <a:r>
              <a:rPr lang="en-US" baseline="0" dirty="0" smtClean="0">
                <a:latin typeface="Arial Narrow" pitchFamily="34" charset="0"/>
              </a:rPr>
              <a:t>Also, we can steer or generate multiple beams at the same time, so that same frequency, time or codes can be shared with different users, which means we can maximize communication resources. </a:t>
            </a:r>
          </a:p>
          <a:p>
            <a:r>
              <a:rPr lang="en-US" baseline="0" dirty="0" smtClean="0">
                <a:latin typeface="Arial Narrow" pitchFamily="34" charset="0"/>
              </a:rPr>
              <a:t>Another point is that in phased array, we are collecting multiple signals using antenna arrays, and eventually add them in-phase. So coherent signal power will be added in square terms, while random noise can be added linearly as we increase the number of antenna. And therefore, we will get SNR benefit by a factor of N. This means we can increase channel capacity in log-scale with the increase of number of antenna. </a:t>
            </a:r>
            <a:endParaRPr lang="en-US" dirty="0">
              <a:latin typeface="Arial Narrow" pitchFamily="34" charset="0"/>
            </a:endParaRPr>
          </a:p>
        </p:txBody>
      </p:sp>
      <p:sp>
        <p:nvSpPr>
          <p:cNvPr id="4" name="Slide Number Placeholder 3"/>
          <p:cNvSpPr>
            <a:spLocks noGrp="1"/>
          </p:cNvSpPr>
          <p:nvPr>
            <p:ph type="sldNum" sz="quarter" idx="10"/>
          </p:nvPr>
        </p:nvSpPr>
        <p:spPr/>
        <p:txBody>
          <a:bodyPr/>
          <a:lstStyle/>
          <a:p>
            <a:fld id="{12D1A0B0-DED1-49FA-A42B-AF1E56C67797}" type="slidenum">
              <a:rPr lang="en-US" smtClean="0"/>
              <a:pPr/>
              <a:t>12</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Arial Narrow" pitchFamily="34" charset="0"/>
              </a:rPr>
              <a:t>These</a:t>
            </a:r>
            <a:r>
              <a:rPr lang="en-US" baseline="0" dirty="0" smtClean="0">
                <a:latin typeface="Arial Narrow" pitchFamily="34" charset="0"/>
              </a:rPr>
              <a:t> figures conceptually summarize the benefits of phased arrays. </a:t>
            </a:r>
          </a:p>
          <a:p>
            <a:r>
              <a:rPr lang="en-US" baseline="0" dirty="0" smtClean="0">
                <a:latin typeface="Arial Narrow" pitchFamily="34" charset="0"/>
              </a:rPr>
              <a:t>First, compared with this </a:t>
            </a:r>
            <a:r>
              <a:rPr lang="en-US" baseline="0" dirty="0" err="1" smtClean="0">
                <a:latin typeface="Arial Narrow" pitchFamily="34" charset="0"/>
              </a:rPr>
              <a:t>omni</a:t>
            </a:r>
            <a:r>
              <a:rPr lang="en-US" baseline="0" dirty="0" smtClean="0">
                <a:latin typeface="Arial Narrow" pitchFamily="34" charset="0"/>
              </a:rPr>
              <a:t>-directional pattern, in </a:t>
            </a:r>
            <a:r>
              <a:rPr lang="en-US" baseline="0" dirty="0" err="1" smtClean="0">
                <a:latin typeface="Arial Narrow" pitchFamily="34" charset="0"/>
              </a:rPr>
              <a:t>phaed</a:t>
            </a:r>
            <a:r>
              <a:rPr lang="en-US" baseline="0" dirty="0" smtClean="0">
                <a:latin typeface="Arial Narrow" pitchFamily="34" charset="0"/>
              </a:rPr>
              <a:t> array, we can generate highly directive beam pattern to a particular wanted direction. This means we can manipulate phases so that this interference signal can be place in the null of the radiation pattern, rejecting the interference. </a:t>
            </a:r>
          </a:p>
          <a:p>
            <a:r>
              <a:rPr lang="en-US" baseline="0" dirty="0" smtClean="0">
                <a:latin typeface="Arial Narrow" pitchFamily="34" charset="0"/>
              </a:rPr>
              <a:t>Also, we can steer or generate multiple beams at the same time, so that same frequency, time or codes can be shared with different users, which means we can maximize communication resources. </a:t>
            </a:r>
          </a:p>
          <a:p>
            <a:r>
              <a:rPr lang="en-US" baseline="0" dirty="0" smtClean="0">
                <a:latin typeface="Arial Narrow" pitchFamily="34" charset="0"/>
              </a:rPr>
              <a:t>Another point is that in phased array, we are collecting multiple signals using antenna arrays, and eventually add them in-phase. So coherent signal power will be added in square terms, while random noise can be added linearly as we increase the number of antenna. And therefore, we will get SNR benefit by a factor of N. This means we can increase channel capacity in log-scale with the increase of number of antenna. </a:t>
            </a:r>
            <a:endParaRPr lang="en-US" dirty="0">
              <a:latin typeface="Arial Narrow" pitchFamily="34" charset="0"/>
            </a:endParaRPr>
          </a:p>
        </p:txBody>
      </p:sp>
      <p:sp>
        <p:nvSpPr>
          <p:cNvPr id="4" name="Slide Number Placeholder 3"/>
          <p:cNvSpPr>
            <a:spLocks noGrp="1"/>
          </p:cNvSpPr>
          <p:nvPr>
            <p:ph type="sldNum" sz="quarter" idx="10"/>
          </p:nvPr>
        </p:nvSpPr>
        <p:spPr/>
        <p:txBody>
          <a:bodyPr/>
          <a:lstStyle/>
          <a:p>
            <a:fld id="{12D1A0B0-DED1-49FA-A42B-AF1E56C67797}" type="slidenum">
              <a:rPr lang="en-US" smtClean="0"/>
              <a:pPr/>
              <a:t>15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Arial Narrow" pitchFamily="34" charset="0"/>
              </a:rPr>
              <a:t>These</a:t>
            </a:r>
            <a:r>
              <a:rPr lang="en-US" baseline="0" dirty="0" smtClean="0">
                <a:latin typeface="Arial Narrow" pitchFamily="34" charset="0"/>
              </a:rPr>
              <a:t> figures conceptually summarize the benefits of phased arrays. </a:t>
            </a:r>
          </a:p>
          <a:p>
            <a:r>
              <a:rPr lang="en-US" baseline="0" dirty="0" smtClean="0">
                <a:latin typeface="Arial Narrow" pitchFamily="34" charset="0"/>
              </a:rPr>
              <a:t>First, compared with this </a:t>
            </a:r>
            <a:r>
              <a:rPr lang="en-US" baseline="0" dirty="0" err="1" smtClean="0">
                <a:latin typeface="Arial Narrow" pitchFamily="34" charset="0"/>
              </a:rPr>
              <a:t>omni</a:t>
            </a:r>
            <a:r>
              <a:rPr lang="en-US" baseline="0" dirty="0" smtClean="0">
                <a:latin typeface="Arial Narrow" pitchFamily="34" charset="0"/>
              </a:rPr>
              <a:t>-directional pattern, in </a:t>
            </a:r>
            <a:r>
              <a:rPr lang="en-US" baseline="0" dirty="0" err="1" smtClean="0">
                <a:latin typeface="Arial Narrow" pitchFamily="34" charset="0"/>
              </a:rPr>
              <a:t>phaed</a:t>
            </a:r>
            <a:r>
              <a:rPr lang="en-US" baseline="0" dirty="0" smtClean="0">
                <a:latin typeface="Arial Narrow" pitchFamily="34" charset="0"/>
              </a:rPr>
              <a:t> array, we can generate highly directive beam pattern to a particular wanted direction. This means we can manipulate phases so that this interference signal can be place in the null of the radiation pattern, rejecting the interference. </a:t>
            </a:r>
          </a:p>
          <a:p>
            <a:r>
              <a:rPr lang="en-US" baseline="0" dirty="0" smtClean="0">
                <a:latin typeface="Arial Narrow" pitchFamily="34" charset="0"/>
              </a:rPr>
              <a:t>Also, we can steer or generate multiple beams at the same time, so that same frequency, time or codes can be shared with different users, which means we can maximize communication resources. </a:t>
            </a:r>
          </a:p>
          <a:p>
            <a:r>
              <a:rPr lang="en-US" baseline="0" dirty="0" smtClean="0">
                <a:latin typeface="Arial Narrow" pitchFamily="34" charset="0"/>
              </a:rPr>
              <a:t>Another point is that in phased array, we are collecting multiple signals using antenna arrays, and eventually add them in-phase. So coherent signal power will be added in square terms, while random noise can be added linearly as we increase the number of antenna. And therefore, we will get SNR benefit by a factor of N. This means we can increase channel capacity in log-scale with the increase of number of antenna. </a:t>
            </a:r>
            <a:endParaRPr lang="en-US" dirty="0">
              <a:latin typeface="Arial Narrow" pitchFamily="34" charset="0"/>
            </a:endParaRPr>
          </a:p>
        </p:txBody>
      </p:sp>
      <p:sp>
        <p:nvSpPr>
          <p:cNvPr id="4" name="Slide Number Placeholder 3"/>
          <p:cNvSpPr>
            <a:spLocks noGrp="1"/>
          </p:cNvSpPr>
          <p:nvPr>
            <p:ph type="sldNum" sz="quarter" idx="10"/>
          </p:nvPr>
        </p:nvSpPr>
        <p:spPr/>
        <p:txBody>
          <a:bodyPr/>
          <a:lstStyle/>
          <a:p>
            <a:fld id="{12D1A0B0-DED1-49FA-A42B-AF1E56C67797}" type="slidenum">
              <a:rPr lang="en-US" smtClean="0"/>
              <a:pPr/>
              <a:t>18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Arial Narrow" pitchFamily="34" charset="0"/>
              </a:rPr>
              <a:t>These</a:t>
            </a:r>
            <a:r>
              <a:rPr lang="en-US" baseline="0" dirty="0" smtClean="0">
                <a:latin typeface="Arial Narrow" pitchFamily="34" charset="0"/>
              </a:rPr>
              <a:t> figures conceptually summarize the benefits of phased arrays. </a:t>
            </a:r>
          </a:p>
          <a:p>
            <a:r>
              <a:rPr lang="en-US" baseline="0" dirty="0" smtClean="0">
                <a:latin typeface="Arial Narrow" pitchFamily="34" charset="0"/>
              </a:rPr>
              <a:t>First, compared with this </a:t>
            </a:r>
            <a:r>
              <a:rPr lang="en-US" baseline="0" dirty="0" err="1" smtClean="0">
                <a:latin typeface="Arial Narrow" pitchFamily="34" charset="0"/>
              </a:rPr>
              <a:t>omni</a:t>
            </a:r>
            <a:r>
              <a:rPr lang="en-US" baseline="0" dirty="0" smtClean="0">
                <a:latin typeface="Arial Narrow" pitchFamily="34" charset="0"/>
              </a:rPr>
              <a:t>-directional pattern, in </a:t>
            </a:r>
            <a:r>
              <a:rPr lang="en-US" baseline="0" dirty="0" err="1" smtClean="0">
                <a:latin typeface="Arial Narrow" pitchFamily="34" charset="0"/>
              </a:rPr>
              <a:t>phaed</a:t>
            </a:r>
            <a:r>
              <a:rPr lang="en-US" baseline="0" dirty="0" smtClean="0">
                <a:latin typeface="Arial Narrow" pitchFamily="34" charset="0"/>
              </a:rPr>
              <a:t> array, we can generate highly directive beam pattern to a particular wanted direction. This means we can manipulate phases so that this interference signal can be place in the null of the radiation pattern, rejecting the interference. </a:t>
            </a:r>
          </a:p>
          <a:p>
            <a:r>
              <a:rPr lang="en-US" baseline="0" dirty="0" smtClean="0">
                <a:latin typeface="Arial Narrow" pitchFamily="34" charset="0"/>
              </a:rPr>
              <a:t>Also, we can steer or generate multiple beams at the same time, so that same frequency, time or codes can be shared with different users, which means we can maximize communication resources. </a:t>
            </a:r>
          </a:p>
          <a:p>
            <a:r>
              <a:rPr lang="en-US" baseline="0" dirty="0" smtClean="0">
                <a:latin typeface="Arial Narrow" pitchFamily="34" charset="0"/>
              </a:rPr>
              <a:t>Another point is that in phased array, we are collecting multiple signals using antenna arrays, and eventually add them in-phase. So coherent signal power will be added in square terms, while random noise can be added linearly as we increase the number of antenna. And therefore, we will get SNR benefit by a factor of N. This means we can increase channel capacity in log-scale with the increase of number of antenna. </a:t>
            </a:r>
            <a:endParaRPr lang="en-US" dirty="0">
              <a:latin typeface="Arial Narrow" pitchFamily="34" charset="0"/>
            </a:endParaRPr>
          </a:p>
        </p:txBody>
      </p:sp>
      <p:sp>
        <p:nvSpPr>
          <p:cNvPr id="4" name="Slide Number Placeholder 3"/>
          <p:cNvSpPr>
            <a:spLocks noGrp="1"/>
          </p:cNvSpPr>
          <p:nvPr>
            <p:ph type="sldNum" sz="quarter" idx="10"/>
          </p:nvPr>
        </p:nvSpPr>
        <p:spPr/>
        <p:txBody>
          <a:bodyPr/>
          <a:lstStyle/>
          <a:p>
            <a:fld id="{12D1A0B0-DED1-49FA-A42B-AF1E56C67797}" type="slidenum">
              <a:rPr lang="en-US" smtClean="0"/>
              <a:pPr/>
              <a:t>21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068" y="2271713"/>
            <a:ext cx="8550275" cy="1568450"/>
          </a:xfrm>
        </p:spPr>
        <p:txBody>
          <a:bodyPr/>
          <a:lstStyle/>
          <a:p>
            <a:r>
              <a:rPr lang="en-US" smtClean="0"/>
              <a:t>Click to edit Master title style</a:t>
            </a:r>
            <a:endParaRPr lang="en-US"/>
          </a:p>
        </p:txBody>
      </p:sp>
      <p:sp>
        <p:nvSpPr>
          <p:cNvPr id="3" name="Subtitle 2"/>
          <p:cNvSpPr>
            <a:spLocks noGrp="1"/>
          </p:cNvSpPr>
          <p:nvPr>
            <p:ph type="subTitle" idx="1"/>
          </p:nvPr>
        </p:nvSpPr>
        <p:spPr>
          <a:xfrm>
            <a:off x="1508129" y="4144966"/>
            <a:ext cx="7042151" cy="1870075"/>
          </a:xfrm>
        </p:spPr>
        <p:txBody>
          <a:bodyPr/>
          <a:lstStyle>
            <a:lvl1pPr marL="0" indent="0" algn="ctr">
              <a:buNone/>
              <a:defRPr>
                <a:solidFill>
                  <a:schemeClr val="tx1">
                    <a:tint val="75000"/>
                  </a:schemeClr>
                </a:solidFill>
              </a:defRPr>
            </a:lvl1pPr>
            <a:lvl2pPr marL="457060" indent="0" algn="ctr">
              <a:buNone/>
              <a:defRPr>
                <a:solidFill>
                  <a:schemeClr val="tx1">
                    <a:tint val="75000"/>
                  </a:schemeClr>
                </a:solidFill>
              </a:defRPr>
            </a:lvl2pPr>
            <a:lvl3pPr marL="914123" indent="0" algn="ctr">
              <a:buNone/>
              <a:defRPr>
                <a:solidFill>
                  <a:schemeClr val="tx1">
                    <a:tint val="75000"/>
                  </a:schemeClr>
                </a:solidFill>
              </a:defRPr>
            </a:lvl3pPr>
            <a:lvl4pPr marL="1371184" indent="0" algn="ctr">
              <a:buNone/>
              <a:defRPr>
                <a:solidFill>
                  <a:schemeClr val="tx1">
                    <a:tint val="75000"/>
                  </a:schemeClr>
                </a:solidFill>
              </a:defRPr>
            </a:lvl4pPr>
            <a:lvl5pPr marL="1828243" indent="0" algn="ctr">
              <a:buNone/>
              <a:defRPr>
                <a:solidFill>
                  <a:schemeClr val="tx1">
                    <a:tint val="75000"/>
                  </a:schemeClr>
                </a:solidFill>
              </a:defRPr>
            </a:lvl5pPr>
            <a:lvl6pPr marL="2285304" indent="0" algn="ctr">
              <a:buNone/>
              <a:defRPr>
                <a:solidFill>
                  <a:schemeClr val="tx1">
                    <a:tint val="75000"/>
                  </a:schemeClr>
                </a:solidFill>
              </a:defRPr>
            </a:lvl6pPr>
            <a:lvl7pPr marL="2742367" indent="0" algn="ctr">
              <a:buNone/>
              <a:defRPr>
                <a:solidFill>
                  <a:schemeClr val="tx1">
                    <a:tint val="75000"/>
                  </a:schemeClr>
                </a:solidFill>
              </a:defRPr>
            </a:lvl7pPr>
            <a:lvl8pPr marL="3199426" indent="0" algn="ctr">
              <a:buNone/>
              <a:defRPr>
                <a:solidFill>
                  <a:schemeClr val="tx1">
                    <a:tint val="75000"/>
                  </a:schemeClr>
                </a:solidFill>
              </a:defRPr>
            </a:lvl8pPr>
            <a:lvl9pPr marL="3656487" indent="0" algn="ctr">
              <a:buNone/>
              <a:defRPr>
                <a:solidFill>
                  <a:schemeClr val="tx1">
                    <a:tint val="75000"/>
                  </a:schemeClr>
                </a:solidFill>
              </a:defRPr>
            </a:lvl9pPr>
          </a:lstStyle>
          <a:p>
            <a:r>
              <a:rPr lang="en-US" smtClean="0"/>
              <a:t>Click to edit Master subtitle style</a:t>
            </a:r>
            <a:endParaRPr lang="en-US"/>
          </a:p>
        </p:txBody>
      </p:sp>
      <p:sp>
        <p:nvSpPr>
          <p:cNvPr id="8" name="Slide Number Placeholder 5"/>
          <p:cNvSpPr>
            <a:spLocks noGrp="1"/>
          </p:cNvSpPr>
          <p:nvPr>
            <p:ph type="sldNum" sz="quarter" idx="4"/>
          </p:nvPr>
        </p:nvSpPr>
        <p:spPr>
          <a:xfrm>
            <a:off x="7208843" y="6897963"/>
            <a:ext cx="2346325" cy="271190"/>
          </a:xfrm>
          <a:prstGeom prst="rect">
            <a:avLst/>
          </a:prstGeom>
        </p:spPr>
        <p:txBody>
          <a:bodyPr vert="horz" lIns="91412" tIns="45707" rIns="91412" bIns="45707" rtlCol="0" anchor="ctr"/>
          <a:lstStyle>
            <a:lvl1pPr algn="r">
              <a:defRPr sz="1200">
                <a:solidFill>
                  <a:schemeClr val="tx1"/>
                </a:solidFill>
              </a:defRPr>
            </a:lvl1pPr>
          </a:lstStyle>
          <a:p>
            <a:fld id="{2B6308D2-8FBE-475B-9211-B18DC80818EF}"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4"/>
          <p:cNvSpPr>
            <a:spLocks noGrp="1"/>
          </p:cNvSpPr>
          <p:nvPr>
            <p:ph type="ftr" sz="quarter" idx="3"/>
          </p:nvPr>
        </p:nvSpPr>
        <p:spPr>
          <a:xfrm>
            <a:off x="3436943" y="6897963"/>
            <a:ext cx="3184525" cy="271190"/>
          </a:xfrm>
          <a:prstGeom prst="rect">
            <a:avLst/>
          </a:prstGeom>
        </p:spPr>
        <p:txBody>
          <a:bodyPr vert="horz" lIns="91412" tIns="45707" rIns="91412" bIns="45707" rtlCol="0" anchor="ctr"/>
          <a:lstStyle>
            <a:lvl1pPr algn="ctr">
              <a:defRPr sz="1400" cap="small" baseline="0">
                <a:solidFill>
                  <a:schemeClr val="tx1"/>
                </a:solidFill>
                <a:latin typeface="Arial Narrow" pitchFamily="34" charset="0"/>
              </a:defRPr>
            </a:lvl1pPr>
          </a:lstStyle>
          <a:p>
            <a:r>
              <a:rPr lang="en-US" smtClean="0"/>
              <a:t>March 2-3, 2011</a:t>
            </a:r>
            <a:endParaRPr lang="en-US" dirty="0"/>
          </a:p>
        </p:txBody>
      </p:sp>
      <p:sp>
        <p:nvSpPr>
          <p:cNvPr id="8" name="Slide Number Placeholder 5"/>
          <p:cNvSpPr>
            <a:spLocks noGrp="1"/>
          </p:cNvSpPr>
          <p:nvPr>
            <p:ph type="sldNum" sz="quarter" idx="4"/>
          </p:nvPr>
        </p:nvSpPr>
        <p:spPr>
          <a:xfrm>
            <a:off x="7208843" y="6897963"/>
            <a:ext cx="2346325" cy="271190"/>
          </a:xfrm>
          <a:prstGeom prst="rect">
            <a:avLst/>
          </a:prstGeom>
        </p:spPr>
        <p:txBody>
          <a:bodyPr vert="horz" lIns="91412" tIns="45707" rIns="91412" bIns="45707" rtlCol="0" anchor="ctr"/>
          <a:lstStyle>
            <a:lvl1pPr algn="r">
              <a:defRPr sz="1200" cap="small" baseline="0">
                <a:solidFill>
                  <a:schemeClr val="tx1"/>
                </a:solidFill>
              </a:defRPr>
            </a:lvl1pPr>
          </a:lstStyle>
          <a:p>
            <a:fld id="{2B6308D2-8FBE-475B-9211-B18DC80818EF}"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92978" y="293691"/>
            <a:ext cx="2262189" cy="62404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3243" y="293691"/>
            <a:ext cx="6637337" cy="62404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4"/>
          <p:cNvSpPr>
            <a:spLocks noGrp="1"/>
          </p:cNvSpPr>
          <p:nvPr>
            <p:ph type="ftr" sz="quarter" idx="3"/>
          </p:nvPr>
        </p:nvSpPr>
        <p:spPr>
          <a:xfrm>
            <a:off x="3436943" y="6897963"/>
            <a:ext cx="3184525" cy="271190"/>
          </a:xfrm>
          <a:prstGeom prst="rect">
            <a:avLst/>
          </a:prstGeom>
        </p:spPr>
        <p:txBody>
          <a:bodyPr vert="horz" lIns="91412" tIns="45707" rIns="91412" bIns="45707" rtlCol="0" anchor="ctr"/>
          <a:lstStyle>
            <a:lvl1pPr algn="ctr">
              <a:defRPr sz="1400" cap="small" baseline="0">
                <a:solidFill>
                  <a:schemeClr val="tx1"/>
                </a:solidFill>
                <a:latin typeface="Arial Narrow" pitchFamily="34" charset="0"/>
              </a:defRPr>
            </a:lvl1pPr>
          </a:lstStyle>
          <a:p>
            <a:r>
              <a:rPr lang="en-US" smtClean="0"/>
              <a:t>March 2-3, 2011</a:t>
            </a:r>
            <a:endParaRPr lang="en-US" dirty="0"/>
          </a:p>
        </p:txBody>
      </p:sp>
      <p:sp>
        <p:nvSpPr>
          <p:cNvPr id="8" name="Slide Number Placeholder 5"/>
          <p:cNvSpPr>
            <a:spLocks noGrp="1"/>
          </p:cNvSpPr>
          <p:nvPr>
            <p:ph type="sldNum" sz="quarter" idx="4"/>
          </p:nvPr>
        </p:nvSpPr>
        <p:spPr>
          <a:xfrm>
            <a:off x="7208843" y="6897963"/>
            <a:ext cx="2346325" cy="271190"/>
          </a:xfrm>
          <a:prstGeom prst="rect">
            <a:avLst/>
          </a:prstGeom>
        </p:spPr>
        <p:txBody>
          <a:bodyPr vert="horz" lIns="91412" tIns="45707" rIns="91412" bIns="45707" rtlCol="0" anchor="ctr"/>
          <a:lstStyle>
            <a:lvl1pPr algn="r">
              <a:defRPr sz="1200" cap="small" baseline="0">
                <a:solidFill>
                  <a:schemeClr val="tx1"/>
                </a:solidFill>
              </a:defRPr>
            </a:lvl1pPr>
          </a:lstStyle>
          <a:p>
            <a:fld id="{2B6308D2-8FBE-475B-9211-B18DC80818EF}"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068" y="2271713"/>
            <a:ext cx="8550275" cy="1568450"/>
          </a:xfrm>
        </p:spPr>
        <p:txBody>
          <a:bodyPr/>
          <a:lstStyle/>
          <a:p>
            <a:r>
              <a:rPr lang="en-US" smtClean="0"/>
              <a:t>Click to edit Master title style</a:t>
            </a:r>
            <a:endParaRPr lang="en-US"/>
          </a:p>
        </p:txBody>
      </p:sp>
      <p:sp>
        <p:nvSpPr>
          <p:cNvPr id="3" name="Subtitle 2"/>
          <p:cNvSpPr>
            <a:spLocks noGrp="1"/>
          </p:cNvSpPr>
          <p:nvPr>
            <p:ph type="subTitle" idx="1"/>
          </p:nvPr>
        </p:nvSpPr>
        <p:spPr>
          <a:xfrm>
            <a:off x="1508129" y="4144966"/>
            <a:ext cx="7042151" cy="1870075"/>
          </a:xfrm>
        </p:spPr>
        <p:txBody>
          <a:bodyPr/>
          <a:lstStyle>
            <a:lvl1pPr marL="0" indent="0" algn="ctr">
              <a:buNone/>
              <a:defRPr/>
            </a:lvl1pPr>
            <a:lvl2pPr marL="457060" indent="0" algn="ctr">
              <a:buNone/>
              <a:defRPr/>
            </a:lvl2pPr>
            <a:lvl3pPr marL="914123" indent="0" algn="ctr">
              <a:buNone/>
              <a:defRPr/>
            </a:lvl3pPr>
            <a:lvl4pPr marL="1371184" indent="0" algn="ctr">
              <a:buNone/>
              <a:defRPr/>
            </a:lvl4pPr>
            <a:lvl5pPr marL="1828243" indent="0" algn="ctr">
              <a:buNone/>
              <a:defRPr/>
            </a:lvl5pPr>
            <a:lvl6pPr marL="2285304" indent="0" algn="ctr">
              <a:buNone/>
              <a:defRPr/>
            </a:lvl6pPr>
            <a:lvl7pPr marL="2742367" indent="0" algn="ctr">
              <a:buNone/>
              <a:defRPr/>
            </a:lvl7pPr>
            <a:lvl8pPr marL="3199426" indent="0" algn="ctr">
              <a:buNone/>
              <a:defRPr/>
            </a:lvl8pPr>
            <a:lvl9pPr marL="3656487" indent="0" algn="ctr">
              <a:buNone/>
              <a:defRPr/>
            </a:lvl9pPr>
          </a:lstStyle>
          <a:p>
            <a:r>
              <a:rPr lang="en-US" smtClean="0"/>
              <a:t>Click to edit Master subtitle style</a:t>
            </a:r>
            <a:endParaRPr lang="en-US"/>
          </a:p>
        </p:txBody>
      </p:sp>
      <p:sp>
        <p:nvSpPr>
          <p:cNvPr id="4" name="Slide Number Placeholder 3"/>
          <p:cNvSpPr>
            <a:spLocks noGrp="1"/>
          </p:cNvSpPr>
          <p:nvPr>
            <p:ph type="sldNum" sz="quarter" idx="10"/>
          </p:nvPr>
        </p:nvSpPr>
        <p:spPr/>
        <p:txBody>
          <a:bodyPr/>
          <a:lstStyle>
            <a:lvl1pPr>
              <a:defRPr/>
            </a:lvl1pPr>
          </a:lstStyle>
          <a:p>
            <a:fld id="{FC443C79-EC75-45F0-B6A6-6DD1FDC2C9EF}" type="slidenum">
              <a:rPr lang="en-US"/>
              <a:pPr/>
              <a:t>‹#›</a:t>
            </a:fld>
            <a:endParaRPr 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1501EC06-4974-4A4C-AD6E-854CDFE7E976}" type="slidenum">
              <a:rPr lang="en-US"/>
              <a:pPr/>
              <a:t>‹#›</a:t>
            </a:fld>
            <a:endParaRPr 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5343" y="4700591"/>
            <a:ext cx="8548687" cy="1452562"/>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95343" y="3100390"/>
            <a:ext cx="8548687" cy="1600200"/>
          </a:xfrm>
        </p:spPr>
        <p:txBody>
          <a:bodyPr anchor="b"/>
          <a:lstStyle>
            <a:lvl1pPr marL="0" indent="0">
              <a:buNone/>
              <a:defRPr sz="2000"/>
            </a:lvl1pPr>
            <a:lvl2pPr marL="457060" indent="0">
              <a:buNone/>
              <a:defRPr sz="1800"/>
            </a:lvl2pPr>
            <a:lvl3pPr marL="914123" indent="0">
              <a:buNone/>
              <a:defRPr sz="1600"/>
            </a:lvl3pPr>
            <a:lvl4pPr marL="1371184" indent="0">
              <a:buNone/>
              <a:defRPr sz="1400"/>
            </a:lvl4pPr>
            <a:lvl5pPr marL="1828243" indent="0">
              <a:buNone/>
              <a:defRPr sz="1400"/>
            </a:lvl5pPr>
            <a:lvl6pPr marL="2285304" indent="0">
              <a:buNone/>
              <a:defRPr sz="1400"/>
            </a:lvl6pPr>
            <a:lvl7pPr marL="2742367" indent="0">
              <a:buNone/>
              <a:defRPr sz="1400"/>
            </a:lvl7pPr>
            <a:lvl8pPr marL="3199426" indent="0">
              <a:buNone/>
              <a:defRPr sz="1400"/>
            </a:lvl8pPr>
            <a:lvl9pPr marL="3656487"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BE070A4F-ABBF-41E2-9475-ED41F63D924B}" type="slidenum">
              <a:rPr lang="en-US"/>
              <a:pPr/>
              <a:t>‹#›</a:t>
            </a:fld>
            <a:endParaRPr lang="en-US"/>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66730" y="1304924"/>
            <a:ext cx="4498975" cy="5608638"/>
          </a:xfrm>
        </p:spPr>
        <p:txBody>
          <a:bodyPr/>
          <a:lstStyle>
            <a:lvl1pPr>
              <a:defRPr sz="2800"/>
            </a:lvl1pPr>
            <a:lvl2pPr>
              <a:defRPr sz="25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18106" y="1304924"/>
            <a:ext cx="4498975" cy="5608638"/>
          </a:xfrm>
        </p:spPr>
        <p:txBody>
          <a:bodyPr/>
          <a:lstStyle>
            <a:lvl1pPr>
              <a:defRPr sz="2800"/>
            </a:lvl1pPr>
            <a:lvl2pPr>
              <a:defRPr sz="25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AA4F3DC8-D067-4FD6-BE6B-DBEE26B83B58}" type="slidenum">
              <a:rPr lang="en-US"/>
              <a:pPr/>
              <a:t>‹#›</a:t>
            </a:fld>
            <a:endParaRPr lang="en-U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3243" y="293688"/>
            <a:ext cx="9051925" cy="12192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3238" y="1636717"/>
            <a:ext cx="4443412" cy="682625"/>
          </a:xfrm>
        </p:spPr>
        <p:txBody>
          <a:bodyPr anchor="b"/>
          <a:lstStyle>
            <a:lvl1pPr marL="0" indent="0">
              <a:buNone/>
              <a:defRPr sz="2500" b="1"/>
            </a:lvl1pPr>
            <a:lvl2pPr marL="457060" indent="0">
              <a:buNone/>
              <a:defRPr sz="2000" b="1"/>
            </a:lvl2pPr>
            <a:lvl3pPr marL="914123" indent="0">
              <a:buNone/>
              <a:defRPr sz="1800" b="1"/>
            </a:lvl3pPr>
            <a:lvl4pPr marL="1371184" indent="0">
              <a:buNone/>
              <a:defRPr sz="1600" b="1"/>
            </a:lvl4pPr>
            <a:lvl5pPr marL="1828243" indent="0">
              <a:buNone/>
              <a:defRPr sz="1600" b="1"/>
            </a:lvl5pPr>
            <a:lvl6pPr marL="2285304" indent="0">
              <a:buNone/>
              <a:defRPr sz="1600" b="1"/>
            </a:lvl6pPr>
            <a:lvl7pPr marL="2742367" indent="0">
              <a:buNone/>
              <a:defRPr sz="1600" b="1"/>
            </a:lvl7pPr>
            <a:lvl8pPr marL="3199426" indent="0">
              <a:buNone/>
              <a:defRPr sz="1600" b="1"/>
            </a:lvl8pPr>
            <a:lvl9pPr marL="3656487"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3238" y="2319341"/>
            <a:ext cx="4443412" cy="4214811"/>
          </a:xfrm>
        </p:spPr>
        <p:txBody>
          <a:bodyPr/>
          <a:lstStyle>
            <a:lvl1pPr>
              <a:defRPr sz="25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10166" y="1636717"/>
            <a:ext cx="4445000" cy="682625"/>
          </a:xfrm>
        </p:spPr>
        <p:txBody>
          <a:bodyPr anchor="b"/>
          <a:lstStyle>
            <a:lvl1pPr marL="0" indent="0">
              <a:buNone/>
              <a:defRPr sz="2500" b="1"/>
            </a:lvl1pPr>
            <a:lvl2pPr marL="457060" indent="0">
              <a:buNone/>
              <a:defRPr sz="2000" b="1"/>
            </a:lvl2pPr>
            <a:lvl3pPr marL="914123" indent="0">
              <a:buNone/>
              <a:defRPr sz="1800" b="1"/>
            </a:lvl3pPr>
            <a:lvl4pPr marL="1371184" indent="0">
              <a:buNone/>
              <a:defRPr sz="1600" b="1"/>
            </a:lvl4pPr>
            <a:lvl5pPr marL="1828243" indent="0">
              <a:buNone/>
              <a:defRPr sz="1600" b="1"/>
            </a:lvl5pPr>
            <a:lvl6pPr marL="2285304" indent="0">
              <a:buNone/>
              <a:defRPr sz="1600" b="1"/>
            </a:lvl6pPr>
            <a:lvl7pPr marL="2742367" indent="0">
              <a:buNone/>
              <a:defRPr sz="1600" b="1"/>
            </a:lvl7pPr>
            <a:lvl8pPr marL="3199426" indent="0">
              <a:buNone/>
              <a:defRPr sz="1600" b="1"/>
            </a:lvl8pPr>
            <a:lvl9pPr marL="3656487"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10166" y="2319341"/>
            <a:ext cx="4445000" cy="4214811"/>
          </a:xfrm>
        </p:spPr>
        <p:txBody>
          <a:bodyPr/>
          <a:lstStyle>
            <a:lvl1pPr>
              <a:defRPr sz="25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BAC9533A-E2EA-4A97-B459-75C1CE5B202A}" type="slidenum">
              <a:rPr lang="en-US"/>
              <a:pPr/>
              <a:t>‹#›</a:t>
            </a:fld>
            <a:endParaRPr 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60A555E2-7C8F-4B89-8B5A-8D9877E9ECA4}" type="slidenum">
              <a:rPr lang="en-US"/>
              <a:pPr/>
              <a:t>‹#›</a:t>
            </a:fld>
            <a:endParaRPr lang="en-US"/>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D71E2E96-73C8-4B90-9FCA-3D79C3BE6B27}" type="slidenum">
              <a:rPr lang="en-US"/>
              <a:pPr/>
              <a:t>‹#›</a:t>
            </a:fld>
            <a:endParaRPr lang="en-US"/>
          </a:p>
        </p:txBody>
      </p:sp>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241" y="290517"/>
            <a:ext cx="3308350" cy="123983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32240" y="290517"/>
            <a:ext cx="5622925" cy="6243637"/>
          </a:xfrm>
        </p:spPr>
        <p:txBody>
          <a:bodyPr/>
          <a:lstStyle>
            <a:lvl1pPr>
              <a:defRPr sz="3200"/>
            </a:lvl1pPr>
            <a:lvl2pPr>
              <a:defRPr sz="2800"/>
            </a:lvl2pPr>
            <a:lvl3pPr>
              <a:defRPr sz="25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3241" y="1530351"/>
            <a:ext cx="3308350" cy="5003800"/>
          </a:xfrm>
        </p:spPr>
        <p:txBody>
          <a:bodyPr/>
          <a:lstStyle>
            <a:lvl1pPr marL="0" indent="0">
              <a:buNone/>
              <a:defRPr sz="1400"/>
            </a:lvl1pPr>
            <a:lvl2pPr marL="457060" indent="0">
              <a:buNone/>
              <a:defRPr sz="1200"/>
            </a:lvl2pPr>
            <a:lvl3pPr marL="914123" indent="0">
              <a:buNone/>
              <a:defRPr sz="1000"/>
            </a:lvl3pPr>
            <a:lvl4pPr marL="1371184" indent="0">
              <a:buNone/>
              <a:defRPr sz="900"/>
            </a:lvl4pPr>
            <a:lvl5pPr marL="1828243" indent="0">
              <a:buNone/>
              <a:defRPr sz="900"/>
            </a:lvl5pPr>
            <a:lvl6pPr marL="2285304" indent="0">
              <a:buNone/>
              <a:defRPr sz="900"/>
            </a:lvl6pPr>
            <a:lvl7pPr marL="2742367" indent="0">
              <a:buNone/>
              <a:defRPr sz="900"/>
            </a:lvl7pPr>
            <a:lvl8pPr marL="3199426" indent="0">
              <a:buNone/>
              <a:defRPr sz="900"/>
            </a:lvl8pPr>
            <a:lvl9pPr marL="3656487"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2016EAA0-C2C5-4687-88E9-54CE44C81CC8}" type="slidenum">
              <a:rPr lang="en-US"/>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Slide Number Placeholder 5"/>
          <p:cNvSpPr>
            <a:spLocks noGrp="1"/>
          </p:cNvSpPr>
          <p:nvPr>
            <p:ph type="sldNum" sz="quarter" idx="4"/>
          </p:nvPr>
        </p:nvSpPr>
        <p:spPr>
          <a:xfrm>
            <a:off x="7208843" y="6897963"/>
            <a:ext cx="2346325" cy="271190"/>
          </a:xfrm>
          <a:prstGeom prst="rect">
            <a:avLst/>
          </a:prstGeom>
        </p:spPr>
        <p:txBody>
          <a:bodyPr vert="horz" lIns="91412" tIns="45707" rIns="91412" bIns="45707" rtlCol="0" anchor="ctr"/>
          <a:lstStyle>
            <a:lvl1pPr algn="r">
              <a:defRPr sz="1200">
                <a:solidFill>
                  <a:schemeClr val="tx1"/>
                </a:solidFill>
              </a:defRPr>
            </a:lvl1pPr>
          </a:lstStyle>
          <a:p>
            <a:fld id="{2B6308D2-8FBE-475B-9211-B18DC80818EF}" type="slidenum">
              <a:rPr lang="en-US" smtClean="0"/>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1680" y="5121278"/>
            <a:ext cx="6035675" cy="6032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71680" y="654050"/>
            <a:ext cx="6035675" cy="4389438"/>
          </a:xfrm>
        </p:spPr>
        <p:txBody>
          <a:bodyPr/>
          <a:lstStyle>
            <a:lvl1pPr marL="0" indent="0">
              <a:buNone/>
              <a:defRPr sz="3200"/>
            </a:lvl1pPr>
            <a:lvl2pPr marL="457060" indent="0">
              <a:buNone/>
              <a:defRPr sz="2800"/>
            </a:lvl2pPr>
            <a:lvl3pPr marL="914123" indent="0">
              <a:buNone/>
              <a:defRPr sz="2500"/>
            </a:lvl3pPr>
            <a:lvl4pPr marL="1371184" indent="0">
              <a:buNone/>
              <a:defRPr sz="2000"/>
            </a:lvl4pPr>
            <a:lvl5pPr marL="1828243" indent="0">
              <a:buNone/>
              <a:defRPr sz="2000"/>
            </a:lvl5pPr>
            <a:lvl6pPr marL="2285304" indent="0">
              <a:buNone/>
              <a:defRPr sz="2000"/>
            </a:lvl6pPr>
            <a:lvl7pPr marL="2742367" indent="0">
              <a:buNone/>
              <a:defRPr sz="2000"/>
            </a:lvl7pPr>
            <a:lvl8pPr marL="3199426" indent="0">
              <a:buNone/>
              <a:defRPr sz="2000"/>
            </a:lvl8pPr>
            <a:lvl9pPr marL="3656487" indent="0">
              <a:buNone/>
              <a:defRPr sz="2000"/>
            </a:lvl9pPr>
          </a:lstStyle>
          <a:p>
            <a:endParaRPr lang="en-US"/>
          </a:p>
        </p:txBody>
      </p:sp>
      <p:sp>
        <p:nvSpPr>
          <p:cNvPr id="4" name="Text Placeholder 3"/>
          <p:cNvSpPr>
            <a:spLocks noGrp="1"/>
          </p:cNvSpPr>
          <p:nvPr>
            <p:ph type="body" sz="half" idx="2"/>
          </p:nvPr>
        </p:nvSpPr>
        <p:spPr>
          <a:xfrm>
            <a:off x="1971680" y="5724527"/>
            <a:ext cx="6035675" cy="858838"/>
          </a:xfrm>
        </p:spPr>
        <p:txBody>
          <a:bodyPr/>
          <a:lstStyle>
            <a:lvl1pPr marL="0" indent="0">
              <a:buNone/>
              <a:defRPr sz="1400"/>
            </a:lvl1pPr>
            <a:lvl2pPr marL="457060" indent="0">
              <a:buNone/>
              <a:defRPr sz="1200"/>
            </a:lvl2pPr>
            <a:lvl3pPr marL="914123" indent="0">
              <a:buNone/>
              <a:defRPr sz="1000"/>
            </a:lvl3pPr>
            <a:lvl4pPr marL="1371184" indent="0">
              <a:buNone/>
              <a:defRPr sz="900"/>
            </a:lvl4pPr>
            <a:lvl5pPr marL="1828243" indent="0">
              <a:buNone/>
              <a:defRPr sz="900"/>
            </a:lvl5pPr>
            <a:lvl6pPr marL="2285304" indent="0">
              <a:buNone/>
              <a:defRPr sz="900"/>
            </a:lvl6pPr>
            <a:lvl7pPr marL="2742367" indent="0">
              <a:buNone/>
              <a:defRPr sz="900"/>
            </a:lvl7pPr>
            <a:lvl8pPr marL="3199426" indent="0">
              <a:buNone/>
              <a:defRPr sz="900"/>
            </a:lvl8pPr>
            <a:lvl9pPr marL="3656487"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6D15FEE4-AF8F-4388-A39F-80C549F8EAF3}" type="slidenum">
              <a:rPr lang="en-US"/>
              <a:pPr/>
              <a:t>‹#›</a:t>
            </a:fld>
            <a:endParaRPr lang="en-US"/>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683C6B42-039B-4634-8C52-D3456509150F}" type="slidenum">
              <a:rPr lang="en-US"/>
              <a:pPr/>
              <a:t>‹#›</a:t>
            </a:fld>
            <a:endParaRPr lang="en-US"/>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27905" y="244475"/>
            <a:ext cx="2289175" cy="66690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60380" y="244475"/>
            <a:ext cx="6715125" cy="66690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E3BC5054-9558-4C9F-B6E6-AD0F5F1CBB2C}" type="slidenum">
              <a:rPr lang="en-US"/>
              <a:pPr/>
              <a:t>‹#›</a:t>
            </a:fld>
            <a:endParaRPr lang="en-US"/>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068" y="2271713"/>
            <a:ext cx="8550275" cy="1568450"/>
          </a:xfrm>
        </p:spPr>
        <p:txBody>
          <a:bodyPr/>
          <a:lstStyle/>
          <a:p>
            <a:r>
              <a:rPr lang="en-US" smtClean="0"/>
              <a:t>Click to edit Master title style</a:t>
            </a:r>
            <a:endParaRPr lang="en-US"/>
          </a:p>
        </p:txBody>
      </p:sp>
      <p:sp>
        <p:nvSpPr>
          <p:cNvPr id="3" name="Subtitle 2"/>
          <p:cNvSpPr>
            <a:spLocks noGrp="1"/>
          </p:cNvSpPr>
          <p:nvPr>
            <p:ph type="subTitle" idx="1"/>
          </p:nvPr>
        </p:nvSpPr>
        <p:spPr>
          <a:xfrm>
            <a:off x="1508129" y="4144966"/>
            <a:ext cx="7042151" cy="1870075"/>
          </a:xfrm>
        </p:spPr>
        <p:txBody>
          <a:bodyPr/>
          <a:lstStyle>
            <a:lvl1pPr marL="0" indent="0" algn="ctr">
              <a:buNone/>
              <a:defRPr>
                <a:solidFill>
                  <a:schemeClr val="tx1">
                    <a:tint val="75000"/>
                  </a:schemeClr>
                </a:solidFill>
              </a:defRPr>
            </a:lvl1pPr>
            <a:lvl2pPr marL="457060" indent="0" algn="ctr">
              <a:buNone/>
              <a:defRPr>
                <a:solidFill>
                  <a:schemeClr val="tx1">
                    <a:tint val="75000"/>
                  </a:schemeClr>
                </a:solidFill>
              </a:defRPr>
            </a:lvl2pPr>
            <a:lvl3pPr marL="914123" indent="0" algn="ctr">
              <a:buNone/>
              <a:defRPr>
                <a:solidFill>
                  <a:schemeClr val="tx1">
                    <a:tint val="75000"/>
                  </a:schemeClr>
                </a:solidFill>
              </a:defRPr>
            </a:lvl3pPr>
            <a:lvl4pPr marL="1371184" indent="0" algn="ctr">
              <a:buNone/>
              <a:defRPr>
                <a:solidFill>
                  <a:schemeClr val="tx1">
                    <a:tint val="75000"/>
                  </a:schemeClr>
                </a:solidFill>
              </a:defRPr>
            </a:lvl4pPr>
            <a:lvl5pPr marL="1828243" indent="0" algn="ctr">
              <a:buNone/>
              <a:defRPr>
                <a:solidFill>
                  <a:schemeClr val="tx1">
                    <a:tint val="75000"/>
                  </a:schemeClr>
                </a:solidFill>
              </a:defRPr>
            </a:lvl5pPr>
            <a:lvl6pPr marL="2285304" indent="0" algn="ctr">
              <a:buNone/>
              <a:defRPr>
                <a:solidFill>
                  <a:schemeClr val="tx1">
                    <a:tint val="75000"/>
                  </a:schemeClr>
                </a:solidFill>
              </a:defRPr>
            </a:lvl6pPr>
            <a:lvl7pPr marL="2742367" indent="0" algn="ctr">
              <a:buNone/>
              <a:defRPr>
                <a:solidFill>
                  <a:schemeClr val="tx1">
                    <a:tint val="75000"/>
                  </a:schemeClr>
                </a:solidFill>
              </a:defRPr>
            </a:lvl7pPr>
            <a:lvl8pPr marL="3199426" indent="0" algn="ctr">
              <a:buNone/>
              <a:defRPr>
                <a:solidFill>
                  <a:schemeClr val="tx1">
                    <a:tint val="75000"/>
                  </a:schemeClr>
                </a:solidFill>
              </a:defRPr>
            </a:lvl8pPr>
            <a:lvl9pPr marL="3656487"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73216B8-61B6-44F5-B1DE-7A24BDDE1ED4}" type="datetimeFigureOut">
              <a:rPr lang="en-US" smtClean="0"/>
              <a:pPr/>
              <a:t>12/20/2012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4C4D50-0340-4619-AAB8-185744DACE41}" type="slidenum">
              <a:rPr lang="en-US" smtClean="0"/>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3216B8-61B6-44F5-B1DE-7A24BDDE1ED4}" type="datetimeFigureOut">
              <a:rPr lang="en-US" smtClean="0"/>
              <a:pPr/>
              <a:t>12/20/2012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4C4D50-0340-4619-AAB8-185744DACE41}" type="slidenum">
              <a:rPr lang="en-US" smtClean="0"/>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5343" y="4700591"/>
            <a:ext cx="8548687" cy="1452562"/>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95343" y="3100390"/>
            <a:ext cx="8548687" cy="1600200"/>
          </a:xfrm>
        </p:spPr>
        <p:txBody>
          <a:bodyPr anchor="b"/>
          <a:lstStyle>
            <a:lvl1pPr marL="0" indent="0">
              <a:buNone/>
              <a:defRPr sz="2000">
                <a:solidFill>
                  <a:schemeClr val="tx1">
                    <a:tint val="75000"/>
                  </a:schemeClr>
                </a:solidFill>
              </a:defRPr>
            </a:lvl1pPr>
            <a:lvl2pPr marL="457060" indent="0">
              <a:buNone/>
              <a:defRPr sz="1800">
                <a:solidFill>
                  <a:schemeClr val="tx1">
                    <a:tint val="75000"/>
                  </a:schemeClr>
                </a:solidFill>
              </a:defRPr>
            </a:lvl2pPr>
            <a:lvl3pPr marL="914123" indent="0">
              <a:buNone/>
              <a:defRPr sz="1600">
                <a:solidFill>
                  <a:schemeClr val="tx1">
                    <a:tint val="75000"/>
                  </a:schemeClr>
                </a:solidFill>
              </a:defRPr>
            </a:lvl3pPr>
            <a:lvl4pPr marL="1371184" indent="0">
              <a:buNone/>
              <a:defRPr sz="1400">
                <a:solidFill>
                  <a:schemeClr val="tx1">
                    <a:tint val="75000"/>
                  </a:schemeClr>
                </a:solidFill>
              </a:defRPr>
            </a:lvl4pPr>
            <a:lvl5pPr marL="1828243" indent="0">
              <a:buNone/>
              <a:defRPr sz="1400">
                <a:solidFill>
                  <a:schemeClr val="tx1">
                    <a:tint val="75000"/>
                  </a:schemeClr>
                </a:solidFill>
              </a:defRPr>
            </a:lvl5pPr>
            <a:lvl6pPr marL="2285304" indent="0">
              <a:buNone/>
              <a:defRPr sz="1400">
                <a:solidFill>
                  <a:schemeClr val="tx1">
                    <a:tint val="75000"/>
                  </a:schemeClr>
                </a:solidFill>
              </a:defRPr>
            </a:lvl6pPr>
            <a:lvl7pPr marL="2742367" indent="0">
              <a:buNone/>
              <a:defRPr sz="1400">
                <a:solidFill>
                  <a:schemeClr val="tx1">
                    <a:tint val="75000"/>
                  </a:schemeClr>
                </a:solidFill>
              </a:defRPr>
            </a:lvl7pPr>
            <a:lvl8pPr marL="3199426" indent="0">
              <a:buNone/>
              <a:defRPr sz="1400">
                <a:solidFill>
                  <a:schemeClr val="tx1">
                    <a:tint val="75000"/>
                  </a:schemeClr>
                </a:solidFill>
              </a:defRPr>
            </a:lvl8pPr>
            <a:lvl9pPr marL="3656487"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73216B8-61B6-44F5-B1DE-7A24BDDE1ED4}" type="datetimeFigureOut">
              <a:rPr lang="en-US" smtClean="0"/>
              <a:pPr/>
              <a:t>12/20/2012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4C4D50-0340-4619-AAB8-185744DACE41}" type="slidenum">
              <a:rPr lang="en-US" smtClean="0"/>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3238" y="1706568"/>
            <a:ext cx="4449762" cy="4827587"/>
          </a:xfrm>
        </p:spPr>
        <p:txBody>
          <a:bodyPr/>
          <a:lstStyle>
            <a:lvl1pPr>
              <a:defRPr sz="2800"/>
            </a:lvl1pPr>
            <a:lvl2pPr>
              <a:defRPr sz="25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05405" y="1706568"/>
            <a:ext cx="4449763" cy="4827587"/>
          </a:xfrm>
        </p:spPr>
        <p:txBody>
          <a:bodyPr/>
          <a:lstStyle>
            <a:lvl1pPr>
              <a:defRPr sz="2800"/>
            </a:lvl1pPr>
            <a:lvl2pPr>
              <a:defRPr sz="25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73216B8-61B6-44F5-B1DE-7A24BDDE1ED4}" type="datetimeFigureOut">
              <a:rPr lang="en-US" smtClean="0"/>
              <a:pPr/>
              <a:t>12/20/2012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4C4D50-0340-4619-AAB8-185744DACE41}" type="slidenum">
              <a:rPr lang="en-US" smtClean="0"/>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3238" y="1636717"/>
            <a:ext cx="4443412" cy="682625"/>
          </a:xfrm>
        </p:spPr>
        <p:txBody>
          <a:bodyPr anchor="b"/>
          <a:lstStyle>
            <a:lvl1pPr marL="0" indent="0">
              <a:buNone/>
              <a:defRPr sz="2500" b="1"/>
            </a:lvl1pPr>
            <a:lvl2pPr marL="457060" indent="0">
              <a:buNone/>
              <a:defRPr sz="2000" b="1"/>
            </a:lvl2pPr>
            <a:lvl3pPr marL="914123" indent="0">
              <a:buNone/>
              <a:defRPr sz="1800" b="1"/>
            </a:lvl3pPr>
            <a:lvl4pPr marL="1371184" indent="0">
              <a:buNone/>
              <a:defRPr sz="1600" b="1"/>
            </a:lvl4pPr>
            <a:lvl5pPr marL="1828243" indent="0">
              <a:buNone/>
              <a:defRPr sz="1600" b="1"/>
            </a:lvl5pPr>
            <a:lvl6pPr marL="2285304" indent="0">
              <a:buNone/>
              <a:defRPr sz="1600" b="1"/>
            </a:lvl6pPr>
            <a:lvl7pPr marL="2742367" indent="0">
              <a:buNone/>
              <a:defRPr sz="1600" b="1"/>
            </a:lvl7pPr>
            <a:lvl8pPr marL="3199426" indent="0">
              <a:buNone/>
              <a:defRPr sz="1600" b="1"/>
            </a:lvl8pPr>
            <a:lvl9pPr marL="3656487"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3238" y="2319341"/>
            <a:ext cx="4443412" cy="4214811"/>
          </a:xfrm>
        </p:spPr>
        <p:txBody>
          <a:bodyPr/>
          <a:lstStyle>
            <a:lvl1pPr>
              <a:defRPr sz="25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10166" y="1636717"/>
            <a:ext cx="4445000" cy="682625"/>
          </a:xfrm>
        </p:spPr>
        <p:txBody>
          <a:bodyPr anchor="b"/>
          <a:lstStyle>
            <a:lvl1pPr marL="0" indent="0">
              <a:buNone/>
              <a:defRPr sz="2500" b="1"/>
            </a:lvl1pPr>
            <a:lvl2pPr marL="457060" indent="0">
              <a:buNone/>
              <a:defRPr sz="2000" b="1"/>
            </a:lvl2pPr>
            <a:lvl3pPr marL="914123" indent="0">
              <a:buNone/>
              <a:defRPr sz="1800" b="1"/>
            </a:lvl3pPr>
            <a:lvl4pPr marL="1371184" indent="0">
              <a:buNone/>
              <a:defRPr sz="1600" b="1"/>
            </a:lvl4pPr>
            <a:lvl5pPr marL="1828243" indent="0">
              <a:buNone/>
              <a:defRPr sz="1600" b="1"/>
            </a:lvl5pPr>
            <a:lvl6pPr marL="2285304" indent="0">
              <a:buNone/>
              <a:defRPr sz="1600" b="1"/>
            </a:lvl6pPr>
            <a:lvl7pPr marL="2742367" indent="0">
              <a:buNone/>
              <a:defRPr sz="1600" b="1"/>
            </a:lvl7pPr>
            <a:lvl8pPr marL="3199426" indent="0">
              <a:buNone/>
              <a:defRPr sz="1600" b="1"/>
            </a:lvl8pPr>
            <a:lvl9pPr marL="3656487"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10166" y="2319341"/>
            <a:ext cx="4445000" cy="4214811"/>
          </a:xfrm>
        </p:spPr>
        <p:txBody>
          <a:bodyPr/>
          <a:lstStyle>
            <a:lvl1pPr>
              <a:defRPr sz="25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73216B8-61B6-44F5-B1DE-7A24BDDE1ED4}" type="datetimeFigureOut">
              <a:rPr lang="en-US" smtClean="0"/>
              <a:pPr/>
              <a:t>12/20/2012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24C4D50-0340-4619-AAB8-185744DACE41}" type="slidenum">
              <a:rPr lang="en-US" smtClean="0"/>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73216B8-61B6-44F5-B1DE-7A24BDDE1ED4}" type="datetimeFigureOut">
              <a:rPr lang="en-US" smtClean="0"/>
              <a:pPr/>
              <a:t>12/20/2012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24C4D50-0340-4619-AAB8-185744DACE41}" type="slidenum">
              <a:rPr lang="en-US" smtClean="0"/>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3216B8-61B6-44F5-B1DE-7A24BDDE1ED4}" type="datetimeFigureOut">
              <a:rPr lang="en-US" smtClean="0"/>
              <a:pPr/>
              <a:t>12/20/2012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24C4D50-0340-4619-AAB8-185744DACE4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5343" y="4700591"/>
            <a:ext cx="8548687" cy="1452562"/>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95343" y="3100390"/>
            <a:ext cx="8548687" cy="1600200"/>
          </a:xfrm>
        </p:spPr>
        <p:txBody>
          <a:bodyPr anchor="b"/>
          <a:lstStyle>
            <a:lvl1pPr marL="0" indent="0">
              <a:buNone/>
              <a:defRPr sz="2000">
                <a:solidFill>
                  <a:schemeClr val="tx1">
                    <a:tint val="75000"/>
                  </a:schemeClr>
                </a:solidFill>
              </a:defRPr>
            </a:lvl1pPr>
            <a:lvl2pPr marL="457060" indent="0">
              <a:buNone/>
              <a:defRPr sz="1800">
                <a:solidFill>
                  <a:schemeClr val="tx1">
                    <a:tint val="75000"/>
                  </a:schemeClr>
                </a:solidFill>
              </a:defRPr>
            </a:lvl2pPr>
            <a:lvl3pPr marL="914123" indent="0">
              <a:buNone/>
              <a:defRPr sz="1600">
                <a:solidFill>
                  <a:schemeClr val="tx1">
                    <a:tint val="75000"/>
                  </a:schemeClr>
                </a:solidFill>
              </a:defRPr>
            </a:lvl3pPr>
            <a:lvl4pPr marL="1371184" indent="0">
              <a:buNone/>
              <a:defRPr sz="1400">
                <a:solidFill>
                  <a:schemeClr val="tx1">
                    <a:tint val="75000"/>
                  </a:schemeClr>
                </a:solidFill>
              </a:defRPr>
            </a:lvl4pPr>
            <a:lvl5pPr marL="1828243" indent="0">
              <a:buNone/>
              <a:defRPr sz="1400">
                <a:solidFill>
                  <a:schemeClr val="tx1">
                    <a:tint val="75000"/>
                  </a:schemeClr>
                </a:solidFill>
              </a:defRPr>
            </a:lvl5pPr>
            <a:lvl6pPr marL="2285304" indent="0">
              <a:buNone/>
              <a:defRPr sz="1400">
                <a:solidFill>
                  <a:schemeClr val="tx1">
                    <a:tint val="75000"/>
                  </a:schemeClr>
                </a:solidFill>
              </a:defRPr>
            </a:lvl6pPr>
            <a:lvl7pPr marL="2742367" indent="0">
              <a:buNone/>
              <a:defRPr sz="1400">
                <a:solidFill>
                  <a:schemeClr val="tx1">
                    <a:tint val="75000"/>
                  </a:schemeClr>
                </a:solidFill>
              </a:defRPr>
            </a:lvl7pPr>
            <a:lvl8pPr marL="3199426" indent="0">
              <a:buNone/>
              <a:defRPr sz="1400">
                <a:solidFill>
                  <a:schemeClr val="tx1">
                    <a:tint val="75000"/>
                  </a:schemeClr>
                </a:solidFill>
              </a:defRPr>
            </a:lvl8pPr>
            <a:lvl9pPr marL="3656487" indent="0">
              <a:buNone/>
              <a:defRPr sz="1400">
                <a:solidFill>
                  <a:schemeClr val="tx1">
                    <a:tint val="75000"/>
                  </a:schemeClr>
                </a:solidFill>
              </a:defRPr>
            </a:lvl9pPr>
          </a:lstStyle>
          <a:p>
            <a:pPr lvl="0"/>
            <a:r>
              <a:rPr lang="en-US" smtClean="0"/>
              <a:t>Click to edit Master text styles</a:t>
            </a:r>
          </a:p>
        </p:txBody>
      </p:sp>
      <p:sp>
        <p:nvSpPr>
          <p:cNvPr id="8" name="Slide Number Placeholder 5"/>
          <p:cNvSpPr>
            <a:spLocks noGrp="1"/>
          </p:cNvSpPr>
          <p:nvPr>
            <p:ph type="sldNum" sz="quarter" idx="4"/>
          </p:nvPr>
        </p:nvSpPr>
        <p:spPr>
          <a:xfrm>
            <a:off x="7208843" y="6897963"/>
            <a:ext cx="2346325" cy="271190"/>
          </a:xfrm>
          <a:prstGeom prst="rect">
            <a:avLst/>
          </a:prstGeom>
        </p:spPr>
        <p:txBody>
          <a:bodyPr vert="horz" lIns="91412" tIns="45707" rIns="91412" bIns="45707" rtlCol="0" anchor="ctr"/>
          <a:lstStyle>
            <a:lvl1pPr algn="r">
              <a:defRPr sz="1200">
                <a:solidFill>
                  <a:schemeClr val="tx1"/>
                </a:solidFill>
              </a:defRPr>
            </a:lvl1pPr>
          </a:lstStyle>
          <a:p>
            <a:fld id="{2B6308D2-8FBE-475B-9211-B18DC80818EF}" type="slidenum">
              <a:rPr lang="en-US" smtClean="0"/>
              <a:pPr/>
              <a:t>‹#›</a:t>
            </a:fld>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241" y="290517"/>
            <a:ext cx="3308350" cy="123983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32240" y="290517"/>
            <a:ext cx="5622925" cy="6243637"/>
          </a:xfrm>
        </p:spPr>
        <p:txBody>
          <a:bodyPr/>
          <a:lstStyle>
            <a:lvl1pPr>
              <a:defRPr sz="3200"/>
            </a:lvl1pPr>
            <a:lvl2pPr>
              <a:defRPr sz="2800"/>
            </a:lvl2pPr>
            <a:lvl3pPr>
              <a:defRPr sz="25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3241" y="1530351"/>
            <a:ext cx="3308350" cy="5003800"/>
          </a:xfrm>
        </p:spPr>
        <p:txBody>
          <a:bodyPr/>
          <a:lstStyle>
            <a:lvl1pPr marL="0" indent="0">
              <a:buNone/>
              <a:defRPr sz="1400"/>
            </a:lvl1pPr>
            <a:lvl2pPr marL="457060" indent="0">
              <a:buNone/>
              <a:defRPr sz="1200"/>
            </a:lvl2pPr>
            <a:lvl3pPr marL="914123" indent="0">
              <a:buNone/>
              <a:defRPr sz="1000"/>
            </a:lvl3pPr>
            <a:lvl4pPr marL="1371184" indent="0">
              <a:buNone/>
              <a:defRPr sz="900"/>
            </a:lvl4pPr>
            <a:lvl5pPr marL="1828243" indent="0">
              <a:buNone/>
              <a:defRPr sz="900"/>
            </a:lvl5pPr>
            <a:lvl6pPr marL="2285304" indent="0">
              <a:buNone/>
              <a:defRPr sz="900"/>
            </a:lvl6pPr>
            <a:lvl7pPr marL="2742367" indent="0">
              <a:buNone/>
              <a:defRPr sz="900"/>
            </a:lvl7pPr>
            <a:lvl8pPr marL="3199426" indent="0">
              <a:buNone/>
              <a:defRPr sz="900"/>
            </a:lvl8pPr>
            <a:lvl9pPr marL="3656487"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3216B8-61B6-44F5-B1DE-7A24BDDE1ED4}" type="datetimeFigureOut">
              <a:rPr lang="en-US" smtClean="0"/>
              <a:pPr/>
              <a:t>12/20/2012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4C4D50-0340-4619-AAB8-185744DACE41}" type="slidenum">
              <a:rPr lang="en-US" smtClean="0"/>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1680" y="5121278"/>
            <a:ext cx="6035675" cy="6032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71680" y="654050"/>
            <a:ext cx="6035675" cy="4389438"/>
          </a:xfrm>
        </p:spPr>
        <p:txBody>
          <a:bodyPr/>
          <a:lstStyle>
            <a:lvl1pPr marL="0" indent="0">
              <a:buNone/>
              <a:defRPr sz="3200"/>
            </a:lvl1pPr>
            <a:lvl2pPr marL="457060" indent="0">
              <a:buNone/>
              <a:defRPr sz="2800"/>
            </a:lvl2pPr>
            <a:lvl3pPr marL="914123" indent="0">
              <a:buNone/>
              <a:defRPr sz="2500"/>
            </a:lvl3pPr>
            <a:lvl4pPr marL="1371184" indent="0">
              <a:buNone/>
              <a:defRPr sz="2000"/>
            </a:lvl4pPr>
            <a:lvl5pPr marL="1828243" indent="0">
              <a:buNone/>
              <a:defRPr sz="2000"/>
            </a:lvl5pPr>
            <a:lvl6pPr marL="2285304" indent="0">
              <a:buNone/>
              <a:defRPr sz="2000"/>
            </a:lvl6pPr>
            <a:lvl7pPr marL="2742367" indent="0">
              <a:buNone/>
              <a:defRPr sz="2000"/>
            </a:lvl7pPr>
            <a:lvl8pPr marL="3199426" indent="0">
              <a:buNone/>
              <a:defRPr sz="2000"/>
            </a:lvl8pPr>
            <a:lvl9pPr marL="3656487" indent="0">
              <a:buNone/>
              <a:defRPr sz="2000"/>
            </a:lvl9pPr>
          </a:lstStyle>
          <a:p>
            <a:endParaRPr lang="en-US"/>
          </a:p>
        </p:txBody>
      </p:sp>
      <p:sp>
        <p:nvSpPr>
          <p:cNvPr id="4" name="Text Placeholder 3"/>
          <p:cNvSpPr>
            <a:spLocks noGrp="1"/>
          </p:cNvSpPr>
          <p:nvPr>
            <p:ph type="body" sz="half" idx="2"/>
          </p:nvPr>
        </p:nvSpPr>
        <p:spPr>
          <a:xfrm>
            <a:off x="1971680" y="5724527"/>
            <a:ext cx="6035675" cy="858838"/>
          </a:xfrm>
        </p:spPr>
        <p:txBody>
          <a:bodyPr/>
          <a:lstStyle>
            <a:lvl1pPr marL="0" indent="0">
              <a:buNone/>
              <a:defRPr sz="1400"/>
            </a:lvl1pPr>
            <a:lvl2pPr marL="457060" indent="0">
              <a:buNone/>
              <a:defRPr sz="1200"/>
            </a:lvl2pPr>
            <a:lvl3pPr marL="914123" indent="0">
              <a:buNone/>
              <a:defRPr sz="1000"/>
            </a:lvl3pPr>
            <a:lvl4pPr marL="1371184" indent="0">
              <a:buNone/>
              <a:defRPr sz="900"/>
            </a:lvl4pPr>
            <a:lvl5pPr marL="1828243" indent="0">
              <a:buNone/>
              <a:defRPr sz="900"/>
            </a:lvl5pPr>
            <a:lvl6pPr marL="2285304" indent="0">
              <a:buNone/>
              <a:defRPr sz="900"/>
            </a:lvl6pPr>
            <a:lvl7pPr marL="2742367" indent="0">
              <a:buNone/>
              <a:defRPr sz="900"/>
            </a:lvl7pPr>
            <a:lvl8pPr marL="3199426" indent="0">
              <a:buNone/>
              <a:defRPr sz="900"/>
            </a:lvl8pPr>
            <a:lvl9pPr marL="3656487"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3216B8-61B6-44F5-B1DE-7A24BDDE1ED4}" type="datetimeFigureOut">
              <a:rPr lang="en-US" smtClean="0"/>
              <a:pPr/>
              <a:t>12/20/2012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4C4D50-0340-4619-AAB8-185744DACE41}" type="slidenum">
              <a:rPr lang="en-US" smtClean="0"/>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3216B8-61B6-44F5-B1DE-7A24BDDE1ED4}" type="datetimeFigureOut">
              <a:rPr lang="en-US" smtClean="0"/>
              <a:pPr/>
              <a:t>12/20/2012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4C4D50-0340-4619-AAB8-185744DACE41}" type="slidenum">
              <a:rPr lang="en-US" smtClean="0"/>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92978" y="293691"/>
            <a:ext cx="2262189" cy="62404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3243" y="293691"/>
            <a:ext cx="6637337" cy="62404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3216B8-61B6-44F5-B1DE-7A24BDDE1ED4}" type="datetimeFigureOut">
              <a:rPr lang="en-US" smtClean="0"/>
              <a:pPr/>
              <a:t>12/20/2012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4C4D50-0340-4619-AAB8-185744DACE4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3238" y="1706568"/>
            <a:ext cx="4449762" cy="4827587"/>
          </a:xfrm>
        </p:spPr>
        <p:txBody>
          <a:bodyPr/>
          <a:lstStyle>
            <a:lvl1pPr>
              <a:defRPr sz="2800"/>
            </a:lvl1pPr>
            <a:lvl2pPr>
              <a:defRPr sz="25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05405" y="1706568"/>
            <a:ext cx="4449763" cy="4827587"/>
          </a:xfrm>
        </p:spPr>
        <p:txBody>
          <a:bodyPr/>
          <a:lstStyle>
            <a:lvl1pPr>
              <a:defRPr sz="2800"/>
            </a:lvl1pPr>
            <a:lvl2pPr>
              <a:defRPr sz="25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5"/>
          <p:cNvSpPr>
            <a:spLocks noGrp="1"/>
          </p:cNvSpPr>
          <p:nvPr>
            <p:ph type="sldNum" sz="quarter" idx="4"/>
          </p:nvPr>
        </p:nvSpPr>
        <p:spPr>
          <a:xfrm>
            <a:off x="7208843" y="6897963"/>
            <a:ext cx="2346325" cy="271190"/>
          </a:xfrm>
          <a:prstGeom prst="rect">
            <a:avLst/>
          </a:prstGeom>
        </p:spPr>
        <p:txBody>
          <a:bodyPr vert="horz" lIns="91412" tIns="45707" rIns="91412" bIns="45707" rtlCol="0" anchor="ctr"/>
          <a:lstStyle>
            <a:lvl1pPr algn="r">
              <a:defRPr sz="1200">
                <a:solidFill>
                  <a:schemeClr val="tx1"/>
                </a:solidFill>
              </a:defRPr>
            </a:lvl1pPr>
          </a:lstStyle>
          <a:p>
            <a:fld id="{2B6308D2-8FBE-475B-9211-B18DC80818EF}"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3238" y="1636717"/>
            <a:ext cx="4443412" cy="682625"/>
          </a:xfrm>
        </p:spPr>
        <p:txBody>
          <a:bodyPr anchor="b"/>
          <a:lstStyle>
            <a:lvl1pPr marL="0" indent="0">
              <a:buNone/>
              <a:defRPr sz="2500" b="1"/>
            </a:lvl1pPr>
            <a:lvl2pPr marL="457060" indent="0">
              <a:buNone/>
              <a:defRPr sz="2000" b="1"/>
            </a:lvl2pPr>
            <a:lvl3pPr marL="914123" indent="0">
              <a:buNone/>
              <a:defRPr sz="1800" b="1"/>
            </a:lvl3pPr>
            <a:lvl4pPr marL="1371184" indent="0">
              <a:buNone/>
              <a:defRPr sz="1600" b="1"/>
            </a:lvl4pPr>
            <a:lvl5pPr marL="1828243" indent="0">
              <a:buNone/>
              <a:defRPr sz="1600" b="1"/>
            </a:lvl5pPr>
            <a:lvl6pPr marL="2285304" indent="0">
              <a:buNone/>
              <a:defRPr sz="1600" b="1"/>
            </a:lvl6pPr>
            <a:lvl7pPr marL="2742367" indent="0">
              <a:buNone/>
              <a:defRPr sz="1600" b="1"/>
            </a:lvl7pPr>
            <a:lvl8pPr marL="3199426" indent="0">
              <a:buNone/>
              <a:defRPr sz="1600" b="1"/>
            </a:lvl8pPr>
            <a:lvl9pPr marL="3656487"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3238" y="2319341"/>
            <a:ext cx="4443412" cy="4214811"/>
          </a:xfrm>
        </p:spPr>
        <p:txBody>
          <a:bodyPr/>
          <a:lstStyle>
            <a:lvl1pPr>
              <a:defRPr sz="25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10166" y="1636717"/>
            <a:ext cx="4445000" cy="682625"/>
          </a:xfrm>
        </p:spPr>
        <p:txBody>
          <a:bodyPr anchor="b"/>
          <a:lstStyle>
            <a:lvl1pPr marL="0" indent="0">
              <a:buNone/>
              <a:defRPr sz="2500" b="1"/>
            </a:lvl1pPr>
            <a:lvl2pPr marL="457060" indent="0">
              <a:buNone/>
              <a:defRPr sz="2000" b="1"/>
            </a:lvl2pPr>
            <a:lvl3pPr marL="914123" indent="0">
              <a:buNone/>
              <a:defRPr sz="1800" b="1"/>
            </a:lvl3pPr>
            <a:lvl4pPr marL="1371184" indent="0">
              <a:buNone/>
              <a:defRPr sz="1600" b="1"/>
            </a:lvl4pPr>
            <a:lvl5pPr marL="1828243" indent="0">
              <a:buNone/>
              <a:defRPr sz="1600" b="1"/>
            </a:lvl5pPr>
            <a:lvl6pPr marL="2285304" indent="0">
              <a:buNone/>
              <a:defRPr sz="1600" b="1"/>
            </a:lvl6pPr>
            <a:lvl7pPr marL="2742367" indent="0">
              <a:buNone/>
              <a:defRPr sz="1600" b="1"/>
            </a:lvl7pPr>
            <a:lvl8pPr marL="3199426" indent="0">
              <a:buNone/>
              <a:defRPr sz="1600" b="1"/>
            </a:lvl8pPr>
            <a:lvl9pPr marL="3656487"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10166" y="2319341"/>
            <a:ext cx="4445000" cy="4214811"/>
          </a:xfrm>
        </p:spPr>
        <p:txBody>
          <a:bodyPr/>
          <a:lstStyle>
            <a:lvl1pPr>
              <a:defRPr sz="25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Slide Number Placeholder 5"/>
          <p:cNvSpPr>
            <a:spLocks noGrp="1"/>
          </p:cNvSpPr>
          <p:nvPr>
            <p:ph type="sldNum" sz="quarter" idx="11"/>
          </p:nvPr>
        </p:nvSpPr>
        <p:spPr>
          <a:xfrm>
            <a:off x="7208843" y="6897963"/>
            <a:ext cx="2346325" cy="271190"/>
          </a:xfrm>
          <a:prstGeom prst="rect">
            <a:avLst/>
          </a:prstGeom>
        </p:spPr>
        <p:txBody>
          <a:bodyPr vert="horz" lIns="91412" tIns="45707" rIns="91412" bIns="45707" rtlCol="0" anchor="ctr"/>
          <a:lstStyle>
            <a:lvl1pPr algn="r">
              <a:defRPr sz="1200">
                <a:solidFill>
                  <a:schemeClr val="tx1"/>
                </a:solidFill>
              </a:defRPr>
            </a:lvl1pPr>
          </a:lstStyle>
          <a:p>
            <a:fld id="{2B6308D2-8FBE-475B-9211-B18DC80818EF}"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7" name="Slide Number Placeholder 5"/>
          <p:cNvSpPr>
            <a:spLocks noGrp="1"/>
          </p:cNvSpPr>
          <p:nvPr>
            <p:ph type="sldNum" sz="quarter" idx="4"/>
          </p:nvPr>
        </p:nvSpPr>
        <p:spPr>
          <a:xfrm>
            <a:off x="7208843" y="6897963"/>
            <a:ext cx="2346325" cy="271190"/>
          </a:xfrm>
          <a:prstGeom prst="rect">
            <a:avLst/>
          </a:prstGeom>
        </p:spPr>
        <p:txBody>
          <a:bodyPr vert="horz" lIns="91412" tIns="45707" rIns="91412" bIns="45707" rtlCol="0" anchor="ctr"/>
          <a:lstStyle>
            <a:lvl1pPr algn="r">
              <a:defRPr sz="1200">
                <a:solidFill>
                  <a:schemeClr val="tx1"/>
                </a:solidFill>
              </a:defRPr>
            </a:lvl1pPr>
          </a:lstStyle>
          <a:p>
            <a:fld id="{2B6308D2-8FBE-475B-9211-B18DC80818EF}"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7208843" y="6897963"/>
            <a:ext cx="2346325" cy="271190"/>
          </a:xfrm>
          <a:prstGeom prst="rect">
            <a:avLst/>
          </a:prstGeom>
        </p:spPr>
        <p:txBody>
          <a:bodyPr vert="horz" lIns="91412" tIns="45707" rIns="91412" bIns="45707" rtlCol="0" anchor="ctr"/>
          <a:lstStyle>
            <a:lvl1pPr algn="r">
              <a:defRPr sz="1200" cap="small" baseline="0">
                <a:solidFill>
                  <a:schemeClr val="tx1"/>
                </a:solidFill>
              </a:defRPr>
            </a:lvl1pPr>
          </a:lstStyle>
          <a:p>
            <a:fld id="{2B6308D2-8FBE-475B-9211-B18DC80818EF}"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241" y="290517"/>
            <a:ext cx="3308350" cy="123983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32240" y="290517"/>
            <a:ext cx="5622925" cy="6243637"/>
          </a:xfrm>
        </p:spPr>
        <p:txBody>
          <a:bodyPr/>
          <a:lstStyle>
            <a:lvl1pPr>
              <a:defRPr sz="3200"/>
            </a:lvl1pPr>
            <a:lvl2pPr>
              <a:defRPr sz="2800"/>
            </a:lvl2pPr>
            <a:lvl3pPr>
              <a:defRPr sz="25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3241" y="1530351"/>
            <a:ext cx="3308350" cy="5003800"/>
          </a:xfrm>
        </p:spPr>
        <p:txBody>
          <a:bodyPr/>
          <a:lstStyle>
            <a:lvl1pPr marL="0" indent="0">
              <a:buNone/>
              <a:defRPr sz="1400"/>
            </a:lvl1pPr>
            <a:lvl2pPr marL="457060" indent="0">
              <a:buNone/>
              <a:defRPr sz="1200"/>
            </a:lvl2pPr>
            <a:lvl3pPr marL="914123" indent="0">
              <a:buNone/>
              <a:defRPr sz="1000"/>
            </a:lvl3pPr>
            <a:lvl4pPr marL="1371184" indent="0">
              <a:buNone/>
              <a:defRPr sz="900"/>
            </a:lvl4pPr>
            <a:lvl5pPr marL="1828243" indent="0">
              <a:buNone/>
              <a:defRPr sz="900"/>
            </a:lvl5pPr>
            <a:lvl6pPr marL="2285304" indent="0">
              <a:buNone/>
              <a:defRPr sz="900"/>
            </a:lvl6pPr>
            <a:lvl7pPr marL="2742367" indent="0">
              <a:buNone/>
              <a:defRPr sz="900"/>
            </a:lvl7pPr>
            <a:lvl8pPr marL="3199426" indent="0">
              <a:buNone/>
              <a:defRPr sz="900"/>
            </a:lvl8pPr>
            <a:lvl9pPr marL="3656487" indent="0">
              <a:buNone/>
              <a:defRPr sz="900"/>
            </a:lvl9pPr>
          </a:lstStyle>
          <a:p>
            <a:pPr lvl="0"/>
            <a:r>
              <a:rPr lang="en-US" smtClean="0"/>
              <a:t>Click to edit Master text styles</a:t>
            </a:r>
          </a:p>
        </p:txBody>
      </p:sp>
      <p:sp>
        <p:nvSpPr>
          <p:cNvPr id="8" name="Footer Placeholder 4"/>
          <p:cNvSpPr>
            <a:spLocks noGrp="1"/>
          </p:cNvSpPr>
          <p:nvPr>
            <p:ph type="ftr" sz="quarter" idx="3"/>
          </p:nvPr>
        </p:nvSpPr>
        <p:spPr>
          <a:xfrm>
            <a:off x="3436943" y="6897963"/>
            <a:ext cx="3184525" cy="271190"/>
          </a:xfrm>
          <a:prstGeom prst="rect">
            <a:avLst/>
          </a:prstGeom>
        </p:spPr>
        <p:txBody>
          <a:bodyPr vert="horz" lIns="91412" tIns="45707" rIns="91412" bIns="45707" rtlCol="0" anchor="ctr"/>
          <a:lstStyle>
            <a:lvl1pPr algn="ctr">
              <a:defRPr sz="1400" cap="small" baseline="0">
                <a:solidFill>
                  <a:schemeClr val="tx1"/>
                </a:solidFill>
                <a:latin typeface="Arial Narrow" pitchFamily="34" charset="0"/>
              </a:defRPr>
            </a:lvl1pPr>
          </a:lstStyle>
          <a:p>
            <a:r>
              <a:rPr lang="en-US" smtClean="0"/>
              <a:t>March 2-3, 2011</a:t>
            </a:r>
            <a:endParaRPr lang="en-US" dirty="0"/>
          </a:p>
        </p:txBody>
      </p:sp>
      <p:sp>
        <p:nvSpPr>
          <p:cNvPr id="9" name="Slide Number Placeholder 5"/>
          <p:cNvSpPr>
            <a:spLocks noGrp="1"/>
          </p:cNvSpPr>
          <p:nvPr>
            <p:ph type="sldNum" sz="quarter" idx="4"/>
          </p:nvPr>
        </p:nvSpPr>
        <p:spPr>
          <a:xfrm>
            <a:off x="7208843" y="6897963"/>
            <a:ext cx="2346325" cy="271190"/>
          </a:xfrm>
          <a:prstGeom prst="rect">
            <a:avLst/>
          </a:prstGeom>
        </p:spPr>
        <p:txBody>
          <a:bodyPr vert="horz" lIns="91412" tIns="45707" rIns="91412" bIns="45707" rtlCol="0" anchor="ctr"/>
          <a:lstStyle>
            <a:lvl1pPr algn="r">
              <a:defRPr sz="1200" cap="small" baseline="0">
                <a:solidFill>
                  <a:schemeClr val="tx1"/>
                </a:solidFill>
              </a:defRPr>
            </a:lvl1pPr>
          </a:lstStyle>
          <a:p>
            <a:fld id="{2B6308D2-8FBE-475B-9211-B18DC80818EF}"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1680" y="5121278"/>
            <a:ext cx="6035675" cy="6032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71680" y="654050"/>
            <a:ext cx="6035675" cy="4389438"/>
          </a:xfrm>
        </p:spPr>
        <p:txBody>
          <a:bodyPr/>
          <a:lstStyle>
            <a:lvl1pPr marL="0" indent="0">
              <a:buNone/>
              <a:defRPr sz="3200"/>
            </a:lvl1pPr>
            <a:lvl2pPr marL="457060" indent="0">
              <a:buNone/>
              <a:defRPr sz="2800"/>
            </a:lvl2pPr>
            <a:lvl3pPr marL="914123" indent="0">
              <a:buNone/>
              <a:defRPr sz="2500"/>
            </a:lvl3pPr>
            <a:lvl4pPr marL="1371184" indent="0">
              <a:buNone/>
              <a:defRPr sz="2000"/>
            </a:lvl4pPr>
            <a:lvl5pPr marL="1828243" indent="0">
              <a:buNone/>
              <a:defRPr sz="2000"/>
            </a:lvl5pPr>
            <a:lvl6pPr marL="2285304" indent="0">
              <a:buNone/>
              <a:defRPr sz="2000"/>
            </a:lvl6pPr>
            <a:lvl7pPr marL="2742367" indent="0">
              <a:buNone/>
              <a:defRPr sz="2000"/>
            </a:lvl7pPr>
            <a:lvl8pPr marL="3199426" indent="0">
              <a:buNone/>
              <a:defRPr sz="2000"/>
            </a:lvl8pPr>
            <a:lvl9pPr marL="3656487" indent="0">
              <a:buNone/>
              <a:defRPr sz="2000"/>
            </a:lvl9pPr>
          </a:lstStyle>
          <a:p>
            <a:endParaRPr lang="en-US"/>
          </a:p>
        </p:txBody>
      </p:sp>
      <p:sp>
        <p:nvSpPr>
          <p:cNvPr id="4" name="Text Placeholder 3"/>
          <p:cNvSpPr>
            <a:spLocks noGrp="1"/>
          </p:cNvSpPr>
          <p:nvPr>
            <p:ph type="body" sz="half" idx="2"/>
          </p:nvPr>
        </p:nvSpPr>
        <p:spPr>
          <a:xfrm>
            <a:off x="1971680" y="5724527"/>
            <a:ext cx="6035675" cy="858838"/>
          </a:xfrm>
        </p:spPr>
        <p:txBody>
          <a:bodyPr/>
          <a:lstStyle>
            <a:lvl1pPr marL="0" indent="0">
              <a:buNone/>
              <a:defRPr sz="1400"/>
            </a:lvl1pPr>
            <a:lvl2pPr marL="457060" indent="0">
              <a:buNone/>
              <a:defRPr sz="1200"/>
            </a:lvl2pPr>
            <a:lvl3pPr marL="914123" indent="0">
              <a:buNone/>
              <a:defRPr sz="1000"/>
            </a:lvl3pPr>
            <a:lvl4pPr marL="1371184" indent="0">
              <a:buNone/>
              <a:defRPr sz="900"/>
            </a:lvl4pPr>
            <a:lvl5pPr marL="1828243" indent="0">
              <a:buNone/>
              <a:defRPr sz="900"/>
            </a:lvl5pPr>
            <a:lvl6pPr marL="2285304" indent="0">
              <a:buNone/>
              <a:defRPr sz="900"/>
            </a:lvl6pPr>
            <a:lvl7pPr marL="2742367" indent="0">
              <a:buNone/>
              <a:defRPr sz="900"/>
            </a:lvl7pPr>
            <a:lvl8pPr marL="3199426" indent="0">
              <a:buNone/>
              <a:defRPr sz="900"/>
            </a:lvl8pPr>
            <a:lvl9pPr marL="3656487" indent="0">
              <a:buNone/>
              <a:defRPr sz="900"/>
            </a:lvl9pPr>
          </a:lstStyle>
          <a:p>
            <a:pPr lvl="0"/>
            <a:r>
              <a:rPr lang="en-US" smtClean="0"/>
              <a:t>Click to edit Master text styles</a:t>
            </a:r>
          </a:p>
        </p:txBody>
      </p:sp>
      <p:sp>
        <p:nvSpPr>
          <p:cNvPr id="8" name="Footer Placeholder 4"/>
          <p:cNvSpPr>
            <a:spLocks noGrp="1"/>
          </p:cNvSpPr>
          <p:nvPr>
            <p:ph type="ftr" sz="quarter" idx="3"/>
          </p:nvPr>
        </p:nvSpPr>
        <p:spPr>
          <a:xfrm>
            <a:off x="3436943" y="6897963"/>
            <a:ext cx="3184525" cy="271190"/>
          </a:xfrm>
          <a:prstGeom prst="rect">
            <a:avLst/>
          </a:prstGeom>
        </p:spPr>
        <p:txBody>
          <a:bodyPr vert="horz" lIns="91412" tIns="45707" rIns="91412" bIns="45707" rtlCol="0" anchor="ctr"/>
          <a:lstStyle>
            <a:lvl1pPr algn="ctr">
              <a:defRPr sz="1400" cap="small" baseline="0">
                <a:solidFill>
                  <a:schemeClr val="tx1"/>
                </a:solidFill>
                <a:latin typeface="Arial Narrow" pitchFamily="34" charset="0"/>
              </a:defRPr>
            </a:lvl1pPr>
          </a:lstStyle>
          <a:p>
            <a:r>
              <a:rPr lang="en-US" smtClean="0"/>
              <a:t>March 2-3, 2011</a:t>
            </a:r>
            <a:endParaRPr lang="en-US" dirty="0"/>
          </a:p>
        </p:txBody>
      </p:sp>
      <p:sp>
        <p:nvSpPr>
          <p:cNvPr id="9" name="Slide Number Placeholder 5"/>
          <p:cNvSpPr>
            <a:spLocks noGrp="1"/>
          </p:cNvSpPr>
          <p:nvPr>
            <p:ph type="sldNum" sz="quarter" idx="4"/>
          </p:nvPr>
        </p:nvSpPr>
        <p:spPr>
          <a:xfrm>
            <a:off x="7208843" y="6897963"/>
            <a:ext cx="2346325" cy="271190"/>
          </a:xfrm>
          <a:prstGeom prst="rect">
            <a:avLst/>
          </a:prstGeom>
        </p:spPr>
        <p:txBody>
          <a:bodyPr vert="horz" lIns="91412" tIns="45707" rIns="91412" bIns="45707" rtlCol="0" anchor="ctr"/>
          <a:lstStyle>
            <a:lvl1pPr algn="r">
              <a:defRPr sz="1200" cap="small" baseline="0">
                <a:solidFill>
                  <a:schemeClr val="tx1"/>
                </a:solidFill>
              </a:defRPr>
            </a:lvl1pPr>
          </a:lstStyle>
          <a:p>
            <a:fld id="{2B6308D2-8FBE-475B-9211-B18DC80818EF}"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03243" y="293688"/>
            <a:ext cx="9051925" cy="1219200"/>
          </a:xfrm>
          <a:prstGeom prst="rect">
            <a:avLst/>
          </a:prstGeom>
        </p:spPr>
        <p:txBody>
          <a:bodyPr vert="horz" lIns="91412" tIns="45707" rIns="91412" bIns="45707"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503243" y="1706568"/>
            <a:ext cx="9051925" cy="4827587"/>
          </a:xfrm>
          <a:prstGeom prst="rect">
            <a:avLst/>
          </a:prstGeom>
        </p:spPr>
        <p:txBody>
          <a:bodyPr vert="horz" lIns="91412" tIns="45707" rIns="91412" bIns="45707"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4"/>
          </p:nvPr>
        </p:nvSpPr>
        <p:spPr>
          <a:xfrm>
            <a:off x="7208843" y="6897963"/>
            <a:ext cx="2346325" cy="271190"/>
          </a:xfrm>
          <a:prstGeom prst="rect">
            <a:avLst/>
          </a:prstGeom>
        </p:spPr>
        <p:txBody>
          <a:bodyPr vert="horz" lIns="91412" tIns="45707" rIns="91412" bIns="45707" rtlCol="0" anchor="ctr"/>
          <a:lstStyle>
            <a:lvl1pPr algn="r">
              <a:defRPr sz="1200" cap="small" baseline="0">
                <a:solidFill>
                  <a:schemeClr val="tx1"/>
                </a:solidFill>
              </a:defRPr>
            </a:lvl1pPr>
          </a:lstStyle>
          <a:p>
            <a:fld id="{2B6308D2-8FBE-475B-9211-B18DC80818EF}" type="slidenum">
              <a:rPr lang="en-US" smtClean="0"/>
              <a:pPr/>
              <a:t>‹#›</a:t>
            </a:fld>
            <a:endParaRPr lang="en-US" dirty="0"/>
          </a:p>
        </p:txBody>
      </p:sp>
      <p:sp>
        <p:nvSpPr>
          <p:cNvPr id="7" name="Rectangle 6"/>
          <p:cNvSpPr/>
          <p:nvPr userDrawn="1"/>
        </p:nvSpPr>
        <p:spPr bwMode="auto">
          <a:xfrm>
            <a:off x="0" y="705274"/>
            <a:ext cx="10058400" cy="45719"/>
          </a:xfrm>
          <a:prstGeom prst="rect">
            <a:avLst/>
          </a:prstGeom>
          <a:blipFill>
            <a:blip r:embed="rId13" cstate="print"/>
            <a:tile tx="0" ty="0" sx="100000" sy="100000" flip="none" algn="tl"/>
          </a:blipFill>
          <a:ln w="9525" cap="flat" cmpd="sng" algn="ctr">
            <a:noFill/>
            <a:prstDash val="solid"/>
            <a:round/>
            <a:headEnd type="none" w="med" len="med"/>
            <a:tailEnd type="none" w="med" len="med"/>
          </a:ln>
          <a:effectLst/>
        </p:spPr>
        <p:txBody>
          <a:bodyPr vert="horz" wrap="square" lIns="91412" tIns="45707" rIns="91412" bIns="45707" numCol="1" rtlCol="0" anchor="t" anchorCtr="0" compatLnSpc="1">
            <a:prstTxWarp prst="textNoShape">
              <a:avLst/>
            </a:prstTxWarp>
          </a:bodyPr>
          <a:lstStyle/>
          <a:p>
            <a:pPr marL="0" marR="0" indent="0" algn="ctr" defTabSz="1018866" rtl="0" eaLnBrk="1" fontAlgn="base" latinLnBrk="1" hangingPunct="1">
              <a:lnSpc>
                <a:spcPct val="100000"/>
              </a:lnSpc>
              <a:spcBef>
                <a:spcPct val="0"/>
              </a:spcBef>
              <a:spcAft>
                <a:spcPct val="0"/>
              </a:spcAft>
              <a:buClrTx/>
              <a:buSzTx/>
              <a:buFontTx/>
              <a:buNone/>
              <a:tabLst/>
            </a:pPr>
            <a:endParaRPr kumimoji="1" lang="en-US" sz="2000" b="1" i="0" u="none" strike="noStrike" cap="none" normalizeH="0" baseline="0" dirty="0" smtClean="0">
              <a:ln>
                <a:noFill/>
              </a:ln>
              <a:solidFill>
                <a:schemeClr val="tx1"/>
              </a:solidFill>
              <a:effectLst/>
              <a:latin typeface="Gulim" pitchFamily="34" charset="-127"/>
              <a:ea typeface="Gulim" pitchFamily="34" charset="-127"/>
            </a:endParaRPr>
          </a:p>
        </p:txBody>
      </p:sp>
      <p:sp>
        <p:nvSpPr>
          <p:cNvPr id="8" name="Rectangle 7"/>
          <p:cNvSpPr/>
          <p:nvPr userDrawn="1"/>
        </p:nvSpPr>
        <p:spPr bwMode="auto">
          <a:xfrm>
            <a:off x="-11360" y="6852245"/>
            <a:ext cx="10058400" cy="45719"/>
          </a:xfrm>
          <a:prstGeom prst="rect">
            <a:avLst/>
          </a:prstGeom>
          <a:blipFill>
            <a:blip r:embed="rId13" cstate="print"/>
            <a:tile tx="0" ty="0" sx="100000" sy="100000" flip="none" algn="tl"/>
          </a:blipFill>
          <a:ln w="9525" cap="flat" cmpd="sng" algn="ctr">
            <a:noFill/>
            <a:prstDash val="solid"/>
            <a:round/>
            <a:headEnd type="none" w="med" len="med"/>
            <a:tailEnd type="none" w="med" len="med"/>
          </a:ln>
          <a:effectLst/>
        </p:spPr>
        <p:txBody>
          <a:bodyPr vert="horz" wrap="square" lIns="91412" tIns="45707" rIns="91412" bIns="45707" numCol="1" rtlCol="0" anchor="t" anchorCtr="0" compatLnSpc="1">
            <a:prstTxWarp prst="textNoShape">
              <a:avLst/>
            </a:prstTxWarp>
          </a:bodyPr>
          <a:lstStyle/>
          <a:p>
            <a:pPr marL="0" marR="0" indent="0" algn="ctr" defTabSz="1018866" rtl="0" eaLnBrk="1" fontAlgn="base" latinLnBrk="1" hangingPunct="1">
              <a:lnSpc>
                <a:spcPct val="100000"/>
              </a:lnSpc>
              <a:spcBef>
                <a:spcPct val="0"/>
              </a:spcBef>
              <a:spcAft>
                <a:spcPct val="0"/>
              </a:spcAft>
              <a:buClrTx/>
              <a:buSzTx/>
              <a:buFontTx/>
              <a:buNone/>
              <a:tabLst/>
            </a:pPr>
            <a:endParaRPr kumimoji="1" lang="en-US" sz="2000" b="1" i="0" u="none" strike="noStrike" cap="none" normalizeH="0" baseline="0" dirty="0" smtClean="0">
              <a:ln>
                <a:noFill/>
              </a:ln>
              <a:solidFill>
                <a:schemeClr val="tx1"/>
              </a:solidFill>
              <a:effectLst/>
              <a:latin typeface="Gulim" pitchFamily="34" charset="-127"/>
              <a:ea typeface="Gulim" pitchFamily="34" charset="-127"/>
            </a:endParaRPr>
          </a:p>
        </p:txBody>
      </p:sp>
      <p:sp>
        <p:nvSpPr>
          <p:cNvPr id="9" name="Rectangle 19"/>
          <p:cNvSpPr>
            <a:spLocks noChangeArrowheads="1"/>
          </p:cNvSpPr>
          <p:nvPr userDrawn="1"/>
        </p:nvSpPr>
        <p:spPr bwMode="auto">
          <a:xfrm>
            <a:off x="-11360" y="705272"/>
            <a:ext cx="10069760" cy="92075"/>
          </a:xfrm>
          <a:prstGeom prst="rect">
            <a:avLst/>
          </a:prstGeom>
          <a:solidFill>
            <a:srgbClr val="FF6600"/>
          </a:solidFill>
          <a:ln w="44450">
            <a:noFill/>
            <a:miter lim="800000"/>
            <a:headEnd/>
            <a:tailEnd/>
          </a:ln>
          <a:effectLst/>
        </p:spPr>
        <p:txBody>
          <a:bodyPr/>
          <a:lstStyle/>
          <a:p>
            <a:pPr>
              <a:defRPr/>
            </a:pPr>
            <a:endParaRPr lang="zh-CN" altLang="en-US" sz="2400">
              <a:solidFill>
                <a:schemeClr val="tx1"/>
              </a:solidFill>
              <a:ea typeface="宋体" pitchFamily="2" charset="-122"/>
            </a:endParaRPr>
          </a:p>
        </p:txBody>
      </p:sp>
      <p:sp>
        <p:nvSpPr>
          <p:cNvPr id="10" name="Rectangle 19"/>
          <p:cNvSpPr>
            <a:spLocks noChangeArrowheads="1"/>
          </p:cNvSpPr>
          <p:nvPr userDrawn="1"/>
        </p:nvSpPr>
        <p:spPr bwMode="auto">
          <a:xfrm>
            <a:off x="-11360" y="6852241"/>
            <a:ext cx="10069760" cy="45719"/>
          </a:xfrm>
          <a:prstGeom prst="rect">
            <a:avLst/>
          </a:prstGeom>
          <a:solidFill>
            <a:srgbClr val="FF6600"/>
          </a:solidFill>
          <a:ln w="44450">
            <a:noFill/>
            <a:miter lim="800000"/>
            <a:headEnd/>
            <a:tailEnd/>
          </a:ln>
          <a:effectLst/>
        </p:spPr>
        <p:txBody>
          <a:bodyPr/>
          <a:lstStyle/>
          <a:p>
            <a:pPr>
              <a:defRPr/>
            </a:pPr>
            <a:endParaRPr lang="zh-CN" altLang="en-US" sz="2400">
              <a:solidFill>
                <a:schemeClr val="tx1"/>
              </a:solidFill>
              <a:ea typeface="宋体" pitchFamily="2" charset="-122"/>
            </a:endParaRPr>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Lst>
  <p:txStyles>
    <p:titleStyle>
      <a:lvl1pPr algn="ctr" defTabSz="914123" rtl="0" eaLnBrk="1" latinLnBrk="0" hangingPunct="1">
        <a:spcBef>
          <a:spcPct val="0"/>
        </a:spcBef>
        <a:buNone/>
        <a:defRPr sz="4300" kern="1200">
          <a:solidFill>
            <a:schemeClr val="tx1"/>
          </a:solidFill>
          <a:latin typeface="+mj-lt"/>
          <a:ea typeface="+mj-ea"/>
          <a:cs typeface="+mj-cs"/>
        </a:defRPr>
      </a:lvl1pPr>
    </p:titleStyle>
    <p:bodyStyle>
      <a:lvl1pPr marL="342795" indent="-342795" algn="l" defTabSz="914123"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723" indent="-285663" algn="l" defTabSz="914123"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652" indent="-228531" algn="l" defTabSz="914123"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599713" indent="-228531" algn="l" defTabSz="914123"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6774" indent="-228531" algn="l" defTabSz="914123"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3835" indent="-228531" algn="l" defTabSz="91412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896" indent="-228531" algn="l" defTabSz="91412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959" indent="-228531" algn="l" defTabSz="91412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018" indent="-228531" algn="l" defTabSz="91412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23" rtl="0" eaLnBrk="1" latinLnBrk="0" hangingPunct="1">
        <a:defRPr sz="1800" kern="1200">
          <a:solidFill>
            <a:schemeClr val="tx1"/>
          </a:solidFill>
          <a:latin typeface="+mn-lt"/>
          <a:ea typeface="+mn-ea"/>
          <a:cs typeface="+mn-cs"/>
        </a:defRPr>
      </a:lvl1pPr>
      <a:lvl2pPr marL="457060" algn="l" defTabSz="914123" rtl="0" eaLnBrk="1" latinLnBrk="0" hangingPunct="1">
        <a:defRPr sz="1800" kern="1200">
          <a:solidFill>
            <a:schemeClr val="tx1"/>
          </a:solidFill>
          <a:latin typeface="+mn-lt"/>
          <a:ea typeface="+mn-ea"/>
          <a:cs typeface="+mn-cs"/>
        </a:defRPr>
      </a:lvl2pPr>
      <a:lvl3pPr marL="914123" algn="l" defTabSz="914123" rtl="0" eaLnBrk="1" latinLnBrk="0" hangingPunct="1">
        <a:defRPr sz="1800" kern="1200">
          <a:solidFill>
            <a:schemeClr val="tx1"/>
          </a:solidFill>
          <a:latin typeface="+mn-lt"/>
          <a:ea typeface="+mn-ea"/>
          <a:cs typeface="+mn-cs"/>
        </a:defRPr>
      </a:lvl3pPr>
      <a:lvl4pPr marL="1371184" algn="l" defTabSz="914123" rtl="0" eaLnBrk="1" latinLnBrk="0" hangingPunct="1">
        <a:defRPr sz="1800" kern="1200">
          <a:solidFill>
            <a:schemeClr val="tx1"/>
          </a:solidFill>
          <a:latin typeface="+mn-lt"/>
          <a:ea typeface="+mn-ea"/>
          <a:cs typeface="+mn-cs"/>
        </a:defRPr>
      </a:lvl4pPr>
      <a:lvl5pPr marL="1828243" algn="l" defTabSz="914123" rtl="0" eaLnBrk="1" latinLnBrk="0" hangingPunct="1">
        <a:defRPr sz="1800" kern="1200">
          <a:solidFill>
            <a:schemeClr val="tx1"/>
          </a:solidFill>
          <a:latin typeface="+mn-lt"/>
          <a:ea typeface="+mn-ea"/>
          <a:cs typeface="+mn-cs"/>
        </a:defRPr>
      </a:lvl5pPr>
      <a:lvl6pPr marL="2285304" algn="l" defTabSz="914123" rtl="0" eaLnBrk="1" latinLnBrk="0" hangingPunct="1">
        <a:defRPr sz="1800" kern="1200">
          <a:solidFill>
            <a:schemeClr val="tx1"/>
          </a:solidFill>
          <a:latin typeface="+mn-lt"/>
          <a:ea typeface="+mn-ea"/>
          <a:cs typeface="+mn-cs"/>
        </a:defRPr>
      </a:lvl6pPr>
      <a:lvl7pPr marL="2742367" algn="l" defTabSz="914123" rtl="0" eaLnBrk="1" latinLnBrk="0" hangingPunct="1">
        <a:defRPr sz="1800" kern="1200">
          <a:solidFill>
            <a:schemeClr val="tx1"/>
          </a:solidFill>
          <a:latin typeface="+mn-lt"/>
          <a:ea typeface="+mn-ea"/>
          <a:cs typeface="+mn-cs"/>
        </a:defRPr>
      </a:lvl7pPr>
      <a:lvl8pPr marL="3199426" algn="l" defTabSz="914123" rtl="0" eaLnBrk="1" latinLnBrk="0" hangingPunct="1">
        <a:defRPr sz="1800" kern="1200">
          <a:solidFill>
            <a:schemeClr val="tx1"/>
          </a:solidFill>
          <a:latin typeface="+mn-lt"/>
          <a:ea typeface="+mn-ea"/>
          <a:cs typeface="+mn-cs"/>
        </a:defRPr>
      </a:lvl8pPr>
      <a:lvl9pPr marL="3656487" algn="l" defTabSz="91412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731138" name="Rectangle 2"/>
          <p:cNvSpPr>
            <a:spLocks noGrp="1" noChangeArrowheads="1"/>
          </p:cNvSpPr>
          <p:nvPr>
            <p:ph type="body" idx="1"/>
          </p:nvPr>
        </p:nvSpPr>
        <p:spPr bwMode="auto">
          <a:xfrm>
            <a:off x="466725" y="1304924"/>
            <a:ext cx="9150350" cy="5608638"/>
          </a:xfrm>
          <a:prstGeom prst="rect">
            <a:avLst/>
          </a:prstGeom>
          <a:noFill/>
          <a:ln w="12700">
            <a:noFill/>
            <a:miter lim="800000"/>
            <a:headEnd/>
            <a:tailEnd/>
          </a:ln>
        </p:spPr>
        <p:txBody>
          <a:bodyPr vert="horz" wrap="square" lIns="89597" tIns="44798" rIns="89597" bIns="44798" numCol="1" anchor="t" anchorCtr="0" compatLnSpc="1">
            <a:prstTxWarp prst="textNoShape">
              <a:avLst/>
            </a:prstTxWarp>
          </a:bodyPr>
          <a:lstStyle/>
          <a:p>
            <a:pPr lvl="0"/>
            <a:r>
              <a:rPr lang="en-US" smtClean="0"/>
              <a:t>Body Text</a:t>
            </a:r>
          </a:p>
          <a:p>
            <a:pPr lvl="1"/>
            <a:r>
              <a:rPr lang="en-US" smtClean="0"/>
              <a:t>Second Level</a:t>
            </a:r>
          </a:p>
          <a:p>
            <a:pPr lvl="2"/>
            <a:r>
              <a:rPr lang="en-US" smtClean="0"/>
              <a:t>Third Level</a:t>
            </a:r>
          </a:p>
        </p:txBody>
      </p:sp>
      <p:sp>
        <p:nvSpPr>
          <p:cNvPr id="117763" name="Rectangle 3"/>
          <p:cNvSpPr>
            <a:spLocks noGrp="1" noChangeArrowheads="1"/>
          </p:cNvSpPr>
          <p:nvPr>
            <p:ph type="sldNum" sz="quarter" idx="4"/>
          </p:nvPr>
        </p:nvSpPr>
        <p:spPr bwMode="auto">
          <a:xfrm>
            <a:off x="9906460" y="7159629"/>
            <a:ext cx="117019" cy="138499"/>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91888" eaLnBrk="0" latinLnBrk="0" hangingPunct="0">
              <a:defRPr kumimoji="0" sz="900" b="0">
                <a:solidFill>
                  <a:schemeClr val="bg1"/>
                </a:solidFill>
                <a:latin typeface="+mn-lt"/>
                <a:cs typeface="+mn-cs"/>
              </a:defRPr>
            </a:lvl1pPr>
          </a:lstStyle>
          <a:p>
            <a:fld id="{ABC660BE-0D76-425F-829F-3D592A8A0467}" type="slidenum">
              <a:rPr lang="en-US"/>
              <a:pPr/>
              <a:t>‹#›</a:t>
            </a:fld>
            <a:endParaRPr lang="en-US"/>
          </a:p>
        </p:txBody>
      </p:sp>
      <p:sp>
        <p:nvSpPr>
          <p:cNvPr id="731140" name="Rectangle 3"/>
          <p:cNvSpPr>
            <a:spLocks noGrp="1" noChangeArrowheads="1"/>
          </p:cNvSpPr>
          <p:nvPr>
            <p:ph type="title"/>
          </p:nvPr>
        </p:nvSpPr>
        <p:spPr bwMode="auto">
          <a:xfrm>
            <a:off x="460379" y="244479"/>
            <a:ext cx="9137651" cy="893763"/>
          </a:xfrm>
          <a:prstGeom prst="rect">
            <a:avLst/>
          </a:prstGeom>
          <a:noFill/>
          <a:ln w="12700">
            <a:noFill/>
            <a:miter lim="800000"/>
            <a:headEnd/>
            <a:tailEnd/>
          </a:ln>
        </p:spPr>
        <p:txBody>
          <a:bodyPr vert="horz" wrap="square" lIns="98212" tIns="48245" rIns="98212" bIns="48245" numCol="1" anchor="ctr" anchorCtr="0" compatLnSpc="1">
            <a:prstTxWarp prst="textNoShape">
              <a:avLst/>
            </a:prstTxWarp>
          </a:bodyPr>
          <a:lstStyle/>
          <a:p>
            <a:pPr lvl="0"/>
            <a:r>
              <a:rPr lang="en-US" smtClean="0"/>
              <a:t>Slide Title</a:t>
            </a: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p:hf sldNum="0" hdr="0" dt="0"/>
  <p:txStyles>
    <p:titleStyle>
      <a:lvl1pPr algn="ctr" defTabSz="991888" rtl="0" fontAlgn="base">
        <a:lnSpc>
          <a:spcPct val="90000"/>
        </a:lnSpc>
        <a:spcBef>
          <a:spcPct val="0"/>
        </a:spcBef>
        <a:spcAft>
          <a:spcPct val="0"/>
        </a:spcAft>
        <a:defRPr sz="3500">
          <a:solidFill>
            <a:schemeClr val="tx2"/>
          </a:solidFill>
          <a:latin typeface="+mj-lt"/>
          <a:ea typeface="+mj-ea"/>
          <a:cs typeface="+mj-cs"/>
        </a:defRPr>
      </a:lvl1pPr>
      <a:lvl2pPr algn="ctr" defTabSz="991888" rtl="0" fontAlgn="base">
        <a:lnSpc>
          <a:spcPct val="90000"/>
        </a:lnSpc>
        <a:spcBef>
          <a:spcPct val="0"/>
        </a:spcBef>
        <a:spcAft>
          <a:spcPct val="0"/>
        </a:spcAft>
        <a:defRPr sz="3500">
          <a:solidFill>
            <a:schemeClr val="tx2"/>
          </a:solidFill>
          <a:latin typeface="Arial Black" pitchFamily="34" charset="0"/>
          <a:cs typeface="Arial" charset="0"/>
        </a:defRPr>
      </a:lvl2pPr>
      <a:lvl3pPr algn="ctr" defTabSz="991888" rtl="0" fontAlgn="base">
        <a:lnSpc>
          <a:spcPct val="90000"/>
        </a:lnSpc>
        <a:spcBef>
          <a:spcPct val="0"/>
        </a:spcBef>
        <a:spcAft>
          <a:spcPct val="0"/>
        </a:spcAft>
        <a:defRPr sz="3500">
          <a:solidFill>
            <a:schemeClr val="tx2"/>
          </a:solidFill>
          <a:latin typeface="Arial Black" pitchFamily="34" charset="0"/>
          <a:cs typeface="Arial" charset="0"/>
        </a:defRPr>
      </a:lvl3pPr>
      <a:lvl4pPr algn="ctr" defTabSz="991888" rtl="0" fontAlgn="base">
        <a:lnSpc>
          <a:spcPct val="90000"/>
        </a:lnSpc>
        <a:spcBef>
          <a:spcPct val="0"/>
        </a:spcBef>
        <a:spcAft>
          <a:spcPct val="0"/>
        </a:spcAft>
        <a:defRPr sz="3500">
          <a:solidFill>
            <a:schemeClr val="tx2"/>
          </a:solidFill>
          <a:latin typeface="Arial Black" pitchFamily="34" charset="0"/>
          <a:cs typeface="Arial" charset="0"/>
        </a:defRPr>
      </a:lvl4pPr>
      <a:lvl5pPr algn="ctr" defTabSz="991888" rtl="0" fontAlgn="base">
        <a:lnSpc>
          <a:spcPct val="90000"/>
        </a:lnSpc>
        <a:spcBef>
          <a:spcPct val="0"/>
        </a:spcBef>
        <a:spcAft>
          <a:spcPct val="0"/>
        </a:spcAft>
        <a:defRPr sz="3500">
          <a:solidFill>
            <a:schemeClr val="tx2"/>
          </a:solidFill>
          <a:latin typeface="Arial Black" pitchFamily="34" charset="0"/>
          <a:cs typeface="Arial" charset="0"/>
        </a:defRPr>
      </a:lvl5pPr>
      <a:lvl6pPr marL="457060" algn="ctr" defTabSz="991888" rtl="0" fontAlgn="base">
        <a:lnSpc>
          <a:spcPct val="90000"/>
        </a:lnSpc>
        <a:spcBef>
          <a:spcPct val="0"/>
        </a:spcBef>
        <a:spcAft>
          <a:spcPct val="0"/>
        </a:spcAft>
        <a:defRPr sz="3500">
          <a:solidFill>
            <a:schemeClr val="tx2"/>
          </a:solidFill>
          <a:latin typeface="Arial Black" pitchFamily="34" charset="0"/>
          <a:cs typeface="Arial" charset="0"/>
        </a:defRPr>
      </a:lvl6pPr>
      <a:lvl7pPr marL="914123" algn="ctr" defTabSz="991888" rtl="0" fontAlgn="base">
        <a:lnSpc>
          <a:spcPct val="90000"/>
        </a:lnSpc>
        <a:spcBef>
          <a:spcPct val="0"/>
        </a:spcBef>
        <a:spcAft>
          <a:spcPct val="0"/>
        </a:spcAft>
        <a:defRPr sz="3500">
          <a:solidFill>
            <a:schemeClr val="tx2"/>
          </a:solidFill>
          <a:latin typeface="Arial Black" pitchFamily="34" charset="0"/>
          <a:cs typeface="Arial" charset="0"/>
        </a:defRPr>
      </a:lvl7pPr>
      <a:lvl8pPr marL="1371184" algn="ctr" defTabSz="991888" rtl="0" fontAlgn="base">
        <a:lnSpc>
          <a:spcPct val="90000"/>
        </a:lnSpc>
        <a:spcBef>
          <a:spcPct val="0"/>
        </a:spcBef>
        <a:spcAft>
          <a:spcPct val="0"/>
        </a:spcAft>
        <a:defRPr sz="3500">
          <a:solidFill>
            <a:schemeClr val="tx2"/>
          </a:solidFill>
          <a:latin typeface="Arial Black" pitchFamily="34" charset="0"/>
          <a:cs typeface="Arial" charset="0"/>
        </a:defRPr>
      </a:lvl8pPr>
      <a:lvl9pPr marL="1828243" algn="ctr" defTabSz="991888" rtl="0" fontAlgn="base">
        <a:lnSpc>
          <a:spcPct val="90000"/>
        </a:lnSpc>
        <a:spcBef>
          <a:spcPct val="0"/>
        </a:spcBef>
        <a:spcAft>
          <a:spcPct val="0"/>
        </a:spcAft>
        <a:defRPr sz="3500">
          <a:solidFill>
            <a:schemeClr val="tx2"/>
          </a:solidFill>
          <a:latin typeface="Arial Black" pitchFamily="34" charset="0"/>
          <a:cs typeface="Arial" charset="0"/>
        </a:defRPr>
      </a:lvl9pPr>
    </p:titleStyle>
    <p:bodyStyle>
      <a:lvl1pPr marL="255511" indent="-255511" algn="l" defTabSz="991888" rtl="0" fontAlgn="base">
        <a:spcBef>
          <a:spcPct val="20000"/>
        </a:spcBef>
        <a:spcAft>
          <a:spcPct val="0"/>
        </a:spcAft>
        <a:buClr>
          <a:srgbClr val="FF0000"/>
        </a:buClr>
        <a:buSzPct val="120000"/>
        <a:buFont typeface="Arial" charset="0"/>
        <a:buChar char="•"/>
        <a:defRPr sz="2600">
          <a:solidFill>
            <a:schemeClr val="tx1"/>
          </a:solidFill>
          <a:latin typeface="+mn-lt"/>
          <a:ea typeface="+mn-ea"/>
          <a:cs typeface="+mn-cs"/>
        </a:defRPr>
      </a:lvl1pPr>
      <a:lvl2pPr marL="750660" indent="-253924" algn="l" defTabSz="991888" rtl="0" fontAlgn="base">
        <a:spcBef>
          <a:spcPct val="20000"/>
        </a:spcBef>
        <a:spcAft>
          <a:spcPct val="0"/>
        </a:spcAft>
        <a:buClr>
          <a:schemeClr val="tx2"/>
        </a:buClr>
        <a:buSzPct val="110000"/>
        <a:buFont typeface="Arial" charset="0"/>
        <a:buChar char="–"/>
        <a:defRPr sz="2200">
          <a:solidFill>
            <a:schemeClr val="tx1"/>
          </a:solidFill>
          <a:latin typeface="+mn-lt"/>
          <a:cs typeface="+mn-cs"/>
        </a:defRPr>
      </a:lvl2pPr>
      <a:lvl3pPr marL="1247396" indent="-255511" algn="l" defTabSz="991888" rtl="0" fontAlgn="base">
        <a:spcBef>
          <a:spcPct val="20000"/>
        </a:spcBef>
        <a:spcAft>
          <a:spcPct val="0"/>
        </a:spcAft>
        <a:buClr>
          <a:srgbClr val="FF0000"/>
        </a:buClr>
        <a:buSzPct val="120000"/>
        <a:buChar char="•"/>
        <a:defRPr sz="2000">
          <a:solidFill>
            <a:schemeClr val="tx1"/>
          </a:solidFill>
          <a:latin typeface="+mn-lt"/>
          <a:cs typeface="+mn-cs"/>
        </a:defRPr>
      </a:lvl3pPr>
      <a:lvl4pPr marL="1736197" indent="-247575" algn="l" defTabSz="991888" rtl="0" fontAlgn="base">
        <a:spcBef>
          <a:spcPct val="20000"/>
        </a:spcBef>
        <a:spcAft>
          <a:spcPct val="0"/>
        </a:spcAft>
        <a:buChar char="–"/>
        <a:defRPr sz="2200">
          <a:solidFill>
            <a:schemeClr val="tx1"/>
          </a:solidFill>
          <a:latin typeface="Arial" charset="0"/>
          <a:cs typeface="+mn-cs"/>
        </a:defRPr>
      </a:lvl4pPr>
      <a:lvl5pPr marL="2232934" indent="-247575" algn="l" defTabSz="991888" rtl="0" fontAlgn="base">
        <a:spcBef>
          <a:spcPct val="20000"/>
        </a:spcBef>
        <a:spcAft>
          <a:spcPct val="0"/>
        </a:spcAft>
        <a:buChar char="»"/>
        <a:defRPr sz="2200">
          <a:solidFill>
            <a:schemeClr val="tx1"/>
          </a:solidFill>
          <a:latin typeface="Arial" charset="0"/>
          <a:cs typeface="+mn-cs"/>
        </a:defRPr>
      </a:lvl5pPr>
      <a:lvl6pPr marL="2689996" indent="-247575" algn="l" defTabSz="991888" rtl="0" fontAlgn="base">
        <a:spcBef>
          <a:spcPct val="20000"/>
        </a:spcBef>
        <a:spcAft>
          <a:spcPct val="0"/>
        </a:spcAft>
        <a:buChar char="»"/>
        <a:defRPr sz="2200">
          <a:solidFill>
            <a:schemeClr val="tx1"/>
          </a:solidFill>
          <a:latin typeface="Arial" charset="0"/>
          <a:cs typeface="+mn-cs"/>
        </a:defRPr>
      </a:lvl6pPr>
      <a:lvl7pPr marL="3147057" indent="-247575" algn="l" defTabSz="991888" rtl="0" fontAlgn="base">
        <a:spcBef>
          <a:spcPct val="20000"/>
        </a:spcBef>
        <a:spcAft>
          <a:spcPct val="0"/>
        </a:spcAft>
        <a:buChar char="»"/>
        <a:defRPr sz="2200">
          <a:solidFill>
            <a:schemeClr val="tx1"/>
          </a:solidFill>
          <a:latin typeface="Arial" charset="0"/>
          <a:cs typeface="+mn-cs"/>
        </a:defRPr>
      </a:lvl7pPr>
      <a:lvl8pPr marL="3604115" indent="-247575" algn="l" defTabSz="991888" rtl="0" fontAlgn="base">
        <a:spcBef>
          <a:spcPct val="20000"/>
        </a:spcBef>
        <a:spcAft>
          <a:spcPct val="0"/>
        </a:spcAft>
        <a:buChar char="»"/>
        <a:defRPr sz="2200">
          <a:solidFill>
            <a:schemeClr val="tx1"/>
          </a:solidFill>
          <a:latin typeface="Arial" charset="0"/>
          <a:cs typeface="+mn-cs"/>
        </a:defRPr>
      </a:lvl8pPr>
      <a:lvl9pPr marL="4061178" indent="-247575" algn="l" defTabSz="991888" rtl="0" fontAlgn="base">
        <a:spcBef>
          <a:spcPct val="20000"/>
        </a:spcBef>
        <a:spcAft>
          <a:spcPct val="0"/>
        </a:spcAft>
        <a:buChar char="»"/>
        <a:defRPr sz="2200">
          <a:solidFill>
            <a:schemeClr val="tx1"/>
          </a:solidFill>
          <a:latin typeface="Arial" charset="0"/>
          <a:cs typeface="+mn-cs"/>
        </a:defRPr>
      </a:lvl9pPr>
    </p:bodyStyle>
    <p:otherStyle>
      <a:defPPr>
        <a:defRPr lang="en-US"/>
      </a:defPPr>
      <a:lvl1pPr marL="0" algn="l" defTabSz="914123" rtl="0" eaLnBrk="1" latinLnBrk="0" hangingPunct="1">
        <a:defRPr sz="1800" kern="1200">
          <a:solidFill>
            <a:schemeClr val="tx1"/>
          </a:solidFill>
          <a:latin typeface="+mn-lt"/>
          <a:ea typeface="+mn-ea"/>
          <a:cs typeface="+mn-cs"/>
        </a:defRPr>
      </a:lvl1pPr>
      <a:lvl2pPr marL="457060" algn="l" defTabSz="914123" rtl="0" eaLnBrk="1" latinLnBrk="0" hangingPunct="1">
        <a:defRPr sz="1800" kern="1200">
          <a:solidFill>
            <a:schemeClr val="tx1"/>
          </a:solidFill>
          <a:latin typeface="+mn-lt"/>
          <a:ea typeface="+mn-ea"/>
          <a:cs typeface="+mn-cs"/>
        </a:defRPr>
      </a:lvl2pPr>
      <a:lvl3pPr marL="914123" algn="l" defTabSz="914123" rtl="0" eaLnBrk="1" latinLnBrk="0" hangingPunct="1">
        <a:defRPr sz="1800" kern="1200">
          <a:solidFill>
            <a:schemeClr val="tx1"/>
          </a:solidFill>
          <a:latin typeface="+mn-lt"/>
          <a:ea typeface="+mn-ea"/>
          <a:cs typeface="+mn-cs"/>
        </a:defRPr>
      </a:lvl3pPr>
      <a:lvl4pPr marL="1371184" algn="l" defTabSz="914123" rtl="0" eaLnBrk="1" latinLnBrk="0" hangingPunct="1">
        <a:defRPr sz="1800" kern="1200">
          <a:solidFill>
            <a:schemeClr val="tx1"/>
          </a:solidFill>
          <a:latin typeface="+mn-lt"/>
          <a:ea typeface="+mn-ea"/>
          <a:cs typeface="+mn-cs"/>
        </a:defRPr>
      </a:lvl4pPr>
      <a:lvl5pPr marL="1828243" algn="l" defTabSz="914123" rtl="0" eaLnBrk="1" latinLnBrk="0" hangingPunct="1">
        <a:defRPr sz="1800" kern="1200">
          <a:solidFill>
            <a:schemeClr val="tx1"/>
          </a:solidFill>
          <a:latin typeface="+mn-lt"/>
          <a:ea typeface="+mn-ea"/>
          <a:cs typeface="+mn-cs"/>
        </a:defRPr>
      </a:lvl5pPr>
      <a:lvl6pPr marL="2285304" algn="l" defTabSz="914123" rtl="0" eaLnBrk="1" latinLnBrk="0" hangingPunct="1">
        <a:defRPr sz="1800" kern="1200">
          <a:solidFill>
            <a:schemeClr val="tx1"/>
          </a:solidFill>
          <a:latin typeface="+mn-lt"/>
          <a:ea typeface="+mn-ea"/>
          <a:cs typeface="+mn-cs"/>
        </a:defRPr>
      </a:lvl6pPr>
      <a:lvl7pPr marL="2742367" algn="l" defTabSz="914123" rtl="0" eaLnBrk="1" latinLnBrk="0" hangingPunct="1">
        <a:defRPr sz="1800" kern="1200">
          <a:solidFill>
            <a:schemeClr val="tx1"/>
          </a:solidFill>
          <a:latin typeface="+mn-lt"/>
          <a:ea typeface="+mn-ea"/>
          <a:cs typeface="+mn-cs"/>
        </a:defRPr>
      </a:lvl7pPr>
      <a:lvl8pPr marL="3199426" algn="l" defTabSz="914123" rtl="0" eaLnBrk="1" latinLnBrk="0" hangingPunct="1">
        <a:defRPr sz="1800" kern="1200">
          <a:solidFill>
            <a:schemeClr val="tx1"/>
          </a:solidFill>
          <a:latin typeface="+mn-lt"/>
          <a:ea typeface="+mn-ea"/>
          <a:cs typeface="+mn-cs"/>
        </a:defRPr>
      </a:lvl8pPr>
      <a:lvl9pPr marL="3656487" algn="l" defTabSz="91412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03243" y="293688"/>
            <a:ext cx="9051925" cy="1219200"/>
          </a:xfrm>
          <a:prstGeom prst="rect">
            <a:avLst/>
          </a:prstGeom>
        </p:spPr>
        <p:txBody>
          <a:bodyPr vert="horz" lIns="91412" tIns="45707" rIns="91412" bIns="45707"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503243" y="1706568"/>
            <a:ext cx="9051925" cy="4827587"/>
          </a:xfrm>
          <a:prstGeom prst="rect">
            <a:avLst/>
          </a:prstGeom>
        </p:spPr>
        <p:txBody>
          <a:bodyPr vert="horz" lIns="91412" tIns="45707" rIns="91412" bIns="45707"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503243" y="6780215"/>
            <a:ext cx="2346325" cy="388937"/>
          </a:xfrm>
          <a:prstGeom prst="rect">
            <a:avLst/>
          </a:prstGeom>
        </p:spPr>
        <p:txBody>
          <a:bodyPr vert="horz" lIns="91412" tIns="45707" rIns="91412" bIns="45707" rtlCol="0" anchor="ctr"/>
          <a:lstStyle>
            <a:lvl1pPr algn="l">
              <a:defRPr sz="1200">
                <a:solidFill>
                  <a:schemeClr val="tx1">
                    <a:tint val="75000"/>
                  </a:schemeClr>
                </a:solidFill>
              </a:defRPr>
            </a:lvl1pPr>
          </a:lstStyle>
          <a:p>
            <a:fld id="{873216B8-61B6-44F5-B1DE-7A24BDDE1ED4}" type="datetimeFigureOut">
              <a:rPr lang="en-US" smtClean="0"/>
              <a:pPr/>
              <a:t>12/20/2012</a:t>
            </a:fld>
            <a:endParaRPr lang="en-US"/>
          </a:p>
        </p:txBody>
      </p:sp>
      <p:sp>
        <p:nvSpPr>
          <p:cNvPr id="5" name="Footer Placeholder 4"/>
          <p:cNvSpPr>
            <a:spLocks noGrp="1"/>
          </p:cNvSpPr>
          <p:nvPr>
            <p:ph type="ftr" sz="quarter" idx="3"/>
          </p:nvPr>
        </p:nvSpPr>
        <p:spPr>
          <a:xfrm>
            <a:off x="3436943" y="6780215"/>
            <a:ext cx="3184525" cy="388937"/>
          </a:xfrm>
          <a:prstGeom prst="rect">
            <a:avLst/>
          </a:prstGeom>
        </p:spPr>
        <p:txBody>
          <a:bodyPr vert="horz" lIns="91412" tIns="45707" rIns="91412" bIns="45707"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208843" y="6780215"/>
            <a:ext cx="2346325" cy="388937"/>
          </a:xfrm>
          <a:prstGeom prst="rect">
            <a:avLst/>
          </a:prstGeom>
        </p:spPr>
        <p:txBody>
          <a:bodyPr vert="horz" lIns="91412" tIns="45707" rIns="91412" bIns="45707" rtlCol="0" anchor="ctr"/>
          <a:lstStyle>
            <a:lvl1pPr algn="r">
              <a:defRPr sz="1200">
                <a:solidFill>
                  <a:schemeClr val="tx1">
                    <a:tint val="75000"/>
                  </a:schemeClr>
                </a:solidFill>
              </a:defRPr>
            </a:lvl1pPr>
          </a:lstStyle>
          <a:p>
            <a:fld id="{B24C4D50-0340-4619-AAB8-185744DACE4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ctr" defTabSz="914123" rtl="0" eaLnBrk="1" latinLnBrk="0" hangingPunct="1">
        <a:spcBef>
          <a:spcPct val="0"/>
        </a:spcBef>
        <a:buNone/>
        <a:defRPr sz="4300" kern="1200">
          <a:solidFill>
            <a:schemeClr val="tx1"/>
          </a:solidFill>
          <a:latin typeface="+mj-lt"/>
          <a:ea typeface="+mj-ea"/>
          <a:cs typeface="+mj-cs"/>
        </a:defRPr>
      </a:lvl1pPr>
    </p:titleStyle>
    <p:bodyStyle>
      <a:lvl1pPr marL="342795" indent="-342795" algn="l" defTabSz="914123"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723" indent="-285663" algn="l" defTabSz="914123"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652" indent="-228531" algn="l" defTabSz="914123"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599713" indent="-228531" algn="l" defTabSz="914123"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6774" indent="-228531" algn="l" defTabSz="914123"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3835" indent="-228531" algn="l" defTabSz="91412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896" indent="-228531" algn="l" defTabSz="91412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959" indent="-228531" algn="l" defTabSz="91412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018" indent="-228531" algn="l" defTabSz="91412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23" rtl="0" eaLnBrk="1" latinLnBrk="0" hangingPunct="1">
        <a:defRPr sz="1800" kern="1200">
          <a:solidFill>
            <a:schemeClr val="tx1"/>
          </a:solidFill>
          <a:latin typeface="+mn-lt"/>
          <a:ea typeface="+mn-ea"/>
          <a:cs typeface="+mn-cs"/>
        </a:defRPr>
      </a:lvl1pPr>
      <a:lvl2pPr marL="457060" algn="l" defTabSz="914123" rtl="0" eaLnBrk="1" latinLnBrk="0" hangingPunct="1">
        <a:defRPr sz="1800" kern="1200">
          <a:solidFill>
            <a:schemeClr val="tx1"/>
          </a:solidFill>
          <a:latin typeface="+mn-lt"/>
          <a:ea typeface="+mn-ea"/>
          <a:cs typeface="+mn-cs"/>
        </a:defRPr>
      </a:lvl2pPr>
      <a:lvl3pPr marL="914123" algn="l" defTabSz="914123" rtl="0" eaLnBrk="1" latinLnBrk="0" hangingPunct="1">
        <a:defRPr sz="1800" kern="1200">
          <a:solidFill>
            <a:schemeClr val="tx1"/>
          </a:solidFill>
          <a:latin typeface="+mn-lt"/>
          <a:ea typeface="+mn-ea"/>
          <a:cs typeface="+mn-cs"/>
        </a:defRPr>
      </a:lvl3pPr>
      <a:lvl4pPr marL="1371184" algn="l" defTabSz="914123" rtl="0" eaLnBrk="1" latinLnBrk="0" hangingPunct="1">
        <a:defRPr sz="1800" kern="1200">
          <a:solidFill>
            <a:schemeClr val="tx1"/>
          </a:solidFill>
          <a:latin typeface="+mn-lt"/>
          <a:ea typeface="+mn-ea"/>
          <a:cs typeface="+mn-cs"/>
        </a:defRPr>
      </a:lvl4pPr>
      <a:lvl5pPr marL="1828243" algn="l" defTabSz="914123" rtl="0" eaLnBrk="1" latinLnBrk="0" hangingPunct="1">
        <a:defRPr sz="1800" kern="1200">
          <a:solidFill>
            <a:schemeClr val="tx1"/>
          </a:solidFill>
          <a:latin typeface="+mn-lt"/>
          <a:ea typeface="+mn-ea"/>
          <a:cs typeface="+mn-cs"/>
        </a:defRPr>
      </a:lvl5pPr>
      <a:lvl6pPr marL="2285304" algn="l" defTabSz="914123" rtl="0" eaLnBrk="1" latinLnBrk="0" hangingPunct="1">
        <a:defRPr sz="1800" kern="1200">
          <a:solidFill>
            <a:schemeClr val="tx1"/>
          </a:solidFill>
          <a:latin typeface="+mn-lt"/>
          <a:ea typeface="+mn-ea"/>
          <a:cs typeface="+mn-cs"/>
        </a:defRPr>
      </a:lvl6pPr>
      <a:lvl7pPr marL="2742367" algn="l" defTabSz="914123" rtl="0" eaLnBrk="1" latinLnBrk="0" hangingPunct="1">
        <a:defRPr sz="1800" kern="1200">
          <a:solidFill>
            <a:schemeClr val="tx1"/>
          </a:solidFill>
          <a:latin typeface="+mn-lt"/>
          <a:ea typeface="+mn-ea"/>
          <a:cs typeface="+mn-cs"/>
        </a:defRPr>
      </a:lvl7pPr>
      <a:lvl8pPr marL="3199426" algn="l" defTabSz="914123" rtl="0" eaLnBrk="1" latinLnBrk="0" hangingPunct="1">
        <a:defRPr sz="1800" kern="1200">
          <a:solidFill>
            <a:schemeClr val="tx1"/>
          </a:solidFill>
          <a:latin typeface="+mn-lt"/>
          <a:ea typeface="+mn-ea"/>
          <a:cs typeface="+mn-cs"/>
        </a:defRPr>
      </a:lvl8pPr>
      <a:lvl9pPr marL="3656487" algn="l" defTabSz="91412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kkoh@vt.edu"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30.emf"/><Relationship Id="rId1" Type="http://schemas.openxmlformats.org/officeDocument/2006/relationships/slideLayout" Target="../slideLayouts/slideLayout2.xml"/><Relationship Id="rId5" Type="http://schemas.openxmlformats.org/officeDocument/2006/relationships/image" Target="../media/image33.emf"/><Relationship Id="rId4" Type="http://schemas.openxmlformats.org/officeDocument/2006/relationships/image" Target="../media/image32.emf"/></Relationships>
</file>

<file path=ppt/slides/_rels/slide2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44824" y="1425352"/>
            <a:ext cx="6840760" cy="2308324"/>
          </a:xfrm>
          <a:prstGeom prst="rect">
            <a:avLst/>
          </a:prstGeom>
          <a:noFill/>
        </p:spPr>
        <p:txBody>
          <a:bodyPr wrap="square" rtlCol="0">
            <a:spAutoFit/>
          </a:bodyPr>
          <a:lstStyle/>
          <a:p>
            <a:r>
              <a:rPr lang="en-US" sz="4000" dirty="0" smtClean="0">
                <a:latin typeface="+mj-lt"/>
              </a:rPr>
              <a:t>IBM 8HP </a:t>
            </a:r>
            <a:r>
              <a:rPr lang="en-US" sz="4000" dirty="0" err="1" smtClean="0">
                <a:latin typeface="+mj-lt"/>
              </a:rPr>
              <a:t>Tapeout</a:t>
            </a:r>
            <a:r>
              <a:rPr lang="en-US" sz="4000" dirty="0" smtClean="0">
                <a:latin typeface="+mj-lt"/>
              </a:rPr>
              <a:t> (12/03/12) </a:t>
            </a:r>
          </a:p>
          <a:p>
            <a:r>
              <a:rPr lang="en-US" sz="4000" dirty="0" smtClean="0">
                <a:latin typeface="+mj-lt"/>
              </a:rPr>
              <a:t>Report</a:t>
            </a:r>
          </a:p>
          <a:p>
            <a:pPr marL="571500" indent="-571500" algn="l">
              <a:buFontTx/>
              <a:buChar char="-"/>
            </a:pPr>
            <a:r>
              <a:rPr lang="en-US" sz="3200" dirty="0" smtClean="0">
                <a:latin typeface="+mj-lt"/>
              </a:rPr>
              <a:t>Power </a:t>
            </a:r>
            <a:r>
              <a:rPr lang="en-US" sz="3200" dirty="0" err="1" smtClean="0">
                <a:latin typeface="+mj-lt"/>
              </a:rPr>
              <a:t>Amplifers</a:t>
            </a:r>
            <a:endParaRPr lang="en-US" sz="3200" dirty="0" smtClean="0">
              <a:latin typeface="+mj-lt"/>
            </a:endParaRPr>
          </a:p>
          <a:p>
            <a:pPr marL="571500" indent="-571500" algn="l">
              <a:buFontTx/>
              <a:buChar char="-"/>
            </a:pPr>
            <a:r>
              <a:rPr lang="en-US" sz="3200" dirty="0" smtClean="0">
                <a:latin typeface="+mj-lt"/>
              </a:rPr>
              <a:t>Phased-Array Front-Ends</a:t>
            </a:r>
            <a:endParaRPr lang="en-US" sz="3200" dirty="0">
              <a:latin typeface="+mj-lt"/>
            </a:endParaRPr>
          </a:p>
        </p:txBody>
      </p:sp>
      <p:sp>
        <p:nvSpPr>
          <p:cNvPr id="5" name="Rectangle 4"/>
          <p:cNvSpPr/>
          <p:nvPr/>
        </p:nvSpPr>
        <p:spPr>
          <a:xfrm>
            <a:off x="3115054" y="3945632"/>
            <a:ext cx="4728282" cy="2246769"/>
          </a:xfrm>
          <a:prstGeom prst="rect">
            <a:avLst/>
          </a:prstGeom>
        </p:spPr>
        <p:txBody>
          <a:bodyPr wrap="none">
            <a:spAutoFit/>
          </a:bodyPr>
          <a:lstStyle/>
          <a:p>
            <a:pPr algn="l"/>
            <a:r>
              <a:rPr lang="en-US" sz="2800" dirty="0" smtClean="0">
                <a:latin typeface="+mj-lt"/>
              </a:rPr>
              <a:t>Virginia Tech: </a:t>
            </a:r>
          </a:p>
          <a:p>
            <a:pPr algn="l"/>
            <a:r>
              <a:rPr lang="en-US" sz="2800" dirty="0" smtClean="0">
                <a:latin typeface="+mj-lt"/>
              </a:rPr>
              <a:t>Seyed Yahya Mortazavi</a:t>
            </a:r>
          </a:p>
          <a:p>
            <a:pPr algn="l"/>
            <a:r>
              <a:rPr lang="en-US" sz="2800" dirty="0" err="1" smtClean="0">
                <a:latin typeface="+mj-lt"/>
              </a:rPr>
              <a:t>Sadia</a:t>
            </a:r>
            <a:r>
              <a:rPr lang="en-US" sz="2800" dirty="0" smtClean="0">
                <a:latin typeface="+mj-lt"/>
              </a:rPr>
              <a:t> Lisa </a:t>
            </a:r>
            <a:r>
              <a:rPr lang="en-US" sz="2800" dirty="0" err="1" smtClean="0">
                <a:latin typeface="+mj-lt"/>
              </a:rPr>
              <a:t>Afroz</a:t>
            </a:r>
            <a:endParaRPr lang="en-US" sz="2800" dirty="0" smtClean="0">
              <a:latin typeface="+mj-lt"/>
            </a:endParaRPr>
          </a:p>
          <a:p>
            <a:pPr algn="l"/>
            <a:r>
              <a:rPr lang="en-US" sz="2800" dirty="0" smtClean="0">
                <a:latin typeface="+mj-lt"/>
              </a:rPr>
              <a:t>Laya M. </a:t>
            </a:r>
            <a:r>
              <a:rPr lang="en-US" sz="2800" dirty="0" err="1" smtClean="0">
                <a:latin typeface="+mj-lt"/>
              </a:rPr>
              <a:t>Mortzavi</a:t>
            </a:r>
            <a:endParaRPr lang="en-US" sz="2800" dirty="0" smtClean="0">
              <a:latin typeface="+mj-lt"/>
            </a:endParaRPr>
          </a:p>
          <a:p>
            <a:pPr algn="l"/>
            <a:r>
              <a:rPr lang="en-US" sz="2800" dirty="0" smtClean="0">
                <a:latin typeface="+mj-lt"/>
              </a:rPr>
              <a:t>Kwang-Jin Koh (</a:t>
            </a:r>
            <a:r>
              <a:rPr lang="en-US" sz="2800" dirty="0" smtClean="0">
                <a:latin typeface="+mj-lt"/>
                <a:hlinkClick r:id="rId2"/>
              </a:rPr>
              <a:t>kkoh@vt.edu</a:t>
            </a:r>
            <a:r>
              <a:rPr lang="en-US" sz="2800" dirty="0" smtClean="0">
                <a:latin typeface="+mj-lt"/>
              </a:rPr>
              <a:t>)</a:t>
            </a:r>
            <a:endParaRPr lang="en-US" sz="2800" dirty="0">
              <a:latin typeface="+mj-lt"/>
            </a:endParaRPr>
          </a:p>
        </p:txBody>
      </p:sp>
    </p:spTree>
    <p:extLst>
      <p:ext uri="{BB962C8B-B14F-4D97-AF65-F5344CB8AC3E}">
        <p14:creationId xmlns:p14="http://schemas.microsoft.com/office/powerpoint/2010/main" val="3903200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ooter Placeholder 1"/>
          <p:cNvSpPr txBox="1">
            <a:spLocks/>
          </p:cNvSpPr>
          <p:nvPr/>
        </p:nvSpPr>
        <p:spPr>
          <a:xfrm>
            <a:off x="6741222" y="6897963"/>
            <a:ext cx="3184525" cy="271190"/>
          </a:xfrm>
          <a:prstGeom prst="rect">
            <a:avLst/>
          </a:prstGeom>
        </p:spPr>
        <p:txBody>
          <a:bodyPr vert="horz" lIns="91412" tIns="45707" rIns="91412" bIns="45707" rtlCol="0" anchor="ctr"/>
          <a:lstStyle/>
          <a:p>
            <a:pPr algn="r" defTabSz="914123"/>
            <a:r>
              <a:rPr lang="en-US" sz="1400" cap="small" dirty="0" smtClean="0">
                <a:latin typeface="Arial Narrow" pitchFamily="34" charset="0"/>
              </a:rPr>
              <a:t>8</a:t>
            </a:r>
            <a:endParaRPr lang="en-US" sz="1400" cap="small" dirty="0">
              <a:latin typeface="Arial Narrow" pitchFamily="34" charset="0"/>
            </a:endParaRPr>
          </a:p>
        </p:txBody>
      </p:sp>
      <p:sp>
        <p:nvSpPr>
          <p:cNvPr id="25" name="TextBox 24"/>
          <p:cNvSpPr txBox="1"/>
          <p:nvPr/>
        </p:nvSpPr>
        <p:spPr>
          <a:xfrm>
            <a:off x="838200" y="5489738"/>
            <a:ext cx="8367464" cy="400110"/>
          </a:xfrm>
          <a:prstGeom prst="rect">
            <a:avLst/>
          </a:prstGeom>
          <a:noFill/>
        </p:spPr>
        <p:txBody>
          <a:bodyPr wrap="square" rtlCol="0">
            <a:spAutoFit/>
          </a:bodyPr>
          <a:lstStyle/>
          <a:p>
            <a:pPr marL="285750" indent="-285750" algn="l">
              <a:buFont typeface="Wingdings" pitchFamily="2" charset="2"/>
              <a:buChar char="q"/>
            </a:pPr>
            <a:r>
              <a:rPr lang="en-US" dirty="0" smtClean="0">
                <a:latin typeface="+mj-lt"/>
              </a:rPr>
              <a:t>These are simulation results including layout sonnet EM-model.</a:t>
            </a:r>
          </a:p>
        </p:txBody>
      </p:sp>
      <p:pic>
        <p:nvPicPr>
          <p:cNvPr id="26" name="Picture 8"/>
          <p:cNvPicPr>
            <a:picLocks noChangeAspect="1" noChangeArrowheads="1"/>
          </p:cNvPicPr>
          <p:nvPr/>
        </p:nvPicPr>
        <p:blipFill rotWithShape="1">
          <a:blip r:embed="rId2">
            <a:extLst>
              <a:ext uri="{28A0092B-C50C-407E-A947-70E740481C1C}">
                <a14:useLocalDpi xmlns:a14="http://schemas.microsoft.com/office/drawing/2010/main" val="0"/>
              </a:ext>
            </a:extLst>
          </a:blip>
          <a:srcRect l="2492" t="2000" r="1614" b="3963"/>
          <a:stretch/>
        </p:blipFill>
        <p:spPr bwMode="auto">
          <a:xfrm>
            <a:off x="5456600" y="1675639"/>
            <a:ext cx="4469144" cy="31427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7"/>
          <p:cNvPicPr>
            <a:picLocks noChangeAspect="1" noChangeArrowheads="1"/>
          </p:cNvPicPr>
          <p:nvPr/>
        </p:nvPicPr>
        <p:blipFill rotWithShape="1">
          <a:blip r:embed="rId3">
            <a:extLst>
              <a:ext uri="{28A0092B-C50C-407E-A947-70E740481C1C}">
                <a14:useLocalDpi xmlns:a14="http://schemas.microsoft.com/office/drawing/2010/main" val="0"/>
              </a:ext>
            </a:extLst>
          </a:blip>
          <a:srcRect l="4237" t="1760" r="5526" b="5553"/>
          <a:stretch/>
        </p:blipFill>
        <p:spPr bwMode="auto">
          <a:xfrm>
            <a:off x="276673" y="1650084"/>
            <a:ext cx="4542978" cy="31495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 name="TextBox 28"/>
          <p:cNvSpPr txBox="1"/>
          <p:nvPr/>
        </p:nvSpPr>
        <p:spPr>
          <a:xfrm rot="16200000">
            <a:off x="-517161" y="2746427"/>
            <a:ext cx="1321196" cy="400110"/>
          </a:xfrm>
          <a:prstGeom prst="rect">
            <a:avLst/>
          </a:prstGeom>
          <a:noFill/>
        </p:spPr>
        <p:txBody>
          <a:bodyPr wrap="none" rtlCol="0">
            <a:spAutoFit/>
          </a:bodyPr>
          <a:lstStyle/>
          <a:p>
            <a:r>
              <a:rPr lang="en-US" b="1" dirty="0" smtClean="0">
                <a:latin typeface="+mj-lt"/>
              </a:rPr>
              <a:t>P</a:t>
            </a:r>
            <a:r>
              <a:rPr lang="en-US" sz="1600" b="1" dirty="0" smtClean="0">
                <a:latin typeface="+mj-lt"/>
              </a:rPr>
              <a:t>out</a:t>
            </a:r>
            <a:r>
              <a:rPr lang="en-US" b="1" dirty="0" smtClean="0">
                <a:latin typeface="+mj-lt"/>
              </a:rPr>
              <a:t> (dBm)</a:t>
            </a:r>
            <a:endParaRPr lang="en-US" b="1" dirty="0">
              <a:latin typeface="+mj-lt"/>
            </a:endParaRPr>
          </a:p>
        </p:txBody>
      </p:sp>
      <p:sp>
        <p:nvSpPr>
          <p:cNvPr id="30" name="TextBox 29"/>
          <p:cNvSpPr txBox="1"/>
          <p:nvPr/>
        </p:nvSpPr>
        <p:spPr>
          <a:xfrm>
            <a:off x="1770315" y="4735843"/>
            <a:ext cx="1162498" cy="400110"/>
          </a:xfrm>
          <a:prstGeom prst="rect">
            <a:avLst/>
          </a:prstGeom>
          <a:noFill/>
        </p:spPr>
        <p:txBody>
          <a:bodyPr wrap="none" rtlCol="0">
            <a:spAutoFit/>
          </a:bodyPr>
          <a:lstStyle/>
          <a:p>
            <a:r>
              <a:rPr lang="en-US" b="1" dirty="0" smtClean="0">
                <a:latin typeface="+mj-lt"/>
              </a:rPr>
              <a:t>P</a:t>
            </a:r>
            <a:r>
              <a:rPr lang="en-US" b="1" baseline="-25000" dirty="0" smtClean="0">
                <a:latin typeface="+mj-lt"/>
              </a:rPr>
              <a:t>in</a:t>
            </a:r>
            <a:r>
              <a:rPr lang="en-US" b="1" dirty="0" smtClean="0">
                <a:latin typeface="+mj-lt"/>
              </a:rPr>
              <a:t> (dBm)</a:t>
            </a:r>
            <a:endParaRPr lang="en-US" b="1" dirty="0">
              <a:latin typeface="+mj-lt"/>
            </a:endParaRPr>
          </a:p>
        </p:txBody>
      </p:sp>
      <p:sp>
        <p:nvSpPr>
          <p:cNvPr id="31" name="TextBox 30"/>
          <p:cNvSpPr txBox="1"/>
          <p:nvPr/>
        </p:nvSpPr>
        <p:spPr>
          <a:xfrm rot="16200000">
            <a:off x="4446408" y="2856907"/>
            <a:ext cx="989630" cy="400110"/>
          </a:xfrm>
          <a:prstGeom prst="rect">
            <a:avLst/>
          </a:prstGeom>
          <a:noFill/>
        </p:spPr>
        <p:txBody>
          <a:bodyPr wrap="none" rtlCol="0">
            <a:spAutoFit/>
          </a:bodyPr>
          <a:lstStyle/>
          <a:p>
            <a:r>
              <a:rPr lang="en-US" b="1" dirty="0" smtClean="0">
                <a:latin typeface="+mj-lt"/>
              </a:rPr>
              <a:t>PAE (%)</a:t>
            </a:r>
            <a:endParaRPr lang="en-US" b="1" dirty="0">
              <a:latin typeface="+mj-lt"/>
            </a:endParaRPr>
          </a:p>
        </p:txBody>
      </p:sp>
      <p:cxnSp>
        <p:nvCxnSpPr>
          <p:cNvPr id="32" name="Straight Arrow Connector 31"/>
          <p:cNvCxnSpPr/>
          <p:nvPr/>
        </p:nvCxnSpPr>
        <p:spPr>
          <a:xfrm>
            <a:off x="3063712" y="1883779"/>
            <a:ext cx="237296" cy="19835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V="1">
            <a:off x="3301008" y="2156041"/>
            <a:ext cx="0" cy="64617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3589040" y="2397081"/>
            <a:ext cx="296818" cy="0"/>
          </a:xfrm>
          <a:prstGeom prst="straightConnector1">
            <a:avLst/>
          </a:prstGeom>
          <a:ln w="19050">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H="1">
            <a:off x="1004150" y="3722757"/>
            <a:ext cx="381000" cy="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2364904" y="2751690"/>
            <a:ext cx="1531894" cy="338554"/>
          </a:xfrm>
          <a:prstGeom prst="rect">
            <a:avLst/>
          </a:prstGeom>
          <a:noFill/>
        </p:spPr>
        <p:txBody>
          <a:bodyPr wrap="none" rtlCol="0">
            <a:spAutoFit/>
          </a:bodyPr>
          <a:lstStyle/>
          <a:p>
            <a:r>
              <a:rPr lang="en-US" sz="1600" b="1" dirty="0" smtClean="0">
                <a:latin typeface="+mj-lt"/>
              </a:rPr>
              <a:t>PAE</a:t>
            </a:r>
            <a:r>
              <a:rPr lang="en-US" sz="1200" b="1" dirty="0" smtClean="0">
                <a:latin typeface="+mj-lt"/>
              </a:rPr>
              <a:t>max</a:t>
            </a:r>
            <a:r>
              <a:rPr lang="en-US" sz="1600" b="1" dirty="0" smtClean="0">
                <a:latin typeface="+mj-lt"/>
              </a:rPr>
              <a:t> =15.3 %</a:t>
            </a:r>
            <a:endParaRPr lang="en-US" sz="1600" b="1" dirty="0">
              <a:latin typeface="+mj-lt"/>
            </a:endParaRPr>
          </a:p>
        </p:txBody>
      </p:sp>
      <p:sp>
        <p:nvSpPr>
          <p:cNvPr id="37" name="TextBox 36"/>
          <p:cNvSpPr txBox="1"/>
          <p:nvPr/>
        </p:nvSpPr>
        <p:spPr>
          <a:xfrm>
            <a:off x="1665076" y="1671570"/>
            <a:ext cx="1439818" cy="338554"/>
          </a:xfrm>
          <a:prstGeom prst="rect">
            <a:avLst/>
          </a:prstGeom>
          <a:noFill/>
        </p:spPr>
        <p:txBody>
          <a:bodyPr wrap="none" rtlCol="0">
            <a:spAutoFit/>
          </a:bodyPr>
          <a:lstStyle/>
          <a:p>
            <a:r>
              <a:rPr lang="en-US" sz="1600" b="1" dirty="0" smtClean="0">
                <a:latin typeface="+mj-lt"/>
              </a:rPr>
              <a:t>P</a:t>
            </a:r>
            <a:r>
              <a:rPr lang="en-US" sz="1200" b="1" dirty="0" smtClean="0">
                <a:latin typeface="+mj-lt"/>
              </a:rPr>
              <a:t>-1dB</a:t>
            </a:r>
            <a:r>
              <a:rPr lang="en-US" sz="1600" b="1" dirty="0" smtClean="0">
                <a:latin typeface="+mj-lt"/>
              </a:rPr>
              <a:t> = 7.7dBm</a:t>
            </a:r>
            <a:endParaRPr lang="en-US" sz="1600" b="1" dirty="0">
              <a:latin typeface="+mj-lt"/>
            </a:endParaRPr>
          </a:p>
        </p:txBody>
      </p:sp>
      <p:sp>
        <p:nvSpPr>
          <p:cNvPr id="38" name="TextBox 37"/>
          <p:cNvSpPr txBox="1"/>
          <p:nvPr/>
        </p:nvSpPr>
        <p:spPr>
          <a:xfrm rot="16200000">
            <a:off x="4299886" y="3057969"/>
            <a:ext cx="2004780" cy="400110"/>
          </a:xfrm>
          <a:prstGeom prst="rect">
            <a:avLst/>
          </a:prstGeom>
          <a:noFill/>
        </p:spPr>
        <p:txBody>
          <a:bodyPr wrap="none" rtlCol="0">
            <a:spAutoFit/>
          </a:bodyPr>
          <a:lstStyle/>
          <a:p>
            <a:r>
              <a:rPr lang="en-US" b="1" dirty="0" smtClean="0">
                <a:latin typeface="+mj-lt"/>
              </a:rPr>
              <a:t>S-parameter (dB)</a:t>
            </a:r>
            <a:endParaRPr lang="en-US" b="1" dirty="0">
              <a:latin typeface="+mj-lt"/>
            </a:endParaRPr>
          </a:p>
        </p:txBody>
      </p:sp>
      <p:sp>
        <p:nvSpPr>
          <p:cNvPr id="40" name="TextBox 39"/>
          <p:cNvSpPr txBox="1"/>
          <p:nvPr/>
        </p:nvSpPr>
        <p:spPr>
          <a:xfrm>
            <a:off x="7294792" y="4756079"/>
            <a:ext cx="1303883" cy="400110"/>
          </a:xfrm>
          <a:prstGeom prst="rect">
            <a:avLst/>
          </a:prstGeom>
          <a:noFill/>
        </p:spPr>
        <p:txBody>
          <a:bodyPr wrap="none" rtlCol="0">
            <a:spAutoFit/>
          </a:bodyPr>
          <a:lstStyle/>
          <a:p>
            <a:r>
              <a:rPr lang="en-US" b="1" dirty="0" err="1" smtClean="0">
                <a:latin typeface="+mj-lt"/>
              </a:rPr>
              <a:t>Freq</a:t>
            </a:r>
            <a:r>
              <a:rPr lang="en-US" b="1" dirty="0" smtClean="0">
                <a:latin typeface="+mj-lt"/>
              </a:rPr>
              <a:t> (GHz)</a:t>
            </a:r>
            <a:endParaRPr lang="en-US" b="1" dirty="0">
              <a:latin typeface="+mj-lt"/>
            </a:endParaRPr>
          </a:p>
        </p:txBody>
      </p:sp>
      <p:cxnSp>
        <p:nvCxnSpPr>
          <p:cNvPr id="41" name="Straight Arrow Connector 40"/>
          <p:cNvCxnSpPr/>
          <p:nvPr/>
        </p:nvCxnSpPr>
        <p:spPr>
          <a:xfrm flipV="1">
            <a:off x="6906614" y="3954340"/>
            <a:ext cx="155694" cy="344059"/>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H="1" flipV="1">
            <a:off x="8038974" y="3954340"/>
            <a:ext cx="374602" cy="23761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6613376" y="4191850"/>
            <a:ext cx="490840" cy="338554"/>
          </a:xfrm>
          <a:prstGeom prst="rect">
            <a:avLst/>
          </a:prstGeom>
          <a:noFill/>
        </p:spPr>
        <p:txBody>
          <a:bodyPr wrap="none" rtlCol="0">
            <a:spAutoFit/>
          </a:bodyPr>
          <a:lstStyle/>
          <a:p>
            <a:r>
              <a:rPr lang="en-US" sz="1600" b="1" dirty="0" smtClean="0">
                <a:latin typeface="+mj-lt"/>
              </a:rPr>
              <a:t>S22</a:t>
            </a:r>
            <a:endParaRPr lang="en-US" sz="1600" b="1" dirty="0">
              <a:latin typeface="+mj-lt"/>
            </a:endParaRPr>
          </a:p>
        </p:txBody>
      </p:sp>
      <p:sp>
        <p:nvSpPr>
          <p:cNvPr id="44" name="TextBox 43"/>
          <p:cNvSpPr txBox="1"/>
          <p:nvPr/>
        </p:nvSpPr>
        <p:spPr>
          <a:xfrm>
            <a:off x="8197552" y="4119842"/>
            <a:ext cx="490840" cy="338554"/>
          </a:xfrm>
          <a:prstGeom prst="rect">
            <a:avLst/>
          </a:prstGeom>
          <a:noFill/>
        </p:spPr>
        <p:txBody>
          <a:bodyPr wrap="none" rtlCol="0">
            <a:spAutoFit/>
          </a:bodyPr>
          <a:lstStyle/>
          <a:p>
            <a:r>
              <a:rPr lang="en-US" sz="1600" b="1" dirty="0" smtClean="0">
                <a:latin typeface="+mj-lt"/>
              </a:rPr>
              <a:t>S11</a:t>
            </a:r>
            <a:endParaRPr lang="en-US" sz="1600" b="1" dirty="0">
              <a:latin typeface="+mj-lt"/>
            </a:endParaRPr>
          </a:p>
        </p:txBody>
      </p:sp>
      <p:cxnSp>
        <p:nvCxnSpPr>
          <p:cNvPr id="45" name="Straight Arrow Connector 44"/>
          <p:cNvCxnSpPr/>
          <p:nvPr/>
        </p:nvCxnSpPr>
        <p:spPr>
          <a:xfrm flipH="1" flipV="1">
            <a:off x="8413576" y="2010124"/>
            <a:ext cx="288032" cy="31520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8642816" y="2202795"/>
            <a:ext cx="490840" cy="338554"/>
          </a:xfrm>
          <a:prstGeom prst="rect">
            <a:avLst/>
          </a:prstGeom>
          <a:noFill/>
        </p:spPr>
        <p:txBody>
          <a:bodyPr wrap="none" rtlCol="0">
            <a:spAutoFit/>
          </a:bodyPr>
          <a:lstStyle/>
          <a:p>
            <a:r>
              <a:rPr lang="en-US" sz="1600" b="1" dirty="0" smtClean="0">
                <a:latin typeface="+mj-lt"/>
              </a:rPr>
              <a:t>S21</a:t>
            </a:r>
            <a:endParaRPr lang="en-US" sz="1600" b="1" dirty="0">
              <a:latin typeface="+mj-lt"/>
            </a:endParaRPr>
          </a:p>
        </p:txBody>
      </p:sp>
      <p:sp>
        <p:nvSpPr>
          <p:cNvPr id="28" name="Title 1"/>
          <p:cNvSpPr>
            <a:spLocks noGrp="1"/>
          </p:cNvSpPr>
          <p:nvPr>
            <p:ph type="title"/>
          </p:nvPr>
        </p:nvSpPr>
        <p:spPr>
          <a:xfrm>
            <a:off x="832048" y="65510"/>
            <a:ext cx="8517632" cy="639762"/>
          </a:xfrm>
        </p:spPr>
        <p:txBody>
          <a:bodyPr>
            <a:normAutofit fontScale="90000"/>
          </a:bodyPr>
          <a:lstStyle/>
          <a:p>
            <a:r>
              <a:rPr lang="en-US" sz="3200" b="1" dirty="0"/>
              <a:t>3</a:t>
            </a:r>
            <a:r>
              <a:rPr lang="en-US" sz="3200" b="1" dirty="0" smtClean="0"/>
              <a:t>. 94 GHz </a:t>
            </a:r>
            <a:r>
              <a:rPr lang="en-US" sz="3200" b="1" dirty="0" smtClean="0">
                <a:solidFill>
                  <a:srgbClr val="FF0000"/>
                </a:solidFill>
              </a:rPr>
              <a:t>1-Stage</a:t>
            </a:r>
            <a:r>
              <a:rPr lang="en-US" sz="3200" b="1" dirty="0" smtClean="0"/>
              <a:t> Class-F PA (</a:t>
            </a:r>
            <a:r>
              <a:rPr lang="en-US" sz="3200" b="1" dirty="0" smtClean="0">
                <a:solidFill>
                  <a:srgbClr val="FF0000"/>
                </a:solidFill>
              </a:rPr>
              <a:t>VCC = 1.3V</a:t>
            </a:r>
            <a:r>
              <a:rPr lang="en-US" sz="3200" b="1" dirty="0" smtClean="0"/>
              <a:t>): Simulations</a:t>
            </a:r>
            <a:endParaRPr lang="en-US" sz="3200" b="1" dirty="0"/>
          </a:p>
        </p:txBody>
      </p:sp>
    </p:spTree>
    <p:extLst>
      <p:ext uri="{BB962C8B-B14F-4D97-AF65-F5344CB8AC3E}">
        <p14:creationId xmlns:p14="http://schemas.microsoft.com/office/powerpoint/2010/main" val="5330545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58062" y="1601426"/>
            <a:ext cx="5623463" cy="40877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4381128" y="1788582"/>
            <a:ext cx="675185" cy="400110"/>
          </a:xfrm>
          <a:prstGeom prst="rect">
            <a:avLst/>
          </a:prstGeom>
          <a:noFill/>
        </p:spPr>
        <p:txBody>
          <a:bodyPr wrap="none" rtlCol="0">
            <a:spAutoFit/>
          </a:bodyPr>
          <a:lstStyle/>
          <a:p>
            <a:r>
              <a:rPr lang="en-US" dirty="0" smtClean="0">
                <a:solidFill>
                  <a:schemeClr val="bg1"/>
                </a:solidFill>
              </a:rPr>
              <a:t>VBB</a:t>
            </a:r>
            <a:endParaRPr lang="en-US" dirty="0">
              <a:solidFill>
                <a:schemeClr val="bg1"/>
              </a:solidFill>
            </a:endParaRPr>
          </a:p>
        </p:txBody>
      </p:sp>
      <p:sp>
        <p:nvSpPr>
          <p:cNvPr id="8" name="TextBox 7"/>
          <p:cNvSpPr txBox="1"/>
          <p:nvPr/>
        </p:nvSpPr>
        <p:spPr>
          <a:xfrm>
            <a:off x="5317232" y="1785392"/>
            <a:ext cx="697627" cy="400110"/>
          </a:xfrm>
          <a:prstGeom prst="rect">
            <a:avLst/>
          </a:prstGeom>
          <a:noFill/>
        </p:spPr>
        <p:txBody>
          <a:bodyPr wrap="none" rtlCol="0">
            <a:spAutoFit/>
          </a:bodyPr>
          <a:lstStyle/>
          <a:p>
            <a:r>
              <a:rPr lang="en-US" dirty="0" smtClean="0">
                <a:solidFill>
                  <a:schemeClr val="bg1"/>
                </a:solidFill>
              </a:rPr>
              <a:t>VCC</a:t>
            </a:r>
            <a:endParaRPr lang="en-US" dirty="0">
              <a:solidFill>
                <a:schemeClr val="bg1"/>
              </a:solidFill>
            </a:endParaRPr>
          </a:p>
        </p:txBody>
      </p:sp>
      <p:sp>
        <p:nvSpPr>
          <p:cNvPr id="9" name="TextBox 8"/>
          <p:cNvSpPr txBox="1"/>
          <p:nvPr/>
        </p:nvSpPr>
        <p:spPr>
          <a:xfrm>
            <a:off x="6410314" y="1785392"/>
            <a:ext cx="635110" cy="400110"/>
          </a:xfrm>
          <a:prstGeom prst="rect">
            <a:avLst/>
          </a:prstGeom>
          <a:noFill/>
        </p:spPr>
        <p:txBody>
          <a:bodyPr wrap="none" rtlCol="0">
            <a:spAutoFit/>
          </a:bodyPr>
          <a:lstStyle/>
          <a:p>
            <a:r>
              <a:rPr lang="en-US" dirty="0" err="1" smtClean="0">
                <a:solidFill>
                  <a:schemeClr val="bg1"/>
                </a:solidFill>
              </a:rPr>
              <a:t>gnd</a:t>
            </a:r>
            <a:endParaRPr lang="en-US" dirty="0">
              <a:solidFill>
                <a:schemeClr val="bg1"/>
              </a:solidFill>
            </a:endParaRPr>
          </a:p>
        </p:txBody>
      </p:sp>
      <p:sp>
        <p:nvSpPr>
          <p:cNvPr id="10" name="TextBox 9"/>
          <p:cNvSpPr txBox="1"/>
          <p:nvPr/>
        </p:nvSpPr>
        <p:spPr>
          <a:xfrm>
            <a:off x="3385978" y="1742132"/>
            <a:ext cx="635110" cy="400110"/>
          </a:xfrm>
          <a:prstGeom prst="rect">
            <a:avLst/>
          </a:prstGeom>
          <a:noFill/>
        </p:spPr>
        <p:txBody>
          <a:bodyPr wrap="none" rtlCol="0">
            <a:spAutoFit/>
          </a:bodyPr>
          <a:lstStyle/>
          <a:p>
            <a:r>
              <a:rPr lang="en-US" dirty="0" err="1" smtClean="0">
                <a:solidFill>
                  <a:schemeClr val="bg1"/>
                </a:solidFill>
              </a:rPr>
              <a:t>gnd</a:t>
            </a:r>
            <a:endParaRPr lang="en-US" dirty="0">
              <a:solidFill>
                <a:schemeClr val="bg1"/>
              </a:solidFill>
            </a:endParaRPr>
          </a:p>
        </p:txBody>
      </p:sp>
      <p:sp>
        <p:nvSpPr>
          <p:cNvPr id="15" name="TextBox 14"/>
          <p:cNvSpPr txBox="1"/>
          <p:nvPr/>
        </p:nvSpPr>
        <p:spPr>
          <a:xfrm>
            <a:off x="2521882" y="2937520"/>
            <a:ext cx="635110" cy="400110"/>
          </a:xfrm>
          <a:prstGeom prst="rect">
            <a:avLst/>
          </a:prstGeom>
          <a:noFill/>
        </p:spPr>
        <p:txBody>
          <a:bodyPr wrap="none" rtlCol="0">
            <a:spAutoFit/>
          </a:bodyPr>
          <a:lstStyle/>
          <a:p>
            <a:r>
              <a:rPr lang="en-US" dirty="0" err="1" smtClean="0">
                <a:solidFill>
                  <a:schemeClr val="bg1"/>
                </a:solidFill>
              </a:rPr>
              <a:t>gnd</a:t>
            </a:r>
            <a:endParaRPr lang="en-US" dirty="0">
              <a:solidFill>
                <a:schemeClr val="bg1"/>
              </a:solidFill>
            </a:endParaRPr>
          </a:p>
        </p:txBody>
      </p:sp>
      <p:sp>
        <p:nvSpPr>
          <p:cNvPr id="16" name="TextBox 15"/>
          <p:cNvSpPr txBox="1"/>
          <p:nvPr/>
        </p:nvSpPr>
        <p:spPr>
          <a:xfrm>
            <a:off x="2521882" y="4985682"/>
            <a:ext cx="635110" cy="400110"/>
          </a:xfrm>
          <a:prstGeom prst="rect">
            <a:avLst/>
          </a:prstGeom>
          <a:noFill/>
        </p:spPr>
        <p:txBody>
          <a:bodyPr wrap="none" rtlCol="0">
            <a:spAutoFit/>
          </a:bodyPr>
          <a:lstStyle/>
          <a:p>
            <a:r>
              <a:rPr lang="en-US" dirty="0" err="1" smtClean="0">
                <a:solidFill>
                  <a:schemeClr val="bg1"/>
                </a:solidFill>
              </a:rPr>
              <a:t>gnd</a:t>
            </a:r>
            <a:endParaRPr lang="en-US" dirty="0">
              <a:solidFill>
                <a:schemeClr val="bg1"/>
              </a:solidFill>
            </a:endParaRPr>
          </a:p>
        </p:txBody>
      </p:sp>
      <p:sp>
        <p:nvSpPr>
          <p:cNvPr id="17" name="TextBox 16"/>
          <p:cNvSpPr txBox="1"/>
          <p:nvPr/>
        </p:nvSpPr>
        <p:spPr>
          <a:xfrm>
            <a:off x="2554744" y="3945632"/>
            <a:ext cx="569387" cy="400110"/>
          </a:xfrm>
          <a:prstGeom prst="rect">
            <a:avLst/>
          </a:prstGeom>
          <a:noFill/>
        </p:spPr>
        <p:txBody>
          <a:bodyPr wrap="none" rtlCol="0">
            <a:spAutoFit/>
          </a:bodyPr>
          <a:lstStyle/>
          <a:p>
            <a:r>
              <a:rPr lang="en-US" dirty="0" err="1" smtClean="0">
                <a:solidFill>
                  <a:schemeClr val="bg1"/>
                </a:solidFill>
              </a:rPr>
              <a:t>rfIn</a:t>
            </a:r>
            <a:endParaRPr lang="en-US" dirty="0">
              <a:solidFill>
                <a:schemeClr val="bg1"/>
              </a:solidFill>
            </a:endParaRPr>
          </a:p>
        </p:txBody>
      </p:sp>
      <p:sp>
        <p:nvSpPr>
          <p:cNvPr id="20" name="TextBox 19"/>
          <p:cNvSpPr txBox="1"/>
          <p:nvPr/>
        </p:nvSpPr>
        <p:spPr>
          <a:xfrm>
            <a:off x="7138155" y="3977570"/>
            <a:ext cx="771365" cy="400110"/>
          </a:xfrm>
          <a:prstGeom prst="rect">
            <a:avLst/>
          </a:prstGeom>
          <a:noFill/>
        </p:spPr>
        <p:txBody>
          <a:bodyPr wrap="none" rtlCol="0">
            <a:spAutoFit/>
          </a:bodyPr>
          <a:lstStyle/>
          <a:p>
            <a:r>
              <a:rPr lang="en-US" dirty="0" err="1" smtClean="0">
                <a:solidFill>
                  <a:schemeClr val="bg1"/>
                </a:solidFill>
              </a:rPr>
              <a:t>rfOut</a:t>
            </a:r>
            <a:endParaRPr lang="en-US" dirty="0">
              <a:solidFill>
                <a:schemeClr val="bg1"/>
              </a:solidFill>
            </a:endParaRPr>
          </a:p>
        </p:txBody>
      </p:sp>
      <p:sp>
        <p:nvSpPr>
          <p:cNvPr id="18" name="TextBox 17"/>
          <p:cNvSpPr txBox="1"/>
          <p:nvPr/>
        </p:nvSpPr>
        <p:spPr>
          <a:xfrm>
            <a:off x="7202402" y="2937520"/>
            <a:ext cx="635110" cy="400110"/>
          </a:xfrm>
          <a:prstGeom prst="rect">
            <a:avLst/>
          </a:prstGeom>
          <a:noFill/>
        </p:spPr>
        <p:txBody>
          <a:bodyPr wrap="none" rtlCol="0">
            <a:spAutoFit/>
          </a:bodyPr>
          <a:lstStyle/>
          <a:p>
            <a:r>
              <a:rPr lang="en-US" dirty="0" err="1" smtClean="0">
                <a:solidFill>
                  <a:schemeClr val="bg1"/>
                </a:solidFill>
              </a:rPr>
              <a:t>gnd</a:t>
            </a:r>
            <a:endParaRPr lang="en-US" dirty="0">
              <a:solidFill>
                <a:schemeClr val="bg1"/>
              </a:solidFill>
            </a:endParaRPr>
          </a:p>
        </p:txBody>
      </p:sp>
      <p:sp>
        <p:nvSpPr>
          <p:cNvPr id="19" name="TextBox 18"/>
          <p:cNvSpPr txBox="1"/>
          <p:nvPr/>
        </p:nvSpPr>
        <p:spPr>
          <a:xfrm>
            <a:off x="7202402" y="4985682"/>
            <a:ext cx="635110" cy="400110"/>
          </a:xfrm>
          <a:prstGeom prst="rect">
            <a:avLst/>
          </a:prstGeom>
          <a:noFill/>
        </p:spPr>
        <p:txBody>
          <a:bodyPr wrap="none" rtlCol="0">
            <a:spAutoFit/>
          </a:bodyPr>
          <a:lstStyle/>
          <a:p>
            <a:r>
              <a:rPr lang="en-US" dirty="0" err="1" smtClean="0">
                <a:solidFill>
                  <a:schemeClr val="bg1"/>
                </a:solidFill>
              </a:rPr>
              <a:t>gnd</a:t>
            </a:r>
            <a:endParaRPr lang="en-US" dirty="0">
              <a:solidFill>
                <a:schemeClr val="bg1"/>
              </a:solidFill>
            </a:endParaRPr>
          </a:p>
        </p:txBody>
      </p:sp>
      <p:sp>
        <p:nvSpPr>
          <p:cNvPr id="23" name="TextBox 22"/>
          <p:cNvSpPr txBox="1"/>
          <p:nvPr/>
        </p:nvSpPr>
        <p:spPr>
          <a:xfrm>
            <a:off x="2358062" y="5817840"/>
            <a:ext cx="8367464" cy="400110"/>
          </a:xfrm>
          <a:prstGeom prst="rect">
            <a:avLst/>
          </a:prstGeom>
          <a:noFill/>
        </p:spPr>
        <p:txBody>
          <a:bodyPr wrap="square" rtlCol="0">
            <a:spAutoFit/>
          </a:bodyPr>
          <a:lstStyle/>
          <a:p>
            <a:pPr marL="285750" indent="-285750" algn="l">
              <a:buFont typeface="Wingdings" pitchFamily="2" charset="2"/>
              <a:buChar char="q"/>
            </a:pPr>
            <a:r>
              <a:rPr lang="en-US" dirty="0" smtClean="0">
                <a:latin typeface="+mj-lt"/>
              </a:rPr>
              <a:t>Size: 535</a:t>
            </a:r>
            <a:r>
              <a:rPr lang="el-GR" dirty="0" smtClean="0">
                <a:latin typeface="+mj-lt"/>
              </a:rPr>
              <a:t>μ</a:t>
            </a:r>
            <a:r>
              <a:rPr lang="en-US" dirty="0" smtClean="0">
                <a:latin typeface="+mj-lt"/>
              </a:rPr>
              <a:t>m x 390</a:t>
            </a:r>
            <a:r>
              <a:rPr lang="el-GR" dirty="0" smtClean="0">
                <a:latin typeface="+mj-lt"/>
              </a:rPr>
              <a:t>μ</a:t>
            </a:r>
            <a:r>
              <a:rPr lang="en-US" dirty="0" smtClean="0">
                <a:latin typeface="+mj-lt"/>
              </a:rPr>
              <a:t>m</a:t>
            </a:r>
            <a:endParaRPr lang="en-US" dirty="0">
              <a:latin typeface="+mj-lt"/>
            </a:endParaRPr>
          </a:p>
        </p:txBody>
      </p:sp>
      <p:sp>
        <p:nvSpPr>
          <p:cNvPr id="24" name="Footer Placeholder 1"/>
          <p:cNvSpPr txBox="1">
            <a:spLocks/>
          </p:cNvSpPr>
          <p:nvPr/>
        </p:nvSpPr>
        <p:spPr>
          <a:xfrm>
            <a:off x="6741222" y="6897963"/>
            <a:ext cx="3184525" cy="271190"/>
          </a:xfrm>
          <a:prstGeom prst="rect">
            <a:avLst/>
          </a:prstGeom>
        </p:spPr>
        <p:txBody>
          <a:bodyPr vert="horz" lIns="91412" tIns="45707" rIns="91412" bIns="45707" rtlCol="0" anchor="ctr"/>
          <a:lstStyle/>
          <a:p>
            <a:pPr algn="r" defTabSz="914123"/>
            <a:r>
              <a:rPr lang="en-US" sz="1400" cap="small" dirty="0" smtClean="0">
                <a:latin typeface="Arial Narrow" pitchFamily="34" charset="0"/>
              </a:rPr>
              <a:t>9</a:t>
            </a:r>
            <a:endParaRPr lang="en-US" sz="1400" cap="small" dirty="0">
              <a:latin typeface="Arial Narrow" pitchFamily="34" charset="0"/>
            </a:endParaRPr>
          </a:p>
        </p:txBody>
      </p:sp>
      <p:sp>
        <p:nvSpPr>
          <p:cNvPr id="25" name="Title 1"/>
          <p:cNvSpPr>
            <a:spLocks noGrp="1"/>
          </p:cNvSpPr>
          <p:nvPr>
            <p:ph type="title"/>
          </p:nvPr>
        </p:nvSpPr>
        <p:spPr>
          <a:xfrm>
            <a:off x="832048" y="65510"/>
            <a:ext cx="8517632" cy="639762"/>
          </a:xfrm>
        </p:spPr>
        <p:txBody>
          <a:bodyPr>
            <a:normAutofit/>
          </a:bodyPr>
          <a:lstStyle/>
          <a:p>
            <a:r>
              <a:rPr lang="en-US" sz="3200" b="1" dirty="0" smtClean="0"/>
              <a:t>3. 94 GHz </a:t>
            </a:r>
            <a:r>
              <a:rPr lang="en-US" sz="3200" b="1" dirty="0" smtClean="0">
                <a:solidFill>
                  <a:srgbClr val="FF0000"/>
                </a:solidFill>
              </a:rPr>
              <a:t>1-Stage</a:t>
            </a:r>
            <a:r>
              <a:rPr lang="en-US" sz="3200" b="1" dirty="0" smtClean="0"/>
              <a:t> Class-F PA (</a:t>
            </a:r>
            <a:r>
              <a:rPr lang="en-US" sz="3200" b="1" dirty="0" smtClean="0">
                <a:solidFill>
                  <a:srgbClr val="FF0000"/>
                </a:solidFill>
              </a:rPr>
              <a:t>VCC = 1.3V</a:t>
            </a:r>
            <a:r>
              <a:rPr lang="en-US" sz="3200" b="1" dirty="0" smtClean="0"/>
              <a:t>): Layout</a:t>
            </a:r>
            <a:endParaRPr lang="en-US" sz="3200" b="1" dirty="0"/>
          </a:p>
        </p:txBody>
      </p:sp>
    </p:spTree>
    <p:extLst>
      <p:ext uri="{BB962C8B-B14F-4D97-AF65-F5344CB8AC3E}">
        <p14:creationId xmlns:p14="http://schemas.microsoft.com/office/powerpoint/2010/main" val="11124013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ooter Placeholder 1"/>
          <p:cNvSpPr txBox="1">
            <a:spLocks/>
          </p:cNvSpPr>
          <p:nvPr/>
        </p:nvSpPr>
        <p:spPr>
          <a:xfrm>
            <a:off x="6741222" y="6897963"/>
            <a:ext cx="3184525" cy="271190"/>
          </a:xfrm>
          <a:prstGeom prst="rect">
            <a:avLst/>
          </a:prstGeom>
        </p:spPr>
        <p:txBody>
          <a:bodyPr vert="horz" lIns="91412" tIns="45707" rIns="91412" bIns="45707" rtlCol="0" anchor="ctr"/>
          <a:lstStyle/>
          <a:p>
            <a:pPr algn="r" defTabSz="914123"/>
            <a:r>
              <a:rPr lang="en-US" sz="1400" cap="small" dirty="0" smtClean="0">
                <a:latin typeface="Arial Narrow" pitchFamily="34" charset="0"/>
              </a:rPr>
              <a:t>10</a:t>
            </a:r>
            <a:endParaRPr lang="en-US" sz="1400" cap="small" dirty="0">
              <a:latin typeface="Arial Narrow" pitchFamily="34" charset="0"/>
            </a:endParaRPr>
          </a:p>
        </p:txBody>
      </p:sp>
      <p:sp>
        <p:nvSpPr>
          <p:cNvPr id="31" name="Title 1"/>
          <p:cNvSpPr>
            <a:spLocks noGrp="1"/>
          </p:cNvSpPr>
          <p:nvPr>
            <p:ph type="title"/>
          </p:nvPr>
        </p:nvSpPr>
        <p:spPr>
          <a:xfrm>
            <a:off x="832048" y="65510"/>
            <a:ext cx="8229600" cy="639762"/>
          </a:xfrm>
        </p:spPr>
        <p:txBody>
          <a:bodyPr>
            <a:normAutofit/>
          </a:bodyPr>
          <a:lstStyle/>
          <a:p>
            <a:r>
              <a:rPr lang="en-US" sz="3200" b="1" dirty="0" smtClean="0"/>
              <a:t>4. 60 </a:t>
            </a:r>
            <a:r>
              <a:rPr lang="en-US" sz="3200" b="1" dirty="0"/>
              <a:t>GHz </a:t>
            </a:r>
            <a:r>
              <a:rPr lang="en-US" sz="3200" b="1" dirty="0">
                <a:solidFill>
                  <a:srgbClr val="FF0000"/>
                </a:solidFill>
              </a:rPr>
              <a:t>2-Stage</a:t>
            </a:r>
            <a:r>
              <a:rPr lang="en-US" sz="3200" b="1" dirty="0"/>
              <a:t> Class-F PA: </a:t>
            </a:r>
            <a:r>
              <a:rPr lang="en-US" sz="3200" b="1" dirty="0" smtClean="0"/>
              <a:t>Schematic</a:t>
            </a:r>
            <a:endParaRPr lang="en-US" sz="3200" b="1" dirty="0"/>
          </a:p>
        </p:txBody>
      </p:sp>
      <p:sp>
        <p:nvSpPr>
          <p:cNvPr id="52" name="TextBox 51"/>
          <p:cNvSpPr txBox="1"/>
          <p:nvPr/>
        </p:nvSpPr>
        <p:spPr>
          <a:xfrm>
            <a:off x="838200" y="5097760"/>
            <a:ext cx="8367464" cy="1323439"/>
          </a:xfrm>
          <a:prstGeom prst="rect">
            <a:avLst/>
          </a:prstGeom>
          <a:noFill/>
        </p:spPr>
        <p:txBody>
          <a:bodyPr wrap="square" rtlCol="0">
            <a:spAutoFit/>
          </a:bodyPr>
          <a:lstStyle/>
          <a:p>
            <a:pPr marL="285750" indent="-285750" algn="l">
              <a:buFont typeface="Wingdings" pitchFamily="2" charset="2"/>
              <a:buChar char="q"/>
            </a:pPr>
            <a:r>
              <a:rPr lang="en-US" b="1" dirty="0" smtClean="0">
                <a:latin typeface="+mj-lt"/>
              </a:rPr>
              <a:t>Class-F, 2-stage design:  2</a:t>
            </a:r>
            <a:r>
              <a:rPr lang="en-US" b="1" baseline="30000" dirty="0" smtClean="0">
                <a:latin typeface="+mj-lt"/>
              </a:rPr>
              <a:t>nd</a:t>
            </a:r>
            <a:r>
              <a:rPr lang="en-US" b="1" dirty="0" smtClean="0">
                <a:latin typeface="+mj-lt"/>
              </a:rPr>
              <a:t> &amp; 3</a:t>
            </a:r>
            <a:r>
              <a:rPr lang="en-US" b="1" baseline="30000" dirty="0" smtClean="0">
                <a:latin typeface="+mj-lt"/>
              </a:rPr>
              <a:t>rd</a:t>
            </a:r>
            <a:r>
              <a:rPr lang="en-US" b="1" dirty="0" smtClean="0">
                <a:latin typeface="+mj-lt"/>
              </a:rPr>
              <a:t> harmonic controls </a:t>
            </a:r>
          </a:p>
          <a:p>
            <a:pPr marL="285750" indent="-285750" algn="l">
              <a:buFont typeface="Wingdings" pitchFamily="2" charset="2"/>
              <a:buChar char="q"/>
            </a:pPr>
            <a:r>
              <a:rPr lang="en-US" b="1" dirty="0" smtClean="0">
                <a:latin typeface="+mj-lt"/>
              </a:rPr>
              <a:t> Harmonic filter: high-Z for fund &amp; 3</a:t>
            </a:r>
            <a:r>
              <a:rPr lang="en-US" b="1" baseline="30000" dirty="0" smtClean="0">
                <a:latin typeface="+mj-lt"/>
              </a:rPr>
              <a:t>rd</a:t>
            </a:r>
            <a:r>
              <a:rPr lang="en-US" b="1" dirty="0" smtClean="0">
                <a:latin typeface="+mj-lt"/>
              </a:rPr>
              <a:t>-harmonic, low-Z for 2</a:t>
            </a:r>
            <a:r>
              <a:rPr lang="en-US" b="1" baseline="30000" dirty="0" smtClean="0">
                <a:latin typeface="+mj-lt"/>
              </a:rPr>
              <a:t>nd</a:t>
            </a:r>
            <a:r>
              <a:rPr lang="en-US" b="1" dirty="0" smtClean="0">
                <a:latin typeface="+mj-lt"/>
              </a:rPr>
              <a:t>-harmonic</a:t>
            </a:r>
          </a:p>
          <a:p>
            <a:pPr marL="285750" indent="-285750" algn="l">
              <a:buFont typeface="Wingdings" pitchFamily="2" charset="2"/>
              <a:buChar char="q"/>
            </a:pPr>
            <a:r>
              <a:rPr lang="en-US" b="1" dirty="0" smtClean="0">
                <a:latin typeface="+mj-lt"/>
              </a:rPr>
              <a:t> OP</a:t>
            </a:r>
            <a:r>
              <a:rPr lang="en-US" b="1" baseline="-25000" dirty="0" smtClean="0">
                <a:latin typeface="+mj-lt"/>
              </a:rPr>
              <a:t>-1dB</a:t>
            </a:r>
            <a:r>
              <a:rPr lang="en-US" b="1" dirty="0" smtClean="0">
                <a:latin typeface="+mj-lt"/>
              </a:rPr>
              <a:t>:  ~15 dBm, </a:t>
            </a:r>
            <a:r>
              <a:rPr lang="en-US" dirty="0" err="1" smtClean="0">
                <a:latin typeface="+mj-lt"/>
              </a:rPr>
              <a:t>P</a:t>
            </a:r>
            <a:r>
              <a:rPr lang="en-US" baseline="-25000" dirty="0" err="1" smtClean="0">
                <a:latin typeface="+mj-lt"/>
              </a:rPr>
              <a:t>sat</a:t>
            </a:r>
            <a:r>
              <a:rPr lang="en-US" dirty="0" smtClean="0">
                <a:latin typeface="+mj-lt"/>
              </a:rPr>
              <a:t>:  ~16 dBm</a:t>
            </a:r>
          </a:p>
          <a:p>
            <a:pPr marL="285750" indent="-285750" algn="l">
              <a:buFont typeface="Wingdings" pitchFamily="2" charset="2"/>
              <a:buChar char="q"/>
            </a:pPr>
            <a:r>
              <a:rPr lang="en-US" dirty="0" smtClean="0">
                <a:latin typeface="+mj-lt"/>
              </a:rPr>
              <a:t> PAE: max 28-29 %</a:t>
            </a:r>
          </a:p>
        </p:txBody>
      </p:sp>
      <p:pic>
        <p:nvPicPr>
          <p:cNvPr id="10292" name="Picture 52"/>
          <p:cNvPicPr>
            <a:picLocks noChangeAspect="1" noChangeArrowheads="1"/>
          </p:cNvPicPr>
          <p:nvPr/>
        </p:nvPicPr>
        <p:blipFill rotWithShape="1">
          <a:blip r:embed="rId3">
            <a:extLst>
              <a:ext uri="{28A0092B-C50C-407E-A947-70E740481C1C}">
                <a14:useLocalDpi xmlns:a14="http://schemas.microsoft.com/office/drawing/2010/main" val="0"/>
              </a:ext>
            </a:extLst>
          </a:blip>
          <a:srcRect l="7975" r="7732"/>
          <a:stretch/>
        </p:blipFill>
        <p:spPr bwMode="auto">
          <a:xfrm>
            <a:off x="1362075" y="921296"/>
            <a:ext cx="7667625" cy="3990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431455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1"/>
          <p:cNvSpPr>
            <a:spLocks noGrp="1"/>
          </p:cNvSpPr>
          <p:nvPr>
            <p:ph type="title"/>
          </p:nvPr>
        </p:nvSpPr>
        <p:spPr>
          <a:xfrm>
            <a:off x="0" y="57200"/>
            <a:ext cx="10058400" cy="639762"/>
          </a:xfrm>
        </p:spPr>
        <p:txBody>
          <a:bodyPr>
            <a:normAutofit/>
          </a:bodyPr>
          <a:lstStyle/>
          <a:p>
            <a:r>
              <a:rPr lang="en-US" sz="3200" b="1" dirty="0"/>
              <a:t>4. 60 GHz </a:t>
            </a:r>
            <a:r>
              <a:rPr lang="en-US" sz="3200" b="1" dirty="0">
                <a:solidFill>
                  <a:srgbClr val="FF0000"/>
                </a:solidFill>
              </a:rPr>
              <a:t>2-Stage</a:t>
            </a:r>
            <a:r>
              <a:rPr lang="en-US" sz="3200" b="1" dirty="0"/>
              <a:t> Class-F PA: </a:t>
            </a:r>
            <a:r>
              <a:rPr lang="en-US" sz="3200" b="1" dirty="0" smtClean="0"/>
              <a:t>Simulations</a:t>
            </a:r>
            <a:endParaRPr lang="en-US" sz="3200" b="1" dirty="0"/>
          </a:p>
        </p:txBody>
      </p:sp>
      <p:sp>
        <p:nvSpPr>
          <p:cNvPr id="24" name="Footer Placeholder 1"/>
          <p:cNvSpPr txBox="1">
            <a:spLocks/>
          </p:cNvSpPr>
          <p:nvPr/>
        </p:nvSpPr>
        <p:spPr>
          <a:xfrm>
            <a:off x="6741222" y="6897963"/>
            <a:ext cx="3184525" cy="271190"/>
          </a:xfrm>
          <a:prstGeom prst="rect">
            <a:avLst/>
          </a:prstGeom>
        </p:spPr>
        <p:txBody>
          <a:bodyPr vert="horz" lIns="91412" tIns="45707" rIns="91412" bIns="45707" rtlCol="0" anchor="ctr"/>
          <a:lstStyle/>
          <a:p>
            <a:pPr algn="r" defTabSz="914123"/>
            <a:r>
              <a:rPr lang="en-US" sz="1400" cap="small" dirty="0" smtClean="0">
                <a:latin typeface="Arial Narrow" pitchFamily="34" charset="0"/>
              </a:rPr>
              <a:t>11</a:t>
            </a:r>
            <a:endParaRPr lang="en-US" sz="1400" cap="small" dirty="0">
              <a:latin typeface="Arial Narrow" pitchFamily="34" charset="0"/>
            </a:endParaRPr>
          </a:p>
        </p:txBody>
      </p:sp>
      <p:sp>
        <p:nvSpPr>
          <p:cNvPr id="25" name="TextBox 24"/>
          <p:cNvSpPr txBox="1"/>
          <p:nvPr/>
        </p:nvSpPr>
        <p:spPr>
          <a:xfrm>
            <a:off x="838200" y="5489738"/>
            <a:ext cx="8367464" cy="400110"/>
          </a:xfrm>
          <a:prstGeom prst="rect">
            <a:avLst/>
          </a:prstGeom>
          <a:noFill/>
        </p:spPr>
        <p:txBody>
          <a:bodyPr wrap="square" rtlCol="0">
            <a:spAutoFit/>
          </a:bodyPr>
          <a:lstStyle/>
          <a:p>
            <a:pPr marL="285750" indent="-285750" algn="l">
              <a:buFont typeface="Wingdings" pitchFamily="2" charset="2"/>
              <a:buChar char="q"/>
            </a:pPr>
            <a:r>
              <a:rPr lang="en-US" dirty="0" smtClean="0">
                <a:latin typeface="+mj-lt"/>
              </a:rPr>
              <a:t>These are simulation results including layout sonnet EM-model.</a:t>
            </a:r>
          </a:p>
        </p:txBody>
      </p:sp>
      <p:pic>
        <p:nvPicPr>
          <p:cNvPr id="26" name="Picture 6"/>
          <p:cNvPicPr>
            <a:picLocks noChangeAspect="1" noChangeArrowheads="1"/>
          </p:cNvPicPr>
          <p:nvPr/>
        </p:nvPicPr>
        <p:blipFill rotWithShape="1">
          <a:blip r:embed="rId2">
            <a:extLst>
              <a:ext uri="{28A0092B-C50C-407E-A947-70E740481C1C}">
                <a14:useLocalDpi xmlns:a14="http://schemas.microsoft.com/office/drawing/2010/main" val="0"/>
              </a:ext>
            </a:extLst>
          </a:blip>
          <a:srcRect l="1936" t="1399" r="1461" b="1719"/>
          <a:stretch/>
        </p:blipFill>
        <p:spPr bwMode="auto">
          <a:xfrm>
            <a:off x="5560639" y="1353344"/>
            <a:ext cx="4293097" cy="3105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b="5758"/>
          <a:stretch/>
        </p:blipFill>
        <p:spPr bwMode="auto">
          <a:xfrm>
            <a:off x="276671" y="1373002"/>
            <a:ext cx="4667233" cy="3023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 name="TextBox 27"/>
          <p:cNvSpPr txBox="1"/>
          <p:nvPr/>
        </p:nvSpPr>
        <p:spPr>
          <a:xfrm rot="16200000">
            <a:off x="-517161" y="2387330"/>
            <a:ext cx="1321196" cy="400110"/>
          </a:xfrm>
          <a:prstGeom prst="rect">
            <a:avLst/>
          </a:prstGeom>
          <a:noFill/>
        </p:spPr>
        <p:txBody>
          <a:bodyPr wrap="none" rtlCol="0">
            <a:spAutoFit/>
          </a:bodyPr>
          <a:lstStyle/>
          <a:p>
            <a:r>
              <a:rPr lang="en-US" b="1" dirty="0" smtClean="0">
                <a:latin typeface="+mj-lt"/>
              </a:rPr>
              <a:t>P</a:t>
            </a:r>
            <a:r>
              <a:rPr lang="en-US" sz="1600" b="1" dirty="0" smtClean="0">
                <a:latin typeface="+mj-lt"/>
              </a:rPr>
              <a:t>out</a:t>
            </a:r>
            <a:r>
              <a:rPr lang="en-US" b="1" dirty="0" smtClean="0">
                <a:latin typeface="+mj-lt"/>
              </a:rPr>
              <a:t> (dBm)</a:t>
            </a:r>
            <a:endParaRPr lang="en-US" b="1" dirty="0">
              <a:latin typeface="+mj-lt"/>
            </a:endParaRPr>
          </a:p>
        </p:txBody>
      </p:sp>
      <p:sp>
        <p:nvSpPr>
          <p:cNvPr id="29" name="TextBox 28"/>
          <p:cNvSpPr txBox="1"/>
          <p:nvPr/>
        </p:nvSpPr>
        <p:spPr>
          <a:xfrm>
            <a:off x="2066502" y="4376746"/>
            <a:ext cx="1162498" cy="400110"/>
          </a:xfrm>
          <a:prstGeom prst="rect">
            <a:avLst/>
          </a:prstGeom>
          <a:noFill/>
        </p:spPr>
        <p:txBody>
          <a:bodyPr wrap="none" rtlCol="0">
            <a:spAutoFit/>
          </a:bodyPr>
          <a:lstStyle/>
          <a:p>
            <a:r>
              <a:rPr lang="en-US" b="1" dirty="0" smtClean="0">
                <a:latin typeface="+mj-lt"/>
              </a:rPr>
              <a:t>P</a:t>
            </a:r>
            <a:r>
              <a:rPr lang="en-US" b="1" baseline="-25000" dirty="0" smtClean="0">
                <a:latin typeface="+mj-lt"/>
              </a:rPr>
              <a:t>in</a:t>
            </a:r>
            <a:r>
              <a:rPr lang="en-US" b="1" dirty="0" smtClean="0">
                <a:latin typeface="+mj-lt"/>
              </a:rPr>
              <a:t> (dBm)</a:t>
            </a:r>
            <a:endParaRPr lang="en-US" b="1" dirty="0">
              <a:latin typeface="+mj-lt"/>
            </a:endParaRPr>
          </a:p>
        </p:txBody>
      </p:sp>
      <p:sp>
        <p:nvSpPr>
          <p:cNvPr id="30" name="TextBox 29"/>
          <p:cNvSpPr txBox="1"/>
          <p:nvPr/>
        </p:nvSpPr>
        <p:spPr>
          <a:xfrm rot="16200000">
            <a:off x="4550354" y="2521852"/>
            <a:ext cx="989630" cy="400110"/>
          </a:xfrm>
          <a:prstGeom prst="rect">
            <a:avLst/>
          </a:prstGeom>
          <a:noFill/>
        </p:spPr>
        <p:txBody>
          <a:bodyPr wrap="none" rtlCol="0">
            <a:spAutoFit/>
          </a:bodyPr>
          <a:lstStyle/>
          <a:p>
            <a:r>
              <a:rPr lang="en-US" b="1" dirty="0" smtClean="0">
                <a:latin typeface="+mj-lt"/>
              </a:rPr>
              <a:t>PAE (%)</a:t>
            </a:r>
            <a:endParaRPr lang="en-US" b="1" dirty="0">
              <a:latin typeface="+mj-lt"/>
            </a:endParaRPr>
          </a:p>
        </p:txBody>
      </p:sp>
      <p:cxnSp>
        <p:nvCxnSpPr>
          <p:cNvPr id="31" name="Straight Arrow Connector 30"/>
          <p:cNvCxnSpPr>
            <a:stCxn id="35" idx="3"/>
          </p:cNvCxnSpPr>
          <p:nvPr/>
        </p:nvCxnSpPr>
        <p:spPr>
          <a:xfrm flipV="1">
            <a:off x="2721427" y="1710674"/>
            <a:ext cx="784011" cy="5910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V="1">
            <a:off x="3661048" y="1795043"/>
            <a:ext cx="0" cy="64617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4248878" y="1740228"/>
            <a:ext cx="296818" cy="0"/>
          </a:xfrm>
          <a:prstGeom prst="straightConnector1">
            <a:avLst/>
          </a:prstGeom>
          <a:ln w="19050">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a:off x="2766969" y="2083075"/>
            <a:ext cx="381000" cy="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1236020" y="1600505"/>
            <a:ext cx="1485407" cy="338554"/>
          </a:xfrm>
          <a:prstGeom prst="rect">
            <a:avLst/>
          </a:prstGeom>
          <a:noFill/>
        </p:spPr>
        <p:txBody>
          <a:bodyPr wrap="none" rtlCol="0">
            <a:spAutoFit/>
          </a:bodyPr>
          <a:lstStyle/>
          <a:p>
            <a:r>
              <a:rPr lang="en-US" sz="1600" b="1" dirty="0" smtClean="0">
                <a:latin typeface="+mj-lt"/>
              </a:rPr>
              <a:t>PAE</a:t>
            </a:r>
            <a:r>
              <a:rPr lang="en-US" sz="1200" b="1" dirty="0" smtClean="0">
                <a:latin typeface="+mj-lt"/>
              </a:rPr>
              <a:t>max</a:t>
            </a:r>
            <a:r>
              <a:rPr lang="en-US" sz="1600" b="1" dirty="0" smtClean="0">
                <a:latin typeface="+mj-lt"/>
              </a:rPr>
              <a:t> =28.5 %</a:t>
            </a:r>
            <a:endParaRPr lang="en-US" sz="1600" b="1" dirty="0">
              <a:latin typeface="+mj-lt"/>
            </a:endParaRPr>
          </a:p>
        </p:txBody>
      </p:sp>
      <p:sp>
        <p:nvSpPr>
          <p:cNvPr id="36" name="TextBox 35"/>
          <p:cNvSpPr txBox="1"/>
          <p:nvPr/>
        </p:nvSpPr>
        <p:spPr>
          <a:xfrm>
            <a:off x="2930219" y="2405909"/>
            <a:ext cx="1494320" cy="338554"/>
          </a:xfrm>
          <a:prstGeom prst="rect">
            <a:avLst/>
          </a:prstGeom>
          <a:noFill/>
        </p:spPr>
        <p:txBody>
          <a:bodyPr wrap="none" rtlCol="0">
            <a:spAutoFit/>
          </a:bodyPr>
          <a:lstStyle/>
          <a:p>
            <a:r>
              <a:rPr lang="en-US" sz="1600" b="1" dirty="0" smtClean="0">
                <a:latin typeface="+mj-lt"/>
              </a:rPr>
              <a:t>IP</a:t>
            </a:r>
            <a:r>
              <a:rPr lang="en-US" sz="1200" b="1" dirty="0" smtClean="0">
                <a:latin typeface="+mj-lt"/>
              </a:rPr>
              <a:t>-1dB</a:t>
            </a:r>
            <a:r>
              <a:rPr lang="en-US" sz="1600" b="1" dirty="0" smtClean="0">
                <a:latin typeface="+mj-lt"/>
              </a:rPr>
              <a:t> = </a:t>
            </a:r>
            <a:r>
              <a:rPr lang="en-US" sz="1600" dirty="0" smtClean="0">
                <a:latin typeface="+mj-lt"/>
              </a:rPr>
              <a:t>4.2</a:t>
            </a:r>
            <a:r>
              <a:rPr lang="en-US" sz="1600" b="1" dirty="0" smtClean="0">
                <a:latin typeface="+mj-lt"/>
              </a:rPr>
              <a:t>dBm</a:t>
            </a:r>
            <a:endParaRPr lang="en-US" sz="1600" b="1" dirty="0">
              <a:latin typeface="+mj-lt"/>
            </a:endParaRPr>
          </a:p>
        </p:txBody>
      </p:sp>
      <p:sp>
        <p:nvSpPr>
          <p:cNvPr id="37" name="TextBox 36"/>
          <p:cNvSpPr txBox="1"/>
          <p:nvPr/>
        </p:nvSpPr>
        <p:spPr>
          <a:xfrm rot="16200000">
            <a:off x="4402819" y="2698872"/>
            <a:ext cx="2004780" cy="400110"/>
          </a:xfrm>
          <a:prstGeom prst="rect">
            <a:avLst/>
          </a:prstGeom>
          <a:noFill/>
        </p:spPr>
        <p:txBody>
          <a:bodyPr wrap="none" rtlCol="0">
            <a:spAutoFit/>
          </a:bodyPr>
          <a:lstStyle/>
          <a:p>
            <a:r>
              <a:rPr lang="en-US" b="1" dirty="0" smtClean="0">
                <a:latin typeface="+mj-lt"/>
              </a:rPr>
              <a:t>S-parameter (dB)</a:t>
            </a:r>
            <a:endParaRPr lang="en-US" b="1" dirty="0">
              <a:latin typeface="+mj-lt"/>
            </a:endParaRPr>
          </a:p>
        </p:txBody>
      </p:sp>
      <p:sp>
        <p:nvSpPr>
          <p:cNvPr id="38" name="TextBox 37"/>
          <p:cNvSpPr txBox="1"/>
          <p:nvPr/>
        </p:nvSpPr>
        <p:spPr>
          <a:xfrm>
            <a:off x="7294792" y="4396982"/>
            <a:ext cx="1303883" cy="400110"/>
          </a:xfrm>
          <a:prstGeom prst="rect">
            <a:avLst/>
          </a:prstGeom>
          <a:noFill/>
        </p:spPr>
        <p:txBody>
          <a:bodyPr wrap="none" rtlCol="0">
            <a:spAutoFit/>
          </a:bodyPr>
          <a:lstStyle/>
          <a:p>
            <a:r>
              <a:rPr lang="en-US" b="1" dirty="0" err="1" smtClean="0">
                <a:latin typeface="+mj-lt"/>
              </a:rPr>
              <a:t>Freq</a:t>
            </a:r>
            <a:r>
              <a:rPr lang="en-US" b="1" dirty="0" smtClean="0">
                <a:latin typeface="+mj-lt"/>
              </a:rPr>
              <a:t> (GHz)</a:t>
            </a:r>
            <a:endParaRPr lang="en-US" b="1" dirty="0">
              <a:latin typeface="+mj-lt"/>
            </a:endParaRPr>
          </a:p>
        </p:txBody>
      </p:sp>
      <p:cxnSp>
        <p:nvCxnSpPr>
          <p:cNvPr id="39" name="Straight Arrow Connector 38"/>
          <p:cNvCxnSpPr/>
          <p:nvPr/>
        </p:nvCxnSpPr>
        <p:spPr>
          <a:xfrm flipV="1">
            <a:off x="6546574" y="3379219"/>
            <a:ext cx="155694" cy="344059"/>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flipH="1" flipV="1">
            <a:off x="8197552" y="3595243"/>
            <a:ext cx="374602" cy="23761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6253336" y="3616729"/>
            <a:ext cx="490840" cy="338554"/>
          </a:xfrm>
          <a:prstGeom prst="rect">
            <a:avLst/>
          </a:prstGeom>
          <a:noFill/>
        </p:spPr>
        <p:txBody>
          <a:bodyPr wrap="none" rtlCol="0">
            <a:spAutoFit/>
          </a:bodyPr>
          <a:lstStyle/>
          <a:p>
            <a:r>
              <a:rPr lang="en-US" sz="1600" b="1" dirty="0" smtClean="0">
                <a:latin typeface="+mj-lt"/>
              </a:rPr>
              <a:t>S22</a:t>
            </a:r>
            <a:endParaRPr lang="en-US" sz="1600" b="1" dirty="0">
              <a:latin typeface="+mj-lt"/>
            </a:endParaRPr>
          </a:p>
        </p:txBody>
      </p:sp>
      <p:sp>
        <p:nvSpPr>
          <p:cNvPr id="42" name="TextBox 41"/>
          <p:cNvSpPr txBox="1"/>
          <p:nvPr/>
        </p:nvSpPr>
        <p:spPr>
          <a:xfrm>
            <a:off x="8356130" y="3760745"/>
            <a:ext cx="490840" cy="338554"/>
          </a:xfrm>
          <a:prstGeom prst="rect">
            <a:avLst/>
          </a:prstGeom>
          <a:noFill/>
        </p:spPr>
        <p:txBody>
          <a:bodyPr wrap="none" rtlCol="0">
            <a:spAutoFit/>
          </a:bodyPr>
          <a:lstStyle/>
          <a:p>
            <a:r>
              <a:rPr lang="en-US" sz="1600" b="1" dirty="0" smtClean="0">
                <a:latin typeface="+mj-lt"/>
              </a:rPr>
              <a:t>S11</a:t>
            </a:r>
            <a:endParaRPr lang="en-US" sz="1600" b="1" dirty="0">
              <a:latin typeface="+mj-lt"/>
            </a:endParaRPr>
          </a:p>
        </p:txBody>
      </p:sp>
      <p:cxnSp>
        <p:nvCxnSpPr>
          <p:cNvPr id="43" name="Straight Arrow Connector 42"/>
          <p:cNvCxnSpPr/>
          <p:nvPr/>
        </p:nvCxnSpPr>
        <p:spPr>
          <a:xfrm flipH="1" flipV="1">
            <a:off x="8413576" y="1939059"/>
            <a:ext cx="288032" cy="31520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8642816" y="2131730"/>
            <a:ext cx="490840" cy="338554"/>
          </a:xfrm>
          <a:prstGeom prst="rect">
            <a:avLst/>
          </a:prstGeom>
          <a:noFill/>
        </p:spPr>
        <p:txBody>
          <a:bodyPr wrap="none" rtlCol="0">
            <a:spAutoFit/>
          </a:bodyPr>
          <a:lstStyle/>
          <a:p>
            <a:r>
              <a:rPr lang="en-US" sz="1600" b="1" dirty="0" smtClean="0">
                <a:latin typeface="+mj-lt"/>
              </a:rPr>
              <a:t>S21</a:t>
            </a:r>
            <a:endParaRPr lang="en-US" sz="1600" b="1" dirty="0">
              <a:latin typeface="+mj-lt"/>
            </a:endParaRPr>
          </a:p>
        </p:txBody>
      </p:sp>
    </p:spTree>
    <p:extLst>
      <p:ext uri="{BB962C8B-B14F-4D97-AF65-F5344CB8AC3E}">
        <p14:creationId xmlns:p14="http://schemas.microsoft.com/office/powerpoint/2010/main" val="97574838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3549" y="-86816"/>
            <a:ext cx="9051925" cy="1219200"/>
          </a:xfrm>
        </p:spPr>
        <p:txBody>
          <a:bodyPr>
            <a:normAutofit/>
          </a:bodyPr>
          <a:lstStyle/>
          <a:p>
            <a:r>
              <a:rPr lang="en-US" sz="3200" b="1" dirty="0"/>
              <a:t>4. 60 GHz </a:t>
            </a:r>
            <a:r>
              <a:rPr lang="en-US" sz="3200" b="1" dirty="0">
                <a:solidFill>
                  <a:srgbClr val="FF0000"/>
                </a:solidFill>
              </a:rPr>
              <a:t>2-Stage</a:t>
            </a:r>
            <a:r>
              <a:rPr lang="en-US" sz="3200" b="1" dirty="0"/>
              <a:t> Class-F PA: </a:t>
            </a:r>
            <a:r>
              <a:rPr lang="en-US" sz="3200" b="1" dirty="0" smtClean="0"/>
              <a:t>Layout</a:t>
            </a:r>
            <a:endParaRPr lang="en-US" sz="3200" dirty="0"/>
          </a:p>
        </p:txBody>
      </p:sp>
      <p:grpSp>
        <p:nvGrpSpPr>
          <p:cNvPr id="3" name="Group 2"/>
          <p:cNvGrpSpPr/>
          <p:nvPr/>
        </p:nvGrpSpPr>
        <p:grpSpPr>
          <a:xfrm>
            <a:off x="793222" y="1569368"/>
            <a:ext cx="8107381" cy="3785646"/>
            <a:chOff x="60648" y="1569368"/>
            <a:chExt cx="9859020" cy="4649742"/>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648" y="1569368"/>
              <a:ext cx="9859020" cy="46497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2292769" y="1817330"/>
              <a:ext cx="819456" cy="400110"/>
            </a:xfrm>
            <a:prstGeom prst="rect">
              <a:avLst/>
            </a:prstGeom>
            <a:noFill/>
          </p:spPr>
          <p:txBody>
            <a:bodyPr wrap="none" rtlCol="0">
              <a:spAutoFit/>
            </a:bodyPr>
            <a:lstStyle/>
            <a:p>
              <a:r>
                <a:rPr lang="en-US" dirty="0" smtClean="0">
                  <a:solidFill>
                    <a:schemeClr val="bg1"/>
                  </a:solidFill>
                </a:rPr>
                <a:t>VBB1</a:t>
              </a:r>
              <a:endParaRPr lang="en-US" dirty="0">
                <a:solidFill>
                  <a:schemeClr val="bg1"/>
                </a:solidFill>
              </a:endParaRPr>
            </a:p>
          </p:txBody>
        </p:sp>
        <p:sp>
          <p:nvSpPr>
            <p:cNvPr id="8" name="TextBox 7"/>
            <p:cNvSpPr txBox="1"/>
            <p:nvPr/>
          </p:nvSpPr>
          <p:spPr>
            <a:xfrm>
              <a:off x="3372889" y="1814140"/>
              <a:ext cx="841898" cy="400110"/>
            </a:xfrm>
            <a:prstGeom prst="rect">
              <a:avLst/>
            </a:prstGeom>
            <a:noFill/>
          </p:spPr>
          <p:txBody>
            <a:bodyPr wrap="none" rtlCol="0">
              <a:spAutoFit/>
            </a:bodyPr>
            <a:lstStyle/>
            <a:p>
              <a:r>
                <a:rPr lang="en-US" dirty="0" smtClean="0">
                  <a:solidFill>
                    <a:schemeClr val="bg1"/>
                  </a:solidFill>
                </a:rPr>
                <a:t>VCC1</a:t>
              </a:r>
              <a:endParaRPr lang="en-US" dirty="0">
                <a:solidFill>
                  <a:schemeClr val="bg1"/>
                </a:solidFill>
              </a:endParaRPr>
            </a:p>
          </p:txBody>
        </p:sp>
        <p:sp>
          <p:nvSpPr>
            <p:cNvPr id="9" name="TextBox 8"/>
            <p:cNvSpPr txBox="1"/>
            <p:nvPr/>
          </p:nvSpPr>
          <p:spPr>
            <a:xfrm>
              <a:off x="6757392" y="1814140"/>
              <a:ext cx="635110" cy="400110"/>
            </a:xfrm>
            <a:prstGeom prst="rect">
              <a:avLst/>
            </a:prstGeom>
            <a:noFill/>
          </p:spPr>
          <p:txBody>
            <a:bodyPr wrap="none" rtlCol="0">
              <a:spAutoFit/>
            </a:bodyPr>
            <a:lstStyle/>
            <a:p>
              <a:r>
                <a:rPr lang="en-US" dirty="0" err="1" smtClean="0">
                  <a:solidFill>
                    <a:schemeClr val="bg1"/>
                  </a:solidFill>
                </a:rPr>
                <a:t>gnd</a:t>
              </a:r>
              <a:endParaRPr lang="en-US" dirty="0">
                <a:solidFill>
                  <a:schemeClr val="bg1"/>
                </a:solidFill>
              </a:endParaRPr>
            </a:p>
          </p:txBody>
        </p:sp>
        <p:sp>
          <p:nvSpPr>
            <p:cNvPr id="10" name="TextBox 9"/>
            <p:cNvSpPr txBox="1"/>
            <p:nvPr/>
          </p:nvSpPr>
          <p:spPr>
            <a:xfrm>
              <a:off x="1369754" y="1814140"/>
              <a:ext cx="635110" cy="400110"/>
            </a:xfrm>
            <a:prstGeom prst="rect">
              <a:avLst/>
            </a:prstGeom>
            <a:noFill/>
          </p:spPr>
          <p:txBody>
            <a:bodyPr wrap="none" rtlCol="0">
              <a:spAutoFit/>
            </a:bodyPr>
            <a:lstStyle/>
            <a:p>
              <a:r>
                <a:rPr lang="en-US" dirty="0" err="1" smtClean="0">
                  <a:solidFill>
                    <a:schemeClr val="bg1"/>
                  </a:solidFill>
                </a:rPr>
                <a:t>gnd</a:t>
              </a:r>
              <a:endParaRPr lang="en-US" dirty="0">
                <a:solidFill>
                  <a:schemeClr val="bg1"/>
                </a:solidFill>
              </a:endParaRPr>
            </a:p>
          </p:txBody>
        </p:sp>
        <p:sp>
          <p:nvSpPr>
            <p:cNvPr id="17" name="TextBox 16"/>
            <p:cNvSpPr txBox="1"/>
            <p:nvPr/>
          </p:nvSpPr>
          <p:spPr>
            <a:xfrm>
              <a:off x="355357" y="4305672"/>
              <a:ext cx="569387" cy="400110"/>
            </a:xfrm>
            <a:prstGeom prst="rect">
              <a:avLst/>
            </a:prstGeom>
            <a:noFill/>
          </p:spPr>
          <p:txBody>
            <a:bodyPr wrap="none" rtlCol="0">
              <a:spAutoFit/>
            </a:bodyPr>
            <a:lstStyle/>
            <a:p>
              <a:r>
                <a:rPr lang="en-US" dirty="0" err="1" smtClean="0">
                  <a:solidFill>
                    <a:schemeClr val="bg1"/>
                  </a:solidFill>
                </a:rPr>
                <a:t>rfIn</a:t>
              </a:r>
              <a:endParaRPr lang="en-US" dirty="0">
                <a:solidFill>
                  <a:schemeClr val="bg1"/>
                </a:solidFill>
              </a:endParaRPr>
            </a:p>
          </p:txBody>
        </p:sp>
        <p:sp>
          <p:nvSpPr>
            <p:cNvPr id="20" name="TextBox 19"/>
            <p:cNvSpPr txBox="1"/>
            <p:nvPr/>
          </p:nvSpPr>
          <p:spPr>
            <a:xfrm>
              <a:off x="8917632" y="4305672"/>
              <a:ext cx="771365" cy="400110"/>
            </a:xfrm>
            <a:prstGeom prst="rect">
              <a:avLst/>
            </a:prstGeom>
            <a:noFill/>
          </p:spPr>
          <p:txBody>
            <a:bodyPr wrap="none" rtlCol="0">
              <a:spAutoFit/>
            </a:bodyPr>
            <a:lstStyle/>
            <a:p>
              <a:r>
                <a:rPr lang="en-US" dirty="0" err="1" smtClean="0">
                  <a:solidFill>
                    <a:schemeClr val="bg1"/>
                  </a:solidFill>
                </a:rPr>
                <a:t>rfOut</a:t>
              </a:r>
              <a:endParaRPr lang="en-US" dirty="0">
                <a:solidFill>
                  <a:schemeClr val="bg1"/>
                </a:solidFill>
              </a:endParaRPr>
            </a:p>
          </p:txBody>
        </p:sp>
        <p:sp>
          <p:nvSpPr>
            <p:cNvPr id="21" name="TextBox 20"/>
            <p:cNvSpPr txBox="1"/>
            <p:nvPr/>
          </p:nvSpPr>
          <p:spPr>
            <a:xfrm>
              <a:off x="8917632" y="3225552"/>
              <a:ext cx="635110" cy="400110"/>
            </a:xfrm>
            <a:prstGeom prst="rect">
              <a:avLst/>
            </a:prstGeom>
            <a:noFill/>
          </p:spPr>
          <p:txBody>
            <a:bodyPr wrap="none" rtlCol="0">
              <a:spAutoFit/>
            </a:bodyPr>
            <a:lstStyle/>
            <a:p>
              <a:r>
                <a:rPr lang="en-US" dirty="0" err="1" smtClean="0">
                  <a:solidFill>
                    <a:schemeClr val="bg1"/>
                  </a:solidFill>
                </a:rPr>
                <a:t>gnd</a:t>
              </a:r>
              <a:endParaRPr lang="en-US" dirty="0">
                <a:solidFill>
                  <a:schemeClr val="bg1"/>
                </a:solidFill>
              </a:endParaRPr>
            </a:p>
          </p:txBody>
        </p:sp>
        <p:sp>
          <p:nvSpPr>
            <p:cNvPr id="22" name="TextBox 21"/>
            <p:cNvSpPr txBox="1"/>
            <p:nvPr/>
          </p:nvSpPr>
          <p:spPr>
            <a:xfrm>
              <a:off x="9002602" y="5417730"/>
              <a:ext cx="635110" cy="400110"/>
            </a:xfrm>
            <a:prstGeom prst="rect">
              <a:avLst/>
            </a:prstGeom>
            <a:noFill/>
          </p:spPr>
          <p:txBody>
            <a:bodyPr wrap="none" rtlCol="0">
              <a:spAutoFit/>
            </a:bodyPr>
            <a:lstStyle/>
            <a:p>
              <a:r>
                <a:rPr lang="en-US" dirty="0" err="1" smtClean="0">
                  <a:solidFill>
                    <a:schemeClr val="bg1"/>
                  </a:solidFill>
                </a:rPr>
                <a:t>gnd</a:t>
              </a:r>
              <a:endParaRPr lang="en-US" dirty="0">
                <a:solidFill>
                  <a:schemeClr val="bg1"/>
                </a:solidFill>
              </a:endParaRPr>
            </a:p>
          </p:txBody>
        </p:sp>
        <p:sp>
          <p:nvSpPr>
            <p:cNvPr id="18" name="TextBox 17"/>
            <p:cNvSpPr txBox="1"/>
            <p:nvPr/>
          </p:nvSpPr>
          <p:spPr>
            <a:xfrm>
              <a:off x="276672" y="3225552"/>
              <a:ext cx="635110" cy="400110"/>
            </a:xfrm>
            <a:prstGeom prst="rect">
              <a:avLst/>
            </a:prstGeom>
            <a:noFill/>
          </p:spPr>
          <p:txBody>
            <a:bodyPr wrap="none" rtlCol="0">
              <a:spAutoFit/>
            </a:bodyPr>
            <a:lstStyle/>
            <a:p>
              <a:r>
                <a:rPr lang="en-US" dirty="0" err="1" smtClean="0">
                  <a:solidFill>
                    <a:schemeClr val="bg1"/>
                  </a:solidFill>
                </a:rPr>
                <a:t>gnd</a:t>
              </a:r>
              <a:endParaRPr lang="en-US" dirty="0">
                <a:solidFill>
                  <a:schemeClr val="bg1"/>
                </a:solidFill>
              </a:endParaRPr>
            </a:p>
          </p:txBody>
        </p:sp>
        <p:sp>
          <p:nvSpPr>
            <p:cNvPr id="19" name="TextBox 18"/>
            <p:cNvSpPr txBox="1"/>
            <p:nvPr/>
          </p:nvSpPr>
          <p:spPr>
            <a:xfrm>
              <a:off x="361642" y="5417730"/>
              <a:ext cx="635110" cy="400110"/>
            </a:xfrm>
            <a:prstGeom prst="rect">
              <a:avLst/>
            </a:prstGeom>
            <a:noFill/>
          </p:spPr>
          <p:txBody>
            <a:bodyPr wrap="none" rtlCol="0">
              <a:spAutoFit/>
            </a:bodyPr>
            <a:lstStyle/>
            <a:p>
              <a:r>
                <a:rPr lang="en-US" dirty="0" err="1" smtClean="0">
                  <a:solidFill>
                    <a:schemeClr val="bg1"/>
                  </a:solidFill>
                </a:rPr>
                <a:t>gnd</a:t>
              </a:r>
              <a:endParaRPr lang="en-US" dirty="0">
                <a:solidFill>
                  <a:schemeClr val="bg1"/>
                </a:solidFill>
              </a:endParaRPr>
            </a:p>
          </p:txBody>
        </p:sp>
        <p:sp>
          <p:nvSpPr>
            <p:cNvPr id="23" name="TextBox 22"/>
            <p:cNvSpPr txBox="1"/>
            <p:nvPr/>
          </p:nvSpPr>
          <p:spPr>
            <a:xfrm>
              <a:off x="4475462" y="1817330"/>
              <a:ext cx="819456" cy="400110"/>
            </a:xfrm>
            <a:prstGeom prst="rect">
              <a:avLst/>
            </a:prstGeom>
            <a:noFill/>
          </p:spPr>
          <p:txBody>
            <a:bodyPr wrap="none" rtlCol="0">
              <a:spAutoFit/>
            </a:bodyPr>
            <a:lstStyle/>
            <a:p>
              <a:r>
                <a:rPr lang="en-US" dirty="0" smtClean="0">
                  <a:solidFill>
                    <a:schemeClr val="bg1"/>
                  </a:solidFill>
                </a:rPr>
                <a:t>VBB2</a:t>
              </a:r>
              <a:endParaRPr lang="en-US" dirty="0">
                <a:solidFill>
                  <a:schemeClr val="bg1"/>
                </a:solidFill>
              </a:endParaRPr>
            </a:p>
          </p:txBody>
        </p:sp>
        <p:sp>
          <p:nvSpPr>
            <p:cNvPr id="24" name="TextBox 23"/>
            <p:cNvSpPr txBox="1"/>
            <p:nvPr/>
          </p:nvSpPr>
          <p:spPr>
            <a:xfrm>
              <a:off x="5555582" y="1814140"/>
              <a:ext cx="841898" cy="400110"/>
            </a:xfrm>
            <a:prstGeom prst="rect">
              <a:avLst/>
            </a:prstGeom>
            <a:noFill/>
          </p:spPr>
          <p:txBody>
            <a:bodyPr wrap="none" rtlCol="0">
              <a:spAutoFit/>
            </a:bodyPr>
            <a:lstStyle/>
            <a:p>
              <a:r>
                <a:rPr lang="en-US" dirty="0" smtClean="0">
                  <a:solidFill>
                    <a:schemeClr val="bg1"/>
                  </a:solidFill>
                </a:rPr>
                <a:t>VCC2</a:t>
              </a:r>
              <a:endParaRPr lang="en-US" dirty="0">
                <a:solidFill>
                  <a:schemeClr val="bg1"/>
                </a:solidFill>
              </a:endParaRPr>
            </a:p>
          </p:txBody>
        </p:sp>
        <p:sp>
          <p:nvSpPr>
            <p:cNvPr id="25" name="TextBox 24"/>
            <p:cNvSpPr txBox="1"/>
            <p:nvPr/>
          </p:nvSpPr>
          <p:spPr>
            <a:xfrm>
              <a:off x="7850474" y="1817330"/>
              <a:ext cx="635110" cy="400110"/>
            </a:xfrm>
            <a:prstGeom prst="rect">
              <a:avLst/>
            </a:prstGeom>
            <a:noFill/>
          </p:spPr>
          <p:txBody>
            <a:bodyPr wrap="none" rtlCol="0">
              <a:spAutoFit/>
            </a:bodyPr>
            <a:lstStyle/>
            <a:p>
              <a:r>
                <a:rPr lang="en-US" dirty="0" err="1" smtClean="0">
                  <a:solidFill>
                    <a:schemeClr val="bg1"/>
                  </a:solidFill>
                </a:rPr>
                <a:t>gnd</a:t>
              </a:r>
              <a:endParaRPr lang="en-US" dirty="0">
                <a:solidFill>
                  <a:schemeClr val="bg1"/>
                </a:solidFill>
              </a:endParaRPr>
            </a:p>
          </p:txBody>
        </p:sp>
      </p:grpSp>
      <p:sp>
        <p:nvSpPr>
          <p:cNvPr id="26" name="TextBox 25"/>
          <p:cNvSpPr txBox="1"/>
          <p:nvPr/>
        </p:nvSpPr>
        <p:spPr>
          <a:xfrm>
            <a:off x="1792799" y="6321896"/>
            <a:ext cx="8367464" cy="400110"/>
          </a:xfrm>
          <a:prstGeom prst="rect">
            <a:avLst/>
          </a:prstGeom>
          <a:noFill/>
        </p:spPr>
        <p:txBody>
          <a:bodyPr wrap="square" rtlCol="0">
            <a:spAutoFit/>
          </a:bodyPr>
          <a:lstStyle/>
          <a:p>
            <a:pPr marL="285750" indent="-285750" algn="l">
              <a:buFont typeface="Wingdings" pitchFamily="2" charset="2"/>
              <a:buChar char="q"/>
            </a:pPr>
            <a:r>
              <a:rPr lang="en-US" dirty="0" smtClean="0">
                <a:latin typeface="+mj-lt"/>
              </a:rPr>
              <a:t>Size: 900</a:t>
            </a:r>
            <a:r>
              <a:rPr lang="el-GR" dirty="0" smtClean="0">
                <a:latin typeface="+mj-lt"/>
              </a:rPr>
              <a:t>μ</a:t>
            </a:r>
            <a:r>
              <a:rPr lang="en-US" dirty="0" smtClean="0">
                <a:latin typeface="+mj-lt"/>
              </a:rPr>
              <a:t>m x 400</a:t>
            </a:r>
            <a:r>
              <a:rPr lang="el-GR" dirty="0" smtClean="0">
                <a:latin typeface="+mj-lt"/>
              </a:rPr>
              <a:t>μ</a:t>
            </a:r>
            <a:r>
              <a:rPr lang="en-US" dirty="0" smtClean="0">
                <a:latin typeface="+mj-lt"/>
              </a:rPr>
              <a:t>m</a:t>
            </a:r>
            <a:endParaRPr lang="en-US" dirty="0">
              <a:latin typeface="+mj-lt"/>
            </a:endParaRPr>
          </a:p>
        </p:txBody>
      </p:sp>
      <p:sp>
        <p:nvSpPr>
          <p:cNvPr id="27" name="Footer Placeholder 1"/>
          <p:cNvSpPr txBox="1">
            <a:spLocks/>
          </p:cNvSpPr>
          <p:nvPr/>
        </p:nvSpPr>
        <p:spPr>
          <a:xfrm>
            <a:off x="6741222" y="6897963"/>
            <a:ext cx="3184525" cy="271190"/>
          </a:xfrm>
          <a:prstGeom prst="rect">
            <a:avLst/>
          </a:prstGeom>
        </p:spPr>
        <p:txBody>
          <a:bodyPr vert="horz" lIns="91412" tIns="45707" rIns="91412" bIns="45707" rtlCol="0" anchor="ctr"/>
          <a:lstStyle/>
          <a:p>
            <a:pPr algn="r" defTabSz="914123"/>
            <a:r>
              <a:rPr lang="en-US" sz="1400" cap="small" dirty="0" smtClean="0">
                <a:latin typeface="Arial Narrow" pitchFamily="34" charset="0"/>
              </a:rPr>
              <a:t>12</a:t>
            </a:r>
            <a:endParaRPr lang="en-US" sz="1400" cap="small" dirty="0">
              <a:latin typeface="Arial Narrow" pitchFamily="34" charset="0"/>
            </a:endParaRPr>
          </a:p>
        </p:txBody>
      </p:sp>
    </p:spTree>
    <p:extLst>
      <p:ext uri="{BB962C8B-B14F-4D97-AF65-F5344CB8AC3E}">
        <p14:creationId xmlns:p14="http://schemas.microsoft.com/office/powerpoint/2010/main" val="35469009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ooter Placeholder 1"/>
          <p:cNvSpPr txBox="1">
            <a:spLocks/>
          </p:cNvSpPr>
          <p:nvPr/>
        </p:nvSpPr>
        <p:spPr>
          <a:xfrm>
            <a:off x="6741222" y="6897963"/>
            <a:ext cx="3184525" cy="271190"/>
          </a:xfrm>
          <a:prstGeom prst="rect">
            <a:avLst/>
          </a:prstGeom>
        </p:spPr>
        <p:txBody>
          <a:bodyPr vert="horz" lIns="91412" tIns="45707" rIns="91412" bIns="45707" rtlCol="0" anchor="ctr"/>
          <a:lstStyle/>
          <a:p>
            <a:pPr algn="r" defTabSz="914123"/>
            <a:r>
              <a:rPr lang="en-US" sz="1400" cap="small" dirty="0" smtClean="0">
                <a:latin typeface="Arial Narrow" pitchFamily="34" charset="0"/>
              </a:rPr>
              <a:t>13</a:t>
            </a:r>
            <a:endParaRPr lang="en-US" sz="1400" cap="small" dirty="0">
              <a:latin typeface="Arial Narrow" pitchFamily="34" charset="0"/>
            </a:endParaRPr>
          </a:p>
        </p:txBody>
      </p:sp>
      <p:sp>
        <p:nvSpPr>
          <p:cNvPr id="31" name="Title 1"/>
          <p:cNvSpPr>
            <a:spLocks noGrp="1"/>
          </p:cNvSpPr>
          <p:nvPr>
            <p:ph type="title"/>
          </p:nvPr>
        </p:nvSpPr>
        <p:spPr>
          <a:xfrm>
            <a:off x="832048" y="65510"/>
            <a:ext cx="8229600" cy="639762"/>
          </a:xfrm>
        </p:spPr>
        <p:txBody>
          <a:bodyPr>
            <a:normAutofit fontScale="90000"/>
          </a:bodyPr>
          <a:lstStyle/>
          <a:p>
            <a:r>
              <a:rPr lang="en-US" sz="3200" b="1" dirty="0" smtClean="0"/>
              <a:t>5. 60 </a:t>
            </a:r>
            <a:r>
              <a:rPr lang="en-US" sz="3200" b="1" dirty="0"/>
              <a:t>GHz </a:t>
            </a:r>
            <a:r>
              <a:rPr lang="en-US" sz="3200" b="1" dirty="0">
                <a:solidFill>
                  <a:srgbClr val="FF0000"/>
                </a:solidFill>
              </a:rPr>
              <a:t>1-Stage</a:t>
            </a:r>
            <a:r>
              <a:rPr lang="en-US" sz="3200" b="1" dirty="0"/>
              <a:t> Class-F PA (</a:t>
            </a:r>
            <a:r>
              <a:rPr lang="en-US" sz="3200" b="1" dirty="0">
                <a:solidFill>
                  <a:srgbClr val="FF0000"/>
                </a:solidFill>
              </a:rPr>
              <a:t>VCC = 2.2V</a:t>
            </a:r>
            <a:r>
              <a:rPr lang="en-US" sz="3200" b="1" dirty="0"/>
              <a:t>): Schematic</a:t>
            </a:r>
          </a:p>
        </p:txBody>
      </p:sp>
      <p:sp>
        <p:nvSpPr>
          <p:cNvPr id="52" name="TextBox 51"/>
          <p:cNvSpPr txBox="1"/>
          <p:nvPr/>
        </p:nvSpPr>
        <p:spPr>
          <a:xfrm>
            <a:off x="838200" y="5097760"/>
            <a:ext cx="8367464" cy="1323439"/>
          </a:xfrm>
          <a:prstGeom prst="rect">
            <a:avLst/>
          </a:prstGeom>
          <a:noFill/>
        </p:spPr>
        <p:txBody>
          <a:bodyPr wrap="square" rtlCol="0">
            <a:spAutoFit/>
          </a:bodyPr>
          <a:lstStyle/>
          <a:p>
            <a:pPr marL="285750" indent="-285750" algn="l">
              <a:buFont typeface="Wingdings" pitchFamily="2" charset="2"/>
              <a:buChar char="q"/>
            </a:pPr>
            <a:r>
              <a:rPr lang="en-US" b="1" dirty="0" smtClean="0">
                <a:latin typeface="+mj-lt"/>
              </a:rPr>
              <a:t>Class-F, 1-stage design:  2</a:t>
            </a:r>
            <a:r>
              <a:rPr lang="en-US" b="1" baseline="30000" dirty="0" smtClean="0">
                <a:latin typeface="+mj-lt"/>
              </a:rPr>
              <a:t>nd</a:t>
            </a:r>
            <a:r>
              <a:rPr lang="en-US" b="1" dirty="0" smtClean="0">
                <a:latin typeface="+mj-lt"/>
              </a:rPr>
              <a:t> &amp; 3</a:t>
            </a:r>
            <a:r>
              <a:rPr lang="en-US" b="1" baseline="30000" dirty="0" smtClean="0">
                <a:latin typeface="+mj-lt"/>
              </a:rPr>
              <a:t>rd</a:t>
            </a:r>
            <a:r>
              <a:rPr lang="en-US" b="1" dirty="0" smtClean="0">
                <a:latin typeface="+mj-lt"/>
              </a:rPr>
              <a:t> harmonic controls </a:t>
            </a:r>
          </a:p>
          <a:p>
            <a:pPr marL="285750" indent="-285750" algn="l">
              <a:buFont typeface="Wingdings" pitchFamily="2" charset="2"/>
              <a:buChar char="q"/>
            </a:pPr>
            <a:r>
              <a:rPr lang="en-US" b="1" dirty="0" smtClean="0">
                <a:latin typeface="+mj-lt"/>
              </a:rPr>
              <a:t> Harmonic filter: high-Z for fund &amp; 3</a:t>
            </a:r>
            <a:r>
              <a:rPr lang="en-US" b="1" baseline="30000" dirty="0" smtClean="0">
                <a:latin typeface="+mj-lt"/>
              </a:rPr>
              <a:t>rd</a:t>
            </a:r>
            <a:r>
              <a:rPr lang="en-US" b="1" dirty="0" smtClean="0">
                <a:latin typeface="+mj-lt"/>
              </a:rPr>
              <a:t>-harmonic, low-Z for 2</a:t>
            </a:r>
            <a:r>
              <a:rPr lang="en-US" b="1" baseline="30000" dirty="0" smtClean="0">
                <a:latin typeface="+mj-lt"/>
              </a:rPr>
              <a:t>nd</a:t>
            </a:r>
            <a:r>
              <a:rPr lang="en-US" b="1" dirty="0" smtClean="0">
                <a:latin typeface="+mj-lt"/>
              </a:rPr>
              <a:t>-harmonic</a:t>
            </a:r>
          </a:p>
          <a:p>
            <a:pPr marL="285750" indent="-285750" algn="l">
              <a:buFont typeface="Wingdings" pitchFamily="2" charset="2"/>
              <a:buChar char="q"/>
            </a:pPr>
            <a:r>
              <a:rPr lang="en-US" b="1" dirty="0" smtClean="0">
                <a:latin typeface="+mj-lt"/>
              </a:rPr>
              <a:t> OP</a:t>
            </a:r>
            <a:r>
              <a:rPr lang="en-US" b="1" baseline="-25000" dirty="0" smtClean="0">
                <a:latin typeface="+mj-lt"/>
              </a:rPr>
              <a:t>-1dB</a:t>
            </a:r>
            <a:r>
              <a:rPr lang="en-US" b="1" dirty="0" smtClean="0">
                <a:latin typeface="+mj-lt"/>
              </a:rPr>
              <a:t>:  ~9.7 dBm, </a:t>
            </a:r>
            <a:r>
              <a:rPr lang="en-US" dirty="0" err="1" smtClean="0">
                <a:latin typeface="+mj-lt"/>
              </a:rPr>
              <a:t>P</a:t>
            </a:r>
            <a:r>
              <a:rPr lang="en-US" baseline="-25000" dirty="0" err="1" smtClean="0">
                <a:latin typeface="+mj-lt"/>
              </a:rPr>
              <a:t>sat</a:t>
            </a:r>
            <a:r>
              <a:rPr lang="en-US" dirty="0" smtClean="0">
                <a:latin typeface="+mj-lt"/>
              </a:rPr>
              <a:t>:  ~15 dBm</a:t>
            </a:r>
          </a:p>
          <a:p>
            <a:pPr marL="285750" indent="-285750" algn="l">
              <a:buFont typeface="Wingdings" pitchFamily="2" charset="2"/>
              <a:buChar char="q"/>
            </a:pPr>
            <a:r>
              <a:rPr lang="en-US" dirty="0" smtClean="0">
                <a:latin typeface="+mj-lt"/>
              </a:rPr>
              <a:t> PAE: max 29-30 %</a:t>
            </a:r>
          </a:p>
        </p:txBody>
      </p:sp>
      <p:pic>
        <p:nvPicPr>
          <p:cNvPr id="13350" name="Picture 38"/>
          <p:cNvPicPr>
            <a:picLocks noChangeAspect="1" noChangeArrowheads="1"/>
          </p:cNvPicPr>
          <p:nvPr/>
        </p:nvPicPr>
        <p:blipFill rotWithShape="1">
          <a:blip r:embed="rId3">
            <a:extLst>
              <a:ext uri="{28A0092B-C50C-407E-A947-70E740481C1C}">
                <a14:useLocalDpi xmlns:a14="http://schemas.microsoft.com/office/drawing/2010/main" val="0"/>
              </a:ext>
            </a:extLst>
          </a:blip>
          <a:srcRect l="6906" t="5028" r="15562" b="2982"/>
          <a:stretch/>
        </p:blipFill>
        <p:spPr bwMode="auto">
          <a:xfrm>
            <a:off x="2220888" y="1174254"/>
            <a:ext cx="5324475" cy="36099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072133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1"/>
          <p:cNvSpPr>
            <a:spLocks noGrp="1"/>
          </p:cNvSpPr>
          <p:nvPr>
            <p:ph type="title"/>
          </p:nvPr>
        </p:nvSpPr>
        <p:spPr>
          <a:xfrm>
            <a:off x="0" y="57200"/>
            <a:ext cx="10058400" cy="639762"/>
          </a:xfrm>
        </p:spPr>
        <p:txBody>
          <a:bodyPr>
            <a:normAutofit/>
          </a:bodyPr>
          <a:lstStyle/>
          <a:p>
            <a:r>
              <a:rPr lang="en-US" sz="3200" b="1" dirty="0"/>
              <a:t>5. 60 GHz </a:t>
            </a:r>
            <a:r>
              <a:rPr lang="en-US" sz="3200" b="1" dirty="0">
                <a:solidFill>
                  <a:srgbClr val="FF0000"/>
                </a:solidFill>
              </a:rPr>
              <a:t>1-Stage</a:t>
            </a:r>
            <a:r>
              <a:rPr lang="en-US" sz="3200" b="1" dirty="0"/>
              <a:t> Class-F PA (</a:t>
            </a:r>
            <a:r>
              <a:rPr lang="en-US" sz="3200" b="1" dirty="0">
                <a:solidFill>
                  <a:srgbClr val="FF0000"/>
                </a:solidFill>
              </a:rPr>
              <a:t>VCC = 2.2V</a:t>
            </a:r>
            <a:r>
              <a:rPr lang="en-US" sz="3200" b="1" dirty="0"/>
              <a:t>): </a:t>
            </a:r>
            <a:r>
              <a:rPr lang="en-US" sz="3200" b="1" dirty="0" smtClean="0"/>
              <a:t>Simulations</a:t>
            </a:r>
            <a:endParaRPr lang="en-US" sz="3200" b="1" dirty="0"/>
          </a:p>
        </p:txBody>
      </p:sp>
      <p:sp>
        <p:nvSpPr>
          <p:cNvPr id="24" name="Footer Placeholder 1"/>
          <p:cNvSpPr txBox="1">
            <a:spLocks/>
          </p:cNvSpPr>
          <p:nvPr/>
        </p:nvSpPr>
        <p:spPr>
          <a:xfrm>
            <a:off x="6741222" y="6897963"/>
            <a:ext cx="3184525" cy="271190"/>
          </a:xfrm>
          <a:prstGeom prst="rect">
            <a:avLst/>
          </a:prstGeom>
        </p:spPr>
        <p:txBody>
          <a:bodyPr vert="horz" lIns="91412" tIns="45707" rIns="91412" bIns="45707" rtlCol="0" anchor="ctr"/>
          <a:lstStyle/>
          <a:p>
            <a:pPr algn="r" defTabSz="914123"/>
            <a:r>
              <a:rPr lang="en-US" sz="1400" cap="small" dirty="0" smtClean="0">
                <a:latin typeface="Arial Narrow" pitchFamily="34" charset="0"/>
              </a:rPr>
              <a:t>14</a:t>
            </a:r>
            <a:endParaRPr lang="en-US" sz="1400" cap="small" dirty="0">
              <a:latin typeface="Arial Narrow" pitchFamily="34" charset="0"/>
            </a:endParaRPr>
          </a:p>
        </p:txBody>
      </p:sp>
      <p:sp>
        <p:nvSpPr>
          <p:cNvPr id="25" name="TextBox 24"/>
          <p:cNvSpPr txBox="1"/>
          <p:nvPr/>
        </p:nvSpPr>
        <p:spPr>
          <a:xfrm>
            <a:off x="838200" y="5489738"/>
            <a:ext cx="8367464" cy="707886"/>
          </a:xfrm>
          <a:prstGeom prst="rect">
            <a:avLst/>
          </a:prstGeom>
          <a:noFill/>
        </p:spPr>
        <p:txBody>
          <a:bodyPr wrap="square" rtlCol="0">
            <a:spAutoFit/>
          </a:bodyPr>
          <a:lstStyle/>
          <a:p>
            <a:pPr marL="285750" indent="-285750" algn="l">
              <a:buFont typeface="Wingdings" pitchFamily="2" charset="2"/>
              <a:buChar char="q"/>
            </a:pPr>
            <a:r>
              <a:rPr lang="en-US" dirty="0" smtClean="0">
                <a:latin typeface="+mj-lt"/>
              </a:rPr>
              <a:t>These are simulation results including layout sonnet EM-model.</a:t>
            </a:r>
          </a:p>
          <a:p>
            <a:pPr marL="285750" indent="-285750" algn="l">
              <a:buFont typeface="Wingdings" pitchFamily="2" charset="2"/>
              <a:buChar char="q"/>
            </a:pPr>
            <a:r>
              <a:rPr lang="en-US" dirty="0" smtClean="0">
                <a:latin typeface="+mj-lt"/>
              </a:rPr>
              <a:t>Single stage design has ~15 dBm </a:t>
            </a:r>
            <a:r>
              <a:rPr lang="en-US" dirty="0" err="1" smtClean="0">
                <a:latin typeface="+mj-lt"/>
              </a:rPr>
              <a:t>P</a:t>
            </a:r>
            <a:r>
              <a:rPr lang="en-US" baseline="-25000" dirty="0" err="1" smtClean="0">
                <a:latin typeface="+mj-lt"/>
              </a:rPr>
              <a:t>sat</a:t>
            </a:r>
            <a:r>
              <a:rPr lang="en-US" dirty="0" smtClean="0">
                <a:latin typeface="+mj-lt"/>
              </a:rPr>
              <a:t> with 29-30% PAE.   </a:t>
            </a:r>
          </a:p>
        </p:txBody>
      </p:sp>
      <p:pic>
        <p:nvPicPr>
          <p:cNvPr id="26"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1947" t="1735" b="1464"/>
          <a:stretch/>
        </p:blipFill>
        <p:spPr bwMode="auto">
          <a:xfrm>
            <a:off x="5603730" y="1245003"/>
            <a:ext cx="4253120" cy="32046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97" t="2187"/>
          <a:stretch/>
        </p:blipFill>
        <p:spPr bwMode="auto">
          <a:xfrm>
            <a:off x="351794" y="1228409"/>
            <a:ext cx="4508376" cy="3185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 name="TextBox 27"/>
          <p:cNvSpPr txBox="1"/>
          <p:nvPr/>
        </p:nvSpPr>
        <p:spPr>
          <a:xfrm rot="16200000">
            <a:off x="-442039" y="2341346"/>
            <a:ext cx="1321196" cy="400110"/>
          </a:xfrm>
          <a:prstGeom prst="rect">
            <a:avLst/>
          </a:prstGeom>
          <a:noFill/>
        </p:spPr>
        <p:txBody>
          <a:bodyPr wrap="none" rtlCol="0">
            <a:spAutoFit/>
          </a:bodyPr>
          <a:lstStyle/>
          <a:p>
            <a:r>
              <a:rPr lang="en-US" b="1" dirty="0" smtClean="0">
                <a:latin typeface="+mj-lt"/>
              </a:rPr>
              <a:t>P</a:t>
            </a:r>
            <a:r>
              <a:rPr lang="en-US" sz="1600" b="1" dirty="0" smtClean="0">
                <a:latin typeface="+mj-lt"/>
              </a:rPr>
              <a:t>out</a:t>
            </a:r>
            <a:r>
              <a:rPr lang="en-US" b="1" dirty="0" smtClean="0">
                <a:latin typeface="+mj-lt"/>
              </a:rPr>
              <a:t> (dBm)</a:t>
            </a:r>
            <a:endParaRPr lang="en-US" b="1" dirty="0">
              <a:latin typeface="+mj-lt"/>
            </a:endParaRPr>
          </a:p>
        </p:txBody>
      </p:sp>
      <p:sp>
        <p:nvSpPr>
          <p:cNvPr id="47" name="TextBox 46"/>
          <p:cNvSpPr txBox="1"/>
          <p:nvPr/>
        </p:nvSpPr>
        <p:spPr>
          <a:xfrm>
            <a:off x="1845437" y="4330762"/>
            <a:ext cx="1162498" cy="400110"/>
          </a:xfrm>
          <a:prstGeom prst="rect">
            <a:avLst/>
          </a:prstGeom>
          <a:noFill/>
        </p:spPr>
        <p:txBody>
          <a:bodyPr wrap="none" rtlCol="0">
            <a:spAutoFit/>
          </a:bodyPr>
          <a:lstStyle/>
          <a:p>
            <a:r>
              <a:rPr lang="en-US" b="1" dirty="0" smtClean="0">
                <a:latin typeface="+mj-lt"/>
              </a:rPr>
              <a:t>P</a:t>
            </a:r>
            <a:r>
              <a:rPr lang="en-US" b="1" baseline="-25000" dirty="0" smtClean="0">
                <a:latin typeface="+mj-lt"/>
              </a:rPr>
              <a:t>in</a:t>
            </a:r>
            <a:r>
              <a:rPr lang="en-US" b="1" dirty="0" smtClean="0">
                <a:latin typeface="+mj-lt"/>
              </a:rPr>
              <a:t> (dBm)</a:t>
            </a:r>
            <a:endParaRPr lang="en-US" b="1" dirty="0">
              <a:latin typeface="+mj-lt"/>
            </a:endParaRPr>
          </a:p>
        </p:txBody>
      </p:sp>
      <p:sp>
        <p:nvSpPr>
          <p:cNvPr id="48" name="TextBox 47"/>
          <p:cNvSpPr txBox="1"/>
          <p:nvPr/>
        </p:nvSpPr>
        <p:spPr>
          <a:xfrm rot="16200000">
            <a:off x="4521530" y="2451826"/>
            <a:ext cx="989630" cy="400110"/>
          </a:xfrm>
          <a:prstGeom prst="rect">
            <a:avLst/>
          </a:prstGeom>
          <a:noFill/>
        </p:spPr>
        <p:txBody>
          <a:bodyPr wrap="none" rtlCol="0">
            <a:spAutoFit/>
          </a:bodyPr>
          <a:lstStyle/>
          <a:p>
            <a:r>
              <a:rPr lang="en-US" b="1" dirty="0" smtClean="0">
                <a:latin typeface="+mj-lt"/>
              </a:rPr>
              <a:t>PAE (%)</a:t>
            </a:r>
            <a:endParaRPr lang="en-US" b="1" dirty="0">
              <a:latin typeface="+mj-lt"/>
            </a:endParaRPr>
          </a:p>
        </p:txBody>
      </p:sp>
      <p:cxnSp>
        <p:nvCxnSpPr>
          <p:cNvPr id="49" name="Straight Arrow Connector 48"/>
          <p:cNvCxnSpPr>
            <a:stCxn id="53" idx="3"/>
          </p:cNvCxnSpPr>
          <p:nvPr/>
        </p:nvCxnSpPr>
        <p:spPr>
          <a:xfrm flipV="1">
            <a:off x="2717200" y="1426762"/>
            <a:ext cx="863360" cy="11821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flipV="1">
            <a:off x="3736170" y="1714257"/>
            <a:ext cx="0" cy="64617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a:off x="2272401" y="3134000"/>
            <a:ext cx="296818" cy="0"/>
          </a:xfrm>
          <a:prstGeom prst="straightConnector1">
            <a:avLst/>
          </a:prstGeom>
          <a:ln w="19050">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flipH="1">
            <a:off x="1410954" y="3146696"/>
            <a:ext cx="381000" cy="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a:off x="1390490" y="1375703"/>
            <a:ext cx="1326710" cy="338554"/>
          </a:xfrm>
          <a:prstGeom prst="rect">
            <a:avLst/>
          </a:prstGeom>
          <a:noFill/>
        </p:spPr>
        <p:txBody>
          <a:bodyPr wrap="none" rtlCol="0">
            <a:spAutoFit/>
          </a:bodyPr>
          <a:lstStyle/>
          <a:p>
            <a:r>
              <a:rPr lang="en-US" sz="1600" b="1" dirty="0" smtClean="0">
                <a:latin typeface="+mj-lt"/>
              </a:rPr>
              <a:t>PAE</a:t>
            </a:r>
            <a:r>
              <a:rPr lang="en-US" sz="1200" b="1" dirty="0" smtClean="0">
                <a:latin typeface="+mj-lt"/>
              </a:rPr>
              <a:t>max</a:t>
            </a:r>
            <a:r>
              <a:rPr lang="en-US" sz="1600" b="1" dirty="0" smtClean="0">
                <a:latin typeface="+mj-lt"/>
              </a:rPr>
              <a:t> =29 %</a:t>
            </a:r>
            <a:endParaRPr lang="en-US" sz="1600" b="1" dirty="0">
              <a:latin typeface="+mj-lt"/>
            </a:endParaRPr>
          </a:p>
        </p:txBody>
      </p:sp>
      <p:sp>
        <p:nvSpPr>
          <p:cNvPr id="54" name="TextBox 53"/>
          <p:cNvSpPr txBox="1"/>
          <p:nvPr/>
        </p:nvSpPr>
        <p:spPr>
          <a:xfrm>
            <a:off x="3005340" y="2325123"/>
            <a:ext cx="1494320" cy="338554"/>
          </a:xfrm>
          <a:prstGeom prst="rect">
            <a:avLst/>
          </a:prstGeom>
          <a:noFill/>
        </p:spPr>
        <p:txBody>
          <a:bodyPr wrap="none" rtlCol="0">
            <a:spAutoFit/>
          </a:bodyPr>
          <a:lstStyle/>
          <a:p>
            <a:r>
              <a:rPr lang="en-US" sz="1600" b="1" dirty="0" smtClean="0">
                <a:latin typeface="+mj-lt"/>
              </a:rPr>
              <a:t>IP</a:t>
            </a:r>
            <a:r>
              <a:rPr lang="en-US" sz="1200" b="1" dirty="0" smtClean="0">
                <a:latin typeface="+mj-lt"/>
              </a:rPr>
              <a:t>-1dB</a:t>
            </a:r>
            <a:r>
              <a:rPr lang="en-US" sz="1600" b="1" dirty="0" smtClean="0">
                <a:latin typeface="+mj-lt"/>
              </a:rPr>
              <a:t> = 9.7dBm</a:t>
            </a:r>
            <a:endParaRPr lang="en-US" sz="1600" b="1" dirty="0">
              <a:latin typeface="+mj-lt"/>
            </a:endParaRPr>
          </a:p>
        </p:txBody>
      </p:sp>
      <p:sp>
        <p:nvSpPr>
          <p:cNvPr id="55" name="TextBox 54"/>
          <p:cNvSpPr txBox="1"/>
          <p:nvPr/>
        </p:nvSpPr>
        <p:spPr>
          <a:xfrm rot="16200000">
            <a:off x="4375008" y="2652888"/>
            <a:ext cx="2004780" cy="400110"/>
          </a:xfrm>
          <a:prstGeom prst="rect">
            <a:avLst/>
          </a:prstGeom>
          <a:noFill/>
        </p:spPr>
        <p:txBody>
          <a:bodyPr wrap="none" rtlCol="0">
            <a:spAutoFit/>
          </a:bodyPr>
          <a:lstStyle/>
          <a:p>
            <a:r>
              <a:rPr lang="en-US" b="1" dirty="0" smtClean="0">
                <a:latin typeface="+mj-lt"/>
              </a:rPr>
              <a:t>S-parameter (dB)</a:t>
            </a:r>
            <a:endParaRPr lang="en-US" b="1" dirty="0">
              <a:latin typeface="+mj-lt"/>
            </a:endParaRPr>
          </a:p>
        </p:txBody>
      </p:sp>
      <p:sp>
        <p:nvSpPr>
          <p:cNvPr id="56" name="TextBox 55"/>
          <p:cNvSpPr txBox="1"/>
          <p:nvPr/>
        </p:nvSpPr>
        <p:spPr>
          <a:xfrm>
            <a:off x="7369914" y="4350998"/>
            <a:ext cx="1303883" cy="400110"/>
          </a:xfrm>
          <a:prstGeom prst="rect">
            <a:avLst/>
          </a:prstGeom>
          <a:noFill/>
        </p:spPr>
        <p:txBody>
          <a:bodyPr wrap="none" rtlCol="0">
            <a:spAutoFit/>
          </a:bodyPr>
          <a:lstStyle/>
          <a:p>
            <a:r>
              <a:rPr lang="en-US" b="1" dirty="0" err="1" smtClean="0">
                <a:latin typeface="+mj-lt"/>
              </a:rPr>
              <a:t>Freq</a:t>
            </a:r>
            <a:r>
              <a:rPr lang="en-US" b="1" dirty="0" smtClean="0">
                <a:latin typeface="+mj-lt"/>
              </a:rPr>
              <a:t> (GHz)</a:t>
            </a:r>
            <a:endParaRPr lang="en-US" b="1" dirty="0">
              <a:latin typeface="+mj-lt"/>
            </a:endParaRPr>
          </a:p>
        </p:txBody>
      </p:sp>
      <p:cxnSp>
        <p:nvCxnSpPr>
          <p:cNvPr id="57" name="Straight Arrow Connector 56"/>
          <p:cNvCxnSpPr/>
          <p:nvPr/>
        </p:nvCxnSpPr>
        <p:spPr>
          <a:xfrm flipV="1">
            <a:off x="6981736" y="3333235"/>
            <a:ext cx="155694" cy="344059"/>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flipH="1" flipV="1">
            <a:off x="8776730" y="3549259"/>
            <a:ext cx="374602" cy="23761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6688498" y="3570745"/>
            <a:ext cx="490840" cy="338554"/>
          </a:xfrm>
          <a:prstGeom prst="rect">
            <a:avLst/>
          </a:prstGeom>
          <a:noFill/>
        </p:spPr>
        <p:txBody>
          <a:bodyPr wrap="none" rtlCol="0">
            <a:spAutoFit/>
          </a:bodyPr>
          <a:lstStyle/>
          <a:p>
            <a:r>
              <a:rPr lang="en-US" sz="1600" b="1" dirty="0" smtClean="0">
                <a:latin typeface="+mj-lt"/>
              </a:rPr>
              <a:t>S22</a:t>
            </a:r>
            <a:endParaRPr lang="en-US" sz="1600" b="1" dirty="0">
              <a:latin typeface="+mj-lt"/>
            </a:endParaRPr>
          </a:p>
        </p:txBody>
      </p:sp>
      <p:sp>
        <p:nvSpPr>
          <p:cNvPr id="60" name="TextBox 59"/>
          <p:cNvSpPr txBox="1"/>
          <p:nvPr/>
        </p:nvSpPr>
        <p:spPr>
          <a:xfrm>
            <a:off x="8935308" y="3714761"/>
            <a:ext cx="490840" cy="338554"/>
          </a:xfrm>
          <a:prstGeom prst="rect">
            <a:avLst/>
          </a:prstGeom>
          <a:noFill/>
        </p:spPr>
        <p:txBody>
          <a:bodyPr wrap="none" rtlCol="0">
            <a:spAutoFit/>
          </a:bodyPr>
          <a:lstStyle/>
          <a:p>
            <a:r>
              <a:rPr lang="en-US" sz="1600" b="1" dirty="0" smtClean="0">
                <a:latin typeface="+mj-lt"/>
              </a:rPr>
              <a:t>S11</a:t>
            </a:r>
            <a:endParaRPr lang="en-US" sz="1600" b="1" dirty="0">
              <a:latin typeface="+mj-lt"/>
            </a:endParaRPr>
          </a:p>
        </p:txBody>
      </p:sp>
      <p:cxnSp>
        <p:nvCxnSpPr>
          <p:cNvPr id="61" name="Straight Arrow Connector 60"/>
          <p:cNvCxnSpPr/>
          <p:nvPr/>
        </p:nvCxnSpPr>
        <p:spPr>
          <a:xfrm flipH="1" flipV="1">
            <a:off x="8488698" y="1721890"/>
            <a:ext cx="288032" cy="31520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8717938" y="1914561"/>
            <a:ext cx="490840" cy="338554"/>
          </a:xfrm>
          <a:prstGeom prst="rect">
            <a:avLst/>
          </a:prstGeom>
          <a:noFill/>
        </p:spPr>
        <p:txBody>
          <a:bodyPr wrap="none" rtlCol="0">
            <a:spAutoFit/>
          </a:bodyPr>
          <a:lstStyle/>
          <a:p>
            <a:r>
              <a:rPr lang="en-US" sz="1600" b="1" dirty="0" smtClean="0">
                <a:latin typeface="+mj-lt"/>
              </a:rPr>
              <a:t>S21</a:t>
            </a:r>
            <a:endParaRPr lang="en-US" sz="1600" b="1" dirty="0">
              <a:latin typeface="+mj-lt"/>
            </a:endParaRPr>
          </a:p>
        </p:txBody>
      </p:sp>
    </p:spTree>
    <p:extLst>
      <p:ext uri="{BB962C8B-B14F-4D97-AF65-F5344CB8AC3E}">
        <p14:creationId xmlns:p14="http://schemas.microsoft.com/office/powerpoint/2010/main" val="31961264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53690" y="1136199"/>
            <a:ext cx="6108601" cy="42907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453549" y="-86816"/>
            <a:ext cx="9051925" cy="1219200"/>
          </a:xfrm>
        </p:spPr>
        <p:txBody>
          <a:bodyPr>
            <a:normAutofit/>
          </a:bodyPr>
          <a:lstStyle/>
          <a:p>
            <a:r>
              <a:rPr lang="en-US" sz="3200" b="1" dirty="0"/>
              <a:t>5. 60 GHz </a:t>
            </a:r>
            <a:r>
              <a:rPr lang="en-US" sz="3200" b="1" dirty="0">
                <a:solidFill>
                  <a:srgbClr val="FF0000"/>
                </a:solidFill>
              </a:rPr>
              <a:t>1-Stage</a:t>
            </a:r>
            <a:r>
              <a:rPr lang="en-US" sz="3200" b="1" dirty="0"/>
              <a:t> Class-F PA (</a:t>
            </a:r>
            <a:r>
              <a:rPr lang="en-US" sz="3200" b="1" dirty="0">
                <a:solidFill>
                  <a:srgbClr val="FF0000"/>
                </a:solidFill>
              </a:rPr>
              <a:t>VCC = 2.2V</a:t>
            </a:r>
            <a:r>
              <a:rPr lang="en-US" sz="3200" b="1" dirty="0"/>
              <a:t>): </a:t>
            </a:r>
            <a:r>
              <a:rPr lang="en-US" sz="3200" b="1" dirty="0" smtClean="0"/>
              <a:t>Layout</a:t>
            </a:r>
            <a:endParaRPr lang="en-US" sz="3200" dirty="0"/>
          </a:p>
        </p:txBody>
      </p:sp>
      <p:sp>
        <p:nvSpPr>
          <p:cNvPr id="7" name="TextBox 6"/>
          <p:cNvSpPr txBox="1"/>
          <p:nvPr/>
        </p:nvSpPr>
        <p:spPr>
          <a:xfrm>
            <a:off x="4453136" y="1313274"/>
            <a:ext cx="675185" cy="400110"/>
          </a:xfrm>
          <a:prstGeom prst="rect">
            <a:avLst/>
          </a:prstGeom>
          <a:noFill/>
        </p:spPr>
        <p:txBody>
          <a:bodyPr wrap="none" rtlCol="0">
            <a:spAutoFit/>
          </a:bodyPr>
          <a:lstStyle/>
          <a:p>
            <a:r>
              <a:rPr lang="en-US" dirty="0" smtClean="0">
                <a:solidFill>
                  <a:schemeClr val="bg1"/>
                </a:solidFill>
              </a:rPr>
              <a:t>VBB</a:t>
            </a:r>
            <a:endParaRPr lang="en-US" dirty="0">
              <a:solidFill>
                <a:schemeClr val="bg1"/>
              </a:solidFill>
            </a:endParaRPr>
          </a:p>
        </p:txBody>
      </p:sp>
      <p:sp>
        <p:nvSpPr>
          <p:cNvPr id="8" name="TextBox 7"/>
          <p:cNvSpPr txBox="1"/>
          <p:nvPr/>
        </p:nvSpPr>
        <p:spPr>
          <a:xfrm>
            <a:off x="5533256" y="1313274"/>
            <a:ext cx="697627" cy="400110"/>
          </a:xfrm>
          <a:prstGeom prst="rect">
            <a:avLst/>
          </a:prstGeom>
          <a:noFill/>
        </p:spPr>
        <p:txBody>
          <a:bodyPr wrap="none" rtlCol="0">
            <a:spAutoFit/>
          </a:bodyPr>
          <a:lstStyle/>
          <a:p>
            <a:r>
              <a:rPr lang="en-US" dirty="0" smtClean="0">
                <a:solidFill>
                  <a:schemeClr val="bg1"/>
                </a:solidFill>
              </a:rPr>
              <a:t>VCC</a:t>
            </a:r>
            <a:endParaRPr lang="en-US" dirty="0">
              <a:solidFill>
                <a:schemeClr val="bg1"/>
              </a:solidFill>
            </a:endParaRPr>
          </a:p>
        </p:txBody>
      </p:sp>
      <p:sp>
        <p:nvSpPr>
          <p:cNvPr id="9" name="TextBox 8"/>
          <p:cNvSpPr txBox="1"/>
          <p:nvPr/>
        </p:nvSpPr>
        <p:spPr>
          <a:xfrm>
            <a:off x="6626338" y="1281336"/>
            <a:ext cx="635110" cy="400110"/>
          </a:xfrm>
          <a:prstGeom prst="rect">
            <a:avLst/>
          </a:prstGeom>
          <a:noFill/>
        </p:spPr>
        <p:txBody>
          <a:bodyPr wrap="none" rtlCol="0">
            <a:spAutoFit/>
          </a:bodyPr>
          <a:lstStyle/>
          <a:p>
            <a:r>
              <a:rPr lang="en-US" dirty="0" err="1" smtClean="0">
                <a:solidFill>
                  <a:schemeClr val="bg1"/>
                </a:solidFill>
              </a:rPr>
              <a:t>gnd</a:t>
            </a:r>
            <a:endParaRPr lang="en-US" dirty="0">
              <a:solidFill>
                <a:schemeClr val="bg1"/>
              </a:solidFill>
            </a:endParaRPr>
          </a:p>
        </p:txBody>
      </p:sp>
      <p:sp>
        <p:nvSpPr>
          <p:cNvPr id="10" name="TextBox 9"/>
          <p:cNvSpPr txBox="1"/>
          <p:nvPr/>
        </p:nvSpPr>
        <p:spPr>
          <a:xfrm>
            <a:off x="3529994" y="1281336"/>
            <a:ext cx="635110" cy="400110"/>
          </a:xfrm>
          <a:prstGeom prst="rect">
            <a:avLst/>
          </a:prstGeom>
          <a:noFill/>
        </p:spPr>
        <p:txBody>
          <a:bodyPr wrap="none" rtlCol="0">
            <a:spAutoFit/>
          </a:bodyPr>
          <a:lstStyle/>
          <a:p>
            <a:r>
              <a:rPr lang="en-US" dirty="0" err="1" smtClean="0">
                <a:solidFill>
                  <a:schemeClr val="bg1"/>
                </a:solidFill>
              </a:rPr>
              <a:t>gnd</a:t>
            </a:r>
            <a:endParaRPr lang="en-US" dirty="0">
              <a:solidFill>
                <a:schemeClr val="bg1"/>
              </a:solidFill>
            </a:endParaRPr>
          </a:p>
        </p:txBody>
      </p:sp>
      <p:sp>
        <p:nvSpPr>
          <p:cNvPr id="15" name="TextBox 14"/>
          <p:cNvSpPr txBox="1"/>
          <p:nvPr/>
        </p:nvSpPr>
        <p:spPr>
          <a:xfrm>
            <a:off x="2449874" y="2649488"/>
            <a:ext cx="635110" cy="400110"/>
          </a:xfrm>
          <a:prstGeom prst="rect">
            <a:avLst/>
          </a:prstGeom>
          <a:noFill/>
        </p:spPr>
        <p:txBody>
          <a:bodyPr wrap="none" rtlCol="0">
            <a:spAutoFit/>
          </a:bodyPr>
          <a:lstStyle/>
          <a:p>
            <a:r>
              <a:rPr lang="en-US" dirty="0" err="1" smtClean="0">
                <a:solidFill>
                  <a:schemeClr val="bg1"/>
                </a:solidFill>
              </a:rPr>
              <a:t>gnd</a:t>
            </a:r>
            <a:endParaRPr lang="en-US" dirty="0">
              <a:solidFill>
                <a:schemeClr val="bg1"/>
              </a:solidFill>
            </a:endParaRPr>
          </a:p>
        </p:txBody>
      </p:sp>
      <p:sp>
        <p:nvSpPr>
          <p:cNvPr id="16" name="TextBox 15"/>
          <p:cNvSpPr txBox="1"/>
          <p:nvPr/>
        </p:nvSpPr>
        <p:spPr>
          <a:xfrm>
            <a:off x="2449874" y="4737720"/>
            <a:ext cx="635110" cy="400110"/>
          </a:xfrm>
          <a:prstGeom prst="rect">
            <a:avLst/>
          </a:prstGeom>
          <a:noFill/>
        </p:spPr>
        <p:txBody>
          <a:bodyPr wrap="none" rtlCol="0">
            <a:spAutoFit/>
          </a:bodyPr>
          <a:lstStyle/>
          <a:p>
            <a:r>
              <a:rPr lang="en-US" dirty="0" err="1" smtClean="0">
                <a:solidFill>
                  <a:schemeClr val="bg1"/>
                </a:solidFill>
              </a:rPr>
              <a:t>gnd</a:t>
            </a:r>
            <a:endParaRPr lang="en-US" dirty="0">
              <a:solidFill>
                <a:schemeClr val="bg1"/>
              </a:solidFill>
            </a:endParaRPr>
          </a:p>
        </p:txBody>
      </p:sp>
      <p:sp>
        <p:nvSpPr>
          <p:cNvPr id="17" name="TextBox 16"/>
          <p:cNvSpPr txBox="1"/>
          <p:nvPr/>
        </p:nvSpPr>
        <p:spPr>
          <a:xfrm>
            <a:off x="2482736" y="3689538"/>
            <a:ext cx="569387" cy="400110"/>
          </a:xfrm>
          <a:prstGeom prst="rect">
            <a:avLst/>
          </a:prstGeom>
          <a:noFill/>
        </p:spPr>
        <p:txBody>
          <a:bodyPr wrap="none" rtlCol="0">
            <a:spAutoFit/>
          </a:bodyPr>
          <a:lstStyle/>
          <a:p>
            <a:r>
              <a:rPr lang="en-US" dirty="0" err="1" smtClean="0">
                <a:solidFill>
                  <a:schemeClr val="bg1"/>
                </a:solidFill>
              </a:rPr>
              <a:t>rfIn</a:t>
            </a:r>
            <a:endParaRPr lang="en-US" dirty="0">
              <a:solidFill>
                <a:schemeClr val="bg1"/>
              </a:solidFill>
            </a:endParaRPr>
          </a:p>
        </p:txBody>
      </p:sp>
      <p:sp>
        <p:nvSpPr>
          <p:cNvPr id="20" name="TextBox 19"/>
          <p:cNvSpPr txBox="1"/>
          <p:nvPr/>
        </p:nvSpPr>
        <p:spPr>
          <a:xfrm>
            <a:off x="7621488" y="3657600"/>
            <a:ext cx="771365" cy="400110"/>
          </a:xfrm>
          <a:prstGeom prst="rect">
            <a:avLst/>
          </a:prstGeom>
          <a:noFill/>
        </p:spPr>
        <p:txBody>
          <a:bodyPr wrap="none" rtlCol="0">
            <a:spAutoFit/>
          </a:bodyPr>
          <a:lstStyle/>
          <a:p>
            <a:r>
              <a:rPr lang="en-US" dirty="0" err="1" smtClean="0">
                <a:solidFill>
                  <a:schemeClr val="bg1"/>
                </a:solidFill>
              </a:rPr>
              <a:t>rfOut</a:t>
            </a:r>
            <a:endParaRPr lang="en-US" dirty="0">
              <a:solidFill>
                <a:schemeClr val="bg1"/>
              </a:solidFill>
            </a:endParaRPr>
          </a:p>
        </p:txBody>
      </p:sp>
      <p:sp>
        <p:nvSpPr>
          <p:cNvPr id="18" name="TextBox 17"/>
          <p:cNvSpPr txBox="1"/>
          <p:nvPr/>
        </p:nvSpPr>
        <p:spPr>
          <a:xfrm>
            <a:off x="2268959" y="5601816"/>
            <a:ext cx="8367464" cy="400110"/>
          </a:xfrm>
          <a:prstGeom prst="rect">
            <a:avLst/>
          </a:prstGeom>
          <a:noFill/>
        </p:spPr>
        <p:txBody>
          <a:bodyPr wrap="square" rtlCol="0">
            <a:spAutoFit/>
          </a:bodyPr>
          <a:lstStyle/>
          <a:p>
            <a:pPr marL="285750" indent="-285750" algn="l">
              <a:buFont typeface="Wingdings" pitchFamily="2" charset="2"/>
              <a:buChar char="q"/>
            </a:pPr>
            <a:r>
              <a:rPr lang="en-US" dirty="0" smtClean="0">
                <a:latin typeface="+mj-lt"/>
              </a:rPr>
              <a:t>Size: 575</a:t>
            </a:r>
            <a:r>
              <a:rPr lang="el-GR" dirty="0" smtClean="0">
                <a:latin typeface="+mj-lt"/>
              </a:rPr>
              <a:t>μ</a:t>
            </a:r>
            <a:r>
              <a:rPr lang="en-US" dirty="0" smtClean="0">
                <a:latin typeface="+mj-lt"/>
              </a:rPr>
              <a:t>m x 410</a:t>
            </a:r>
            <a:r>
              <a:rPr lang="el-GR" dirty="0" smtClean="0">
                <a:latin typeface="+mj-lt"/>
              </a:rPr>
              <a:t>μ</a:t>
            </a:r>
            <a:r>
              <a:rPr lang="en-US" dirty="0" smtClean="0">
                <a:latin typeface="+mj-lt"/>
              </a:rPr>
              <a:t>m</a:t>
            </a:r>
            <a:endParaRPr lang="en-US" dirty="0">
              <a:latin typeface="+mj-lt"/>
            </a:endParaRPr>
          </a:p>
        </p:txBody>
      </p:sp>
      <p:sp>
        <p:nvSpPr>
          <p:cNvPr id="19" name="TextBox 18"/>
          <p:cNvSpPr txBox="1"/>
          <p:nvPr/>
        </p:nvSpPr>
        <p:spPr>
          <a:xfrm>
            <a:off x="7634450" y="2649488"/>
            <a:ext cx="635110" cy="400110"/>
          </a:xfrm>
          <a:prstGeom prst="rect">
            <a:avLst/>
          </a:prstGeom>
          <a:noFill/>
        </p:spPr>
        <p:txBody>
          <a:bodyPr wrap="none" rtlCol="0">
            <a:spAutoFit/>
          </a:bodyPr>
          <a:lstStyle/>
          <a:p>
            <a:r>
              <a:rPr lang="en-US" dirty="0" err="1" smtClean="0">
                <a:solidFill>
                  <a:schemeClr val="bg1"/>
                </a:solidFill>
              </a:rPr>
              <a:t>gnd</a:t>
            </a:r>
            <a:endParaRPr lang="en-US" dirty="0">
              <a:solidFill>
                <a:schemeClr val="bg1"/>
              </a:solidFill>
            </a:endParaRPr>
          </a:p>
        </p:txBody>
      </p:sp>
      <p:sp>
        <p:nvSpPr>
          <p:cNvPr id="23" name="TextBox 22"/>
          <p:cNvSpPr txBox="1"/>
          <p:nvPr/>
        </p:nvSpPr>
        <p:spPr>
          <a:xfrm>
            <a:off x="7634450" y="4737720"/>
            <a:ext cx="635110" cy="400110"/>
          </a:xfrm>
          <a:prstGeom prst="rect">
            <a:avLst/>
          </a:prstGeom>
          <a:noFill/>
        </p:spPr>
        <p:txBody>
          <a:bodyPr wrap="none" rtlCol="0">
            <a:spAutoFit/>
          </a:bodyPr>
          <a:lstStyle/>
          <a:p>
            <a:r>
              <a:rPr lang="en-US" dirty="0" err="1" smtClean="0">
                <a:solidFill>
                  <a:schemeClr val="bg1"/>
                </a:solidFill>
              </a:rPr>
              <a:t>gnd</a:t>
            </a:r>
            <a:endParaRPr lang="en-US" dirty="0">
              <a:solidFill>
                <a:schemeClr val="bg1"/>
              </a:solidFill>
            </a:endParaRPr>
          </a:p>
        </p:txBody>
      </p:sp>
      <p:sp>
        <p:nvSpPr>
          <p:cNvPr id="24" name="Footer Placeholder 1"/>
          <p:cNvSpPr txBox="1">
            <a:spLocks/>
          </p:cNvSpPr>
          <p:nvPr/>
        </p:nvSpPr>
        <p:spPr>
          <a:xfrm>
            <a:off x="6741222" y="6897963"/>
            <a:ext cx="3184525" cy="271190"/>
          </a:xfrm>
          <a:prstGeom prst="rect">
            <a:avLst/>
          </a:prstGeom>
        </p:spPr>
        <p:txBody>
          <a:bodyPr vert="horz" lIns="91412" tIns="45707" rIns="91412" bIns="45707" rtlCol="0" anchor="ctr"/>
          <a:lstStyle/>
          <a:p>
            <a:pPr algn="r" defTabSz="914123"/>
            <a:r>
              <a:rPr lang="en-US" sz="1400" cap="small" dirty="0" smtClean="0">
                <a:latin typeface="Arial Narrow" pitchFamily="34" charset="0"/>
              </a:rPr>
              <a:t>15</a:t>
            </a:r>
            <a:endParaRPr lang="en-US" sz="1400" cap="small" dirty="0">
              <a:latin typeface="Arial Narrow" pitchFamily="34" charset="0"/>
            </a:endParaRPr>
          </a:p>
        </p:txBody>
      </p:sp>
    </p:spTree>
    <p:extLst>
      <p:ext uri="{BB962C8B-B14F-4D97-AF65-F5344CB8AC3E}">
        <p14:creationId xmlns:p14="http://schemas.microsoft.com/office/powerpoint/2010/main" val="134980754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ooter Placeholder 1"/>
          <p:cNvSpPr txBox="1">
            <a:spLocks/>
          </p:cNvSpPr>
          <p:nvPr/>
        </p:nvSpPr>
        <p:spPr>
          <a:xfrm>
            <a:off x="6741222" y="6897963"/>
            <a:ext cx="3184525" cy="271190"/>
          </a:xfrm>
          <a:prstGeom prst="rect">
            <a:avLst/>
          </a:prstGeom>
        </p:spPr>
        <p:txBody>
          <a:bodyPr vert="horz" lIns="91412" tIns="45707" rIns="91412" bIns="45707" rtlCol="0" anchor="ctr"/>
          <a:lstStyle/>
          <a:p>
            <a:pPr algn="r" defTabSz="914123"/>
            <a:r>
              <a:rPr lang="en-US" sz="1400" cap="small" dirty="0" smtClean="0">
                <a:latin typeface="Arial Narrow" pitchFamily="34" charset="0"/>
              </a:rPr>
              <a:t>16</a:t>
            </a:r>
            <a:endParaRPr lang="en-US" sz="1400" cap="small" dirty="0">
              <a:latin typeface="Arial Narrow" pitchFamily="34" charset="0"/>
            </a:endParaRPr>
          </a:p>
        </p:txBody>
      </p:sp>
      <p:sp>
        <p:nvSpPr>
          <p:cNvPr id="31" name="Title 1"/>
          <p:cNvSpPr>
            <a:spLocks noGrp="1"/>
          </p:cNvSpPr>
          <p:nvPr>
            <p:ph type="title"/>
          </p:nvPr>
        </p:nvSpPr>
        <p:spPr>
          <a:xfrm>
            <a:off x="832048" y="65510"/>
            <a:ext cx="8229600" cy="639762"/>
          </a:xfrm>
        </p:spPr>
        <p:txBody>
          <a:bodyPr>
            <a:normAutofit fontScale="90000"/>
          </a:bodyPr>
          <a:lstStyle/>
          <a:p>
            <a:r>
              <a:rPr lang="en-US" sz="3200" b="1" dirty="0" smtClean="0"/>
              <a:t>6. </a:t>
            </a:r>
            <a:r>
              <a:rPr lang="en-US" sz="3200" b="1" dirty="0"/>
              <a:t>60 GHz </a:t>
            </a:r>
            <a:r>
              <a:rPr lang="en-US" sz="3200" b="1" dirty="0">
                <a:solidFill>
                  <a:srgbClr val="FF0000"/>
                </a:solidFill>
              </a:rPr>
              <a:t>1-Stage</a:t>
            </a:r>
            <a:r>
              <a:rPr lang="en-US" sz="3200" b="1" dirty="0"/>
              <a:t> Class-F PA (</a:t>
            </a:r>
            <a:r>
              <a:rPr lang="en-US" sz="3200" b="1" dirty="0">
                <a:solidFill>
                  <a:srgbClr val="FF0000"/>
                </a:solidFill>
              </a:rPr>
              <a:t>VCC = </a:t>
            </a:r>
            <a:r>
              <a:rPr lang="en-US" sz="3200" b="1" dirty="0" smtClean="0">
                <a:solidFill>
                  <a:srgbClr val="FF0000"/>
                </a:solidFill>
              </a:rPr>
              <a:t>1.3V</a:t>
            </a:r>
            <a:r>
              <a:rPr lang="en-US" sz="3200" b="1" dirty="0"/>
              <a:t>): Schematic</a:t>
            </a:r>
          </a:p>
        </p:txBody>
      </p:sp>
      <p:sp>
        <p:nvSpPr>
          <p:cNvPr id="52" name="TextBox 51"/>
          <p:cNvSpPr txBox="1"/>
          <p:nvPr/>
        </p:nvSpPr>
        <p:spPr>
          <a:xfrm>
            <a:off x="838200" y="5097760"/>
            <a:ext cx="8367464" cy="1323439"/>
          </a:xfrm>
          <a:prstGeom prst="rect">
            <a:avLst/>
          </a:prstGeom>
          <a:noFill/>
        </p:spPr>
        <p:txBody>
          <a:bodyPr wrap="square" rtlCol="0">
            <a:spAutoFit/>
          </a:bodyPr>
          <a:lstStyle/>
          <a:p>
            <a:pPr marL="285750" indent="-285750" algn="l">
              <a:buFont typeface="Wingdings" pitchFamily="2" charset="2"/>
              <a:buChar char="q"/>
            </a:pPr>
            <a:r>
              <a:rPr lang="en-US" b="1" dirty="0" smtClean="0">
                <a:latin typeface="+mj-lt"/>
              </a:rPr>
              <a:t>Class-F, 1-stage design:  2</a:t>
            </a:r>
            <a:r>
              <a:rPr lang="en-US" b="1" baseline="30000" dirty="0" smtClean="0">
                <a:latin typeface="+mj-lt"/>
              </a:rPr>
              <a:t>nd</a:t>
            </a:r>
            <a:r>
              <a:rPr lang="en-US" b="1" dirty="0" smtClean="0">
                <a:latin typeface="+mj-lt"/>
              </a:rPr>
              <a:t> &amp; 3</a:t>
            </a:r>
            <a:r>
              <a:rPr lang="en-US" b="1" baseline="30000" dirty="0" smtClean="0">
                <a:latin typeface="+mj-lt"/>
              </a:rPr>
              <a:t>rd</a:t>
            </a:r>
            <a:r>
              <a:rPr lang="en-US" b="1" dirty="0" smtClean="0">
                <a:latin typeface="+mj-lt"/>
              </a:rPr>
              <a:t> harmonic controls </a:t>
            </a:r>
          </a:p>
          <a:p>
            <a:pPr marL="285750" indent="-285750" algn="l">
              <a:buFont typeface="Wingdings" pitchFamily="2" charset="2"/>
              <a:buChar char="q"/>
            </a:pPr>
            <a:r>
              <a:rPr lang="en-US" b="1" dirty="0" smtClean="0">
                <a:latin typeface="+mj-lt"/>
              </a:rPr>
              <a:t> Harmonic filter: high-Z for fund &amp; 3</a:t>
            </a:r>
            <a:r>
              <a:rPr lang="en-US" b="1" baseline="30000" dirty="0" smtClean="0">
                <a:latin typeface="+mj-lt"/>
              </a:rPr>
              <a:t>rd</a:t>
            </a:r>
            <a:r>
              <a:rPr lang="en-US" b="1" dirty="0" smtClean="0">
                <a:latin typeface="+mj-lt"/>
              </a:rPr>
              <a:t>-harmonic, low-Z for 2</a:t>
            </a:r>
            <a:r>
              <a:rPr lang="en-US" b="1" baseline="30000" dirty="0" smtClean="0">
                <a:latin typeface="+mj-lt"/>
              </a:rPr>
              <a:t>nd</a:t>
            </a:r>
            <a:r>
              <a:rPr lang="en-US" b="1" dirty="0" smtClean="0">
                <a:latin typeface="+mj-lt"/>
              </a:rPr>
              <a:t>-harmonic</a:t>
            </a:r>
          </a:p>
          <a:p>
            <a:pPr marL="285750" indent="-285750" algn="l">
              <a:buFont typeface="Wingdings" pitchFamily="2" charset="2"/>
              <a:buChar char="q"/>
            </a:pPr>
            <a:r>
              <a:rPr lang="en-US" b="1" dirty="0" smtClean="0">
                <a:latin typeface="+mj-lt"/>
              </a:rPr>
              <a:t> OP</a:t>
            </a:r>
            <a:r>
              <a:rPr lang="en-US" b="1" baseline="-25000" dirty="0" smtClean="0">
                <a:latin typeface="+mj-lt"/>
              </a:rPr>
              <a:t>-1dB</a:t>
            </a:r>
            <a:r>
              <a:rPr lang="en-US" b="1" dirty="0" smtClean="0">
                <a:latin typeface="+mj-lt"/>
              </a:rPr>
              <a:t>:  ~11 dBm, </a:t>
            </a:r>
            <a:r>
              <a:rPr lang="en-US" dirty="0" err="1" smtClean="0">
                <a:latin typeface="+mj-lt"/>
              </a:rPr>
              <a:t>P</a:t>
            </a:r>
            <a:r>
              <a:rPr lang="en-US" baseline="-25000" dirty="0" err="1" smtClean="0">
                <a:latin typeface="+mj-lt"/>
              </a:rPr>
              <a:t>sat</a:t>
            </a:r>
            <a:r>
              <a:rPr lang="en-US" dirty="0" smtClean="0">
                <a:latin typeface="+mj-lt"/>
              </a:rPr>
              <a:t>:  ~12.5 dBm</a:t>
            </a:r>
          </a:p>
          <a:p>
            <a:pPr marL="285750" indent="-285750" algn="l">
              <a:buFont typeface="Wingdings" pitchFamily="2" charset="2"/>
              <a:buChar char="q"/>
            </a:pPr>
            <a:r>
              <a:rPr lang="en-US" dirty="0" smtClean="0">
                <a:latin typeface="+mj-lt"/>
              </a:rPr>
              <a:t> PAE: max 25-26 %</a:t>
            </a:r>
          </a:p>
        </p:txBody>
      </p:sp>
      <p:pic>
        <p:nvPicPr>
          <p:cNvPr id="14374" name="Picture 38"/>
          <p:cNvPicPr>
            <a:picLocks noChangeAspect="1" noChangeArrowheads="1"/>
          </p:cNvPicPr>
          <p:nvPr/>
        </p:nvPicPr>
        <p:blipFill rotWithShape="1">
          <a:blip r:embed="rId3">
            <a:extLst>
              <a:ext uri="{28A0092B-C50C-407E-A947-70E740481C1C}">
                <a14:useLocalDpi xmlns:a14="http://schemas.microsoft.com/office/drawing/2010/main" val="0"/>
              </a:ext>
            </a:extLst>
          </a:blip>
          <a:srcRect l="9642" t="5139" r="13297" b="2349"/>
          <a:stretch/>
        </p:blipFill>
        <p:spPr bwMode="auto">
          <a:xfrm>
            <a:off x="2457450" y="1123950"/>
            <a:ext cx="5343525" cy="364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49057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1"/>
          <p:cNvSpPr>
            <a:spLocks noGrp="1"/>
          </p:cNvSpPr>
          <p:nvPr>
            <p:ph type="title"/>
          </p:nvPr>
        </p:nvSpPr>
        <p:spPr>
          <a:xfrm>
            <a:off x="0" y="57200"/>
            <a:ext cx="10058400" cy="639762"/>
          </a:xfrm>
        </p:spPr>
        <p:txBody>
          <a:bodyPr>
            <a:normAutofit/>
          </a:bodyPr>
          <a:lstStyle/>
          <a:p>
            <a:r>
              <a:rPr lang="en-US" sz="3200" b="1" dirty="0"/>
              <a:t>6. 60 GHz </a:t>
            </a:r>
            <a:r>
              <a:rPr lang="en-US" sz="3200" b="1" dirty="0">
                <a:solidFill>
                  <a:srgbClr val="FF0000"/>
                </a:solidFill>
              </a:rPr>
              <a:t>1-Stage</a:t>
            </a:r>
            <a:r>
              <a:rPr lang="en-US" sz="3200" b="1" dirty="0"/>
              <a:t> Class-F PA (</a:t>
            </a:r>
            <a:r>
              <a:rPr lang="en-US" sz="3200" b="1" dirty="0">
                <a:solidFill>
                  <a:srgbClr val="FF0000"/>
                </a:solidFill>
              </a:rPr>
              <a:t>VCC = 1.3V</a:t>
            </a:r>
            <a:r>
              <a:rPr lang="en-US" sz="3200" b="1" dirty="0"/>
              <a:t>): </a:t>
            </a:r>
            <a:r>
              <a:rPr lang="en-US" sz="3200" b="1" dirty="0" smtClean="0"/>
              <a:t>Simulations</a:t>
            </a:r>
            <a:endParaRPr lang="en-US" sz="3200" b="1" dirty="0"/>
          </a:p>
        </p:txBody>
      </p:sp>
      <p:sp>
        <p:nvSpPr>
          <p:cNvPr id="24" name="Footer Placeholder 1"/>
          <p:cNvSpPr txBox="1">
            <a:spLocks/>
          </p:cNvSpPr>
          <p:nvPr/>
        </p:nvSpPr>
        <p:spPr>
          <a:xfrm>
            <a:off x="6741222" y="6897963"/>
            <a:ext cx="3184525" cy="271190"/>
          </a:xfrm>
          <a:prstGeom prst="rect">
            <a:avLst/>
          </a:prstGeom>
        </p:spPr>
        <p:txBody>
          <a:bodyPr vert="horz" lIns="91412" tIns="45707" rIns="91412" bIns="45707" rtlCol="0" anchor="ctr"/>
          <a:lstStyle/>
          <a:p>
            <a:pPr algn="r" defTabSz="914123"/>
            <a:r>
              <a:rPr lang="en-US" sz="1400" cap="small" dirty="0" smtClean="0">
                <a:latin typeface="Arial Narrow" pitchFamily="34" charset="0"/>
              </a:rPr>
              <a:t>17</a:t>
            </a:r>
            <a:endParaRPr lang="en-US" sz="1400" cap="small" dirty="0">
              <a:latin typeface="Arial Narrow" pitchFamily="34" charset="0"/>
            </a:endParaRPr>
          </a:p>
        </p:txBody>
      </p:sp>
      <p:sp>
        <p:nvSpPr>
          <p:cNvPr id="25" name="TextBox 24"/>
          <p:cNvSpPr txBox="1"/>
          <p:nvPr/>
        </p:nvSpPr>
        <p:spPr>
          <a:xfrm>
            <a:off x="838200" y="5489738"/>
            <a:ext cx="8367464" cy="707886"/>
          </a:xfrm>
          <a:prstGeom prst="rect">
            <a:avLst/>
          </a:prstGeom>
          <a:noFill/>
        </p:spPr>
        <p:txBody>
          <a:bodyPr wrap="square" rtlCol="0">
            <a:spAutoFit/>
          </a:bodyPr>
          <a:lstStyle/>
          <a:p>
            <a:pPr marL="285750" indent="-285750" algn="l">
              <a:buFont typeface="Wingdings" pitchFamily="2" charset="2"/>
              <a:buChar char="q"/>
            </a:pPr>
            <a:r>
              <a:rPr lang="en-US" dirty="0" smtClean="0">
                <a:latin typeface="+mj-lt"/>
              </a:rPr>
              <a:t>These are simulation results including layout sonnet EM-model.</a:t>
            </a:r>
          </a:p>
          <a:p>
            <a:pPr marL="285750" indent="-285750" algn="l">
              <a:buFont typeface="Wingdings" pitchFamily="2" charset="2"/>
              <a:buChar char="q"/>
            </a:pPr>
            <a:r>
              <a:rPr lang="en-US" dirty="0" smtClean="0">
                <a:latin typeface="+mj-lt"/>
              </a:rPr>
              <a:t>Single stage design has ~12.5 dBm </a:t>
            </a:r>
            <a:r>
              <a:rPr lang="en-US" dirty="0" err="1" smtClean="0">
                <a:latin typeface="+mj-lt"/>
              </a:rPr>
              <a:t>P</a:t>
            </a:r>
            <a:r>
              <a:rPr lang="en-US" baseline="-25000" dirty="0" err="1" smtClean="0">
                <a:latin typeface="+mj-lt"/>
              </a:rPr>
              <a:t>sat</a:t>
            </a:r>
            <a:r>
              <a:rPr lang="en-US" dirty="0" smtClean="0">
                <a:latin typeface="+mj-lt"/>
              </a:rPr>
              <a:t> with 25-26% PAE.   </a:t>
            </a:r>
          </a:p>
        </p:txBody>
      </p:sp>
      <p:pic>
        <p:nvPicPr>
          <p:cNvPr id="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273" r="1154"/>
          <a:stretch/>
        </p:blipFill>
        <p:spPr bwMode="auto">
          <a:xfrm>
            <a:off x="5650522" y="1472293"/>
            <a:ext cx="4255633" cy="31635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1997" t="2095" r="4047" b="4474"/>
          <a:stretch/>
        </p:blipFill>
        <p:spPr bwMode="auto">
          <a:xfrm>
            <a:off x="452301" y="1425352"/>
            <a:ext cx="4550149" cy="3155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 name="TextBox 28"/>
          <p:cNvSpPr txBox="1"/>
          <p:nvPr/>
        </p:nvSpPr>
        <p:spPr>
          <a:xfrm rot="16200000">
            <a:off x="-327887" y="2491319"/>
            <a:ext cx="1321196" cy="400110"/>
          </a:xfrm>
          <a:prstGeom prst="rect">
            <a:avLst/>
          </a:prstGeom>
          <a:noFill/>
        </p:spPr>
        <p:txBody>
          <a:bodyPr wrap="none" rtlCol="0">
            <a:spAutoFit/>
          </a:bodyPr>
          <a:lstStyle/>
          <a:p>
            <a:r>
              <a:rPr lang="en-US" b="1" dirty="0" smtClean="0">
                <a:latin typeface="+mj-lt"/>
              </a:rPr>
              <a:t>P</a:t>
            </a:r>
            <a:r>
              <a:rPr lang="en-US" sz="1600" b="1" dirty="0" smtClean="0">
                <a:latin typeface="+mj-lt"/>
              </a:rPr>
              <a:t>out</a:t>
            </a:r>
            <a:r>
              <a:rPr lang="en-US" b="1" dirty="0" smtClean="0">
                <a:latin typeface="+mj-lt"/>
              </a:rPr>
              <a:t> (dBm)</a:t>
            </a:r>
            <a:endParaRPr lang="en-US" b="1" dirty="0">
              <a:latin typeface="+mj-lt"/>
            </a:endParaRPr>
          </a:p>
        </p:txBody>
      </p:sp>
      <p:sp>
        <p:nvSpPr>
          <p:cNvPr id="30" name="TextBox 29"/>
          <p:cNvSpPr txBox="1"/>
          <p:nvPr/>
        </p:nvSpPr>
        <p:spPr>
          <a:xfrm>
            <a:off x="1959589" y="4480735"/>
            <a:ext cx="1162498" cy="400110"/>
          </a:xfrm>
          <a:prstGeom prst="rect">
            <a:avLst/>
          </a:prstGeom>
          <a:noFill/>
        </p:spPr>
        <p:txBody>
          <a:bodyPr wrap="none" rtlCol="0">
            <a:spAutoFit/>
          </a:bodyPr>
          <a:lstStyle/>
          <a:p>
            <a:r>
              <a:rPr lang="en-US" b="1" dirty="0" smtClean="0">
                <a:latin typeface="+mj-lt"/>
              </a:rPr>
              <a:t>P</a:t>
            </a:r>
            <a:r>
              <a:rPr lang="en-US" b="1" baseline="-25000" dirty="0" smtClean="0">
                <a:latin typeface="+mj-lt"/>
              </a:rPr>
              <a:t>in</a:t>
            </a:r>
            <a:r>
              <a:rPr lang="en-US" b="1" dirty="0" smtClean="0">
                <a:latin typeface="+mj-lt"/>
              </a:rPr>
              <a:t> (dBm)</a:t>
            </a:r>
            <a:endParaRPr lang="en-US" b="1" dirty="0">
              <a:latin typeface="+mj-lt"/>
            </a:endParaRPr>
          </a:p>
        </p:txBody>
      </p:sp>
      <p:sp>
        <p:nvSpPr>
          <p:cNvPr id="31" name="TextBox 30"/>
          <p:cNvSpPr txBox="1"/>
          <p:nvPr/>
        </p:nvSpPr>
        <p:spPr>
          <a:xfrm rot="16200000">
            <a:off x="4635682" y="2601799"/>
            <a:ext cx="989630" cy="400110"/>
          </a:xfrm>
          <a:prstGeom prst="rect">
            <a:avLst/>
          </a:prstGeom>
          <a:noFill/>
        </p:spPr>
        <p:txBody>
          <a:bodyPr wrap="none" rtlCol="0">
            <a:spAutoFit/>
          </a:bodyPr>
          <a:lstStyle/>
          <a:p>
            <a:r>
              <a:rPr lang="en-US" b="1" dirty="0" smtClean="0">
                <a:latin typeface="+mj-lt"/>
              </a:rPr>
              <a:t>PAE (%)</a:t>
            </a:r>
            <a:endParaRPr lang="en-US" b="1" dirty="0">
              <a:latin typeface="+mj-lt"/>
            </a:endParaRPr>
          </a:p>
        </p:txBody>
      </p:sp>
      <p:cxnSp>
        <p:nvCxnSpPr>
          <p:cNvPr id="32" name="Straight Arrow Connector 31"/>
          <p:cNvCxnSpPr/>
          <p:nvPr/>
        </p:nvCxnSpPr>
        <p:spPr>
          <a:xfrm>
            <a:off x="2964954" y="1636261"/>
            <a:ext cx="237296" cy="19835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V="1">
            <a:off x="3242414" y="2165579"/>
            <a:ext cx="0" cy="597549"/>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3796258" y="2547104"/>
            <a:ext cx="296818" cy="0"/>
          </a:xfrm>
          <a:prstGeom prst="straightConnector1">
            <a:avLst/>
          </a:prstGeom>
          <a:ln w="19050">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H="1">
            <a:off x="1663585" y="3086509"/>
            <a:ext cx="381000" cy="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1486026" y="1466984"/>
            <a:ext cx="1531894" cy="338554"/>
          </a:xfrm>
          <a:prstGeom prst="rect">
            <a:avLst/>
          </a:prstGeom>
          <a:noFill/>
        </p:spPr>
        <p:txBody>
          <a:bodyPr wrap="none" rtlCol="0">
            <a:spAutoFit/>
          </a:bodyPr>
          <a:lstStyle/>
          <a:p>
            <a:r>
              <a:rPr lang="en-US" sz="1600" b="1" dirty="0" smtClean="0">
                <a:latin typeface="+mj-lt"/>
              </a:rPr>
              <a:t>PAE</a:t>
            </a:r>
            <a:r>
              <a:rPr lang="en-US" sz="1200" b="1" dirty="0" smtClean="0">
                <a:latin typeface="+mj-lt"/>
              </a:rPr>
              <a:t>max</a:t>
            </a:r>
            <a:r>
              <a:rPr lang="en-US" sz="1600" b="1" dirty="0" smtClean="0">
                <a:latin typeface="+mj-lt"/>
              </a:rPr>
              <a:t> = 25.8 %</a:t>
            </a:r>
            <a:endParaRPr lang="en-US" sz="1600" b="1" dirty="0">
              <a:latin typeface="+mj-lt"/>
            </a:endParaRPr>
          </a:p>
        </p:txBody>
      </p:sp>
      <p:sp>
        <p:nvSpPr>
          <p:cNvPr id="37" name="TextBox 36"/>
          <p:cNvSpPr txBox="1"/>
          <p:nvPr/>
        </p:nvSpPr>
        <p:spPr>
          <a:xfrm>
            <a:off x="2540838" y="2772779"/>
            <a:ext cx="1439818" cy="338554"/>
          </a:xfrm>
          <a:prstGeom prst="rect">
            <a:avLst/>
          </a:prstGeom>
          <a:noFill/>
        </p:spPr>
        <p:txBody>
          <a:bodyPr wrap="none" rtlCol="0">
            <a:spAutoFit/>
          </a:bodyPr>
          <a:lstStyle/>
          <a:p>
            <a:r>
              <a:rPr lang="en-US" sz="1600" b="1" dirty="0" smtClean="0">
                <a:latin typeface="+mj-lt"/>
              </a:rPr>
              <a:t>P</a:t>
            </a:r>
            <a:r>
              <a:rPr lang="en-US" sz="1200" b="1" dirty="0" smtClean="0">
                <a:latin typeface="+mj-lt"/>
              </a:rPr>
              <a:t>-1dB</a:t>
            </a:r>
            <a:r>
              <a:rPr lang="en-US" sz="1600" b="1" dirty="0" smtClean="0">
                <a:latin typeface="+mj-lt"/>
              </a:rPr>
              <a:t> = 5.5dBm</a:t>
            </a:r>
            <a:endParaRPr lang="en-US" sz="1600" b="1" dirty="0">
              <a:latin typeface="+mj-lt"/>
            </a:endParaRPr>
          </a:p>
        </p:txBody>
      </p:sp>
      <p:sp>
        <p:nvSpPr>
          <p:cNvPr id="38" name="TextBox 37"/>
          <p:cNvSpPr txBox="1"/>
          <p:nvPr/>
        </p:nvSpPr>
        <p:spPr>
          <a:xfrm rot="16200000">
            <a:off x="4489160" y="2802861"/>
            <a:ext cx="2004780" cy="400110"/>
          </a:xfrm>
          <a:prstGeom prst="rect">
            <a:avLst/>
          </a:prstGeom>
          <a:noFill/>
        </p:spPr>
        <p:txBody>
          <a:bodyPr wrap="none" rtlCol="0">
            <a:spAutoFit/>
          </a:bodyPr>
          <a:lstStyle/>
          <a:p>
            <a:r>
              <a:rPr lang="en-US" b="1" dirty="0" smtClean="0">
                <a:latin typeface="+mj-lt"/>
              </a:rPr>
              <a:t>S-parameter (dB)</a:t>
            </a:r>
            <a:endParaRPr lang="en-US" b="1" dirty="0">
              <a:latin typeface="+mj-lt"/>
            </a:endParaRPr>
          </a:p>
        </p:txBody>
      </p:sp>
      <p:sp>
        <p:nvSpPr>
          <p:cNvPr id="40" name="TextBox 39"/>
          <p:cNvSpPr txBox="1"/>
          <p:nvPr/>
        </p:nvSpPr>
        <p:spPr>
          <a:xfrm>
            <a:off x="7484066" y="4553634"/>
            <a:ext cx="1303883" cy="400110"/>
          </a:xfrm>
          <a:prstGeom prst="rect">
            <a:avLst/>
          </a:prstGeom>
          <a:noFill/>
        </p:spPr>
        <p:txBody>
          <a:bodyPr wrap="none" rtlCol="0">
            <a:spAutoFit/>
          </a:bodyPr>
          <a:lstStyle/>
          <a:p>
            <a:r>
              <a:rPr lang="en-US" b="1" dirty="0" err="1" smtClean="0">
                <a:latin typeface="+mj-lt"/>
              </a:rPr>
              <a:t>Freq</a:t>
            </a:r>
            <a:r>
              <a:rPr lang="en-US" b="1" dirty="0" smtClean="0">
                <a:latin typeface="+mj-lt"/>
              </a:rPr>
              <a:t> (GHz)</a:t>
            </a:r>
            <a:endParaRPr lang="en-US" b="1" dirty="0">
              <a:latin typeface="+mj-lt"/>
            </a:endParaRPr>
          </a:p>
        </p:txBody>
      </p:sp>
      <p:cxnSp>
        <p:nvCxnSpPr>
          <p:cNvPr id="41" name="Straight Arrow Connector 40"/>
          <p:cNvCxnSpPr/>
          <p:nvPr/>
        </p:nvCxnSpPr>
        <p:spPr>
          <a:xfrm flipV="1">
            <a:off x="6245008" y="3267184"/>
            <a:ext cx="155694" cy="344059"/>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H="1" flipV="1">
            <a:off x="8314818" y="3348843"/>
            <a:ext cx="374602" cy="23761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6023778" y="3580914"/>
            <a:ext cx="490840" cy="338554"/>
          </a:xfrm>
          <a:prstGeom prst="rect">
            <a:avLst/>
          </a:prstGeom>
          <a:noFill/>
        </p:spPr>
        <p:txBody>
          <a:bodyPr wrap="none" rtlCol="0">
            <a:spAutoFit/>
          </a:bodyPr>
          <a:lstStyle/>
          <a:p>
            <a:r>
              <a:rPr lang="en-US" sz="1600" b="1" dirty="0" smtClean="0">
                <a:latin typeface="+mj-lt"/>
              </a:rPr>
              <a:t>S22</a:t>
            </a:r>
            <a:endParaRPr lang="en-US" sz="1600" b="1" dirty="0">
              <a:latin typeface="+mj-lt"/>
            </a:endParaRPr>
          </a:p>
        </p:txBody>
      </p:sp>
      <p:sp>
        <p:nvSpPr>
          <p:cNvPr id="44" name="TextBox 43"/>
          <p:cNvSpPr txBox="1"/>
          <p:nvPr/>
        </p:nvSpPr>
        <p:spPr>
          <a:xfrm>
            <a:off x="8568912" y="3494392"/>
            <a:ext cx="490840" cy="338554"/>
          </a:xfrm>
          <a:prstGeom prst="rect">
            <a:avLst/>
          </a:prstGeom>
          <a:noFill/>
        </p:spPr>
        <p:txBody>
          <a:bodyPr wrap="none" rtlCol="0">
            <a:spAutoFit/>
          </a:bodyPr>
          <a:lstStyle/>
          <a:p>
            <a:r>
              <a:rPr lang="en-US" sz="1600" b="1" dirty="0" smtClean="0">
                <a:latin typeface="+mj-lt"/>
              </a:rPr>
              <a:t>S11</a:t>
            </a:r>
            <a:endParaRPr lang="en-US" sz="1600" b="1" dirty="0">
              <a:latin typeface="+mj-lt"/>
            </a:endParaRPr>
          </a:p>
        </p:txBody>
      </p:sp>
      <p:cxnSp>
        <p:nvCxnSpPr>
          <p:cNvPr id="45" name="Straight Arrow Connector 44"/>
          <p:cNvCxnSpPr/>
          <p:nvPr/>
        </p:nvCxnSpPr>
        <p:spPr>
          <a:xfrm flipH="1" flipV="1">
            <a:off x="8571925" y="2087887"/>
            <a:ext cx="288032" cy="31520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8801165" y="2280558"/>
            <a:ext cx="490840" cy="338554"/>
          </a:xfrm>
          <a:prstGeom prst="rect">
            <a:avLst/>
          </a:prstGeom>
          <a:noFill/>
        </p:spPr>
        <p:txBody>
          <a:bodyPr wrap="none" rtlCol="0">
            <a:spAutoFit/>
          </a:bodyPr>
          <a:lstStyle/>
          <a:p>
            <a:r>
              <a:rPr lang="en-US" sz="1600" b="1" dirty="0" smtClean="0">
                <a:latin typeface="+mj-lt"/>
              </a:rPr>
              <a:t>S21</a:t>
            </a:r>
            <a:endParaRPr lang="en-US" sz="1600" b="1" dirty="0">
              <a:latin typeface="+mj-lt"/>
            </a:endParaRPr>
          </a:p>
        </p:txBody>
      </p:sp>
    </p:spTree>
    <p:extLst>
      <p:ext uri="{BB962C8B-B14F-4D97-AF65-F5344CB8AC3E}">
        <p14:creationId xmlns:p14="http://schemas.microsoft.com/office/powerpoint/2010/main" val="41023648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44824" y="1470065"/>
            <a:ext cx="6840760" cy="707886"/>
          </a:xfrm>
          <a:prstGeom prst="rect">
            <a:avLst/>
          </a:prstGeom>
          <a:noFill/>
        </p:spPr>
        <p:txBody>
          <a:bodyPr wrap="square" rtlCol="0">
            <a:spAutoFit/>
          </a:bodyPr>
          <a:lstStyle/>
          <a:p>
            <a:r>
              <a:rPr lang="en-US" sz="4000" dirty="0" smtClean="0">
                <a:solidFill>
                  <a:prstClr val="black"/>
                </a:solidFill>
                <a:latin typeface="Calibri"/>
              </a:rPr>
              <a:t>Part-I: Power Amplifier</a:t>
            </a:r>
            <a:endParaRPr lang="en-US" sz="3200" dirty="0">
              <a:solidFill>
                <a:prstClr val="black"/>
              </a:solidFill>
              <a:latin typeface="Calibri"/>
            </a:endParaRPr>
          </a:p>
        </p:txBody>
      </p:sp>
      <p:sp>
        <p:nvSpPr>
          <p:cNvPr id="6" name="Title 1"/>
          <p:cNvSpPr>
            <a:spLocks noGrp="1"/>
          </p:cNvSpPr>
          <p:nvPr>
            <p:ph type="title"/>
          </p:nvPr>
        </p:nvSpPr>
        <p:spPr>
          <a:xfrm>
            <a:off x="832048" y="2289448"/>
            <a:ext cx="8229600" cy="639762"/>
          </a:xfrm>
        </p:spPr>
        <p:txBody>
          <a:bodyPr>
            <a:normAutofit/>
          </a:bodyPr>
          <a:lstStyle/>
          <a:p>
            <a:pPr algn="l"/>
            <a:r>
              <a:rPr lang="en-US" sz="2400" b="1" dirty="0" smtClean="0"/>
              <a:t>1. 94 GHz </a:t>
            </a:r>
            <a:r>
              <a:rPr lang="en-US" sz="2400" b="1" dirty="0" smtClean="0">
                <a:solidFill>
                  <a:srgbClr val="FF0000"/>
                </a:solidFill>
              </a:rPr>
              <a:t>2-Stage</a:t>
            </a:r>
            <a:r>
              <a:rPr lang="en-US" sz="2400" b="1" dirty="0" smtClean="0"/>
              <a:t> Class-F PA (</a:t>
            </a:r>
            <a:r>
              <a:rPr lang="en-US" sz="2400" b="1" dirty="0" smtClean="0">
                <a:solidFill>
                  <a:srgbClr val="FF0000"/>
                </a:solidFill>
              </a:rPr>
              <a:t>VCC=2.2V</a:t>
            </a:r>
            <a:r>
              <a:rPr lang="en-US" sz="2400" b="1" dirty="0" smtClean="0"/>
              <a:t>)</a:t>
            </a:r>
            <a:endParaRPr lang="en-US" sz="2400" b="1" dirty="0"/>
          </a:p>
        </p:txBody>
      </p:sp>
      <p:sp>
        <p:nvSpPr>
          <p:cNvPr id="7" name="Title 1"/>
          <p:cNvSpPr txBox="1">
            <a:spLocks/>
          </p:cNvSpPr>
          <p:nvPr/>
        </p:nvSpPr>
        <p:spPr>
          <a:xfrm>
            <a:off x="832048" y="2649488"/>
            <a:ext cx="8517632" cy="639762"/>
          </a:xfrm>
          <a:prstGeom prst="rect">
            <a:avLst/>
          </a:prstGeom>
        </p:spPr>
        <p:txBody>
          <a:bodyPr vert="horz" lIns="91412" tIns="45707" rIns="91412" bIns="45707" rtlCol="0" anchor="ctr">
            <a:normAutofit fontScale="97500"/>
          </a:bodyPr>
          <a:lstStyle>
            <a:lvl1pPr algn="ctr" defTabSz="914123" rtl="0" eaLnBrk="1" latinLnBrk="0" hangingPunct="1">
              <a:spcBef>
                <a:spcPct val="0"/>
              </a:spcBef>
              <a:buNone/>
              <a:defRPr sz="4300" kern="1200">
                <a:solidFill>
                  <a:schemeClr val="tx1"/>
                </a:solidFill>
                <a:latin typeface="+mj-lt"/>
                <a:ea typeface="+mj-ea"/>
                <a:cs typeface="+mj-cs"/>
              </a:defRPr>
            </a:lvl1pPr>
          </a:lstStyle>
          <a:p>
            <a:pPr algn="l"/>
            <a:r>
              <a:rPr lang="en-US" sz="2400" b="1" dirty="0" smtClean="0"/>
              <a:t>2. 94 GHz </a:t>
            </a:r>
            <a:r>
              <a:rPr lang="en-US" sz="2400" b="1" dirty="0" smtClean="0">
                <a:solidFill>
                  <a:srgbClr val="FF0000"/>
                </a:solidFill>
              </a:rPr>
              <a:t>1-Stage</a:t>
            </a:r>
            <a:r>
              <a:rPr lang="en-US" sz="2400" b="1" dirty="0" smtClean="0"/>
              <a:t> Class-F PA (</a:t>
            </a:r>
            <a:r>
              <a:rPr lang="en-US" sz="2400" b="1" dirty="0" smtClean="0">
                <a:solidFill>
                  <a:srgbClr val="FF0000"/>
                </a:solidFill>
              </a:rPr>
              <a:t>VCC = 2.2V</a:t>
            </a:r>
            <a:r>
              <a:rPr lang="en-US" sz="2400" b="1" dirty="0" smtClean="0"/>
              <a:t>)</a:t>
            </a:r>
            <a:endParaRPr lang="en-US" sz="2400" b="1" dirty="0"/>
          </a:p>
        </p:txBody>
      </p:sp>
      <p:sp>
        <p:nvSpPr>
          <p:cNvPr id="8" name="Title 1"/>
          <p:cNvSpPr txBox="1">
            <a:spLocks/>
          </p:cNvSpPr>
          <p:nvPr/>
        </p:nvSpPr>
        <p:spPr>
          <a:xfrm>
            <a:off x="832048" y="3017838"/>
            <a:ext cx="8517632" cy="639762"/>
          </a:xfrm>
          <a:prstGeom prst="rect">
            <a:avLst/>
          </a:prstGeom>
        </p:spPr>
        <p:txBody>
          <a:bodyPr vert="horz" lIns="91412" tIns="45707" rIns="91412" bIns="45707" rtlCol="0" anchor="ctr">
            <a:normAutofit fontScale="97500"/>
          </a:bodyPr>
          <a:lstStyle>
            <a:lvl1pPr algn="ctr" defTabSz="914123" rtl="0" eaLnBrk="1" latinLnBrk="0" hangingPunct="1">
              <a:spcBef>
                <a:spcPct val="0"/>
              </a:spcBef>
              <a:buNone/>
              <a:defRPr sz="4300" kern="1200">
                <a:solidFill>
                  <a:schemeClr val="tx1"/>
                </a:solidFill>
                <a:latin typeface="+mj-lt"/>
                <a:ea typeface="+mj-ea"/>
                <a:cs typeface="+mj-cs"/>
              </a:defRPr>
            </a:lvl1pPr>
          </a:lstStyle>
          <a:p>
            <a:pPr algn="l"/>
            <a:r>
              <a:rPr lang="en-US" sz="2400" b="1" dirty="0" smtClean="0"/>
              <a:t>3. 94 GHz </a:t>
            </a:r>
            <a:r>
              <a:rPr lang="en-US" sz="2400" b="1" dirty="0" smtClean="0">
                <a:solidFill>
                  <a:srgbClr val="FF0000"/>
                </a:solidFill>
              </a:rPr>
              <a:t>1-Stage</a:t>
            </a:r>
            <a:r>
              <a:rPr lang="en-US" sz="2400" b="1" dirty="0" smtClean="0"/>
              <a:t> Class-F PA (</a:t>
            </a:r>
            <a:r>
              <a:rPr lang="en-US" sz="2400" b="1" dirty="0" smtClean="0">
                <a:solidFill>
                  <a:srgbClr val="FF0000"/>
                </a:solidFill>
              </a:rPr>
              <a:t>VCC = 1.3V</a:t>
            </a:r>
            <a:r>
              <a:rPr lang="en-US" sz="2400" b="1" dirty="0" smtClean="0"/>
              <a:t>)</a:t>
            </a:r>
            <a:endParaRPr lang="en-US" sz="2400" b="1" dirty="0"/>
          </a:p>
        </p:txBody>
      </p:sp>
      <p:sp>
        <p:nvSpPr>
          <p:cNvPr id="9" name="Title 1"/>
          <p:cNvSpPr txBox="1">
            <a:spLocks/>
          </p:cNvSpPr>
          <p:nvPr/>
        </p:nvSpPr>
        <p:spPr>
          <a:xfrm>
            <a:off x="832048" y="3483794"/>
            <a:ext cx="8229600" cy="639762"/>
          </a:xfrm>
          <a:prstGeom prst="rect">
            <a:avLst/>
          </a:prstGeom>
        </p:spPr>
        <p:txBody>
          <a:bodyPr vert="horz" lIns="91412" tIns="45707" rIns="91412" bIns="45707" rtlCol="0" anchor="ctr">
            <a:normAutofit/>
          </a:bodyPr>
          <a:lstStyle>
            <a:lvl1pPr algn="ctr" defTabSz="914123" rtl="0" eaLnBrk="1" latinLnBrk="0" hangingPunct="1">
              <a:spcBef>
                <a:spcPct val="0"/>
              </a:spcBef>
              <a:buNone/>
              <a:defRPr sz="4300" kern="1200">
                <a:solidFill>
                  <a:schemeClr val="tx1"/>
                </a:solidFill>
                <a:latin typeface="+mj-lt"/>
                <a:ea typeface="+mj-ea"/>
                <a:cs typeface="+mj-cs"/>
              </a:defRPr>
            </a:lvl1pPr>
          </a:lstStyle>
          <a:p>
            <a:pPr algn="l"/>
            <a:r>
              <a:rPr lang="en-US" sz="2400" b="1" dirty="0" smtClean="0"/>
              <a:t>4. 60 GHz </a:t>
            </a:r>
            <a:r>
              <a:rPr lang="en-US" sz="2400" b="1" dirty="0" smtClean="0">
                <a:solidFill>
                  <a:srgbClr val="FF0000"/>
                </a:solidFill>
              </a:rPr>
              <a:t>2-Stage</a:t>
            </a:r>
            <a:r>
              <a:rPr lang="en-US" sz="2400" b="1" dirty="0" smtClean="0"/>
              <a:t> Class-F PA (</a:t>
            </a:r>
            <a:r>
              <a:rPr lang="en-US" sz="2400" dirty="0" smtClean="0">
                <a:solidFill>
                  <a:srgbClr val="FF0000"/>
                </a:solidFill>
              </a:rPr>
              <a:t>VCC=2.2V</a:t>
            </a:r>
            <a:r>
              <a:rPr lang="en-US" sz="2400" b="1" dirty="0" smtClean="0"/>
              <a:t>)</a:t>
            </a:r>
            <a:endParaRPr lang="en-US" sz="2400" b="1" dirty="0"/>
          </a:p>
        </p:txBody>
      </p:sp>
      <p:sp>
        <p:nvSpPr>
          <p:cNvPr id="10" name="Title 1"/>
          <p:cNvSpPr txBox="1">
            <a:spLocks/>
          </p:cNvSpPr>
          <p:nvPr/>
        </p:nvSpPr>
        <p:spPr>
          <a:xfrm>
            <a:off x="832048" y="3843834"/>
            <a:ext cx="8229600" cy="639762"/>
          </a:xfrm>
          <a:prstGeom prst="rect">
            <a:avLst/>
          </a:prstGeom>
        </p:spPr>
        <p:txBody>
          <a:bodyPr vert="horz" lIns="91412" tIns="45707" rIns="91412" bIns="45707" rtlCol="0" anchor="ctr">
            <a:normAutofit fontScale="97500"/>
          </a:bodyPr>
          <a:lstStyle>
            <a:lvl1pPr algn="ctr" defTabSz="914123" rtl="0" eaLnBrk="1" latinLnBrk="0" hangingPunct="1">
              <a:spcBef>
                <a:spcPct val="0"/>
              </a:spcBef>
              <a:buNone/>
              <a:defRPr sz="4300" kern="1200">
                <a:solidFill>
                  <a:schemeClr val="tx1"/>
                </a:solidFill>
                <a:latin typeface="+mj-lt"/>
                <a:ea typeface="+mj-ea"/>
                <a:cs typeface="+mj-cs"/>
              </a:defRPr>
            </a:lvl1pPr>
          </a:lstStyle>
          <a:p>
            <a:pPr algn="l"/>
            <a:r>
              <a:rPr lang="en-US" sz="2400" b="1" dirty="0" smtClean="0"/>
              <a:t>5. 60 GHz </a:t>
            </a:r>
            <a:r>
              <a:rPr lang="en-US" sz="2400" b="1" dirty="0" smtClean="0">
                <a:solidFill>
                  <a:srgbClr val="FF0000"/>
                </a:solidFill>
              </a:rPr>
              <a:t>1-Stage</a:t>
            </a:r>
            <a:r>
              <a:rPr lang="en-US" sz="2400" b="1" dirty="0" smtClean="0"/>
              <a:t> Class-F PA (</a:t>
            </a:r>
            <a:r>
              <a:rPr lang="en-US" sz="2400" b="1" dirty="0" smtClean="0">
                <a:solidFill>
                  <a:srgbClr val="FF0000"/>
                </a:solidFill>
              </a:rPr>
              <a:t>VCC = 2.2V</a:t>
            </a:r>
            <a:r>
              <a:rPr lang="en-US" sz="2400" b="1" dirty="0" smtClean="0"/>
              <a:t>)</a:t>
            </a:r>
            <a:endParaRPr lang="en-US" sz="2400" b="1" dirty="0"/>
          </a:p>
        </p:txBody>
      </p:sp>
      <p:sp>
        <p:nvSpPr>
          <p:cNvPr id="11" name="Title 1"/>
          <p:cNvSpPr txBox="1">
            <a:spLocks/>
          </p:cNvSpPr>
          <p:nvPr/>
        </p:nvSpPr>
        <p:spPr>
          <a:xfrm>
            <a:off x="832048" y="4203874"/>
            <a:ext cx="8229600" cy="639762"/>
          </a:xfrm>
          <a:prstGeom prst="rect">
            <a:avLst/>
          </a:prstGeom>
        </p:spPr>
        <p:txBody>
          <a:bodyPr vert="horz" lIns="91412" tIns="45707" rIns="91412" bIns="45707" rtlCol="0" anchor="ctr">
            <a:normAutofit fontScale="97500"/>
          </a:bodyPr>
          <a:lstStyle>
            <a:lvl1pPr algn="ctr" defTabSz="914123" rtl="0" eaLnBrk="1" latinLnBrk="0" hangingPunct="1">
              <a:spcBef>
                <a:spcPct val="0"/>
              </a:spcBef>
              <a:buNone/>
              <a:defRPr sz="4300" kern="1200">
                <a:solidFill>
                  <a:schemeClr val="tx1"/>
                </a:solidFill>
                <a:latin typeface="+mj-lt"/>
                <a:ea typeface="+mj-ea"/>
                <a:cs typeface="+mj-cs"/>
              </a:defRPr>
            </a:lvl1pPr>
          </a:lstStyle>
          <a:p>
            <a:pPr algn="l"/>
            <a:r>
              <a:rPr lang="en-US" sz="2400" b="1" dirty="0" smtClean="0"/>
              <a:t>6. 60 GHz </a:t>
            </a:r>
            <a:r>
              <a:rPr lang="en-US" sz="2400" b="1" dirty="0" smtClean="0">
                <a:solidFill>
                  <a:srgbClr val="FF0000"/>
                </a:solidFill>
              </a:rPr>
              <a:t>1-Stage</a:t>
            </a:r>
            <a:r>
              <a:rPr lang="en-US" sz="2400" b="1" dirty="0" smtClean="0"/>
              <a:t> Class-F PA (</a:t>
            </a:r>
            <a:r>
              <a:rPr lang="en-US" sz="2400" b="1" dirty="0" smtClean="0">
                <a:solidFill>
                  <a:srgbClr val="FF0000"/>
                </a:solidFill>
              </a:rPr>
              <a:t>VCC = 1.3V</a:t>
            </a:r>
            <a:r>
              <a:rPr lang="en-US" sz="2400" b="1" dirty="0" smtClean="0"/>
              <a:t>)</a:t>
            </a:r>
            <a:endParaRPr lang="en-US" sz="2400" b="1" dirty="0"/>
          </a:p>
        </p:txBody>
      </p:sp>
      <p:sp>
        <p:nvSpPr>
          <p:cNvPr id="12" name="Title 1"/>
          <p:cNvSpPr txBox="1">
            <a:spLocks/>
          </p:cNvSpPr>
          <p:nvPr/>
        </p:nvSpPr>
        <p:spPr>
          <a:xfrm>
            <a:off x="824161" y="4530006"/>
            <a:ext cx="10376353" cy="639762"/>
          </a:xfrm>
          <a:prstGeom prst="rect">
            <a:avLst/>
          </a:prstGeom>
        </p:spPr>
        <p:txBody>
          <a:bodyPr vert="horz" lIns="91412" tIns="45707" rIns="91412" bIns="45707" rtlCol="0" anchor="ctr">
            <a:normAutofit fontScale="97500"/>
          </a:bodyPr>
          <a:lstStyle>
            <a:lvl1pPr algn="ctr" defTabSz="914123" rtl="0" eaLnBrk="1" latinLnBrk="0" hangingPunct="1">
              <a:spcBef>
                <a:spcPct val="0"/>
              </a:spcBef>
              <a:buNone/>
              <a:defRPr sz="4300" kern="1200">
                <a:solidFill>
                  <a:schemeClr val="tx1"/>
                </a:solidFill>
                <a:latin typeface="+mj-lt"/>
                <a:ea typeface="+mj-ea"/>
                <a:cs typeface="+mj-cs"/>
              </a:defRPr>
            </a:lvl1pPr>
          </a:lstStyle>
          <a:p>
            <a:pPr algn="l"/>
            <a:r>
              <a:rPr lang="en-US" sz="2400" b="1" dirty="0" smtClean="0"/>
              <a:t>7. 60 GHz </a:t>
            </a:r>
            <a:r>
              <a:rPr lang="en-US" sz="2400" b="1" dirty="0" smtClean="0">
                <a:solidFill>
                  <a:srgbClr val="FF0000"/>
                </a:solidFill>
              </a:rPr>
              <a:t>1-Stage</a:t>
            </a:r>
            <a:r>
              <a:rPr lang="en-US" sz="2400" b="1" dirty="0" smtClean="0"/>
              <a:t> Class-F PA with </a:t>
            </a:r>
            <a:r>
              <a:rPr lang="en-US" sz="2400" b="1" dirty="0" smtClean="0">
                <a:solidFill>
                  <a:srgbClr val="FF0000"/>
                </a:solidFill>
              </a:rPr>
              <a:t>coupled</a:t>
            </a:r>
            <a:r>
              <a:rPr lang="en-US" sz="2400" b="1" dirty="0" smtClean="0"/>
              <a:t> harmonic control</a:t>
            </a:r>
            <a:endParaRPr lang="en-US" sz="2400" b="1" dirty="0"/>
          </a:p>
        </p:txBody>
      </p:sp>
    </p:spTree>
    <p:extLst>
      <p:ext uri="{BB962C8B-B14F-4D97-AF65-F5344CB8AC3E}">
        <p14:creationId xmlns:p14="http://schemas.microsoft.com/office/powerpoint/2010/main" val="37048213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16832" y="1209328"/>
            <a:ext cx="5832648" cy="3929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453549" y="-86816"/>
            <a:ext cx="9051925" cy="1219200"/>
          </a:xfrm>
        </p:spPr>
        <p:txBody>
          <a:bodyPr>
            <a:normAutofit/>
          </a:bodyPr>
          <a:lstStyle/>
          <a:p>
            <a:r>
              <a:rPr lang="en-US" sz="3200" b="1" dirty="0"/>
              <a:t>6. 60 GHz </a:t>
            </a:r>
            <a:r>
              <a:rPr lang="en-US" sz="3200" b="1" dirty="0">
                <a:solidFill>
                  <a:srgbClr val="FF0000"/>
                </a:solidFill>
              </a:rPr>
              <a:t>1-Stage</a:t>
            </a:r>
            <a:r>
              <a:rPr lang="en-US" sz="3200" b="1" dirty="0"/>
              <a:t> Class-F PA (</a:t>
            </a:r>
            <a:r>
              <a:rPr lang="en-US" sz="3200" b="1" dirty="0">
                <a:solidFill>
                  <a:srgbClr val="FF0000"/>
                </a:solidFill>
              </a:rPr>
              <a:t>VCC = 1.3V</a:t>
            </a:r>
            <a:r>
              <a:rPr lang="en-US" sz="3200" b="1" dirty="0"/>
              <a:t>): </a:t>
            </a:r>
            <a:r>
              <a:rPr lang="en-US" sz="3200" b="1" dirty="0" smtClean="0"/>
              <a:t>Layout</a:t>
            </a:r>
            <a:endParaRPr lang="en-US" sz="3200" dirty="0"/>
          </a:p>
        </p:txBody>
      </p:sp>
      <p:sp>
        <p:nvSpPr>
          <p:cNvPr id="7" name="TextBox 6"/>
          <p:cNvSpPr txBox="1"/>
          <p:nvPr/>
        </p:nvSpPr>
        <p:spPr>
          <a:xfrm>
            <a:off x="4453136" y="1353344"/>
            <a:ext cx="675185" cy="400110"/>
          </a:xfrm>
          <a:prstGeom prst="rect">
            <a:avLst/>
          </a:prstGeom>
          <a:noFill/>
        </p:spPr>
        <p:txBody>
          <a:bodyPr wrap="none" rtlCol="0">
            <a:spAutoFit/>
          </a:bodyPr>
          <a:lstStyle/>
          <a:p>
            <a:r>
              <a:rPr lang="en-US" dirty="0" smtClean="0">
                <a:solidFill>
                  <a:schemeClr val="bg1"/>
                </a:solidFill>
              </a:rPr>
              <a:t>VBB</a:t>
            </a:r>
            <a:endParaRPr lang="en-US" dirty="0">
              <a:solidFill>
                <a:schemeClr val="bg1"/>
              </a:solidFill>
            </a:endParaRPr>
          </a:p>
        </p:txBody>
      </p:sp>
      <p:sp>
        <p:nvSpPr>
          <p:cNvPr id="8" name="TextBox 7"/>
          <p:cNvSpPr txBox="1"/>
          <p:nvPr/>
        </p:nvSpPr>
        <p:spPr>
          <a:xfrm>
            <a:off x="5389240" y="1385282"/>
            <a:ext cx="697627" cy="400110"/>
          </a:xfrm>
          <a:prstGeom prst="rect">
            <a:avLst/>
          </a:prstGeom>
          <a:noFill/>
        </p:spPr>
        <p:txBody>
          <a:bodyPr wrap="none" rtlCol="0">
            <a:spAutoFit/>
          </a:bodyPr>
          <a:lstStyle/>
          <a:p>
            <a:r>
              <a:rPr lang="en-US" dirty="0" smtClean="0">
                <a:solidFill>
                  <a:schemeClr val="bg1"/>
                </a:solidFill>
              </a:rPr>
              <a:t>VCC</a:t>
            </a:r>
            <a:endParaRPr lang="en-US" dirty="0">
              <a:solidFill>
                <a:schemeClr val="bg1"/>
              </a:solidFill>
            </a:endParaRPr>
          </a:p>
        </p:txBody>
      </p:sp>
      <p:sp>
        <p:nvSpPr>
          <p:cNvPr id="9" name="TextBox 8"/>
          <p:cNvSpPr txBox="1"/>
          <p:nvPr/>
        </p:nvSpPr>
        <p:spPr>
          <a:xfrm>
            <a:off x="6338306" y="1385282"/>
            <a:ext cx="635110" cy="400110"/>
          </a:xfrm>
          <a:prstGeom prst="rect">
            <a:avLst/>
          </a:prstGeom>
          <a:noFill/>
        </p:spPr>
        <p:txBody>
          <a:bodyPr wrap="none" rtlCol="0">
            <a:spAutoFit/>
          </a:bodyPr>
          <a:lstStyle/>
          <a:p>
            <a:r>
              <a:rPr lang="en-US" dirty="0" err="1" smtClean="0">
                <a:solidFill>
                  <a:schemeClr val="bg1"/>
                </a:solidFill>
              </a:rPr>
              <a:t>gnd</a:t>
            </a:r>
            <a:endParaRPr lang="en-US" dirty="0">
              <a:solidFill>
                <a:schemeClr val="bg1"/>
              </a:solidFill>
            </a:endParaRPr>
          </a:p>
        </p:txBody>
      </p:sp>
      <p:sp>
        <p:nvSpPr>
          <p:cNvPr id="10" name="TextBox 9"/>
          <p:cNvSpPr txBox="1"/>
          <p:nvPr/>
        </p:nvSpPr>
        <p:spPr>
          <a:xfrm>
            <a:off x="3602002" y="1353344"/>
            <a:ext cx="635110" cy="400110"/>
          </a:xfrm>
          <a:prstGeom prst="rect">
            <a:avLst/>
          </a:prstGeom>
          <a:noFill/>
        </p:spPr>
        <p:txBody>
          <a:bodyPr wrap="none" rtlCol="0">
            <a:spAutoFit/>
          </a:bodyPr>
          <a:lstStyle/>
          <a:p>
            <a:r>
              <a:rPr lang="en-US" dirty="0" err="1" smtClean="0">
                <a:solidFill>
                  <a:schemeClr val="bg1"/>
                </a:solidFill>
              </a:rPr>
              <a:t>gnd</a:t>
            </a:r>
            <a:endParaRPr lang="en-US" dirty="0">
              <a:solidFill>
                <a:schemeClr val="bg1"/>
              </a:solidFill>
            </a:endParaRPr>
          </a:p>
        </p:txBody>
      </p:sp>
      <p:sp>
        <p:nvSpPr>
          <p:cNvPr id="15" name="TextBox 14"/>
          <p:cNvSpPr txBox="1"/>
          <p:nvPr/>
        </p:nvSpPr>
        <p:spPr>
          <a:xfrm>
            <a:off x="1873810" y="2577480"/>
            <a:ext cx="635110" cy="400110"/>
          </a:xfrm>
          <a:prstGeom prst="rect">
            <a:avLst/>
          </a:prstGeom>
          <a:noFill/>
        </p:spPr>
        <p:txBody>
          <a:bodyPr wrap="none" rtlCol="0">
            <a:spAutoFit/>
          </a:bodyPr>
          <a:lstStyle/>
          <a:p>
            <a:r>
              <a:rPr lang="en-US" dirty="0" err="1" smtClean="0">
                <a:solidFill>
                  <a:schemeClr val="bg1"/>
                </a:solidFill>
              </a:rPr>
              <a:t>gnd</a:t>
            </a:r>
            <a:endParaRPr lang="en-US" dirty="0">
              <a:solidFill>
                <a:schemeClr val="bg1"/>
              </a:solidFill>
            </a:endParaRPr>
          </a:p>
        </p:txBody>
      </p:sp>
      <p:sp>
        <p:nvSpPr>
          <p:cNvPr id="16" name="TextBox 15"/>
          <p:cNvSpPr txBox="1"/>
          <p:nvPr/>
        </p:nvSpPr>
        <p:spPr>
          <a:xfrm>
            <a:off x="1873810" y="4481626"/>
            <a:ext cx="635110" cy="400110"/>
          </a:xfrm>
          <a:prstGeom prst="rect">
            <a:avLst/>
          </a:prstGeom>
          <a:noFill/>
        </p:spPr>
        <p:txBody>
          <a:bodyPr wrap="none" rtlCol="0">
            <a:spAutoFit/>
          </a:bodyPr>
          <a:lstStyle/>
          <a:p>
            <a:r>
              <a:rPr lang="en-US" dirty="0" err="1" smtClean="0">
                <a:solidFill>
                  <a:schemeClr val="bg1"/>
                </a:solidFill>
              </a:rPr>
              <a:t>gnd</a:t>
            </a:r>
            <a:endParaRPr lang="en-US" dirty="0">
              <a:solidFill>
                <a:schemeClr val="bg1"/>
              </a:solidFill>
            </a:endParaRPr>
          </a:p>
        </p:txBody>
      </p:sp>
      <p:sp>
        <p:nvSpPr>
          <p:cNvPr id="17" name="TextBox 16"/>
          <p:cNvSpPr txBox="1"/>
          <p:nvPr/>
        </p:nvSpPr>
        <p:spPr>
          <a:xfrm>
            <a:off x="1906672" y="3513584"/>
            <a:ext cx="569387" cy="400110"/>
          </a:xfrm>
          <a:prstGeom prst="rect">
            <a:avLst/>
          </a:prstGeom>
          <a:noFill/>
        </p:spPr>
        <p:txBody>
          <a:bodyPr wrap="none" rtlCol="0">
            <a:spAutoFit/>
          </a:bodyPr>
          <a:lstStyle/>
          <a:p>
            <a:r>
              <a:rPr lang="en-US" dirty="0" err="1" smtClean="0">
                <a:solidFill>
                  <a:schemeClr val="bg1"/>
                </a:solidFill>
              </a:rPr>
              <a:t>rfIn</a:t>
            </a:r>
            <a:endParaRPr lang="en-US" dirty="0">
              <a:solidFill>
                <a:schemeClr val="bg1"/>
              </a:solidFill>
            </a:endParaRPr>
          </a:p>
        </p:txBody>
      </p:sp>
      <p:sp>
        <p:nvSpPr>
          <p:cNvPr id="20" name="TextBox 19"/>
          <p:cNvSpPr txBox="1"/>
          <p:nvPr/>
        </p:nvSpPr>
        <p:spPr>
          <a:xfrm>
            <a:off x="6757392" y="3545522"/>
            <a:ext cx="771365" cy="400110"/>
          </a:xfrm>
          <a:prstGeom prst="rect">
            <a:avLst/>
          </a:prstGeom>
          <a:noFill/>
        </p:spPr>
        <p:txBody>
          <a:bodyPr wrap="none" rtlCol="0">
            <a:spAutoFit/>
          </a:bodyPr>
          <a:lstStyle/>
          <a:p>
            <a:r>
              <a:rPr lang="en-US" dirty="0" err="1" smtClean="0">
                <a:solidFill>
                  <a:schemeClr val="bg1"/>
                </a:solidFill>
              </a:rPr>
              <a:t>rfOut</a:t>
            </a:r>
            <a:endParaRPr lang="en-US" dirty="0">
              <a:solidFill>
                <a:schemeClr val="bg1"/>
              </a:solidFill>
            </a:endParaRPr>
          </a:p>
        </p:txBody>
      </p:sp>
      <p:sp>
        <p:nvSpPr>
          <p:cNvPr id="18" name="TextBox 17"/>
          <p:cNvSpPr txBox="1"/>
          <p:nvPr/>
        </p:nvSpPr>
        <p:spPr>
          <a:xfrm>
            <a:off x="6770354" y="2577480"/>
            <a:ext cx="635110" cy="400110"/>
          </a:xfrm>
          <a:prstGeom prst="rect">
            <a:avLst/>
          </a:prstGeom>
          <a:noFill/>
        </p:spPr>
        <p:txBody>
          <a:bodyPr wrap="none" rtlCol="0">
            <a:spAutoFit/>
          </a:bodyPr>
          <a:lstStyle/>
          <a:p>
            <a:r>
              <a:rPr lang="en-US" dirty="0" err="1" smtClean="0">
                <a:solidFill>
                  <a:schemeClr val="bg1"/>
                </a:solidFill>
              </a:rPr>
              <a:t>gnd</a:t>
            </a:r>
            <a:endParaRPr lang="en-US" dirty="0">
              <a:solidFill>
                <a:schemeClr val="bg1"/>
              </a:solidFill>
            </a:endParaRPr>
          </a:p>
        </p:txBody>
      </p:sp>
      <p:sp>
        <p:nvSpPr>
          <p:cNvPr id="19" name="TextBox 18"/>
          <p:cNvSpPr txBox="1"/>
          <p:nvPr/>
        </p:nvSpPr>
        <p:spPr>
          <a:xfrm>
            <a:off x="6770354" y="4481626"/>
            <a:ext cx="635110" cy="400110"/>
          </a:xfrm>
          <a:prstGeom prst="rect">
            <a:avLst/>
          </a:prstGeom>
          <a:noFill/>
        </p:spPr>
        <p:txBody>
          <a:bodyPr wrap="none" rtlCol="0">
            <a:spAutoFit/>
          </a:bodyPr>
          <a:lstStyle/>
          <a:p>
            <a:r>
              <a:rPr lang="en-US" dirty="0" err="1" smtClean="0">
                <a:solidFill>
                  <a:schemeClr val="bg1"/>
                </a:solidFill>
              </a:rPr>
              <a:t>gnd</a:t>
            </a:r>
            <a:endParaRPr lang="en-US" dirty="0">
              <a:solidFill>
                <a:schemeClr val="bg1"/>
              </a:solidFill>
            </a:endParaRPr>
          </a:p>
        </p:txBody>
      </p:sp>
      <p:sp>
        <p:nvSpPr>
          <p:cNvPr id="23" name="TextBox 22"/>
          <p:cNvSpPr txBox="1"/>
          <p:nvPr/>
        </p:nvSpPr>
        <p:spPr>
          <a:xfrm>
            <a:off x="1641561" y="5345722"/>
            <a:ext cx="8367464" cy="400110"/>
          </a:xfrm>
          <a:prstGeom prst="rect">
            <a:avLst/>
          </a:prstGeom>
          <a:noFill/>
        </p:spPr>
        <p:txBody>
          <a:bodyPr wrap="square" rtlCol="0">
            <a:spAutoFit/>
          </a:bodyPr>
          <a:lstStyle/>
          <a:p>
            <a:pPr marL="285750" indent="-285750" algn="l">
              <a:buFont typeface="Wingdings" pitchFamily="2" charset="2"/>
              <a:buChar char="q"/>
            </a:pPr>
            <a:r>
              <a:rPr lang="en-US" dirty="0" smtClean="0">
                <a:latin typeface="+mj-lt"/>
              </a:rPr>
              <a:t>Size: 610</a:t>
            </a:r>
            <a:r>
              <a:rPr lang="el-GR" dirty="0" smtClean="0">
                <a:latin typeface="+mj-lt"/>
              </a:rPr>
              <a:t>μ</a:t>
            </a:r>
            <a:r>
              <a:rPr lang="en-US" dirty="0" smtClean="0">
                <a:latin typeface="+mj-lt"/>
              </a:rPr>
              <a:t>m x 410</a:t>
            </a:r>
            <a:r>
              <a:rPr lang="el-GR" dirty="0" smtClean="0">
                <a:latin typeface="+mj-lt"/>
              </a:rPr>
              <a:t>μ</a:t>
            </a:r>
            <a:r>
              <a:rPr lang="en-US" dirty="0" smtClean="0">
                <a:latin typeface="+mj-lt"/>
              </a:rPr>
              <a:t>m</a:t>
            </a:r>
            <a:endParaRPr lang="en-US" dirty="0">
              <a:latin typeface="+mj-lt"/>
            </a:endParaRPr>
          </a:p>
        </p:txBody>
      </p:sp>
      <p:sp>
        <p:nvSpPr>
          <p:cNvPr id="24" name="Footer Placeholder 1"/>
          <p:cNvSpPr txBox="1">
            <a:spLocks/>
          </p:cNvSpPr>
          <p:nvPr/>
        </p:nvSpPr>
        <p:spPr>
          <a:xfrm>
            <a:off x="6741222" y="6897963"/>
            <a:ext cx="3184525" cy="271190"/>
          </a:xfrm>
          <a:prstGeom prst="rect">
            <a:avLst/>
          </a:prstGeom>
        </p:spPr>
        <p:txBody>
          <a:bodyPr vert="horz" lIns="91412" tIns="45707" rIns="91412" bIns="45707" rtlCol="0" anchor="ctr"/>
          <a:lstStyle/>
          <a:p>
            <a:pPr algn="r" defTabSz="914123"/>
            <a:r>
              <a:rPr lang="en-US" sz="1400" cap="small" dirty="0" smtClean="0">
                <a:latin typeface="Arial Narrow" pitchFamily="34" charset="0"/>
              </a:rPr>
              <a:t>18</a:t>
            </a:r>
            <a:endParaRPr lang="en-US" sz="1400" cap="small" dirty="0">
              <a:latin typeface="Arial Narrow" pitchFamily="34" charset="0"/>
            </a:endParaRPr>
          </a:p>
        </p:txBody>
      </p:sp>
    </p:spTree>
    <p:extLst>
      <p:ext uri="{BB962C8B-B14F-4D97-AF65-F5344CB8AC3E}">
        <p14:creationId xmlns:p14="http://schemas.microsoft.com/office/powerpoint/2010/main" val="325270079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ooter Placeholder 1"/>
          <p:cNvSpPr txBox="1">
            <a:spLocks/>
          </p:cNvSpPr>
          <p:nvPr/>
        </p:nvSpPr>
        <p:spPr>
          <a:xfrm>
            <a:off x="6741222" y="6897963"/>
            <a:ext cx="3184525" cy="271190"/>
          </a:xfrm>
          <a:prstGeom prst="rect">
            <a:avLst/>
          </a:prstGeom>
        </p:spPr>
        <p:txBody>
          <a:bodyPr vert="horz" lIns="91412" tIns="45707" rIns="91412" bIns="45707" rtlCol="0" anchor="ctr"/>
          <a:lstStyle/>
          <a:p>
            <a:pPr algn="r" defTabSz="914123"/>
            <a:r>
              <a:rPr lang="en-US" sz="1400" cap="small" dirty="0" smtClean="0">
                <a:latin typeface="Arial Narrow" pitchFamily="34" charset="0"/>
              </a:rPr>
              <a:t>19</a:t>
            </a:r>
            <a:endParaRPr lang="en-US" sz="1400" cap="small" dirty="0">
              <a:latin typeface="Arial Narrow" pitchFamily="34" charset="0"/>
            </a:endParaRPr>
          </a:p>
        </p:txBody>
      </p:sp>
      <p:sp>
        <p:nvSpPr>
          <p:cNvPr id="31" name="Title 1"/>
          <p:cNvSpPr>
            <a:spLocks noGrp="1"/>
          </p:cNvSpPr>
          <p:nvPr>
            <p:ph type="title"/>
          </p:nvPr>
        </p:nvSpPr>
        <p:spPr>
          <a:xfrm>
            <a:off x="276672" y="65510"/>
            <a:ext cx="9433048" cy="639762"/>
          </a:xfrm>
        </p:spPr>
        <p:txBody>
          <a:bodyPr>
            <a:normAutofit fontScale="90000"/>
          </a:bodyPr>
          <a:lstStyle/>
          <a:p>
            <a:r>
              <a:rPr lang="en-US" sz="3200" b="1" dirty="0" smtClean="0"/>
              <a:t>7. 60 GHz </a:t>
            </a:r>
            <a:r>
              <a:rPr lang="en-US" sz="3200" b="1" dirty="0" smtClean="0">
                <a:solidFill>
                  <a:srgbClr val="FF0000"/>
                </a:solidFill>
              </a:rPr>
              <a:t>1-Stage</a:t>
            </a:r>
            <a:r>
              <a:rPr lang="en-US" sz="3200" b="1" dirty="0" smtClean="0"/>
              <a:t> Class-F PA with </a:t>
            </a:r>
            <a:r>
              <a:rPr lang="en-US" sz="3200" b="1" dirty="0" smtClean="0">
                <a:solidFill>
                  <a:srgbClr val="FF0000"/>
                </a:solidFill>
              </a:rPr>
              <a:t>coupled</a:t>
            </a:r>
            <a:r>
              <a:rPr lang="en-US" sz="3200" b="1" dirty="0" smtClean="0"/>
              <a:t> harmonic control:</a:t>
            </a:r>
            <a:br>
              <a:rPr lang="en-US" sz="3200" b="1" dirty="0" smtClean="0"/>
            </a:br>
            <a:r>
              <a:rPr lang="en-US" sz="3200" b="1" dirty="0" smtClean="0"/>
              <a:t>Schematics</a:t>
            </a:r>
            <a:endParaRPr lang="en-US" sz="3200" b="1" dirty="0"/>
          </a:p>
        </p:txBody>
      </p:sp>
      <p:sp>
        <p:nvSpPr>
          <p:cNvPr id="52" name="TextBox 51"/>
          <p:cNvSpPr txBox="1"/>
          <p:nvPr/>
        </p:nvSpPr>
        <p:spPr>
          <a:xfrm>
            <a:off x="838200" y="5097760"/>
            <a:ext cx="8367464" cy="1323439"/>
          </a:xfrm>
          <a:prstGeom prst="rect">
            <a:avLst/>
          </a:prstGeom>
          <a:noFill/>
        </p:spPr>
        <p:txBody>
          <a:bodyPr wrap="square" rtlCol="0">
            <a:spAutoFit/>
          </a:bodyPr>
          <a:lstStyle/>
          <a:p>
            <a:pPr marL="285750" indent="-285750" algn="l">
              <a:buFont typeface="Wingdings" pitchFamily="2" charset="2"/>
              <a:buChar char="q"/>
            </a:pPr>
            <a:r>
              <a:rPr lang="en-US" b="1" dirty="0" smtClean="0">
                <a:latin typeface="+mj-lt"/>
              </a:rPr>
              <a:t>Class-F, 1-stage design:  2</a:t>
            </a:r>
            <a:r>
              <a:rPr lang="en-US" b="1" baseline="30000" dirty="0" smtClean="0">
                <a:latin typeface="+mj-lt"/>
              </a:rPr>
              <a:t>nd</a:t>
            </a:r>
            <a:r>
              <a:rPr lang="en-US" b="1" dirty="0" smtClean="0">
                <a:latin typeface="+mj-lt"/>
              </a:rPr>
              <a:t> &amp; 3</a:t>
            </a:r>
            <a:r>
              <a:rPr lang="en-US" b="1" baseline="30000" dirty="0" smtClean="0">
                <a:latin typeface="+mj-lt"/>
              </a:rPr>
              <a:t>rd</a:t>
            </a:r>
            <a:r>
              <a:rPr lang="en-US" b="1" dirty="0" smtClean="0">
                <a:latin typeface="+mj-lt"/>
              </a:rPr>
              <a:t> harmonic controls </a:t>
            </a:r>
          </a:p>
          <a:p>
            <a:pPr marL="285750" indent="-285750" algn="l">
              <a:buFont typeface="Wingdings" pitchFamily="2" charset="2"/>
              <a:buChar char="q"/>
            </a:pPr>
            <a:r>
              <a:rPr lang="en-US" b="1" dirty="0" smtClean="0">
                <a:latin typeface="+mj-lt"/>
              </a:rPr>
              <a:t> Harmonic filter: high-Z for fund &amp; 3</a:t>
            </a:r>
            <a:r>
              <a:rPr lang="en-US" b="1" baseline="30000" dirty="0" smtClean="0">
                <a:latin typeface="+mj-lt"/>
              </a:rPr>
              <a:t>rd</a:t>
            </a:r>
            <a:r>
              <a:rPr lang="en-US" b="1" dirty="0" smtClean="0">
                <a:latin typeface="+mj-lt"/>
              </a:rPr>
              <a:t>-harmonic, low-Z for 2</a:t>
            </a:r>
            <a:r>
              <a:rPr lang="en-US" b="1" baseline="30000" dirty="0" smtClean="0">
                <a:latin typeface="+mj-lt"/>
              </a:rPr>
              <a:t>nd</a:t>
            </a:r>
            <a:r>
              <a:rPr lang="en-US" b="1" dirty="0" smtClean="0">
                <a:latin typeface="+mj-lt"/>
              </a:rPr>
              <a:t>-harmonic</a:t>
            </a:r>
          </a:p>
          <a:p>
            <a:pPr marL="285750" indent="-285750" algn="l">
              <a:buFont typeface="Wingdings" pitchFamily="2" charset="2"/>
              <a:buChar char="q"/>
            </a:pPr>
            <a:r>
              <a:rPr lang="en-US" b="1" dirty="0" smtClean="0">
                <a:latin typeface="+mj-lt"/>
              </a:rPr>
              <a:t> OP</a:t>
            </a:r>
            <a:r>
              <a:rPr lang="en-US" b="1" baseline="-25000" dirty="0" smtClean="0">
                <a:latin typeface="+mj-lt"/>
              </a:rPr>
              <a:t>-1dB</a:t>
            </a:r>
            <a:r>
              <a:rPr lang="en-US" b="1" dirty="0" smtClean="0">
                <a:latin typeface="+mj-lt"/>
              </a:rPr>
              <a:t>:  ~12.8 dBm, </a:t>
            </a:r>
            <a:r>
              <a:rPr lang="en-US" dirty="0" err="1" smtClean="0">
                <a:latin typeface="+mj-lt"/>
              </a:rPr>
              <a:t>P</a:t>
            </a:r>
            <a:r>
              <a:rPr lang="en-US" baseline="-25000" dirty="0" err="1" smtClean="0">
                <a:latin typeface="+mj-lt"/>
              </a:rPr>
              <a:t>sat</a:t>
            </a:r>
            <a:r>
              <a:rPr lang="en-US" dirty="0" smtClean="0">
                <a:latin typeface="+mj-lt"/>
              </a:rPr>
              <a:t>:  ~15 dBm</a:t>
            </a:r>
          </a:p>
          <a:p>
            <a:pPr marL="285750" indent="-285750" algn="l">
              <a:buFont typeface="Wingdings" pitchFamily="2" charset="2"/>
              <a:buChar char="q"/>
            </a:pPr>
            <a:r>
              <a:rPr lang="en-US" dirty="0" smtClean="0">
                <a:latin typeface="+mj-lt"/>
              </a:rPr>
              <a:t> PAE: max 25-26 %</a:t>
            </a:r>
          </a:p>
        </p:txBody>
      </p:sp>
      <p:pic>
        <p:nvPicPr>
          <p:cNvPr id="15400" name="Picture 40"/>
          <p:cNvPicPr>
            <a:picLocks noChangeAspect="1" noChangeArrowheads="1"/>
          </p:cNvPicPr>
          <p:nvPr/>
        </p:nvPicPr>
        <p:blipFill rotWithShape="1">
          <a:blip r:embed="rId3">
            <a:extLst>
              <a:ext uri="{28A0092B-C50C-407E-A947-70E740481C1C}">
                <a14:useLocalDpi xmlns:a14="http://schemas.microsoft.com/office/drawing/2010/main" val="0"/>
              </a:ext>
            </a:extLst>
          </a:blip>
          <a:srcRect l="7942" t="2101" r="8814" b="4945"/>
          <a:stretch/>
        </p:blipFill>
        <p:spPr bwMode="auto">
          <a:xfrm>
            <a:off x="2038349" y="962025"/>
            <a:ext cx="5915025" cy="3895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6817649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1"/>
          <p:cNvSpPr>
            <a:spLocks noGrp="1"/>
          </p:cNvSpPr>
          <p:nvPr>
            <p:ph type="title"/>
          </p:nvPr>
        </p:nvSpPr>
        <p:spPr>
          <a:xfrm>
            <a:off x="0" y="57200"/>
            <a:ext cx="10058400" cy="639762"/>
          </a:xfrm>
        </p:spPr>
        <p:txBody>
          <a:bodyPr>
            <a:normAutofit fontScale="90000"/>
          </a:bodyPr>
          <a:lstStyle/>
          <a:p>
            <a:r>
              <a:rPr lang="en-US" sz="3200" b="1" dirty="0"/>
              <a:t>7. 60 GHz </a:t>
            </a:r>
            <a:r>
              <a:rPr lang="en-US" sz="3200" b="1" dirty="0">
                <a:solidFill>
                  <a:srgbClr val="FF0000"/>
                </a:solidFill>
              </a:rPr>
              <a:t>1-Stage</a:t>
            </a:r>
            <a:r>
              <a:rPr lang="en-US" sz="3200" b="1" dirty="0"/>
              <a:t> Class-F PA with </a:t>
            </a:r>
            <a:r>
              <a:rPr lang="en-US" sz="3200" b="1" dirty="0">
                <a:solidFill>
                  <a:srgbClr val="FF0000"/>
                </a:solidFill>
              </a:rPr>
              <a:t>coupled</a:t>
            </a:r>
            <a:r>
              <a:rPr lang="en-US" sz="3200" b="1" dirty="0"/>
              <a:t> harmonic control:</a:t>
            </a:r>
            <a:br>
              <a:rPr lang="en-US" sz="3200" b="1" dirty="0"/>
            </a:br>
            <a:r>
              <a:rPr lang="en-US" sz="3200" b="1" dirty="0" smtClean="0"/>
              <a:t>Simulations</a:t>
            </a:r>
            <a:endParaRPr lang="en-US" sz="3200" b="1" dirty="0"/>
          </a:p>
        </p:txBody>
      </p:sp>
      <p:sp>
        <p:nvSpPr>
          <p:cNvPr id="24" name="Footer Placeholder 1"/>
          <p:cNvSpPr txBox="1">
            <a:spLocks/>
          </p:cNvSpPr>
          <p:nvPr/>
        </p:nvSpPr>
        <p:spPr>
          <a:xfrm>
            <a:off x="6741222" y="6897963"/>
            <a:ext cx="3184525" cy="271190"/>
          </a:xfrm>
          <a:prstGeom prst="rect">
            <a:avLst/>
          </a:prstGeom>
        </p:spPr>
        <p:txBody>
          <a:bodyPr vert="horz" lIns="91412" tIns="45707" rIns="91412" bIns="45707" rtlCol="0" anchor="ctr"/>
          <a:lstStyle/>
          <a:p>
            <a:pPr algn="r" defTabSz="914123"/>
            <a:r>
              <a:rPr lang="en-US" sz="1400" cap="small" dirty="0" smtClean="0">
                <a:latin typeface="Arial Narrow" pitchFamily="34" charset="0"/>
              </a:rPr>
              <a:t>20</a:t>
            </a:r>
            <a:endParaRPr lang="en-US" sz="1400" cap="small" dirty="0">
              <a:latin typeface="Arial Narrow" pitchFamily="34" charset="0"/>
            </a:endParaRPr>
          </a:p>
        </p:txBody>
      </p:sp>
      <p:sp>
        <p:nvSpPr>
          <p:cNvPr id="25" name="TextBox 24"/>
          <p:cNvSpPr txBox="1"/>
          <p:nvPr/>
        </p:nvSpPr>
        <p:spPr>
          <a:xfrm>
            <a:off x="838200" y="5489738"/>
            <a:ext cx="8367464" cy="707886"/>
          </a:xfrm>
          <a:prstGeom prst="rect">
            <a:avLst/>
          </a:prstGeom>
          <a:noFill/>
        </p:spPr>
        <p:txBody>
          <a:bodyPr wrap="square" rtlCol="0">
            <a:spAutoFit/>
          </a:bodyPr>
          <a:lstStyle/>
          <a:p>
            <a:pPr marL="285750" indent="-285750" algn="l">
              <a:buFont typeface="Wingdings" pitchFamily="2" charset="2"/>
              <a:buChar char="q"/>
            </a:pPr>
            <a:r>
              <a:rPr lang="en-US" dirty="0" smtClean="0">
                <a:latin typeface="+mj-lt"/>
              </a:rPr>
              <a:t>These are simulation results including layout sonnet EM-model.</a:t>
            </a:r>
          </a:p>
          <a:p>
            <a:pPr marL="285750" indent="-285750" algn="l">
              <a:buFont typeface="Wingdings" pitchFamily="2" charset="2"/>
              <a:buChar char="q"/>
            </a:pPr>
            <a:r>
              <a:rPr lang="en-US" dirty="0" smtClean="0">
                <a:latin typeface="+mj-lt"/>
              </a:rPr>
              <a:t>Single stage design has ~15 dBm </a:t>
            </a:r>
            <a:r>
              <a:rPr lang="en-US" dirty="0" err="1" smtClean="0">
                <a:latin typeface="+mj-lt"/>
              </a:rPr>
              <a:t>P</a:t>
            </a:r>
            <a:r>
              <a:rPr lang="en-US" baseline="-25000" dirty="0" err="1" smtClean="0">
                <a:latin typeface="+mj-lt"/>
              </a:rPr>
              <a:t>sat</a:t>
            </a:r>
            <a:r>
              <a:rPr lang="en-US" dirty="0" smtClean="0">
                <a:latin typeface="+mj-lt"/>
              </a:rPr>
              <a:t> with 25-26% PAE.   </a:t>
            </a:r>
          </a:p>
        </p:txBody>
      </p:sp>
      <p:pic>
        <p:nvPicPr>
          <p:cNvPr id="26" name="Picture 7"/>
          <p:cNvPicPr>
            <a:picLocks noChangeAspect="1" noChangeArrowheads="1"/>
          </p:cNvPicPr>
          <p:nvPr/>
        </p:nvPicPr>
        <p:blipFill rotWithShape="1">
          <a:blip r:embed="rId2">
            <a:extLst>
              <a:ext uri="{28A0092B-C50C-407E-A947-70E740481C1C}">
                <a14:useLocalDpi xmlns:a14="http://schemas.microsoft.com/office/drawing/2010/main" val="0"/>
              </a:ext>
            </a:extLst>
          </a:blip>
          <a:srcRect l="2064" b="3374"/>
          <a:stretch/>
        </p:blipFill>
        <p:spPr bwMode="auto">
          <a:xfrm>
            <a:off x="5556421" y="1641376"/>
            <a:ext cx="4369323" cy="3105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8"/>
          <p:cNvPicPr>
            <a:picLocks noChangeAspect="1" noChangeArrowheads="1"/>
          </p:cNvPicPr>
          <p:nvPr/>
        </p:nvPicPr>
        <p:blipFill rotWithShape="1">
          <a:blip r:embed="rId3">
            <a:extLst>
              <a:ext uri="{28A0092B-C50C-407E-A947-70E740481C1C}">
                <a14:useLocalDpi xmlns:a14="http://schemas.microsoft.com/office/drawing/2010/main" val="0"/>
              </a:ext>
            </a:extLst>
          </a:blip>
          <a:srcRect l="2042" t="2154" r="2399" b="8079"/>
          <a:stretch/>
        </p:blipFill>
        <p:spPr bwMode="auto">
          <a:xfrm>
            <a:off x="276672" y="1657561"/>
            <a:ext cx="4667233" cy="3089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 name="TextBox 28"/>
          <p:cNvSpPr txBox="1"/>
          <p:nvPr/>
        </p:nvSpPr>
        <p:spPr>
          <a:xfrm rot="16200000">
            <a:off x="-517161" y="2675362"/>
            <a:ext cx="1321196" cy="400110"/>
          </a:xfrm>
          <a:prstGeom prst="rect">
            <a:avLst/>
          </a:prstGeom>
          <a:noFill/>
        </p:spPr>
        <p:txBody>
          <a:bodyPr wrap="none" rtlCol="0">
            <a:spAutoFit/>
          </a:bodyPr>
          <a:lstStyle/>
          <a:p>
            <a:r>
              <a:rPr lang="en-US" b="1" dirty="0" smtClean="0">
                <a:latin typeface="+mj-lt"/>
              </a:rPr>
              <a:t>P</a:t>
            </a:r>
            <a:r>
              <a:rPr lang="en-US" sz="1600" b="1" dirty="0" smtClean="0">
                <a:latin typeface="+mj-lt"/>
              </a:rPr>
              <a:t>out</a:t>
            </a:r>
            <a:r>
              <a:rPr lang="en-US" b="1" dirty="0" smtClean="0">
                <a:latin typeface="+mj-lt"/>
              </a:rPr>
              <a:t> (dBm)</a:t>
            </a:r>
            <a:endParaRPr lang="en-US" b="1" dirty="0">
              <a:latin typeface="+mj-lt"/>
            </a:endParaRPr>
          </a:p>
        </p:txBody>
      </p:sp>
      <p:sp>
        <p:nvSpPr>
          <p:cNvPr id="30" name="TextBox 29"/>
          <p:cNvSpPr txBox="1"/>
          <p:nvPr/>
        </p:nvSpPr>
        <p:spPr>
          <a:xfrm>
            <a:off x="2066502" y="4664778"/>
            <a:ext cx="1162498" cy="400110"/>
          </a:xfrm>
          <a:prstGeom prst="rect">
            <a:avLst/>
          </a:prstGeom>
          <a:noFill/>
        </p:spPr>
        <p:txBody>
          <a:bodyPr wrap="none" rtlCol="0">
            <a:spAutoFit/>
          </a:bodyPr>
          <a:lstStyle/>
          <a:p>
            <a:r>
              <a:rPr lang="en-US" b="1" dirty="0" smtClean="0">
                <a:latin typeface="+mj-lt"/>
              </a:rPr>
              <a:t>P</a:t>
            </a:r>
            <a:r>
              <a:rPr lang="en-US" b="1" baseline="-25000" dirty="0" smtClean="0">
                <a:latin typeface="+mj-lt"/>
              </a:rPr>
              <a:t>in</a:t>
            </a:r>
            <a:r>
              <a:rPr lang="en-US" b="1" dirty="0" smtClean="0">
                <a:latin typeface="+mj-lt"/>
              </a:rPr>
              <a:t> (dBm)</a:t>
            </a:r>
            <a:endParaRPr lang="en-US" b="1" dirty="0">
              <a:latin typeface="+mj-lt"/>
            </a:endParaRPr>
          </a:p>
        </p:txBody>
      </p:sp>
      <p:sp>
        <p:nvSpPr>
          <p:cNvPr id="31" name="TextBox 30"/>
          <p:cNvSpPr txBox="1"/>
          <p:nvPr/>
        </p:nvSpPr>
        <p:spPr>
          <a:xfrm rot="16200000">
            <a:off x="4550354" y="2809884"/>
            <a:ext cx="989630" cy="400110"/>
          </a:xfrm>
          <a:prstGeom prst="rect">
            <a:avLst/>
          </a:prstGeom>
          <a:noFill/>
        </p:spPr>
        <p:txBody>
          <a:bodyPr wrap="none" rtlCol="0">
            <a:spAutoFit/>
          </a:bodyPr>
          <a:lstStyle/>
          <a:p>
            <a:r>
              <a:rPr lang="en-US" b="1" dirty="0" smtClean="0">
                <a:latin typeface="+mj-lt"/>
              </a:rPr>
              <a:t>PAE (%)</a:t>
            </a:r>
            <a:endParaRPr lang="en-US" b="1" dirty="0">
              <a:latin typeface="+mj-lt"/>
            </a:endParaRPr>
          </a:p>
        </p:txBody>
      </p:sp>
      <p:cxnSp>
        <p:nvCxnSpPr>
          <p:cNvPr id="32" name="Straight Arrow Connector 31"/>
          <p:cNvCxnSpPr>
            <a:stCxn id="36" idx="3"/>
          </p:cNvCxnSpPr>
          <p:nvPr/>
        </p:nvCxnSpPr>
        <p:spPr>
          <a:xfrm>
            <a:off x="2721427" y="2057814"/>
            <a:ext cx="651589" cy="12675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V="1">
            <a:off x="3356515" y="2299099"/>
            <a:ext cx="0" cy="64617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4012302" y="2443115"/>
            <a:ext cx="296818" cy="0"/>
          </a:xfrm>
          <a:prstGeom prst="straightConnector1">
            <a:avLst/>
          </a:prstGeom>
          <a:ln w="19050">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H="1">
            <a:off x="1644824" y="3181253"/>
            <a:ext cx="381000" cy="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1236020" y="1888537"/>
            <a:ext cx="1485407" cy="338554"/>
          </a:xfrm>
          <a:prstGeom prst="rect">
            <a:avLst/>
          </a:prstGeom>
          <a:noFill/>
        </p:spPr>
        <p:txBody>
          <a:bodyPr wrap="none" rtlCol="0">
            <a:spAutoFit/>
          </a:bodyPr>
          <a:lstStyle/>
          <a:p>
            <a:r>
              <a:rPr lang="en-US" sz="1600" b="1" dirty="0" smtClean="0">
                <a:latin typeface="+mj-lt"/>
              </a:rPr>
              <a:t>PAE</a:t>
            </a:r>
            <a:r>
              <a:rPr lang="en-US" sz="1200" b="1" dirty="0" smtClean="0">
                <a:latin typeface="+mj-lt"/>
              </a:rPr>
              <a:t>max</a:t>
            </a:r>
            <a:r>
              <a:rPr lang="en-US" sz="1600" b="1" dirty="0" smtClean="0">
                <a:latin typeface="+mj-lt"/>
              </a:rPr>
              <a:t> =25.5 %</a:t>
            </a:r>
            <a:endParaRPr lang="en-US" sz="1600" b="1" dirty="0">
              <a:latin typeface="+mj-lt"/>
            </a:endParaRPr>
          </a:p>
        </p:txBody>
      </p:sp>
      <p:sp>
        <p:nvSpPr>
          <p:cNvPr id="37" name="TextBox 36"/>
          <p:cNvSpPr txBox="1"/>
          <p:nvPr/>
        </p:nvSpPr>
        <p:spPr>
          <a:xfrm>
            <a:off x="2652936" y="2968657"/>
            <a:ext cx="1439818" cy="338554"/>
          </a:xfrm>
          <a:prstGeom prst="rect">
            <a:avLst/>
          </a:prstGeom>
          <a:noFill/>
        </p:spPr>
        <p:txBody>
          <a:bodyPr wrap="none" rtlCol="0">
            <a:spAutoFit/>
          </a:bodyPr>
          <a:lstStyle/>
          <a:p>
            <a:r>
              <a:rPr lang="en-US" sz="1600" b="1" dirty="0" smtClean="0">
                <a:latin typeface="+mj-lt"/>
              </a:rPr>
              <a:t>P</a:t>
            </a:r>
            <a:r>
              <a:rPr lang="en-US" sz="1200" b="1" dirty="0" smtClean="0">
                <a:latin typeface="+mj-lt"/>
              </a:rPr>
              <a:t>-1dB</a:t>
            </a:r>
            <a:r>
              <a:rPr lang="en-US" sz="1600" b="1" dirty="0" smtClean="0">
                <a:latin typeface="+mj-lt"/>
              </a:rPr>
              <a:t> = 7.7dBm</a:t>
            </a:r>
            <a:endParaRPr lang="en-US" sz="1600" b="1" dirty="0">
              <a:latin typeface="+mj-lt"/>
            </a:endParaRPr>
          </a:p>
        </p:txBody>
      </p:sp>
      <p:sp>
        <p:nvSpPr>
          <p:cNvPr id="38" name="TextBox 37"/>
          <p:cNvSpPr txBox="1"/>
          <p:nvPr/>
        </p:nvSpPr>
        <p:spPr>
          <a:xfrm rot="16200000">
            <a:off x="4402819" y="2986904"/>
            <a:ext cx="2004780" cy="400110"/>
          </a:xfrm>
          <a:prstGeom prst="rect">
            <a:avLst/>
          </a:prstGeom>
          <a:noFill/>
        </p:spPr>
        <p:txBody>
          <a:bodyPr wrap="none" rtlCol="0">
            <a:spAutoFit/>
          </a:bodyPr>
          <a:lstStyle/>
          <a:p>
            <a:r>
              <a:rPr lang="en-US" b="1" dirty="0" smtClean="0">
                <a:latin typeface="+mj-lt"/>
              </a:rPr>
              <a:t>S-parameter (dB)</a:t>
            </a:r>
            <a:endParaRPr lang="en-US" b="1" dirty="0">
              <a:latin typeface="+mj-lt"/>
            </a:endParaRPr>
          </a:p>
        </p:txBody>
      </p:sp>
      <p:sp>
        <p:nvSpPr>
          <p:cNvPr id="40" name="TextBox 39"/>
          <p:cNvSpPr txBox="1"/>
          <p:nvPr/>
        </p:nvSpPr>
        <p:spPr>
          <a:xfrm>
            <a:off x="7294792" y="4685014"/>
            <a:ext cx="1303883" cy="400110"/>
          </a:xfrm>
          <a:prstGeom prst="rect">
            <a:avLst/>
          </a:prstGeom>
          <a:noFill/>
        </p:spPr>
        <p:txBody>
          <a:bodyPr wrap="none" rtlCol="0">
            <a:spAutoFit/>
          </a:bodyPr>
          <a:lstStyle/>
          <a:p>
            <a:r>
              <a:rPr lang="en-US" b="1" dirty="0" err="1" smtClean="0">
                <a:latin typeface="+mj-lt"/>
              </a:rPr>
              <a:t>Freq</a:t>
            </a:r>
            <a:r>
              <a:rPr lang="en-US" b="1" dirty="0" smtClean="0">
                <a:latin typeface="+mj-lt"/>
              </a:rPr>
              <a:t> (GHz)</a:t>
            </a:r>
            <a:endParaRPr lang="en-US" b="1" dirty="0">
              <a:latin typeface="+mj-lt"/>
            </a:endParaRPr>
          </a:p>
        </p:txBody>
      </p:sp>
      <p:cxnSp>
        <p:nvCxnSpPr>
          <p:cNvPr id="41" name="Straight Arrow Connector 40"/>
          <p:cNvCxnSpPr/>
          <p:nvPr/>
        </p:nvCxnSpPr>
        <p:spPr>
          <a:xfrm flipH="1" flipV="1">
            <a:off x="6901408" y="3667251"/>
            <a:ext cx="365246" cy="34406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H="1" flipV="1">
            <a:off x="8484238" y="3091187"/>
            <a:ext cx="374602" cy="23761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6973416" y="3904761"/>
            <a:ext cx="490840" cy="338554"/>
          </a:xfrm>
          <a:prstGeom prst="rect">
            <a:avLst/>
          </a:prstGeom>
          <a:noFill/>
        </p:spPr>
        <p:txBody>
          <a:bodyPr wrap="none" rtlCol="0">
            <a:spAutoFit/>
          </a:bodyPr>
          <a:lstStyle/>
          <a:p>
            <a:r>
              <a:rPr lang="en-US" sz="1600" b="1" dirty="0" smtClean="0">
                <a:latin typeface="+mj-lt"/>
              </a:rPr>
              <a:t>S22</a:t>
            </a:r>
            <a:endParaRPr lang="en-US" sz="1600" b="1" dirty="0">
              <a:latin typeface="+mj-lt"/>
            </a:endParaRPr>
          </a:p>
        </p:txBody>
      </p:sp>
      <p:sp>
        <p:nvSpPr>
          <p:cNvPr id="44" name="TextBox 43"/>
          <p:cNvSpPr txBox="1"/>
          <p:nvPr/>
        </p:nvSpPr>
        <p:spPr>
          <a:xfrm>
            <a:off x="8642816" y="3256689"/>
            <a:ext cx="490840" cy="338554"/>
          </a:xfrm>
          <a:prstGeom prst="rect">
            <a:avLst/>
          </a:prstGeom>
          <a:noFill/>
        </p:spPr>
        <p:txBody>
          <a:bodyPr wrap="none" rtlCol="0">
            <a:spAutoFit/>
          </a:bodyPr>
          <a:lstStyle/>
          <a:p>
            <a:r>
              <a:rPr lang="en-US" sz="1600" b="1" dirty="0" smtClean="0">
                <a:latin typeface="+mj-lt"/>
              </a:rPr>
              <a:t>S11</a:t>
            </a:r>
            <a:endParaRPr lang="en-US" sz="1600" b="1" dirty="0">
              <a:latin typeface="+mj-lt"/>
            </a:endParaRPr>
          </a:p>
        </p:txBody>
      </p:sp>
      <p:cxnSp>
        <p:nvCxnSpPr>
          <p:cNvPr id="45" name="Straight Arrow Connector 44"/>
          <p:cNvCxnSpPr/>
          <p:nvPr/>
        </p:nvCxnSpPr>
        <p:spPr>
          <a:xfrm flipH="1" flipV="1">
            <a:off x="8413576" y="2083075"/>
            <a:ext cx="288032" cy="31520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8642816" y="2275746"/>
            <a:ext cx="490840" cy="338554"/>
          </a:xfrm>
          <a:prstGeom prst="rect">
            <a:avLst/>
          </a:prstGeom>
          <a:noFill/>
        </p:spPr>
        <p:txBody>
          <a:bodyPr wrap="none" rtlCol="0">
            <a:spAutoFit/>
          </a:bodyPr>
          <a:lstStyle/>
          <a:p>
            <a:r>
              <a:rPr lang="en-US" sz="1600" b="1" dirty="0" smtClean="0">
                <a:latin typeface="+mj-lt"/>
              </a:rPr>
              <a:t>S21</a:t>
            </a:r>
            <a:endParaRPr lang="en-US" sz="1600" b="1" dirty="0">
              <a:latin typeface="+mj-lt"/>
            </a:endParaRPr>
          </a:p>
        </p:txBody>
      </p:sp>
    </p:spTree>
    <p:extLst>
      <p:ext uri="{BB962C8B-B14F-4D97-AF65-F5344CB8AC3E}">
        <p14:creationId xmlns:p14="http://schemas.microsoft.com/office/powerpoint/2010/main" val="294759591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41561" y="1569789"/>
            <a:ext cx="6719704" cy="3943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3373016" y="1760974"/>
            <a:ext cx="675185" cy="400110"/>
          </a:xfrm>
          <a:prstGeom prst="rect">
            <a:avLst/>
          </a:prstGeom>
          <a:noFill/>
        </p:spPr>
        <p:txBody>
          <a:bodyPr wrap="none" rtlCol="0">
            <a:spAutoFit/>
          </a:bodyPr>
          <a:lstStyle/>
          <a:p>
            <a:r>
              <a:rPr lang="en-US" dirty="0" smtClean="0">
                <a:solidFill>
                  <a:schemeClr val="bg1"/>
                </a:solidFill>
              </a:rPr>
              <a:t>VBB</a:t>
            </a:r>
            <a:endParaRPr lang="en-US" dirty="0">
              <a:solidFill>
                <a:schemeClr val="bg1"/>
              </a:solidFill>
            </a:endParaRPr>
          </a:p>
        </p:txBody>
      </p:sp>
      <p:sp>
        <p:nvSpPr>
          <p:cNvPr id="8" name="TextBox 7"/>
          <p:cNvSpPr txBox="1"/>
          <p:nvPr/>
        </p:nvSpPr>
        <p:spPr>
          <a:xfrm>
            <a:off x="4375794" y="1757784"/>
            <a:ext cx="697627" cy="400110"/>
          </a:xfrm>
          <a:prstGeom prst="rect">
            <a:avLst/>
          </a:prstGeom>
          <a:noFill/>
        </p:spPr>
        <p:txBody>
          <a:bodyPr wrap="none" rtlCol="0">
            <a:spAutoFit/>
          </a:bodyPr>
          <a:lstStyle/>
          <a:p>
            <a:r>
              <a:rPr lang="en-US" dirty="0" smtClean="0">
                <a:solidFill>
                  <a:schemeClr val="bg1"/>
                </a:solidFill>
              </a:rPr>
              <a:t>VCC</a:t>
            </a:r>
            <a:endParaRPr lang="en-US" dirty="0">
              <a:solidFill>
                <a:schemeClr val="bg1"/>
              </a:solidFill>
            </a:endParaRPr>
          </a:p>
        </p:txBody>
      </p:sp>
      <p:sp>
        <p:nvSpPr>
          <p:cNvPr id="9" name="TextBox 8"/>
          <p:cNvSpPr txBox="1"/>
          <p:nvPr/>
        </p:nvSpPr>
        <p:spPr>
          <a:xfrm>
            <a:off x="5330194" y="1757784"/>
            <a:ext cx="635110" cy="400110"/>
          </a:xfrm>
          <a:prstGeom prst="rect">
            <a:avLst/>
          </a:prstGeom>
          <a:noFill/>
        </p:spPr>
        <p:txBody>
          <a:bodyPr wrap="none" rtlCol="0">
            <a:spAutoFit/>
          </a:bodyPr>
          <a:lstStyle/>
          <a:p>
            <a:r>
              <a:rPr lang="en-US" dirty="0" err="1" smtClean="0">
                <a:solidFill>
                  <a:schemeClr val="bg1"/>
                </a:solidFill>
              </a:rPr>
              <a:t>gnd</a:t>
            </a:r>
            <a:endParaRPr lang="en-US" dirty="0">
              <a:solidFill>
                <a:schemeClr val="bg1"/>
              </a:solidFill>
            </a:endParaRPr>
          </a:p>
        </p:txBody>
      </p:sp>
      <p:sp>
        <p:nvSpPr>
          <p:cNvPr id="10" name="TextBox 9"/>
          <p:cNvSpPr txBox="1"/>
          <p:nvPr/>
        </p:nvSpPr>
        <p:spPr>
          <a:xfrm>
            <a:off x="2521882" y="1757784"/>
            <a:ext cx="635110" cy="400110"/>
          </a:xfrm>
          <a:prstGeom prst="rect">
            <a:avLst/>
          </a:prstGeom>
          <a:noFill/>
        </p:spPr>
        <p:txBody>
          <a:bodyPr wrap="none" rtlCol="0">
            <a:spAutoFit/>
          </a:bodyPr>
          <a:lstStyle/>
          <a:p>
            <a:r>
              <a:rPr lang="en-US" dirty="0" err="1" smtClean="0">
                <a:solidFill>
                  <a:schemeClr val="bg1"/>
                </a:solidFill>
              </a:rPr>
              <a:t>gnd</a:t>
            </a:r>
            <a:endParaRPr lang="en-US" dirty="0">
              <a:solidFill>
                <a:schemeClr val="bg1"/>
              </a:solidFill>
            </a:endParaRPr>
          </a:p>
        </p:txBody>
      </p:sp>
      <p:sp>
        <p:nvSpPr>
          <p:cNvPr id="15" name="TextBox 14"/>
          <p:cNvSpPr txBox="1"/>
          <p:nvPr/>
        </p:nvSpPr>
        <p:spPr>
          <a:xfrm>
            <a:off x="1788840" y="3025180"/>
            <a:ext cx="635110" cy="400110"/>
          </a:xfrm>
          <a:prstGeom prst="rect">
            <a:avLst/>
          </a:prstGeom>
          <a:noFill/>
        </p:spPr>
        <p:txBody>
          <a:bodyPr wrap="none" rtlCol="0">
            <a:spAutoFit/>
          </a:bodyPr>
          <a:lstStyle/>
          <a:p>
            <a:r>
              <a:rPr lang="en-US" dirty="0" err="1" smtClean="0">
                <a:solidFill>
                  <a:schemeClr val="bg1"/>
                </a:solidFill>
              </a:rPr>
              <a:t>gnd</a:t>
            </a:r>
            <a:endParaRPr lang="en-US" dirty="0">
              <a:solidFill>
                <a:schemeClr val="bg1"/>
              </a:solidFill>
            </a:endParaRPr>
          </a:p>
        </p:txBody>
      </p:sp>
      <p:sp>
        <p:nvSpPr>
          <p:cNvPr id="16" name="TextBox 15"/>
          <p:cNvSpPr txBox="1"/>
          <p:nvPr/>
        </p:nvSpPr>
        <p:spPr>
          <a:xfrm>
            <a:off x="1801802" y="4825380"/>
            <a:ext cx="635110" cy="400110"/>
          </a:xfrm>
          <a:prstGeom prst="rect">
            <a:avLst/>
          </a:prstGeom>
          <a:noFill/>
        </p:spPr>
        <p:txBody>
          <a:bodyPr wrap="none" rtlCol="0">
            <a:spAutoFit/>
          </a:bodyPr>
          <a:lstStyle/>
          <a:p>
            <a:r>
              <a:rPr lang="en-US" dirty="0" err="1" smtClean="0">
                <a:solidFill>
                  <a:schemeClr val="bg1"/>
                </a:solidFill>
              </a:rPr>
              <a:t>gnd</a:t>
            </a:r>
            <a:endParaRPr lang="en-US" dirty="0">
              <a:solidFill>
                <a:schemeClr val="bg1"/>
              </a:solidFill>
            </a:endParaRPr>
          </a:p>
        </p:txBody>
      </p:sp>
      <p:sp>
        <p:nvSpPr>
          <p:cNvPr id="17" name="TextBox 16"/>
          <p:cNvSpPr txBox="1"/>
          <p:nvPr/>
        </p:nvSpPr>
        <p:spPr>
          <a:xfrm>
            <a:off x="1834664" y="3889276"/>
            <a:ext cx="569387" cy="400110"/>
          </a:xfrm>
          <a:prstGeom prst="rect">
            <a:avLst/>
          </a:prstGeom>
          <a:noFill/>
        </p:spPr>
        <p:txBody>
          <a:bodyPr wrap="none" rtlCol="0">
            <a:spAutoFit/>
          </a:bodyPr>
          <a:lstStyle/>
          <a:p>
            <a:r>
              <a:rPr lang="en-US" dirty="0" err="1" smtClean="0">
                <a:solidFill>
                  <a:schemeClr val="bg1"/>
                </a:solidFill>
              </a:rPr>
              <a:t>rfIn</a:t>
            </a:r>
            <a:endParaRPr lang="en-US" dirty="0">
              <a:solidFill>
                <a:schemeClr val="bg1"/>
              </a:solidFill>
            </a:endParaRPr>
          </a:p>
        </p:txBody>
      </p:sp>
      <p:sp>
        <p:nvSpPr>
          <p:cNvPr id="20" name="TextBox 19"/>
          <p:cNvSpPr txBox="1"/>
          <p:nvPr/>
        </p:nvSpPr>
        <p:spPr>
          <a:xfrm>
            <a:off x="7642211" y="3889276"/>
            <a:ext cx="771365" cy="400110"/>
          </a:xfrm>
          <a:prstGeom prst="rect">
            <a:avLst/>
          </a:prstGeom>
          <a:noFill/>
        </p:spPr>
        <p:txBody>
          <a:bodyPr wrap="none" rtlCol="0">
            <a:spAutoFit/>
          </a:bodyPr>
          <a:lstStyle/>
          <a:p>
            <a:r>
              <a:rPr lang="en-US" dirty="0" err="1" smtClean="0">
                <a:solidFill>
                  <a:schemeClr val="bg1"/>
                </a:solidFill>
              </a:rPr>
              <a:t>rfOut</a:t>
            </a:r>
            <a:endParaRPr lang="en-US" dirty="0">
              <a:solidFill>
                <a:schemeClr val="bg1"/>
              </a:solidFill>
            </a:endParaRPr>
          </a:p>
        </p:txBody>
      </p:sp>
      <p:sp>
        <p:nvSpPr>
          <p:cNvPr id="18" name="TextBox 17"/>
          <p:cNvSpPr txBox="1"/>
          <p:nvPr/>
        </p:nvSpPr>
        <p:spPr>
          <a:xfrm>
            <a:off x="7621488" y="3025180"/>
            <a:ext cx="635110" cy="400110"/>
          </a:xfrm>
          <a:prstGeom prst="rect">
            <a:avLst/>
          </a:prstGeom>
          <a:noFill/>
        </p:spPr>
        <p:txBody>
          <a:bodyPr wrap="none" rtlCol="0">
            <a:spAutoFit/>
          </a:bodyPr>
          <a:lstStyle/>
          <a:p>
            <a:r>
              <a:rPr lang="en-US" dirty="0" err="1" smtClean="0">
                <a:solidFill>
                  <a:schemeClr val="bg1"/>
                </a:solidFill>
              </a:rPr>
              <a:t>gnd</a:t>
            </a:r>
            <a:endParaRPr lang="en-US" dirty="0">
              <a:solidFill>
                <a:schemeClr val="bg1"/>
              </a:solidFill>
            </a:endParaRPr>
          </a:p>
        </p:txBody>
      </p:sp>
      <p:sp>
        <p:nvSpPr>
          <p:cNvPr id="19" name="TextBox 18"/>
          <p:cNvSpPr txBox="1"/>
          <p:nvPr/>
        </p:nvSpPr>
        <p:spPr>
          <a:xfrm>
            <a:off x="7634450" y="4825380"/>
            <a:ext cx="635110" cy="400110"/>
          </a:xfrm>
          <a:prstGeom prst="rect">
            <a:avLst/>
          </a:prstGeom>
          <a:noFill/>
        </p:spPr>
        <p:txBody>
          <a:bodyPr wrap="none" rtlCol="0">
            <a:spAutoFit/>
          </a:bodyPr>
          <a:lstStyle/>
          <a:p>
            <a:r>
              <a:rPr lang="en-US" dirty="0" err="1" smtClean="0">
                <a:solidFill>
                  <a:schemeClr val="bg1"/>
                </a:solidFill>
              </a:rPr>
              <a:t>gnd</a:t>
            </a:r>
            <a:endParaRPr lang="en-US" dirty="0">
              <a:solidFill>
                <a:schemeClr val="bg1"/>
              </a:solidFill>
            </a:endParaRPr>
          </a:p>
        </p:txBody>
      </p:sp>
      <p:sp>
        <p:nvSpPr>
          <p:cNvPr id="23" name="TextBox 22"/>
          <p:cNvSpPr txBox="1"/>
          <p:nvPr/>
        </p:nvSpPr>
        <p:spPr>
          <a:xfrm>
            <a:off x="1641561" y="5705762"/>
            <a:ext cx="8367464" cy="400110"/>
          </a:xfrm>
          <a:prstGeom prst="rect">
            <a:avLst/>
          </a:prstGeom>
          <a:noFill/>
        </p:spPr>
        <p:txBody>
          <a:bodyPr wrap="square" rtlCol="0">
            <a:spAutoFit/>
          </a:bodyPr>
          <a:lstStyle/>
          <a:p>
            <a:pPr marL="285750" indent="-285750" algn="l">
              <a:buFont typeface="Wingdings" pitchFamily="2" charset="2"/>
              <a:buChar char="q"/>
            </a:pPr>
            <a:r>
              <a:rPr lang="en-US" dirty="0" smtClean="0">
                <a:latin typeface="+mj-lt"/>
              </a:rPr>
              <a:t>Size: 710</a:t>
            </a:r>
            <a:r>
              <a:rPr lang="el-GR" dirty="0" smtClean="0">
                <a:latin typeface="+mj-lt"/>
              </a:rPr>
              <a:t>μ</a:t>
            </a:r>
            <a:r>
              <a:rPr lang="en-US" dirty="0" smtClean="0">
                <a:latin typeface="+mj-lt"/>
              </a:rPr>
              <a:t>m x 410</a:t>
            </a:r>
            <a:r>
              <a:rPr lang="el-GR" dirty="0" smtClean="0">
                <a:latin typeface="+mj-lt"/>
              </a:rPr>
              <a:t>μ</a:t>
            </a:r>
            <a:r>
              <a:rPr lang="en-US" dirty="0" smtClean="0">
                <a:latin typeface="+mj-lt"/>
              </a:rPr>
              <a:t>m</a:t>
            </a:r>
            <a:endParaRPr lang="en-US" dirty="0">
              <a:latin typeface="+mj-lt"/>
            </a:endParaRPr>
          </a:p>
        </p:txBody>
      </p:sp>
      <p:sp>
        <p:nvSpPr>
          <p:cNvPr id="24" name="Footer Placeholder 1"/>
          <p:cNvSpPr txBox="1">
            <a:spLocks/>
          </p:cNvSpPr>
          <p:nvPr/>
        </p:nvSpPr>
        <p:spPr>
          <a:xfrm>
            <a:off x="6741222" y="6897963"/>
            <a:ext cx="3184525" cy="271190"/>
          </a:xfrm>
          <a:prstGeom prst="rect">
            <a:avLst/>
          </a:prstGeom>
        </p:spPr>
        <p:txBody>
          <a:bodyPr vert="horz" lIns="91412" tIns="45707" rIns="91412" bIns="45707" rtlCol="0" anchor="ctr"/>
          <a:lstStyle/>
          <a:p>
            <a:pPr algn="r" defTabSz="914123"/>
            <a:r>
              <a:rPr lang="en-US" sz="1400" cap="small" dirty="0" smtClean="0">
                <a:latin typeface="Arial Narrow" pitchFamily="34" charset="0"/>
              </a:rPr>
              <a:t>21</a:t>
            </a:r>
            <a:endParaRPr lang="en-US" sz="1400" cap="small" dirty="0">
              <a:latin typeface="Arial Narrow" pitchFamily="34" charset="0"/>
            </a:endParaRPr>
          </a:p>
        </p:txBody>
      </p:sp>
      <p:sp>
        <p:nvSpPr>
          <p:cNvPr id="25" name="Title 1"/>
          <p:cNvSpPr>
            <a:spLocks noGrp="1"/>
          </p:cNvSpPr>
          <p:nvPr>
            <p:ph type="title"/>
          </p:nvPr>
        </p:nvSpPr>
        <p:spPr>
          <a:xfrm>
            <a:off x="276672" y="65510"/>
            <a:ext cx="9433048" cy="639762"/>
          </a:xfrm>
        </p:spPr>
        <p:txBody>
          <a:bodyPr>
            <a:normAutofit fontScale="90000"/>
          </a:bodyPr>
          <a:lstStyle/>
          <a:p>
            <a:r>
              <a:rPr lang="en-US" sz="3200" b="1" dirty="0"/>
              <a:t>7. 60 GHz </a:t>
            </a:r>
            <a:r>
              <a:rPr lang="en-US" sz="3200" b="1" dirty="0">
                <a:solidFill>
                  <a:srgbClr val="FF0000"/>
                </a:solidFill>
              </a:rPr>
              <a:t>1-Stage</a:t>
            </a:r>
            <a:r>
              <a:rPr lang="en-US" sz="3200" b="1" dirty="0"/>
              <a:t> Class-F PA with </a:t>
            </a:r>
            <a:r>
              <a:rPr lang="en-US" sz="3200" b="1" dirty="0">
                <a:solidFill>
                  <a:srgbClr val="FF0000"/>
                </a:solidFill>
              </a:rPr>
              <a:t>coupled</a:t>
            </a:r>
            <a:r>
              <a:rPr lang="en-US" sz="3200" b="1" dirty="0"/>
              <a:t> harmonic control:</a:t>
            </a:r>
            <a:br>
              <a:rPr lang="en-US" sz="3200" b="1" dirty="0"/>
            </a:br>
            <a:r>
              <a:rPr lang="en-US" sz="3200" b="1" dirty="0" smtClean="0"/>
              <a:t>Layout</a:t>
            </a:r>
            <a:endParaRPr lang="en-US" sz="3200" b="1" dirty="0"/>
          </a:p>
        </p:txBody>
      </p:sp>
    </p:spTree>
    <p:extLst>
      <p:ext uri="{BB962C8B-B14F-4D97-AF65-F5344CB8AC3E}">
        <p14:creationId xmlns:p14="http://schemas.microsoft.com/office/powerpoint/2010/main" val="107731710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44824" y="1470065"/>
            <a:ext cx="6840760" cy="707886"/>
          </a:xfrm>
          <a:prstGeom prst="rect">
            <a:avLst/>
          </a:prstGeom>
          <a:noFill/>
        </p:spPr>
        <p:txBody>
          <a:bodyPr wrap="square" rtlCol="0">
            <a:spAutoFit/>
          </a:bodyPr>
          <a:lstStyle/>
          <a:p>
            <a:r>
              <a:rPr lang="en-US" sz="4000" dirty="0" smtClean="0">
                <a:solidFill>
                  <a:prstClr val="black"/>
                </a:solidFill>
                <a:latin typeface="Calibri"/>
              </a:rPr>
              <a:t>Part-2: Phased-Array Front-End</a:t>
            </a:r>
            <a:endParaRPr lang="en-US" sz="3200" dirty="0">
              <a:solidFill>
                <a:prstClr val="black"/>
              </a:solidFill>
              <a:latin typeface="Calibri"/>
            </a:endParaRPr>
          </a:p>
        </p:txBody>
      </p:sp>
      <p:sp>
        <p:nvSpPr>
          <p:cNvPr id="6" name="Title 1"/>
          <p:cNvSpPr>
            <a:spLocks noGrp="1"/>
          </p:cNvSpPr>
          <p:nvPr>
            <p:ph type="title"/>
          </p:nvPr>
        </p:nvSpPr>
        <p:spPr>
          <a:xfrm>
            <a:off x="832048" y="2289448"/>
            <a:ext cx="8229600" cy="639762"/>
          </a:xfrm>
        </p:spPr>
        <p:txBody>
          <a:bodyPr>
            <a:normAutofit/>
          </a:bodyPr>
          <a:lstStyle/>
          <a:p>
            <a:pPr algn="l"/>
            <a:r>
              <a:rPr lang="en-US" sz="2400" b="1" dirty="0" smtClean="0"/>
              <a:t>1. 94 GHz Design</a:t>
            </a:r>
            <a:endParaRPr lang="en-US" sz="2400" b="1" dirty="0"/>
          </a:p>
        </p:txBody>
      </p:sp>
      <p:sp>
        <p:nvSpPr>
          <p:cNvPr id="7" name="Title 1"/>
          <p:cNvSpPr txBox="1">
            <a:spLocks/>
          </p:cNvSpPr>
          <p:nvPr/>
        </p:nvSpPr>
        <p:spPr>
          <a:xfrm>
            <a:off x="832048" y="2649488"/>
            <a:ext cx="8517632" cy="639762"/>
          </a:xfrm>
          <a:prstGeom prst="rect">
            <a:avLst/>
          </a:prstGeom>
        </p:spPr>
        <p:txBody>
          <a:bodyPr vert="horz" lIns="91412" tIns="45707" rIns="91412" bIns="45707" rtlCol="0" anchor="ctr">
            <a:normAutofit fontScale="97500"/>
          </a:bodyPr>
          <a:lstStyle>
            <a:lvl1pPr algn="ctr" defTabSz="914123" rtl="0" eaLnBrk="1" latinLnBrk="0" hangingPunct="1">
              <a:spcBef>
                <a:spcPct val="0"/>
              </a:spcBef>
              <a:buNone/>
              <a:defRPr sz="4300" kern="1200">
                <a:solidFill>
                  <a:schemeClr val="tx1"/>
                </a:solidFill>
                <a:latin typeface="+mj-lt"/>
                <a:ea typeface="+mj-ea"/>
                <a:cs typeface="+mj-cs"/>
              </a:defRPr>
            </a:lvl1pPr>
          </a:lstStyle>
          <a:p>
            <a:pPr algn="l"/>
            <a:r>
              <a:rPr lang="en-US" sz="2400" dirty="0" smtClean="0">
                <a:solidFill>
                  <a:prstClr val="black"/>
                </a:solidFill>
              </a:rPr>
              <a:t>2. 120 GHz Design</a:t>
            </a:r>
            <a:endParaRPr lang="en-US" sz="2400" dirty="0">
              <a:solidFill>
                <a:prstClr val="black"/>
              </a:solidFill>
            </a:endParaRPr>
          </a:p>
        </p:txBody>
      </p:sp>
    </p:spTree>
    <p:extLst>
      <p:ext uri="{BB962C8B-B14F-4D97-AF65-F5344CB8AC3E}">
        <p14:creationId xmlns:p14="http://schemas.microsoft.com/office/powerpoint/2010/main" val="36309104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84784" y="1569368"/>
            <a:ext cx="7121592" cy="1656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1572816" y="1281336"/>
            <a:ext cx="648072" cy="1944216"/>
          </a:xfrm>
          <a:prstGeom prst="roundRect">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3445024" y="1281336"/>
            <a:ext cx="936104" cy="1944216"/>
          </a:xfrm>
          <a:prstGeom prst="roundRect">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5461248" y="1281336"/>
            <a:ext cx="720080" cy="1944216"/>
          </a:xfrm>
          <a:prstGeom prst="roundRect">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72816" y="3513584"/>
            <a:ext cx="973393" cy="2106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96952" y="3538711"/>
            <a:ext cx="3552511" cy="2106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48569" y="3540941"/>
            <a:ext cx="2009024" cy="21036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ounded Rectangle 11"/>
          <p:cNvSpPr/>
          <p:nvPr/>
        </p:nvSpPr>
        <p:spPr>
          <a:xfrm>
            <a:off x="7117432" y="1281336"/>
            <a:ext cx="936104" cy="1944216"/>
          </a:xfrm>
          <a:prstGeom prst="roundRect">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p:cNvSpPr txBox="1">
            <a:spLocks/>
          </p:cNvSpPr>
          <p:nvPr/>
        </p:nvSpPr>
        <p:spPr>
          <a:xfrm>
            <a:off x="60648" y="57200"/>
            <a:ext cx="9937103" cy="549357"/>
          </a:xfrm>
          <a:prstGeom prst="rect">
            <a:avLst/>
          </a:prstGeom>
        </p:spPr>
        <p:txBody>
          <a:bodyPr vert="horz" lIns="91412" tIns="45707" rIns="91412" bIns="45707" rtlCol="0" anchor="ctr">
            <a:noAutofit/>
          </a:bodyPr>
          <a:lstStyle>
            <a:lvl1pPr algn="ctr" defTabSz="914123" rtl="0" eaLnBrk="1" latinLnBrk="0" hangingPunct="1">
              <a:spcBef>
                <a:spcPct val="0"/>
              </a:spcBef>
              <a:buNone/>
              <a:defRPr sz="4300" kern="1200">
                <a:solidFill>
                  <a:schemeClr val="tx1"/>
                </a:solidFill>
                <a:latin typeface="+mj-lt"/>
                <a:ea typeface="+mj-ea"/>
                <a:cs typeface="+mj-cs"/>
              </a:defRPr>
            </a:lvl1pPr>
          </a:lstStyle>
          <a:p>
            <a:r>
              <a:rPr lang="en-US" sz="2400" dirty="0" smtClean="0"/>
              <a:t>Phased </a:t>
            </a:r>
            <a:r>
              <a:rPr lang="en-US" sz="2400" dirty="0"/>
              <a:t>Array Front End </a:t>
            </a:r>
            <a:r>
              <a:rPr lang="en-US" sz="2400" dirty="0" smtClean="0"/>
              <a:t>Architecture (common to 94G &amp; 120 GHz designs)</a:t>
            </a:r>
            <a:endParaRPr lang="en-US" sz="2400" dirty="0"/>
          </a:p>
        </p:txBody>
      </p:sp>
      <p:sp>
        <p:nvSpPr>
          <p:cNvPr id="8" name="TextBox 7"/>
          <p:cNvSpPr txBox="1"/>
          <p:nvPr/>
        </p:nvSpPr>
        <p:spPr>
          <a:xfrm>
            <a:off x="1284784" y="918532"/>
            <a:ext cx="1169488" cy="400110"/>
          </a:xfrm>
          <a:prstGeom prst="rect">
            <a:avLst/>
          </a:prstGeom>
          <a:noFill/>
        </p:spPr>
        <p:txBody>
          <a:bodyPr wrap="square" rtlCol="0">
            <a:spAutoFit/>
          </a:bodyPr>
          <a:lstStyle/>
          <a:p>
            <a:r>
              <a:rPr lang="en-US" dirty="0" smtClean="0">
                <a:solidFill>
                  <a:srgbClr val="FF0000"/>
                </a:solidFill>
                <a:latin typeface="+mj-lt"/>
                <a:sym typeface="Wingdings 2"/>
              </a:rPr>
              <a:t> </a:t>
            </a:r>
            <a:endParaRPr lang="en-US" dirty="0">
              <a:solidFill>
                <a:srgbClr val="FF0000"/>
              </a:solidFill>
              <a:latin typeface="+mj-lt"/>
            </a:endParaRPr>
          </a:p>
        </p:txBody>
      </p:sp>
      <p:sp>
        <p:nvSpPr>
          <p:cNvPr id="15" name="TextBox 14"/>
          <p:cNvSpPr txBox="1"/>
          <p:nvPr/>
        </p:nvSpPr>
        <p:spPr>
          <a:xfrm>
            <a:off x="1500808" y="5561746"/>
            <a:ext cx="1169488" cy="400110"/>
          </a:xfrm>
          <a:prstGeom prst="rect">
            <a:avLst/>
          </a:prstGeom>
          <a:noFill/>
        </p:spPr>
        <p:txBody>
          <a:bodyPr wrap="square" rtlCol="0">
            <a:spAutoFit/>
          </a:bodyPr>
          <a:lstStyle/>
          <a:p>
            <a:r>
              <a:rPr lang="en-US" dirty="0" smtClean="0">
                <a:solidFill>
                  <a:srgbClr val="FF0000"/>
                </a:solidFill>
                <a:latin typeface="+mj-lt"/>
                <a:sym typeface="Wingdings 2"/>
              </a:rPr>
              <a:t>: LNA</a:t>
            </a:r>
            <a:endParaRPr lang="en-US" dirty="0">
              <a:solidFill>
                <a:srgbClr val="FF0000"/>
              </a:solidFill>
              <a:latin typeface="+mj-lt"/>
            </a:endParaRPr>
          </a:p>
        </p:txBody>
      </p:sp>
      <p:sp>
        <p:nvSpPr>
          <p:cNvPr id="16" name="TextBox 15"/>
          <p:cNvSpPr txBox="1"/>
          <p:nvPr/>
        </p:nvSpPr>
        <p:spPr>
          <a:xfrm>
            <a:off x="3373016" y="921296"/>
            <a:ext cx="1169488" cy="400110"/>
          </a:xfrm>
          <a:prstGeom prst="rect">
            <a:avLst/>
          </a:prstGeom>
          <a:noFill/>
        </p:spPr>
        <p:txBody>
          <a:bodyPr wrap="square" rtlCol="0">
            <a:spAutoFit/>
          </a:bodyPr>
          <a:lstStyle/>
          <a:p>
            <a:r>
              <a:rPr lang="en-US" dirty="0" smtClean="0">
                <a:solidFill>
                  <a:srgbClr val="FF0000"/>
                </a:solidFill>
                <a:latin typeface="+mj-lt"/>
                <a:sym typeface="Wingdings 2"/>
              </a:rPr>
              <a:t> </a:t>
            </a:r>
            <a:endParaRPr lang="en-US" dirty="0">
              <a:solidFill>
                <a:srgbClr val="FF0000"/>
              </a:solidFill>
              <a:latin typeface="+mj-lt"/>
            </a:endParaRPr>
          </a:p>
        </p:txBody>
      </p:sp>
      <p:sp>
        <p:nvSpPr>
          <p:cNvPr id="17" name="TextBox 16"/>
          <p:cNvSpPr txBox="1"/>
          <p:nvPr/>
        </p:nvSpPr>
        <p:spPr>
          <a:xfrm>
            <a:off x="3012976" y="5561746"/>
            <a:ext cx="3672408" cy="707886"/>
          </a:xfrm>
          <a:prstGeom prst="rect">
            <a:avLst/>
          </a:prstGeom>
          <a:noFill/>
        </p:spPr>
        <p:txBody>
          <a:bodyPr wrap="square" rtlCol="0">
            <a:spAutoFit/>
          </a:bodyPr>
          <a:lstStyle/>
          <a:p>
            <a:r>
              <a:rPr lang="en-US" dirty="0" smtClean="0">
                <a:solidFill>
                  <a:srgbClr val="FF0000"/>
                </a:solidFill>
                <a:latin typeface="+mj-lt"/>
                <a:sym typeface="Wingdings 2"/>
              </a:rPr>
              <a:t>&amp;: </a:t>
            </a:r>
            <a:r>
              <a:rPr lang="en-US" dirty="0" smtClean="0">
                <a:solidFill>
                  <a:srgbClr val="FF0000"/>
                </a:solidFill>
                <a:latin typeface="+mj-lt"/>
                <a:sym typeface="Wingdings 2"/>
              </a:rPr>
              <a:t>Switch Amplifier </a:t>
            </a:r>
            <a:endParaRPr lang="en-US" dirty="0" smtClean="0">
              <a:solidFill>
                <a:srgbClr val="FF0000"/>
              </a:solidFill>
              <a:latin typeface="+mj-lt"/>
              <a:sym typeface="Wingdings 2"/>
            </a:endParaRPr>
          </a:p>
          <a:p>
            <a:r>
              <a:rPr lang="en-US" dirty="0" smtClean="0">
                <a:solidFill>
                  <a:srgbClr val="FF0000"/>
                </a:solidFill>
                <a:latin typeface="+mj-lt"/>
                <a:sym typeface="Wingdings 2"/>
              </a:rPr>
              <a:t>(functioning as an active switch)</a:t>
            </a:r>
            <a:endParaRPr lang="en-US" dirty="0">
              <a:solidFill>
                <a:srgbClr val="FF0000"/>
              </a:solidFill>
              <a:latin typeface="+mj-lt"/>
            </a:endParaRPr>
          </a:p>
        </p:txBody>
      </p:sp>
      <p:sp>
        <p:nvSpPr>
          <p:cNvPr id="18" name="TextBox 17"/>
          <p:cNvSpPr txBox="1"/>
          <p:nvPr/>
        </p:nvSpPr>
        <p:spPr>
          <a:xfrm>
            <a:off x="5245224" y="921296"/>
            <a:ext cx="1169488" cy="400110"/>
          </a:xfrm>
          <a:prstGeom prst="rect">
            <a:avLst/>
          </a:prstGeom>
          <a:noFill/>
        </p:spPr>
        <p:txBody>
          <a:bodyPr wrap="square" rtlCol="0">
            <a:spAutoFit/>
          </a:bodyPr>
          <a:lstStyle/>
          <a:p>
            <a:r>
              <a:rPr lang="en-US" dirty="0" smtClean="0">
                <a:solidFill>
                  <a:srgbClr val="FF0000"/>
                </a:solidFill>
                <a:latin typeface="+mj-lt"/>
                <a:sym typeface="Wingdings 2"/>
              </a:rPr>
              <a:t> </a:t>
            </a:r>
            <a:endParaRPr lang="en-US" dirty="0">
              <a:solidFill>
                <a:srgbClr val="FF0000"/>
              </a:solidFill>
              <a:latin typeface="+mj-lt"/>
            </a:endParaRPr>
          </a:p>
        </p:txBody>
      </p:sp>
      <p:sp>
        <p:nvSpPr>
          <p:cNvPr id="19" name="TextBox 18"/>
          <p:cNvSpPr txBox="1"/>
          <p:nvPr/>
        </p:nvSpPr>
        <p:spPr>
          <a:xfrm>
            <a:off x="6037312" y="5567908"/>
            <a:ext cx="3096344" cy="400110"/>
          </a:xfrm>
          <a:prstGeom prst="rect">
            <a:avLst/>
          </a:prstGeom>
          <a:noFill/>
        </p:spPr>
        <p:txBody>
          <a:bodyPr wrap="square" rtlCol="0">
            <a:spAutoFit/>
          </a:bodyPr>
          <a:lstStyle/>
          <a:p>
            <a:r>
              <a:rPr lang="en-US" dirty="0" smtClean="0">
                <a:solidFill>
                  <a:srgbClr val="FF0000"/>
                </a:solidFill>
                <a:latin typeface="+mj-lt"/>
                <a:sym typeface="Wingdings 2"/>
              </a:rPr>
              <a:t>: VGA </a:t>
            </a:r>
          </a:p>
        </p:txBody>
      </p:sp>
      <p:sp>
        <p:nvSpPr>
          <p:cNvPr id="20" name="TextBox 19"/>
          <p:cNvSpPr txBox="1"/>
          <p:nvPr/>
        </p:nvSpPr>
        <p:spPr>
          <a:xfrm>
            <a:off x="6973416" y="921296"/>
            <a:ext cx="1169488" cy="400110"/>
          </a:xfrm>
          <a:prstGeom prst="rect">
            <a:avLst/>
          </a:prstGeom>
          <a:noFill/>
        </p:spPr>
        <p:txBody>
          <a:bodyPr wrap="square" rtlCol="0">
            <a:spAutoFit/>
          </a:bodyPr>
          <a:lstStyle/>
          <a:p>
            <a:r>
              <a:rPr lang="en-US" dirty="0" smtClean="0">
                <a:solidFill>
                  <a:srgbClr val="FF0000"/>
                </a:solidFill>
                <a:latin typeface="+mj-lt"/>
                <a:sym typeface="Wingdings 2"/>
              </a:rPr>
              <a:t> </a:t>
            </a:r>
            <a:endParaRPr lang="en-US" dirty="0">
              <a:solidFill>
                <a:srgbClr val="FF0000"/>
              </a:solidFill>
              <a:latin typeface="+mj-lt"/>
            </a:endParaRPr>
          </a:p>
        </p:txBody>
      </p:sp>
      <p:sp>
        <p:nvSpPr>
          <p:cNvPr id="21" name="TextBox 20"/>
          <p:cNvSpPr txBox="1"/>
          <p:nvPr/>
        </p:nvSpPr>
        <p:spPr>
          <a:xfrm>
            <a:off x="2085552" y="1384702"/>
            <a:ext cx="1584176" cy="369332"/>
          </a:xfrm>
          <a:prstGeom prst="rect">
            <a:avLst/>
          </a:prstGeom>
          <a:noFill/>
        </p:spPr>
        <p:txBody>
          <a:bodyPr wrap="square" rtlCol="0">
            <a:spAutoFit/>
          </a:bodyPr>
          <a:lstStyle/>
          <a:p>
            <a:r>
              <a:rPr lang="en-US" sz="1800" dirty="0" smtClean="0">
                <a:solidFill>
                  <a:srgbClr val="0000FF"/>
                </a:solidFill>
                <a:latin typeface="+mj-lt"/>
                <a:sym typeface="Wingdings 2"/>
              </a:rPr>
              <a:t>90</a:t>
            </a:r>
            <a:r>
              <a:rPr lang="en-US" sz="1800" baseline="30000" dirty="0" smtClean="0">
                <a:solidFill>
                  <a:srgbClr val="0000FF"/>
                </a:solidFill>
                <a:latin typeface="+mj-lt"/>
                <a:sym typeface="Wingdings 2"/>
              </a:rPr>
              <a:t>o</a:t>
            </a:r>
            <a:r>
              <a:rPr lang="en-US" sz="1800" dirty="0" smtClean="0">
                <a:solidFill>
                  <a:srgbClr val="0000FF"/>
                </a:solidFill>
                <a:latin typeface="+mj-lt"/>
                <a:sym typeface="Wingdings 2"/>
              </a:rPr>
              <a:t> Hybrid</a:t>
            </a:r>
            <a:endParaRPr lang="en-US" sz="1800" dirty="0">
              <a:solidFill>
                <a:srgbClr val="0000FF"/>
              </a:solidFill>
              <a:latin typeface="+mj-lt"/>
            </a:endParaRPr>
          </a:p>
        </p:txBody>
      </p:sp>
      <p:sp>
        <p:nvSpPr>
          <p:cNvPr id="22" name="TextBox 21"/>
          <p:cNvSpPr txBox="1"/>
          <p:nvPr/>
        </p:nvSpPr>
        <p:spPr>
          <a:xfrm>
            <a:off x="5965304" y="1387485"/>
            <a:ext cx="1584176" cy="369332"/>
          </a:xfrm>
          <a:prstGeom prst="rect">
            <a:avLst/>
          </a:prstGeom>
          <a:noFill/>
        </p:spPr>
        <p:txBody>
          <a:bodyPr wrap="square" rtlCol="0">
            <a:spAutoFit/>
          </a:bodyPr>
          <a:lstStyle/>
          <a:p>
            <a:r>
              <a:rPr lang="en-US" sz="1800" dirty="0" smtClean="0">
                <a:solidFill>
                  <a:srgbClr val="0000FF"/>
                </a:solidFill>
                <a:latin typeface="+mj-lt"/>
                <a:sym typeface="Wingdings 2"/>
              </a:rPr>
              <a:t>90</a:t>
            </a:r>
            <a:r>
              <a:rPr lang="en-US" sz="1800" baseline="30000" dirty="0" smtClean="0">
                <a:solidFill>
                  <a:srgbClr val="0000FF"/>
                </a:solidFill>
                <a:latin typeface="+mj-lt"/>
                <a:sym typeface="Wingdings 2"/>
              </a:rPr>
              <a:t>o</a:t>
            </a:r>
            <a:r>
              <a:rPr lang="en-US" sz="1800" dirty="0" smtClean="0">
                <a:solidFill>
                  <a:srgbClr val="0000FF"/>
                </a:solidFill>
                <a:latin typeface="+mj-lt"/>
                <a:sym typeface="Wingdings 2"/>
              </a:rPr>
              <a:t> Hybrid</a:t>
            </a:r>
            <a:endParaRPr lang="en-US" sz="1800" dirty="0">
              <a:solidFill>
                <a:srgbClr val="0000FF"/>
              </a:solidFill>
              <a:latin typeface="+mj-lt"/>
            </a:endParaRPr>
          </a:p>
        </p:txBody>
      </p:sp>
      <p:sp>
        <p:nvSpPr>
          <p:cNvPr id="23" name="TextBox 22"/>
          <p:cNvSpPr txBox="1"/>
          <p:nvPr/>
        </p:nvSpPr>
        <p:spPr>
          <a:xfrm>
            <a:off x="4165104" y="1353344"/>
            <a:ext cx="1584176" cy="369332"/>
          </a:xfrm>
          <a:prstGeom prst="rect">
            <a:avLst/>
          </a:prstGeom>
          <a:noFill/>
        </p:spPr>
        <p:txBody>
          <a:bodyPr wrap="square" rtlCol="0">
            <a:spAutoFit/>
          </a:bodyPr>
          <a:lstStyle/>
          <a:p>
            <a:r>
              <a:rPr lang="en-US" sz="1800" dirty="0" smtClean="0">
                <a:solidFill>
                  <a:srgbClr val="0000FF"/>
                </a:solidFill>
                <a:latin typeface="+mj-lt"/>
                <a:sym typeface="Wingdings 2"/>
              </a:rPr>
              <a:t>Rat-Race</a:t>
            </a:r>
            <a:endParaRPr lang="en-US" sz="1800" dirty="0">
              <a:solidFill>
                <a:srgbClr val="0000FF"/>
              </a:solidFill>
              <a:latin typeface="+mj-lt"/>
            </a:endParaRPr>
          </a:p>
        </p:txBody>
      </p:sp>
    </p:spTree>
    <p:extLst>
      <p:ext uri="{BB962C8B-B14F-4D97-AF65-F5344CB8AC3E}">
        <p14:creationId xmlns:p14="http://schemas.microsoft.com/office/powerpoint/2010/main" val="25404796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76999" y="57200"/>
            <a:ext cx="9088705" cy="549357"/>
          </a:xfrm>
          <a:prstGeom prst="rect">
            <a:avLst/>
          </a:prstGeom>
        </p:spPr>
        <p:txBody>
          <a:bodyPr vert="horz" lIns="91412" tIns="45707" rIns="91412" bIns="45707" rtlCol="0" anchor="ctr">
            <a:noAutofit/>
          </a:bodyPr>
          <a:lstStyle>
            <a:lvl1pPr algn="ctr" defTabSz="914123" rtl="0" eaLnBrk="1" latinLnBrk="0" hangingPunct="1">
              <a:spcBef>
                <a:spcPct val="0"/>
              </a:spcBef>
              <a:buNone/>
              <a:defRPr sz="4300" kern="1200">
                <a:solidFill>
                  <a:schemeClr val="tx1"/>
                </a:solidFill>
                <a:latin typeface="+mj-lt"/>
                <a:ea typeface="+mj-ea"/>
                <a:cs typeface="+mj-cs"/>
              </a:defRPr>
            </a:lvl1pPr>
          </a:lstStyle>
          <a:p>
            <a:r>
              <a:rPr lang="en-US" sz="2800" dirty="0" smtClean="0"/>
              <a:t>1. 94 </a:t>
            </a:r>
            <a:r>
              <a:rPr lang="en-US" sz="2800" dirty="0"/>
              <a:t>GHz Phased Array Front End </a:t>
            </a:r>
            <a:r>
              <a:rPr lang="en-US" sz="2800" dirty="0" smtClean="0"/>
              <a:t>:  S parameter Simulation</a:t>
            </a:r>
            <a:endParaRPr lang="en-US" sz="2800" dirty="0"/>
          </a:p>
        </p:txBody>
      </p:sp>
      <p:sp>
        <p:nvSpPr>
          <p:cNvPr id="5" name="Content Placeholder 2"/>
          <p:cNvSpPr txBox="1">
            <a:spLocks/>
          </p:cNvSpPr>
          <p:nvPr/>
        </p:nvSpPr>
        <p:spPr>
          <a:xfrm>
            <a:off x="348079" y="1767580"/>
            <a:ext cx="8686800" cy="4525963"/>
          </a:xfrm>
          <a:prstGeom prst="rect">
            <a:avLst/>
          </a:prstGeom>
        </p:spPr>
        <p:txBody>
          <a:bodyPr vert="horz" lIns="91412" tIns="45707" rIns="91412" bIns="45707" rtlCol="0">
            <a:normAutofit/>
          </a:bodyPr>
          <a:lstStyle>
            <a:lvl1pPr marL="342795" indent="-342795" algn="l" defTabSz="914123"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723" indent="-285663" algn="l" defTabSz="914123"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652" indent="-228531" algn="l" defTabSz="914123"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599713" indent="-228531" algn="l" defTabSz="914123"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6774" indent="-228531" algn="l" defTabSz="914123"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3835" indent="-228531" algn="l" defTabSz="91412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896" indent="-228531" algn="l" defTabSz="91412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959" indent="-228531" algn="l" defTabSz="91412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018" indent="-228531" algn="l" defTabSz="91412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smtClean="0"/>
          </a:p>
          <a:p>
            <a:endParaRPr lang="en-US" dirty="0" smtClean="0"/>
          </a:p>
          <a:p>
            <a:endParaRPr lang="en-US" dirty="0" smtClean="0"/>
          </a:p>
          <a:p>
            <a:endParaRPr lang="en-US" dirty="0" smtClean="0"/>
          </a:p>
          <a:p>
            <a:endParaRPr lang="en-US" dirty="0" smtClean="0"/>
          </a:p>
          <a:p>
            <a:endParaRPr lang="en-US" sz="1800" dirty="0" smtClean="0"/>
          </a:p>
          <a:p>
            <a:pPr marL="0" indent="0">
              <a:buFont typeface="Arial" pitchFamily="34" charset="0"/>
              <a:buNone/>
            </a:pPr>
            <a:endParaRPr lang="en-US" sz="1800" dirty="0" smtClean="0"/>
          </a:p>
          <a:p>
            <a:pPr marL="0" indent="0">
              <a:buFont typeface="Arial" pitchFamily="34" charset="0"/>
              <a:buNone/>
            </a:pPr>
            <a:r>
              <a:rPr lang="en-US" sz="1100" dirty="0" smtClean="0"/>
              <a:t>	</a:t>
            </a:r>
            <a:endParaRPr lang="en-US" sz="1100" b="1" dirty="0"/>
          </a:p>
        </p:txBody>
      </p:sp>
      <p:grpSp>
        <p:nvGrpSpPr>
          <p:cNvPr id="7" name="Group 6"/>
          <p:cNvGrpSpPr/>
          <p:nvPr/>
        </p:nvGrpSpPr>
        <p:grpSpPr>
          <a:xfrm>
            <a:off x="76889" y="1503444"/>
            <a:ext cx="4431778" cy="3289221"/>
            <a:chOff x="76889" y="1503444"/>
            <a:chExt cx="4431778" cy="3289221"/>
          </a:xfrm>
        </p:grpSpPr>
        <p:pic>
          <p:nvPicPr>
            <p:cNvPr id="6"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3330" y="1503444"/>
              <a:ext cx="3945337" cy="2983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1457797" y="4392555"/>
              <a:ext cx="1880964" cy="400110"/>
            </a:xfrm>
            <a:prstGeom prst="rect">
              <a:avLst/>
            </a:prstGeom>
            <a:noFill/>
          </p:spPr>
          <p:txBody>
            <a:bodyPr wrap="none" rtlCol="0">
              <a:spAutoFit/>
            </a:bodyPr>
            <a:lstStyle/>
            <a:p>
              <a:r>
                <a:rPr lang="en-US" b="1" dirty="0" smtClean="0">
                  <a:latin typeface="+mj-lt"/>
                </a:rPr>
                <a:t>Frequency(GHz)</a:t>
              </a:r>
              <a:endParaRPr lang="en-US" b="1" dirty="0">
                <a:latin typeface="+mj-lt"/>
              </a:endParaRPr>
            </a:p>
          </p:txBody>
        </p:sp>
        <p:sp>
          <p:nvSpPr>
            <p:cNvPr id="11" name="TextBox 10"/>
            <p:cNvSpPr txBox="1"/>
            <p:nvPr/>
          </p:nvSpPr>
          <p:spPr>
            <a:xfrm rot="16200000">
              <a:off x="-929637" y="2623926"/>
              <a:ext cx="2413161" cy="400110"/>
            </a:xfrm>
            <a:prstGeom prst="rect">
              <a:avLst/>
            </a:prstGeom>
            <a:noFill/>
          </p:spPr>
          <p:txBody>
            <a:bodyPr wrap="none" rtlCol="0">
              <a:spAutoFit/>
            </a:bodyPr>
            <a:lstStyle/>
            <a:p>
              <a:r>
                <a:rPr lang="en-US" b="1" dirty="0" smtClean="0">
                  <a:latin typeface="Calibri" pitchFamily="34" charset="0"/>
                </a:rPr>
                <a:t>Phase(S21) in degree</a:t>
              </a:r>
              <a:endParaRPr lang="en-US" b="1" dirty="0">
                <a:latin typeface="Calibri" pitchFamily="34" charset="0"/>
              </a:endParaRPr>
            </a:p>
          </p:txBody>
        </p:sp>
      </p:grpSp>
      <p:sp>
        <p:nvSpPr>
          <p:cNvPr id="14" name="TextBox 13"/>
          <p:cNvSpPr txBox="1"/>
          <p:nvPr/>
        </p:nvSpPr>
        <p:spPr>
          <a:xfrm>
            <a:off x="1068760" y="5241776"/>
            <a:ext cx="8367464" cy="1323439"/>
          </a:xfrm>
          <a:prstGeom prst="rect">
            <a:avLst/>
          </a:prstGeom>
          <a:noFill/>
        </p:spPr>
        <p:txBody>
          <a:bodyPr wrap="square" rtlCol="0">
            <a:spAutoFit/>
          </a:bodyPr>
          <a:lstStyle/>
          <a:p>
            <a:pPr marL="285750" indent="-285750" algn="l">
              <a:buFont typeface="Wingdings" pitchFamily="2" charset="2"/>
              <a:buChar char="q"/>
            </a:pPr>
            <a:r>
              <a:rPr lang="en-US" dirty="0" smtClean="0">
                <a:latin typeface="+mj-lt"/>
              </a:rPr>
              <a:t>Continuous 360</a:t>
            </a:r>
            <a:r>
              <a:rPr lang="en-US" baseline="30000" dirty="0" smtClean="0">
                <a:latin typeface="+mj-lt"/>
              </a:rPr>
              <a:t>o</a:t>
            </a:r>
            <a:r>
              <a:rPr lang="en-US" dirty="0" smtClean="0">
                <a:latin typeface="+mj-lt"/>
              </a:rPr>
              <a:t> phase control (shown only 3-bit control here)</a:t>
            </a:r>
          </a:p>
          <a:p>
            <a:pPr marL="285750" indent="-285750" algn="l">
              <a:buFont typeface="Wingdings" pitchFamily="2" charset="2"/>
              <a:buChar char="q"/>
            </a:pPr>
            <a:r>
              <a:rPr lang="en-US" dirty="0" smtClean="0">
                <a:latin typeface="+mj-lt"/>
              </a:rPr>
              <a:t>S21: 21-25 dB @94 GHz </a:t>
            </a:r>
          </a:p>
          <a:p>
            <a:pPr marL="285750" indent="-285750" algn="l">
              <a:buFont typeface="Wingdings" pitchFamily="2" charset="2"/>
              <a:buChar char="q"/>
            </a:pPr>
            <a:r>
              <a:rPr lang="en-US" dirty="0" smtClean="0">
                <a:latin typeface="+mj-lt"/>
              </a:rPr>
              <a:t>These gain variation can be offset by adjusting VGA (not shown here)</a:t>
            </a:r>
          </a:p>
          <a:p>
            <a:pPr marL="285750" indent="-285750" algn="l">
              <a:buFont typeface="Wingdings" pitchFamily="2" charset="2"/>
              <a:buChar char="q"/>
            </a:pPr>
            <a:r>
              <a:rPr lang="en-US" dirty="0" smtClean="0">
                <a:latin typeface="+mj-lt"/>
              </a:rPr>
              <a:t>NF: 8-9 dB @94 GHz </a:t>
            </a:r>
            <a:endParaRPr lang="en-US" dirty="0">
              <a:latin typeface="+mj-lt"/>
            </a:endParaRPr>
          </a:p>
        </p:txBody>
      </p:sp>
      <p:grpSp>
        <p:nvGrpSpPr>
          <p:cNvPr id="3" name="Group 2"/>
          <p:cNvGrpSpPr/>
          <p:nvPr/>
        </p:nvGrpSpPr>
        <p:grpSpPr>
          <a:xfrm>
            <a:off x="4888547" y="1416460"/>
            <a:ext cx="4408575" cy="3356420"/>
            <a:chOff x="4888547" y="1416460"/>
            <a:chExt cx="4408575" cy="3356420"/>
          </a:xfrm>
        </p:grpSpPr>
        <p:sp>
          <p:nvSpPr>
            <p:cNvPr id="9" name="TextBox 8"/>
            <p:cNvSpPr txBox="1"/>
            <p:nvPr/>
          </p:nvSpPr>
          <p:spPr>
            <a:xfrm>
              <a:off x="6340416" y="4372770"/>
              <a:ext cx="1880964" cy="400110"/>
            </a:xfrm>
            <a:prstGeom prst="rect">
              <a:avLst/>
            </a:prstGeom>
            <a:noFill/>
          </p:spPr>
          <p:txBody>
            <a:bodyPr wrap="none" rtlCol="0">
              <a:spAutoFit/>
            </a:bodyPr>
            <a:lstStyle/>
            <a:p>
              <a:r>
                <a:rPr lang="en-US" b="1" dirty="0" smtClean="0">
                  <a:latin typeface="+mj-lt"/>
                </a:rPr>
                <a:t>Frequency(GHz)</a:t>
              </a:r>
              <a:endParaRPr lang="en-US" b="1" dirty="0">
                <a:latin typeface="+mj-lt"/>
              </a:endParaRPr>
            </a:p>
          </p:txBody>
        </p:sp>
        <p:pic>
          <p:nvPicPr>
            <p:cNvPr id="1639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64674" y="1416460"/>
              <a:ext cx="4032448" cy="30701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8341568" y="1598303"/>
              <a:ext cx="490840" cy="338554"/>
            </a:xfrm>
            <a:prstGeom prst="rect">
              <a:avLst/>
            </a:prstGeom>
            <a:noFill/>
          </p:spPr>
          <p:txBody>
            <a:bodyPr wrap="none" rtlCol="0">
              <a:spAutoFit/>
            </a:bodyPr>
            <a:lstStyle/>
            <a:p>
              <a:r>
                <a:rPr lang="en-US" sz="1600" dirty="0" smtClean="0">
                  <a:latin typeface="+mj-lt"/>
                </a:rPr>
                <a:t>S21</a:t>
              </a:r>
              <a:endParaRPr lang="en-US" sz="1600" dirty="0">
                <a:latin typeface="+mj-lt"/>
              </a:endParaRPr>
            </a:p>
          </p:txBody>
        </p:sp>
        <p:sp>
          <p:nvSpPr>
            <p:cNvPr id="18" name="TextBox 17"/>
            <p:cNvSpPr txBox="1"/>
            <p:nvPr/>
          </p:nvSpPr>
          <p:spPr>
            <a:xfrm>
              <a:off x="7070104" y="3515012"/>
              <a:ext cx="1888659" cy="338554"/>
            </a:xfrm>
            <a:prstGeom prst="rect">
              <a:avLst/>
            </a:prstGeom>
            <a:noFill/>
          </p:spPr>
          <p:txBody>
            <a:bodyPr wrap="none" rtlCol="0">
              <a:spAutoFit/>
            </a:bodyPr>
            <a:lstStyle/>
            <a:p>
              <a:r>
                <a:rPr lang="en-US" sz="1600" dirty="0" smtClean="0">
                  <a:latin typeface="+mj-lt"/>
                </a:rPr>
                <a:t>NF=8-9 dB @94 GHz</a:t>
              </a:r>
              <a:endParaRPr lang="en-US" sz="1600" dirty="0">
                <a:latin typeface="+mj-lt"/>
              </a:endParaRPr>
            </a:p>
          </p:txBody>
        </p:sp>
        <p:cxnSp>
          <p:nvCxnSpPr>
            <p:cNvPr id="13" name="Straight Arrow Connector 12"/>
            <p:cNvCxnSpPr>
              <a:stCxn id="18" idx="1"/>
            </p:cNvCxnSpPr>
            <p:nvPr/>
          </p:nvCxnSpPr>
          <p:spPr>
            <a:xfrm>
              <a:off x="7070104" y="3684289"/>
              <a:ext cx="407371" cy="282674"/>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2" idx="2"/>
            </p:cNvCxnSpPr>
            <p:nvPr/>
          </p:nvCxnSpPr>
          <p:spPr>
            <a:xfrm flipH="1">
              <a:off x="8341568" y="1936857"/>
              <a:ext cx="245420" cy="94859"/>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rot="16200000">
              <a:off x="4379914" y="2635460"/>
              <a:ext cx="1417376" cy="400110"/>
            </a:xfrm>
            <a:prstGeom prst="rect">
              <a:avLst/>
            </a:prstGeom>
            <a:solidFill>
              <a:schemeClr val="bg1"/>
            </a:solidFill>
          </p:spPr>
          <p:txBody>
            <a:bodyPr wrap="none" rtlCol="0">
              <a:spAutoFit/>
            </a:bodyPr>
            <a:lstStyle/>
            <a:p>
              <a:r>
                <a:rPr lang="en-US" b="1" dirty="0" smtClean="0">
                  <a:latin typeface="+mj-lt"/>
                </a:rPr>
                <a:t>S21,NF (dB)</a:t>
              </a:r>
              <a:endParaRPr lang="en-US" b="1" dirty="0">
                <a:latin typeface="+mj-lt"/>
              </a:endParaRPr>
            </a:p>
          </p:txBody>
        </p:sp>
      </p:grpSp>
    </p:spTree>
    <p:extLst>
      <p:ext uri="{BB962C8B-B14F-4D97-AF65-F5344CB8AC3E}">
        <p14:creationId xmlns:p14="http://schemas.microsoft.com/office/powerpoint/2010/main" val="41539936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43" y="129208"/>
            <a:ext cx="9051925" cy="504056"/>
          </a:xfrm>
        </p:spPr>
        <p:txBody>
          <a:bodyPr>
            <a:noAutofit/>
          </a:bodyPr>
          <a:lstStyle/>
          <a:p>
            <a:r>
              <a:rPr lang="en-US" sz="2800" b="1" dirty="0" smtClean="0"/>
              <a:t>1. 94 </a:t>
            </a:r>
            <a:r>
              <a:rPr lang="en-US" sz="2800" b="1" dirty="0"/>
              <a:t>GHz Phased Array Front End </a:t>
            </a:r>
            <a:r>
              <a:rPr lang="en-US" sz="2800" b="1" dirty="0" smtClean="0"/>
              <a:t>: Simulations</a:t>
            </a:r>
            <a:endParaRPr lang="en-US" sz="2800" b="1" dirty="0"/>
          </a:p>
        </p:txBody>
      </p:sp>
      <p:sp>
        <p:nvSpPr>
          <p:cNvPr id="6" name="TextBox 5"/>
          <p:cNvSpPr txBox="1"/>
          <p:nvPr/>
        </p:nvSpPr>
        <p:spPr>
          <a:xfrm>
            <a:off x="1716832" y="4797404"/>
            <a:ext cx="1880964" cy="400110"/>
          </a:xfrm>
          <a:prstGeom prst="rect">
            <a:avLst/>
          </a:prstGeom>
          <a:noFill/>
        </p:spPr>
        <p:txBody>
          <a:bodyPr wrap="none" rtlCol="0">
            <a:spAutoFit/>
          </a:bodyPr>
          <a:lstStyle/>
          <a:p>
            <a:r>
              <a:rPr lang="en-US" b="1" dirty="0" smtClean="0">
                <a:latin typeface="+mj-lt"/>
              </a:rPr>
              <a:t>Frequency(GHz)</a:t>
            </a:r>
            <a:endParaRPr lang="en-US" b="1" dirty="0">
              <a:latin typeface="+mj-lt"/>
            </a:endParaRPr>
          </a:p>
        </p:txBody>
      </p:sp>
      <p:sp>
        <p:nvSpPr>
          <p:cNvPr id="7" name="TextBox 6"/>
          <p:cNvSpPr txBox="1"/>
          <p:nvPr/>
        </p:nvSpPr>
        <p:spPr>
          <a:xfrm rot="16200000">
            <a:off x="-749082" y="2944240"/>
            <a:ext cx="1898277" cy="400110"/>
          </a:xfrm>
          <a:prstGeom prst="rect">
            <a:avLst/>
          </a:prstGeom>
          <a:noFill/>
        </p:spPr>
        <p:txBody>
          <a:bodyPr wrap="none" rtlCol="0">
            <a:spAutoFit/>
          </a:bodyPr>
          <a:lstStyle/>
          <a:p>
            <a:r>
              <a:rPr lang="en-US" b="1" dirty="0" smtClean="0">
                <a:latin typeface="+mj-lt"/>
              </a:rPr>
              <a:t>S11(dB),S22(dB)</a:t>
            </a:r>
            <a:endParaRPr lang="en-US" b="1" dirty="0">
              <a:latin typeface="+mj-lt"/>
            </a:endParaRPr>
          </a:p>
        </p:txBody>
      </p:sp>
      <p:sp>
        <p:nvSpPr>
          <p:cNvPr id="16" name="TextBox 15"/>
          <p:cNvSpPr txBox="1"/>
          <p:nvPr/>
        </p:nvSpPr>
        <p:spPr>
          <a:xfrm>
            <a:off x="7133536" y="4678461"/>
            <a:ext cx="1229824" cy="400110"/>
          </a:xfrm>
          <a:prstGeom prst="rect">
            <a:avLst/>
          </a:prstGeom>
          <a:noFill/>
        </p:spPr>
        <p:txBody>
          <a:bodyPr wrap="none" rtlCol="0">
            <a:spAutoFit/>
          </a:bodyPr>
          <a:lstStyle/>
          <a:p>
            <a:r>
              <a:rPr lang="en-US" dirty="0" smtClean="0">
                <a:latin typeface="+mj-lt"/>
              </a:rPr>
              <a:t>Pin </a:t>
            </a:r>
            <a:r>
              <a:rPr lang="en-US" b="1" dirty="0" smtClean="0">
                <a:latin typeface="+mj-lt"/>
              </a:rPr>
              <a:t>(</a:t>
            </a:r>
            <a:r>
              <a:rPr lang="en-US" b="1" dirty="0" err="1" smtClean="0">
                <a:latin typeface="+mj-lt"/>
              </a:rPr>
              <a:t>dBm</a:t>
            </a:r>
            <a:r>
              <a:rPr lang="en-US" b="1" dirty="0" smtClean="0">
                <a:latin typeface="+mj-lt"/>
              </a:rPr>
              <a:t>)</a:t>
            </a:r>
            <a:endParaRPr lang="en-US" b="1" dirty="0">
              <a:latin typeface="+mj-lt"/>
            </a:endParaRPr>
          </a:p>
        </p:txBody>
      </p:sp>
      <p:sp>
        <p:nvSpPr>
          <p:cNvPr id="17" name="TextBox 16"/>
          <p:cNvSpPr txBox="1"/>
          <p:nvPr/>
        </p:nvSpPr>
        <p:spPr>
          <a:xfrm rot="16200000">
            <a:off x="4710595" y="3089123"/>
            <a:ext cx="1389228" cy="400110"/>
          </a:xfrm>
          <a:prstGeom prst="rect">
            <a:avLst/>
          </a:prstGeom>
          <a:noFill/>
        </p:spPr>
        <p:txBody>
          <a:bodyPr wrap="square" rtlCol="0">
            <a:spAutoFit/>
          </a:bodyPr>
          <a:lstStyle/>
          <a:p>
            <a:r>
              <a:rPr lang="en-US" dirty="0" smtClean="0">
                <a:latin typeface="+mj-lt"/>
              </a:rPr>
              <a:t>Pout (</a:t>
            </a:r>
            <a:r>
              <a:rPr lang="en-US" dirty="0" err="1" smtClean="0">
                <a:latin typeface="+mj-lt"/>
              </a:rPr>
              <a:t>dBm</a:t>
            </a:r>
            <a:r>
              <a:rPr lang="en-US" dirty="0" smtClean="0">
                <a:latin typeface="+mj-lt"/>
              </a:rPr>
              <a:t>)</a:t>
            </a:r>
            <a:endParaRPr lang="en-US" b="1" dirty="0">
              <a:latin typeface="+mj-lt"/>
            </a:endParaRPr>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8680" y="1834514"/>
            <a:ext cx="4824536" cy="28694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TextBox 14"/>
          <p:cNvSpPr txBox="1"/>
          <p:nvPr/>
        </p:nvSpPr>
        <p:spPr>
          <a:xfrm>
            <a:off x="1860848" y="2846040"/>
            <a:ext cx="490840" cy="338554"/>
          </a:xfrm>
          <a:prstGeom prst="rect">
            <a:avLst/>
          </a:prstGeom>
          <a:noFill/>
        </p:spPr>
        <p:txBody>
          <a:bodyPr wrap="none" rtlCol="0">
            <a:spAutoFit/>
          </a:bodyPr>
          <a:lstStyle/>
          <a:p>
            <a:r>
              <a:rPr lang="en-US" sz="1600" dirty="0" smtClean="0">
                <a:latin typeface="+mj-lt"/>
              </a:rPr>
              <a:t>S22</a:t>
            </a:r>
            <a:endParaRPr lang="en-US" sz="1600" dirty="0">
              <a:latin typeface="+mj-lt"/>
            </a:endParaRPr>
          </a:p>
        </p:txBody>
      </p:sp>
      <p:cxnSp>
        <p:nvCxnSpPr>
          <p:cNvPr id="18" name="Straight Arrow Connector 17"/>
          <p:cNvCxnSpPr/>
          <p:nvPr/>
        </p:nvCxnSpPr>
        <p:spPr>
          <a:xfrm flipV="1">
            <a:off x="2251025" y="2846040"/>
            <a:ext cx="201326" cy="84637"/>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4234858" y="1901844"/>
            <a:ext cx="490840" cy="338554"/>
          </a:xfrm>
          <a:prstGeom prst="rect">
            <a:avLst/>
          </a:prstGeom>
          <a:noFill/>
        </p:spPr>
        <p:txBody>
          <a:bodyPr wrap="none" rtlCol="0">
            <a:spAutoFit/>
          </a:bodyPr>
          <a:lstStyle/>
          <a:p>
            <a:r>
              <a:rPr lang="en-US" sz="1600" dirty="0" smtClean="0">
                <a:latin typeface="+mj-lt"/>
              </a:rPr>
              <a:t>S11</a:t>
            </a:r>
            <a:endParaRPr lang="en-US" sz="1600" dirty="0">
              <a:latin typeface="+mj-lt"/>
            </a:endParaRPr>
          </a:p>
        </p:txBody>
      </p:sp>
      <p:cxnSp>
        <p:nvCxnSpPr>
          <p:cNvPr id="20" name="Straight Arrow Connector 19"/>
          <p:cNvCxnSpPr/>
          <p:nvPr/>
        </p:nvCxnSpPr>
        <p:spPr>
          <a:xfrm flipH="1">
            <a:off x="3989438" y="2145539"/>
            <a:ext cx="245420" cy="94859"/>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74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05264" y="1834513"/>
            <a:ext cx="4248472" cy="2916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p:cNvSpPr txBox="1"/>
          <p:nvPr/>
        </p:nvSpPr>
        <p:spPr>
          <a:xfrm>
            <a:off x="1068760" y="5325978"/>
            <a:ext cx="8367464" cy="707886"/>
          </a:xfrm>
          <a:prstGeom prst="rect">
            <a:avLst/>
          </a:prstGeom>
          <a:noFill/>
        </p:spPr>
        <p:txBody>
          <a:bodyPr wrap="square" rtlCol="0">
            <a:spAutoFit/>
          </a:bodyPr>
          <a:lstStyle/>
          <a:p>
            <a:pPr marL="285750" indent="-285750" algn="l">
              <a:buFont typeface="Wingdings" pitchFamily="2" charset="2"/>
              <a:buChar char="q"/>
            </a:pPr>
            <a:r>
              <a:rPr lang="en-US" dirty="0" smtClean="0">
                <a:latin typeface="+mj-lt"/>
              </a:rPr>
              <a:t>S11, S22 &lt; -10 dB @90-100 GHz</a:t>
            </a:r>
          </a:p>
          <a:p>
            <a:pPr marL="285750" indent="-285750" algn="l">
              <a:buFont typeface="Wingdings" pitchFamily="2" charset="2"/>
              <a:buChar char="q"/>
            </a:pPr>
            <a:r>
              <a:rPr lang="en-US" dirty="0" smtClean="0">
                <a:latin typeface="+mj-lt"/>
              </a:rPr>
              <a:t>Input </a:t>
            </a:r>
            <a:r>
              <a:rPr lang="en-US" dirty="0" err="1" smtClean="0">
                <a:latin typeface="+mj-lt"/>
              </a:rPr>
              <a:t>PldB</a:t>
            </a:r>
            <a:r>
              <a:rPr lang="en-US" dirty="0" smtClean="0">
                <a:latin typeface="+mj-lt"/>
              </a:rPr>
              <a:t>: -23.7 </a:t>
            </a:r>
            <a:r>
              <a:rPr lang="en-US" dirty="0" err="1" smtClean="0">
                <a:latin typeface="+mj-lt"/>
              </a:rPr>
              <a:t>dBm</a:t>
            </a:r>
            <a:r>
              <a:rPr lang="en-US" dirty="0" smtClean="0">
                <a:latin typeface="+mj-lt"/>
              </a:rPr>
              <a:t> @94 GHz(worst case: @ 25 dB of max. gain)</a:t>
            </a:r>
            <a:endParaRPr lang="en-US" dirty="0">
              <a:latin typeface="+mj-lt"/>
            </a:endParaRPr>
          </a:p>
        </p:txBody>
      </p:sp>
    </p:spTree>
    <p:extLst>
      <p:ext uri="{BB962C8B-B14F-4D97-AF65-F5344CB8AC3E}">
        <p14:creationId xmlns:p14="http://schemas.microsoft.com/office/powerpoint/2010/main" val="40682357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0689" y="1713384"/>
            <a:ext cx="9217024" cy="3456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1"/>
          <p:cNvSpPr>
            <a:spLocks noGrp="1"/>
          </p:cNvSpPr>
          <p:nvPr>
            <p:ph type="title"/>
          </p:nvPr>
        </p:nvSpPr>
        <p:spPr>
          <a:xfrm>
            <a:off x="276672" y="65510"/>
            <a:ext cx="9433048" cy="639762"/>
          </a:xfrm>
        </p:spPr>
        <p:txBody>
          <a:bodyPr>
            <a:normAutofit/>
          </a:bodyPr>
          <a:lstStyle/>
          <a:p>
            <a:r>
              <a:rPr lang="en-US" sz="3200" b="1" dirty="0" smtClean="0"/>
              <a:t>1. 94 GHz Phased Array Front End: Layout</a:t>
            </a:r>
            <a:endParaRPr lang="en-US" sz="3200" b="1" dirty="0"/>
          </a:p>
        </p:txBody>
      </p:sp>
      <p:sp>
        <p:nvSpPr>
          <p:cNvPr id="6" name="TextBox 5"/>
          <p:cNvSpPr txBox="1"/>
          <p:nvPr/>
        </p:nvSpPr>
        <p:spPr>
          <a:xfrm>
            <a:off x="1517809" y="1699518"/>
            <a:ext cx="676788" cy="400110"/>
          </a:xfrm>
          <a:prstGeom prst="rect">
            <a:avLst/>
          </a:prstGeom>
          <a:noFill/>
        </p:spPr>
        <p:txBody>
          <a:bodyPr wrap="none" rtlCol="0">
            <a:spAutoFit/>
          </a:bodyPr>
          <a:lstStyle/>
          <a:p>
            <a:r>
              <a:rPr lang="en-US" dirty="0" err="1" smtClean="0">
                <a:solidFill>
                  <a:schemeClr val="bg1"/>
                </a:solidFill>
              </a:rPr>
              <a:t>Gnd</a:t>
            </a:r>
            <a:endParaRPr lang="en-US" dirty="0">
              <a:solidFill>
                <a:schemeClr val="bg1"/>
              </a:solidFill>
            </a:endParaRPr>
          </a:p>
        </p:txBody>
      </p:sp>
      <p:sp>
        <p:nvSpPr>
          <p:cNvPr id="7" name="TextBox 6"/>
          <p:cNvSpPr txBox="1"/>
          <p:nvPr/>
        </p:nvSpPr>
        <p:spPr>
          <a:xfrm>
            <a:off x="2124133" y="1707927"/>
            <a:ext cx="697627" cy="400110"/>
          </a:xfrm>
          <a:prstGeom prst="rect">
            <a:avLst/>
          </a:prstGeom>
          <a:noFill/>
        </p:spPr>
        <p:txBody>
          <a:bodyPr wrap="none" rtlCol="0">
            <a:spAutoFit/>
          </a:bodyPr>
          <a:lstStyle/>
          <a:p>
            <a:r>
              <a:rPr lang="en-US" dirty="0" smtClean="0">
                <a:solidFill>
                  <a:schemeClr val="bg1"/>
                </a:solidFill>
              </a:rPr>
              <a:t>VCC</a:t>
            </a:r>
            <a:endParaRPr lang="en-US" dirty="0">
              <a:solidFill>
                <a:schemeClr val="bg1"/>
              </a:solidFill>
            </a:endParaRPr>
          </a:p>
        </p:txBody>
      </p:sp>
      <p:sp>
        <p:nvSpPr>
          <p:cNvPr id="8" name="TextBox 7"/>
          <p:cNvSpPr txBox="1"/>
          <p:nvPr/>
        </p:nvSpPr>
        <p:spPr>
          <a:xfrm>
            <a:off x="6313711" y="1697465"/>
            <a:ext cx="676788" cy="400110"/>
          </a:xfrm>
          <a:prstGeom prst="rect">
            <a:avLst/>
          </a:prstGeom>
          <a:noFill/>
        </p:spPr>
        <p:txBody>
          <a:bodyPr wrap="none" rtlCol="0">
            <a:spAutoFit/>
          </a:bodyPr>
          <a:lstStyle/>
          <a:p>
            <a:r>
              <a:rPr lang="en-US" dirty="0" err="1" smtClean="0">
                <a:solidFill>
                  <a:schemeClr val="bg1"/>
                </a:solidFill>
              </a:rPr>
              <a:t>Gnd</a:t>
            </a:r>
            <a:endParaRPr lang="en-US" dirty="0">
              <a:solidFill>
                <a:schemeClr val="bg1"/>
              </a:solidFill>
            </a:endParaRPr>
          </a:p>
        </p:txBody>
      </p:sp>
      <p:sp>
        <p:nvSpPr>
          <p:cNvPr id="9" name="TextBox 8"/>
          <p:cNvSpPr txBox="1"/>
          <p:nvPr/>
        </p:nvSpPr>
        <p:spPr>
          <a:xfrm>
            <a:off x="361369" y="2842309"/>
            <a:ext cx="676788" cy="400110"/>
          </a:xfrm>
          <a:prstGeom prst="rect">
            <a:avLst/>
          </a:prstGeom>
          <a:noFill/>
        </p:spPr>
        <p:txBody>
          <a:bodyPr wrap="none" rtlCol="0">
            <a:spAutoFit/>
          </a:bodyPr>
          <a:lstStyle/>
          <a:p>
            <a:r>
              <a:rPr lang="en-US" dirty="0" err="1" smtClean="0">
                <a:solidFill>
                  <a:schemeClr val="bg1"/>
                </a:solidFill>
              </a:rPr>
              <a:t>Gnd</a:t>
            </a:r>
            <a:endParaRPr lang="en-US" dirty="0">
              <a:solidFill>
                <a:schemeClr val="bg1"/>
              </a:solidFill>
            </a:endParaRPr>
          </a:p>
        </p:txBody>
      </p:sp>
      <p:sp>
        <p:nvSpPr>
          <p:cNvPr id="10" name="TextBox 9"/>
          <p:cNvSpPr txBox="1"/>
          <p:nvPr/>
        </p:nvSpPr>
        <p:spPr>
          <a:xfrm>
            <a:off x="380419" y="4046588"/>
            <a:ext cx="676788" cy="400110"/>
          </a:xfrm>
          <a:prstGeom prst="rect">
            <a:avLst/>
          </a:prstGeom>
          <a:noFill/>
        </p:spPr>
        <p:txBody>
          <a:bodyPr wrap="none" rtlCol="0">
            <a:spAutoFit/>
          </a:bodyPr>
          <a:lstStyle/>
          <a:p>
            <a:r>
              <a:rPr lang="en-US" dirty="0" err="1" smtClean="0">
                <a:solidFill>
                  <a:schemeClr val="bg1"/>
                </a:solidFill>
              </a:rPr>
              <a:t>Gnd</a:t>
            </a:r>
            <a:endParaRPr lang="en-US" dirty="0">
              <a:solidFill>
                <a:schemeClr val="bg1"/>
              </a:solidFill>
            </a:endParaRPr>
          </a:p>
        </p:txBody>
      </p:sp>
      <p:sp>
        <p:nvSpPr>
          <p:cNvPr id="11" name="TextBox 10"/>
          <p:cNvSpPr txBox="1"/>
          <p:nvPr/>
        </p:nvSpPr>
        <p:spPr>
          <a:xfrm>
            <a:off x="8960925" y="2849543"/>
            <a:ext cx="676788" cy="400110"/>
          </a:xfrm>
          <a:prstGeom prst="rect">
            <a:avLst/>
          </a:prstGeom>
          <a:noFill/>
        </p:spPr>
        <p:txBody>
          <a:bodyPr wrap="none" rtlCol="0">
            <a:spAutoFit/>
          </a:bodyPr>
          <a:lstStyle/>
          <a:p>
            <a:r>
              <a:rPr lang="en-US" dirty="0" err="1" smtClean="0">
                <a:solidFill>
                  <a:schemeClr val="bg1"/>
                </a:solidFill>
              </a:rPr>
              <a:t>Gnd</a:t>
            </a:r>
            <a:endParaRPr lang="en-US" dirty="0">
              <a:solidFill>
                <a:schemeClr val="bg1"/>
              </a:solidFill>
            </a:endParaRPr>
          </a:p>
        </p:txBody>
      </p:sp>
      <p:sp>
        <p:nvSpPr>
          <p:cNvPr id="12" name="TextBox 11"/>
          <p:cNvSpPr txBox="1"/>
          <p:nvPr/>
        </p:nvSpPr>
        <p:spPr>
          <a:xfrm>
            <a:off x="8960925" y="4046588"/>
            <a:ext cx="676788" cy="400110"/>
          </a:xfrm>
          <a:prstGeom prst="rect">
            <a:avLst/>
          </a:prstGeom>
          <a:noFill/>
        </p:spPr>
        <p:txBody>
          <a:bodyPr wrap="none" rtlCol="0">
            <a:spAutoFit/>
          </a:bodyPr>
          <a:lstStyle/>
          <a:p>
            <a:r>
              <a:rPr lang="en-US" dirty="0" err="1" smtClean="0">
                <a:solidFill>
                  <a:schemeClr val="bg1"/>
                </a:solidFill>
              </a:rPr>
              <a:t>Gnd</a:t>
            </a:r>
            <a:endParaRPr lang="en-US" dirty="0">
              <a:solidFill>
                <a:schemeClr val="bg1"/>
              </a:solidFill>
            </a:endParaRPr>
          </a:p>
        </p:txBody>
      </p:sp>
      <p:sp>
        <p:nvSpPr>
          <p:cNvPr id="13" name="TextBox 12"/>
          <p:cNvSpPr txBox="1"/>
          <p:nvPr/>
        </p:nvSpPr>
        <p:spPr>
          <a:xfrm>
            <a:off x="412663" y="3417818"/>
            <a:ext cx="710451" cy="400110"/>
          </a:xfrm>
          <a:prstGeom prst="rect">
            <a:avLst/>
          </a:prstGeom>
          <a:noFill/>
        </p:spPr>
        <p:txBody>
          <a:bodyPr wrap="none" rtlCol="0">
            <a:spAutoFit/>
          </a:bodyPr>
          <a:lstStyle/>
          <a:p>
            <a:r>
              <a:rPr lang="en-US" dirty="0" err="1" smtClean="0">
                <a:solidFill>
                  <a:schemeClr val="bg1"/>
                </a:solidFill>
              </a:rPr>
              <a:t>RFin</a:t>
            </a:r>
            <a:endParaRPr lang="en-US" dirty="0">
              <a:solidFill>
                <a:schemeClr val="bg1"/>
              </a:solidFill>
            </a:endParaRPr>
          </a:p>
        </p:txBody>
      </p:sp>
      <p:sp>
        <p:nvSpPr>
          <p:cNvPr id="14" name="TextBox 13"/>
          <p:cNvSpPr txBox="1"/>
          <p:nvPr/>
        </p:nvSpPr>
        <p:spPr>
          <a:xfrm>
            <a:off x="8779459" y="3417818"/>
            <a:ext cx="878767" cy="400110"/>
          </a:xfrm>
          <a:prstGeom prst="rect">
            <a:avLst/>
          </a:prstGeom>
          <a:noFill/>
        </p:spPr>
        <p:txBody>
          <a:bodyPr wrap="none" rtlCol="0">
            <a:spAutoFit/>
          </a:bodyPr>
          <a:lstStyle/>
          <a:p>
            <a:r>
              <a:rPr lang="en-US" dirty="0" err="1" smtClean="0">
                <a:solidFill>
                  <a:schemeClr val="bg1"/>
                </a:solidFill>
              </a:rPr>
              <a:t>RFout</a:t>
            </a:r>
            <a:endParaRPr lang="en-US" dirty="0">
              <a:solidFill>
                <a:schemeClr val="bg1"/>
              </a:solidFill>
            </a:endParaRPr>
          </a:p>
        </p:txBody>
      </p:sp>
      <p:sp>
        <p:nvSpPr>
          <p:cNvPr id="15" name="TextBox 14"/>
          <p:cNvSpPr txBox="1"/>
          <p:nvPr/>
        </p:nvSpPr>
        <p:spPr>
          <a:xfrm>
            <a:off x="2712200" y="1697465"/>
            <a:ext cx="623889" cy="400110"/>
          </a:xfrm>
          <a:prstGeom prst="rect">
            <a:avLst/>
          </a:prstGeom>
          <a:noFill/>
        </p:spPr>
        <p:txBody>
          <a:bodyPr wrap="none" rtlCol="0">
            <a:spAutoFit/>
          </a:bodyPr>
          <a:lstStyle/>
          <a:p>
            <a:r>
              <a:rPr lang="en-US" dirty="0" smtClean="0">
                <a:solidFill>
                  <a:schemeClr val="bg1"/>
                </a:solidFill>
              </a:rPr>
              <a:t>Vc1</a:t>
            </a:r>
            <a:endParaRPr lang="en-US" dirty="0">
              <a:solidFill>
                <a:schemeClr val="bg1"/>
              </a:solidFill>
            </a:endParaRPr>
          </a:p>
        </p:txBody>
      </p:sp>
      <p:sp>
        <p:nvSpPr>
          <p:cNvPr id="16" name="TextBox 15"/>
          <p:cNvSpPr txBox="1"/>
          <p:nvPr/>
        </p:nvSpPr>
        <p:spPr>
          <a:xfrm>
            <a:off x="3719265" y="1697465"/>
            <a:ext cx="623889" cy="400110"/>
          </a:xfrm>
          <a:prstGeom prst="rect">
            <a:avLst/>
          </a:prstGeom>
          <a:noFill/>
        </p:spPr>
        <p:txBody>
          <a:bodyPr wrap="none" rtlCol="0">
            <a:spAutoFit/>
          </a:bodyPr>
          <a:lstStyle/>
          <a:p>
            <a:r>
              <a:rPr lang="en-US" dirty="0" smtClean="0">
                <a:solidFill>
                  <a:schemeClr val="bg1"/>
                </a:solidFill>
              </a:rPr>
              <a:t>Vc3</a:t>
            </a:r>
            <a:endParaRPr lang="en-US" dirty="0">
              <a:solidFill>
                <a:schemeClr val="bg1"/>
              </a:solidFill>
            </a:endParaRPr>
          </a:p>
        </p:txBody>
      </p:sp>
      <p:sp>
        <p:nvSpPr>
          <p:cNvPr id="17" name="TextBox 16"/>
          <p:cNvSpPr txBox="1"/>
          <p:nvPr/>
        </p:nvSpPr>
        <p:spPr>
          <a:xfrm>
            <a:off x="3171781" y="1698581"/>
            <a:ext cx="623889" cy="400110"/>
          </a:xfrm>
          <a:prstGeom prst="rect">
            <a:avLst/>
          </a:prstGeom>
          <a:noFill/>
        </p:spPr>
        <p:txBody>
          <a:bodyPr wrap="none" rtlCol="0">
            <a:spAutoFit/>
          </a:bodyPr>
          <a:lstStyle/>
          <a:p>
            <a:r>
              <a:rPr lang="en-US" dirty="0" smtClean="0">
                <a:solidFill>
                  <a:schemeClr val="bg1"/>
                </a:solidFill>
              </a:rPr>
              <a:t>Vc2</a:t>
            </a:r>
            <a:endParaRPr lang="en-US" dirty="0">
              <a:solidFill>
                <a:schemeClr val="bg1"/>
              </a:solidFill>
            </a:endParaRPr>
          </a:p>
        </p:txBody>
      </p:sp>
      <p:sp>
        <p:nvSpPr>
          <p:cNvPr id="18" name="TextBox 17"/>
          <p:cNvSpPr txBox="1"/>
          <p:nvPr/>
        </p:nvSpPr>
        <p:spPr>
          <a:xfrm>
            <a:off x="4236566" y="1697465"/>
            <a:ext cx="623889" cy="400110"/>
          </a:xfrm>
          <a:prstGeom prst="rect">
            <a:avLst/>
          </a:prstGeom>
          <a:noFill/>
        </p:spPr>
        <p:txBody>
          <a:bodyPr wrap="none" rtlCol="0">
            <a:spAutoFit/>
          </a:bodyPr>
          <a:lstStyle/>
          <a:p>
            <a:r>
              <a:rPr lang="en-US" dirty="0" smtClean="0">
                <a:solidFill>
                  <a:schemeClr val="bg1"/>
                </a:solidFill>
              </a:rPr>
              <a:t>Vc4</a:t>
            </a:r>
            <a:endParaRPr lang="en-US" dirty="0">
              <a:solidFill>
                <a:schemeClr val="bg1"/>
              </a:solidFill>
            </a:endParaRPr>
          </a:p>
        </p:txBody>
      </p:sp>
      <p:sp>
        <p:nvSpPr>
          <p:cNvPr id="19" name="TextBox 18"/>
          <p:cNvSpPr txBox="1"/>
          <p:nvPr/>
        </p:nvSpPr>
        <p:spPr>
          <a:xfrm>
            <a:off x="5300665" y="1697465"/>
            <a:ext cx="623889" cy="400110"/>
          </a:xfrm>
          <a:prstGeom prst="rect">
            <a:avLst/>
          </a:prstGeom>
          <a:noFill/>
        </p:spPr>
        <p:txBody>
          <a:bodyPr wrap="none" rtlCol="0">
            <a:spAutoFit/>
          </a:bodyPr>
          <a:lstStyle/>
          <a:p>
            <a:r>
              <a:rPr lang="en-US" dirty="0" smtClean="0">
                <a:solidFill>
                  <a:schemeClr val="bg1"/>
                </a:solidFill>
              </a:rPr>
              <a:t>Vc6</a:t>
            </a:r>
            <a:endParaRPr lang="en-US" dirty="0">
              <a:solidFill>
                <a:schemeClr val="bg1"/>
              </a:solidFill>
            </a:endParaRPr>
          </a:p>
        </p:txBody>
      </p:sp>
      <p:sp>
        <p:nvSpPr>
          <p:cNvPr id="20" name="TextBox 19"/>
          <p:cNvSpPr txBox="1"/>
          <p:nvPr/>
        </p:nvSpPr>
        <p:spPr>
          <a:xfrm>
            <a:off x="4717256" y="1697465"/>
            <a:ext cx="623889" cy="400110"/>
          </a:xfrm>
          <a:prstGeom prst="rect">
            <a:avLst/>
          </a:prstGeom>
          <a:noFill/>
        </p:spPr>
        <p:txBody>
          <a:bodyPr wrap="none" rtlCol="0">
            <a:spAutoFit/>
          </a:bodyPr>
          <a:lstStyle/>
          <a:p>
            <a:r>
              <a:rPr lang="en-US" dirty="0" smtClean="0">
                <a:solidFill>
                  <a:schemeClr val="bg1"/>
                </a:solidFill>
              </a:rPr>
              <a:t>Vc5</a:t>
            </a:r>
            <a:endParaRPr lang="en-US" dirty="0">
              <a:solidFill>
                <a:schemeClr val="bg1"/>
              </a:solidFill>
            </a:endParaRPr>
          </a:p>
        </p:txBody>
      </p:sp>
      <p:sp>
        <p:nvSpPr>
          <p:cNvPr id="21" name="TextBox 20"/>
          <p:cNvSpPr txBox="1"/>
          <p:nvPr/>
        </p:nvSpPr>
        <p:spPr>
          <a:xfrm>
            <a:off x="5776517" y="1697465"/>
            <a:ext cx="623889" cy="400110"/>
          </a:xfrm>
          <a:prstGeom prst="rect">
            <a:avLst/>
          </a:prstGeom>
          <a:noFill/>
        </p:spPr>
        <p:txBody>
          <a:bodyPr wrap="none" rtlCol="0">
            <a:spAutoFit/>
          </a:bodyPr>
          <a:lstStyle/>
          <a:p>
            <a:r>
              <a:rPr lang="en-US" dirty="0" smtClean="0">
                <a:solidFill>
                  <a:schemeClr val="bg1"/>
                </a:solidFill>
              </a:rPr>
              <a:t>Vc7</a:t>
            </a:r>
            <a:endParaRPr lang="en-US" dirty="0">
              <a:solidFill>
                <a:schemeClr val="bg1"/>
              </a:solidFill>
            </a:endParaRPr>
          </a:p>
        </p:txBody>
      </p:sp>
      <p:sp>
        <p:nvSpPr>
          <p:cNvPr id="22" name="TextBox 21"/>
          <p:cNvSpPr txBox="1"/>
          <p:nvPr/>
        </p:nvSpPr>
        <p:spPr>
          <a:xfrm>
            <a:off x="463056" y="5529808"/>
            <a:ext cx="8367464" cy="707886"/>
          </a:xfrm>
          <a:prstGeom prst="rect">
            <a:avLst/>
          </a:prstGeom>
          <a:noFill/>
        </p:spPr>
        <p:txBody>
          <a:bodyPr wrap="square" rtlCol="0">
            <a:spAutoFit/>
          </a:bodyPr>
          <a:lstStyle/>
          <a:p>
            <a:pPr marL="285750" indent="-285750" algn="l">
              <a:buFont typeface="Wingdings" pitchFamily="2" charset="2"/>
              <a:buChar char="q"/>
            </a:pPr>
            <a:r>
              <a:rPr lang="en-US" dirty="0" smtClean="0">
                <a:latin typeface="+mj-lt"/>
              </a:rPr>
              <a:t>Size: 1833</a:t>
            </a:r>
            <a:r>
              <a:rPr lang="el-GR" dirty="0" smtClean="0">
                <a:latin typeface="+mj-lt"/>
              </a:rPr>
              <a:t>μ</a:t>
            </a:r>
            <a:r>
              <a:rPr lang="en-US" dirty="0" smtClean="0">
                <a:latin typeface="+mj-lt"/>
              </a:rPr>
              <a:t>m x 603.5</a:t>
            </a:r>
            <a:r>
              <a:rPr lang="el-GR" dirty="0" smtClean="0">
                <a:latin typeface="+mj-lt"/>
              </a:rPr>
              <a:t>μ</a:t>
            </a:r>
            <a:r>
              <a:rPr lang="en-US" dirty="0" smtClean="0">
                <a:latin typeface="+mj-lt"/>
              </a:rPr>
              <a:t>m</a:t>
            </a:r>
          </a:p>
          <a:p>
            <a:pPr marL="285750" indent="-285750" algn="l">
              <a:buFont typeface="Wingdings" pitchFamily="2" charset="2"/>
              <a:buChar char="q"/>
            </a:pPr>
            <a:r>
              <a:rPr lang="en-US" dirty="0" smtClean="0">
                <a:latin typeface="+mj-lt"/>
              </a:rPr>
              <a:t>Supply 2.5 V , Total current 44mA</a:t>
            </a:r>
            <a:endParaRPr lang="en-US" dirty="0">
              <a:latin typeface="+mj-lt"/>
            </a:endParaRPr>
          </a:p>
        </p:txBody>
      </p:sp>
    </p:spTree>
    <p:extLst>
      <p:ext uri="{BB962C8B-B14F-4D97-AF65-F5344CB8AC3E}">
        <p14:creationId xmlns:p14="http://schemas.microsoft.com/office/powerpoint/2010/main" val="10416951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84122" y="0"/>
            <a:ext cx="8577525" cy="705272"/>
          </a:xfrm>
          <a:prstGeom prst="rect">
            <a:avLst/>
          </a:prstGeom>
        </p:spPr>
        <p:txBody>
          <a:bodyPr vert="horz" lIns="91412" tIns="45707" rIns="91412" bIns="45707" rtlCol="0" anchor="ctr">
            <a:noAutofit/>
          </a:bodyPr>
          <a:lstStyle>
            <a:lvl1pPr algn="ctr" defTabSz="914123" rtl="0" eaLnBrk="1" latinLnBrk="0" hangingPunct="1">
              <a:spcBef>
                <a:spcPct val="0"/>
              </a:spcBef>
              <a:buNone/>
              <a:defRPr sz="4300" kern="1200">
                <a:solidFill>
                  <a:schemeClr val="tx1"/>
                </a:solidFill>
                <a:latin typeface="+mj-lt"/>
                <a:ea typeface="+mj-ea"/>
                <a:cs typeface="+mj-cs"/>
              </a:defRPr>
            </a:lvl1pPr>
          </a:lstStyle>
          <a:p>
            <a:r>
              <a:rPr lang="en-US" sz="2800" dirty="0" smtClean="0"/>
              <a:t>2. 120 </a:t>
            </a:r>
            <a:r>
              <a:rPr lang="en-US" sz="2800" dirty="0"/>
              <a:t>GHz Phased Array Front End </a:t>
            </a:r>
            <a:r>
              <a:rPr lang="en-US" sz="2800" dirty="0" smtClean="0"/>
              <a:t>:  S parameter</a:t>
            </a:r>
          </a:p>
          <a:p>
            <a:r>
              <a:rPr lang="en-US" sz="2800" dirty="0" smtClean="0"/>
              <a:t>Simulation</a:t>
            </a:r>
            <a:endParaRPr lang="en-US" sz="2800" dirty="0"/>
          </a:p>
        </p:txBody>
      </p:sp>
      <p:sp>
        <p:nvSpPr>
          <p:cNvPr id="9" name="TextBox 8"/>
          <p:cNvSpPr txBox="1"/>
          <p:nvPr/>
        </p:nvSpPr>
        <p:spPr>
          <a:xfrm rot="16200000">
            <a:off x="4338887" y="3113576"/>
            <a:ext cx="1412566" cy="400110"/>
          </a:xfrm>
          <a:prstGeom prst="rect">
            <a:avLst/>
          </a:prstGeom>
          <a:noFill/>
        </p:spPr>
        <p:txBody>
          <a:bodyPr wrap="none" rtlCol="0">
            <a:spAutoFit/>
          </a:bodyPr>
          <a:lstStyle/>
          <a:p>
            <a:r>
              <a:rPr lang="en-US" b="1" dirty="0" smtClean="0">
                <a:latin typeface="+mj-lt"/>
              </a:rPr>
              <a:t>S21,NF (dB</a:t>
            </a:r>
            <a:r>
              <a:rPr lang="en-US" sz="1600" b="1" dirty="0" smtClean="0"/>
              <a:t>)</a:t>
            </a:r>
            <a:endParaRPr lang="en-US" sz="1600" b="1" dirty="0"/>
          </a:p>
        </p:txBody>
      </p:sp>
      <p:sp>
        <p:nvSpPr>
          <p:cNvPr id="10" name="TextBox 9"/>
          <p:cNvSpPr txBox="1"/>
          <p:nvPr/>
        </p:nvSpPr>
        <p:spPr>
          <a:xfrm>
            <a:off x="1711152" y="4597405"/>
            <a:ext cx="1880964" cy="400110"/>
          </a:xfrm>
          <a:prstGeom prst="rect">
            <a:avLst/>
          </a:prstGeom>
          <a:noFill/>
        </p:spPr>
        <p:txBody>
          <a:bodyPr wrap="none" rtlCol="0">
            <a:spAutoFit/>
          </a:bodyPr>
          <a:lstStyle/>
          <a:p>
            <a:r>
              <a:rPr lang="en-US" b="1" dirty="0" smtClean="0">
                <a:latin typeface="+mj-lt"/>
              </a:rPr>
              <a:t>Frequency(GHz)</a:t>
            </a:r>
            <a:endParaRPr lang="en-US" b="1" dirty="0">
              <a:latin typeface="+mj-lt"/>
            </a:endParaRPr>
          </a:p>
        </p:txBody>
      </p:sp>
      <p:sp>
        <p:nvSpPr>
          <p:cNvPr id="11" name="TextBox 10"/>
          <p:cNvSpPr txBox="1"/>
          <p:nvPr/>
        </p:nvSpPr>
        <p:spPr>
          <a:xfrm>
            <a:off x="6685383" y="4597405"/>
            <a:ext cx="1880963" cy="400110"/>
          </a:xfrm>
          <a:prstGeom prst="rect">
            <a:avLst/>
          </a:prstGeom>
          <a:noFill/>
        </p:spPr>
        <p:txBody>
          <a:bodyPr wrap="none" rtlCol="0">
            <a:spAutoFit/>
          </a:bodyPr>
          <a:lstStyle/>
          <a:p>
            <a:r>
              <a:rPr lang="en-US" b="1" dirty="0" smtClean="0">
                <a:latin typeface="+mj-lt"/>
              </a:rPr>
              <a:t>Frequency(GHz)</a:t>
            </a:r>
            <a:endParaRPr lang="en-US" b="1" dirty="0">
              <a:latin typeface="+mj-lt"/>
            </a:endParaRPr>
          </a:p>
        </p:txBody>
      </p:sp>
      <p:pic>
        <p:nvPicPr>
          <p:cNvPr id="1843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4122" y="1709893"/>
            <a:ext cx="4463815" cy="2661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43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17232" y="1709893"/>
            <a:ext cx="4257398" cy="26954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p:cNvSpPr txBox="1"/>
          <p:nvPr/>
        </p:nvSpPr>
        <p:spPr>
          <a:xfrm>
            <a:off x="8218858" y="1953926"/>
            <a:ext cx="490840" cy="338554"/>
          </a:xfrm>
          <a:prstGeom prst="rect">
            <a:avLst/>
          </a:prstGeom>
          <a:noFill/>
        </p:spPr>
        <p:txBody>
          <a:bodyPr wrap="none" rtlCol="0">
            <a:spAutoFit/>
          </a:bodyPr>
          <a:lstStyle/>
          <a:p>
            <a:r>
              <a:rPr lang="en-US" sz="1600" dirty="0" smtClean="0">
                <a:latin typeface="+mj-lt"/>
              </a:rPr>
              <a:t>S21</a:t>
            </a:r>
            <a:endParaRPr lang="en-US" sz="1600" dirty="0">
              <a:latin typeface="+mj-lt"/>
            </a:endParaRPr>
          </a:p>
        </p:txBody>
      </p:sp>
      <p:sp>
        <p:nvSpPr>
          <p:cNvPr id="14" name="TextBox 13"/>
          <p:cNvSpPr txBox="1"/>
          <p:nvPr/>
        </p:nvSpPr>
        <p:spPr>
          <a:xfrm>
            <a:off x="7069237" y="3248079"/>
            <a:ext cx="2273379" cy="338554"/>
          </a:xfrm>
          <a:prstGeom prst="rect">
            <a:avLst/>
          </a:prstGeom>
          <a:noFill/>
        </p:spPr>
        <p:txBody>
          <a:bodyPr wrap="none" rtlCol="0">
            <a:spAutoFit/>
          </a:bodyPr>
          <a:lstStyle/>
          <a:p>
            <a:r>
              <a:rPr lang="en-US" sz="1600" dirty="0" smtClean="0">
                <a:latin typeface="+mj-lt"/>
              </a:rPr>
              <a:t>NF (11-12 dB @120 GHz)</a:t>
            </a:r>
            <a:endParaRPr lang="en-US" sz="1600" dirty="0">
              <a:latin typeface="+mj-lt"/>
            </a:endParaRPr>
          </a:p>
        </p:txBody>
      </p:sp>
      <p:cxnSp>
        <p:nvCxnSpPr>
          <p:cNvPr id="15" name="Straight Arrow Connector 14"/>
          <p:cNvCxnSpPr/>
          <p:nvPr/>
        </p:nvCxnSpPr>
        <p:spPr>
          <a:xfrm flipH="1" flipV="1">
            <a:off x="7803638" y="3228992"/>
            <a:ext cx="165006" cy="169277"/>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13" idx="2"/>
          </p:cNvCxnSpPr>
          <p:nvPr/>
        </p:nvCxnSpPr>
        <p:spPr>
          <a:xfrm flipH="1">
            <a:off x="8218858" y="2292480"/>
            <a:ext cx="245420" cy="94859"/>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1068760" y="5241776"/>
            <a:ext cx="8367464" cy="1323439"/>
          </a:xfrm>
          <a:prstGeom prst="rect">
            <a:avLst/>
          </a:prstGeom>
          <a:noFill/>
        </p:spPr>
        <p:txBody>
          <a:bodyPr wrap="square" rtlCol="0">
            <a:spAutoFit/>
          </a:bodyPr>
          <a:lstStyle/>
          <a:p>
            <a:pPr marL="285750" indent="-285750" algn="l">
              <a:buFont typeface="Wingdings" pitchFamily="2" charset="2"/>
              <a:buChar char="q"/>
            </a:pPr>
            <a:r>
              <a:rPr lang="en-US" dirty="0" smtClean="0">
                <a:latin typeface="+mj-lt"/>
              </a:rPr>
              <a:t>Continuous 360</a:t>
            </a:r>
            <a:r>
              <a:rPr lang="en-US" baseline="30000" dirty="0" smtClean="0">
                <a:latin typeface="+mj-lt"/>
              </a:rPr>
              <a:t>o</a:t>
            </a:r>
            <a:r>
              <a:rPr lang="en-US" dirty="0" smtClean="0">
                <a:latin typeface="+mj-lt"/>
              </a:rPr>
              <a:t> phase control (shown only 3-bit control here)</a:t>
            </a:r>
          </a:p>
          <a:p>
            <a:pPr marL="285750" indent="-285750" algn="l">
              <a:buFont typeface="Wingdings" pitchFamily="2" charset="2"/>
              <a:buChar char="q"/>
            </a:pPr>
            <a:r>
              <a:rPr lang="en-US" dirty="0" smtClean="0">
                <a:latin typeface="+mj-lt"/>
              </a:rPr>
              <a:t>S21: 16-20 dB @120 GHz </a:t>
            </a:r>
          </a:p>
          <a:p>
            <a:pPr marL="285750" indent="-285750" algn="l">
              <a:buFont typeface="Wingdings" pitchFamily="2" charset="2"/>
              <a:buChar char="q"/>
            </a:pPr>
            <a:r>
              <a:rPr lang="en-US" dirty="0" smtClean="0">
                <a:latin typeface="+mj-lt"/>
              </a:rPr>
              <a:t>These gain variation can be offset by adjusting VGA (not shown here) </a:t>
            </a:r>
          </a:p>
          <a:p>
            <a:pPr marL="285750" indent="-285750" algn="l">
              <a:buFont typeface="Wingdings" pitchFamily="2" charset="2"/>
              <a:buChar char="q"/>
            </a:pPr>
            <a:r>
              <a:rPr lang="en-US" dirty="0" smtClean="0">
                <a:latin typeface="+mj-lt"/>
              </a:rPr>
              <a:t>NF: 11-12 dB @120GHz</a:t>
            </a:r>
            <a:endParaRPr lang="en-US" dirty="0">
              <a:latin typeface="+mj-lt"/>
            </a:endParaRPr>
          </a:p>
        </p:txBody>
      </p:sp>
      <p:sp>
        <p:nvSpPr>
          <p:cNvPr id="8" name="TextBox 7"/>
          <p:cNvSpPr txBox="1"/>
          <p:nvPr/>
        </p:nvSpPr>
        <p:spPr>
          <a:xfrm rot="16200000">
            <a:off x="-853954" y="2803941"/>
            <a:ext cx="2437206" cy="400110"/>
          </a:xfrm>
          <a:prstGeom prst="rect">
            <a:avLst/>
          </a:prstGeom>
          <a:solidFill>
            <a:schemeClr val="bg1"/>
          </a:solidFill>
        </p:spPr>
        <p:txBody>
          <a:bodyPr wrap="none" rtlCol="0">
            <a:spAutoFit/>
          </a:bodyPr>
          <a:lstStyle/>
          <a:p>
            <a:r>
              <a:rPr lang="en-US" b="1" dirty="0" smtClean="0">
                <a:latin typeface="+mj-lt"/>
              </a:rPr>
              <a:t>Phase(S21) in Degree</a:t>
            </a:r>
            <a:endParaRPr lang="en-US" b="1" dirty="0">
              <a:latin typeface="+mj-lt"/>
            </a:endParaRPr>
          </a:p>
        </p:txBody>
      </p:sp>
    </p:spTree>
    <p:extLst>
      <p:ext uri="{BB962C8B-B14F-4D97-AF65-F5344CB8AC3E}">
        <p14:creationId xmlns:p14="http://schemas.microsoft.com/office/powerpoint/2010/main" val="7056914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ooter Placeholder 1"/>
          <p:cNvSpPr txBox="1">
            <a:spLocks/>
          </p:cNvSpPr>
          <p:nvPr/>
        </p:nvSpPr>
        <p:spPr>
          <a:xfrm>
            <a:off x="6741222" y="6897963"/>
            <a:ext cx="3184525" cy="271190"/>
          </a:xfrm>
          <a:prstGeom prst="rect">
            <a:avLst/>
          </a:prstGeom>
        </p:spPr>
        <p:txBody>
          <a:bodyPr vert="horz" lIns="91412" tIns="45707" rIns="91412" bIns="45707" rtlCol="0" anchor="ctr"/>
          <a:lstStyle/>
          <a:p>
            <a:pPr algn="r" defTabSz="914123"/>
            <a:r>
              <a:rPr lang="en-US" sz="1400" cap="small" dirty="0" smtClean="0">
                <a:latin typeface="Arial Narrow" pitchFamily="34" charset="0"/>
              </a:rPr>
              <a:t>1</a:t>
            </a:r>
            <a:endParaRPr lang="en-US" sz="1400" cap="small" dirty="0">
              <a:latin typeface="Arial Narrow" pitchFamily="34" charset="0"/>
            </a:endParaRPr>
          </a:p>
        </p:txBody>
      </p:sp>
      <p:sp>
        <p:nvSpPr>
          <p:cNvPr id="31" name="Title 1"/>
          <p:cNvSpPr>
            <a:spLocks noGrp="1"/>
          </p:cNvSpPr>
          <p:nvPr>
            <p:ph type="title"/>
          </p:nvPr>
        </p:nvSpPr>
        <p:spPr>
          <a:xfrm>
            <a:off x="832048" y="65510"/>
            <a:ext cx="8229600" cy="639762"/>
          </a:xfrm>
        </p:spPr>
        <p:txBody>
          <a:bodyPr>
            <a:normAutofit/>
          </a:bodyPr>
          <a:lstStyle/>
          <a:p>
            <a:r>
              <a:rPr lang="en-US" sz="3200" b="1" dirty="0" smtClean="0"/>
              <a:t>1. 94 GHz </a:t>
            </a:r>
            <a:r>
              <a:rPr lang="en-US" sz="3200" b="1" dirty="0" smtClean="0">
                <a:solidFill>
                  <a:srgbClr val="FF0000"/>
                </a:solidFill>
              </a:rPr>
              <a:t>2-Stage</a:t>
            </a:r>
            <a:r>
              <a:rPr lang="en-US" sz="3200" b="1" dirty="0" smtClean="0"/>
              <a:t> Class-F PA: Schematic</a:t>
            </a:r>
            <a:endParaRPr lang="en-US" sz="3200" b="1" dirty="0"/>
          </a:p>
        </p:txBody>
      </p:sp>
      <p:sp>
        <p:nvSpPr>
          <p:cNvPr id="52" name="TextBox 51"/>
          <p:cNvSpPr txBox="1"/>
          <p:nvPr/>
        </p:nvSpPr>
        <p:spPr>
          <a:xfrm>
            <a:off x="838200" y="5097760"/>
            <a:ext cx="8367464" cy="1323439"/>
          </a:xfrm>
          <a:prstGeom prst="rect">
            <a:avLst/>
          </a:prstGeom>
          <a:noFill/>
        </p:spPr>
        <p:txBody>
          <a:bodyPr wrap="square" rtlCol="0">
            <a:spAutoFit/>
          </a:bodyPr>
          <a:lstStyle/>
          <a:p>
            <a:pPr marL="285750" indent="-285750" algn="l">
              <a:buFont typeface="Wingdings" pitchFamily="2" charset="2"/>
              <a:buChar char="q"/>
            </a:pPr>
            <a:r>
              <a:rPr lang="en-US" b="1" dirty="0" smtClean="0">
                <a:latin typeface="+mj-lt"/>
              </a:rPr>
              <a:t>Class-F, 2-stage design:  2</a:t>
            </a:r>
            <a:r>
              <a:rPr lang="en-US" b="1" baseline="30000" dirty="0" smtClean="0">
                <a:latin typeface="+mj-lt"/>
              </a:rPr>
              <a:t>nd</a:t>
            </a:r>
            <a:r>
              <a:rPr lang="en-US" b="1" dirty="0" smtClean="0">
                <a:latin typeface="+mj-lt"/>
              </a:rPr>
              <a:t> &amp; 3</a:t>
            </a:r>
            <a:r>
              <a:rPr lang="en-US" b="1" baseline="30000" dirty="0" smtClean="0">
                <a:latin typeface="+mj-lt"/>
              </a:rPr>
              <a:t>rd</a:t>
            </a:r>
            <a:r>
              <a:rPr lang="en-US" b="1" dirty="0" smtClean="0">
                <a:latin typeface="+mj-lt"/>
              </a:rPr>
              <a:t> harmonic controls </a:t>
            </a:r>
          </a:p>
          <a:p>
            <a:pPr marL="285750" indent="-285750" algn="l">
              <a:buFont typeface="Wingdings" pitchFamily="2" charset="2"/>
              <a:buChar char="q"/>
            </a:pPr>
            <a:r>
              <a:rPr lang="en-US" b="1" dirty="0" smtClean="0">
                <a:latin typeface="+mj-lt"/>
              </a:rPr>
              <a:t> Harmonic filter: high-Z for fund &amp; 3</a:t>
            </a:r>
            <a:r>
              <a:rPr lang="en-US" b="1" baseline="30000" dirty="0" smtClean="0">
                <a:latin typeface="+mj-lt"/>
              </a:rPr>
              <a:t>rd</a:t>
            </a:r>
            <a:r>
              <a:rPr lang="en-US" b="1" dirty="0" smtClean="0">
                <a:latin typeface="+mj-lt"/>
              </a:rPr>
              <a:t>-harmonic, low-Z for 2</a:t>
            </a:r>
            <a:r>
              <a:rPr lang="en-US" b="1" baseline="30000" dirty="0" smtClean="0">
                <a:latin typeface="+mj-lt"/>
              </a:rPr>
              <a:t>nd</a:t>
            </a:r>
            <a:r>
              <a:rPr lang="en-US" b="1" dirty="0" smtClean="0">
                <a:latin typeface="+mj-lt"/>
              </a:rPr>
              <a:t>-harmonic</a:t>
            </a:r>
          </a:p>
          <a:p>
            <a:pPr marL="285750" indent="-285750" algn="l">
              <a:buFont typeface="Wingdings" pitchFamily="2" charset="2"/>
              <a:buChar char="q"/>
            </a:pPr>
            <a:r>
              <a:rPr lang="en-US" b="1" dirty="0" smtClean="0">
                <a:latin typeface="+mj-lt"/>
              </a:rPr>
              <a:t> OP</a:t>
            </a:r>
            <a:r>
              <a:rPr lang="en-US" b="1" baseline="-25000" dirty="0" smtClean="0">
                <a:latin typeface="+mj-lt"/>
              </a:rPr>
              <a:t>-1dB</a:t>
            </a:r>
            <a:r>
              <a:rPr lang="en-US" b="1" dirty="0" smtClean="0">
                <a:latin typeface="+mj-lt"/>
              </a:rPr>
              <a:t>:  ~16 dBm, Output </a:t>
            </a:r>
            <a:r>
              <a:rPr lang="en-US" dirty="0" err="1" smtClean="0">
                <a:latin typeface="+mj-lt"/>
              </a:rPr>
              <a:t>P</a:t>
            </a:r>
            <a:r>
              <a:rPr lang="en-US" baseline="-25000" dirty="0" err="1" smtClean="0">
                <a:latin typeface="+mj-lt"/>
              </a:rPr>
              <a:t>sat</a:t>
            </a:r>
            <a:r>
              <a:rPr lang="en-US" dirty="0" smtClean="0">
                <a:latin typeface="+mj-lt"/>
              </a:rPr>
              <a:t>:  ~17 dBm</a:t>
            </a:r>
          </a:p>
          <a:p>
            <a:pPr marL="285750" indent="-285750" algn="l">
              <a:buFont typeface="Wingdings" pitchFamily="2" charset="2"/>
              <a:buChar char="q"/>
            </a:pPr>
            <a:r>
              <a:rPr lang="en-US" dirty="0" smtClean="0">
                <a:latin typeface="+mj-lt"/>
              </a:rPr>
              <a:t> PAE: max 21-22 %</a:t>
            </a:r>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817" r="2355" b="2790"/>
          <a:stretch/>
        </p:blipFill>
        <p:spPr bwMode="auto">
          <a:xfrm>
            <a:off x="1285875" y="849288"/>
            <a:ext cx="7658100" cy="403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3293529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43" y="129208"/>
            <a:ext cx="9051925" cy="432048"/>
          </a:xfrm>
        </p:spPr>
        <p:txBody>
          <a:bodyPr>
            <a:noAutofit/>
          </a:bodyPr>
          <a:lstStyle/>
          <a:p>
            <a:r>
              <a:rPr lang="en-US" sz="2800" b="1" dirty="0" smtClean="0"/>
              <a:t>2. 120 </a:t>
            </a:r>
            <a:r>
              <a:rPr lang="en-US" sz="2800" b="1" dirty="0"/>
              <a:t>GHz Phased Array Front End </a:t>
            </a:r>
            <a:r>
              <a:rPr lang="en-US" sz="2800" b="1" dirty="0" smtClean="0"/>
              <a:t>: </a:t>
            </a:r>
            <a:r>
              <a:rPr lang="en-US" sz="2800" b="1" dirty="0"/>
              <a:t>Simulations</a:t>
            </a:r>
            <a:endParaRPr lang="en-US" sz="2800" dirty="0"/>
          </a:p>
        </p:txBody>
      </p:sp>
      <p:sp>
        <p:nvSpPr>
          <p:cNvPr id="4" name="Content Placeholder 2"/>
          <p:cNvSpPr txBox="1">
            <a:spLocks/>
          </p:cNvSpPr>
          <p:nvPr/>
        </p:nvSpPr>
        <p:spPr>
          <a:xfrm>
            <a:off x="457200" y="1600200"/>
            <a:ext cx="8229600" cy="4525963"/>
          </a:xfrm>
          <a:prstGeom prst="rect">
            <a:avLst/>
          </a:prstGeom>
        </p:spPr>
        <p:txBody>
          <a:bodyPr vert="horz" lIns="91412" tIns="45707" rIns="91412" bIns="45707" rtlCol="0">
            <a:normAutofit/>
          </a:bodyPr>
          <a:lstStyle>
            <a:lvl1pPr marL="342795" indent="-342795" algn="l" defTabSz="914123"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723" indent="-285663" algn="l" defTabSz="914123"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652" indent="-228531" algn="l" defTabSz="914123"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599713" indent="-228531" algn="l" defTabSz="914123"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6774" indent="-228531" algn="l" defTabSz="914123"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3835" indent="-228531" algn="l" defTabSz="91412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896" indent="-228531" algn="l" defTabSz="91412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959" indent="-228531" algn="l" defTabSz="91412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018" indent="-228531" algn="l" defTabSz="91412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mtClean="0"/>
          </a:p>
          <a:p>
            <a:endParaRPr lang="en-US" smtClean="0"/>
          </a:p>
          <a:p>
            <a:endParaRPr lang="en-US" smtClean="0"/>
          </a:p>
          <a:p>
            <a:endParaRPr lang="en-US" smtClean="0"/>
          </a:p>
          <a:p>
            <a:endParaRPr lang="en-US" smtClean="0"/>
          </a:p>
          <a:p>
            <a:endParaRPr lang="en-US" sz="1200" smtClean="0"/>
          </a:p>
          <a:p>
            <a:endParaRPr lang="en-US" sz="1200" smtClean="0"/>
          </a:p>
          <a:p>
            <a:pPr marL="0" indent="0">
              <a:buFont typeface="Arial" pitchFamily="34" charset="0"/>
              <a:buNone/>
            </a:pPr>
            <a:endParaRPr lang="en-US" sz="1200" smtClean="0"/>
          </a:p>
          <a:p>
            <a:pPr marL="0" indent="0">
              <a:buFont typeface="Arial" pitchFamily="34" charset="0"/>
              <a:buNone/>
            </a:pPr>
            <a:endParaRPr lang="en-US" sz="1200" dirty="0"/>
          </a:p>
        </p:txBody>
      </p:sp>
      <p:sp>
        <p:nvSpPr>
          <p:cNvPr id="5" name="TextBox 4"/>
          <p:cNvSpPr txBox="1"/>
          <p:nvPr/>
        </p:nvSpPr>
        <p:spPr>
          <a:xfrm>
            <a:off x="1938352" y="4551370"/>
            <a:ext cx="1880963" cy="400110"/>
          </a:xfrm>
          <a:prstGeom prst="rect">
            <a:avLst/>
          </a:prstGeom>
          <a:noFill/>
        </p:spPr>
        <p:txBody>
          <a:bodyPr wrap="none" rtlCol="0">
            <a:spAutoFit/>
          </a:bodyPr>
          <a:lstStyle/>
          <a:p>
            <a:r>
              <a:rPr lang="en-US" b="1" dirty="0" smtClean="0">
                <a:latin typeface="+mj-lt"/>
              </a:rPr>
              <a:t>Frequency(GHz)</a:t>
            </a:r>
            <a:endParaRPr lang="en-US" b="1" dirty="0">
              <a:latin typeface="+mj-lt"/>
            </a:endParaRPr>
          </a:p>
        </p:txBody>
      </p:sp>
      <p:sp>
        <p:nvSpPr>
          <p:cNvPr id="6" name="TextBox 5"/>
          <p:cNvSpPr txBox="1"/>
          <p:nvPr/>
        </p:nvSpPr>
        <p:spPr>
          <a:xfrm rot="16200000">
            <a:off x="-691993" y="2699780"/>
            <a:ext cx="1898277" cy="400110"/>
          </a:xfrm>
          <a:prstGeom prst="rect">
            <a:avLst/>
          </a:prstGeom>
          <a:noFill/>
        </p:spPr>
        <p:txBody>
          <a:bodyPr wrap="none" rtlCol="0">
            <a:spAutoFit/>
          </a:bodyPr>
          <a:lstStyle/>
          <a:p>
            <a:r>
              <a:rPr lang="en-US" b="1" dirty="0" smtClean="0">
                <a:latin typeface="+mj-lt"/>
              </a:rPr>
              <a:t>S11(dB),S22(dB)</a:t>
            </a:r>
            <a:endParaRPr lang="en-US" b="1" dirty="0">
              <a:latin typeface="+mj-lt"/>
            </a:endParaRPr>
          </a:p>
        </p:txBody>
      </p:sp>
      <p:sp>
        <p:nvSpPr>
          <p:cNvPr id="14" name="TextBox 13"/>
          <p:cNvSpPr txBox="1"/>
          <p:nvPr/>
        </p:nvSpPr>
        <p:spPr>
          <a:xfrm rot="16200000">
            <a:off x="4595277" y="2839893"/>
            <a:ext cx="1389227" cy="400110"/>
          </a:xfrm>
          <a:prstGeom prst="rect">
            <a:avLst/>
          </a:prstGeom>
          <a:noFill/>
        </p:spPr>
        <p:txBody>
          <a:bodyPr wrap="none" rtlCol="0">
            <a:spAutoFit/>
          </a:bodyPr>
          <a:lstStyle/>
          <a:p>
            <a:r>
              <a:rPr lang="en-US" dirty="0" smtClean="0">
                <a:latin typeface="+mj-lt"/>
              </a:rPr>
              <a:t>Pout (</a:t>
            </a:r>
            <a:r>
              <a:rPr lang="en-US" dirty="0" err="1" smtClean="0">
                <a:latin typeface="+mj-lt"/>
              </a:rPr>
              <a:t>dBm</a:t>
            </a:r>
            <a:r>
              <a:rPr lang="en-US" dirty="0" smtClean="0">
                <a:latin typeface="+mj-lt"/>
              </a:rPr>
              <a:t>)</a:t>
            </a:r>
            <a:endParaRPr lang="en-US" b="1" dirty="0">
              <a:latin typeface="+mj-lt"/>
            </a:endParaRPr>
          </a:p>
        </p:txBody>
      </p:sp>
      <p:sp>
        <p:nvSpPr>
          <p:cNvPr id="15" name="TextBox 14"/>
          <p:cNvSpPr txBox="1"/>
          <p:nvPr/>
        </p:nvSpPr>
        <p:spPr>
          <a:xfrm>
            <a:off x="6907791" y="4488490"/>
            <a:ext cx="1229824" cy="400110"/>
          </a:xfrm>
          <a:prstGeom prst="rect">
            <a:avLst/>
          </a:prstGeom>
          <a:noFill/>
        </p:spPr>
        <p:txBody>
          <a:bodyPr wrap="none" rtlCol="0">
            <a:spAutoFit/>
          </a:bodyPr>
          <a:lstStyle/>
          <a:p>
            <a:r>
              <a:rPr lang="en-US" dirty="0" smtClean="0">
                <a:latin typeface="+mj-lt"/>
              </a:rPr>
              <a:t>Pin </a:t>
            </a:r>
            <a:r>
              <a:rPr lang="en-US" b="1" dirty="0" smtClean="0">
                <a:latin typeface="+mj-lt"/>
              </a:rPr>
              <a:t>(</a:t>
            </a:r>
            <a:r>
              <a:rPr lang="en-US" b="1" dirty="0" err="1" smtClean="0">
                <a:latin typeface="+mj-lt"/>
              </a:rPr>
              <a:t>dBm</a:t>
            </a:r>
            <a:r>
              <a:rPr lang="en-US" b="1" dirty="0" smtClean="0">
                <a:latin typeface="+mj-lt"/>
              </a:rPr>
              <a:t>)</a:t>
            </a:r>
            <a:endParaRPr lang="en-US" b="1" dirty="0">
              <a:latin typeface="+mj-lt"/>
            </a:endParaRPr>
          </a:p>
        </p:txBody>
      </p:sp>
      <p:pic>
        <p:nvPicPr>
          <p:cNvPr id="1945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5194" y="1425352"/>
            <a:ext cx="4671820" cy="2911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TextBox 16"/>
          <p:cNvSpPr txBox="1"/>
          <p:nvPr/>
        </p:nvSpPr>
        <p:spPr>
          <a:xfrm>
            <a:off x="3084984" y="2773677"/>
            <a:ext cx="490840" cy="338554"/>
          </a:xfrm>
          <a:prstGeom prst="rect">
            <a:avLst/>
          </a:prstGeom>
          <a:noFill/>
        </p:spPr>
        <p:txBody>
          <a:bodyPr wrap="none" rtlCol="0">
            <a:spAutoFit/>
          </a:bodyPr>
          <a:lstStyle/>
          <a:p>
            <a:r>
              <a:rPr lang="en-US" sz="1600" dirty="0" smtClean="0">
                <a:latin typeface="+mj-lt"/>
              </a:rPr>
              <a:t>S22</a:t>
            </a:r>
            <a:endParaRPr lang="en-US" sz="1600" dirty="0">
              <a:latin typeface="+mj-lt"/>
            </a:endParaRPr>
          </a:p>
        </p:txBody>
      </p:sp>
      <p:cxnSp>
        <p:nvCxnSpPr>
          <p:cNvPr id="18" name="Straight Arrow Connector 17"/>
          <p:cNvCxnSpPr/>
          <p:nvPr/>
        </p:nvCxnSpPr>
        <p:spPr>
          <a:xfrm flipH="1">
            <a:off x="2953044" y="3039948"/>
            <a:ext cx="263879" cy="152123"/>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140768" y="3613951"/>
            <a:ext cx="490840" cy="338554"/>
          </a:xfrm>
          <a:prstGeom prst="rect">
            <a:avLst/>
          </a:prstGeom>
          <a:noFill/>
        </p:spPr>
        <p:txBody>
          <a:bodyPr wrap="none" rtlCol="0">
            <a:spAutoFit/>
          </a:bodyPr>
          <a:lstStyle/>
          <a:p>
            <a:r>
              <a:rPr lang="en-US" sz="1600" dirty="0" smtClean="0">
                <a:latin typeface="+mj-lt"/>
              </a:rPr>
              <a:t>S11</a:t>
            </a:r>
            <a:endParaRPr lang="en-US" sz="1600" dirty="0">
              <a:latin typeface="+mj-lt"/>
            </a:endParaRPr>
          </a:p>
        </p:txBody>
      </p:sp>
      <p:cxnSp>
        <p:nvCxnSpPr>
          <p:cNvPr id="22" name="Straight Arrow Connector 21"/>
          <p:cNvCxnSpPr/>
          <p:nvPr/>
        </p:nvCxnSpPr>
        <p:spPr>
          <a:xfrm flipV="1">
            <a:off x="1261685" y="3553645"/>
            <a:ext cx="249006" cy="120611"/>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9" name="Picture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9946" y="1425352"/>
            <a:ext cx="4092379" cy="2911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TextBox 15"/>
          <p:cNvSpPr txBox="1"/>
          <p:nvPr/>
        </p:nvSpPr>
        <p:spPr>
          <a:xfrm>
            <a:off x="1068760" y="5325978"/>
            <a:ext cx="8367464" cy="707886"/>
          </a:xfrm>
          <a:prstGeom prst="rect">
            <a:avLst/>
          </a:prstGeom>
          <a:noFill/>
        </p:spPr>
        <p:txBody>
          <a:bodyPr wrap="square" rtlCol="0">
            <a:spAutoFit/>
          </a:bodyPr>
          <a:lstStyle/>
          <a:p>
            <a:pPr marL="285750" indent="-285750" algn="l">
              <a:buFont typeface="Wingdings" pitchFamily="2" charset="2"/>
              <a:buChar char="q"/>
            </a:pPr>
            <a:r>
              <a:rPr lang="en-US" dirty="0" smtClean="0">
                <a:latin typeface="+mj-lt"/>
              </a:rPr>
              <a:t>S11, S22 &lt; -10 dB @115-135 GHz</a:t>
            </a:r>
          </a:p>
          <a:p>
            <a:pPr marL="285750" indent="-285750" algn="l">
              <a:buFont typeface="Wingdings" pitchFamily="2" charset="2"/>
              <a:buChar char="q"/>
            </a:pPr>
            <a:r>
              <a:rPr lang="en-US" dirty="0" smtClean="0">
                <a:latin typeface="+mj-lt"/>
              </a:rPr>
              <a:t>Input </a:t>
            </a:r>
            <a:r>
              <a:rPr lang="en-US" dirty="0" err="1" smtClean="0">
                <a:latin typeface="+mj-lt"/>
              </a:rPr>
              <a:t>PldB</a:t>
            </a:r>
            <a:r>
              <a:rPr lang="en-US" dirty="0" smtClean="0">
                <a:latin typeface="+mj-lt"/>
              </a:rPr>
              <a:t>: -21.5 </a:t>
            </a:r>
            <a:r>
              <a:rPr lang="en-US" dirty="0" err="1" smtClean="0">
                <a:latin typeface="+mj-lt"/>
              </a:rPr>
              <a:t>dBm</a:t>
            </a:r>
            <a:r>
              <a:rPr lang="en-US" dirty="0" smtClean="0">
                <a:latin typeface="+mj-lt"/>
              </a:rPr>
              <a:t> @120 GHz(worst case: @ 20 dB of max. gain)</a:t>
            </a:r>
            <a:endParaRPr lang="en-US" dirty="0">
              <a:latin typeface="+mj-lt"/>
            </a:endParaRPr>
          </a:p>
        </p:txBody>
      </p:sp>
    </p:spTree>
    <p:extLst>
      <p:ext uri="{BB962C8B-B14F-4D97-AF65-F5344CB8AC3E}">
        <p14:creationId xmlns:p14="http://schemas.microsoft.com/office/powerpoint/2010/main" val="18113211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43" y="129208"/>
            <a:ext cx="9051925" cy="576064"/>
          </a:xfrm>
        </p:spPr>
        <p:txBody>
          <a:bodyPr>
            <a:normAutofit/>
          </a:bodyPr>
          <a:lstStyle/>
          <a:p>
            <a:r>
              <a:rPr lang="en-US" sz="2800" b="1" dirty="0" smtClean="0"/>
              <a:t>2. 120 </a:t>
            </a:r>
            <a:r>
              <a:rPr lang="en-US" sz="2800" b="1" dirty="0"/>
              <a:t>GHz Phased Array Front End</a:t>
            </a:r>
            <a:r>
              <a:rPr lang="en-US" sz="2800" b="1" dirty="0" smtClean="0"/>
              <a:t>: Layout</a:t>
            </a:r>
            <a:endParaRPr lang="en-US" sz="2800" dirty="0"/>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8454" y="1497360"/>
            <a:ext cx="9361040" cy="36724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204664" y="5715574"/>
            <a:ext cx="8367464" cy="707886"/>
          </a:xfrm>
          <a:prstGeom prst="rect">
            <a:avLst/>
          </a:prstGeom>
          <a:noFill/>
        </p:spPr>
        <p:txBody>
          <a:bodyPr wrap="square" rtlCol="0">
            <a:spAutoFit/>
          </a:bodyPr>
          <a:lstStyle/>
          <a:p>
            <a:pPr marL="285750" indent="-285750" algn="l">
              <a:buFont typeface="Wingdings" pitchFamily="2" charset="2"/>
              <a:buChar char="q"/>
            </a:pPr>
            <a:r>
              <a:rPr lang="en-US" dirty="0" smtClean="0">
                <a:latin typeface="+mj-lt"/>
              </a:rPr>
              <a:t>Size: 1592</a:t>
            </a:r>
            <a:r>
              <a:rPr lang="el-GR" dirty="0" smtClean="0">
                <a:latin typeface="+mj-lt"/>
              </a:rPr>
              <a:t>μ</a:t>
            </a:r>
            <a:r>
              <a:rPr lang="en-US" dirty="0" smtClean="0">
                <a:latin typeface="+mj-lt"/>
              </a:rPr>
              <a:t>m x 600</a:t>
            </a:r>
            <a:r>
              <a:rPr lang="el-GR" dirty="0" smtClean="0">
                <a:latin typeface="+mj-lt"/>
              </a:rPr>
              <a:t>μ</a:t>
            </a:r>
            <a:r>
              <a:rPr lang="en-US" dirty="0" smtClean="0">
                <a:latin typeface="+mj-lt"/>
              </a:rPr>
              <a:t>m</a:t>
            </a:r>
          </a:p>
          <a:p>
            <a:pPr marL="285750" indent="-285750" algn="l">
              <a:buFont typeface="Wingdings" pitchFamily="2" charset="2"/>
              <a:buChar char="q"/>
            </a:pPr>
            <a:r>
              <a:rPr lang="en-US" dirty="0" smtClean="0">
                <a:latin typeface="+mj-lt"/>
              </a:rPr>
              <a:t>Supply 2.5V ,Total Current 37mA</a:t>
            </a:r>
            <a:endParaRPr lang="en-US" dirty="0">
              <a:latin typeface="+mj-lt"/>
            </a:endParaRPr>
          </a:p>
        </p:txBody>
      </p:sp>
      <p:sp>
        <p:nvSpPr>
          <p:cNvPr id="6" name="TextBox 5"/>
          <p:cNvSpPr txBox="1"/>
          <p:nvPr/>
        </p:nvSpPr>
        <p:spPr>
          <a:xfrm>
            <a:off x="852736" y="1473384"/>
            <a:ext cx="676788" cy="400110"/>
          </a:xfrm>
          <a:prstGeom prst="rect">
            <a:avLst/>
          </a:prstGeom>
          <a:noFill/>
        </p:spPr>
        <p:txBody>
          <a:bodyPr wrap="none" rtlCol="0">
            <a:spAutoFit/>
          </a:bodyPr>
          <a:lstStyle/>
          <a:p>
            <a:r>
              <a:rPr lang="en-US" dirty="0" err="1" smtClean="0">
                <a:solidFill>
                  <a:schemeClr val="bg1"/>
                </a:solidFill>
              </a:rPr>
              <a:t>Gnd</a:t>
            </a:r>
            <a:endParaRPr lang="en-US" dirty="0">
              <a:solidFill>
                <a:schemeClr val="bg1"/>
              </a:solidFill>
            </a:endParaRPr>
          </a:p>
        </p:txBody>
      </p:sp>
      <p:sp>
        <p:nvSpPr>
          <p:cNvPr id="7" name="TextBox 6"/>
          <p:cNvSpPr txBox="1"/>
          <p:nvPr/>
        </p:nvSpPr>
        <p:spPr>
          <a:xfrm>
            <a:off x="1503281" y="1497360"/>
            <a:ext cx="697627" cy="400110"/>
          </a:xfrm>
          <a:prstGeom prst="rect">
            <a:avLst/>
          </a:prstGeom>
          <a:noFill/>
        </p:spPr>
        <p:txBody>
          <a:bodyPr wrap="none" rtlCol="0">
            <a:spAutoFit/>
          </a:bodyPr>
          <a:lstStyle/>
          <a:p>
            <a:r>
              <a:rPr lang="en-US" dirty="0" smtClean="0">
                <a:solidFill>
                  <a:schemeClr val="bg1"/>
                </a:solidFill>
              </a:rPr>
              <a:t>VCC</a:t>
            </a:r>
            <a:endParaRPr lang="en-US" dirty="0">
              <a:solidFill>
                <a:schemeClr val="bg1"/>
              </a:solidFill>
            </a:endParaRPr>
          </a:p>
        </p:txBody>
      </p:sp>
      <p:sp>
        <p:nvSpPr>
          <p:cNvPr id="8" name="TextBox 7"/>
          <p:cNvSpPr txBox="1"/>
          <p:nvPr/>
        </p:nvSpPr>
        <p:spPr>
          <a:xfrm>
            <a:off x="6203056" y="1497360"/>
            <a:ext cx="676788" cy="400110"/>
          </a:xfrm>
          <a:prstGeom prst="rect">
            <a:avLst/>
          </a:prstGeom>
          <a:noFill/>
        </p:spPr>
        <p:txBody>
          <a:bodyPr wrap="none" rtlCol="0">
            <a:spAutoFit/>
          </a:bodyPr>
          <a:lstStyle/>
          <a:p>
            <a:r>
              <a:rPr lang="en-US" dirty="0" err="1" smtClean="0">
                <a:solidFill>
                  <a:schemeClr val="bg1"/>
                </a:solidFill>
              </a:rPr>
              <a:t>Gnd</a:t>
            </a:r>
            <a:endParaRPr lang="en-US" dirty="0">
              <a:solidFill>
                <a:schemeClr val="bg1"/>
              </a:solidFill>
            </a:endParaRPr>
          </a:p>
        </p:txBody>
      </p:sp>
      <p:sp>
        <p:nvSpPr>
          <p:cNvPr id="9" name="TextBox 8"/>
          <p:cNvSpPr txBox="1"/>
          <p:nvPr/>
        </p:nvSpPr>
        <p:spPr>
          <a:xfrm>
            <a:off x="2092021" y="1489512"/>
            <a:ext cx="623889" cy="400110"/>
          </a:xfrm>
          <a:prstGeom prst="rect">
            <a:avLst/>
          </a:prstGeom>
          <a:noFill/>
        </p:spPr>
        <p:txBody>
          <a:bodyPr wrap="none" rtlCol="0">
            <a:spAutoFit/>
          </a:bodyPr>
          <a:lstStyle/>
          <a:p>
            <a:r>
              <a:rPr lang="en-US" dirty="0" smtClean="0">
                <a:solidFill>
                  <a:schemeClr val="bg1"/>
                </a:solidFill>
              </a:rPr>
              <a:t>Vc1</a:t>
            </a:r>
            <a:endParaRPr lang="en-US" dirty="0">
              <a:solidFill>
                <a:schemeClr val="bg1"/>
              </a:solidFill>
            </a:endParaRPr>
          </a:p>
        </p:txBody>
      </p:sp>
      <p:sp>
        <p:nvSpPr>
          <p:cNvPr id="10" name="TextBox 9"/>
          <p:cNvSpPr txBox="1"/>
          <p:nvPr/>
        </p:nvSpPr>
        <p:spPr>
          <a:xfrm>
            <a:off x="3285404" y="1489512"/>
            <a:ext cx="623889" cy="400110"/>
          </a:xfrm>
          <a:prstGeom prst="rect">
            <a:avLst/>
          </a:prstGeom>
          <a:noFill/>
        </p:spPr>
        <p:txBody>
          <a:bodyPr wrap="none" rtlCol="0">
            <a:spAutoFit/>
          </a:bodyPr>
          <a:lstStyle/>
          <a:p>
            <a:r>
              <a:rPr lang="en-US" dirty="0" smtClean="0">
                <a:solidFill>
                  <a:schemeClr val="bg1"/>
                </a:solidFill>
              </a:rPr>
              <a:t>Vc3</a:t>
            </a:r>
            <a:endParaRPr lang="en-US" dirty="0">
              <a:solidFill>
                <a:schemeClr val="bg1"/>
              </a:solidFill>
            </a:endParaRPr>
          </a:p>
        </p:txBody>
      </p:sp>
      <p:sp>
        <p:nvSpPr>
          <p:cNvPr id="11" name="TextBox 10"/>
          <p:cNvSpPr txBox="1"/>
          <p:nvPr/>
        </p:nvSpPr>
        <p:spPr>
          <a:xfrm>
            <a:off x="2661515" y="1489512"/>
            <a:ext cx="623889" cy="400110"/>
          </a:xfrm>
          <a:prstGeom prst="rect">
            <a:avLst/>
          </a:prstGeom>
          <a:noFill/>
        </p:spPr>
        <p:txBody>
          <a:bodyPr wrap="none" rtlCol="0">
            <a:spAutoFit/>
          </a:bodyPr>
          <a:lstStyle/>
          <a:p>
            <a:r>
              <a:rPr lang="en-US" dirty="0" smtClean="0">
                <a:solidFill>
                  <a:schemeClr val="bg1"/>
                </a:solidFill>
              </a:rPr>
              <a:t>Vc2</a:t>
            </a:r>
            <a:endParaRPr lang="en-US" dirty="0">
              <a:solidFill>
                <a:schemeClr val="bg1"/>
              </a:solidFill>
            </a:endParaRPr>
          </a:p>
        </p:txBody>
      </p:sp>
      <p:sp>
        <p:nvSpPr>
          <p:cNvPr id="12" name="TextBox 11"/>
          <p:cNvSpPr txBox="1"/>
          <p:nvPr/>
        </p:nvSpPr>
        <p:spPr>
          <a:xfrm>
            <a:off x="3905845" y="1489512"/>
            <a:ext cx="623889" cy="400110"/>
          </a:xfrm>
          <a:prstGeom prst="rect">
            <a:avLst/>
          </a:prstGeom>
          <a:noFill/>
        </p:spPr>
        <p:txBody>
          <a:bodyPr wrap="none" rtlCol="0">
            <a:spAutoFit/>
          </a:bodyPr>
          <a:lstStyle/>
          <a:p>
            <a:r>
              <a:rPr lang="en-US" dirty="0" smtClean="0">
                <a:solidFill>
                  <a:schemeClr val="bg1"/>
                </a:solidFill>
              </a:rPr>
              <a:t>Vc4</a:t>
            </a:r>
            <a:endParaRPr lang="en-US" dirty="0">
              <a:solidFill>
                <a:schemeClr val="bg1"/>
              </a:solidFill>
            </a:endParaRPr>
          </a:p>
        </p:txBody>
      </p:sp>
      <p:sp>
        <p:nvSpPr>
          <p:cNvPr id="13" name="TextBox 12"/>
          <p:cNvSpPr txBox="1"/>
          <p:nvPr/>
        </p:nvSpPr>
        <p:spPr>
          <a:xfrm>
            <a:off x="5015523" y="1489512"/>
            <a:ext cx="623889" cy="400110"/>
          </a:xfrm>
          <a:prstGeom prst="rect">
            <a:avLst/>
          </a:prstGeom>
          <a:noFill/>
        </p:spPr>
        <p:txBody>
          <a:bodyPr wrap="none" rtlCol="0">
            <a:spAutoFit/>
          </a:bodyPr>
          <a:lstStyle/>
          <a:p>
            <a:r>
              <a:rPr lang="en-US" dirty="0" smtClean="0">
                <a:solidFill>
                  <a:schemeClr val="bg1"/>
                </a:solidFill>
              </a:rPr>
              <a:t>Vc6</a:t>
            </a:r>
            <a:endParaRPr lang="en-US" dirty="0">
              <a:solidFill>
                <a:schemeClr val="bg1"/>
              </a:solidFill>
            </a:endParaRPr>
          </a:p>
        </p:txBody>
      </p:sp>
      <p:sp>
        <p:nvSpPr>
          <p:cNvPr id="14" name="TextBox 13"/>
          <p:cNvSpPr txBox="1"/>
          <p:nvPr/>
        </p:nvSpPr>
        <p:spPr>
          <a:xfrm>
            <a:off x="4478398" y="1489512"/>
            <a:ext cx="623889" cy="400110"/>
          </a:xfrm>
          <a:prstGeom prst="rect">
            <a:avLst/>
          </a:prstGeom>
          <a:noFill/>
        </p:spPr>
        <p:txBody>
          <a:bodyPr wrap="none" rtlCol="0">
            <a:spAutoFit/>
          </a:bodyPr>
          <a:lstStyle/>
          <a:p>
            <a:r>
              <a:rPr lang="en-US" dirty="0" smtClean="0">
                <a:solidFill>
                  <a:schemeClr val="bg1"/>
                </a:solidFill>
              </a:rPr>
              <a:t>Vc5</a:t>
            </a:r>
            <a:endParaRPr lang="en-US" dirty="0">
              <a:solidFill>
                <a:schemeClr val="bg1"/>
              </a:solidFill>
            </a:endParaRPr>
          </a:p>
        </p:txBody>
      </p:sp>
      <p:sp>
        <p:nvSpPr>
          <p:cNvPr id="15" name="TextBox 14"/>
          <p:cNvSpPr txBox="1"/>
          <p:nvPr/>
        </p:nvSpPr>
        <p:spPr>
          <a:xfrm>
            <a:off x="5639412" y="1489512"/>
            <a:ext cx="623889" cy="400110"/>
          </a:xfrm>
          <a:prstGeom prst="rect">
            <a:avLst/>
          </a:prstGeom>
          <a:noFill/>
        </p:spPr>
        <p:txBody>
          <a:bodyPr wrap="none" rtlCol="0">
            <a:spAutoFit/>
          </a:bodyPr>
          <a:lstStyle/>
          <a:p>
            <a:r>
              <a:rPr lang="en-US" dirty="0" smtClean="0">
                <a:solidFill>
                  <a:schemeClr val="bg1"/>
                </a:solidFill>
              </a:rPr>
              <a:t>Vc7</a:t>
            </a:r>
            <a:endParaRPr lang="en-US" dirty="0">
              <a:solidFill>
                <a:schemeClr val="bg1"/>
              </a:solidFill>
            </a:endParaRPr>
          </a:p>
        </p:txBody>
      </p:sp>
      <p:sp>
        <p:nvSpPr>
          <p:cNvPr id="16" name="TextBox 15"/>
          <p:cNvSpPr txBox="1"/>
          <p:nvPr/>
        </p:nvSpPr>
        <p:spPr>
          <a:xfrm>
            <a:off x="295375" y="2665163"/>
            <a:ext cx="676788" cy="400110"/>
          </a:xfrm>
          <a:prstGeom prst="rect">
            <a:avLst/>
          </a:prstGeom>
          <a:noFill/>
        </p:spPr>
        <p:txBody>
          <a:bodyPr wrap="none" rtlCol="0">
            <a:spAutoFit/>
          </a:bodyPr>
          <a:lstStyle/>
          <a:p>
            <a:r>
              <a:rPr lang="en-US" dirty="0" err="1" smtClean="0">
                <a:solidFill>
                  <a:schemeClr val="bg1"/>
                </a:solidFill>
              </a:rPr>
              <a:t>Gnd</a:t>
            </a:r>
            <a:endParaRPr lang="en-US" dirty="0">
              <a:solidFill>
                <a:schemeClr val="bg1"/>
              </a:solidFill>
            </a:endParaRPr>
          </a:p>
        </p:txBody>
      </p:sp>
      <p:sp>
        <p:nvSpPr>
          <p:cNvPr id="17" name="TextBox 16"/>
          <p:cNvSpPr txBox="1"/>
          <p:nvPr/>
        </p:nvSpPr>
        <p:spPr>
          <a:xfrm>
            <a:off x="314425" y="3869442"/>
            <a:ext cx="676788" cy="400110"/>
          </a:xfrm>
          <a:prstGeom prst="rect">
            <a:avLst/>
          </a:prstGeom>
          <a:noFill/>
        </p:spPr>
        <p:txBody>
          <a:bodyPr wrap="none" rtlCol="0">
            <a:spAutoFit/>
          </a:bodyPr>
          <a:lstStyle/>
          <a:p>
            <a:r>
              <a:rPr lang="en-US" dirty="0" err="1" smtClean="0">
                <a:solidFill>
                  <a:schemeClr val="bg1"/>
                </a:solidFill>
              </a:rPr>
              <a:t>Gnd</a:t>
            </a:r>
            <a:endParaRPr lang="en-US" dirty="0">
              <a:solidFill>
                <a:schemeClr val="bg1"/>
              </a:solidFill>
            </a:endParaRPr>
          </a:p>
        </p:txBody>
      </p:sp>
      <p:sp>
        <p:nvSpPr>
          <p:cNvPr id="18" name="TextBox 17"/>
          <p:cNvSpPr txBox="1"/>
          <p:nvPr/>
        </p:nvSpPr>
        <p:spPr>
          <a:xfrm>
            <a:off x="346669" y="3240672"/>
            <a:ext cx="710451" cy="400110"/>
          </a:xfrm>
          <a:prstGeom prst="rect">
            <a:avLst/>
          </a:prstGeom>
          <a:noFill/>
        </p:spPr>
        <p:txBody>
          <a:bodyPr wrap="none" rtlCol="0">
            <a:spAutoFit/>
          </a:bodyPr>
          <a:lstStyle/>
          <a:p>
            <a:r>
              <a:rPr lang="en-US" dirty="0" err="1" smtClean="0">
                <a:solidFill>
                  <a:schemeClr val="bg1"/>
                </a:solidFill>
              </a:rPr>
              <a:t>RFin</a:t>
            </a:r>
            <a:endParaRPr lang="en-US" dirty="0">
              <a:solidFill>
                <a:schemeClr val="bg1"/>
              </a:solidFill>
            </a:endParaRPr>
          </a:p>
        </p:txBody>
      </p:sp>
      <p:sp>
        <p:nvSpPr>
          <p:cNvPr id="19" name="TextBox 18"/>
          <p:cNvSpPr txBox="1"/>
          <p:nvPr/>
        </p:nvSpPr>
        <p:spPr>
          <a:xfrm>
            <a:off x="8958104" y="2702540"/>
            <a:ext cx="676788" cy="400110"/>
          </a:xfrm>
          <a:prstGeom prst="rect">
            <a:avLst/>
          </a:prstGeom>
          <a:noFill/>
        </p:spPr>
        <p:txBody>
          <a:bodyPr wrap="none" rtlCol="0">
            <a:spAutoFit/>
          </a:bodyPr>
          <a:lstStyle/>
          <a:p>
            <a:r>
              <a:rPr lang="en-US" dirty="0" err="1" smtClean="0">
                <a:solidFill>
                  <a:schemeClr val="bg1"/>
                </a:solidFill>
              </a:rPr>
              <a:t>Gnd</a:t>
            </a:r>
            <a:endParaRPr lang="en-US" dirty="0">
              <a:solidFill>
                <a:schemeClr val="bg1"/>
              </a:solidFill>
            </a:endParaRPr>
          </a:p>
        </p:txBody>
      </p:sp>
      <p:sp>
        <p:nvSpPr>
          <p:cNvPr id="20" name="TextBox 19"/>
          <p:cNvSpPr txBox="1"/>
          <p:nvPr/>
        </p:nvSpPr>
        <p:spPr>
          <a:xfrm>
            <a:off x="8958104" y="3899585"/>
            <a:ext cx="676788" cy="400110"/>
          </a:xfrm>
          <a:prstGeom prst="rect">
            <a:avLst/>
          </a:prstGeom>
          <a:noFill/>
        </p:spPr>
        <p:txBody>
          <a:bodyPr wrap="none" rtlCol="0">
            <a:spAutoFit/>
          </a:bodyPr>
          <a:lstStyle/>
          <a:p>
            <a:r>
              <a:rPr lang="en-US" dirty="0" err="1" smtClean="0">
                <a:solidFill>
                  <a:schemeClr val="bg1"/>
                </a:solidFill>
              </a:rPr>
              <a:t>Gnd</a:t>
            </a:r>
            <a:endParaRPr lang="en-US" dirty="0">
              <a:solidFill>
                <a:schemeClr val="bg1"/>
              </a:solidFill>
            </a:endParaRPr>
          </a:p>
        </p:txBody>
      </p:sp>
      <p:sp>
        <p:nvSpPr>
          <p:cNvPr id="21" name="TextBox 20"/>
          <p:cNvSpPr txBox="1"/>
          <p:nvPr/>
        </p:nvSpPr>
        <p:spPr>
          <a:xfrm>
            <a:off x="8776638" y="3270815"/>
            <a:ext cx="878767" cy="400110"/>
          </a:xfrm>
          <a:prstGeom prst="rect">
            <a:avLst/>
          </a:prstGeom>
          <a:noFill/>
        </p:spPr>
        <p:txBody>
          <a:bodyPr wrap="none" rtlCol="0">
            <a:spAutoFit/>
          </a:bodyPr>
          <a:lstStyle/>
          <a:p>
            <a:r>
              <a:rPr lang="en-US" dirty="0" err="1" smtClean="0">
                <a:solidFill>
                  <a:schemeClr val="bg1"/>
                </a:solidFill>
              </a:rPr>
              <a:t>RFout</a:t>
            </a:r>
            <a:endParaRPr lang="en-US" dirty="0">
              <a:solidFill>
                <a:schemeClr val="bg1"/>
              </a:solidFill>
            </a:endParaRPr>
          </a:p>
        </p:txBody>
      </p:sp>
    </p:spTree>
    <p:extLst>
      <p:ext uri="{BB962C8B-B14F-4D97-AF65-F5344CB8AC3E}">
        <p14:creationId xmlns:p14="http://schemas.microsoft.com/office/powerpoint/2010/main" val="35962865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 name="Picture 6"/>
          <p:cNvPicPr>
            <a:picLocks noChangeAspect="1" noChangeArrowheads="1"/>
          </p:cNvPicPr>
          <p:nvPr/>
        </p:nvPicPr>
        <p:blipFill rotWithShape="1">
          <a:blip r:embed="rId2">
            <a:extLst>
              <a:ext uri="{28A0092B-C50C-407E-A947-70E740481C1C}">
                <a14:useLocalDpi xmlns:a14="http://schemas.microsoft.com/office/drawing/2010/main" val="0"/>
              </a:ext>
            </a:extLst>
          </a:blip>
          <a:srcRect l="1258" t="851" r="1590" b="5048"/>
          <a:stretch/>
        </p:blipFill>
        <p:spPr bwMode="auto">
          <a:xfrm>
            <a:off x="5464389" y="1569740"/>
            <a:ext cx="4461355" cy="31414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Title 1"/>
          <p:cNvSpPr>
            <a:spLocks noGrp="1"/>
          </p:cNvSpPr>
          <p:nvPr>
            <p:ph type="title"/>
          </p:nvPr>
        </p:nvSpPr>
        <p:spPr>
          <a:xfrm>
            <a:off x="0" y="57200"/>
            <a:ext cx="10058400" cy="639762"/>
          </a:xfrm>
        </p:spPr>
        <p:txBody>
          <a:bodyPr>
            <a:normAutofit/>
          </a:bodyPr>
          <a:lstStyle/>
          <a:p>
            <a:r>
              <a:rPr lang="en-US" sz="3200" b="1" dirty="0" smtClean="0"/>
              <a:t>1. 94 </a:t>
            </a:r>
            <a:r>
              <a:rPr lang="en-US" sz="3200" b="1" dirty="0"/>
              <a:t>GHz </a:t>
            </a:r>
            <a:r>
              <a:rPr lang="en-US" sz="3200" b="1" dirty="0">
                <a:solidFill>
                  <a:srgbClr val="FF0000"/>
                </a:solidFill>
              </a:rPr>
              <a:t>2-Stage</a:t>
            </a:r>
            <a:r>
              <a:rPr lang="en-US" sz="3200" b="1" dirty="0"/>
              <a:t> Class-F </a:t>
            </a:r>
            <a:r>
              <a:rPr lang="en-US" sz="3200" b="1" dirty="0" smtClean="0"/>
              <a:t>PA: Simulations </a:t>
            </a:r>
            <a:endParaRPr lang="en-US" sz="3200" b="1" dirty="0"/>
          </a:p>
        </p:txBody>
      </p:sp>
      <p:sp>
        <p:nvSpPr>
          <p:cNvPr id="24" name="Footer Placeholder 1"/>
          <p:cNvSpPr txBox="1">
            <a:spLocks/>
          </p:cNvSpPr>
          <p:nvPr/>
        </p:nvSpPr>
        <p:spPr>
          <a:xfrm>
            <a:off x="6741222" y="6897963"/>
            <a:ext cx="3184525" cy="271190"/>
          </a:xfrm>
          <a:prstGeom prst="rect">
            <a:avLst/>
          </a:prstGeom>
        </p:spPr>
        <p:txBody>
          <a:bodyPr vert="horz" lIns="91412" tIns="45707" rIns="91412" bIns="45707" rtlCol="0" anchor="ctr"/>
          <a:lstStyle/>
          <a:p>
            <a:pPr algn="r" defTabSz="914123"/>
            <a:r>
              <a:rPr lang="en-US" sz="1400" cap="small" dirty="0" smtClean="0">
                <a:latin typeface="Arial Narrow" pitchFamily="34" charset="0"/>
              </a:rPr>
              <a:t>2</a:t>
            </a:r>
            <a:endParaRPr lang="en-US" sz="1400" cap="small" dirty="0">
              <a:latin typeface="Arial Narrow" pitchFamily="34" charset="0"/>
            </a:endParaRPr>
          </a:p>
        </p:txBody>
      </p:sp>
      <p:sp>
        <p:nvSpPr>
          <p:cNvPr id="25" name="TextBox 24"/>
          <p:cNvSpPr txBox="1"/>
          <p:nvPr/>
        </p:nvSpPr>
        <p:spPr>
          <a:xfrm>
            <a:off x="838200" y="5489738"/>
            <a:ext cx="8367464" cy="400110"/>
          </a:xfrm>
          <a:prstGeom prst="rect">
            <a:avLst/>
          </a:prstGeom>
          <a:noFill/>
        </p:spPr>
        <p:txBody>
          <a:bodyPr wrap="square" rtlCol="0">
            <a:spAutoFit/>
          </a:bodyPr>
          <a:lstStyle/>
          <a:p>
            <a:pPr marL="285750" indent="-285750" algn="l">
              <a:buFont typeface="Wingdings" pitchFamily="2" charset="2"/>
              <a:buChar char="q"/>
            </a:pPr>
            <a:r>
              <a:rPr lang="en-US" dirty="0" smtClean="0">
                <a:latin typeface="+mj-lt"/>
              </a:rPr>
              <a:t>These are simulation results including layout sonnet EM-model.</a:t>
            </a:r>
          </a:p>
        </p:txBody>
      </p:sp>
      <p:pic>
        <p:nvPicPr>
          <p:cNvPr id="45"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l="2259" t="2208" r="4148" b="6661"/>
          <a:stretch/>
        </p:blipFill>
        <p:spPr bwMode="auto">
          <a:xfrm>
            <a:off x="279813" y="1569368"/>
            <a:ext cx="4563469" cy="31417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6" name="TextBox 45"/>
          <p:cNvSpPr txBox="1"/>
          <p:nvPr/>
        </p:nvSpPr>
        <p:spPr>
          <a:xfrm rot="16200000">
            <a:off x="-482082" y="2593331"/>
            <a:ext cx="1321196" cy="400110"/>
          </a:xfrm>
          <a:prstGeom prst="rect">
            <a:avLst/>
          </a:prstGeom>
          <a:noFill/>
        </p:spPr>
        <p:txBody>
          <a:bodyPr wrap="none" rtlCol="0">
            <a:spAutoFit/>
          </a:bodyPr>
          <a:lstStyle/>
          <a:p>
            <a:r>
              <a:rPr lang="en-US" b="1" dirty="0" smtClean="0">
                <a:latin typeface="+mj-lt"/>
              </a:rPr>
              <a:t>P</a:t>
            </a:r>
            <a:r>
              <a:rPr lang="en-US" sz="1600" b="1" dirty="0" smtClean="0">
                <a:latin typeface="+mj-lt"/>
              </a:rPr>
              <a:t>out</a:t>
            </a:r>
            <a:r>
              <a:rPr lang="en-US" b="1" dirty="0" smtClean="0">
                <a:latin typeface="+mj-lt"/>
              </a:rPr>
              <a:t> (dBm)</a:t>
            </a:r>
            <a:endParaRPr lang="en-US" b="1" dirty="0">
              <a:latin typeface="+mj-lt"/>
            </a:endParaRPr>
          </a:p>
        </p:txBody>
      </p:sp>
      <p:sp>
        <p:nvSpPr>
          <p:cNvPr id="47" name="TextBox 46"/>
          <p:cNvSpPr txBox="1"/>
          <p:nvPr/>
        </p:nvSpPr>
        <p:spPr>
          <a:xfrm>
            <a:off x="1805394" y="4582747"/>
            <a:ext cx="1162498" cy="400110"/>
          </a:xfrm>
          <a:prstGeom prst="rect">
            <a:avLst/>
          </a:prstGeom>
          <a:noFill/>
        </p:spPr>
        <p:txBody>
          <a:bodyPr wrap="none" rtlCol="0">
            <a:spAutoFit/>
          </a:bodyPr>
          <a:lstStyle/>
          <a:p>
            <a:r>
              <a:rPr lang="en-US" b="1" dirty="0" smtClean="0">
                <a:latin typeface="+mj-lt"/>
              </a:rPr>
              <a:t>P</a:t>
            </a:r>
            <a:r>
              <a:rPr lang="en-US" b="1" baseline="-25000" dirty="0" smtClean="0">
                <a:latin typeface="+mj-lt"/>
              </a:rPr>
              <a:t>in</a:t>
            </a:r>
            <a:r>
              <a:rPr lang="en-US" b="1" dirty="0" smtClean="0">
                <a:latin typeface="+mj-lt"/>
              </a:rPr>
              <a:t> (dBm)</a:t>
            </a:r>
            <a:endParaRPr lang="en-US" b="1" dirty="0">
              <a:latin typeface="+mj-lt"/>
            </a:endParaRPr>
          </a:p>
        </p:txBody>
      </p:sp>
      <p:sp>
        <p:nvSpPr>
          <p:cNvPr id="48" name="TextBox 47"/>
          <p:cNvSpPr txBox="1"/>
          <p:nvPr/>
        </p:nvSpPr>
        <p:spPr>
          <a:xfrm rot="16200000">
            <a:off x="4481487" y="2703811"/>
            <a:ext cx="989630" cy="400110"/>
          </a:xfrm>
          <a:prstGeom prst="rect">
            <a:avLst/>
          </a:prstGeom>
          <a:noFill/>
        </p:spPr>
        <p:txBody>
          <a:bodyPr wrap="none" rtlCol="0">
            <a:spAutoFit/>
          </a:bodyPr>
          <a:lstStyle/>
          <a:p>
            <a:r>
              <a:rPr lang="en-US" b="1" dirty="0" smtClean="0">
                <a:latin typeface="+mj-lt"/>
              </a:rPr>
              <a:t>PAE (%)</a:t>
            </a:r>
            <a:endParaRPr lang="en-US" b="1" dirty="0">
              <a:latin typeface="+mj-lt"/>
            </a:endParaRPr>
          </a:p>
        </p:txBody>
      </p:sp>
      <p:cxnSp>
        <p:nvCxnSpPr>
          <p:cNvPr id="49" name="Straight Arrow Connector 48"/>
          <p:cNvCxnSpPr/>
          <p:nvPr/>
        </p:nvCxnSpPr>
        <p:spPr>
          <a:xfrm>
            <a:off x="3806903" y="1812342"/>
            <a:ext cx="237296" cy="19835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flipV="1">
            <a:off x="4056167" y="2145432"/>
            <a:ext cx="0" cy="597549"/>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a:off x="2917721" y="3378847"/>
            <a:ext cx="296818" cy="0"/>
          </a:xfrm>
          <a:prstGeom prst="straightConnector1">
            <a:avLst/>
          </a:prstGeom>
          <a:ln w="19050">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flipH="1">
            <a:off x="2197641" y="3090815"/>
            <a:ext cx="381000" cy="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a:off x="2327975" y="1643065"/>
            <a:ext cx="1531894" cy="338554"/>
          </a:xfrm>
          <a:prstGeom prst="rect">
            <a:avLst/>
          </a:prstGeom>
          <a:noFill/>
        </p:spPr>
        <p:txBody>
          <a:bodyPr wrap="none" rtlCol="0">
            <a:spAutoFit/>
          </a:bodyPr>
          <a:lstStyle/>
          <a:p>
            <a:r>
              <a:rPr lang="en-US" sz="1600" b="1" dirty="0" smtClean="0">
                <a:latin typeface="+mj-lt"/>
              </a:rPr>
              <a:t>PAE</a:t>
            </a:r>
            <a:r>
              <a:rPr lang="en-US" sz="1200" b="1" dirty="0" smtClean="0">
                <a:latin typeface="+mj-lt"/>
              </a:rPr>
              <a:t>max</a:t>
            </a:r>
            <a:r>
              <a:rPr lang="en-US" sz="1600" b="1" dirty="0" smtClean="0">
                <a:latin typeface="+mj-lt"/>
              </a:rPr>
              <a:t> = 21.8 %</a:t>
            </a:r>
            <a:endParaRPr lang="en-US" sz="1600" b="1" dirty="0">
              <a:latin typeface="+mj-lt"/>
            </a:endParaRPr>
          </a:p>
        </p:txBody>
      </p:sp>
      <p:sp>
        <p:nvSpPr>
          <p:cNvPr id="54" name="TextBox 53"/>
          <p:cNvSpPr txBox="1"/>
          <p:nvPr/>
        </p:nvSpPr>
        <p:spPr>
          <a:xfrm>
            <a:off x="3192071" y="2742982"/>
            <a:ext cx="1544012" cy="338554"/>
          </a:xfrm>
          <a:prstGeom prst="rect">
            <a:avLst/>
          </a:prstGeom>
          <a:noFill/>
        </p:spPr>
        <p:txBody>
          <a:bodyPr wrap="none" rtlCol="0">
            <a:spAutoFit/>
          </a:bodyPr>
          <a:lstStyle/>
          <a:p>
            <a:r>
              <a:rPr lang="en-US" sz="1600" b="1" dirty="0" smtClean="0">
                <a:latin typeface="+mj-lt"/>
              </a:rPr>
              <a:t>P</a:t>
            </a:r>
            <a:r>
              <a:rPr lang="en-US" sz="1200" b="1" dirty="0" smtClean="0">
                <a:latin typeface="+mj-lt"/>
              </a:rPr>
              <a:t>-1dB</a:t>
            </a:r>
            <a:r>
              <a:rPr lang="en-US" sz="1600" b="1" dirty="0" smtClean="0">
                <a:latin typeface="+mj-lt"/>
              </a:rPr>
              <a:t> = 11.9dBm</a:t>
            </a:r>
            <a:endParaRPr lang="en-US" sz="1600" b="1" dirty="0">
              <a:latin typeface="+mj-lt"/>
            </a:endParaRPr>
          </a:p>
        </p:txBody>
      </p:sp>
      <p:sp>
        <p:nvSpPr>
          <p:cNvPr id="55" name="TextBox 54"/>
          <p:cNvSpPr txBox="1"/>
          <p:nvPr/>
        </p:nvSpPr>
        <p:spPr>
          <a:xfrm rot="16200000">
            <a:off x="4320270" y="2904873"/>
            <a:ext cx="2004780" cy="400110"/>
          </a:xfrm>
          <a:prstGeom prst="rect">
            <a:avLst/>
          </a:prstGeom>
          <a:noFill/>
        </p:spPr>
        <p:txBody>
          <a:bodyPr wrap="none" rtlCol="0">
            <a:spAutoFit/>
          </a:bodyPr>
          <a:lstStyle/>
          <a:p>
            <a:r>
              <a:rPr lang="en-US" b="1" dirty="0" smtClean="0">
                <a:latin typeface="+mj-lt"/>
              </a:rPr>
              <a:t>S-parameter (dB)</a:t>
            </a:r>
            <a:endParaRPr lang="en-US" b="1" dirty="0">
              <a:latin typeface="+mj-lt"/>
            </a:endParaRPr>
          </a:p>
        </p:txBody>
      </p:sp>
      <p:sp>
        <p:nvSpPr>
          <p:cNvPr id="56" name="TextBox 55"/>
          <p:cNvSpPr txBox="1"/>
          <p:nvPr/>
        </p:nvSpPr>
        <p:spPr>
          <a:xfrm>
            <a:off x="7315176" y="4625642"/>
            <a:ext cx="1303883" cy="400110"/>
          </a:xfrm>
          <a:prstGeom prst="rect">
            <a:avLst/>
          </a:prstGeom>
          <a:noFill/>
        </p:spPr>
        <p:txBody>
          <a:bodyPr wrap="none" rtlCol="0">
            <a:spAutoFit/>
          </a:bodyPr>
          <a:lstStyle/>
          <a:p>
            <a:r>
              <a:rPr lang="en-US" b="1" dirty="0" err="1" smtClean="0">
                <a:latin typeface="+mj-lt"/>
              </a:rPr>
              <a:t>Freq</a:t>
            </a:r>
            <a:r>
              <a:rPr lang="en-US" b="1" dirty="0" smtClean="0">
                <a:latin typeface="+mj-lt"/>
              </a:rPr>
              <a:t> (GHz)</a:t>
            </a:r>
            <a:endParaRPr lang="en-US" b="1" dirty="0">
              <a:latin typeface="+mj-lt"/>
            </a:endParaRPr>
          </a:p>
        </p:txBody>
      </p:sp>
      <p:cxnSp>
        <p:nvCxnSpPr>
          <p:cNvPr id="57" name="Straight Arrow Connector 56"/>
          <p:cNvCxnSpPr/>
          <p:nvPr/>
        </p:nvCxnSpPr>
        <p:spPr>
          <a:xfrm flipV="1">
            <a:off x="6415774" y="3297560"/>
            <a:ext cx="155694" cy="344059"/>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flipH="1" flipV="1">
            <a:off x="7884666" y="3533537"/>
            <a:ext cx="374602" cy="23761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6194544" y="3611290"/>
            <a:ext cx="490840" cy="338554"/>
          </a:xfrm>
          <a:prstGeom prst="rect">
            <a:avLst/>
          </a:prstGeom>
          <a:noFill/>
        </p:spPr>
        <p:txBody>
          <a:bodyPr wrap="none" rtlCol="0">
            <a:spAutoFit/>
          </a:bodyPr>
          <a:lstStyle/>
          <a:p>
            <a:r>
              <a:rPr lang="en-US" sz="1600" b="1" dirty="0" smtClean="0">
                <a:latin typeface="+mj-lt"/>
              </a:rPr>
              <a:t>S22</a:t>
            </a:r>
            <a:endParaRPr lang="en-US" sz="1600" b="1" dirty="0">
              <a:latin typeface="+mj-lt"/>
            </a:endParaRPr>
          </a:p>
        </p:txBody>
      </p:sp>
      <p:sp>
        <p:nvSpPr>
          <p:cNvPr id="60" name="TextBox 59"/>
          <p:cNvSpPr txBox="1"/>
          <p:nvPr/>
        </p:nvSpPr>
        <p:spPr>
          <a:xfrm>
            <a:off x="8138760" y="3679086"/>
            <a:ext cx="490840" cy="338554"/>
          </a:xfrm>
          <a:prstGeom prst="rect">
            <a:avLst/>
          </a:prstGeom>
          <a:noFill/>
        </p:spPr>
        <p:txBody>
          <a:bodyPr wrap="none" rtlCol="0">
            <a:spAutoFit/>
          </a:bodyPr>
          <a:lstStyle/>
          <a:p>
            <a:r>
              <a:rPr lang="en-US" sz="1600" b="1" dirty="0" smtClean="0">
                <a:latin typeface="+mj-lt"/>
              </a:rPr>
              <a:t>S11</a:t>
            </a:r>
            <a:endParaRPr lang="en-US" sz="1600" b="1" dirty="0">
              <a:latin typeface="+mj-lt"/>
            </a:endParaRPr>
          </a:p>
        </p:txBody>
      </p:sp>
      <p:cxnSp>
        <p:nvCxnSpPr>
          <p:cNvPr id="61" name="Straight Arrow Connector 60"/>
          <p:cNvCxnSpPr/>
          <p:nvPr/>
        </p:nvCxnSpPr>
        <p:spPr>
          <a:xfrm flipH="1" flipV="1">
            <a:off x="7981528" y="2001416"/>
            <a:ext cx="374602" cy="23761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8379638" y="2146965"/>
            <a:ext cx="490840" cy="338554"/>
          </a:xfrm>
          <a:prstGeom prst="rect">
            <a:avLst/>
          </a:prstGeom>
          <a:noFill/>
        </p:spPr>
        <p:txBody>
          <a:bodyPr wrap="none" rtlCol="0">
            <a:spAutoFit/>
          </a:bodyPr>
          <a:lstStyle/>
          <a:p>
            <a:r>
              <a:rPr lang="en-US" sz="1600" b="1" dirty="0" smtClean="0">
                <a:latin typeface="+mj-lt"/>
              </a:rPr>
              <a:t>S21</a:t>
            </a:r>
            <a:endParaRPr lang="en-US" sz="1600" b="1" dirty="0">
              <a:latin typeface="+mj-lt"/>
            </a:endParaRPr>
          </a:p>
        </p:txBody>
      </p:sp>
    </p:spTree>
    <p:extLst>
      <p:ext uri="{BB962C8B-B14F-4D97-AF65-F5344CB8AC3E}">
        <p14:creationId xmlns:p14="http://schemas.microsoft.com/office/powerpoint/2010/main" val="21335941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3549" y="-302840"/>
            <a:ext cx="9051925" cy="1219200"/>
          </a:xfrm>
        </p:spPr>
        <p:txBody>
          <a:bodyPr>
            <a:normAutofit/>
          </a:bodyPr>
          <a:lstStyle/>
          <a:p>
            <a:r>
              <a:rPr lang="en-US" sz="3200" b="1" dirty="0" smtClean="0"/>
              <a:t>1. 94 </a:t>
            </a:r>
            <a:r>
              <a:rPr lang="en-US" sz="3200" b="1" dirty="0"/>
              <a:t>GHz </a:t>
            </a:r>
            <a:r>
              <a:rPr lang="en-US" sz="3200" b="1" dirty="0">
                <a:solidFill>
                  <a:srgbClr val="FF0000"/>
                </a:solidFill>
              </a:rPr>
              <a:t>2-Stage</a:t>
            </a:r>
            <a:r>
              <a:rPr lang="en-US" sz="3200" b="1" dirty="0"/>
              <a:t> Class-F </a:t>
            </a:r>
            <a:r>
              <a:rPr lang="en-US" sz="3200" b="1" dirty="0" smtClean="0"/>
              <a:t>PA: Layout</a:t>
            </a:r>
            <a:endParaRPr lang="en-US" sz="32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16814" y="1100440"/>
            <a:ext cx="6122282" cy="44780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3733056" y="1169258"/>
            <a:ext cx="819455" cy="400110"/>
          </a:xfrm>
          <a:prstGeom prst="rect">
            <a:avLst/>
          </a:prstGeom>
          <a:noFill/>
        </p:spPr>
        <p:txBody>
          <a:bodyPr wrap="none" rtlCol="0">
            <a:spAutoFit/>
          </a:bodyPr>
          <a:lstStyle/>
          <a:p>
            <a:r>
              <a:rPr lang="en-US" dirty="0" smtClean="0">
                <a:solidFill>
                  <a:schemeClr val="bg1"/>
                </a:solidFill>
              </a:rPr>
              <a:t>VBB1</a:t>
            </a:r>
            <a:endParaRPr lang="en-US" dirty="0">
              <a:solidFill>
                <a:schemeClr val="bg1"/>
              </a:solidFill>
            </a:endParaRPr>
          </a:p>
        </p:txBody>
      </p:sp>
      <p:sp>
        <p:nvSpPr>
          <p:cNvPr id="8" name="TextBox 7"/>
          <p:cNvSpPr txBox="1"/>
          <p:nvPr/>
        </p:nvSpPr>
        <p:spPr>
          <a:xfrm>
            <a:off x="4597152" y="1166068"/>
            <a:ext cx="841897" cy="400110"/>
          </a:xfrm>
          <a:prstGeom prst="rect">
            <a:avLst/>
          </a:prstGeom>
          <a:noFill/>
        </p:spPr>
        <p:txBody>
          <a:bodyPr wrap="none" rtlCol="0">
            <a:spAutoFit/>
          </a:bodyPr>
          <a:lstStyle/>
          <a:p>
            <a:r>
              <a:rPr lang="en-US" dirty="0" smtClean="0">
                <a:solidFill>
                  <a:schemeClr val="bg1"/>
                </a:solidFill>
              </a:rPr>
              <a:t>VCC1</a:t>
            </a:r>
            <a:endParaRPr lang="en-US" dirty="0">
              <a:solidFill>
                <a:schemeClr val="bg1"/>
              </a:solidFill>
            </a:endParaRPr>
          </a:p>
        </p:txBody>
      </p:sp>
      <p:sp>
        <p:nvSpPr>
          <p:cNvPr id="9" name="TextBox 8"/>
          <p:cNvSpPr txBox="1"/>
          <p:nvPr/>
        </p:nvSpPr>
        <p:spPr>
          <a:xfrm>
            <a:off x="5533256" y="1166068"/>
            <a:ext cx="635110" cy="400110"/>
          </a:xfrm>
          <a:prstGeom prst="rect">
            <a:avLst/>
          </a:prstGeom>
          <a:noFill/>
        </p:spPr>
        <p:txBody>
          <a:bodyPr wrap="none" rtlCol="0">
            <a:spAutoFit/>
          </a:bodyPr>
          <a:lstStyle/>
          <a:p>
            <a:r>
              <a:rPr lang="en-US" dirty="0" err="1" smtClean="0">
                <a:solidFill>
                  <a:schemeClr val="bg1"/>
                </a:solidFill>
              </a:rPr>
              <a:t>gnd</a:t>
            </a:r>
            <a:endParaRPr lang="en-US" dirty="0">
              <a:solidFill>
                <a:schemeClr val="bg1"/>
              </a:solidFill>
            </a:endParaRPr>
          </a:p>
        </p:txBody>
      </p:sp>
      <p:sp>
        <p:nvSpPr>
          <p:cNvPr id="10" name="TextBox 9"/>
          <p:cNvSpPr txBox="1"/>
          <p:nvPr/>
        </p:nvSpPr>
        <p:spPr>
          <a:xfrm>
            <a:off x="2881922" y="1166068"/>
            <a:ext cx="635110" cy="400110"/>
          </a:xfrm>
          <a:prstGeom prst="rect">
            <a:avLst/>
          </a:prstGeom>
          <a:noFill/>
        </p:spPr>
        <p:txBody>
          <a:bodyPr wrap="none" rtlCol="0">
            <a:spAutoFit/>
          </a:bodyPr>
          <a:lstStyle/>
          <a:p>
            <a:r>
              <a:rPr lang="en-US" dirty="0" err="1" smtClean="0">
                <a:solidFill>
                  <a:schemeClr val="bg1"/>
                </a:solidFill>
              </a:rPr>
              <a:t>gnd</a:t>
            </a:r>
            <a:endParaRPr lang="en-US" dirty="0">
              <a:solidFill>
                <a:schemeClr val="bg1"/>
              </a:solidFill>
            </a:endParaRPr>
          </a:p>
        </p:txBody>
      </p:sp>
      <p:sp>
        <p:nvSpPr>
          <p:cNvPr id="15" name="TextBox 14"/>
          <p:cNvSpPr txBox="1"/>
          <p:nvPr/>
        </p:nvSpPr>
        <p:spPr>
          <a:xfrm>
            <a:off x="2089834" y="2289448"/>
            <a:ext cx="635110" cy="400110"/>
          </a:xfrm>
          <a:prstGeom prst="rect">
            <a:avLst/>
          </a:prstGeom>
          <a:noFill/>
        </p:spPr>
        <p:txBody>
          <a:bodyPr wrap="none" rtlCol="0">
            <a:spAutoFit/>
          </a:bodyPr>
          <a:lstStyle/>
          <a:p>
            <a:r>
              <a:rPr lang="en-US" dirty="0" err="1" smtClean="0">
                <a:solidFill>
                  <a:schemeClr val="bg1"/>
                </a:solidFill>
              </a:rPr>
              <a:t>gnd</a:t>
            </a:r>
            <a:endParaRPr lang="en-US" dirty="0">
              <a:solidFill>
                <a:schemeClr val="bg1"/>
              </a:solidFill>
            </a:endParaRPr>
          </a:p>
        </p:txBody>
      </p:sp>
      <p:sp>
        <p:nvSpPr>
          <p:cNvPr id="16" name="TextBox 15"/>
          <p:cNvSpPr txBox="1"/>
          <p:nvPr/>
        </p:nvSpPr>
        <p:spPr>
          <a:xfrm>
            <a:off x="2089834" y="4089648"/>
            <a:ext cx="635110" cy="400110"/>
          </a:xfrm>
          <a:prstGeom prst="rect">
            <a:avLst/>
          </a:prstGeom>
          <a:noFill/>
        </p:spPr>
        <p:txBody>
          <a:bodyPr wrap="none" rtlCol="0">
            <a:spAutoFit/>
          </a:bodyPr>
          <a:lstStyle/>
          <a:p>
            <a:r>
              <a:rPr lang="en-US" dirty="0" err="1" smtClean="0">
                <a:solidFill>
                  <a:schemeClr val="bg1"/>
                </a:solidFill>
              </a:rPr>
              <a:t>gnd</a:t>
            </a:r>
            <a:endParaRPr lang="en-US" dirty="0">
              <a:solidFill>
                <a:schemeClr val="bg1"/>
              </a:solidFill>
            </a:endParaRPr>
          </a:p>
        </p:txBody>
      </p:sp>
      <p:sp>
        <p:nvSpPr>
          <p:cNvPr id="17" name="TextBox 16"/>
          <p:cNvSpPr txBox="1"/>
          <p:nvPr/>
        </p:nvSpPr>
        <p:spPr>
          <a:xfrm>
            <a:off x="2122696" y="3153544"/>
            <a:ext cx="569387" cy="400110"/>
          </a:xfrm>
          <a:prstGeom prst="rect">
            <a:avLst/>
          </a:prstGeom>
          <a:noFill/>
        </p:spPr>
        <p:txBody>
          <a:bodyPr wrap="none" rtlCol="0">
            <a:spAutoFit/>
          </a:bodyPr>
          <a:lstStyle/>
          <a:p>
            <a:r>
              <a:rPr lang="en-US" dirty="0" err="1" smtClean="0">
                <a:solidFill>
                  <a:schemeClr val="bg1"/>
                </a:solidFill>
              </a:rPr>
              <a:t>rfIn</a:t>
            </a:r>
            <a:endParaRPr lang="en-US" dirty="0">
              <a:solidFill>
                <a:schemeClr val="bg1"/>
              </a:solidFill>
            </a:endParaRPr>
          </a:p>
        </p:txBody>
      </p:sp>
      <p:sp>
        <p:nvSpPr>
          <p:cNvPr id="20" name="TextBox 19"/>
          <p:cNvSpPr txBox="1"/>
          <p:nvPr/>
        </p:nvSpPr>
        <p:spPr>
          <a:xfrm>
            <a:off x="7405464" y="3185482"/>
            <a:ext cx="771365" cy="400110"/>
          </a:xfrm>
          <a:prstGeom prst="rect">
            <a:avLst/>
          </a:prstGeom>
          <a:noFill/>
        </p:spPr>
        <p:txBody>
          <a:bodyPr wrap="none" rtlCol="0">
            <a:spAutoFit/>
          </a:bodyPr>
          <a:lstStyle/>
          <a:p>
            <a:r>
              <a:rPr lang="en-US" dirty="0" err="1" smtClean="0">
                <a:solidFill>
                  <a:schemeClr val="bg1"/>
                </a:solidFill>
              </a:rPr>
              <a:t>rfOut</a:t>
            </a:r>
            <a:endParaRPr lang="en-US" dirty="0">
              <a:solidFill>
                <a:schemeClr val="bg1"/>
              </a:solidFill>
            </a:endParaRPr>
          </a:p>
        </p:txBody>
      </p:sp>
      <p:sp>
        <p:nvSpPr>
          <p:cNvPr id="21" name="TextBox 20"/>
          <p:cNvSpPr txBox="1"/>
          <p:nvPr/>
        </p:nvSpPr>
        <p:spPr>
          <a:xfrm>
            <a:off x="7490434" y="2289448"/>
            <a:ext cx="635110" cy="400110"/>
          </a:xfrm>
          <a:prstGeom prst="rect">
            <a:avLst/>
          </a:prstGeom>
          <a:noFill/>
        </p:spPr>
        <p:txBody>
          <a:bodyPr wrap="none" rtlCol="0">
            <a:spAutoFit/>
          </a:bodyPr>
          <a:lstStyle/>
          <a:p>
            <a:r>
              <a:rPr lang="en-US" dirty="0" err="1" smtClean="0">
                <a:solidFill>
                  <a:schemeClr val="bg1"/>
                </a:solidFill>
              </a:rPr>
              <a:t>gnd</a:t>
            </a:r>
            <a:endParaRPr lang="en-US" dirty="0">
              <a:solidFill>
                <a:schemeClr val="bg1"/>
              </a:solidFill>
            </a:endParaRPr>
          </a:p>
        </p:txBody>
      </p:sp>
      <p:sp>
        <p:nvSpPr>
          <p:cNvPr id="22" name="TextBox 21"/>
          <p:cNvSpPr txBox="1"/>
          <p:nvPr/>
        </p:nvSpPr>
        <p:spPr>
          <a:xfrm>
            <a:off x="7490434" y="4089648"/>
            <a:ext cx="635110" cy="400110"/>
          </a:xfrm>
          <a:prstGeom prst="rect">
            <a:avLst/>
          </a:prstGeom>
          <a:noFill/>
        </p:spPr>
        <p:txBody>
          <a:bodyPr wrap="none" rtlCol="0">
            <a:spAutoFit/>
          </a:bodyPr>
          <a:lstStyle/>
          <a:p>
            <a:r>
              <a:rPr lang="en-US" dirty="0" err="1" smtClean="0">
                <a:solidFill>
                  <a:schemeClr val="bg1"/>
                </a:solidFill>
              </a:rPr>
              <a:t>gnd</a:t>
            </a:r>
            <a:endParaRPr lang="en-US" dirty="0">
              <a:solidFill>
                <a:schemeClr val="bg1"/>
              </a:solidFill>
            </a:endParaRPr>
          </a:p>
        </p:txBody>
      </p:sp>
      <p:sp>
        <p:nvSpPr>
          <p:cNvPr id="23" name="TextBox 22"/>
          <p:cNvSpPr txBox="1"/>
          <p:nvPr/>
        </p:nvSpPr>
        <p:spPr>
          <a:xfrm>
            <a:off x="4861001" y="4985682"/>
            <a:ext cx="841897" cy="400110"/>
          </a:xfrm>
          <a:prstGeom prst="rect">
            <a:avLst/>
          </a:prstGeom>
          <a:noFill/>
        </p:spPr>
        <p:txBody>
          <a:bodyPr wrap="none" rtlCol="0">
            <a:spAutoFit/>
          </a:bodyPr>
          <a:lstStyle/>
          <a:p>
            <a:r>
              <a:rPr lang="en-US" dirty="0" smtClean="0">
                <a:solidFill>
                  <a:schemeClr val="bg1"/>
                </a:solidFill>
              </a:rPr>
              <a:t>VCC2</a:t>
            </a:r>
            <a:endParaRPr lang="en-US" dirty="0">
              <a:solidFill>
                <a:schemeClr val="bg1"/>
              </a:solidFill>
            </a:endParaRPr>
          </a:p>
        </p:txBody>
      </p:sp>
      <p:sp>
        <p:nvSpPr>
          <p:cNvPr id="24" name="TextBox 23"/>
          <p:cNvSpPr txBox="1"/>
          <p:nvPr/>
        </p:nvSpPr>
        <p:spPr>
          <a:xfrm>
            <a:off x="5747539" y="4982492"/>
            <a:ext cx="819455" cy="400110"/>
          </a:xfrm>
          <a:prstGeom prst="rect">
            <a:avLst/>
          </a:prstGeom>
          <a:noFill/>
        </p:spPr>
        <p:txBody>
          <a:bodyPr wrap="none" rtlCol="0">
            <a:spAutoFit/>
          </a:bodyPr>
          <a:lstStyle/>
          <a:p>
            <a:r>
              <a:rPr lang="en-US" dirty="0" smtClean="0">
                <a:solidFill>
                  <a:schemeClr val="bg1"/>
                </a:solidFill>
              </a:rPr>
              <a:t>VBB2</a:t>
            </a:r>
            <a:endParaRPr lang="en-US" dirty="0">
              <a:solidFill>
                <a:schemeClr val="bg1"/>
              </a:solidFill>
            </a:endParaRPr>
          </a:p>
        </p:txBody>
      </p:sp>
      <p:sp>
        <p:nvSpPr>
          <p:cNvPr id="25" name="TextBox 24"/>
          <p:cNvSpPr txBox="1"/>
          <p:nvPr/>
        </p:nvSpPr>
        <p:spPr>
          <a:xfrm>
            <a:off x="6672422" y="4982492"/>
            <a:ext cx="635110" cy="400110"/>
          </a:xfrm>
          <a:prstGeom prst="rect">
            <a:avLst/>
          </a:prstGeom>
          <a:noFill/>
        </p:spPr>
        <p:txBody>
          <a:bodyPr wrap="none" rtlCol="0">
            <a:spAutoFit/>
          </a:bodyPr>
          <a:lstStyle/>
          <a:p>
            <a:r>
              <a:rPr lang="en-US" dirty="0" err="1" smtClean="0">
                <a:solidFill>
                  <a:schemeClr val="bg1"/>
                </a:solidFill>
              </a:rPr>
              <a:t>gnd</a:t>
            </a:r>
            <a:endParaRPr lang="en-US" dirty="0">
              <a:solidFill>
                <a:schemeClr val="bg1"/>
              </a:solidFill>
            </a:endParaRPr>
          </a:p>
        </p:txBody>
      </p:sp>
      <p:sp>
        <p:nvSpPr>
          <p:cNvPr id="26" name="TextBox 25"/>
          <p:cNvSpPr txBox="1"/>
          <p:nvPr/>
        </p:nvSpPr>
        <p:spPr>
          <a:xfrm>
            <a:off x="4021088" y="4982492"/>
            <a:ext cx="635110" cy="400110"/>
          </a:xfrm>
          <a:prstGeom prst="rect">
            <a:avLst/>
          </a:prstGeom>
          <a:noFill/>
        </p:spPr>
        <p:txBody>
          <a:bodyPr wrap="none" rtlCol="0">
            <a:spAutoFit/>
          </a:bodyPr>
          <a:lstStyle/>
          <a:p>
            <a:r>
              <a:rPr lang="en-US" dirty="0" err="1" smtClean="0">
                <a:solidFill>
                  <a:schemeClr val="bg1"/>
                </a:solidFill>
              </a:rPr>
              <a:t>gnd</a:t>
            </a:r>
            <a:endParaRPr lang="en-US" dirty="0">
              <a:solidFill>
                <a:schemeClr val="bg1"/>
              </a:solidFill>
            </a:endParaRPr>
          </a:p>
        </p:txBody>
      </p:sp>
      <p:sp>
        <p:nvSpPr>
          <p:cNvPr id="27" name="TextBox 26"/>
          <p:cNvSpPr txBox="1"/>
          <p:nvPr/>
        </p:nvSpPr>
        <p:spPr>
          <a:xfrm>
            <a:off x="1973534" y="5745832"/>
            <a:ext cx="8367464" cy="400110"/>
          </a:xfrm>
          <a:prstGeom prst="rect">
            <a:avLst/>
          </a:prstGeom>
          <a:noFill/>
        </p:spPr>
        <p:txBody>
          <a:bodyPr wrap="square" rtlCol="0">
            <a:spAutoFit/>
          </a:bodyPr>
          <a:lstStyle/>
          <a:p>
            <a:pPr marL="285750" indent="-285750" algn="l">
              <a:buFont typeface="Wingdings" pitchFamily="2" charset="2"/>
              <a:buChar char="q"/>
            </a:pPr>
            <a:r>
              <a:rPr lang="en-US" dirty="0" smtClean="0">
                <a:latin typeface="+mj-lt"/>
              </a:rPr>
              <a:t>Size: 670</a:t>
            </a:r>
            <a:r>
              <a:rPr lang="el-GR" dirty="0" smtClean="0">
                <a:latin typeface="+mj-lt"/>
              </a:rPr>
              <a:t>μ</a:t>
            </a:r>
            <a:r>
              <a:rPr lang="en-US" dirty="0" smtClean="0">
                <a:latin typeface="+mj-lt"/>
              </a:rPr>
              <a:t>m x 490</a:t>
            </a:r>
            <a:r>
              <a:rPr lang="el-GR" dirty="0" smtClean="0">
                <a:latin typeface="+mj-lt"/>
              </a:rPr>
              <a:t>μ</a:t>
            </a:r>
            <a:r>
              <a:rPr lang="en-US" dirty="0" smtClean="0">
                <a:latin typeface="+mj-lt"/>
              </a:rPr>
              <a:t>m</a:t>
            </a:r>
            <a:endParaRPr lang="en-US" dirty="0">
              <a:latin typeface="+mj-lt"/>
            </a:endParaRPr>
          </a:p>
        </p:txBody>
      </p:sp>
      <p:sp>
        <p:nvSpPr>
          <p:cNvPr id="28" name="Footer Placeholder 1"/>
          <p:cNvSpPr txBox="1">
            <a:spLocks/>
          </p:cNvSpPr>
          <p:nvPr/>
        </p:nvSpPr>
        <p:spPr>
          <a:xfrm>
            <a:off x="6741222" y="6897963"/>
            <a:ext cx="3184525" cy="271190"/>
          </a:xfrm>
          <a:prstGeom prst="rect">
            <a:avLst/>
          </a:prstGeom>
        </p:spPr>
        <p:txBody>
          <a:bodyPr vert="horz" lIns="91412" tIns="45707" rIns="91412" bIns="45707" rtlCol="0" anchor="ctr"/>
          <a:lstStyle/>
          <a:p>
            <a:pPr algn="r" defTabSz="914123"/>
            <a:r>
              <a:rPr lang="en-US" sz="1400" cap="small" dirty="0" smtClean="0">
                <a:latin typeface="Arial Narrow" pitchFamily="34" charset="0"/>
              </a:rPr>
              <a:t>3</a:t>
            </a:r>
            <a:endParaRPr lang="en-US" sz="1400" cap="small" dirty="0">
              <a:latin typeface="Arial Narrow" pitchFamily="34" charset="0"/>
            </a:endParaRPr>
          </a:p>
        </p:txBody>
      </p:sp>
    </p:spTree>
    <p:extLst>
      <p:ext uri="{BB962C8B-B14F-4D97-AF65-F5344CB8AC3E}">
        <p14:creationId xmlns:p14="http://schemas.microsoft.com/office/powerpoint/2010/main" val="2722432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ooter Placeholder 1"/>
          <p:cNvSpPr txBox="1">
            <a:spLocks/>
          </p:cNvSpPr>
          <p:nvPr/>
        </p:nvSpPr>
        <p:spPr>
          <a:xfrm>
            <a:off x="6741222" y="6897963"/>
            <a:ext cx="3184525" cy="271190"/>
          </a:xfrm>
          <a:prstGeom prst="rect">
            <a:avLst/>
          </a:prstGeom>
        </p:spPr>
        <p:txBody>
          <a:bodyPr vert="horz" lIns="91412" tIns="45707" rIns="91412" bIns="45707" rtlCol="0" anchor="ctr"/>
          <a:lstStyle/>
          <a:p>
            <a:pPr algn="r" defTabSz="914123"/>
            <a:r>
              <a:rPr lang="en-US" sz="1400" cap="small" dirty="0">
                <a:latin typeface="Arial Narrow" pitchFamily="34" charset="0"/>
              </a:rPr>
              <a:t>4</a:t>
            </a:r>
          </a:p>
        </p:txBody>
      </p:sp>
      <p:sp>
        <p:nvSpPr>
          <p:cNvPr id="31" name="Title 1"/>
          <p:cNvSpPr>
            <a:spLocks noGrp="1"/>
          </p:cNvSpPr>
          <p:nvPr>
            <p:ph type="title"/>
          </p:nvPr>
        </p:nvSpPr>
        <p:spPr>
          <a:xfrm>
            <a:off x="832048" y="65510"/>
            <a:ext cx="8517632" cy="639762"/>
          </a:xfrm>
        </p:spPr>
        <p:txBody>
          <a:bodyPr>
            <a:normAutofit fontScale="90000"/>
          </a:bodyPr>
          <a:lstStyle/>
          <a:p>
            <a:r>
              <a:rPr lang="en-US" sz="3200" b="1" dirty="0" smtClean="0"/>
              <a:t>2. 94 GHz </a:t>
            </a:r>
            <a:r>
              <a:rPr lang="en-US" sz="3200" b="1" dirty="0" smtClean="0">
                <a:solidFill>
                  <a:srgbClr val="FF0000"/>
                </a:solidFill>
              </a:rPr>
              <a:t>1-Stage</a:t>
            </a:r>
            <a:r>
              <a:rPr lang="en-US" sz="3200" b="1" dirty="0" smtClean="0"/>
              <a:t> Class-F PA (</a:t>
            </a:r>
            <a:r>
              <a:rPr lang="en-US" sz="3200" b="1" dirty="0" smtClean="0">
                <a:solidFill>
                  <a:srgbClr val="FF0000"/>
                </a:solidFill>
              </a:rPr>
              <a:t>VCC = 2.2V</a:t>
            </a:r>
            <a:r>
              <a:rPr lang="en-US" sz="3200" b="1" dirty="0" smtClean="0"/>
              <a:t>): Schematic</a:t>
            </a:r>
            <a:endParaRPr lang="en-US" sz="3200" b="1" dirty="0"/>
          </a:p>
        </p:txBody>
      </p:sp>
      <p:sp>
        <p:nvSpPr>
          <p:cNvPr id="52" name="TextBox 51"/>
          <p:cNvSpPr txBox="1"/>
          <p:nvPr/>
        </p:nvSpPr>
        <p:spPr>
          <a:xfrm>
            <a:off x="838200" y="5097760"/>
            <a:ext cx="8367464" cy="1323439"/>
          </a:xfrm>
          <a:prstGeom prst="rect">
            <a:avLst/>
          </a:prstGeom>
          <a:noFill/>
        </p:spPr>
        <p:txBody>
          <a:bodyPr wrap="square" rtlCol="0">
            <a:spAutoFit/>
          </a:bodyPr>
          <a:lstStyle/>
          <a:p>
            <a:pPr marL="285750" indent="-285750" algn="l">
              <a:buFont typeface="Wingdings" pitchFamily="2" charset="2"/>
              <a:buChar char="q"/>
            </a:pPr>
            <a:r>
              <a:rPr lang="en-US" b="1" dirty="0" smtClean="0">
                <a:latin typeface="+mj-lt"/>
              </a:rPr>
              <a:t>Class-F, 1-stage design:  2</a:t>
            </a:r>
            <a:r>
              <a:rPr lang="en-US" b="1" baseline="30000" dirty="0" smtClean="0">
                <a:latin typeface="+mj-lt"/>
              </a:rPr>
              <a:t>nd</a:t>
            </a:r>
            <a:r>
              <a:rPr lang="en-US" b="1" dirty="0" smtClean="0">
                <a:latin typeface="+mj-lt"/>
              </a:rPr>
              <a:t> &amp; 3</a:t>
            </a:r>
            <a:r>
              <a:rPr lang="en-US" b="1" baseline="30000" dirty="0" smtClean="0">
                <a:latin typeface="+mj-lt"/>
              </a:rPr>
              <a:t>rd</a:t>
            </a:r>
            <a:r>
              <a:rPr lang="en-US" b="1" dirty="0" smtClean="0">
                <a:latin typeface="+mj-lt"/>
              </a:rPr>
              <a:t> harmonic controls </a:t>
            </a:r>
          </a:p>
          <a:p>
            <a:pPr marL="285750" indent="-285750" algn="l">
              <a:buFont typeface="Wingdings" pitchFamily="2" charset="2"/>
              <a:buChar char="q"/>
            </a:pPr>
            <a:r>
              <a:rPr lang="en-US" b="1" dirty="0" smtClean="0">
                <a:latin typeface="+mj-lt"/>
              </a:rPr>
              <a:t> Harmonic filter: high-Z for fund &amp; 3</a:t>
            </a:r>
            <a:r>
              <a:rPr lang="en-US" b="1" baseline="30000" dirty="0" smtClean="0">
                <a:latin typeface="+mj-lt"/>
              </a:rPr>
              <a:t>rd</a:t>
            </a:r>
            <a:r>
              <a:rPr lang="en-US" b="1" dirty="0" smtClean="0">
                <a:latin typeface="+mj-lt"/>
              </a:rPr>
              <a:t>-harmonic, low-Z for 2</a:t>
            </a:r>
            <a:r>
              <a:rPr lang="en-US" b="1" baseline="30000" dirty="0" smtClean="0">
                <a:latin typeface="+mj-lt"/>
              </a:rPr>
              <a:t>nd</a:t>
            </a:r>
            <a:r>
              <a:rPr lang="en-US" b="1" dirty="0" smtClean="0">
                <a:latin typeface="+mj-lt"/>
              </a:rPr>
              <a:t>-harmonic</a:t>
            </a:r>
          </a:p>
          <a:p>
            <a:pPr marL="285750" indent="-285750" algn="l">
              <a:buFont typeface="Wingdings" pitchFamily="2" charset="2"/>
              <a:buChar char="q"/>
            </a:pPr>
            <a:r>
              <a:rPr lang="en-US" b="1" dirty="0" smtClean="0">
                <a:latin typeface="+mj-lt"/>
              </a:rPr>
              <a:t> OP</a:t>
            </a:r>
            <a:r>
              <a:rPr lang="en-US" b="1" baseline="-25000" dirty="0" smtClean="0">
                <a:latin typeface="+mj-lt"/>
              </a:rPr>
              <a:t>-1dB</a:t>
            </a:r>
            <a:r>
              <a:rPr lang="en-US" b="1" dirty="0" smtClean="0">
                <a:latin typeface="+mj-lt"/>
              </a:rPr>
              <a:t>:  ~15 </a:t>
            </a:r>
            <a:r>
              <a:rPr lang="en-US" b="1" dirty="0" err="1" smtClean="0">
                <a:latin typeface="+mj-lt"/>
              </a:rPr>
              <a:t>dBm</a:t>
            </a:r>
            <a:r>
              <a:rPr lang="en-US" b="1" dirty="0" smtClean="0">
                <a:latin typeface="+mj-lt"/>
              </a:rPr>
              <a:t>, </a:t>
            </a:r>
            <a:r>
              <a:rPr lang="en-US" dirty="0" err="1" smtClean="0">
                <a:latin typeface="+mj-lt"/>
              </a:rPr>
              <a:t>P</a:t>
            </a:r>
            <a:r>
              <a:rPr lang="en-US" baseline="-25000" dirty="0" err="1" smtClean="0">
                <a:latin typeface="+mj-lt"/>
              </a:rPr>
              <a:t>sat</a:t>
            </a:r>
            <a:r>
              <a:rPr lang="en-US" dirty="0" smtClean="0">
                <a:latin typeface="+mj-lt"/>
              </a:rPr>
              <a:t>:  ~16 </a:t>
            </a:r>
            <a:r>
              <a:rPr lang="en-US" dirty="0" err="1" smtClean="0">
                <a:latin typeface="+mj-lt"/>
              </a:rPr>
              <a:t>dBm</a:t>
            </a:r>
            <a:endParaRPr lang="en-US" dirty="0" smtClean="0">
              <a:latin typeface="+mj-lt"/>
            </a:endParaRPr>
          </a:p>
          <a:p>
            <a:pPr marL="285750" indent="-285750" algn="l">
              <a:buFont typeface="Wingdings" pitchFamily="2" charset="2"/>
              <a:buChar char="q"/>
            </a:pPr>
            <a:r>
              <a:rPr lang="en-US" dirty="0" smtClean="0">
                <a:latin typeface="+mj-lt"/>
              </a:rPr>
              <a:t> PAE: max 19-20 %</a:t>
            </a:r>
          </a:p>
        </p:txBody>
      </p:sp>
      <p:pic>
        <p:nvPicPr>
          <p:cNvPr id="11305" name="Picture 41"/>
          <p:cNvPicPr>
            <a:picLocks noChangeAspect="1" noChangeArrowheads="1"/>
          </p:cNvPicPr>
          <p:nvPr/>
        </p:nvPicPr>
        <p:blipFill rotWithShape="1">
          <a:blip r:embed="rId3">
            <a:extLst>
              <a:ext uri="{28A0092B-C50C-407E-A947-70E740481C1C}">
                <a14:useLocalDpi xmlns:a14="http://schemas.microsoft.com/office/drawing/2010/main" val="0"/>
              </a:ext>
            </a:extLst>
          </a:blip>
          <a:srcRect l="9888" t="6004" r="15376" b="3971"/>
          <a:stretch/>
        </p:blipFill>
        <p:spPr bwMode="auto">
          <a:xfrm>
            <a:off x="2428874" y="1162050"/>
            <a:ext cx="5381625" cy="360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094275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0323" y="1343694"/>
            <a:ext cx="4567429" cy="31417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Footer Placeholder 1"/>
          <p:cNvSpPr txBox="1">
            <a:spLocks/>
          </p:cNvSpPr>
          <p:nvPr/>
        </p:nvSpPr>
        <p:spPr>
          <a:xfrm>
            <a:off x="6741222" y="6897963"/>
            <a:ext cx="3184525" cy="271190"/>
          </a:xfrm>
          <a:prstGeom prst="rect">
            <a:avLst/>
          </a:prstGeom>
        </p:spPr>
        <p:txBody>
          <a:bodyPr vert="horz" lIns="91412" tIns="45707" rIns="91412" bIns="45707" rtlCol="0" anchor="ctr"/>
          <a:lstStyle/>
          <a:p>
            <a:pPr algn="r" defTabSz="914123"/>
            <a:r>
              <a:rPr lang="en-US" sz="1400" cap="small" dirty="0" smtClean="0">
                <a:latin typeface="Arial Narrow" pitchFamily="34" charset="0"/>
              </a:rPr>
              <a:t>5</a:t>
            </a:r>
            <a:endParaRPr lang="en-US" sz="1400" cap="small" dirty="0">
              <a:latin typeface="Arial Narrow" pitchFamily="34" charset="0"/>
            </a:endParaRPr>
          </a:p>
        </p:txBody>
      </p:sp>
      <p:sp>
        <p:nvSpPr>
          <p:cNvPr id="25" name="TextBox 24"/>
          <p:cNvSpPr txBox="1"/>
          <p:nvPr/>
        </p:nvSpPr>
        <p:spPr>
          <a:xfrm>
            <a:off x="838200" y="5489738"/>
            <a:ext cx="8367464" cy="400110"/>
          </a:xfrm>
          <a:prstGeom prst="rect">
            <a:avLst/>
          </a:prstGeom>
          <a:noFill/>
        </p:spPr>
        <p:txBody>
          <a:bodyPr wrap="square" rtlCol="0">
            <a:spAutoFit/>
          </a:bodyPr>
          <a:lstStyle/>
          <a:p>
            <a:pPr marL="285750" indent="-285750" algn="l">
              <a:buFont typeface="Wingdings" pitchFamily="2" charset="2"/>
              <a:buChar char="q"/>
            </a:pPr>
            <a:r>
              <a:rPr lang="en-US" dirty="0" smtClean="0">
                <a:latin typeface="+mj-lt"/>
              </a:rPr>
              <a:t>These are simulation results including layout sonnet EM-model.</a:t>
            </a:r>
          </a:p>
        </p:txBody>
      </p:sp>
      <p:pic>
        <p:nvPicPr>
          <p:cNvPr id="29"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l="2259" t="2208" r="4148" b="6661"/>
          <a:stretch/>
        </p:blipFill>
        <p:spPr bwMode="auto">
          <a:xfrm>
            <a:off x="291679" y="1343693"/>
            <a:ext cx="4563469" cy="31417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 name="TextBox 29"/>
          <p:cNvSpPr txBox="1"/>
          <p:nvPr/>
        </p:nvSpPr>
        <p:spPr>
          <a:xfrm rot="16200000">
            <a:off x="-517161" y="2368028"/>
            <a:ext cx="1321196" cy="400110"/>
          </a:xfrm>
          <a:prstGeom prst="rect">
            <a:avLst/>
          </a:prstGeom>
          <a:noFill/>
        </p:spPr>
        <p:txBody>
          <a:bodyPr wrap="none" rtlCol="0">
            <a:spAutoFit/>
          </a:bodyPr>
          <a:lstStyle/>
          <a:p>
            <a:r>
              <a:rPr lang="en-US" b="1" dirty="0" smtClean="0">
                <a:latin typeface="+mj-lt"/>
              </a:rPr>
              <a:t>P</a:t>
            </a:r>
            <a:r>
              <a:rPr lang="en-US" sz="1600" b="1" dirty="0" smtClean="0">
                <a:latin typeface="+mj-lt"/>
              </a:rPr>
              <a:t>out</a:t>
            </a:r>
            <a:r>
              <a:rPr lang="en-US" b="1" dirty="0" smtClean="0">
                <a:latin typeface="+mj-lt"/>
              </a:rPr>
              <a:t> (dBm)</a:t>
            </a:r>
            <a:endParaRPr lang="en-US" b="1" dirty="0">
              <a:latin typeface="+mj-lt"/>
            </a:endParaRPr>
          </a:p>
        </p:txBody>
      </p:sp>
      <p:sp>
        <p:nvSpPr>
          <p:cNvPr id="31" name="TextBox 30"/>
          <p:cNvSpPr txBox="1"/>
          <p:nvPr/>
        </p:nvSpPr>
        <p:spPr>
          <a:xfrm>
            <a:off x="1770315" y="4357444"/>
            <a:ext cx="1162498" cy="400110"/>
          </a:xfrm>
          <a:prstGeom prst="rect">
            <a:avLst/>
          </a:prstGeom>
          <a:noFill/>
        </p:spPr>
        <p:txBody>
          <a:bodyPr wrap="none" rtlCol="0">
            <a:spAutoFit/>
          </a:bodyPr>
          <a:lstStyle/>
          <a:p>
            <a:r>
              <a:rPr lang="en-US" b="1" dirty="0" smtClean="0">
                <a:latin typeface="+mj-lt"/>
              </a:rPr>
              <a:t>P</a:t>
            </a:r>
            <a:r>
              <a:rPr lang="en-US" b="1" baseline="-25000" dirty="0" smtClean="0">
                <a:latin typeface="+mj-lt"/>
              </a:rPr>
              <a:t>in</a:t>
            </a:r>
            <a:r>
              <a:rPr lang="en-US" b="1" dirty="0" smtClean="0">
                <a:latin typeface="+mj-lt"/>
              </a:rPr>
              <a:t> (dBm)</a:t>
            </a:r>
            <a:endParaRPr lang="en-US" b="1" dirty="0">
              <a:latin typeface="+mj-lt"/>
            </a:endParaRPr>
          </a:p>
        </p:txBody>
      </p:sp>
      <p:sp>
        <p:nvSpPr>
          <p:cNvPr id="32" name="TextBox 31"/>
          <p:cNvSpPr txBox="1"/>
          <p:nvPr/>
        </p:nvSpPr>
        <p:spPr>
          <a:xfrm rot="16200000">
            <a:off x="4446408" y="2478508"/>
            <a:ext cx="989630" cy="400110"/>
          </a:xfrm>
          <a:prstGeom prst="rect">
            <a:avLst/>
          </a:prstGeom>
          <a:noFill/>
        </p:spPr>
        <p:txBody>
          <a:bodyPr wrap="none" rtlCol="0">
            <a:spAutoFit/>
          </a:bodyPr>
          <a:lstStyle/>
          <a:p>
            <a:r>
              <a:rPr lang="en-US" b="1" dirty="0" smtClean="0">
                <a:latin typeface="+mj-lt"/>
              </a:rPr>
              <a:t>PAE (%)</a:t>
            </a:r>
            <a:endParaRPr lang="en-US" b="1" dirty="0">
              <a:latin typeface="+mj-lt"/>
            </a:endParaRPr>
          </a:p>
        </p:txBody>
      </p:sp>
      <p:cxnSp>
        <p:nvCxnSpPr>
          <p:cNvPr id="33" name="Straight Arrow Connector 32"/>
          <p:cNvCxnSpPr/>
          <p:nvPr/>
        </p:nvCxnSpPr>
        <p:spPr>
          <a:xfrm>
            <a:off x="3771824" y="1587039"/>
            <a:ext cx="237296" cy="19835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V="1">
            <a:off x="4021088" y="1979931"/>
            <a:ext cx="0" cy="597549"/>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a:off x="2932182" y="3153544"/>
            <a:ext cx="296818" cy="0"/>
          </a:xfrm>
          <a:prstGeom prst="straightConnector1">
            <a:avLst/>
          </a:prstGeom>
          <a:ln w="19050">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H="1">
            <a:off x="2271936" y="2865512"/>
            <a:ext cx="381000" cy="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2292896" y="1417762"/>
            <a:ext cx="1531894" cy="338554"/>
          </a:xfrm>
          <a:prstGeom prst="rect">
            <a:avLst/>
          </a:prstGeom>
          <a:noFill/>
        </p:spPr>
        <p:txBody>
          <a:bodyPr wrap="none" rtlCol="0">
            <a:spAutoFit/>
          </a:bodyPr>
          <a:lstStyle/>
          <a:p>
            <a:r>
              <a:rPr lang="en-US" sz="1600" b="1" dirty="0" smtClean="0">
                <a:latin typeface="+mj-lt"/>
              </a:rPr>
              <a:t>PAE</a:t>
            </a:r>
            <a:r>
              <a:rPr lang="en-US" sz="1200" b="1" dirty="0" smtClean="0">
                <a:latin typeface="+mj-lt"/>
              </a:rPr>
              <a:t>max</a:t>
            </a:r>
            <a:r>
              <a:rPr lang="en-US" sz="1600" b="1" dirty="0" smtClean="0">
                <a:latin typeface="+mj-lt"/>
              </a:rPr>
              <a:t> = 21.8 %</a:t>
            </a:r>
            <a:endParaRPr lang="en-US" sz="1600" b="1" dirty="0">
              <a:latin typeface="+mj-lt"/>
            </a:endParaRPr>
          </a:p>
        </p:txBody>
      </p:sp>
      <p:sp>
        <p:nvSpPr>
          <p:cNvPr id="38" name="TextBox 37"/>
          <p:cNvSpPr txBox="1"/>
          <p:nvPr/>
        </p:nvSpPr>
        <p:spPr>
          <a:xfrm>
            <a:off x="3156992" y="2598966"/>
            <a:ext cx="1544012" cy="338554"/>
          </a:xfrm>
          <a:prstGeom prst="rect">
            <a:avLst/>
          </a:prstGeom>
          <a:noFill/>
        </p:spPr>
        <p:txBody>
          <a:bodyPr wrap="none" rtlCol="0">
            <a:spAutoFit/>
          </a:bodyPr>
          <a:lstStyle/>
          <a:p>
            <a:r>
              <a:rPr lang="en-US" sz="1600" b="1" dirty="0" smtClean="0">
                <a:latin typeface="+mj-lt"/>
              </a:rPr>
              <a:t>P</a:t>
            </a:r>
            <a:r>
              <a:rPr lang="en-US" sz="1200" b="1" dirty="0" smtClean="0">
                <a:latin typeface="+mj-lt"/>
              </a:rPr>
              <a:t>-1dB</a:t>
            </a:r>
            <a:r>
              <a:rPr lang="en-US" sz="1600" b="1" dirty="0" smtClean="0">
                <a:latin typeface="+mj-lt"/>
              </a:rPr>
              <a:t> = 11.9dBm</a:t>
            </a:r>
            <a:endParaRPr lang="en-US" sz="1600" b="1" dirty="0">
              <a:latin typeface="+mj-lt"/>
            </a:endParaRPr>
          </a:p>
        </p:txBody>
      </p:sp>
      <p:sp>
        <p:nvSpPr>
          <p:cNvPr id="39" name="TextBox 38"/>
          <p:cNvSpPr txBox="1"/>
          <p:nvPr/>
        </p:nvSpPr>
        <p:spPr>
          <a:xfrm rot="16200000">
            <a:off x="4299886" y="2679570"/>
            <a:ext cx="2004780" cy="400110"/>
          </a:xfrm>
          <a:prstGeom prst="rect">
            <a:avLst/>
          </a:prstGeom>
          <a:noFill/>
        </p:spPr>
        <p:txBody>
          <a:bodyPr wrap="none" rtlCol="0">
            <a:spAutoFit/>
          </a:bodyPr>
          <a:lstStyle/>
          <a:p>
            <a:r>
              <a:rPr lang="en-US" b="1" dirty="0" smtClean="0">
                <a:latin typeface="+mj-lt"/>
              </a:rPr>
              <a:t>S-parameter (dB)</a:t>
            </a:r>
            <a:endParaRPr lang="en-US" b="1" dirty="0">
              <a:latin typeface="+mj-lt"/>
            </a:endParaRPr>
          </a:p>
        </p:txBody>
      </p:sp>
      <p:sp>
        <p:nvSpPr>
          <p:cNvPr id="40" name="TextBox 39"/>
          <p:cNvSpPr txBox="1"/>
          <p:nvPr/>
        </p:nvSpPr>
        <p:spPr>
          <a:xfrm>
            <a:off x="7294792" y="4377680"/>
            <a:ext cx="1303883" cy="400110"/>
          </a:xfrm>
          <a:prstGeom prst="rect">
            <a:avLst/>
          </a:prstGeom>
          <a:noFill/>
        </p:spPr>
        <p:txBody>
          <a:bodyPr wrap="none" rtlCol="0">
            <a:spAutoFit/>
          </a:bodyPr>
          <a:lstStyle/>
          <a:p>
            <a:r>
              <a:rPr lang="en-US" b="1" dirty="0" err="1" smtClean="0">
                <a:latin typeface="+mj-lt"/>
              </a:rPr>
              <a:t>Freq</a:t>
            </a:r>
            <a:r>
              <a:rPr lang="en-US" b="1" dirty="0" smtClean="0">
                <a:latin typeface="+mj-lt"/>
              </a:rPr>
              <a:t> (GHz)</a:t>
            </a:r>
            <a:endParaRPr lang="en-US" b="1" dirty="0">
              <a:latin typeface="+mj-lt"/>
            </a:endParaRPr>
          </a:p>
        </p:txBody>
      </p:sp>
      <p:cxnSp>
        <p:nvCxnSpPr>
          <p:cNvPr id="41" name="Straight Arrow Connector 40"/>
          <p:cNvCxnSpPr/>
          <p:nvPr/>
        </p:nvCxnSpPr>
        <p:spPr>
          <a:xfrm flipV="1">
            <a:off x="6471551" y="2649488"/>
            <a:ext cx="155694" cy="344059"/>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H="1" flipV="1">
            <a:off x="8285789" y="3225552"/>
            <a:ext cx="374602" cy="23761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6250321" y="2963218"/>
            <a:ext cx="490840" cy="338554"/>
          </a:xfrm>
          <a:prstGeom prst="rect">
            <a:avLst/>
          </a:prstGeom>
          <a:noFill/>
        </p:spPr>
        <p:txBody>
          <a:bodyPr wrap="none" rtlCol="0">
            <a:spAutoFit/>
          </a:bodyPr>
          <a:lstStyle/>
          <a:p>
            <a:r>
              <a:rPr lang="en-US" sz="1600" b="1" dirty="0" smtClean="0">
                <a:latin typeface="+mj-lt"/>
              </a:rPr>
              <a:t>S22</a:t>
            </a:r>
            <a:endParaRPr lang="en-US" sz="1600" b="1" dirty="0">
              <a:latin typeface="+mj-lt"/>
            </a:endParaRPr>
          </a:p>
        </p:txBody>
      </p:sp>
      <p:sp>
        <p:nvSpPr>
          <p:cNvPr id="44" name="TextBox 43"/>
          <p:cNvSpPr txBox="1"/>
          <p:nvPr/>
        </p:nvSpPr>
        <p:spPr>
          <a:xfrm>
            <a:off x="8539883" y="3371101"/>
            <a:ext cx="490840" cy="338554"/>
          </a:xfrm>
          <a:prstGeom prst="rect">
            <a:avLst/>
          </a:prstGeom>
          <a:noFill/>
        </p:spPr>
        <p:txBody>
          <a:bodyPr wrap="none" rtlCol="0">
            <a:spAutoFit/>
          </a:bodyPr>
          <a:lstStyle/>
          <a:p>
            <a:r>
              <a:rPr lang="en-US" sz="1600" b="1" dirty="0" smtClean="0">
                <a:latin typeface="+mj-lt"/>
              </a:rPr>
              <a:t>S11</a:t>
            </a:r>
            <a:endParaRPr lang="en-US" sz="1600" b="1" dirty="0">
              <a:latin typeface="+mj-lt"/>
            </a:endParaRPr>
          </a:p>
        </p:txBody>
      </p:sp>
      <p:cxnSp>
        <p:nvCxnSpPr>
          <p:cNvPr id="45" name="Straight Arrow Connector 44"/>
          <p:cNvCxnSpPr/>
          <p:nvPr/>
        </p:nvCxnSpPr>
        <p:spPr>
          <a:xfrm flipH="1" flipV="1">
            <a:off x="8382651" y="1686215"/>
            <a:ext cx="288032" cy="31520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8611891" y="1878886"/>
            <a:ext cx="490840" cy="338554"/>
          </a:xfrm>
          <a:prstGeom prst="rect">
            <a:avLst/>
          </a:prstGeom>
          <a:noFill/>
        </p:spPr>
        <p:txBody>
          <a:bodyPr wrap="none" rtlCol="0">
            <a:spAutoFit/>
          </a:bodyPr>
          <a:lstStyle/>
          <a:p>
            <a:r>
              <a:rPr lang="en-US" sz="1600" b="1" dirty="0" smtClean="0">
                <a:latin typeface="+mj-lt"/>
              </a:rPr>
              <a:t>S21</a:t>
            </a:r>
            <a:endParaRPr lang="en-US" sz="1600" b="1" dirty="0">
              <a:latin typeface="+mj-lt"/>
            </a:endParaRPr>
          </a:p>
        </p:txBody>
      </p:sp>
      <p:sp>
        <p:nvSpPr>
          <p:cNvPr id="27" name="Title 1"/>
          <p:cNvSpPr txBox="1">
            <a:spLocks/>
          </p:cNvSpPr>
          <p:nvPr/>
        </p:nvSpPr>
        <p:spPr>
          <a:xfrm>
            <a:off x="564704" y="65510"/>
            <a:ext cx="9217024" cy="639762"/>
          </a:xfrm>
          <a:prstGeom prst="rect">
            <a:avLst/>
          </a:prstGeom>
        </p:spPr>
        <p:txBody>
          <a:bodyPr vert="horz" lIns="91412" tIns="45707" rIns="91412" bIns="45707" rtlCol="0" anchor="ctr">
            <a:normAutofit fontScale="92500"/>
          </a:bodyPr>
          <a:lstStyle>
            <a:lvl1pPr algn="ctr" defTabSz="914123" rtl="0" eaLnBrk="1" latinLnBrk="0" hangingPunct="1">
              <a:spcBef>
                <a:spcPct val="0"/>
              </a:spcBef>
              <a:buNone/>
              <a:defRPr sz="4300" kern="1200">
                <a:solidFill>
                  <a:schemeClr val="tx1"/>
                </a:solidFill>
                <a:latin typeface="+mj-lt"/>
                <a:ea typeface="+mj-ea"/>
                <a:cs typeface="+mj-cs"/>
              </a:defRPr>
            </a:lvl1pPr>
          </a:lstStyle>
          <a:p>
            <a:r>
              <a:rPr lang="en-US" sz="3200" b="1" dirty="0" smtClean="0"/>
              <a:t>2. 94 GHz </a:t>
            </a:r>
            <a:r>
              <a:rPr lang="en-US" sz="3200" b="1" dirty="0" smtClean="0">
                <a:solidFill>
                  <a:srgbClr val="FF0000"/>
                </a:solidFill>
              </a:rPr>
              <a:t>1-Stage</a:t>
            </a:r>
            <a:r>
              <a:rPr lang="en-US" sz="3200" b="1" dirty="0" smtClean="0"/>
              <a:t> Class-F PA (</a:t>
            </a:r>
            <a:r>
              <a:rPr lang="en-US" sz="3200" b="1" dirty="0" smtClean="0">
                <a:solidFill>
                  <a:srgbClr val="FF0000"/>
                </a:solidFill>
              </a:rPr>
              <a:t>VCC = 2.2V</a:t>
            </a:r>
            <a:r>
              <a:rPr lang="en-US" sz="3200" b="1" dirty="0" smtClean="0"/>
              <a:t>): Simulations</a:t>
            </a:r>
            <a:endParaRPr lang="en-US" sz="3200" b="1" dirty="0"/>
          </a:p>
        </p:txBody>
      </p:sp>
    </p:spTree>
    <p:extLst>
      <p:ext uri="{BB962C8B-B14F-4D97-AF65-F5344CB8AC3E}">
        <p14:creationId xmlns:p14="http://schemas.microsoft.com/office/powerpoint/2010/main" val="16316180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67025" y="1209328"/>
            <a:ext cx="5695811" cy="43204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4093096" y="1425352"/>
            <a:ext cx="675185" cy="400110"/>
          </a:xfrm>
          <a:prstGeom prst="rect">
            <a:avLst/>
          </a:prstGeom>
          <a:noFill/>
        </p:spPr>
        <p:txBody>
          <a:bodyPr wrap="none" rtlCol="0">
            <a:spAutoFit/>
          </a:bodyPr>
          <a:lstStyle/>
          <a:p>
            <a:r>
              <a:rPr lang="en-US" dirty="0" smtClean="0">
                <a:solidFill>
                  <a:schemeClr val="bg1"/>
                </a:solidFill>
              </a:rPr>
              <a:t>VBB</a:t>
            </a:r>
            <a:endParaRPr lang="en-US" dirty="0">
              <a:solidFill>
                <a:schemeClr val="bg1"/>
              </a:solidFill>
            </a:endParaRPr>
          </a:p>
        </p:txBody>
      </p:sp>
      <p:sp>
        <p:nvSpPr>
          <p:cNvPr id="8" name="TextBox 7"/>
          <p:cNvSpPr txBox="1"/>
          <p:nvPr/>
        </p:nvSpPr>
        <p:spPr>
          <a:xfrm>
            <a:off x="5173216" y="1425352"/>
            <a:ext cx="697627" cy="400110"/>
          </a:xfrm>
          <a:prstGeom prst="rect">
            <a:avLst/>
          </a:prstGeom>
          <a:noFill/>
        </p:spPr>
        <p:txBody>
          <a:bodyPr wrap="none" rtlCol="0">
            <a:spAutoFit/>
          </a:bodyPr>
          <a:lstStyle/>
          <a:p>
            <a:r>
              <a:rPr lang="en-US" dirty="0" smtClean="0">
                <a:solidFill>
                  <a:schemeClr val="bg1"/>
                </a:solidFill>
              </a:rPr>
              <a:t>VCC</a:t>
            </a:r>
            <a:endParaRPr lang="en-US" dirty="0">
              <a:solidFill>
                <a:schemeClr val="bg1"/>
              </a:solidFill>
            </a:endParaRPr>
          </a:p>
        </p:txBody>
      </p:sp>
      <p:sp>
        <p:nvSpPr>
          <p:cNvPr id="9" name="TextBox 8"/>
          <p:cNvSpPr txBox="1"/>
          <p:nvPr/>
        </p:nvSpPr>
        <p:spPr>
          <a:xfrm>
            <a:off x="6194290" y="1385282"/>
            <a:ext cx="635110" cy="400110"/>
          </a:xfrm>
          <a:prstGeom prst="rect">
            <a:avLst/>
          </a:prstGeom>
          <a:noFill/>
        </p:spPr>
        <p:txBody>
          <a:bodyPr wrap="none" rtlCol="0">
            <a:spAutoFit/>
          </a:bodyPr>
          <a:lstStyle/>
          <a:p>
            <a:r>
              <a:rPr lang="en-US" dirty="0" err="1" smtClean="0">
                <a:solidFill>
                  <a:schemeClr val="bg1"/>
                </a:solidFill>
              </a:rPr>
              <a:t>gnd</a:t>
            </a:r>
            <a:endParaRPr lang="en-US" dirty="0">
              <a:solidFill>
                <a:schemeClr val="bg1"/>
              </a:solidFill>
            </a:endParaRPr>
          </a:p>
        </p:txBody>
      </p:sp>
      <p:sp>
        <p:nvSpPr>
          <p:cNvPr id="10" name="TextBox 9"/>
          <p:cNvSpPr txBox="1"/>
          <p:nvPr/>
        </p:nvSpPr>
        <p:spPr>
          <a:xfrm>
            <a:off x="3125733" y="1385282"/>
            <a:ext cx="635110" cy="400110"/>
          </a:xfrm>
          <a:prstGeom prst="rect">
            <a:avLst/>
          </a:prstGeom>
          <a:noFill/>
        </p:spPr>
        <p:txBody>
          <a:bodyPr wrap="none" rtlCol="0">
            <a:spAutoFit/>
          </a:bodyPr>
          <a:lstStyle/>
          <a:p>
            <a:r>
              <a:rPr lang="en-US" dirty="0" err="1" smtClean="0">
                <a:solidFill>
                  <a:schemeClr val="bg1"/>
                </a:solidFill>
              </a:rPr>
              <a:t>gnd</a:t>
            </a:r>
            <a:endParaRPr lang="en-US" dirty="0">
              <a:solidFill>
                <a:schemeClr val="bg1"/>
              </a:solidFill>
            </a:endParaRPr>
          </a:p>
        </p:txBody>
      </p:sp>
      <p:sp>
        <p:nvSpPr>
          <p:cNvPr id="15" name="TextBox 14"/>
          <p:cNvSpPr txBox="1"/>
          <p:nvPr/>
        </p:nvSpPr>
        <p:spPr>
          <a:xfrm>
            <a:off x="2233850" y="2793504"/>
            <a:ext cx="635110" cy="400110"/>
          </a:xfrm>
          <a:prstGeom prst="rect">
            <a:avLst/>
          </a:prstGeom>
          <a:noFill/>
        </p:spPr>
        <p:txBody>
          <a:bodyPr wrap="none" rtlCol="0">
            <a:spAutoFit/>
          </a:bodyPr>
          <a:lstStyle/>
          <a:p>
            <a:r>
              <a:rPr lang="en-US" dirty="0" err="1" smtClean="0">
                <a:solidFill>
                  <a:schemeClr val="bg1"/>
                </a:solidFill>
              </a:rPr>
              <a:t>gnd</a:t>
            </a:r>
            <a:endParaRPr lang="en-US" dirty="0">
              <a:solidFill>
                <a:schemeClr val="bg1"/>
              </a:solidFill>
            </a:endParaRPr>
          </a:p>
        </p:txBody>
      </p:sp>
      <p:sp>
        <p:nvSpPr>
          <p:cNvPr id="16" name="TextBox 15"/>
          <p:cNvSpPr txBox="1"/>
          <p:nvPr/>
        </p:nvSpPr>
        <p:spPr>
          <a:xfrm>
            <a:off x="2233850" y="4881736"/>
            <a:ext cx="635110" cy="400110"/>
          </a:xfrm>
          <a:prstGeom prst="rect">
            <a:avLst/>
          </a:prstGeom>
          <a:noFill/>
        </p:spPr>
        <p:txBody>
          <a:bodyPr wrap="none" rtlCol="0">
            <a:spAutoFit/>
          </a:bodyPr>
          <a:lstStyle/>
          <a:p>
            <a:r>
              <a:rPr lang="en-US" dirty="0" err="1" smtClean="0">
                <a:solidFill>
                  <a:schemeClr val="bg1"/>
                </a:solidFill>
              </a:rPr>
              <a:t>gnd</a:t>
            </a:r>
            <a:endParaRPr lang="en-US" dirty="0">
              <a:solidFill>
                <a:schemeClr val="bg1"/>
              </a:solidFill>
            </a:endParaRPr>
          </a:p>
        </p:txBody>
      </p:sp>
      <p:sp>
        <p:nvSpPr>
          <p:cNvPr id="17" name="TextBox 16"/>
          <p:cNvSpPr txBox="1"/>
          <p:nvPr/>
        </p:nvSpPr>
        <p:spPr>
          <a:xfrm>
            <a:off x="2266712" y="3801616"/>
            <a:ext cx="569387" cy="400110"/>
          </a:xfrm>
          <a:prstGeom prst="rect">
            <a:avLst/>
          </a:prstGeom>
          <a:noFill/>
        </p:spPr>
        <p:txBody>
          <a:bodyPr wrap="none" rtlCol="0">
            <a:spAutoFit/>
          </a:bodyPr>
          <a:lstStyle/>
          <a:p>
            <a:r>
              <a:rPr lang="en-US" dirty="0" err="1" smtClean="0">
                <a:solidFill>
                  <a:schemeClr val="bg1"/>
                </a:solidFill>
              </a:rPr>
              <a:t>rfIn</a:t>
            </a:r>
            <a:endParaRPr lang="en-US" dirty="0">
              <a:solidFill>
                <a:schemeClr val="bg1"/>
              </a:solidFill>
            </a:endParaRPr>
          </a:p>
        </p:txBody>
      </p:sp>
      <p:sp>
        <p:nvSpPr>
          <p:cNvPr id="20" name="TextBox 19"/>
          <p:cNvSpPr txBox="1"/>
          <p:nvPr/>
        </p:nvSpPr>
        <p:spPr>
          <a:xfrm>
            <a:off x="6918250" y="3808462"/>
            <a:ext cx="771365" cy="400110"/>
          </a:xfrm>
          <a:prstGeom prst="rect">
            <a:avLst/>
          </a:prstGeom>
          <a:noFill/>
        </p:spPr>
        <p:txBody>
          <a:bodyPr wrap="none" rtlCol="0">
            <a:spAutoFit/>
          </a:bodyPr>
          <a:lstStyle/>
          <a:p>
            <a:r>
              <a:rPr lang="en-US" dirty="0" err="1" smtClean="0">
                <a:solidFill>
                  <a:schemeClr val="bg1"/>
                </a:solidFill>
              </a:rPr>
              <a:t>rfOut</a:t>
            </a:r>
            <a:endParaRPr lang="en-US" dirty="0">
              <a:solidFill>
                <a:schemeClr val="bg1"/>
              </a:solidFill>
            </a:endParaRPr>
          </a:p>
        </p:txBody>
      </p:sp>
      <p:sp>
        <p:nvSpPr>
          <p:cNvPr id="23" name="TextBox 22"/>
          <p:cNvSpPr txBox="1"/>
          <p:nvPr/>
        </p:nvSpPr>
        <p:spPr>
          <a:xfrm>
            <a:off x="2244879" y="5611920"/>
            <a:ext cx="8367464" cy="400110"/>
          </a:xfrm>
          <a:prstGeom prst="rect">
            <a:avLst/>
          </a:prstGeom>
          <a:noFill/>
        </p:spPr>
        <p:txBody>
          <a:bodyPr wrap="square" rtlCol="0">
            <a:spAutoFit/>
          </a:bodyPr>
          <a:lstStyle/>
          <a:p>
            <a:pPr marL="285750" indent="-285750" algn="l">
              <a:buFont typeface="Wingdings" pitchFamily="2" charset="2"/>
              <a:buChar char="q"/>
            </a:pPr>
            <a:r>
              <a:rPr lang="en-US" dirty="0" smtClean="0">
                <a:latin typeface="+mj-lt"/>
              </a:rPr>
              <a:t>Size: 530</a:t>
            </a:r>
            <a:r>
              <a:rPr lang="el-GR" dirty="0" smtClean="0">
                <a:latin typeface="+mj-lt"/>
              </a:rPr>
              <a:t>μ</a:t>
            </a:r>
            <a:r>
              <a:rPr lang="en-US" dirty="0" smtClean="0">
                <a:latin typeface="+mj-lt"/>
              </a:rPr>
              <a:t>m x 400</a:t>
            </a:r>
            <a:r>
              <a:rPr lang="el-GR" dirty="0" smtClean="0">
                <a:latin typeface="+mj-lt"/>
              </a:rPr>
              <a:t>μ</a:t>
            </a:r>
            <a:r>
              <a:rPr lang="en-US" dirty="0" smtClean="0">
                <a:latin typeface="+mj-lt"/>
              </a:rPr>
              <a:t>m</a:t>
            </a:r>
            <a:endParaRPr lang="en-US" dirty="0">
              <a:latin typeface="+mj-lt"/>
            </a:endParaRPr>
          </a:p>
        </p:txBody>
      </p:sp>
      <p:sp>
        <p:nvSpPr>
          <p:cNvPr id="24" name="TextBox 23"/>
          <p:cNvSpPr txBox="1"/>
          <p:nvPr/>
        </p:nvSpPr>
        <p:spPr>
          <a:xfrm>
            <a:off x="6986378" y="2793504"/>
            <a:ext cx="635110" cy="400110"/>
          </a:xfrm>
          <a:prstGeom prst="rect">
            <a:avLst/>
          </a:prstGeom>
          <a:noFill/>
        </p:spPr>
        <p:txBody>
          <a:bodyPr wrap="none" rtlCol="0">
            <a:spAutoFit/>
          </a:bodyPr>
          <a:lstStyle/>
          <a:p>
            <a:r>
              <a:rPr lang="en-US" dirty="0" err="1" smtClean="0">
                <a:solidFill>
                  <a:schemeClr val="bg1"/>
                </a:solidFill>
              </a:rPr>
              <a:t>gnd</a:t>
            </a:r>
            <a:endParaRPr lang="en-US" dirty="0">
              <a:solidFill>
                <a:schemeClr val="bg1"/>
              </a:solidFill>
            </a:endParaRPr>
          </a:p>
        </p:txBody>
      </p:sp>
      <p:sp>
        <p:nvSpPr>
          <p:cNvPr id="25" name="TextBox 24"/>
          <p:cNvSpPr txBox="1"/>
          <p:nvPr/>
        </p:nvSpPr>
        <p:spPr>
          <a:xfrm>
            <a:off x="6986378" y="4881736"/>
            <a:ext cx="635110" cy="400110"/>
          </a:xfrm>
          <a:prstGeom prst="rect">
            <a:avLst/>
          </a:prstGeom>
          <a:noFill/>
        </p:spPr>
        <p:txBody>
          <a:bodyPr wrap="none" rtlCol="0">
            <a:spAutoFit/>
          </a:bodyPr>
          <a:lstStyle/>
          <a:p>
            <a:r>
              <a:rPr lang="en-US" dirty="0" err="1" smtClean="0">
                <a:solidFill>
                  <a:schemeClr val="bg1"/>
                </a:solidFill>
              </a:rPr>
              <a:t>gnd</a:t>
            </a:r>
            <a:endParaRPr lang="en-US" dirty="0">
              <a:solidFill>
                <a:schemeClr val="bg1"/>
              </a:solidFill>
            </a:endParaRPr>
          </a:p>
        </p:txBody>
      </p:sp>
      <p:sp>
        <p:nvSpPr>
          <p:cNvPr id="26" name="Footer Placeholder 1"/>
          <p:cNvSpPr txBox="1">
            <a:spLocks/>
          </p:cNvSpPr>
          <p:nvPr/>
        </p:nvSpPr>
        <p:spPr>
          <a:xfrm>
            <a:off x="6741222" y="6897963"/>
            <a:ext cx="3184525" cy="271190"/>
          </a:xfrm>
          <a:prstGeom prst="rect">
            <a:avLst/>
          </a:prstGeom>
        </p:spPr>
        <p:txBody>
          <a:bodyPr vert="horz" lIns="91412" tIns="45707" rIns="91412" bIns="45707" rtlCol="0" anchor="ctr"/>
          <a:lstStyle/>
          <a:p>
            <a:pPr algn="r" defTabSz="914123"/>
            <a:r>
              <a:rPr lang="en-US" sz="1400" cap="small" dirty="0" smtClean="0">
                <a:latin typeface="Arial Narrow" pitchFamily="34" charset="0"/>
              </a:rPr>
              <a:t>6</a:t>
            </a:r>
            <a:endParaRPr lang="en-US" sz="1400" cap="small" dirty="0">
              <a:latin typeface="Arial Narrow" pitchFamily="34" charset="0"/>
            </a:endParaRPr>
          </a:p>
        </p:txBody>
      </p:sp>
      <p:sp>
        <p:nvSpPr>
          <p:cNvPr id="27" name="Title 1"/>
          <p:cNvSpPr txBox="1">
            <a:spLocks/>
          </p:cNvSpPr>
          <p:nvPr/>
        </p:nvSpPr>
        <p:spPr>
          <a:xfrm>
            <a:off x="564704" y="65510"/>
            <a:ext cx="9217024" cy="639762"/>
          </a:xfrm>
          <a:prstGeom prst="rect">
            <a:avLst/>
          </a:prstGeom>
        </p:spPr>
        <p:txBody>
          <a:bodyPr vert="horz" lIns="91412" tIns="45707" rIns="91412" bIns="45707" rtlCol="0" anchor="ctr">
            <a:normAutofit/>
          </a:bodyPr>
          <a:lstStyle>
            <a:lvl1pPr algn="ctr" defTabSz="914123" rtl="0" eaLnBrk="1" latinLnBrk="0" hangingPunct="1">
              <a:spcBef>
                <a:spcPct val="0"/>
              </a:spcBef>
              <a:buNone/>
              <a:defRPr sz="4300" kern="1200">
                <a:solidFill>
                  <a:schemeClr val="tx1"/>
                </a:solidFill>
                <a:latin typeface="+mj-lt"/>
                <a:ea typeface="+mj-ea"/>
                <a:cs typeface="+mj-cs"/>
              </a:defRPr>
            </a:lvl1pPr>
          </a:lstStyle>
          <a:p>
            <a:r>
              <a:rPr lang="en-US" sz="3200" b="1" dirty="0" smtClean="0"/>
              <a:t>2. 94 GHz </a:t>
            </a:r>
            <a:r>
              <a:rPr lang="en-US" sz="3200" b="1" dirty="0" smtClean="0">
                <a:solidFill>
                  <a:srgbClr val="FF0000"/>
                </a:solidFill>
              </a:rPr>
              <a:t>1-Stage</a:t>
            </a:r>
            <a:r>
              <a:rPr lang="en-US" sz="3200" b="1" dirty="0" smtClean="0"/>
              <a:t> Class-F PA (</a:t>
            </a:r>
            <a:r>
              <a:rPr lang="en-US" sz="3200" b="1" dirty="0" smtClean="0">
                <a:solidFill>
                  <a:srgbClr val="FF0000"/>
                </a:solidFill>
              </a:rPr>
              <a:t>VCC = 2.2V</a:t>
            </a:r>
            <a:r>
              <a:rPr lang="en-US" sz="3200" b="1" dirty="0" smtClean="0"/>
              <a:t>): Layout</a:t>
            </a:r>
            <a:endParaRPr lang="en-US" sz="3200" b="1" dirty="0"/>
          </a:p>
        </p:txBody>
      </p:sp>
    </p:spTree>
    <p:extLst>
      <p:ext uri="{BB962C8B-B14F-4D97-AF65-F5344CB8AC3E}">
        <p14:creationId xmlns:p14="http://schemas.microsoft.com/office/powerpoint/2010/main" val="5156843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ooter Placeholder 1"/>
          <p:cNvSpPr txBox="1">
            <a:spLocks/>
          </p:cNvSpPr>
          <p:nvPr/>
        </p:nvSpPr>
        <p:spPr>
          <a:xfrm>
            <a:off x="6741222" y="6897963"/>
            <a:ext cx="3184525" cy="271190"/>
          </a:xfrm>
          <a:prstGeom prst="rect">
            <a:avLst/>
          </a:prstGeom>
        </p:spPr>
        <p:txBody>
          <a:bodyPr vert="horz" lIns="91412" tIns="45707" rIns="91412" bIns="45707" rtlCol="0" anchor="ctr"/>
          <a:lstStyle/>
          <a:p>
            <a:pPr algn="r" defTabSz="914123"/>
            <a:r>
              <a:rPr lang="en-US" sz="1400" cap="small" dirty="0" smtClean="0">
                <a:latin typeface="Arial Narrow" pitchFamily="34" charset="0"/>
              </a:rPr>
              <a:t>7</a:t>
            </a:r>
            <a:endParaRPr lang="en-US" sz="1400" cap="small" dirty="0">
              <a:latin typeface="Arial Narrow" pitchFamily="34" charset="0"/>
            </a:endParaRPr>
          </a:p>
        </p:txBody>
      </p:sp>
      <p:sp>
        <p:nvSpPr>
          <p:cNvPr id="52" name="TextBox 51"/>
          <p:cNvSpPr txBox="1"/>
          <p:nvPr/>
        </p:nvSpPr>
        <p:spPr>
          <a:xfrm>
            <a:off x="838200" y="5097760"/>
            <a:ext cx="8367464" cy="1323439"/>
          </a:xfrm>
          <a:prstGeom prst="rect">
            <a:avLst/>
          </a:prstGeom>
          <a:noFill/>
        </p:spPr>
        <p:txBody>
          <a:bodyPr wrap="square" rtlCol="0">
            <a:spAutoFit/>
          </a:bodyPr>
          <a:lstStyle/>
          <a:p>
            <a:pPr marL="285750" indent="-285750" algn="l">
              <a:buFont typeface="Wingdings" pitchFamily="2" charset="2"/>
              <a:buChar char="q"/>
            </a:pPr>
            <a:r>
              <a:rPr lang="en-US" b="1" dirty="0" smtClean="0">
                <a:latin typeface="+mj-lt"/>
              </a:rPr>
              <a:t>Class-F, 1-stage design:  2</a:t>
            </a:r>
            <a:r>
              <a:rPr lang="en-US" b="1" baseline="30000" dirty="0" smtClean="0">
                <a:latin typeface="+mj-lt"/>
              </a:rPr>
              <a:t>nd</a:t>
            </a:r>
            <a:r>
              <a:rPr lang="en-US" b="1" dirty="0" smtClean="0">
                <a:latin typeface="+mj-lt"/>
              </a:rPr>
              <a:t> &amp; 3</a:t>
            </a:r>
            <a:r>
              <a:rPr lang="en-US" b="1" baseline="30000" dirty="0" smtClean="0">
                <a:latin typeface="+mj-lt"/>
              </a:rPr>
              <a:t>rd</a:t>
            </a:r>
            <a:r>
              <a:rPr lang="en-US" b="1" dirty="0" smtClean="0">
                <a:latin typeface="+mj-lt"/>
              </a:rPr>
              <a:t> harmonic controls </a:t>
            </a:r>
          </a:p>
          <a:p>
            <a:pPr marL="285750" indent="-285750" algn="l">
              <a:buFont typeface="Wingdings" pitchFamily="2" charset="2"/>
              <a:buChar char="q"/>
            </a:pPr>
            <a:r>
              <a:rPr lang="en-US" b="1" dirty="0" smtClean="0">
                <a:latin typeface="+mj-lt"/>
              </a:rPr>
              <a:t> Harmonic filter: high-Z for fund &amp; 3</a:t>
            </a:r>
            <a:r>
              <a:rPr lang="en-US" b="1" baseline="30000" dirty="0" smtClean="0">
                <a:latin typeface="+mj-lt"/>
              </a:rPr>
              <a:t>rd</a:t>
            </a:r>
            <a:r>
              <a:rPr lang="en-US" b="1" dirty="0" smtClean="0">
                <a:latin typeface="+mj-lt"/>
              </a:rPr>
              <a:t>-harmonic, low-Z for 2</a:t>
            </a:r>
            <a:r>
              <a:rPr lang="en-US" b="1" baseline="30000" dirty="0" smtClean="0">
                <a:latin typeface="+mj-lt"/>
              </a:rPr>
              <a:t>nd</a:t>
            </a:r>
            <a:r>
              <a:rPr lang="en-US" b="1" dirty="0" smtClean="0">
                <a:latin typeface="+mj-lt"/>
              </a:rPr>
              <a:t>-harmonic</a:t>
            </a:r>
          </a:p>
          <a:p>
            <a:pPr marL="285750" indent="-285750" algn="l">
              <a:buFont typeface="Wingdings" pitchFamily="2" charset="2"/>
              <a:buChar char="q"/>
            </a:pPr>
            <a:r>
              <a:rPr lang="en-US" b="1" dirty="0" smtClean="0">
                <a:latin typeface="+mj-lt"/>
              </a:rPr>
              <a:t> OP</a:t>
            </a:r>
            <a:r>
              <a:rPr lang="en-US" b="1" baseline="-25000" dirty="0" smtClean="0">
                <a:latin typeface="+mj-lt"/>
              </a:rPr>
              <a:t>-1dB</a:t>
            </a:r>
            <a:r>
              <a:rPr lang="en-US" b="1" dirty="0" smtClean="0">
                <a:latin typeface="+mj-lt"/>
              </a:rPr>
              <a:t>:  ~10 </a:t>
            </a:r>
            <a:r>
              <a:rPr lang="en-US" b="1" dirty="0" err="1" smtClean="0">
                <a:latin typeface="+mj-lt"/>
              </a:rPr>
              <a:t>dBm</a:t>
            </a:r>
            <a:r>
              <a:rPr lang="en-US" b="1" dirty="0" smtClean="0">
                <a:latin typeface="+mj-lt"/>
              </a:rPr>
              <a:t>, </a:t>
            </a:r>
            <a:r>
              <a:rPr lang="en-US" dirty="0" err="1" smtClean="0">
                <a:latin typeface="+mj-lt"/>
              </a:rPr>
              <a:t>P</a:t>
            </a:r>
            <a:r>
              <a:rPr lang="en-US" baseline="-25000" dirty="0" err="1" smtClean="0">
                <a:latin typeface="+mj-lt"/>
              </a:rPr>
              <a:t>sat</a:t>
            </a:r>
            <a:r>
              <a:rPr lang="en-US" dirty="0" smtClean="0">
                <a:latin typeface="+mj-lt"/>
              </a:rPr>
              <a:t>:  ~11.5 </a:t>
            </a:r>
            <a:r>
              <a:rPr lang="en-US" dirty="0" err="1" smtClean="0">
                <a:latin typeface="+mj-lt"/>
              </a:rPr>
              <a:t>dBm</a:t>
            </a:r>
            <a:endParaRPr lang="en-US" dirty="0" smtClean="0">
              <a:latin typeface="+mj-lt"/>
            </a:endParaRPr>
          </a:p>
          <a:p>
            <a:pPr marL="285750" indent="-285750" algn="l">
              <a:buFont typeface="Wingdings" pitchFamily="2" charset="2"/>
              <a:buChar char="q"/>
            </a:pPr>
            <a:r>
              <a:rPr lang="en-US" dirty="0" smtClean="0">
                <a:latin typeface="+mj-lt"/>
              </a:rPr>
              <a:t> PAE: max 15-16 %</a:t>
            </a:r>
          </a:p>
        </p:txBody>
      </p:sp>
      <p:sp>
        <p:nvSpPr>
          <p:cNvPr id="21" name="Title 1"/>
          <p:cNvSpPr>
            <a:spLocks noGrp="1"/>
          </p:cNvSpPr>
          <p:nvPr>
            <p:ph type="title"/>
          </p:nvPr>
        </p:nvSpPr>
        <p:spPr>
          <a:xfrm>
            <a:off x="832048" y="65510"/>
            <a:ext cx="8517632" cy="639762"/>
          </a:xfrm>
        </p:spPr>
        <p:txBody>
          <a:bodyPr>
            <a:normAutofit fontScale="90000"/>
          </a:bodyPr>
          <a:lstStyle/>
          <a:p>
            <a:r>
              <a:rPr lang="en-US" sz="3200" b="1" dirty="0"/>
              <a:t>3</a:t>
            </a:r>
            <a:r>
              <a:rPr lang="en-US" sz="3200" b="1" dirty="0" smtClean="0"/>
              <a:t>. 94 GHz </a:t>
            </a:r>
            <a:r>
              <a:rPr lang="en-US" sz="3200" b="1" dirty="0" smtClean="0">
                <a:solidFill>
                  <a:srgbClr val="FF0000"/>
                </a:solidFill>
              </a:rPr>
              <a:t>1-Stage</a:t>
            </a:r>
            <a:r>
              <a:rPr lang="en-US" sz="3200" b="1" dirty="0" smtClean="0"/>
              <a:t> Class-F PA (</a:t>
            </a:r>
            <a:r>
              <a:rPr lang="en-US" sz="3200" b="1" dirty="0" smtClean="0">
                <a:solidFill>
                  <a:srgbClr val="FF0000"/>
                </a:solidFill>
              </a:rPr>
              <a:t>VCC = 1.3V</a:t>
            </a:r>
            <a:r>
              <a:rPr lang="en-US" sz="3200" b="1" dirty="0" smtClean="0"/>
              <a:t>): Schematic</a:t>
            </a:r>
            <a:endParaRPr lang="en-US" sz="3200" b="1" dirty="0"/>
          </a:p>
        </p:txBody>
      </p:sp>
      <p:pic>
        <p:nvPicPr>
          <p:cNvPr id="12326" name="Picture 38"/>
          <p:cNvPicPr>
            <a:picLocks noChangeAspect="1" noChangeArrowheads="1"/>
          </p:cNvPicPr>
          <p:nvPr/>
        </p:nvPicPr>
        <p:blipFill rotWithShape="1">
          <a:blip r:embed="rId3">
            <a:extLst>
              <a:ext uri="{28A0092B-C50C-407E-A947-70E740481C1C}">
                <a14:useLocalDpi xmlns:a14="http://schemas.microsoft.com/office/drawing/2010/main" val="0"/>
              </a:ext>
            </a:extLst>
          </a:blip>
          <a:srcRect l="10566" t="6654" r="13358" b="3699"/>
          <a:stretch/>
        </p:blipFill>
        <p:spPr bwMode="auto">
          <a:xfrm>
            <a:off x="2028825" y="1190625"/>
            <a:ext cx="5391150" cy="3629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58685178"/>
      </p:ext>
    </p:extLst>
  </p:cSld>
  <p:clrMapOvr>
    <a:masterClrMapping/>
  </p:clrMapOvr>
  <p:timing>
    <p:tnLst>
      <p:par>
        <p:cTn id="1" dur="indefinite" restart="never" nodeType="tmRoot"/>
      </p:par>
    </p:tnLst>
  </p:timing>
</p:sld>
</file>

<file path=ppt/theme/theme1.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 Default No Logo">
  <a:themeElements>
    <a:clrScheme name="2. Default No Logo 1">
      <a:dk1>
        <a:srgbClr val="000000"/>
      </a:dk1>
      <a:lt1>
        <a:srgbClr val="FFFFFF"/>
      </a:lt1>
      <a:dk2>
        <a:srgbClr val="FF0000"/>
      </a:dk2>
      <a:lt2>
        <a:srgbClr val="666699"/>
      </a:lt2>
      <a:accent1>
        <a:srgbClr val="1F8BA5"/>
      </a:accent1>
      <a:accent2>
        <a:srgbClr val="FFB41D"/>
      </a:accent2>
      <a:accent3>
        <a:srgbClr val="FFFFFF"/>
      </a:accent3>
      <a:accent4>
        <a:srgbClr val="000000"/>
      </a:accent4>
      <a:accent5>
        <a:srgbClr val="ABC4CF"/>
      </a:accent5>
      <a:accent6>
        <a:srgbClr val="E7A319"/>
      </a:accent6>
      <a:hlink>
        <a:srgbClr val="99CC00"/>
      </a:hlink>
      <a:folHlink>
        <a:srgbClr val="003366"/>
      </a:folHlink>
    </a:clrScheme>
    <a:fontScheme name="2. Default No Logo">
      <a:majorFont>
        <a:latin typeface="Arial Black"/>
        <a:ea typeface=""/>
        <a:cs typeface="Arial"/>
      </a:majorFont>
      <a:minorFont>
        <a:latin typeface="Arial Narrow"/>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1019175" rtl="0" eaLnBrk="1" fontAlgn="base" latinLnBrk="1" hangingPunct="1">
          <a:lnSpc>
            <a:spcPct val="100000"/>
          </a:lnSpc>
          <a:spcBef>
            <a:spcPct val="0"/>
          </a:spcBef>
          <a:spcAft>
            <a:spcPct val="0"/>
          </a:spcAft>
          <a:buClrTx/>
          <a:buSzTx/>
          <a:buFontTx/>
          <a:buNone/>
          <a:tabLst/>
          <a:defRPr kumimoji="1" lang="ko-KR" altLang="en-US" sz="2000" b="1" i="0" u="none" strike="noStrike" cap="none" normalizeH="0" baseline="0" smtClean="0">
            <a:ln>
              <a:noFill/>
            </a:ln>
            <a:solidFill>
              <a:schemeClr val="tx1"/>
            </a:solidFill>
            <a:effectLst/>
            <a:latin typeface="Gulim" pitchFamily="34" charset="-127"/>
            <a:ea typeface="Gulim" pitchFamily="34" charset="-127"/>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1019175" rtl="0" eaLnBrk="1" fontAlgn="base" latinLnBrk="1" hangingPunct="1">
          <a:lnSpc>
            <a:spcPct val="100000"/>
          </a:lnSpc>
          <a:spcBef>
            <a:spcPct val="0"/>
          </a:spcBef>
          <a:spcAft>
            <a:spcPct val="0"/>
          </a:spcAft>
          <a:buClrTx/>
          <a:buSzTx/>
          <a:buFontTx/>
          <a:buNone/>
          <a:tabLst/>
          <a:defRPr kumimoji="1" lang="ko-KR" altLang="en-US" sz="2000" b="1" i="0" u="none" strike="noStrike" cap="none" normalizeH="0" baseline="0" smtClean="0">
            <a:ln>
              <a:noFill/>
            </a:ln>
            <a:solidFill>
              <a:schemeClr val="tx1"/>
            </a:solidFill>
            <a:effectLst/>
            <a:latin typeface="Gulim" pitchFamily="34" charset="-127"/>
            <a:ea typeface="Gulim" pitchFamily="34" charset="-127"/>
          </a:defRPr>
        </a:defPPr>
      </a:lstStyle>
    </a:lnDef>
  </a:objectDefaults>
  <a:extraClrSchemeLst>
    <a:extraClrScheme>
      <a:clrScheme name="2. Default No Logo 1">
        <a:dk1>
          <a:srgbClr val="000000"/>
        </a:dk1>
        <a:lt1>
          <a:srgbClr val="FFFFFF"/>
        </a:lt1>
        <a:dk2>
          <a:srgbClr val="FF0000"/>
        </a:dk2>
        <a:lt2>
          <a:srgbClr val="666699"/>
        </a:lt2>
        <a:accent1>
          <a:srgbClr val="1F8BA5"/>
        </a:accent1>
        <a:accent2>
          <a:srgbClr val="FFB41D"/>
        </a:accent2>
        <a:accent3>
          <a:srgbClr val="FFFFFF"/>
        </a:accent3>
        <a:accent4>
          <a:srgbClr val="000000"/>
        </a:accent4>
        <a:accent5>
          <a:srgbClr val="ABC4CF"/>
        </a:accent5>
        <a:accent6>
          <a:srgbClr val="E7A319"/>
        </a:accent6>
        <a:hlink>
          <a:srgbClr val="99CC00"/>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162082</TotalTime>
  <Words>2747</Words>
  <Application>Microsoft Office PowerPoint</Application>
  <PresentationFormat>Custom</PresentationFormat>
  <Paragraphs>395</Paragraphs>
  <Slides>31</Slides>
  <Notes>7</Notes>
  <HiddenSlides>0</HiddenSlides>
  <MMClips>0</MMClips>
  <ScaleCrop>false</ScaleCrop>
  <HeadingPairs>
    <vt:vector size="4" baseType="variant">
      <vt:variant>
        <vt:lpstr>Theme</vt:lpstr>
      </vt:variant>
      <vt:variant>
        <vt:i4>3</vt:i4>
      </vt:variant>
      <vt:variant>
        <vt:lpstr>Slide Titles</vt:lpstr>
      </vt:variant>
      <vt:variant>
        <vt:i4>31</vt:i4>
      </vt:variant>
    </vt:vector>
  </HeadingPairs>
  <TitlesOfParts>
    <vt:vector size="34" baseType="lpstr">
      <vt:lpstr>2_Custom Design</vt:lpstr>
      <vt:lpstr>2. Default No Logo</vt:lpstr>
      <vt:lpstr>Custom Design</vt:lpstr>
      <vt:lpstr>PowerPoint Presentation</vt:lpstr>
      <vt:lpstr>1. 94 GHz 2-Stage Class-F PA (VCC=2.2V)</vt:lpstr>
      <vt:lpstr>1. 94 GHz 2-Stage Class-F PA: Schematic</vt:lpstr>
      <vt:lpstr>1. 94 GHz 2-Stage Class-F PA: Simulations </vt:lpstr>
      <vt:lpstr>1. 94 GHz 2-Stage Class-F PA: Layout</vt:lpstr>
      <vt:lpstr>2. 94 GHz 1-Stage Class-F PA (VCC = 2.2V): Schematic</vt:lpstr>
      <vt:lpstr>PowerPoint Presentation</vt:lpstr>
      <vt:lpstr>PowerPoint Presentation</vt:lpstr>
      <vt:lpstr>3. 94 GHz 1-Stage Class-F PA (VCC = 1.3V): Schematic</vt:lpstr>
      <vt:lpstr>3. 94 GHz 1-Stage Class-F PA (VCC = 1.3V): Simulations</vt:lpstr>
      <vt:lpstr>3. 94 GHz 1-Stage Class-F PA (VCC = 1.3V): Layout</vt:lpstr>
      <vt:lpstr>4. 60 GHz 2-Stage Class-F PA: Schematic</vt:lpstr>
      <vt:lpstr>4. 60 GHz 2-Stage Class-F PA: Simulations</vt:lpstr>
      <vt:lpstr>4. 60 GHz 2-Stage Class-F PA: Layout</vt:lpstr>
      <vt:lpstr>5. 60 GHz 1-Stage Class-F PA (VCC = 2.2V): Schematic</vt:lpstr>
      <vt:lpstr>5. 60 GHz 1-Stage Class-F PA (VCC = 2.2V): Simulations</vt:lpstr>
      <vt:lpstr>5. 60 GHz 1-Stage Class-F PA (VCC = 2.2V): Layout</vt:lpstr>
      <vt:lpstr>6. 60 GHz 1-Stage Class-F PA (VCC = 1.3V): Schematic</vt:lpstr>
      <vt:lpstr>6. 60 GHz 1-Stage Class-F PA (VCC = 1.3V): Simulations</vt:lpstr>
      <vt:lpstr>6. 60 GHz 1-Stage Class-F PA (VCC = 1.3V): Layout</vt:lpstr>
      <vt:lpstr>7. 60 GHz 1-Stage Class-F PA with coupled harmonic control: Schematics</vt:lpstr>
      <vt:lpstr>7. 60 GHz 1-Stage Class-F PA with coupled harmonic control: Simulations</vt:lpstr>
      <vt:lpstr>7. 60 GHz 1-Stage Class-F PA with coupled harmonic control: Layout</vt:lpstr>
      <vt:lpstr>1. 94 GHz Design</vt:lpstr>
      <vt:lpstr>PowerPoint Presentation</vt:lpstr>
      <vt:lpstr>PowerPoint Presentation</vt:lpstr>
      <vt:lpstr>1. 94 GHz Phased Array Front End : Simulations</vt:lpstr>
      <vt:lpstr>1. 94 GHz Phased Array Front End: Layout</vt:lpstr>
      <vt:lpstr>PowerPoint Presentation</vt:lpstr>
      <vt:lpstr>2. 120 GHz Phased Array Front End : Simulations</vt:lpstr>
      <vt:lpstr>2. 120 GHz Phased Array Front End: Layout</vt:lpstr>
    </vt:vector>
  </TitlesOfParts>
  <Company>UCSD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KKJ</dc:creator>
  <cp:lastModifiedBy>kkoh</cp:lastModifiedBy>
  <cp:revision>3432</cp:revision>
  <cp:lastPrinted>2012-10-19T04:19:59Z</cp:lastPrinted>
  <dcterms:created xsi:type="dcterms:W3CDTF">2005-11-03T04:25:21Z</dcterms:created>
  <dcterms:modified xsi:type="dcterms:W3CDTF">2012-12-20T23:19:21Z</dcterms:modified>
</cp:coreProperties>
</file>