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7"/>
  </p:notesMasterIdLst>
  <p:handoutMasterIdLst>
    <p:handoutMasterId r:id="rId28"/>
  </p:handoutMasterIdLst>
  <p:sldIdLst>
    <p:sldId id="578" r:id="rId3"/>
    <p:sldId id="575" r:id="rId4"/>
    <p:sldId id="582" r:id="rId5"/>
    <p:sldId id="576" r:id="rId6"/>
    <p:sldId id="584" r:id="rId7"/>
    <p:sldId id="586" r:id="rId8"/>
    <p:sldId id="587" r:id="rId9"/>
    <p:sldId id="588" r:id="rId10"/>
    <p:sldId id="591" r:id="rId11"/>
    <p:sldId id="605" r:id="rId12"/>
    <p:sldId id="589" r:id="rId13"/>
    <p:sldId id="590" r:id="rId14"/>
    <p:sldId id="592" r:id="rId15"/>
    <p:sldId id="597" r:id="rId16"/>
    <p:sldId id="598" r:id="rId17"/>
    <p:sldId id="607" r:id="rId18"/>
    <p:sldId id="600" r:id="rId19"/>
    <p:sldId id="601" r:id="rId20"/>
    <p:sldId id="606" r:id="rId21"/>
    <p:sldId id="602" r:id="rId22"/>
    <p:sldId id="603" r:id="rId23"/>
    <p:sldId id="604" r:id="rId24"/>
    <p:sldId id="583" r:id="rId25"/>
    <p:sldId id="585" r:id="rId26"/>
  </p:sldIdLst>
  <p:sldSz cx="9144000" cy="6858000" type="screen4x3"/>
  <p:notesSz cx="7315200" cy="9601200"/>
  <p:custDataLst>
    <p:tags r:id="rId29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FF3300"/>
    <a:srgbClr val="FF0000"/>
    <a:srgbClr val="0000FF"/>
    <a:srgbClr val="F5F5EB"/>
    <a:srgbClr val="79946C"/>
    <a:srgbClr val="557082"/>
    <a:srgbClr val="FF6600"/>
    <a:srgbClr val="66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74" autoAdjust="0"/>
    <p:restoredTop sz="97443" autoAdjust="0"/>
  </p:normalViewPr>
  <p:slideViewPr>
    <p:cSldViewPr>
      <p:cViewPr>
        <p:scale>
          <a:sx n="127" d="100"/>
          <a:sy n="127" d="100"/>
        </p:scale>
        <p:origin x="-1482" y="420"/>
      </p:cViewPr>
      <p:guideLst>
        <p:guide orient="horz" pos="4128"/>
        <p:guide pos="576"/>
      </p:guideLst>
    </p:cSldViewPr>
  </p:slideViewPr>
  <p:outlineViewPr>
    <p:cViewPr>
      <p:scale>
        <a:sx n="33" d="100"/>
        <a:sy n="33" d="100"/>
      </p:scale>
      <p:origin x="0" y="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624"/>
    </p:cViewPr>
  </p:sorterViewPr>
  <p:notesViewPr>
    <p:cSldViewPr>
      <p:cViewPr>
        <p:scale>
          <a:sx n="75" d="100"/>
          <a:sy n="75" d="100"/>
        </p:scale>
        <p:origin x="-917" y="-53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81061" y="0"/>
            <a:ext cx="3134139" cy="46563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94652" tIns="47325" rIns="94652" bIns="47325" numCol="1" anchor="t" anchorCtr="0" compatLnSpc="1">
            <a:prstTxWarp prst="textNoShape">
              <a:avLst/>
            </a:prstTxWarp>
          </a:bodyPr>
          <a:lstStyle>
            <a:lvl1pPr algn="r" defTabSz="945214">
              <a:defRPr kumimoji="0" sz="13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81061" y="9107697"/>
            <a:ext cx="3134139" cy="467271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94652" tIns="47325" rIns="94652" bIns="47325" numCol="1" anchor="b" anchorCtr="0" compatLnSpc="1">
            <a:prstTxWarp prst="textNoShape">
              <a:avLst/>
            </a:prstTxWarp>
          </a:bodyPr>
          <a:lstStyle>
            <a:lvl1pPr algn="r" defTabSz="945214">
              <a:defRPr kumimoji="0" sz="13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1FF0E14-07AE-4F17-AF31-D43E38886D7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397049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34139" cy="465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718" tIns="0" rIns="19718" bIns="0" numCol="1" anchor="t" anchorCtr="0" compatLnSpc="1">
            <a:prstTxWarp prst="textNoShape">
              <a:avLst/>
            </a:prstTxWarp>
          </a:bodyPr>
          <a:lstStyle>
            <a:lvl1pPr defTabSz="966621">
              <a:defRPr sz="1100" i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zh-CN" altLang="en-US" dirty="0"/>
              <a:t>*</a:t>
            </a:r>
            <a:endParaRPr lang="zh-CN" altLang="en-US" sz="13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98235" y="0"/>
            <a:ext cx="3137452" cy="465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718" tIns="0" rIns="19718" bIns="0" numCol="1" anchor="t" anchorCtr="0" compatLnSpc="1">
            <a:prstTxWarp prst="textNoShape">
              <a:avLst/>
            </a:prstTxWarp>
          </a:bodyPr>
          <a:lstStyle>
            <a:lvl1pPr algn="r" defTabSz="966621">
              <a:defRPr sz="1100" i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zh-CN" dirty="0"/>
              <a:t>07/16/96</a:t>
            </a:r>
            <a:endParaRPr lang="en-US" altLang="zh-CN" sz="1300" dirty="0"/>
          </a:p>
        </p:txBody>
      </p:sp>
      <p:sp>
        <p:nvSpPr>
          <p:cNvPr id="11268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220788" y="700088"/>
            <a:ext cx="4879975" cy="36591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74880"/>
            <a:ext cx="3134139" cy="465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718" tIns="0" rIns="19718" bIns="0" numCol="1" anchor="b" anchorCtr="0" compatLnSpc="1">
            <a:prstTxWarp prst="textNoShape">
              <a:avLst/>
            </a:prstTxWarp>
          </a:bodyPr>
          <a:lstStyle>
            <a:lvl1pPr defTabSz="966621">
              <a:defRPr sz="1100" i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zh-CN" altLang="en-US" dirty="0"/>
              <a:t>*</a:t>
            </a:r>
            <a:endParaRPr lang="zh-CN" altLang="en-US" sz="1300" dirty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98235" y="8874880"/>
            <a:ext cx="3137452" cy="465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718" tIns="0" rIns="19718" bIns="0" numCol="1" anchor="b" anchorCtr="0" compatLnSpc="1">
            <a:prstTxWarp prst="textNoShape">
              <a:avLst/>
            </a:prstTxWarp>
          </a:bodyPr>
          <a:lstStyle>
            <a:lvl1pPr algn="r" defTabSz="966621">
              <a:defRPr sz="1100" i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zh-CN" dirty="0"/>
              <a:t>##</a:t>
            </a:r>
            <a:endParaRPr lang="en-US" altLang="zh-CN" sz="1300" dirty="0"/>
          </a:p>
        </p:txBody>
      </p:sp>
    </p:spTree>
    <p:extLst>
      <p:ext uri="{BB962C8B-B14F-4D97-AF65-F5344CB8AC3E}">
        <p14:creationId xmlns:p14="http://schemas.microsoft.com/office/powerpoint/2010/main" val="396775479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61963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23925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87475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49438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0F1A3D-6137-4219-A218-7CFFA2325BAB}" type="slidenum">
              <a:rPr lang="en-US"/>
              <a:pPr/>
              <a:t>2</a:t>
            </a:fld>
            <a:endParaRPr lang="en-US"/>
          </a:p>
        </p:txBody>
      </p:sp>
      <p:sp>
        <p:nvSpPr>
          <p:cNvPr id="71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4096" y="4436620"/>
            <a:ext cx="5305840" cy="420380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8BC17F-02FD-449B-8182-EA43D63D7DA5}" type="slidenum">
              <a:rPr lang="en-US"/>
              <a:pPr/>
              <a:t>4</a:t>
            </a:fld>
            <a:endParaRPr lang="en-US"/>
          </a:p>
        </p:txBody>
      </p:sp>
      <p:sp>
        <p:nvSpPr>
          <p:cNvPr id="71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4096" y="4436620"/>
            <a:ext cx="5305840" cy="42038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 sz="1800"/>
            </a:lvl3pPr>
            <a:lvl4pPr>
              <a:buNone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686800" y="6508750"/>
            <a:ext cx="457200" cy="349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90BE237A-3C10-CB42-9E82-6FFF293908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BC1B170-5C8B-4325-A64C-0984B1882D5C}" type="datetimeFigureOut">
              <a:rPr lang="en-US" smtClean="0"/>
              <a:t>3/28/2013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0E1E6-BBDF-4CD7-A72C-4AECEAC288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693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buClr>
                <a:srgbClr val="79946C"/>
              </a:buClr>
              <a:defRPr/>
            </a:lvl4pPr>
            <a:lvl5pPr>
              <a:buClr>
                <a:srgbClr val="79946C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686800" y="6508750"/>
            <a:ext cx="457200" cy="349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90BE237A-3C10-CB42-9E82-6FFF293908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1200" y="1524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dirty="0" smtClean="0"/>
              <a:t>Click to edit Master text styles</a:t>
            </a:r>
          </a:p>
          <a:p>
            <a:pPr lvl="1"/>
            <a:r>
              <a:rPr lang="en-US" altLang="zh-CN" dirty="0" smtClean="0"/>
              <a:t> Second level</a:t>
            </a:r>
          </a:p>
          <a:p>
            <a:pPr lvl="2"/>
            <a:r>
              <a:rPr lang="en-US" altLang="zh-CN" dirty="0" smtClean="0"/>
              <a:t>Third level</a:t>
            </a:r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762000" y="1219200"/>
            <a:ext cx="8380413" cy="92075"/>
          </a:xfrm>
          <a:prstGeom prst="rect">
            <a:avLst/>
          </a:prstGeom>
          <a:solidFill>
            <a:srgbClr val="FF6600"/>
          </a:solidFill>
          <a:ln w="44450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 sz="24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76200" y="64008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660000"/>
                </a:solidFill>
                <a:latin typeface="Apple Chancery"/>
                <a:cs typeface="Apple Chancery"/>
              </a:rPr>
              <a:t>MICS</a:t>
            </a:r>
            <a:endParaRPr lang="en-US" sz="2400" b="1" dirty="0">
              <a:solidFill>
                <a:srgbClr val="660000"/>
              </a:solidFill>
              <a:latin typeface="Apple Chancery"/>
              <a:cs typeface="Apple Chancery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686800" y="6508750"/>
            <a:ext cx="457200" cy="349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90BE237A-3C10-CB42-9E82-6FFF293908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65" r:id="rId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66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6600"/>
        </a:buClr>
        <a:buSzPct val="70000"/>
        <a:buFont typeface="Webdings" pitchFamily="18" charset="2"/>
        <a:buChar char="="/>
        <a:defRPr kumimoji="1" sz="2000" b="1">
          <a:solidFill>
            <a:srgbClr val="000000"/>
          </a:solidFill>
          <a:latin typeface="Arial"/>
          <a:ea typeface="+mn-ea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6600"/>
        </a:buClr>
        <a:buSzPct val="55000"/>
        <a:buFont typeface="Wingdings" pitchFamily="2" charset="2"/>
        <a:buChar char="u"/>
        <a:defRPr kumimoji="1" sz="2000" b="1">
          <a:solidFill>
            <a:srgbClr val="000000"/>
          </a:solidFill>
          <a:latin typeface="Arial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1800" b="1">
          <a:solidFill>
            <a:srgbClr val="000000"/>
          </a:solidFill>
          <a:latin typeface="Arial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600" b="1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600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1200" y="3124200"/>
            <a:ext cx="7772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dirty="0" smtClean="0"/>
              <a:t>Click to edit Master text styles</a:t>
            </a:r>
          </a:p>
          <a:p>
            <a:pPr lvl="1"/>
            <a:r>
              <a:rPr lang="en-US" altLang="zh-CN" dirty="0" smtClean="0"/>
              <a:t> Second level</a:t>
            </a:r>
          </a:p>
          <a:p>
            <a:pPr lvl="2"/>
            <a:r>
              <a:rPr lang="en-US" altLang="zh-CN" dirty="0" smtClean="0"/>
              <a:t>Third level</a:t>
            </a:r>
          </a:p>
        </p:txBody>
      </p:sp>
      <p:sp>
        <p:nvSpPr>
          <p:cNvPr id="292872" name="Rectangle 8"/>
          <p:cNvSpPr>
            <a:spLocks noChangeArrowheads="1"/>
          </p:cNvSpPr>
          <p:nvPr userDrawn="1"/>
        </p:nvSpPr>
        <p:spPr bwMode="auto">
          <a:xfrm>
            <a:off x="6858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 anchorCtr="1"/>
          <a:lstStyle/>
          <a:p>
            <a:pPr>
              <a:defRPr/>
            </a:pPr>
            <a:endParaRPr lang="zh-CN" altLang="en-US" sz="3600"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  <a:ea typeface="宋体" pitchFamily="2" charset="-122"/>
            </a:endParaRPr>
          </a:p>
        </p:txBody>
      </p:sp>
      <p:sp>
        <p:nvSpPr>
          <p:cNvPr id="292873" name="Rectangle 9"/>
          <p:cNvSpPr>
            <a:spLocks noChangeArrowheads="1"/>
          </p:cNvSpPr>
          <p:nvPr userDrawn="1"/>
        </p:nvSpPr>
        <p:spPr bwMode="auto">
          <a:xfrm>
            <a:off x="711200" y="1524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Clr>
                <a:srgbClr val="0000FF"/>
              </a:buClr>
              <a:buSzPct val="70000"/>
              <a:buFont typeface="Webdings" pitchFamily="18" charset="2"/>
              <a:buNone/>
              <a:defRPr/>
            </a:pPr>
            <a:endParaRPr lang="zh-CN" altLang="en-US" b="1">
              <a:solidFill>
                <a:srgbClr val="0000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292877" name="Rectangle 13"/>
          <p:cNvSpPr>
            <a:spLocks noChangeArrowheads="1"/>
          </p:cNvSpPr>
          <p:nvPr userDrawn="1"/>
        </p:nvSpPr>
        <p:spPr bwMode="auto">
          <a:xfrm>
            <a:off x="382588" y="2819400"/>
            <a:ext cx="8380412" cy="92075"/>
          </a:xfrm>
          <a:prstGeom prst="rect">
            <a:avLst/>
          </a:prstGeom>
          <a:solidFill>
            <a:srgbClr val="FF6600"/>
          </a:solidFill>
          <a:ln w="44450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 sz="24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686800" y="6508750"/>
            <a:ext cx="457200" cy="349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90BE237A-3C10-CB42-9E82-6FFF293908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76200" y="64008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660000"/>
                </a:solidFill>
                <a:latin typeface="Apple Chancery"/>
                <a:cs typeface="Apple Chancery"/>
              </a:rPr>
              <a:t>MICS</a:t>
            </a:r>
            <a:endParaRPr lang="en-US" sz="2400" b="1" dirty="0">
              <a:solidFill>
                <a:srgbClr val="660000"/>
              </a:solidFill>
              <a:latin typeface="Apple Chancery"/>
              <a:cs typeface="Apple Chancery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66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6600"/>
        </a:buClr>
        <a:buSzPct val="70000"/>
        <a:buFont typeface="Webdings" pitchFamily="18" charset="2"/>
        <a:buChar char="="/>
        <a:defRPr kumimoji="1" sz="2000" b="1">
          <a:solidFill>
            <a:srgbClr val="000000"/>
          </a:solidFill>
          <a:latin typeface="Arial"/>
          <a:ea typeface="+mn-ea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6600"/>
        </a:buClr>
        <a:buSzPct val="55000"/>
        <a:buFont typeface="Wingdings" pitchFamily="2" charset="2"/>
        <a:buChar char="u"/>
        <a:defRPr kumimoji="1" sz="2000" b="1">
          <a:solidFill>
            <a:srgbClr val="000000"/>
          </a:solidFill>
          <a:latin typeface="Arial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1800" b="1">
          <a:solidFill>
            <a:srgbClr val="000000"/>
          </a:solidFill>
          <a:latin typeface="Arial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600" b="1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4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153400" cy="1295400"/>
          </a:xfrm>
        </p:spPr>
        <p:txBody>
          <a:bodyPr/>
          <a:lstStyle/>
          <a:p>
            <a:pPr lvl="0"/>
            <a:r>
              <a:rPr lang="en-US" dirty="0" smtClean="0"/>
              <a:t>Boosting the Gain of the Transistor for High Frequency Oscillator and </a:t>
            </a:r>
            <a:r>
              <a:rPr lang="en-US" dirty="0"/>
              <a:t>A</a:t>
            </a:r>
            <a:r>
              <a:rPr lang="en-US" dirty="0" smtClean="0"/>
              <a:t>mplifier Design</a:t>
            </a:r>
            <a:endParaRPr lang="en-US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Dr. </a:t>
            </a:r>
            <a:r>
              <a:rPr lang="en-US" dirty="0" err="1" smtClean="0"/>
              <a:t>Kwang</a:t>
            </a:r>
            <a:r>
              <a:rPr lang="en-US" dirty="0"/>
              <a:t>-</a:t>
            </a:r>
            <a:r>
              <a:rPr lang="en-US" dirty="0" smtClean="0"/>
              <a:t>Jin </a:t>
            </a:r>
            <a:r>
              <a:rPr lang="en-US" dirty="0" err="1" smtClean="0"/>
              <a:t>Koh</a:t>
            </a:r>
            <a:endParaRPr lang="en-US" dirty="0" smtClean="0"/>
          </a:p>
          <a:p>
            <a:r>
              <a:rPr lang="en-US" dirty="0" err="1" smtClean="0"/>
              <a:t>Laya</a:t>
            </a:r>
            <a:r>
              <a:rPr lang="en-US" dirty="0" smtClean="0"/>
              <a:t> </a:t>
            </a:r>
            <a:r>
              <a:rPr lang="en-US" dirty="0" err="1" smtClean="0"/>
              <a:t>Mohammadi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6" name="Picture 11" descr="vt_shield_tag_onwhite2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6391688"/>
            <a:ext cx="1809750" cy="4091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163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455648"/>
            <a:ext cx="1524000" cy="2840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890" y="1600199"/>
            <a:ext cx="3552384" cy="1382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447082" y="2763061"/>
                <a:ext cx="4402937" cy="5135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𝑍𝑖𝑛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𝐶</m:t>
                            </m:r>
                            <m:r>
                              <a:rPr lang="en-US" b="0" i="1" baseline="-25000" smtClean="0">
                                <a:latin typeface="Cambria Math"/>
                              </a:rPr>
                              <m:t>1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𝐶𝑏𝑒</m:t>
                            </m:r>
                          </m:e>
                        </m:d>
                        <m:r>
                          <a:rPr lang="en-US" b="0" i="1" smtClean="0">
                            <a:latin typeface="Cambria Math"/>
                          </a:rPr>
                          <m:t>𝑆</m:t>
                        </m:r>
                      </m:den>
                    </m:f>
                  </m:oMath>
                </a14:m>
                <a:r>
                  <a:rPr lang="en-US" dirty="0" smtClean="0"/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𝑟𝑜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1+</m:t>
                        </m:r>
                        <m:r>
                          <a:rPr lang="en-US" b="0" i="1" smtClean="0">
                            <a:latin typeface="Cambria Math"/>
                          </a:rPr>
                          <m:t>𝐶</m:t>
                        </m:r>
                        <m:r>
                          <a:rPr lang="en-US" b="0" i="1" baseline="-25000" smtClean="0">
                            <a:latin typeface="Cambria Math"/>
                          </a:rPr>
                          <m:t>2</m:t>
                        </m:r>
                        <m:r>
                          <a:rPr lang="en-US" b="0" i="1" smtClean="0">
                            <a:latin typeface="Cambria Math"/>
                          </a:rPr>
                          <m:t>𝑟𝑜</m:t>
                        </m:r>
                        <m:r>
                          <a:rPr lang="en-US" i="1">
                            <a:latin typeface="Cambria Math"/>
                          </a:rPr>
                          <m:t>𝑆</m:t>
                        </m:r>
                      </m:den>
                    </m:f>
                  </m:oMath>
                </a14:m>
                <a:r>
                  <a:rPr lang="en-US" dirty="0" smtClean="0"/>
                  <a:t> 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𝑔</m:t>
                        </m:r>
                        <m:r>
                          <a:rPr lang="en-US" b="0" i="1" baseline="-25000" smtClean="0">
                            <a:latin typeface="Cambria Math"/>
                          </a:rPr>
                          <m:t>𝑚</m:t>
                        </m:r>
                        <m:r>
                          <a:rPr lang="en-US" b="0" i="1" smtClean="0">
                            <a:latin typeface="Cambria Math"/>
                          </a:rPr>
                          <m:t>𝑟𝑜</m:t>
                        </m:r>
                      </m:num>
                      <m:den>
                        <m:d>
                          <m:dPr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𝐶</m:t>
                            </m:r>
                            <m:r>
                              <a:rPr lang="en-US" i="1" baseline="-25000">
                                <a:latin typeface="Cambria Math"/>
                              </a:rPr>
                              <m:t>1</m:t>
                            </m:r>
                            <m:r>
                              <a:rPr lang="en-US" i="1">
                                <a:latin typeface="Cambria Math"/>
                              </a:rPr>
                              <m:t>+</m:t>
                            </m:r>
                            <m:r>
                              <a:rPr lang="en-US" i="1">
                                <a:latin typeface="Cambria Math"/>
                              </a:rPr>
                              <m:t>𝐶𝑏𝑒</m:t>
                            </m:r>
                          </m:e>
                        </m:d>
                        <m:r>
                          <a:rPr lang="en-US" i="1">
                            <a:latin typeface="Cambria Math"/>
                          </a:rPr>
                          <m:t>𝑆</m:t>
                        </m:r>
                        <m:r>
                          <a:rPr lang="en-US" b="0" i="1" smtClean="0">
                            <a:latin typeface="Cambria Math"/>
                          </a:rPr>
                          <m:t>(1+</m:t>
                        </m:r>
                        <m:r>
                          <a:rPr lang="en-US" b="0" i="1" smtClean="0">
                            <a:latin typeface="Cambria Math"/>
                          </a:rPr>
                          <m:t>𝑐</m:t>
                        </m:r>
                        <m:r>
                          <a:rPr lang="en-US" b="0" i="1" baseline="-25000" smtClean="0">
                            <a:latin typeface="Cambria Math"/>
                          </a:rPr>
                          <m:t>2</m:t>
                        </m:r>
                        <m:r>
                          <a:rPr lang="en-US" b="0" i="1" smtClean="0">
                            <a:latin typeface="Cambria Math"/>
                          </a:rPr>
                          <m:t>𝑟</m:t>
                        </m:r>
                        <m:r>
                          <a:rPr lang="en-US" b="0" i="1" baseline="-25000" smtClean="0">
                            <a:latin typeface="Cambria Math"/>
                          </a:rPr>
                          <m:t>0</m:t>
                        </m:r>
                        <m:r>
                          <a:rPr lang="en-US" i="1">
                            <a:latin typeface="Cambria Math"/>
                          </a:rPr>
                          <m:t>𝑆</m:t>
                        </m:r>
                        <m:r>
                          <a:rPr lang="en-US" b="0" i="1" smtClean="0"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7082" y="2763061"/>
                <a:ext cx="4402937" cy="51353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484" y="3276600"/>
            <a:ext cx="3886200" cy="315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148210" y="4855369"/>
            <a:ext cx="45815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err="1" smtClean="0">
                <a:solidFill>
                  <a:schemeClr val="bg1"/>
                </a:solidFill>
              </a:rPr>
              <a:t>Zin</a:t>
            </a:r>
            <a:r>
              <a:rPr lang="en-US" dirty="0" smtClean="0">
                <a:solidFill>
                  <a:schemeClr val="bg1"/>
                </a:solidFill>
              </a:rPr>
              <a:t> in above equation still provides negative resistance at 190GHz. (</a:t>
            </a:r>
            <a:r>
              <a:rPr lang="en-US" dirty="0" err="1" smtClean="0">
                <a:solidFill>
                  <a:schemeClr val="bg1"/>
                </a:solidFill>
              </a:rPr>
              <a:t>r</a:t>
            </a:r>
            <a:r>
              <a:rPr lang="en-US" baseline="-25000" dirty="0" err="1" smtClean="0">
                <a:solidFill>
                  <a:schemeClr val="bg1"/>
                </a:solidFill>
              </a:rPr>
              <a:t>pi</a:t>
            </a:r>
            <a:r>
              <a:rPr lang="en-US" dirty="0" smtClean="0">
                <a:solidFill>
                  <a:schemeClr val="bg1"/>
                </a:solidFill>
              </a:rPr>
              <a:t> is not considered because we need the result after 100GHz.)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85800" y="353328"/>
            <a:ext cx="7772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66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defRPr>
            </a:lvl9pPr>
          </a:lstStyle>
          <a:p>
            <a:r>
              <a:rPr lang="en-US" sz="3200" kern="0" dirty="0" smtClean="0"/>
              <a:t>Negative Resistance of </a:t>
            </a:r>
            <a:r>
              <a:rPr lang="en-US" sz="3200" kern="0" dirty="0" err="1" smtClean="0"/>
              <a:t>Colpitts</a:t>
            </a:r>
            <a:endParaRPr lang="en-US" sz="3200" kern="0" dirty="0"/>
          </a:p>
        </p:txBody>
      </p:sp>
    </p:spTree>
    <p:extLst>
      <p:ext uri="{BB962C8B-B14F-4D97-AF65-F5344CB8AC3E}">
        <p14:creationId xmlns:p14="http://schemas.microsoft.com/office/powerpoint/2010/main" val="21560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sz="2800" dirty="0"/>
              <a:t>Activity condition for oscillator design</a:t>
            </a:r>
          </a:p>
        </p:txBody>
      </p:sp>
      <p:sp>
        <p:nvSpPr>
          <p:cNvPr id="2" name="Rectangle 1"/>
          <p:cNvSpPr/>
          <p:nvPr/>
        </p:nvSpPr>
        <p:spPr>
          <a:xfrm>
            <a:off x="609601" y="1600199"/>
            <a:ext cx="792479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Although HBTs have a higher </a:t>
            </a:r>
            <a:r>
              <a:rPr lang="en-US" dirty="0" err="1" smtClean="0">
                <a:solidFill>
                  <a:schemeClr val="bg1"/>
                </a:solidFill>
              </a:rPr>
              <a:t>f</a:t>
            </a:r>
            <a:r>
              <a:rPr lang="en-US" baseline="-25000" dirty="0" err="1" smtClean="0">
                <a:solidFill>
                  <a:schemeClr val="bg1"/>
                </a:solidFill>
              </a:rPr>
              <a:t>max</a:t>
            </a:r>
            <a:r>
              <a:rPr lang="en-US" baseline="-25000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in comparison to FETs, the maximum frequency that they can oscillate with cross-coupled and ring oscillator topologies is lower than FETs.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This result shows that HBTs are not appropriate devices for ring oscillators.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FETs are more compatible with ring oscillator topology!!!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</a:rPr>
              <a:t>BJTs are more compatible with another topology (</a:t>
            </a:r>
            <a:r>
              <a:rPr lang="en-US" dirty="0" err="1" smtClean="0">
                <a:solidFill>
                  <a:schemeClr val="bg1"/>
                </a:solidFill>
              </a:rPr>
              <a:t>Colpitts</a:t>
            </a:r>
            <a:r>
              <a:rPr lang="en-US" dirty="0" smtClean="0">
                <a:solidFill>
                  <a:schemeClr val="bg1"/>
                </a:solidFill>
              </a:rPr>
              <a:t>) to exploit their higher power and </a:t>
            </a:r>
            <a:r>
              <a:rPr lang="en-US" dirty="0" err="1" smtClean="0">
                <a:solidFill>
                  <a:schemeClr val="bg1"/>
                </a:solidFill>
              </a:rPr>
              <a:t>f</a:t>
            </a:r>
            <a:r>
              <a:rPr lang="en-US" baseline="-25000" dirty="0" err="1" smtClean="0">
                <a:solidFill>
                  <a:schemeClr val="bg1"/>
                </a:solidFill>
              </a:rPr>
              <a:t>max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83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sz="2600" dirty="0"/>
              <a:t>Maximizing the power gain of a transistor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67412"/>
            <a:ext cx="7496175" cy="44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733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sz="2600" dirty="0"/>
              <a:t>Maximizing the power gain of a transistor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67"/>
          <a:stretch/>
        </p:blipFill>
        <p:spPr bwMode="auto">
          <a:xfrm>
            <a:off x="838200" y="1517114"/>
            <a:ext cx="7924800" cy="4945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471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How to Reach </a:t>
            </a:r>
            <a:r>
              <a:rPr lang="en-US" sz="3200" dirty="0" err="1" smtClean="0"/>
              <a:t>Gmax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043" y="1295400"/>
            <a:ext cx="7681912" cy="1047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9930" y="2408421"/>
            <a:ext cx="2671762" cy="1714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408421"/>
            <a:ext cx="2514600" cy="499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5" y="3048000"/>
            <a:ext cx="4848225" cy="1720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81000" y="4876800"/>
            <a:ext cx="8458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For the same |V1| (the </a:t>
            </a:r>
            <a:r>
              <a:rPr lang="en-US" dirty="0"/>
              <a:t>same input power), maximum PR </a:t>
            </a:r>
            <a:r>
              <a:rPr lang="en-US" dirty="0" smtClean="0"/>
              <a:t>(output </a:t>
            </a:r>
            <a:r>
              <a:rPr lang="en-US" dirty="0"/>
              <a:t>power) results in maximum power gain of the device.</a:t>
            </a:r>
          </a:p>
        </p:txBody>
      </p:sp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5577591"/>
            <a:ext cx="2408967" cy="528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1769" y="5571129"/>
            <a:ext cx="4181475" cy="524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036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Optimum Condition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351935"/>
            <a:ext cx="7924800" cy="1086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866" y="2340249"/>
            <a:ext cx="6855619" cy="4212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372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389943"/>
            <a:ext cx="7162800" cy="4791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sz="3200" dirty="0" smtClean="0"/>
              <a:t>Maximum Achievable Gain(</a:t>
            </a:r>
            <a:r>
              <a:rPr lang="en-US" sz="3200" dirty="0" err="1" smtClean="0"/>
              <a:t>G</a:t>
            </a:r>
            <a:r>
              <a:rPr lang="en-US" sz="3200" baseline="-25000" dirty="0" err="1" smtClean="0"/>
              <a:t>max</a:t>
            </a:r>
            <a:r>
              <a:rPr lang="en-US" sz="3200" dirty="0" smtClean="0"/>
              <a:t>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9134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dirty="0" smtClean="0"/>
              <a:t>Optimum Condition</a:t>
            </a:r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05000"/>
            <a:ext cx="4648200" cy="331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6656" y="2723506"/>
            <a:ext cx="3534674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524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idx="1"/>
            <p:custDataLst>
              <p:tags r:id="rId1"/>
            </p:custDataLst>
          </p:nvPr>
        </p:nvSpPr>
        <p:spPr>
          <a:xfrm>
            <a:off x="711200" y="1524000"/>
            <a:ext cx="7772400" cy="4114800"/>
          </a:xfrm>
        </p:spPr>
        <p:txBody>
          <a:bodyPr/>
          <a:lstStyle/>
          <a:p>
            <a:r>
              <a:rPr lang="en-US" dirty="0" smtClean="0"/>
              <a:t>Each device, HBT or FET, works best with a particular topology, </a:t>
            </a:r>
            <a:r>
              <a:rPr lang="en-US" dirty="0" err="1" smtClean="0"/>
              <a:t>Colpitts</a:t>
            </a:r>
            <a:r>
              <a:rPr lang="en-US" dirty="0" smtClean="0"/>
              <a:t> or ring oscillator, respectively.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Optimum conditions (gain, phase) must be found for each device to maximize power output and frequency.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Circuit elements may be added to the active device to realize optimum conditions.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244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381000"/>
            <a:ext cx="85344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>
              <a:solidFill>
                <a:schemeClr val="bg1"/>
              </a:solidFill>
              <a:latin typeface="+mn-lt"/>
            </a:endParaRPr>
          </a:p>
          <a:p>
            <a:pPr algn="ctr"/>
            <a:r>
              <a:rPr lang="en-US" sz="2400" dirty="0" smtClean="0">
                <a:solidFill>
                  <a:schemeClr val="bg1"/>
                </a:solidFill>
                <a:latin typeface="+mn-lt"/>
              </a:rPr>
              <a:t>References:</a:t>
            </a:r>
            <a:endParaRPr lang="en-US" sz="2400" dirty="0">
              <a:solidFill>
                <a:schemeClr val="bg1"/>
              </a:solidFill>
              <a:latin typeface="+mn-lt"/>
            </a:endParaRPr>
          </a:p>
          <a:p>
            <a:endParaRPr lang="en-US" dirty="0" smtClean="0">
              <a:solidFill>
                <a:schemeClr val="bg1"/>
              </a:solidFill>
              <a:latin typeface="+mn-lt"/>
            </a:endParaRPr>
          </a:p>
          <a:p>
            <a:endParaRPr lang="en-US" dirty="0">
              <a:solidFill>
                <a:schemeClr val="bg1"/>
              </a:solidFill>
              <a:latin typeface="+mn-lt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+mn-lt"/>
              </a:rPr>
              <a:t>[1] O. </a:t>
            </a:r>
            <a:r>
              <a:rPr lang="en-US" dirty="0" err="1" smtClean="0">
                <a:solidFill>
                  <a:schemeClr val="bg1"/>
                </a:solidFill>
                <a:latin typeface="+mn-lt"/>
              </a:rPr>
              <a:t>Momeni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, </a:t>
            </a:r>
            <a:r>
              <a:rPr lang="en-US" dirty="0">
                <a:solidFill>
                  <a:schemeClr val="bg1"/>
                </a:solidFill>
                <a:latin typeface="+mn-lt"/>
              </a:rPr>
              <a:t>and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E. </a:t>
            </a:r>
            <a:r>
              <a:rPr lang="en-US" dirty="0" err="1" smtClean="0">
                <a:solidFill>
                  <a:schemeClr val="bg1"/>
                </a:solidFill>
                <a:latin typeface="+mn-lt"/>
              </a:rPr>
              <a:t>Afshari</a:t>
            </a:r>
            <a:r>
              <a:rPr lang="en-US" dirty="0">
                <a:solidFill>
                  <a:schemeClr val="bg1"/>
                </a:solidFill>
                <a:latin typeface="+mn-lt"/>
              </a:rPr>
              <a:t>,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“High </a:t>
            </a:r>
            <a:r>
              <a:rPr lang="en-US" dirty="0">
                <a:solidFill>
                  <a:schemeClr val="bg1"/>
                </a:solidFill>
                <a:latin typeface="+mn-lt"/>
              </a:rPr>
              <a:t>Power Terahertz and Millimeter-Wave Oscillator</a:t>
            </a:r>
          </a:p>
          <a:p>
            <a:r>
              <a:rPr lang="en-US" dirty="0">
                <a:solidFill>
                  <a:schemeClr val="bg1"/>
                </a:solidFill>
                <a:latin typeface="+mn-lt"/>
              </a:rPr>
              <a:t>Design: A Systematic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Approach” </a:t>
            </a:r>
            <a:r>
              <a:rPr lang="en-US" dirty="0">
                <a:solidFill>
                  <a:schemeClr val="bg1"/>
                </a:solidFill>
                <a:latin typeface="+mn-lt"/>
              </a:rPr>
              <a:t>IEEE JOURNAL OF SOLID-STATE CIRCUITS, VOL. 46, NO. 3, MARCH 2011 </a:t>
            </a:r>
          </a:p>
          <a:p>
            <a:endParaRPr lang="en-US" dirty="0" smtClean="0">
              <a:solidFill>
                <a:schemeClr val="bg1"/>
              </a:solidFill>
              <a:latin typeface="+mn-lt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+mn-lt"/>
              </a:rPr>
              <a:t>[2] </a:t>
            </a:r>
            <a:r>
              <a:rPr lang="en-US" dirty="0">
                <a:solidFill>
                  <a:schemeClr val="bg1"/>
                </a:solidFill>
                <a:latin typeface="+mn-lt"/>
              </a:rPr>
              <a:t>O. </a:t>
            </a:r>
            <a:r>
              <a:rPr lang="en-US" dirty="0" err="1">
                <a:solidFill>
                  <a:schemeClr val="bg1"/>
                </a:solidFill>
                <a:latin typeface="+mn-lt"/>
              </a:rPr>
              <a:t>Momeni</a:t>
            </a:r>
            <a:r>
              <a:rPr lang="en-US" dirty="0">
                <a:solidFill>
                  <a:schemeClr val="bg1"/>
                </a:solidFill>
                <a:latin typeface="+mn-lt"/>
              </a:rPr>
              <a:t>, and E. </a:t>
            </a:r>
            <a:r>
              <a:rPr lang="en-US" dirty="0" err="1">
                <a:solidFill>
                  <a:schemeClr val="bg1"/>
                </a:solidFill>
                <a:latin typeface="+mn-lt"/>
              </a:rPr>
              <a:t>Afshari</a:t>
            </a:r>
            <a:r>
              <a:rPr lang="en-US" dirty="0">
                <a:solidFill>
                  <a:schemeClr val="bg1"/>
                </a:solidFill>
                <a:latin typeface="+mn-lt"/>
              </a:rPr>
              <a:t>,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“ A High Gain 107GHZ Amplifier in 130 nm CMOS” CICC , 2011</a:t>
            </a:r>
          </a:p>
          <a:p>
            <a:endParaRPr lang="en-US" dirty="0" smtClean="0">
              <a:solidFill>
                <a:schemeClr val="bg1"/>
              </a:solidFill>
              <a:latin typeface="+mn-lt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+mn-lt"/>
              </a:rPr>
              <a:t>[3] B. </a:t>
            </a:r>
            <a:r>
              <a:rPr lang="en-US" dirty="0" err="1" smtClean="0">
                <a:solidFill>
                  <a:schemeClr val="bg1"/>
                </a:solidFill>
                <a:latin typeface="+mn-lt"/>
              </a:rPr>
              <a:t>Razavi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,”RF Microelectronics”, </a:t>
            </a:r>
            <a:r>
              <a:rPr lang="en-US" dirty="0" err="1" smtClean="0">
                <a:solidFill>
                  <a:schemeClr val="bg1"/>
                </a:solidFill>
                <a:latin typeface="+mn-lt"/>
              </a:rPr>
              <a:t>Printice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 Hall, 2012.</a:t>
            </a:r>
          </a:p>
          <a:p>
            <a:endParaRPr lang="en-US" dirty="0" smtClean="0">
              <a:solidFill>
                <a:schemeClr val="bg1"/>
              </a:solidFill>
              <a:latin typeface="+mn-lt"/>
            </a:endParaRPr>
          </a:p>
          <a:p>
            <a:endParaRPr lang="en-US" dirty="0" smtClean="0">
              <a:solidFill>
                <a:schemeClr val="bg1"/>
              </a:solidFill>
              <a:latin typeface="+mn-lt"/>
            </a:endParaRPr>
          </a:p>
          <a:p>
            <a:endParaRPr lang="en-US" dirty="0">
              <a:solidFill>
                <a:schemeClr val="bg1"/>
              </a:solidFill>
              <a:latin typeface="+mn-lt"/>
            </a:endParaRPr>
          </a:p>
          <a:p>
            <a:endParaRPr lang="en-US" dirty="0">
              <a:solidFill>
                <a:schemeClr val="bg1"/>
              </a:solidFill>
              <a:latin typeface="+mn-lt"/>
            </a:endParaRPr>
          </a:p>
          <a:p>
            <a:endParaRPr lang="en-US" dirty="0">
              <a:solidFill>
                <a:schemeClr val="bg1"/>
              </a:solidFill>
              <a:latin typeface="+mn-lt"/>
            </a:endParaRPr>
          </a:p>
          <a:p>
            <a:endParaRPr lang="en-US" dirty="0">
              <a:solidFill>
                <a:schemeClr val="bg1"/>
              </a:solidFill>
              <a:latin typeface="+mn-lt"/>
            </a:endParaRPr>
          </a:p>
          <a:p>
            <a:endParaRPr lang="en-US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8500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682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711683" name="Rectangle 3"/>
          <p:cNvSpPr>
            <a:spLocks noGrp="1" noChangeArrowheads="1"/>
          </p:cNvSpPr>
          <p:nvPr>
            <p:ph idx="1"/>
            <p:custDataLst>
              <p:tags r:id="rId2"/>
            </p:custDataLst>
          </p:nvPr>
        </p:nvSpPr>
        <p:spPr>
          <a:xfrm>
            <a:off x="609600" y="1295400"/>
            <a:ext cx="8382000" cy="2819400"/>
          </a:xfrm>
        </p:spPr>
        <p:txBody>
          <a:bodyPr/>
          <a:lstStyle/>
          <a:p>
            <a:pPr>
              <a:lnSpc>
                <a:spcPct val="250000"/>
              </a:lnSpc>
            </a:pPr>
            <a:r>
              <a:rPr lang="en-US" dirty="0" smtClean="0"/>
              <a:t>Definition of maximum oscillation frequency (</a:t>
            </a:r>
            <a:r>
              <a:rPr lang="en-US" dirty="0" err="1" smtClean="0"/>
              <a:t>f</a:t>
            </a:r>
            <a:r>
              <a:rPr lang="en-US" baseline="-25000" dirty="0" err="1" smtClean="0"/>
              <a:t>max</a:t>
            </a:r>
            <a:r>
              <a:rPr lang="en-US" dirty="0" smtClean="0"/>
              <a:t>)  </a:t>
            </a:r>
          </a:p>
          <a:p>
            <a:pPr>
              <a:lnSpc>
                <a:spcPct val="250000"/>
              </a:lnSpc>
            </a:pPr>
            <a:r>
              <a:rPr lang="en-US" dirty="0" smtClean="0"/>
              <a:t>Activity condition of two port device</a:t>
            </a:r>
          </a:p>
          <a:p>
            <a:pPr>
              <a:lnSpc>
                <a:spcPct val="250000"/>
              </a:lnSpc>
            </a:pPr>
            <a:r>
              <a:rPr lang="en-US" dirty="0" smtClean="0"/>
              <a:t>How to increase power gain of the transistor near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max</a:t>
            </a:r>
            <a:endParaRPr lang="en-US" baseline="-25000" dirty="0" smtClean="0"/>
          </a:p>
          <a:p>
            <a:pPr>
              <a:lnSpc>
                <a:spcPct val="250000"/>
              </a:lnSpc>
            </a:pPr>
            <a:r>
              <a:rPr lang="en-US" dirty="0" smtClean="0"/>
              <a:t>Oscillator design example</a:t>
            </a:r>
          </a:p>
          <a:p>
            <a:pPr>
              <a:lnSpc>
                <a:spcPct val="250000"/>
              </a:lnSpc>
            </a:pPr>
            <a:r>
              <a:rPr lang="en-US" dirty="0" smtClean="0"/>
              <a:t>Amplifier design example</a:t>
            </a:r>
          </a:p>
          <a:p>
            <a:pPr>
              <a:lnSpc>
                <a:spcPct val="250000"/>
              </a:lnSpc>
            </a:pPr>
            <a:r>
              <a:rPr lang="en-US" dirty="0" smtClean="0"/>
              <a:t>Conclusion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Maximum Available Gain(</a:t>
            </a:r>
            <a:r>
              <a:rPr lang="en-US" sz="3200" dirty="0" err="1" smtClean="0"/>
              <a:t>Gma</a:t>
            </a:r>
            <a:r>
              <a:rPr lang="en-US" sz="3200" dirty="0" smtClean="0"/>
              <a:t>)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00200"/>
            <a:ext cx="7677150" cy="4514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9284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Unilateral Gain (U)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371600"/>
            <a:ext cx="7086600" cy="4386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758543"/>
            <a:ext cx="7729537" cy="588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564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Maximum Achievable Gain(</a:t>
            </a:r>
            <a:r>
              <a:rPr lang="en-US" sz="3200" dirty="0" err="1" smtClean="0"/>
              <a:t>G</a:t>
            </a:r>
            <a:r>
              <a:rPr lang="en-US" sz="3200" baseline="-25000" dirty="0" err="1" smtClean="0"/>
              <a:t>max</a:t>
            </a:r>
            <a:r>
              <a:rPr lang="en-US" sz="3200" dirty="0" smtClean="0"/>
              <a:t>)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478347"/>
            <a:ext cx="7748587" cy="4508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094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11200" y="1524000"/>
            <a:ext cx="7772400" cy="7085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The intriguing </a:t>
            </a:r>
            <a:r>
              <a:rPr lang="en-US" dirty="0" smtClean="0">
                <a:solidFill>
                  <a:schemeClr val="bg1"/>
                </a:solidFill>
              </a:rPr>
              <a:t>property of </a:t>
            </a:r>
            <a:r>
              <a:rPr lang="en-US" dirty="0">
                <a:solidFill>
                  <a:schemeClr val="bg1"/>
                </a:solidFill>
              </a:rPr>
              <a:t>is that it is invariant under any </a:t>
            </a:r>
            <a:r>
              <a:rPr lang="en-US" dirty="0" smtClean="0">
                <a:solidFill>
                  <a:schemeClr val="bg1"/>
                </a:solidFill>
              </a:rPr>
              <a:t>4-port</a:t>
            </a:r>
            <a:r>
              <a:rPr lang="en-US" dirty="0">
                <a:solidFill>
                  <a:schemeClr val="bg1"/>
                </a:solidFill>
              </a:rPr>
              <a:t>, linear, </a:t>
            </a:r>
            <a:r>
              <a:rPr lang="en-US" dirty="0" smtClean="0">
                <a:solidFill>
                  <a:schemeClr val="bg1"/>
                </a:solidFill>
              </a:rPr>
              <a:t>lossless, reciprocal </a:t>
            </a:r>
            <a:r>
              <a:rPr lang="en-US" dirty="0">
                <a:solidFill>
                  <a:schemeClr val="bg1"/>
                </a:solidFill>
              </a:rPr>
              <a:t>embedding shown in </a:t>
            </a:r>
            <a:r>
              <a:rPr lang="en-US" dirty="0" smtClean="0">
                <a:solidFill>
                  <a:schemeClr val="bg1"/>
                </a:solidFill>
              </a:rPr>
              <a:t>Fig.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667000"/>
            <a:ext cx="5019675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838200" y="5410200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 In all of these oscillators, the oscillation frequency is around half of the of the transistors</a:t>
            </a:r>
          </a:p>
        </p:txBody>
      </p:sp>
    </p:spTree>
    <p:extLst>
      <p:ext uri="{BB962C8B-B14F-4D97-AF65-F5344CB8AC3E}">
        <p14:creationId xmlns:p14="http://schemas.microsoft.com/office/powerpoint/2010/main" val="48897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b="0" dirty="0"/>
              <a:t>Signal generation at these frequencies is a major </a:t>
            </a:r>
            <a:r>
              <a:rPr lang="en-US" b="0" dirty="0" smtClean="0"/>
              <a:t>challenge solid-state </a:t>
            </a:r>
            <a:r>
              <a:rPr lang="en-US" b="0" dirty="0"/>
              <a:t>electronics due to the limited cut-off </a:t>
            </a:r>
            <a:r>
              <a:rPr lang="en-US" b="0" dirty="0" smtClean="0"/>
              <a:t>frequency and </a:t>
            </a:r>
            <a:r>
              <a:rPr lang="en-US" b="0" dirty="0"/>
              <a:t>breakdown voltage of active </a:t>
            </a:r>
            <a:r>
              <a:rPr lang="en-US" b="0" dirty="0" smtClean="0"/>
              <a:t>device.</a:t>
            </a:r>
          </a:p>
          <a:p>
            <a:r>
              <a:rPr lang="en-US" b="0" dirty="0" smtClean="0"/>
              <a:t>The question </a:t>
            </a:r>
            <a:r>
              <a:rPr lang="en-US" b="0" dirty="0"/>
              <a:t>that arises is whether the oscillators </a:t>
            </a:r>
            <a:r>
              <a:rPr lang="en-US" b="0" dirty="0" smtClean="0"/>
              <a:t>have exploited the full </a:t>
            </a:r>
            <a:r>
              <a:rPr lang="en-US" b="0" dirty="0"/>
              <a:t>capacity of the active devices in terms of </a:t>
            </a:r>
            <a:r>
              <a:rPr lang="en-US" b="0" dirty="0" smtClean="0"/>
              <a:t>output power and frequency</a:t>
            </a:r>
            <a:r>
              <a:rPr lang="en-US" b="0" dirty="0"/>
              <a:t>. </a:t>
            </a:r>
            <a:r>
              <a:rPr lang="en-US" b="0" dirty="0" smtClean="0"/>
              <a:t> </a:t>
            </a:r>
          </a:p>
          <a:p>
            <a:r>
              <a:rPr lang="en-US" b="0" dirty="0"/>
              <a:t>In other words, in any given process, it is </a:t>
            </a:r>
            <a:r>
              <a:rPr lang="en-US" b="0" dirty="0" smtClean="0"/>
              <a:t>essential to </a:t>
            </a:r>
            <a:r>
              <a:rPr lang="en-US" b="0" dirty="0"/>
              <a:t>ﬁnd the maximum oscillation frequency of a circuit </a:t>
            </a:r>
            <a:r>
              <a:rPr lang="en-US" b="0" dirty="0" smtClean="0"/>
              <a:t>topology, considering </a:t>
            </a:r>
            <a:r>
              <a:rPr lang="en-US" b="0" dirty="0"/>
              <a:t>the quality factor of the passive components. </a:t>
            </a:r>
            <a:r>
              <a:rPr lang="en-US" b="0" dirty="0" smtClean="0"/>
              <a:t>Furthermore, for </a:t>
            </a:r>
            <a:r>
              <a:rPr lang="en-US" b="0" dirty="0"/>
              <a:t>a ﬁxed frequency, it is important to determine </a:t>
            </a:r>
            <a:r>
              <a:rPr lang="en-US" b="0" dirty="0" smtClean="0"/>
              <a:t>the topology </a:t>
            </a:r>
            <a:r>
              <a:rPr lang="en-US" b="0" dirty="0"/>
              <a:t>that results in maximum output power.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29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Definition of maximum oscillation frequency(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en-US" sz="2800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max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7772400" cy="4114800"/>
          </a:xfrm>
        </p:spPr>
        <p:txBody>
          <a:bodyPr/>
          <a:lstStyle/>
          <a:p>
            <a:pPr marL="0" indent="0" algn="ctr">
              <a:spcBef>
                <a:spcPts val="1200"/>
              </a:spcBef>
              <a:buNone/>
            </a:pPr>
            <a:r>
              <a:rPr lang="en-US" b="0" dirty="0" smtClean="0">
                <a:solidFill>
                  <a:srgbClr val="FF3300"/>
                </a:solidFill>
              </a:rPr>
              <a:t>Unilateral </a:t>
            </a:r>
            <a:r>
              <a:rPr lang="en-US" b="0" dirty="0">
                <a:solidFill>
                  <a:srgbClr val="FF3300"/>
                </a:solidFill>
              </a:rPr>
              <a:t>Power Gain and the Origin </a:t>
            </a:r>
            <a:r>
              <a:rPr lang="en-US" b="0" dirty="0" smtClean="0">
                <a:solidFill>
                  <a:srgbClr val="FF3300"/>
                </a:solidFill>
              </a:rPr>
              <a:t>of </a:t>
            </a:r>
            <a:r>
              <a:rPr lang="en-US" b="0" dirty="0" err="1">
                <a:solidFill>
                  <a:srgbClr val="FF3300"/>
                </a:solidFill>
              </a:rPr>
              <a:t>f</a:t>
            </a:r>
            <a:r>
              <a:rPr lang="en-US" b="0" baseline="-25000" dirty="0" err="1">
                <a:solidFill>
                  <a:srgbClr val="FF3300"/>
                </a:solidFill>
              </a:rPr>
              <a:t>max</a:t>
            </a:r>
            <a:endParaRPr lang="en-US" b="0" dirty="0" smtClean="0">
              <a:solidFill>
                <a:srgbClr val="FF33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668" y="2446055"/>
            <a:ext cx="3819525" cy="1854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494613"/>
            <a:ext cx="2581275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514662" y="1828801"/>
            <a:ext cx="824833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Invariant function U </a:t>
            </a:r>
            <a:r>
              <a:rPr lang="en-US" dirty="0">
                <a:solidFill>
                  <a:schemeClr val="bg1"/>
                </a:solidFill>
              </a:rPr>
              <a:t>for </a:t>
            </a:r>
            <a:r>
              <a:rPr lang="en-US" dirty="0" smtClean="0">
                <a:solidFill>
                  <a:schemeClr val="bg1"/>
                </a:solidFill>
              </a:rPr>
              <a:t>a linear </a:t>
            </a:r>
            <a:r>
              <a:rPr lang="en-US" dirty="0">
                <a:solidFill>
                  <a:schemeClr val="bg1"/>
                </a:solidFill>
              </a:rPr>
              <a:t>two-port </a:t>
            </a:r>
            <a:r>
              <a:rPr lang="en-US" dirty="0" smtClean="0">
                <a:solidFill>
                  <a:schemeClr val="bg1"/>
                </a:solidFill>
              </a:rPr>
              <a:t>network (three-terminal device)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49639" y="33528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For </a:t>
            </a:r>
            <a:r>
              <a:rPr lang="en-US" dirty="0">
                <a:solidFill>
                  <a:schemeClr val="bg1"/>
                </a:solidFill>
              </a:rPr>
              <a:t>any two-port device such as a transistor</a:t>
            </a:r>
            <a:r>
              <a:rPr lang="en-US" dirty="0" smtClean="0">
                <a:solidFill>
                  <a:schemeClr val="bg1"/>
                </a:solidFill>
              </a:rPr>
              <a:t>, U is only </a:t>
            </a:r>
            <a:r>
              <a:rPr lang="en-US" dirty="0">
                <a:solidFill>
                  <a:schemeClr val="bg1"/>
                </a:solidFill>
              </a:rPr>
              <a:t>a function of the inherent characteristics of the </a:t>
            </a:r>
            <a:r>
              <a:rPr lang="en-US" dirty="0" smtClean="0">
                <a:solidFill>
                  <a:schemeClr val="bg1"/>
                </a:solidFill>
              </a:rPr>
              <a:t>device.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024204" y="5029200"/>
            <a:ext cx="37275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 a </a:t>
            </a:r>
            <a:r>
              <a:rPr lang="en-US" dirty="0">
                <a:solidFill>
                  <a:schemeClr val="bg1"/>
                </a:solidFill>
              </a:rPr>
              <a:t>FET device, if we connect gate, source, and drain nodes to any of the three terminals the value of U remains the same. 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413961"/>
            <a:ext cx="4038600" cy="199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" y="2523187"/>
            <a:ext cx="1771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218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706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Definition of maximum oscillation frequency(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en-US" sz="2800" baseline="-25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max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81000" y="1447800"/>
            <a:ext cx="8610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  <a:latin typeface="+mn-lt"/>
              </a:rPr>
              <a:t>Here, we 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are interested in the other property 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of U. which 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is related to the activity of a device. </a:t>
            </a:r>
            <a:endParaRPr lang="en-US" sz="1800" dirty="0" smtClean="0">
              <a:solidFill>
                <a:schemeClr val="bg1"/>
              </a:solidFill>
              <a:latin typeface="+mn-lt"/>
            </a:endParaRPr>
          </a:p>
          <a:p>
            <a:endParaRPr lang="en-US" sz="1800" dirty="0">
              <a:solidFill>
                <a:schemeClr val="bg1"/>
              </a:solidFill>
              <a:latin typeface="+mn-lt"/>
            </a:endParaRPr>
          </a:p>
          <a:p>
            <a:r>
              <a:rPr lang="en-US" sz="1800" dirty="0" smtClean="0">
                <a:solidFill>
                  <a:schemeClr val="bg1"/>
                </a:solidFill>
                <a:latin typeface="+mn-lt"/>
              </a:rPr>
              <a:t>A 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device is called 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active at 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a certain frequency if it can generate power in the form 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of single 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sinusoidal signal at that 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frequency. </a:t>
            </a:r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1000" y="3124200"/>
            <a:ext cx="8229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It is shown in [1],</a:t>
            </a:r>
            <a:r>
              <a:rPr lang="en-US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that if </a:t>
            </a:r>
            <a:r>
              <a:rPr lang="en-US" dirty="0">
                <a:solidFill>
                  <a:schemeClr val="bg1"/>
                </a:solidFill>
                <a:latin typeface="+mn-lt"/>
              </a:rPr>
              <a:t>U&gt;1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US" dirty="0">
                <a:solidFill>
                  <a:schemeClr val="bg1"/>
                </a:solidFill>
                <a:latin typeface="+mn-lt"/>
              </a:rPr>
              <a:t>, the device is active.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Similar to </a:t>
            </a:r>
            <a:r>
              <a:rPr lang="en-US" dirty="0">
                <a:solidFill>
                  <a:schemeClr val="bg1"/>
                </a:solidFill>
                <a:latin typeface="+mn-lt"/>
              </a:rPr>
              <a:t>other device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characteristics, U </a:t>
            </a:r>
            <a:r>
              <a:rPr lang="en-US" dirty="0">
                <a:solidFill>
                  <a:schemeClr val="bg1"/>
                </a:solidFill>
                <a:latin typeface="+mn-lt"/>
              </a:rPr>
              <a:t>is also a function of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frequency and</a:t>
            </a:r>
            <a:r>
              <a:rPr lang="en-US" dirty="0">
                <a:solidFill>
                  <a:schemeClr val="bg1"/>
                </a:solidFill>
                <a:latin typeface="+mn-lt"/>
              </a:rPr>
              <a:t>, in most cases, decreases with frequency.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The frequency </a:t>
            </a:r>
            <a:r>
              <a:rPr lang="en-US" dirty="0">
                <a:solidFill>
                  <a:schemeClr val="bg1"/>
                </a:solidFill>
                <a:latin typeface="+mn-lt"/>
              </a:rPr>
              <a:t>that results in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U=1 is </a:t>
            </a:r>
            <a:r>
              <a:rPr lang="en-US" dirty="0">
                <a:solidFill>
                  <a:schemeClr val="bg1"/>
                </a:solidFill>
                <a:latin typeface="+mn-lt"/>
              </a:rPr>
              <a:t>called the maximum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oscillation frequency (</a:t>
            </a:r>
            <a:r>
              <a:rPr lang="en-US" dirty="0" err="1" smtClean="0">
                <a:solidFill>
                  <a:schemeClr val="bg1"/>
                </a:solidFill>
                <a:latin typeface="+mn-lt"/>
              </a:rPr>
              <a:t>fmax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). 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Activity condition of two port device</a:t>
            </a:r>
          </a:p>
        </p:txBody>
      </p:sp>
      <p:sp>
        <p:nvSpPr>
          <p:cNvPr id="6" name="Rectangle 5"/>
          <p:cNvSpPr/>
          <p:nvPr/>
        </p:nvSpPr>
        <p:spPr>
          <a:xfrm>
            <a:off x="381000" y="1371600"/>
            <a:ext cx="8458200" cy="416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  <a:latin typeface="+mn-lt"/>
              </a:rPr>
              <a:t>To ﬁnd the activity condition, ﬁrst we ﬁnd the real 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power ﬂowing </a:t>
            </a:r>
            <a:r>
              <a:rPr lang="en-US" dirty="0">
                <a:solidFill>
                  <a:schemeClr val="bg1"/>
                </a:solidFill>
                <a:latin typeface="+mn-lt"/>
              </a:rPr>
              <a:t>out of a device. 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752600"/>
            <a:ext cx="313918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05000"/>
            <a:ext cx="170497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148" y="2347912"/>
            <a:ext cx="1771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286000"/>
            <a:ext cx="402907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457200" y="3124200"/>
            <a:ext cx="564504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Since we are interested in the sign </a:t>
            </a:r>
            <a:r>
              <a:rPr lang="en-US" dirty="0" smtClean="0">
                <a:solidFill>
                  <a:schemeClr val="bg1"/>
                </a:solidFill>
              </a:rPr>
              <a:t>of </a:t>
            </a:r>
            <a:r>
              <a:rPr lang="en-US" dirty="0" smtClean="0">
                <a:solidFill>
                  <a:srgbClr val="FF0000"/>
                </a:solidFill>
              </a:rPr>
              <a:t>P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, we can </a:t>
            </a:r>
            <a:r>
              <a:rPr lang="en-US" dirty="0" smtClean="0">
                <a:solidFill>
                  <a:schemeClr val="bg1"/>
                </a:solidFill>
              </a:rPr>
              <a:t>simplify: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581400"/>
            <a:ext cx="39719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551809"/>
            <a:ext cx="1943100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4336763"/>
            <a:ext cx="4429125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457200" y="5715000"/>
            <a:ext cx="84482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>
                <a:solidFill>
                  <a:schemeClr val="bg1"/>
                </a:solidFill>
                <a:latin typeface="+mn-lt"/>
              </a:rPr>
              <a:t>                        To maximize P                                       </a:t>
            </a:r>
            <a:r>
              <a:rPr lang="en-US" b="1" dirty="0" smtClean="0">
                <a:latin typeface="+mn-lt"/>
              </a:rPr>
              <a:t>A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US" dirty="0">
                <a:solidFill>
                  <a:schemeClr val="bg1"/>
                </a:solidFill>
                <a:latin typeface="+mn-lt"/>
              </a:rPr>
              <a:t>and </a:t>
            </a:r>
            <a:r>
              <a:rPr lang="el-GR" b="1" dirty="0" smtClean="0">
                <a:latin typeface="+mn-lt"/>
              </a:rPr>
              <a:t>Φ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 should be maximized. 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238640" y="4447468"/>
            <a:ext cx="24090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Real power: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57200" y="4987350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For the device to be active, the net power ﬂowing out of the device should be positive, P</a:t>
            </a:r>
            <a:r>
              <a:rPr lang="en-US" baseline="-25000" dirty="0">
                <a:solidFill>
                  <a:schemeClr val="bg1"/>
                </a:solidFill>
              </a:rPr>
              <a:t>R</a:t>
            </a:r>
            <a:r>
              <a:rPr lang="en-US" dirty="0">
                <a:solidFill>
                  <a:schemeClr val="bg1"/>
                </a:solidFill>
              </a:rPr>
              <a:t>&gt;0 </a:t>
            </a:r>
            <a:endParaRPr lang="en-US" dirty="0"/>
          </a:p>
        </p:txBody>
      </p:sp>
      <p:sp>
        <p:nvSpPr>
          <p:cNvPr id="3" name="Right Arrow 2"/>
          <p:cNvSpPr/>
          <p:nvPr/>
        </p:nvSpPr>
        <p:spPr bwMode="auto">
          <a:xfrm>
            <a:off x="4224338" y="5829910"/>
            <a:ext cx="576262" cy="139987"/>
          </a:xfrm>
          <a:prstGeom prst="rightArrow">
            <a:avLst/>
          </a:prstGeom>
          <a:solidFill>
            <a:srgbClr val="CC0000"/>
          </a:solidFill>
          <a:ln w="25400" cap="sq" cmpd="sng" algn="ctr">
            <a:solidFill>
              <a:srgbClr val="C0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880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sz="2800" dirty="0"/>
              <a:t>Activity condition of two port device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607742"/>
            <a:ext cx="2100866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7043" y="2667000"/>
            <a:ext cx="376936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542144" y="3810000"/>
            <a:ext cx="83058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 smtClean="0"/>
              <a:t>A</a:t>
            </a:r>
            <a:r>
              <a:rPr lang="en-US" sz="1800" dirty="0" smtClean="0">
                <a:solidFill>
                  <a:schemeClr val="bg1"/>
                </a:solidFill>
              </a:rPr>
              <a:t> and </a:t>
            </a:r>
            <a:r>
              <a:rPr lang="el-GR" sz="1800" b="1" dirty="0" smtClean="0"/>
              <a:t>Φ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 describe the relation between the voltage amplitude and phase of the two ports of the transistor and for a given topology(oscillator), they are usually constant.</a:t>
            </a:r>
          </a:p>
          <a:p>
            <a:endParaRPr lang="en-US" sz="1800" dirty="0" smtClean="0">
              <a:solidFill>
                <a:schemeClr val="bg1"/>
              </a:solidFill>
              <a:latin typeface="+mn-lt"/>
            </a:endParaRPr>
          </a:p>
          <a:p>
            <a:r>
              <a:rPr lang="en-US" sz="1800" dirty="0" smtClean="0">
                <a:solidFill>
                  <a:schemeClr val="bg1"/>
                </a:solidFill>
                <a:latin typeface="+mn-lt"/>
              </a:rPr>
              <a:t>As 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a result, the maximum frequency of oscillation in a 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ﬁxed topology 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can be signiﬁcantly lower than the device limit. </a:t>
            </a:r>
            <a:endParaRPr lang="en-US" sz="1800" dirty="0" smtClean="0">
              <a:solidFill>
                <a:schemeClr val="bg1"/>
              </a:solidFill>
              <a:latin typeface="+mn-lt"/>
            </a:endParaRPr>
          </a:p>
          <a:p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3400" y="1447800"/>
            <a:ext cx="8458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bg1"/>
                </a:solidFill>
                <a:latin typeface="+mn-lt"/>
              </a:rPr>
              <a:t>By taking derivative of P with respect of A and </a:t>
            </a:r>
            <a:r>
              <a:rPr lang="el-GR" dirty="0" smtClean="0">
                <a:solidFill>
                  <a:schemeClr val="bg1"/>
                </a:solidFill>
                <a:latin typeface="+mn-lt"/>
              </a:rPr>
              <a:t>Φ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 and equal each of them to zero, optimum value of A and </a:t>
            </a:r>
            <a:r>
              <a:rPr lang="el-GR" dirty="0" smtClean="0">
                <a:solidFill>
                  <a:schemeClr val="bg1"/>
                </a:solidFill>
                <a:latin typeface="+mn-lt"/>
              </a:rPr>
              <a:t>Φ</a:t>
            </a:r>
            <a:r>
              <a:rPr lang="en-US" dirty="0" smtClean="0">
                <a:solidFill>
                  <a:schemeClr val="bg1"/>
                </a:solidFill>
                <a:latin typeface="+mn-lt"/>
              </a:rPr>
              <a:t> for maximizing P are obtained.    </a:t>
            </a:r>
            <a:endParaRPr lang="en-US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7878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sz="2800" dirty="0"/>
              <a:t>Activity condition for oscillator design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28800"/>
            <a:ext cx="3600450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68313" y="1447800"/>
            <a:ext cx="35782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Maximum Frequency of Ring Oscillators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600200"/>
            <a:ext cx="296227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6" t="2935"/>
          <a:stretch/>
        </p:blipFill>
        <p:spPr bwMode="auto">
          <a:xfrm>
            <a:off x="609600" y="3529060"/>
            <a:ext cx="3581400" cy="2947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461" y="3581400"/>
            <a:ext cx="3524339" cy="2838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4876800" y="2514600"/>
            <a:ext cx="37383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f</a:t>
            </a:r>
            <a:r>
              <a:rPr lang="en-US" baseline="-25000" dirty="0" err="1" smtClean="0">
                <a:solidFill>
                  <a:schemeClr val="bg1"/>
                </a:solidFill>
              </a:rPr>
              <a:t>max</a:t>
            </a:r>
            <a:r>
              <a:rPr lang="en-US" dirty="0" smtClean="0">
                <a:solidFill>
                  <a:schemeClr val="bg1"/>
                </a:solidFill>
              </a:rPr>
              <a:t> of FET in IBM8HP is around 160GHz.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155234" y="3232215"/>
            <a:ext cx="26547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N=2, cross-coupled oscillator.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275784" y="3200400"/>
            <a:ext cx="248965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N=3, 3-stage ring oscillator.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34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sz="2800" dirty="0"/>
              <a:t>Activity condition for oscillator design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52600"/>
            <a:ext cx="3600450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68313" y="1371600"/>
            <a:ext cx="35782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Maximum Frequency of Ring Oscillators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676400"/>
            <a:ext cx="296227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55" y="3651354"/>
            <a:ext cx="3826556" cy="282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1934" y="3855378"/>
            <a:ext cx="3862466" cy="2774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4876800" y="2514600"/>
            <a:ext cx="37832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f</a:t>
            </a:r>
            <a:r>
              <a:rPr lang="en-US" baseline="-25000" dirty="0" err="1" smtClean="0">
                <a:solidFill>
                  <a:schemeClr val="bg1"/>
                </a:solidFill>
              </a:rPr>
              <a:t>max</a:t>
            </a:r>
            <a:r>
              <a:rPr lang="en-US" dirty="0" smtClean="0">
                <a:solidFill>
                  <a:schemeClr val="bg1"/>
                </a:solidFill>
              </a:rPr>
              <a:t> of HBT in IBM8HP is around 230GHz.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55234" y="3232215"/>
            <a:ext cx="26547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N=2, cross-coupled oscillator.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265509" y="2926348"/>
            <a:ext cx="248965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N=3, 3-stage ring oscillator.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2589" y="3200400"/>
            <a:ext cx="2068138" cy="1126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233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Negative Resistance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4697" y="3351806"/>
            <a:ext cx="3733800" cy="299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450236"/>
            <a:ext cx="3756297" cy="2959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4876800" y="2448898"/>
            <a:ext cx="2209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N=2, cross-coupled oscillator with HBT.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2362200"/>
            <a:ext cx="22478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N=2, cross-coupled oscillator with FET.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453966"/>
            <a:ext cx="2209800" cy="1975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438977"/>
            <a:ext cx="2286000" cy="2043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574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RANCHTO" val="0"/>
  <p:tag name="HOTSPOTTYPE" val="PreviousSlide"/>
  <p:tag name="DEFINEDINNAVIGATOR" val="False"/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Default Design">
  <a:themeElements>
    <a:clrScheme name="">
      <a:dk1>
        <a:srgbClr val="00354E"/>
      </a:dk1>
      <a:lt1>
        <a:srgbClr val="EAEAEA"/>
      </a:lt1>
      <a:dk2>
        <a:srgbClr val="002244"/>
      </a:dk2>
      <a:lt2>
        <a:srgbClr val="CCECFF"/>
      </a:lt2>
      <a:accent1>
        <a:srgbClr val="006699"/>
      </a:accent1>
      <a:accent2>
        <a:srgbClr val="6699FF"/>
      </a:accent2>
      <a:accent3>
        <a:srgbClr val="AAABB0"/>
      </a:accent3>
      <a:accent4>
        <a:srgbClr val="C8C8C8"/>
      </a:accent4>
      <a:accent5>
        <a:srgbClr val="AAB8CA"/>
      </a:accent5>
      <a:accent6>
        <a:srgbClr val="5C8AE7"/>
      </a:accent6>
      <a:hlink>
        <a:srgbClr val="CCCCFF"/>
      </a:hlink>
      <a:folHlink>
        <a:srgbClr val="5E6FD4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25400" cap="sq" cmpd="sng" algn="ctr">
          <a:solidFill>
            <a:schemeClr val="bg1">
              <a:lumMod val="75000"/>
              <a:lumOff val="25000"/>
            </a:schemeClr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354E"/>
        </a:dk1>
        <a:lt1>
          <a:srgbClr val="EAEAEA"/>
        </a:lt1>
        <a:dk2>
          <a:srgbClr val="006699"/>
        </a:dk2>
        <a:lt2>
          <a:srgbClr val="CCECFF"/>
        </a:lt2>
        <a:accent1>
          <a:srgbClr val="006699"/>
        </a:accent1>
        <a:accent2>
          <a:srgbClr val="6699FF"/>
        </a:accent2>
        <a:accent3>
          <a:srgbClr val="AAB8CA"/>
        </a:accent3>
        <a:accent4>
          <a:srgbClr val="C8C8C8"/>
        </a:accent4>
        <a:accent5>
          <a:srgbClr val="AAB8CA"/>
        </a:accent5>
        <a:accent6>
          <a:srgbClr val="5C8AE7"/>
        </a:accent6>
        <a:hlink>
          <a:srgbClr val="CCCCFF"/>
        </a:hlink>
        <a:folHlink>
          <a:srgbClr val="5E6FD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80"/>
        </a:dk1>
        <a:lt1>
          <a:srgbClr val="FFFFFF"/>
        </a:lt1>
        <a:dk2>
          <a:srgbClr val="3366CC"/>
        </a:dk2>
        <a:lt2>
          <a:srgbClr val="7A7C93"/>
        </a:lt2>
        <a:accent1>
          <a:srgbClr val="006699"/>
        </a:accent1>
        <a:accent2>
          <a:srgbClr val="6699FF"/>
        </a:accent2>
        <a:accent3>
          <a:srgbClr val="FFFFFF"/>
        </a:accent3>
        <a:accent4>
          <a:srgbClr val="00006C"/>
        </a:accent4>
        <a:accent5>
          <a:srgbClr val="AAB8CA"/>
        </a:accent5>
        <a:accent6>
          <a:srgbClr val="5C8AE7"/>
        </a:accent6>
        <a:hlink>
          <a:srgbClr val="CCCCFF"/>
        </a:hlink>
        <a:folHlink>
          <a:srgbClr val="5E6FD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969696"/>
        </a:accent1>
        <a:accent2>
          <a:srgbClr val="CBCBCB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B8B8B8"/>
        </a:accent6>
        <a:hlink>
          <a:srgbClr val="EAEAEA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660066"/>
        </a:dk1>
        <a:lt1>
          <a:srgbClr val="EAEAEA"/>
        </a:lt1>
        <a:dk2>
          <a:srgbClr val="3366CC"/>
        </a:dk2>
        <a:lt2>
          <a:srgbClr val="7A7C93"/>
        </a:lt2>
        <a:accent1>
          <a:srgbClr val="00CCCC"/>
        </a:accent1>
        <a:accent2>
          <a:srgbClr val="CC66FF"/>
        </a:accent2>
        <a:accent3>
          <a:srgbClr val="F3F3F3"/>
        </a:accent3>
        <a:accent4>
          <a:srgbClr val="560056"/>
        </a:accent4>
        <a:accent5>
          <a:srgbClr val="AAE2E2"/>
        </a:accent5>
        <a:accent6>
          <a:srgbClr val="B95CE7"/>
        </a:accent6>
        <a:hlink>
          <a:srgbClr val="CCFF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354E"/>
        </a:dk1>
        <a:lt1>
          <a:srgbClr val="EAEAEA"/>
        </a:lt1>
        <a:dk2>
          <a:srgbClr val="6D67AA"/>
        </a:dk2>
        <a:lt2>
          <a:srgbClr val="CCCCFF"/>
        </a:lt2>
        <a:accent1>
          <a:srgbClr val="6600CC"/>
        </a:accent1>
        <a:accent2>
          <a:srgbClr val="9999FF"/>
        </a:accent2>
        <a:accent3>
          <a:srgbClr val="BAB8D2"/>
        </a:accent3>
        <a:accent4>
          <a:srgbClr val="C8C8C8"/>
        </a:accent4>
        <a:accent5>
          <a:srgbClr val="B8AAE2"/>
        </a:accent5>
        <a:accent6>
          <a:srgbClr val="8A8AE7"/>
        </a:accent6>
        <a:hlink>
          <a:srgbClr val="CCCCFF"/>
        </a:hlink>
        <a:folHlink>
          <a:srgbClr val="9D70B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3366"/>
        </a:dk1>
        <a:lt1>
          <a:srgbClr val="EAEAEA"/>
        </a:lt1>
        <a:dk2>
          <a:srgbClr val="009999"/>
        </a:dk2>
        <a:lt2>
          <a:srgbClr val="FFFFFF"/>
        </a:lt2>
        <a:accent1>
          <a:srgbClr val="008080"/>
        </a:accent1>
        <a:accent2>
          <a:srgbClr val="00CCCC"/>
        </a:accent2>
        <a:accent3>
          <a:srgbClr val="AACACA"/>
        </a:accent3>
        <a:accent4>
          <a:srgbClr val="C8C8C8"/>
        </a:accent4>
        <a:accent5>
          <a:srgbClr val="AAC0C0"/>
        </a:accent5>
        <a:accent6>
          <a:srgbClr val="00B9B9"/>
        </a:accent6>
        <a:hlink>
          <a:srgbClr val="A7DDE1"/>
        </a:hlink>
        <a:folHlink>
          <a:srgbClr val="FF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">
      <a:dk1>
        <a:srgbClr val="00354E"/>
      </a:dk1>
      <a:lt1>
        <a:srgbClr val="EAEAEA"/>
      </a:lt1>
      <a:dk2>
        <a:srgbClr val="002244"/>
      </a:dk2>
      <a:lt2>
        <a:srgbClr val="CCECFF"/>
      </a:lt2>
      <a:accent1>
        <a:srgbClr val="006699"/>
      </a:accent1>
      <a:accent2>
        <a:srgbClr val="6699FF"/>
      </a:accent2>
      <a:accent3>
        <a:srgbClr val="AAABB0"/>
      </a:accent3>
      <a:accent4>
        <a:srgbClr val="C8C8C8"/>
      </a:accent4>
      <a:accent5>
        <a:srgbClr val="AAB8CA"/>
      </a:accent5>
      <a:accent6>
        <a:srgbClr val="5C8AE7"/>
      </a:accent6>
      <a:hlink>
        <a:srgbClr val="CCCCFF"/>
      </a:hlink>
      <a:folHlink>
        <a:srgbClr val="5E6FD4"/>
      </a:folHlink>
    </a:clrScheme>
    <a:fontScheme name="1_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Default Design 1">
        <a:dk1>
          <a:srgbClr val="00354E"/>
        </a:dk1>
        <a:lt1>
          <a:srgbClr val="EAEAEA"/>
        </a:lt1>
        <a:dk2>
          <a:srgbClr val="006699"/>
        </a:dk2>
        <a:lt2>
          <a:srgbClr val="CCECFF"/>
        </a:lt2>
        <a:accent1>
          <a:srgbClr val="006699"/>
        </a:accent1>
        <a:accent2>
          <a:srgbClr val="6699FF"/>
        </a:accent2>
        <a:accent3>
          <a:srgbClr val="AAB8CA"/>
        </a:accent3>
        <a:accent4>
          <a:srgbClr val="C8C8C8"/>
        </a:accent4>
        <a:accent5>
          <a:srgbClr val="AAB8CA"/>
        </a:accent5>
        <a:accent6>
          <a:srgbClr val="5C8AE7"/>
        </a:accent6>
        <a:hlink>
          <a:srgbClr val="CCCCFF"/>
        </a:hlink>
        <a:folHlink>
          <a:srgbClr val="5E6FD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80"/>
        </a:dk1>
        <a:lt1>
          <a:srgbClr val="FFFFFF"/>
        </a:lt1>
        <a:dk2>
          <a:srgbClr val="3366CC"/>
        </a:dk2>
        <a:lt2>
          <a:srgbClr val="7A7C93"/>
        </a:lt2>
        <a:accent1>
          <a:srgbClr val="006699"/>
        </a:accent1>
        <a:accent2>
          <a:srgbClr val="6699FF"/>
        </a:accent2>
        <a:accent3>
          <a:srgbClr val="FFFFFF"/>
        </a:accent3>
        <a:accent4>
          <a:srgbClr val="00006C"/>
        </a:accent4>
        <a:accent5>
          <a:srgbClr val="AAB8CA"/>
        </a:accent5>
        <a:accent6>
          <a:srgbClr val="5C8AE7"/>
        </a:accent6>
        <a:hlink>
          <a:srgbClr val="CCCCFF"/>
        </a:hlink>
        <a:folHlink>
          <a:srgbClr val="5E6FD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969696"/>
        </a:accent1>
        <a:accent2>
          <a:srgbClr val="CBCBCB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B8B8B8"/>
        </a:accent6>
        <a:hlink>
          <a:srgbClr val="EAEAEA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660066"/>
        </a:dk1>
        <a:lt1>
          <a:srgbClr val="EAEAEA"/>
        </a:lt1>
        <a:dk2>
          <a:srgbClr val="3366CC"/>
        </a:dk2>
        <a:lt2>
          <a:srgbClr val="7A7C93"/>
        </a:lt2>
        <a:accent1>
          <a:srgbClr val="00CCCC"/>
        </a:accent1>
        <a:accent2>
          <a:srgbClr val="CC66FF"/>
        </a:accent2>
        <a:accent3>
          <a:srgbClr val="F3F3F3"/>
        </a:accent3>
        <a:accent4>
          <a:srgbClr val="560056"/>
        </a:accent4>
        <a:accent5>
          <a:srgbClr val="AAE2E2"/>
        </a:accent5>
        <a:accent6>
          <a:srgbClr val="B95CE7"/>
        </a:accent6>
        <a:hlink>
          <a:srgbClr val="CCFF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354E"/>
        </a:dk1>
        <a:lt1>
          <a:srgbClr val="EAEAEA"/>
        </a:lt1>
        <a:dk2>
          <a:srgbClr val="6D67AA"/>
        </a:dk2>
        <a:lt2>
          <a:srgbClr val="CCCCFF"/>
        </a:lt2>
        <a:accent1>
          <a:srgbClr val="6600CC"/>
        </a:accent1>
        <a:accent2>
          <a:srgbClr val="9999FF"/>
        </a:accent2>
        <a:accent3>
          <a:srgbClr val="BAB8D2"/>
        </a:accent3>
        <a:accent4>
          <a:srgbClr val="C8C8C8"/>
        </a:accent4>
        <a:accent5>
          <a:srgbClr val="B8AAE2"/>
        </a:accent5>
        <a:accent6>
          <a:srgbClr val="8A8AE7"/>
        </a:accent6>
        <a:hlink>
          <a:srgbClr val="CCCCFF"/>
        </a:hlink>
        <a:folHlink>
          <a:srgbClr val="9D70B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3366"/>
        </a:dk1>
        <a:lt1>
          <a:srgbClr val="EAEAEA"/>
        </a:lt1>
        <a:dk2>
          <a:srgbClr val="009999"/>
        </a:dk2>
        <a:lt2>
          <a:srgbClr val="FFFFFF"/>
        </a:lt2>
        <a:accent1>
          <a:srgbClr val="008080"/>
        </a:accent1>
        <a:accent2>
          <a:srgbClr val="00CCCC"/>
        </a:accent2>
        <a:accent3>
          <a:srgbClr val="AACACA"/>
        </a:accent3>
        <a:accent4>
          <a:srgbClr val="C8C8C8"/>
        </a:accent4>
        <a:accent5>
          <a:srgbClr val="AAC0C0"/>
        </a:accent5>
        <a:accent6>
          <a:srgbClr val="00B9B9"/>
        </a:accent6>
        <a:hlink>
          <a:srgbClr val="A7DDE1"/>
        </a:hlink>
        <a:folHlink>
          <a:srgbClr val="FF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35908</TotalTime>
  <Words>987</Words>
  <Application>Microsoft Office PowerPoint</Application>
  <PresentationFormat>On-screen Show (4:3)</PresentationFormat>
  <Paragraphs>115</Paragraphs>
  <Slides>24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Default Design</vt:lpstr>
      <vt:lpstr>1_Default Design</vt:lpstr>
      <vt:lpstr>Boosting the Gain of the Transistor for High Frequency Oscillator and Amplifier Design</vt:lpstr>
      <vt:lpstr>Outline</vt:lpstr>
      <vt:lpstr>Definition of maximum oscillation frequency(fmax) </vt:lpstr>
      <vt:lpstr>Definition of maximum oscillation frequency(fmax)  </vt:lpstr>
      <vt:lpstr>Activity condition of two port device</vt:lpstr>
      <vt:lpstr>Activity condition of two port device</vt:lpstr>
      <vt:lpstr>Activity condition for oscillator design</vt:lpstr>
      <vt:lpstr>Activity condition for oscillator design</vt:lpstr>
      <vt:lpstr>Negative Resistance</vt:lpstr>
      <vt:lpstr>PowerPoint Presentation</vt:lpstr>
      <vt:lpstr>Activity condition for oscillator design</vt:lpstr>
      <vt:lpstr>Maximizing the power gain of a transistor</vt:lpstr>
      <vt:lpstr>Maximizing the power gain of a transistor</vt:lpstr>
      <vt:lpstr>How to Reach Gmax</vt:lpstr>
      <vt:lpstr>Optimum Condition</vt:lpstr>
      <vt:lpstr>Maximum Achievable Gain(Gmax)</vt:lpstr>
      <vt:lpstr>Optimum Condition</vt:lpstr>
      <vt:lpstr>Conclusion</vt:lpstr>
      <vt:lpstr>PowerPoint Presentation</vt:lpstr>
      <vt:lpstr>Maximum Available Gain(Gma)</vt:lpstr>
      <vt:lpstr>Unilateral Gain (U)</vt:lpstr>
      <vt:lpstr>Maximum Achievable Gain(Gmax)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 for VTVT Presentation</dc:title>
  <dc:creator>Dong Ha</dc:creator>
  <cp:lastModifiedBy>Laya</cp:lastModifiedBy>
  <cp:revision>1984</cp:revision>
  <cp:lastPrinted>2013-03-22T14:16:09Z</cp:lastPrinted>
  <dcterms:created xsi:type="dcterms:W3CDTF">2000-03-27T02:25:26Z</dcterms:created>
  <dcterms:modified xsi:type="dcterms:W3CDTF">2013-03-29T00:04:43Z</dcterms:modified>
</cp:coreProperties>
</file>