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embeddedFontLst>
    <p:embeddedFont>
      <p:font typeface="Roboto"/>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5" name="Sanket Lokegaonka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Roboto-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4-17T14:25:58.668">
    <p:pos x="6000" y="0"/>
    <p:text>David Silver Source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dt="2017-04-17T14:38:08.728">
    <p:pos x="6000" y="0"/>
    <p:text>David Silver Source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3" dt="2017-04-17T15:22:49.462">
    <p:pos x="6000" y="0"/>
    <p:text>deep rl tutorial</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4" dt="2017-04-17T15:31:18.084">
    <p:pos x="6000" y="0"/>
    <p:text>source deep rl tutorial</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5" dt="2017-04-17T20:17:05.275">
    <p:pos x="6000" y="0"/>
    <p:text>https://speakerdeck.com/jacksongl/playing-atari-with-deep-reinforcement-learning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1" name="Shape 231"/>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0" name="Shape 260"/>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87" name="Shape 287"/>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93" name="Shape 293"/>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99" name="Shape 299"/>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05" name="Shape 305"/>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11" name="Shape 311"/>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18" name="Shape 31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24" name="Shape 324"/>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30" name="Shape 330"/>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36" name="Shape 336"/>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6" name="Shape 3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3" name="Shape 4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5" name="Shape 4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1" name="Shape 4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7" name="Shape 4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8" name="Shape 4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2" name="Shape 472"/>
        <p:cNvGrpSpPr/>
        <p:nvPr/>
      </p:nvGrpSpPr>
      <p:grpSpPr>
        <a:xfrm>
          <a:off x="0" y="0"/>
          <a:ext cx="0" cy="0"/>
          <a:chOff x="0" y="0"/>
          <a:chExt cx="0" cy="0"/>
        </a:xfrm>
      </p:grpSpPr>
      <p:sp>
        <p:nvSpPr>
          <p:cNvPr id="473" name="Shape 4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4" name="Shape 4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9" name="Shape 4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86" name="Shape 486"/>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92" name="Shape 492"/>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8" name="Shape 4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0" name="Shape 510"/>
        <p:cNvGrpSpPr/>
        <p:nvPr/>
      </p:nvGrpSpPr>
      <p:grpSpPr>
        <a:xfrm>
          <a:off x="0" y="0"/>
          <a:ext cx="0" cy="0"/>
          <a:chOff x="0" y="0"/>
          <a:chExt cx="0" cy="0"/>
        </a:xfrm>
      </p:grpSpPr>
      <p:sp>
        <p:nvSpPr>
          <p:cNvPr id="511" name="Shape 51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12" name="Shape 512"/>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18" name="Shape 51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24" name="Shape 524"/>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30" name="Shape 530"/>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4" name="Shape 534"/>
        <p:cNvGrpSpPr/>
        <p:nvPr/>
      </p:nvGrpSpPr>
      <p:grpSpPr>
        <a:xfrm>
          <a:off x="0" y="0"/>
          <a:ext cx="0" cy="0"/>
          <a:chOff x="0" y="0"/>
          <a:chExt cx="0" cy="0"/>
        </a:xfrm>
      </p:grpSpPr>
      <p:sp>
        <p:nvSpPr>
          <p:cNvPr id="535" name="Shape 5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6" name="Shape 5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3" name="Shape 5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0" name="Shape 5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6" name="Shape 5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0" name="Shape 560"/>
        <p:cNvGrpSpPr/>
        <p:nvPr/>
      </p:nvGrpSpPr>
      <p:grpSpPr>
        <a:xfrm>
          <a:off x="0" y="0"/>
          <a:ext cx="0" cy="0"/>
          <a:chOff x="0" y="0"/>
          <a:chExt cx="0" cy="0"/>
        </a:xfrm>
      </p:grpSpPr>
      <p:sp>
        <p:nvSpPr>
          <p:cNvPr id="561" name="Shape 5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2" name="Shape 5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8" name="Shape 21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7" name="Shape 87"/>
        <p:cNvGrpSpPr/>
        <p:nvPr/>
      </p:nvGrpSpPr>
      <p:grpSpPr>
        <a:xfrm>
          <a:off x="0" y="0"/>
          <a:ext cx="0" cy="0"/>
          <a:chOff x="0" y="0"/>
          <a:chExt cx="0" cy="0"/>
        </a:xfrm>
      </p:grpSpPr>
      <p:sp>
        <p:nvSpPr>
          <p:cNvPr id="88" name="Shape 88"/>
          <p:cNvSpPr txBox="1"/>
          <p:nvPr>
            <p:ph type="ctrTitle"/>
          </p:nvPr>
        </p:nvSpPr>
        <p:spPr>
          <a:xfrm>
            <a:off x="685800" y="1597818"/>
            <a:ext cx="7772400" cy="1102518"/>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9" name="Shape 89"/>
          <p:cNvSpPr txBox="1"/>
          <p:nvPr>
            <p:ph idx="1" type="subTitle"/>
          </p:nvPr>
        </p:nvSpPr>
        <p:spPr>
          <a:xfrm>
            <a:off x="1371600" y="2914650"/>
            <a:ext cx="6400799" cy="1314450"/>
          </a:xfrm>
          <a:prstGeom prst="rect">
            <a:avLst/>
          </a:prstGeom>
          <a:noFill/>
          <a:ln>
            <a:noFill/>
          </a:ln>
        </p:spPr>
        <p:txBody>
          <a:bodyPr anchorCtr="0" anchor="t" bIns="91425" lIns="91425" rIns="91425" tIns="91425"/>
          <a:lstStyle>
            <a:lvl1pPr indent="0" lvl="0" marL="0" marR="0" rtl="0" algn="ctr">
              <a:spcBef>
                <a:spcPts val="640"/>
              </a:spcBef>
              <a:buClr>
                <a:srgbClr val="FFFFFF"/>
              </a:buClr>
              <a:buFont typeface="Arial"/>
              <a:buNone/>
              <a:defRPr b="0" i="0" sz="3200" u="none" cap="none" strike="noStrike">
                <a:solidFill>
                  <a:srgbClr val="FFFFFF"/>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90" name="Shape 90"/>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5" name="Shape 95"/>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139700" lvl="0" marL="342900" marR="0" rtl="0" algn="l">
              <a:spcBef>
                <a:spcPts val="640"/>
              </a:spcBef>
              <a:buClr>
                <a:srgbClr val="FFFFFF"/>
              </a:buClr>
              <a:buSzPct val="100000"/>
              <a:buFont typeface="Arial"/>
              <a:buChar char="•"/>
              <a:defRPr b="0" i="0" sz="3200" u="none" cap="none" strike="noStrike">
                <a:solidFill>
                  <a:srgbClr val="FFFFFF"/>
                </a:solidFill>
                <a:latin typeface="Calibri"/>
                <a:ea typeface="Calibri"/>
                <a:cs typeface="Calibri"/>
                <a:sym typeface="Calibri"/>
              </a:defRPr>
            </a:lvl1pPr>
            <a:lvl2pPr indent="-107950" lvl="1" marL="742950" marR="0" rtl="0" algn="l">
              <a:spcBef>
                <a:spcPts val="560"/>
              </a:spcBef>
              <a:buClr>
                <a:srgbClr val="FFFFFF"/>
              </a:buClr>
              <a:buSzPct val="100000"/>
              <a:buFont typeface="Arial"/>
              <a:buChar char="–"/>
              <a:defRPr b="0" i="0" sz="2800" u="none" cap="none" strike="noStrike">
                <a:solidFill>
                  <a:srgbClr val="FFFFFF"/>
                </a:solidFill>
                <a:latin typeface="Calibri"/>
                <a:ea typeface="Calibri"/>
                <a:cs typeface="Calibri"/>
                <a:sym typeface="Calibri"/>
              </a:defRPr>
            </a:lvl2pPr>
            <a:lvl3pPr indent="-76200" lvl="2" marL="114300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3pPr>
            <a:lvl4pPr indent="-101600" lvl="3" marL="16002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4pPr>
            <a:lvl5pPr indent="-101600" lvl="4" marL="20574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Shape 96"/>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99" name="Shape 99"/>
        <p:cNvGrpSpPr/>
        <p:nvPr/>
      </p:nvGrpSpPr>
      <p:grpSpPr>
        <a:xfrm>
          <a:off x="0" y="0"/>
          <a:ext cx="0" cy="0"/>
          <a:chOff x="0" y="0"/>
          <a:chExt cx="0" cy="0"/>
        </a:xfrm>
      </p:grpSpPr>
      <p:sp>
        <p:nvSpPr>
          <p:cNvPr id="100" name="Shape 100"/>
          <p:cNvSpPr txBox="1"/>
          <p:nvPr>
            <p:ph type="title"/>
          </p:nvPr>
        </p:nvSpPr>
        <p:spPr>
          <a:xfrm>
            <a:off x="722312" y="3305175"/>
            <a:ext cx="7772400" cy="1021556"/>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Calibri"/>
              <a:buNone/>
              <a:defRPr b="1" i="0" sz="4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1" name="Shape 101"/>
          <p:cNvSpPr txBox="1"/>
          <p:nvPr>
            <p:ph idx="1" type="body"/>
          </p:nvPr>
        </p:nvSpPr>
        <p:spPr>
          <a:xfrm>
            <a:off x="722312" y="2180034"/>
            <a:ext cx="7772400" cy="1125140"/>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102" name="Shape 102"/>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3" name="Shape 103"/>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5" name="Shape 105"/>
        <p:cNvGrpSpPr/>
        <p:nvPr/>
      </p:nvGrpSpPr>
      <p:grpSpPr>
        <a:xfrm>
          <a:off x="0" y="0"/>
          <a:ext cx="0" cy="0"/>
          <a:chOff x="0" y="0"/>
          <a:chExt cx="0" cy="0"/>
        </a:xfrm>
      </p:grpSpPr>
      <p:sp>
        <p:nvSpPr>
          <p:cNvPr id="106" name="Shape 106"/>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7" name="Shape 107"/>
          <p:cNvSpPr txBox="1"/>
          <p:nvPr>
            <p:ph idx="1" type="body"/>
          </p:nvPr>
        </p:nvSpPr>
        <p:spPr>
          <a:xfrm>
            <a:off x="457200" y="1200150"/>
            <a:ext cx="4038599" cy="3394472"/>
          </a:xfrm>
          <a:prstGeom prst="rect">
            <a:avLst/>
          </a:prstGeom>
          <a:noFill/>
          <a:ln>
            <a:noFill/>
          </a:ln>
        </p:spPr>
        <p:txBody>
          <a:bodyPr anchorCtr="0" anchor="t" bIns="91425" lIns="91425" rIns="91425" tIns="91425"/>
          <a:lstStyle>
            <a:lvl1pPr indent="-165100" lvl="0" marL="342900" marR="0" rtl="0" algn="l">
              <a:spcBef>
                <a:spcPts val="560"/>
              </a:spcBef>
              <a:buClr>
                <a:srgbClr val="FFFFFF"/>
              </a:buClr>
              <a:buSzPct val="100000"/>
              <a:buFont typeface="Arial"/>
              <a:buChar char="•"/>
              <a:defRPr b="0" i="0" sz="2800" u="none" cap="none" strike="noStrike">
                <a:solidFill>
                  <a:srgbClr val="FFFFFF"/>
                </a:solidFill>
                <a:latin typeface="Calibri"/>
                <a:ea typeface="Calibri"/>
                <a:cs typeface="Calibri"/>
                <a:sym typeface="Calibri"/>
              </a:defRPr>
            </a:lvl1pPr>
            <a:lvl2pPr indent="-133350" lvl="1" marL="74295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2pPr>
            <a:lvl3pPr indent="-101600" lvl="2" marL="11430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3pPr>
            <a:lvl4pPr indent="-114300" lvl="3" marL="1600200" marR="0" rtl="0" algn="l">
              <a:spcBef>
                <a:spcPts val="360"/>
              </a:spcBef>
              <a:buClr>
                <a:srgbClr val="FFFFFF"/>
              </a:buClr>
              <a:buSzPct val="100000"/>
              <a:buFont typeface="Arial"/>
              <a:buChar char="–"/>
              <a:defRPr b="0" i="0" sz="1800" u="none" cap="none" strike="noStrike">
                <a:solidFill>
                  <a:srgbClr val="FFFFFF"/>
                </a:solidFill>
                <a:latin typeface="Calibri"/>
                <a:ea typeface="Calibri"/>
                <a:cs typeface="Calibri"/>
                <a:sym typeface="Calibri"/>
              </a:defRPr>
            </a:lvl4pPr>
            <a:lvl5pPr indent="-114300" lvl="4" marL="2057400" marR="0" rtl="0" algn="l">
              <a:spcBef>
                <a:spcPts val="360"/>
              </a:spcBef>
              <a:buClr>
                <a:srgbClr val="FFFFFF"/>
              </a:buClr>
              <a:buSzPct val="100000"/>
              <a:buFont typeface="Arial"/>
              <a:buChar char="»"/>
              <a:defRPr b="0" i="0" sz="1800" u="none" cap="none" strike="noStrike">
                <a:solidFill>
                  <a:srgbClr val="FFFFFF"/>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Shape 108"/>
          <p:cNvSpPr txBox="1"/>
          <p:nvPr>
            <p:ph idx="2" type="body"/>
          </p:nvPr>
        </p:nvSpPr>
        <p:spPr>
          <a:xfrm>
            <a:off x="4648200" y="1200150"/>
            <a:ext cx="4038599" cy="3394472"/>
          </a:xfrm>
          <a:prstGeom prst="rect">
            <a:avLst/>
          </a:prstGeom>
          <a:noFill/>
          <a:ln>
            <a:noFill/>
          </a:ln>
        </p:spPr>
        <p:txBody>
          <a:bodyPr anchorCtr="0" anchor="t" bIns="91425" lIns="91425" rIns="91425" tIns="91425"/>
          <a:lstStyle>
            <a:lvl1pPr indent="-165100" lvl="0" marL="342900" marR="0" rtl="0" algn="l">
              <a:spcBef>
                <a:spcPts val="560"/>
              </a:spcBef>
              <a:buClr>
                <a:srgbClr val="FFFFFF"/>
              </a:buClr>
              <a:buSzPct val="100000"/>
              <a:buFont typeface="Arial"/>
              <a:buChar char="•"/>
              <a:defRPr b="0" i="0" sz="2800" u="none" cap="none" strike="noStrike">
                <a:solidFill>
                  <a:srgbClr val="FFFFFF"/>
                </a:solidFill>
                <a:latin typeface="Calibri"/>
                <a:ea typeface="Calibri"/>
                <a:cs typeface="Calibri"/>
                <a:sym typeface="Calibri"/>
              </a:defRPr>
            </a:lvl1pPr>
            <a:lvl2pPr indent="-133350" lvl="1" marL="74295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2pPr>
            <a:lvl3pPr indent="-101600" lvl="2" marL="11430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3pPr>
            <a:lvl4pPr indent="-114300" lvl="3" marL="1600200" marR="0" rtl="0" algn="l">
              <a:spcBef>
                <a:spcPts val="360"/>
              </a:spcBef>
              <a:buClr>
                <a:srgbClr val="FFFFFF"/>
              </a:buClr>
              <a:buSzPct val="100000"/>
              <a:buFont typeface="Arial"/>
              <a:buChar char="–"/>
              <a:defRPr b="0" i="0" sz="1800" u="none" cap="none" strike="noStrike">
                <a:solidFill>
                  <a:srgbClr val="FFFFFF"/>
                </a:solidFill>
                <a:latin typeface="Calibri"/>
                <a:ea typeface="Calibri"/>
                <a:cs typeface="Calibri"/>
                <a:sym typeface="Calibri"/>
              </a:defRPr>
            </a:lvl4pPr>
            <a:lvl5pPr indent="-114300" lvl="4" marL="2057400" marR="0" rtl="0" algn="l">
              <a:spcBef>
                <a:spcPts val="360"/>
              </a:spcBef>
              <a:buClr>
                <a:srgbClr val="FFFFFF"/>
              </a:buClr>
              <a:buSzPct val="100000"/>
              <a:buFont typeface="Arial"/>
              <a:buChar char="»"/>
              <a:defRPr b="0" i="0" sz="1800" u="none" cap="none" strike="noStrike">
                <a:solidFill>
                  <a:srgbClr val="FFFFFF"/>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0" name="Shape 110"/>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4" name="Shape 114"/>
          <p:cNvSpPr txBox="1"/>
          <p:nvPr>
            <p:ph idx="1" type="body"/>
          </p:nvPr>
        </p:nvSpPr>
        <p:spPr>
          <a:xfrm>
            <a:off x="457200" y="1151334"/>
            <a:ext cx="4040187" cy="479821"/>
          </a:xfrm>
          <a:prstGeom prst="rect">
            <a:avLst/>
          </a:prstGeom>
          <a:noFill/>
          <a:ln>
            <a:noFill/>
          </a:ln>
        </p:spPr>
        <p:txBody>
          <a:bodyPr anchorCtr="0" anchor="b" bIns="91425" lIns="91425" rIns="91425" tIns="91425"/>
          <a:lstStyle>
            <a:lvl1pPr indent="0" lvl="0" marL="0" marR="0" rtl="0" algn="l">
              <a:spcBef>
                <a:spcPts val="480"/>
              </a:spcBef>
              <a:buClr>
                <a:srgbClr val="FFFFFF"/>
              </a:buClr>
              <a:buFont typeface="Arial"/>
              <a:buNone/>
              <a:defRPr b="1" i="0" sz="2400" u="none" cap="none" strike="noStrike">
                <a:solidFill>
                  <a:srgbClr val="FFFFFF"/>
                </a:solidFill>
                <a:latin typeface="Calibri"/>
                <a:ea typeface="Calibri"/>
                <a:cs typeface="Calibri"/>
                <a:sym typeface="Calibri"/>
              </a:defRPr>
            </a:lvl1pPr>
            <a:lvl2pPr indent="0" lvl="1" marL="457200" marR="0" rtl="0" algn="l">
              <a:spcBef>
                <a:spcPts val="400"/>
              </a:spcBef>
              <a:buClr>
                <a:srgbClr val="FFFFFF"/>
              </a:buClr>
              <a:buFont typeface="Arial"/>
              <a:buNone/>
              <a:defRPr b="1" i="0" sz="2000" u="none" cap="none" strike="noStrike">
                <a:solidFill>
                  <a:srgbClr val="FFFFFF"/>
                </a:solidFill>
                <a:latin typeface="Calibri"/>
                <a:ea typeface="Calibri"/>
                <a:cs typeface="Calibri"/>
                <a:sym typeface="Calibri"/>
              </a:defRPr>
            </a:lvl2pPr>
            <a:lvl3pPr indent="0" lvl="2" marL="914400" marR="0" rtl="0" algn="l">
              <a:spcBef>
                <a:spcPts val="360"/>
              </a:spcBef>
              <a:buClr>
                <a:srgbClr val="FFFFFF"/>
              </a:buClr>
              <a:buFont typeface="Arial"/>
              <a:buNone/>
              <a:defRPr b="1" i="0" sz="1800" u="none" cap="none" strike="noStrike">
                <a:solidFill>
                  <a:srgbClr val="FFFFFF"/>
                </a:solidFill>
                <a:latin typeface="Calibri"/>
                <a:ea typeface="Calibri"/>
                <a:cs typeface="Calibri"/>
                <a:sym typeface="Calibri"/>
              </a:defRPr>
            </a:lvl3pPr>
            <a:lvl4pPr indent="0" lvl="3" marL="1371600" marR="0" rtl="0" algn="l">
              <a:spcBef>
                <a:spcPts val="320"/>
              </a:spcBef>
              <a:buClr>
                <a:srgbClr val="FFFFFF"/>
              </a:buClr>
              <a:buFont typeface="Arial"/>
              <a:buNone/>
              <a:defRPr b="1" i="0" sz="1600" u="none" cap="none" strike="noStrike">
                <a:solidFill>
                  <a:srgbClr val="FFFFFF"/>
                </a:solidFill>
                <a:latin typeface="Calibri"/>
                <a:ea typeface="Calibri"/>
                <a:cs typeface="Calibri"/>
                <a:sym typeface="Calibri"/>
              </a:defRPr>
            </a:lvl4pPr>
            <a:lvl5pPr indent="0" lvl="4" marL="1828800" marR="0" rtl="0" algn="l">
              <a:spcBef>
                <a:spcPts val="320"/>
              </a:spcBef>
              <a:buClr>
                <a:srgbClr val="FFFFFF"/>
              </a:buClr>
              <a:buFont typeface="Arial"/>
              <a:buNone/>
              <a:defRPr b="1" i="0" sz="1600" u="none" cap="none" strike="noStrike">
                <a:solidFill>
                  <a:srgbClr val="FFFFFF"/>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15" name="Shape 115"/>
          <p:cNvSpPr txBox="1"/>
          <p:nvPr>
            <p:ph idx="2" type="body"/>
          </p:nvPr>
        </p:nvSpPr>
        <p:spPr>
          <a:xfrm>
            <a:off x="457200" y="1631156"/>
            <a:ext cx="4040187" cy="2963465"/>
          </a:xfrm>
          <a:prstGeom prst="rect">
            <a:avLst/>
          </a:prstGeom>
          <a:noFill/>
          <a:ln>
            <a:noFill/>
          </a:ln>
        </p:spPr>
        <p:txBody>
          <a:bodyPr anchorCtr="0" anchor="t" bIns="91425" lIns="91425" rIns="91425" tIns="91425"/>
          <a:lstStyle>
            <a:lvl1pPr indent="-190500" lvl="0" marL="34290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1pPr>
            <a:lvl2pPr indent="-158750" lvl="1" marL="74295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2pPr>
            <a:lvl3pPr indent="-114300" lvl="2" marL="1143000" marR="0" rtl="0" algn="l">
              <a:spcBef>
                <a:spcPts val="360"/>
              </a:spcBef>
              <a:buClr>
                <a:srgbClr val="FFFFFF"/>
              </a:buClr>
              <a:buSzPct val="100000"/>
              <a:buFont typeface="Arial"/>
              <a:buChar char="•"/>
              <a:defRPr b="0" i="0" sz="1800" u="none" cap="none" strike="noStrike">
                <a:solidFill>
                  <a:srgbClr val="FFFFFF"/>
                </a:solidFill>
                <a:latin typeface="Calibri"/>
                <a:ea typeface="Calibri"/>
                <a:cs typeface="Calibri"/>
                <a:sym typeface="Calibri"/>
              </a:defRPr>
            </a:lvl3pPr>
            <a:lvl4pPr indent="-127000" lvl="3" marL="1600200" marR="0" rtl="0" algn="l">
              <a:spcBef>
                <a:spcPts val="320"/>
              </a:spcBef>
              <a:buClr>
                <a:srgbClr val="FFFFFF"/>
              </a:buClr>
              <a:buSzPct val="100000"/>
              <a:buFont typeface="Arial"/>
              <a:buChar char="–"/>
              <a:defRPr b="0" i="0" sz="1600" u="none" cap="none" strike="noStrike">
                <a:solidFill>
                  <a:srgbClr val="FFFFFF"/>
                </a:solidFill>
                <a:latin typeface="Calibri"/>
                <a:ea typeface="Calibri"/>
                <a:cs typeface="Calibri"/>
                <a:sym typeface="Calibri"/>
              </a:defRPr>
            </a:lvl4pPr>
            <a:lvl5pPr indent="-127000" lvl="4" marL="2057400" marR="0" rtl="0" algn="l">
              <a:spcBef>
                <a:spcPts val="320"/>
              </a:spcBef>
              <a:buClr>
                <a:srgbClr val="FFFFFF"/>
              </a:buClr>
              <a:buSzPct val="100000"/>
              <a:buFont typeface="Arial"/>
              <a:buChar char="»"/>
              <a:defRPr b="0" i="0" sz="1600" u="none" cap="none" strike="noStrike">
                <a:solidFill>
                  <a:srgbClr val="FFFFFF"/>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16" name="Shape 116"/>
          <p:cNvSpPr txBox="1"/>
          <p:nvPr>
            <p:ph idx="3" type="body"/>
          </p:nvPr>
        </p:nvSpPr>
        <p:spPr>
          <a:xfrm>
            <a:off x="4645025" y="1151334"/>
            <a:ext cx="4041774" cy="479821"/>
          </a:xfrm>
          <a:prstGeom prst="rect">
            <a:avLst/>
          </a:prstGeom>
          <a:noFill/>
          <a:ln>
            <a:noFill/>
          </a:ln>
        </p:spPr>
        <p:txBody>
          <a:bodyPr anchorCtr="0" anchor="b" bIns="91425" lIns="91425" rIns="91425" tIns="91425"/>
          <a:lstStyle>
            <a:lvl1pPr indent="0" lvl="0" marL="0" marR="0" rtl="0" algn="l">
              <a:spcBef>
                <a:spcPts val="480"/>
              </a:spcBef>
              <a:buClr>
                <a:srgbClr val="FFFFFF"/>
              </a:buClr>
              <a:buFont typeface="Arial"/>
              <a:buNone/>
              <a:defRPr b="1" i="0" sz="2400" u="none" cap="none" strike="noStrike">
                <a:solidFill>
                  <a:srgbClr val="FFFFFF"/>
                </a:solidFill>
                <a:latin typeface="Calibri"/>
                <a:ea typeface="Calibri"/>
                <a:cs typeface="Calibri"/>
                <a:sym typeface="Calibri"/>
              </a:defRPr>
            </a:lvl1pPr>
            <a:lvl2pPr indent="0" lvl="1" marL="457200" marR="0" rtl="0" algn="l">
              <a:spcBef>
                <a:spcPts val="400"/>
              </a:spcBef>
              <a:buClr>
                <a:srgbClr val="FFFFFF"/>
              </a:buClr>
              <a:buFont typeface="Arial"/>
              <a:buNone/>
              <a:defRPr b="1" i="0" sz="2000" u="none" cap="none" strike="noStrike">
                <a:solidFill>
                  <a:srgbClr val="FFFFFF"/>
                </a:solidFill>
                <a:latin typeface="Calibri"/>
                <a:ea typeface="Calibri"/>
                <a:cs typeface="Calibri"/>
                <a:sym typeface="Calibri"/>
              </a:defRPr>
            </a:lvl2pPr>
            <a:lvl3pPr indent="0" lvl="2" marL="914400" marR="0" rtl="0" algn="l">
              <a:spcBef>
                <a:spcPts val="360"/>
              </a:spcBef>
              <a:buClr>
                <a:srgbClr val="FFFFFF"/>
              </a:buClr>
              <a:buFont typeface="Arial"/>
              <a:buNone/>
              <a:defRPr b="1" i="0" sz="1800" u="none" cap="none" strike="noStrike">
                <a:solidFill>
                  <a:srgbClr val="FFFFFF"/>
                </a:solidFill>
                <a:latin typeface="Calibri"/>
                <a:ea typeface="Calibri"/>
                <a:cs typeface="Calibri"/>
                <a:sym typeface="Calibri"/>
              </a:defRPr>
            </a:lvl3pPr>
            <a:lvl4pPr indent="0" lvl="3" marL="1371600" marR="0" rtl="0" algn="l">
              <a:spcBef>
                <a:spcPts val="320"/>
              </a:spcBef>
              <a:buClr>
                <a:srgbClr val="FFFFFF"/>
              </a:buClr>
              <a:buFont typeface="Arial"/>
              <a:buNone/>
              <a:defRPr b="1" i="0" sz="1600" u="none" cap="none" strike="noStrike">
                <a:solidFill>
                  <a:srgbClr val="FFFFFF"/>
                </a:solidFill>
                <a:latin typeface="Calibri"/>
                <a:ea typeface="Calibri"/>
                <a:cs typeface="Calibri"/>
                <a:sym typeface="Calibri"/>
              </a:defRPr>
            </a:lvl4pPr>
            <a:lvl5pPr indent="0" lvl="4" marL="1828800" marR="0" rtl="0" algn="l">
              <a:spcBef>
                <a:spcPts val="320"/>
              </a:spcBef>
              <a:buClr>
                <a:srgbClr val="FFFFFF"/>
              </a:buClr>
              <a:buFont typeface="Arial"/>
              <a:buNone/>
              <a:defRPr b="1" i="0" sz="1600" u="none" cap="none" strike="noStrike">
                <a:solidFill>
                  <a:srgbClr val="FFFFFF"/>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17" name="Shape 117"/>
          <p:cNvSpPr txBox="1"/>
          <p:nvPr>
            <p:ph idx="4" type="body"/>
          </p:nvPr>
        </p:nvSpPr>
        <p:spPr>
          <a:xfrm>
            <a:off x="4645025" y="1631156"/>
            <a:ext cx="4041774" cy="2963465"/>
          </a:xfrm>
          <a:prstGeom prst="rect">
            <a:avLst/>
          </a:prstGeom>
          <a:noFill/>
          <a:ln>
            <a:noFill/>
          </a:ln>
        </p:spPr>
        <p:txBody>
          <a:bodyPr anchorCtr="0" anchor="t" bIns="91425" lIns="91425" rIns="91425" tIns="91425"/>
          <a:lstStyle>
            <a:lvl1pPr indent="-190500" lvl="0" marL="34290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1pPr>
            <a:lvl2pPr indent="-158750" lvl="1" marL="74295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2pPr>
            <a:lvl3pPr indent="-114300" lvl="2" marL="1143000" marR="0" rtl="0" algn="l">
              <a:spcBef>
                <a:spcPts val="360"/>
              </a:spcBef>
              <a:buClr>
                <a:srgbClr val="FFFFFF"/>
              </a:buClr>
              <a:buSzPct val="100000"/>
              <a:buFont typeface="Arial"/>
              <a:buChar char="•"/>
              <a:defRPr b="0" i="0" sz="1800" u="none" cap="none" strike="noStrike">
                <a:solidFill>
                  <a:srgbClr val="FFFFFF"/>
                </a:solidFill>
                <a:latin typeface="Calibri"/>
                <a:ea typeface="Calibri"/>
                <a:cs typeface="Calibri"/>
                <a:sym typeface="Calibri"/>
              </a:defRPr>
            </a:lvl3pPr>
            <a:lvl4pPr indent="-127000" lvl="3" marL="1600200" marR="0" rtl="0" algn="l">
              <a:spcBef>
                <a:spcPts val="320"/>
              </a:spcBef>
              <a:buClr>
                <a:srgbClr val="FFFFFF"/>
              </a:buClr>
              <a:buSzPct val="100000"/>
              <a:buFont typeface="Arial"/>
              <a:buChar char="–"/>
              <a:defRPr b="0" i="0" sz="1600" u="none" cap="none" strike="noStrike">
                <a:solidFill>
                  <a:srgbClr val="FFFFFF"/>
                </a:solidFill>
                <a:latin typeface="Calibri"/>
                <a:ea typeface="Calibri"/>
                <a:cs typeface="Calibri"/>
                <a:sym typeface="Calibri"/>
              </a:defRPr>
            </a:lvl4pPr>
            <a:lvl5pPr indent="-127000" lvl="4" marL="2057400" marR="0" rtl="0" algn="l">
              <a:spcBef>
                <a:spcPts val="320"/>
              </a:spcBef>
              <a:buClr>
                <a:srgbClr val="FFFFFF"/>
              </a:buClr>
              <a:buSzPct val="100000"/>
              <a:buFont typeface="Arial"/>
              <a:buChar char="»"/>
              <a:defRPr b="0" i="0" sz="1600" u="none" cap="none" strike="noStrike">
                <a:solidFill>
                  <a:srgbClr val="FFFFFF"/>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18" name="Shape 118"/>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0" name="Shape 120"/>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1" name="Shape 121"/>
        <p:cNvGrpSpPr/>
        <p:nvPr/>
      </p:nvGrpSpPr>
      <p:grpSpPr>
        <a:xfrm>
          <a:off x="0" y="0"/>
          <a:ext cx="0" cy="0"/>
          <a:chOff x="0" y="0"/>
          <a:chExt cx="0" cy="0"/>
        </a:xfrm>
      </p:grpSpPr>
      <p:sp>
        <p:nvSpPr>
          <p:cNvPr id="122" name="Shape 122"/>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3" name="Shape 123"/>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6" name="Shape 126"/>
        <p:cNvGrpSpPr/>
        <p:nvPr/>
      </p:nvGrpSpPr>
      <p:grpSpPr>
        <a:xfrm>
          <a:off x="0" y="0"/>
          <a:ext cx="0" cy="0"/>
          <a:chOff x="0" y="0"/>
          <a:chExt cx="0" cy="0"/>
        </a:xfrm>
      </p:grpSpPr>
      <p:sp>
        <p:nvSpPr>
          <p:cNvPr id="127" name="Shape 127"/>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8" name="Shape 128"/>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9" name="Shape 129"/>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0" name="Shape 130"/>
        <p:cNvGrpSpPr/>
        <p:nvPr/>
      </p:nvGrpSpPr>
      <p:grpSpPr>
        <a:xfrm>
          <a:off x="0" y="0"/>
          <a:ext cx="0" cy="0"/>
          <a:chOff x="0" y="0"/>
          <a:chExt cx="0" cy="0"/>
        </a:xfrm>
      </p:grpSpPr>
      <p:sp>
        <p:nvSpPr>
          <p:cNvPr id="131" name="Shape 131"/>
          <p:cNvSpPr txBox="1"/>
          <p:nvPr>
            <p:ph type="title"/>
          </p:nvPr>
        </p:nvSpPr>
        <p:spPr>
          <a:xfrm>
            <a:off x="457200" y="204787"/>
            <a:ext cx="3008313" cy="871537"/>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2" name="Shape 132"/>
          <p:cNvSpPr txBox="1"/>
          <p:nvPr>
            <p:ph idx="1" type="body"/>
          </p:nvPr>
        </p:nvSpPr>
        <p:spPr>
          <a:xfrm>
            <a:off x="3575050" y="204787"/>
            <a:ext cx="5111750" cy="4389834"/>
          </a:xfrm>
          <a:prstGeom prst="rect">
            <a:avLst/>
          </a:prstGeom>
          <a:noFill/>
          <a:ln>
            <a:noFill/>
          </a:ln>
        </p:spPr>
        <p:txBody>
          <a:bodyPr anchorCtr="0" anchor="t" bIns="91425" lIns="91425" rIns="91425" tIns="91425"/>
          <a:lstStyle>
            <a:lvl1pPr indent="-139700" lvl="0" marL="342900" marR="0" rtl="0" algn="l">
              <a:spcBef>
                <a:spcPts val="640"/>
              </a:spcBef>
              <a:buClr>
                <a:srgbClr val="FFFFFF"/>
              </a:buClr>
              <a:buSzPct val="100000"/>
              <a:buFont typeface="Arial"/>
              <a:buChar char="•"/>
              <a:defRPr b="0" i="0" sz="3200" u="none" cap="none" strike="noStrike">
                <a:solidFill>
                  <a:srgbClr val="FFFFFF"/>
                </a:solidFill>
                <a:latin typeface="Calibri"/>
                <a:ea typeface="Calibri"/>
                <a:cs typeface="Calibri"/>
                <a:sym typeface="Calibri"/>
              </a:defRPr>
            </a:lvl1pPr>
            <a:lvl2pPr indent="-107950" lvl="1" marL="742950" marR="0" rtl="0" algn="l">
              <a:spcBef>
                <a:spcPts val="560"/>
              </a:spcBef>
              <a:buClr>
                <a:srgbClr val="FFFFFF"/>
              </a:buClr>
              <a:buSzPct val="100000"/>
              <a:buFont typeface="Arial"/>
              <a:buChar char="–"/>
              <a:defRPr b="0" i="0" sz="2800" u="none" cap="none" strike="noStrike">
                <a:solidFill>
                  <a:srgbClr val="FFFFFF"/>
                </a:solidFill>
                <a:latin typeface="Calibri"/>
                <a:ea typeface="Calibri"/>
                <a:cs typeface="Calibri"/>
                <a:sym typeface="Calibri"/>
              </a:defRPr>
            </a:lvl2pPr>
            <a:lvl3pPr indent="-76200" lvl="2" marL="114300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3pPr>
            <a:lvl4pPr indent="-101600" lvl="3" marL="16002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4pPr>
            <a:lvl5pPr indent="-101600" lvl="4" marL="20574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3" name="Shape 133"/>
          <p:cNvSpPr txBox="1"/>
          <p:nvPr>
            <p:ph idx="2" type="body"/>
          </p:nvPr>
        </p:nvSpPr>
        <p:spPr>
          <a:xfrm>
            <a:off x="457200" y="1076325"/>
            <a:ext cx="3008313" cy="3518297"/>
          </a:xfrm>
          <a:prstGeom prst="rect">
            <a:avLst/>
          </a:prstGeom>
          <a:noFill/>
          <a:ln>
            <a:noFill/>
          </a:ln>
        </p:spPr>
        <p:txBody>
          <a:bodyPr anchorCtr="0" anchor="t" bIns="91425" lIns="91425" rIns="91425" tIns="91425"/>
          <a:lstStyle>
            <a:lvl1pPr indent="0" lvl="0" marL="0" marR="0" rtl="0" algn="l">
              <a:spcBef>
                <a:spcPts val="280"/>
              </a:spcBef>
              <a:buClr>
                <a:srgbClr val="FFFFFF"/>
              </a:buClr>
              <a:buFont typeface="Arial"/>
              <a:buNone/>
              <a:defRPr b="0" i="0" sz="1400" u="none" cap="none" strike="noStrike">
                <a:solidFill>
                  <a:srgbClr val="FFFFFF"/>
                </a:solidFill>
                <a:latin typeface="Calibri"/>
                <a:ea typeface="Calibri"/>
                <a:cs typeface="Calibri"/>
                <a:sym typeface="Calibri"/>
              </a:defRPr>
            </a:lvl1pPr>
            <a:lvl2pPr indent="0" lvl="1" marL="457200" marR="0" rtl="0" algn="l">
              <a:spcBef>
                <a:spcPts val="240"/>
              </a:spcBef>
              <a:buClr>
                <a:srgbClr val="FFFFFF"/>
              </a:buClr>
              <a:buFont typeface="Arial"/>
              <a:buNone/>
              <a:defRPr b="0" i="0" sz="1200" u="none" cap="none" strike="noStrike">
                <a:solidFill>
                  <a:srgbClr val="FFFFFF"/>
                </a:solidFill>
                <a:latin typeface="Calibri"/>
                <a:ea typeface="Calibri"/>
                <a:cs typeface="Calibri"/>
                <a:sym typeface="Calibri"/>
              </a:defRPr>
            </a:lvl2pPr>
            <a:lvl3pPr indent="0" lvl="2" marL="914400" marR="0" rtl="0" algn="l">
              <a:spcBef>
                <a:spcPts val="200"/>
              </a:spcBef>
              <a:buClr>
                <a:srgbClr val="FFFFFF"/>
              </a:buClr>
              <a:buFont typeface="Arial"/>
              <a:buNone/>
              <a:defRPr b="0" i="0" sz="1000" u="none" cap="none" strike="noStrike">
                <a:solidFill>
                  <a:srgbClr val="FFFFFF"/>
                </a:solidFill>
                <a:latin typeface="Calibri"/>
                <a:ea typeface="Calibri"/>
                <a:cs typeface="Calibri"/>
                <a:sym typeface="Calibri"/>
              </a:defRPr>
            </a:lvl3pPr>
            <a:lvl4pPr indent="0" lvl="3" marL="1371600" marR="0" rtl="0" algn="l">
              <a:spcBef>
                <a:spcPts val="180"/>
              </a:spcBef>
              <a:buClr>
                <a:srgbClr val="FFFFFF"/>
              </a:buClr>
              <a:buFont typeface="Arial"/>
              <a:buNone/>
              <a:defRPr b="0" i="0" sz="900" u="none" cap="none" strike="noStrike">
                <a:solidFill>
                  <a:srgbClr val="FFFFFF"/>
                </a:solidFill>
                <a:latin typeface="Calibri"/>
                <a:ea typeface="Calibri"/>
                <a:cs typeface="Calibri"/>
                <a:sym typeface="Calibri"/>
              </a:defRPr>
            </a:lvl4pPr>
            <a:lvl5pPr indent="0" lvl="4" marL="1828800" marR="0" rtl="0" algn="l">
              <a:spcBef>
                <a:spcPts val="180"/>
              </a:spcBef>
              <a:buClr>
                <a:srgbClr val="FFFFFF"/>
              </a:buClr>
              <a:buFont typeface="Arial"/>
              <a:buNone/>
              <a:defRPr b="0" i="0" sz="900" u="none" cap="none" strike="noStrike">
                <a:solidFill>
                  <a:srgbClr val="FFFFFF"/>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34" name="Shape 134"/>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5" name="Shape 135"/>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37" name="Shape 137"/>
        <p:cNvGrpSpPr/>
        <p:nvPr/>
      </p:nvGrpSpPr>
      <p:grpSpPr>
        <a:xfrm>
          <a:off x="0" y="0"/>
          <a:ext cx="0" cy="0"/>
          <a:chOff x="0" y="0"/>
          <a:chExt cx="0" cy="0"/>
        </a:xfrm>
      </p:grpSpPr>
      <p:sp>
        <p:nvSpPr>
          <p:cNvPr id="138" name="Shape 138"/>
          <p:cNvSpPr txBox="1"/>
          <p:nvPr>
            <p:ph type="title"/>
          </p:nvPr>
        </p:nvSpPr>
        <p:spPr>
          <a:xfrm>
            <a:off x="1792288" y="3600450"/>
            <a:ext cx="5486399" cy="425053"/>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9" name="Shape 139"/>
          <p:cNvSpPr/>
          <p:nvPr>
            <p:ph idx="2" type="pic"/>
          </p:nvPr>
        </p:nvSpPr>
        <p:spPr>
          <a:xfrm>
            <a:off x="1792288" y="459581"/>
            <a:ext cx="5486399" cy="3086100"/>
          </a:xfrm>
          <a:prstGeom prst="rect">
            <a:avLst/>
          </a:prstGeom>
          <a:noFill/>
          <a:ln>
            <a:noFill/>
          </a:ln>
        </p:spPr>
        <p:txBody>
          <a:bodyPr anchorCtr="0" anchor="t" bIns="91425" lIns="91425" rIns="91425" tIns="91425"/>
          <a:lstStyle>
            <a:lvl1pPr indent="0" lvl="0" marL="0" marR="0" rtl="0" algn="l">
              <a:spcBef>
                <a:spcPts val="640"/>
              </a:spcBef>
              <a:buClr>
                <a:srgbClr val="FFFFFF"/>
              </a:buClr>
              <a:buFont typeface="Arial"/>
              <a:buNone/>
              <a:defRPr b="0" i="0" sz="3200" u="none" cap="none" strike="noStrike">
                <a:solidFill>
                  <a:srgbClr val="FFFFFF"/>
                </a:solidFill>
                <a:latin typeface="Calibri"/>
                <a:ea typeface="Calibri"/>
                <a:cs typeface="Calibri"/>
                <a:sym typeface="Calibri"/>
              </a:defRPr>
            </a:lvl1pPr>
            <a:lvl2pPr indent="0" lvl="1" marL="457200" marR="0" rtl="0" algn="l">
              <a:spcBef>
                <a:spcPts val="560"/>
              </a:spcBef>
              <a:buClr>
                <a:srgbClr val="FFFFFF"/>
              </a:buClr>
              <a:buFont typeface="Arial"/>
              <a:buNone/>
              <a:defRPr b="0" i="0" sz="2800" u="none" cap="none" strike="noStrike">
                <a:solidFill>
                  <a:srgbClr val="FFFFFF"/>
                </a:solidFill>
                <a:latin typeface="Calibri"/>
                <a:ea typeface="Calibri"/>
                <a:cs typeface="Calibri"/>
                <a:sym typeface="Calibri"/>
              </a:defRPr>
            </a:lvl2pPr>
            <a:lvl3pPr indent="0" lvl="2" marL="914400" marR="0" rtl="0" algn="l">
              <a:spcBef>
                <a:spcPts val="480"/>
              </a:spcBef>
              <a:buClr>
                <a:srgbClr val="FFFFFF"/>
              </a:buClr>
              <a:buFont typeface="Arial"/>
              <a:buNone/>
              <a:defRPr b="0" i="0" sz="2400" u="none" cap="none" strike="noStrike">
                <a:solidFill>
                  <a:srgbClr val="FFFFFF"/>
                </a:solidFill>
                <a:latin typeface="Calibri"/>
                <a:ea typeface="Calibri"/>
                <a:cs typeface="Calibri"/>
                <a:sym typeface="Calibri"/>
              </a:defRPr>
            </a:lvl3pPr>
            <a:lvl4pPr indent="0" lvl="3" marL="1371600" marR="0" rtl="0" algn="l">
              <a:spcBef>
                <a:spcPts val="400"/>
              </a:spcBef>
              <a:buClr>
                <a:srgbClr val="FFFFFF"/>
              </a:buClr>
              <a:buFont typeface="Arial"/>
              <a:buNone/>
              <a:defRPr b="0" i="0" sz="2000" u="none" cap="none" strike="noStrike">
                <a:solidFill>
                  <a:srgbClr val="FFFFFF"/>
                </a:solidFill>
                <a:latin typeface="Calibri"/>
                <a:ea typeface="Calibri"/>
                <a:cs typeface="Calibri"/>
                <a:sym typeface="Calibri"/>
              </a:defRPr>
            </a:lvl4pPr>
            <a:lvl5pPr indent="0" lvl="4" marL="1828800" marR="0" rtl="0" algn="l">
              <a:spcBef>
                <a:spcPts val="400"/>
              </a:spcBef>
              <a:buClr>
                <a:srgbClr val="FFFFFF"/>
              </a:buClr>
              <a:buFont typeface="Arial"/>
              <a:buNone/>
              <a:defRPr b="0" i="0" sz="2000" u="none" cap="none" strike="noStrike">
                <a:solidFill>
                  <a:srgbClr val="FFFFFF"/>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40" name="Shape 140"/>
          <p:cNvSpPr txBox="1"/>
          <p:nvPr>
            <p:ph idx="1" type="body"/>
          </p:nvPr>
        </p:nvSpPr>
        <p:spPr>
          <a:xfrm>
            <a:off x="1792288" y="4025503"/>
            <a:ext cx="5486399" cy="603646"/>
          </a:xfrm>
          <a:prstGeom prst="rect">
            <a:avLst/>
          </a:prstGeom>
          <a:noFill/>
          <a:ln>
            <a:noFill/>
          </a:ln>
        </p:spPr>
        <p:txBody>
          <a:bodyPr anchorCtr="0" anchor="t" bIns="91425" lIns="91425" rIns="91425" tIns="91425"/>
          <a:lstStyle>
            <a:lvl1pPr indent="0" lvl="0" marL="0" marR="0" rtl="0" algn="l">
              <a:spcBef>
                <a:spcPts val="280"/>
              </a:spcBef>
              <a:buClr>
                <a:srgbClr val="FFFFFF"/>
              </a:buClr>
              <a:buFont typeface="Arial"/>
              <a:buNone/>
              <a:defRPr b="0" i="0" sz="1400" u="none" cap="none" strike="noStrike">
                <a:solidFill>
                  <a:srgbClr val="FFFFFF"/>
                </a:solidFill>
                <a:latin typeface="Calibri"/>
                <a:ea typeface="Calibri"/>
                <a:cs typeface="Calibri"/>
                <a:sym typeface="Calibri"/>
              </a:defRPr>
            </a:lvl1pPr>
            <a:lvl2pPr indent="0" lvl="1" marL="457200" marR="0" rtl="0" algn="l">
              <a:spcBef>
                <a:spcPts val="240"/>
              </a:spcBef>
              <a:buClr>
                <a:srgbClr val="FFFFFF"/>
              </a:buClr>
              <a:buFont typeface="Arial"/>
              <a:buNone/>
              <a:defRPr b="0" i="0" sz="1200" u="none" cap="none" strike="noStrike">
                <a:solidFill>
                  <a:srgbClr val="FFFFFF"/>
                </a:solidFill>
                <a:latin typeface="Calibri"/>
                <a:ea typeface="Calibri"/>
                <a:cs typeface="Calibri"/>
                <a:sym typeface="Calibri"/>
              </a:defRPr>
            </a:lvl2pPr>
            <a:lvl3pPr indent="0" lvl="2" marL="914400" marR="0" rtl="0" algn="l">
              <a:spcBef>
                <a:spcPts val="200"/>
              </a:spcBef>
              <a:buClr>
                <a:srgbClr val="FFFFFF"/>
              </a:buClr>
              <a:buFont typeface="Arial"/>
              <a:buNone/>
              <a:defRPr b="0" i="0" sz="1000" u="none" cap="none" strike="noStrike">
                <a:solidFill>
                  <a:srgbClr val="FFFFFF"/>
                </a:solidFill>
                <a:latin typeface="Calibri"/>
                <a:ea typeface="Calibri"/>
                <a:cs typeface="Calibri"/>
                <a:sym typeface="Calibri"/>
              </a:defRPr>
            </a:lvl3pPr>
            <a:lvl4pPr indent="0" lvl="3" marL="1371600" marR="0" rtl="0" algn="l">
              <a:spcBef>
                <a:spcPts val="180"/>
              </a:spcBef>
              <a:buClr>
                <a:srgbClr val="FFFFFF"/>
              </a:buClr>
              <a:buFont typeface="Arial"/>
              <a:buNone/>
              <a:defRPr b="0" i="0" sz="900" u="none" cap="none" strike="noStrike">
                <a:solidFill>
                  <a:srgbClr val="FFFFFF"/>
                </a:solidFill>
                <a:latin typeface="Calibri"/>
                <a:ea typeface="Calibri"/>
                <a:cs typeface="Calibri"/>
                <a:sym typeface="Calibri"/>
              </a:defRPr>
            </a:lvl4pPr>
            <a:lvl5pPr indent="0" lvl="4" marL="1828800" marR="0" rtl="0" algn="l">
              <a:spcBef>
                <a:spcPts val="180"/>
              </a:spcBef>
              <a:buClr>
                <a:srgbClr val="FFFFFF"/>
              </a:buClr>
              <a:buFont typeface="Arial"/>
              <a:buNone/>
              <a:defRPr b="0" i="0" sz="900" u="none" cap="none" strike="noStrike">
                <a:solidFill>
                  <a:srgbClr val="FFFFFF"/>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41" name="Shape 141"/>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2" name="Shape 142"/>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3" name="Shape 143"/>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4" name="Shape 144"/>
        <p:cNvGrpSpPr/>
        <p:nvPr/>
      </p:nvGrpSpPr>
      <p:grpSpPr>
        <a:xfrm>
          <a:off x="0" y="0"/>
          <a:ext cx="0" cy="0"/>
          <a:chOff x="0" y="0"/>
          <a:chExt cx="0" cy="0"/>
        </a:xfrm>
      </p:grpSpPr>
      <p:sp>
        <p:nvSpPr>
          <p:cNvPr id="145" name="Shape 145"/>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6" name="Shape 146"/>
          <p:cNvSpPr txBox="1"/>
          <p:nvPr>
            <p:ph idx="1" type="body"/>
          </p:nvPr>
        </p:nvSpPr>
        <p:spPr>
          <a:xfrm rot="5400000">
            <a:off x="2874763" y="-1217413"/>
            <a:ext cx="3394472" cy="8229600"/>
          </a:xfrm>
          <a:prstGeom prst="rect">
            <a:avLst/>
          </a:prstGeom>
          <a:noFill/>
          <a:ln>
            <a:noFill/>
          </a:ln>
        </p:spPr>
        <p:txBody>
          <a:bodyPr anchorCtr="0" anchor="t" bIns="91425" lIns="91425" rIns="91425" tIns="91425"/>
          <a:lstStyle>
            <a:lvl1pPr indent="-139700" lvl="0" marL="342900" marR="0" rtl="0" algn="l">
              <a:spcBef>
                <a:spcPts val="640"/>
              </a:spcBef>
              <a:buClr>
                <a:srgbClr val="FFFFFF"/>
              </a:buClr>
              <a:buSzPct val="100000"/>
              <a:buFont typeface="Arial"/>
              <a:buChar char="•"/>
              <a:defRPr b="0" i="0" sz="3200" u="none" cap="none" strike="noStrike">
                <a:solidFill>
                  <a:srgbClr val="FFFFFF"/>
                </a:solidFill>
                <a:latin typeface="Calibri"/>
                <a:ea typeface="Calibri"/>
                <a:cs typeface="Calibri"/>
                <a:sym typeface="Calibri"/>
              </a:defRPr>
            </a:lvl1pPr>
            <a:lvl2pPr indent="-107950" lvl="1" marL="742950" marR="0" rtl="0" algn="l">
              <a:spcBef>
                <a:spcPts val="560"/>
              </a:spcBef>
              <a:buClr>
                <a:srgbClr val="FFFFFF"/>
              </a:buClr>
              <a:buSzPct val="100000"/>
              <a:buFont typeface="Arial"/>
              <a:buChar char="–"/>
              <a:defRPr b="0" i="0" sz="2800" u="none" cap="none" strike="noStrike">
                <a:solidFill>
                  <a:srgbClr val="FFFFFF"/>
                </a:solidFill>
                <a:latin typeface="Calibri"/>
                <a:ea typeface="Calibri"/>
                <a:cs typeface="Calibri"/>
                <a:sym typeface="Calibri"/>
              </a:defRPr>
            </a:lvl2pPr>
            <a:lvl3pPr indent="-76200" lvl="2" marL="114300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3pPr>
            <a:lvl4pPr indent="-101600" lvl="3" marL="16002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4pPr>
            <a:lvl5pPr indent="-101600" lvl="4" marL="20574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Shape 147"/>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8" name="Shape 148"/>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9" name="Shape 149"/>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0" name="Shape 150"/>
        <p:cNvGrpSpPr/>
        <p:nvPr/>
      </p:nvGrpSpPr>
      <p:grpSpPr>
        <a:xfrm>
          <a:off x="0" y="0"/>
          <a:ext cx="0" cy="0"/>
          <a:chOff x="0" y="0"/>
          <a:chExt cx="0" cy="0"/>
        </a:xfrm>
      </p:grpSpPr>
      <p:sp>
        <p:nvSpPr>
          <p:cNvPr id="151" name="Shape 151"/>
          <p:cNvSpPr txBox="1"/>
          <p:nvPr>
            <p:ph type="title"/>
          </p:nvPr>
        </p:nvSpPr>
        <p:spPr>
          <a:xfrm rot="5400000">
            <a:off x="5463778" y="1371600"/>
            <a:ext cx="4388643" cy="205740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2" name="Shape 152"/>
          <p:cNvSpPr txBox="1"/>
          <p:nvPr>
            <p:ph idx="1" type="body"/>
          </p:nvPr>
        </p:nvSpPr>
        <p:spPr>
          <a:xfrm rot="5400000">
            <a:off x="1272778" y="-609599"/>
            <a:ext cx="4388643" cy="6019799"/>
          </a:xfrm>
          <a:prstGeom prst="rect">
            <a:avLst/>
          </a:prstGeom>
          <a:noFill/>
          <a:ln>
            <a:noFill/>
          </a:ln>
        </p:spPr>
        <p:txBody>
          <a:bodyPr anchorCtr="0" anchor="t" bIns="91425" lIns="91425" rIns="91425" tIns="91425"/>
          <a:lstStyle>
            <a:lvl1pPr indent="-139700" lvl="0" marL="342900" marR="0" rtl="0" algn="l">
              <a:spcBef>
                <a:spcPts val="640"/>
              </a:spcBef>
              <a:buClr>
                <a:srgbClr val="FFFFFF"/>
              </a:buClr>
              <a:buSzPct val="100000"/>
              <a:buFont typeface="Arial"/>
              <a:buChar char="•"/>
              <a:defRPr b="0" i="0" sz="3200" u="none" cap="none" strike="noStrike">
                <a:solidFill>
                  <a:srgbClr val="FFFFFF"/>
                </a:solidFill>
                <a:latin typeface="Calibri"/>
                <a:ea typeface="Calibri"/>
                <a:cs typeface="Calibri"/>
                <a:sym typeface="Calibri"/>
              </a:defRPr>
            </a:lvl1pPr>
            <a:lvl2pPr indent="-107950" lvl="1" marL="742950" marR="0" rtl="0" algn="l">
              <a:spcBef>
                <a:spcPts val="560"/>
              </a:spcBef>
              <a:buClr>
                <a:srgbClr val="FFFFFF"/>
              </a:buClr>
              <a:buSzPct val="100000"/>
              <a:buFont typeface="Arial"/>
              <a:buChar char="–"/>
              <a:defRPr b="0" i="0" sz="2800" u="none" cap="none" strike="noStrike">
                <a:solidFill>
                  <a:srgbClr val="FFFFFF"/>
                </a:solidFill>
                <a:latin typeface="Calibri"/>
                <a:ea typeface="Calibri"/>
                <a:cs typeface="Calibri"/>
                <a:sym typeface="Calibri"/>
              </a:defRPr>
            </a:lvl2pPr>
            <a:lvl3pPr indent="-76200" lvl="2" marL="114300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3pPr>
            <a:lvl4pPr indent="-101600" lvl="3" marL="16002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4pPr>
            <a:lvl5pPr indent="-101600" lvl="4" marL="20574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53" name="Shape 153"/>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4" name="Shape 154"/>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5" name="Shape 155"/>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457200" y="205978"/>
            <a:ext cx="8229600" cy="857250"/>
          </a:xfrm>
          <a:prstGeom prst="rect">
            <a:avLst/>
          </a:prstGeom>
          <a:noFill/>
          <a:ln>
            <a:noFill/>
          </a:ln>
        </p:spPr>
        <p:txBody>
          <a:bodyPr anchorCtr="0" anchor="ctr" bIns="91425" lIns="91425" rIns="91425" tIns="91425"/>
          <a:lstStyle>
            <a:lvl1pPr indent="0" lvl="0" marL="0" marR="0" rtl="0" algn="ctr">
              <a:spcBef>
                <a:spcPts val="0"/>
              </a:spcBef>
              <a:buClr>
                <a:schemeClr val="lt1"/>
              </a:buClr>
              <a:buFont typeface="Calibri"/>
              <a:buNone/>
              <a:defRPr b="0" i="0" sz="44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 type="body"/>
          </p:nvPr>
        </p:nvSpPr>
        <p:spPr>
          <a:xfrm>
            <a:off x="457200" y="1200150"/>
            <a:ext cx="8229600" cy="3394472"/>
          </a:xfrm>
          <a:prstGeom prst="rect">
            <a:avLst/>
          </a:prstGeom>
          <a:noFill/>
          <a:ln>
            <a:noFill/>
          </a:ln>
        </p:spPr>
        <p:txBody>
          <a:bodyPr anchorCtr="0" anchor="t" bIns="91425" lIns="91425" rIns="91425" tIns="91425"/>
          <a:lstStyle>
            <a:lvl1pPr indent="-139700" lvl="0" marL="342900" marR="0" rtl="0" algn="l">
              <a:spcBef>
                <a:spcPts val="640"/>
              </a:spcBef>
              <a:buClr>
                <a:srgbClr val="FFFFFF"/>
              </a:buClr>
              <a:buSzPct val="100000"/>
              <a:buFont typeface="Arial"/>
              <a:buChar char="•"/>
              <a:defRPr b="0" i="0" sz="3200" u="none" cap="none" strike="noStrike">
                <a:solidFill>
                  <a:srgbClr val="FFFFFF"/>
                </a:solidFill>
                <a:latin typeface="Calibri"/>
                <a:ea typeface="Calibri"/>
                <a:cs typeface="Calibri"/>
                <a:sym typeface="Calibri"/>
              </a:defRPr>
            </a:lvl1pPr>
            <a:lvl2pPr indent="-107950" lvl="1" marL="742950" marR="0" rtl="0" algn="l">
              <a:spcBef>
                <a:spcPts val="560"/>
              </a:spcBef>
              <a:buClr>
                <a:srgbClr val="FFFFFF"/>
              </a:buClr>
              <a:buSzPct val="100000"/>
              <a:buFont typeface="Arial"/>
              <a:buChar char="–"/>
              <a:defRPr b="0" i="0" sz="2800" u="none" cap="none" strike="noStrike">
                <a:solidFill>
                  <a:srgbClr val="FFFFFF"/>
                </a:solidFill>
                <a:latin typeface="Calibri"/>
                <a:ea typeface="Calibri"/>
                <a:cs typeface="Calibri"/>
                <a:sym typeface="Calibri"/>
              </a:defRPr>
            </a:lvl2pPr>
            <a:lvl3pPr indent="-76200" lvl="2" marL="1143000" marR="0" rtl="0" algn="l">
              <a:spcBef>
                <a:spcPts val="480"/>
              </a:spcBef>
              <a:buClr>
                <a:srgbClr val="FFFFFF"/>
              </a:buClr>
              <a:buSzPct val="100000"/>
              <a:buFont typeface="Arial"/>
              <a:buChar char="•"/>
              <a:defRPr b="0" i="0" sz="2400" u="none" cap="none" strike="noStrike">
                <a:solidFill>
                  <a:srgbClr val="FFFFFF"/>
                </a:solidFill>
                <a:latin typeface="Calibri"/>
                <a:ea typeface="Calibri"/>
                <a:cs typeface="Calibri"/>
                <a:sym typeface="Calibri"/>
              </a:defRPr>
            </a:lvl3pPr>
            <a:lvl4pPr indent="-101600" lvl="3" marL="16002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4pPr>
            <a:lvl5pPr indent="-101600" lvl="4" marL="2057400" marR="0" rtl="0" algn="l">
              <a:spcBef>
                <a:spcPts val="400"/>
              </a:spcBef>
              <a:buClr>
                <a:srgbClr val="FFFFFF"/>
              </a:buClr>
              <a:buSzPct val="100000"/>
              <a:buFont typeface="Arial"/>
              <a:buChar char="»"/>
              <a:defRPr b="0" i="0" sz="2000" u="none" cap="none" strike="noStrike">
                <a:solidFill>
                  <a:srgbClr val="FFFFFF"/>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Shape 84"/>
          <p:cNvSpPr txBox="1"/>
          <p:nvPr>
            <p:ph idx="10" type="dt"/>
          </p:nvPr>
        </p:nvSpPr>
        <p:spPr>
          <a:xfrm>
            <a:off x="457200" y="4767262"/>
            <a:ext cx="2133599" cy="273843"/>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3124200" y="4767262"/>
            <a:ext cx="2895600" cy="273843"/>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FFFFFF"/>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6553200" y="4767262"/>
            <a:ext cx="2133599" cy="273843"/>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FFFFFF"/>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0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0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0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0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youtube.com/v/nMR5mjCFZCw" TargetMode="External"/><Relationship Id="rId4" Type="http://schemas.openxmlformats.org/officeDocument/2006/relationships/image" Target="../media/image1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youtube.com/v/re6hkcTWVUY"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www.cs.princeton.edu/~andyz/pacmanRL" TargetMode="External"/><Relationship Id="rId4" Type="http://schemas.openxmlformats.org/officeDocument/2006/relationships/hyperlink" Target="http://icml.cc/2016/tutorials/deep_rl_tutorial.pdf" TargetMode="External"/><Relationship Id="rId5" Type="http://schemas.openxmlformats.org/officeDocument/2006/relationships/hyperlink" Target="http://karpathy.github.io/" TargetMode="External"/><Relationship Id="rId6" Type="http://schemas.openxmlformats.org/officeDocument/2006/relationships/hyperlink" Target="https://www.cs.princeton.edu/courses/archive/spring17/cos598F/lectures/RL.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n"/>
              <a:t>Deep Reinforcement Learning</a:t>
            </a:r>
          </a:p>
        </p:txBody>
      </p:sp>
      <p:sp>
        <p:nvSpPr>
          <p:cNvPr id="161" name="Shape 161"/>
          <p:cNvSpPr txBox="1"/>
          <p:nvPr>
            <p:ph idx="1" type="subTitle"/>
          </p:nvPr>
        </p:nvSpPr>
        <p:spPr>
          <a:xfrm>
            <a:off x="640313" y="3468537"/>
            <a:ext cx="8222100" cy="432900"/>
          </a:xfrm>
          <a:prstGeom prst="rect">
            <a:avLst/>
          </a:prstGeom>
        </p:spPr>
        <p:txBody>
          <a:bodyPr anchorCtr="0" anchor="t" bIns="91425" lIns="91425" rIns="91425" tIns="91425">
            <a:noAutofit/>
          </a:bodyPr>
          <a:lstStyle/>
          <a:p>
            <a:pPr lvl="0">
              <a:spcBef>
                <a:spcPts val="0"/>
              </a:spcBef>
              <a:buNone/>
            </a:pPr>
            <a:r>
              <a:rPr lang="en"/>
              <a:t>Sanket Lokegaonkar</a:t>
            </a:r>
          </a:p>
        </p:txBody>
      </p:sp>
      <p:sp>
        <p:nvSpPr>
          <p:cNvPr id="162" name="Shape 162"/>
          <p:cNvSpPr txBox="1"/>
          <p:nvPr>
            <p:ph idx="1" type="subTitle"/>
          </p:nvPr>
        </p:nvSpPr>
        <p:spPr>
          <a:xfrm>
            <a:off x="640313" y="4099237"/>
            <a:ext cx="8222100" cy="432900"/>
          </a:xfrm>
          <a:prstGeom prst="rect">
            <a:avLst/>
          </a:prstGeom>
        </p:spPr>
        <p:txBody>
          <a:bodyPr anchorCtr="0" anchor="t" bIns="91425" lIns="91425" rIns="91425" tIns="91425">
            <a:noAutofit/>
          </a:bodyPr>
          <a:lstStyle/>
          <a:p>
            <a:pPr lvl="0" rtl="0">
              <a:spcBef>
                <a:spcPts val="0"/>
              </a:spcBef>
              <a:buNone/>
            </a:pPr>
            <a:r>
              <a:rPr lang="en"/>
              <a:t>Advanced Computer Vision (ECE 6554)</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State Transition Probabilities</a:t>
            </a:r>
          </a:p>
        </p:txBody>
      </p:sp>
      <p:sp>
        <p:nvSpPr>
          <p:cNvPr id="227" name="Shape 227"/>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254000" lvl="0" marL="342900" marR="0" rtl="0" algn="l">
              <a:spcBef>
                <a:spcPts val="0"/>
              </a:spcBef>
              <a:spcAft>
                <a:spcPts val="0"/>
              </a:spcAft>
              <a:buClr>
                <a:srgbClr val="FFFFFF"/>
              </a:buClr>
              <a:buSzPct val="100000"/>
              <a:buFont typeface="Arial"/>
              <a:buChar char="•"/>
            </a:pPr>
            <a:r>
              <a:rPr b="0" i="0" lang="en" sz="1800" u="none" cap="none" strike="noStrike">
                <a:solidFill>
                  <a:srgbClr val="FFFFFF"/>
                </a:solidFill>
                <a:latin typeface="Calibri"/>
                <a:ea typeface="Calibri"/>
                <a:cs typeface="Calibri"/>
                <a:sym typeface="Calibri"/>
              </a:rPr>
              <a:t>Suppose the reward function is discrete and maps from S x A to W</a:t>
            </a:r>
          </a:p>
          <a:p>
            <a:pPr indent="-254000" lvl="0" marL="342900" marR="0" rtl="0" algn="l">
              <a:spcBef>
                <a:spcPts val="640"/>
              </a:spcBef>
              <a:spcAft>
                <a:spcPts val="0"/>
              </a:spcAft>
              <a:buClr>
                <a:srgbClr val="FFFFFF"/>
              </a:buClr>
              <a:buSzPct val="100000"/>
              <a:buFont typeface="Arial"/>
              <a:buChar char="•"/>
            </a:pPr>
            <a:r>
              <a:rPr b="0" i="0" lang="en" sz="1800" u="none" cap="none" strike="noStrike">
                <a:solidFill>
                  <a:srgbClr val="FFFFFF"/>
                </a:solidFill>
                <a:latin typeface="Calibri"/>
                <a:ea typeface="Calibri"/>
                <a:cs typeface="Calibri"/>
                <a:sym typeface="Calibri"/>
              </a:rPr>
              <a:t>The state transition probability or probability of transitioning to state s’ given current state s and action a in that state is given by:</a:t>
            </a:r>
          </a:p>
          <a:p>
            <a:pPr indent="0" lvl="0" marL="0" marR="0" rtl="0" algn="l">
              <a:spcBef>
                <a:spcPts val="640"/>
              </a:spcBef>
              <a:buClr>
                <a:srgbClr val="FFFFFF"/>
              </a:buClr>
              <a:buSzPct val="25000"/>
              <a:buFont typeface="Arial"/>
              <a:buNone/>
            </a:pPr>
            <a:r>
              <a:t/>
            </a:r>
            <a:endParaRPr b="0" i="0" sz="3200" u="none" cap="none" strike="noStrike">
              <a:solidFill>
                <a:srgbClr val="FFFFFF"/>
              </a:solidFill>
              <a:latin typeface="Calibri"/>
              <a:ea typeface="Calibri"/>
              <a:cs typeface="Calibri"/>
              <a:sym typeface="Calibri"/>
            </a:endParaRPr>
          </a:p>
        </p:txBody>
      </p:sp>
      <p:pic>
        <p:nvPicPr>
          <p:cNvPr id="228" name="Shape 228"/>
          <p:cNvPicPr preferRelativeResize="0"/>
          <p:nvPr/>
        </p:nvPicPr>
        <p:blipFill rotWithShape="1">
          <a:blip r:embed="rId3">
            <a:alphaModFix/>
          </a:blip>
          <a:srcRect b="0" l="0" r="0" t="0"/>
          <a:stretch/>
        </p:blipFill>
        <p:spPr>
          <a:xfrm>
            <a:off x="1608129" y="3853816"/>
            <a:ext cx="5670900" cy="804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Expected Rewards</a:t>
            </a:r>
          </a:p>
        </p:txBody>
      </p:sp>
      <p:sp>
        <p:nvSpPr>
          <p:cNvPr id="234" name="Shape 234"/>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FFFFFF"/>
              </a:buClr>
              <a:buSzPct val="100000"/>
              <a:buFont typeface="Arial"/>
              <a:buChar char="•"/>
            </a:pPr>
            <a:r>
              <a:rPr b="0" i="0" lang="en" sz="3200" u="none" cap="none" strike="noStrike">
                <a:solidFill>
                  <a:srgbClr val="FFFFFF"/>
                </a:solidFill>
                <a:latin typeface="Calibri"/>
                <a:ea typeface="Calibri"/>
                <a:cs typeface="Calibri"/>
                <a:sym typeface="Calibri"/>
              </a:rPr>
              <a:t>The expected reward for a given state-action pair is given by:</a:t>
            </a:r>
          </a:p>
          <a:p>
            <a:pPr indent="-342900" lvl="0" marL="342900" marR="0" rtl="0" algn="l">
              <a:spcBef>
                <a:spcPts val="640"/>
              </a:spcBef>
              <a:buClr>
                <a:srgbClr val="FFFFFF"/>
              </a:buClr>
              <a:buSzPct val="100000"/>
              <a:buFont typeface="Arial"/>
              <a:buNone/>
            </a:pPr>
            <a:r>
              <a:t/>
            </a:r>
            <a:endParaRPr b="0" i="0" sz="3200" u="none" cap="none" strike="noStrike">
              <a:solidFill>
                <a:srgbClr val="FFFFFF"/>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b="0" l="0" r="0" t="0"/>
          <a:stretch/>
        </p:blipFill>
        <p:spPr>
          <a:xfrm>
            <a:off x="283410" y="2257425"/>
            <a:ext cx="8686800" cy="5931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Policy and Value Function</a:t>
            </a:r>
          </a:p>
        </p:txBody>
      </p:sp>
      <p:sp>
        <p:nvSpPr>
          <p:cNvPr id="241" name="Shape 241"/>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Policy</a:t>
            </a:r>
          </a:p>
          <a:p>
            <a:pPr indent="-228600" lvl="1" marL="914400" rtl="0">
              <a:spcBef>
                <a:spcPts val="0"/>
              </a:spcBef>
            </a:pPr>
            <a:r>
              <a:rPr lang="en"/>
              <a:t>Behavior Function</a:t>
            </a:r>
          </a:p>
          <a:p>
            <a:pPr indent="-228600" lvl="1" marL="914400" rtl="0">
              <a:spcBef>
                <a:spcPts val="0"/>
              </a:spcBef>
            </a:pPr>
            <a:r>
              <a:rPr lang="en"/>
              <a:t>Mapping from state to action</a:t>
            </a:r>
          </a:p>
          <a:p>
            <a:pPr indent="-228600" lvl="1" marL="914400" rtl="0">
              <a:spcBef>
                <a:spcPts val="0"/>
              </a:spcBef>
            </a:pPr>
            <a:r>
              <a:rPr lang="en"/>
              <a:t>Deterministic Policy : a=\Pi (s)</a:t>
            </a:r>
          </a:p>
          <a:p>
            <a:pPr indent="-228600" lvl="1" marL="914400" rtl="0">
              <a:spcBef>
                <a:spcPts val="0"/>
              </a:spcBef>
            </a:pPr>
            <a:r>
              <a:rPr lang="en"/>
              <a:t>Stochastic Policy: </a:t>
            </a:r>
            <a:r>
              <a:rPr lang="en"/>
              <a:t>𝜋</a:t>
            </a:r>
            <a:r>
              <a:rPr lang="en"/>
              <a:t>(a |s) = Pr [ A</a:t>
            </a:r>
            <a:r>
              <a:rPr baseline="-25000" lang="en"/>
              <a:t>t</a:t>
            </a:r>
            <a:r>
              <a:rPr lang="en"/>
              <a:t> = a | S</a:t>
            </a:r>
            <a:r>
              <a:rPr baseline="-25000" lang="en"/>
              <a:t>t</a:t>
            </a:r>
            <a:r>
              <a:rPr lang="en"/>
              <a:t> =s] </a:t>
            </a:r>
          </a:p>
          <a:p>
            <a:pPr indent="-228600" lvl="0" marL="457200" rtl="0">
              <a:spcBef>
                <a:spcPts val="0"/>
              </a:spcBef>
            </a:pPr>
            <a:r>
              <a:rPr lang="en"/>
              <a:t>Value Function</a:t>
            </a:r>
          </a:p>
          <a:p>
            <a:pPr indent="-228600" lvl="1" marL="914400" rtl="0">
              <a:spcBef>
                <a:spcPts val="0"/>
              </a:spcBef>
            </a:pPr>
            <a:r>
              <a:rPr lang="en"/>
              <a:t>Prediction of total future Reward under a policy</a:t>
            </a:r>
          </a:p>
          <a:p>
            <a:pPr indent="-228600" lvl="1" marL="914400" rtl="0">
              <a:spcBef>
                <a:spcPts val="0"/>
              </a:spcBef>
            </a:pPr>
            <a:r>
              <a:rPr lang="en"/>
              <a:t>Captures</a:t>
            </a:r>
            <a:r>
              <a:rPr lang="en"/>
              <a:t> goodness/badness of states</a:t>
            </a:r>
          </a:p>
          <a:p>
            <a:pPr indent="-228600" lvl="1" marL="914400" rtl="0">
              <a:spcBef>
                <a:spcPts val="0"/>
              </a:spcBef>
            </a:pPr>
            <a:r>
              <a:rPr lang="en"/>
              <a:t>Can be used to greedily select among the actions</a:t>
            </a:r>
          </a:p>
          <a:p>
            <a:pPr indent="-228600" lvl="1" marL="914400">
              <a:spcBef>
                <a:spcPts val="0"/>
              </a:spcBef>
            </a:pPr>
            <a:r>
              <a:rPr lang="en"/>
              <a:t>v</a:t>
            </a:r>
            <a:r>
              <a:rPr baseline="-25000" lang="en"/>
              <a:t>𝜋</a:t>
            </a:r>
            <a:r>
              <a:rPr lang="en"/>
              <a:t>(s) = E</a:t>
            </a:r>
            <a:r>
              <a:rPr baseline="-25000" lang="en"/>
              <a:t>𝜋</a:t>
            </a:r>
            <a:r>
              <a:rPr lang="en"/>
              <a:t>[R </a:t>
            </a:r>
            <a:r>
              <a:rPr baseline="-25000" lang="en"/>
              <a:t>t+1 </a:t>
            </a:r>
            <a:r>
              <a:rPr lang="en"/>
              <a:t>+ 𝛾R</a:t>
            </a:r>
            <a:r>
              <a:rPr baseline="-25000" lang="en"/>
              <a:t>t+2</a:t>
            </a:r>
            <a:r>
              <a:rPr lang="en"/>
              <a:t> + 𝛾</a:t>
            </a:r>
            <a:r>
              <a:rPr baseline="30000" lang="en"/>
              <a:t>2 </a:t>
            </a:r>
            <a:r>
              <a:rPr lang="en"/>
              <a:t>R </a:t>
            </a:r>
            <a:r>
              <a:rPr baseline="-25000" lang="en"/>
              <a:t>t+3 </a:t>
            </a:r>
            <a:r>
              <a:rPr lang="en"/>
              <a:t>… | S</a:t>
            </a:r>
            <a:r>
              <a:rPr baseline="-25000" lang="en"/>
              <a:t>t</a:t>
            </a:r>
            <a:r>
              <a:rPr lang="en"/>
              <a:t> =s]</a:t>
            </a:r>
          </a:p>
        </p:txBody>
      </p:sp>
      <p:sp>
        <p:nvSpPr>
          <p:cNvPr id="242" name="Shape 242"/>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lang="en"/>
              <a:t>Credits: ICML DRL Tutorial</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Action-Value Function (Q -function)</a:t>
            </a:r>
          </a:p>
        </p:txBody>
      </p:sp>
      <p:sp>
        <p:nvSpPr>
          <p:cNvPr id="248" name="Shape 248"/>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Expected Return starting from state s, taking action A and then following policy with 𝛾 as the discounting factor.</a:t>
            </a:r>
          </a:p>
          <a:p>
            <a:pPr lvl="0" rtl="0">
              <a:spcBef>
                <a:spcPts val="0"/>
              </a:spcBef>
              <a:buNone/>
            </a:pPr>
            <a:r>
              <a:t/>
            </a:r>
            <a:endParaRPr/>
          </a:p>
          <a:p>
            <a:pPr indent="-228600" lvl="0" marL="457200" rtl="0">
              <a:spcBef>
                <a:spcPts val="0"/>
              </a:spcBef>
            </a:pPr>
            <a:r>
              <a:rPr lang="en"/>
              <a:t>Goodness of state given an action a</a:t>
            </a:r>
          </a:p>
          <a:p>
            <a:pPr lvl="0" rtl="0">
              <a:spcBef>
                <a:spcPts val="0"/>
              </a:spcBef>
              <a:buNone/>
            </a:pPr>
            <a:r>
              <a:rPr lang="en"/>
              <a:t>	</a:t>
            </a:r>
          </a:p>
          <a:p>
            <a:pPr lvl="0" rtl="0">
              <a:spcBef>
                <a:spcPts val="0"/>
              </a:spcBef>
              <a:buNone/>
            </a:pPr>
            <a:r>
              <a:rPr lang="en"/>
              <a:t>	</a:t>
            </a:r>
          </a:p>
        </p:txBody>
      </p:sp>
      <p:pic>
        <p:nvPicPr>
          <p:cNvPr descr="Screenshot from 2017-04-17 11-02-23.png" id="249" name="Shape 249"/>
          <p:cNvPicPr preferRelativeResize="0"/>
          <p:nvPr/>
        </p:nvPicPr>
        <p:blipFill>
          <a:blip r:embed="rId3">
            <a:alphaModFix/>
          </a:blip>
          <a:stretch>
            <a:fillRect/>
          </a:stretch>
        </p:blipFill>
        <p:spPr>
          <a:xfrm>
            <a:off x="907250" y="2159249"/>
            <a:ext cx="6393650" cy="566850"/>
          </a:xfrm>
          <a:prstGeom prst="rect">
            <a:avLst/>
          </a:prstGeom>
          <a:noFill/>
          <a:ln>
            <a:noFill/>
          </a:ln>
        </p:spPr>
      </p:pic>
      <p:sp>
        <p:nvSpPr>
          <p:cNvPr id="250" name="Shape 250"/>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b="1" lang="en"/>
              <a:t>Credits:  ICML DRL Tutorial</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Optimal Action-Value Function</a:t>
            </a:r>
          </a:p>
        </p:txBody>
      </p:sp>
      <p:sp>
        <p:nvSpPr>
          <p:cNvPr id="256" name="Shape 256"/>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Action -Value Function Equivalent Representation (Bellman Equation):</a:t>
            </a:r>
          </a:p>
          <a:p>
            <a:pPr indent="-228600" lvl="1" marL="914400" rtl="0">
              <a:spcBef>
                <a:spcPts val="0"/>
              </a:spcBef>
            </a:pPr>
            <a:r>
              <a:rPr lang="en"/>
              <a:t>Q</a:t>
            </a:r>
            <a:r>
              <a:rPr baseline="30000" lang="en"/>
              <a:t>𝜋</a:t>
            </a:r>
            <a:r>
              <a:rPr lang="en"/>
              <a:t> (s,a) = E [ R</a:t>
            </a:r>
            <a:r>
              <a:rPr baseline="-25000" lang="en"/>
              <a:t>s</a:t>
            </a:r>
            <a:r>
              <a:rPr lang="en"/>
              <a:t> + γ Q</a:t>
            </a:r>
            <a:r>
              <a:rPr baseline="30000" lang="en"/>
              <a:t>𝜋</a:t>
            </a:r>
            <a:r>
              <a:rPr lang="en"/>
              <a:t> (s’,a’)  ]</a:t>
            </a:r>
          </a:p>
          <a:p>
            <a:pPr indent="-228600" lvl="0" marL="457200" rtl="0">
              <a:spcBef>
                <a:spcPts val="0"/>
              </a:spcBef>
            </a:pPr>
            <a:r>
              <a:rPr lang="en"/>
              <a:t>Optimal Value Function:</a:t>
            </a:r>
          </a:p>
          <a:p>
            <a:pPr indent="-228600" lvl="1" marL="914400" rtl="0">
              <a:spcBef>
                <a:spcPts val="0"/>
              </a:spcBef>
            </a:pPr>
            <a:r>
              <a:rPr lang="en"/>
              <a:t>Q</a:t>
            </a:r>
            <a:r>
              <a:rPr baseline="30000" lang="en"/>
              <a:t>*</a:t>
            </a:r>
            <a:r>
              <a:rPr lang="en"/>
              <a:t> (s,a) = max</a:t>
            </a:r>
            <a:r>
              <a:rPr baseline="-25000" lang="en"/>
              <a:t>𝜋</a:t>
            </a:r>
            <a:r>
              <a:rPr lang="en"/>
              <a:t> Q</a:t>
            </a:r>
            <a:r>
              <a:rPr baseline="30000" lang="en"/>
              <a:t>𝜋</a:t>
            </a:r>
            <a:r>
              <a:rPr lang="en"/>
              <a:t> (s,a)</a:t>
            </a:r>
          </a:p>
          <a:p>
            <a:pPr indent="-228600" lvl="0" marL="457200" rtl="0">
              <a:spcBef>
                <a:spcPts val="0"/>
              </a:spcBef>
            </a:pPr>
            <a:r>
              <a:rPr lang="en"/>
              <a:t>If we know the optimal action-value function, the optimal policy would be:</a:t>
            </a:r>
          </a:p>
          <a:p>
            <a:pPr indent="-228600" lvl="1" marL="914400" rtl="0">
              <a:spcBef>
                <a:spcPts val="0"/>
              </a:spcBef>
            </a:pPr>
            <a:r>
              <a:rPr lang="en"/>
              <a:t>𝜋</a:t>
            </a:r>
            <a:r>
              <a:rPr baseline="30000" lang="en"/>
              <a:t>*</a:t>
            </a:r>
            <a:r>
              <a:rPr lang="en"/>
              <a:t>( s) = argmax </a:t>
            </a:r>
            <a:r>
              <a:rPr baseline="-25000" lang="en"/>
              <a:t>a</a:t>
            </a:r>
            <a:r>
              <a:rPr lang="en"/>
              <a:t> Q*(s,a)</a:t>
            </a:r>
          </a:p>
          <a:p>
            <a:pPr indent="-228600" lvl="0" marL="457200" rtl="0">
              <a:spcBef>
                <a:spcPts val="0"/>
              </a:spcBef>
            </a:pPr>
            <a:r>
              <a:rPr lang="en"/>
              <a:t>Optimal value maximizes over all decisions:</a:t>
            </a:r>
          </a:p>
          <a:p>
            <a:pPr indent="-228600" lvl="1" marL="914400" rtl="0">
              <a:spcBef>
                <a:spcPts val="0"/>
              </a:spcBef>
            </a:pPr>
            <a:r>
              <a:rPr lang="en"/>
              <a:t>Q</a:t>
            </a:r>
            <a:r>
              <a:rPr baseline="30000" lang="en"/>
              <a:t>*</a:t>
            </a:r>
            <a:r>
              <a:rPr lang="en"/>
              <a:t> (s,a) = E [ R</a:t>
            </a:r>
            <a:r>
              <a:rPr baseline="-25000" lang="en"/>
              <a:t>s</a:t>
            </a:r>
            <a:r>
              <a:rPr lang="en"/>
              <a:t> + γ max</a:t>
            </a:r>
            <a:r>
              <a:rPr baseline="-25000" lang="en"/>
              <a:t>a’</a:t>
            </a:r>
            <a:r>
              <a:rPr lang="en"/>
              <a:t> Q</a:t>
            </a:r>
            <a:r>
              <a:rPr baseline="30000" lang="en"/>
              <a:t>𝜋</a:t>
            </a:r>
            <a:r>
              <a:rPr lang="en"/>
              <a:t> (s’,a’)  ]</a:t>
            </a:r>
          </a:p>
          <a:p>
            <a:pPr lvl="0" rtl="0">
              <a:spcBef>
                <a:spcPts val="0"/>
              </a:spcBef>
              <a:buNone/>
            </a:pPr>
            <a:r>
              <a:t/>
            </a:r>
            <a:endParaRPr/>
          </a:p>
        </p:txBody>
      </p:sp>
      <p:sp>
        <p:nvSpPr>
          <p:cNvPr id="257" name="Shape 257"/>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b="1" lang="en"/>
              <a:t>Credits:  ICML DRL Tutorial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Bellman Equation (1)</a:t>
            </a:r>
          </a:p>
        </p:txBody>
      </p:sp>
      <p:sp>
        <p:nvSpPr>
          <p:cNvPr id="263" name="Shape 263"/>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equation expresses the relationship between the value of a state s and the values of its successor states</a:t>
            </a:r>
          </a:p>
          <a:p>
            <a:pPr indent="-228600" lvl="0" marL="342900" marR="0" rtl="0" algn="l">
              <a:spcBef>
                <a:spcPts val="640"/>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value of the next state must equal the discounted value of the expected next state, plus the reward expected along the way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Bellman Equation (2)</a:t>
            </a:r>
          </a:p>
        </p:txBody>
      </p:sp>
      <p:pic>
        <p:nvPicPr>
          <p:cNvPr id="269" name="Shape 269"/>
          <p:cNvPicPr preferRelativeResize="0"/>
          <p:nvPr/>
        </p:nvPicPr>
        <p:blipFill rotWithShape="1">
          <a:blip r:embed="rId3">
            <a:alphaModFix/>
          </a:blip>
          <a:srcRect b="0" l="0" r="0" t="0"/>
          <a:stretch/>
        </p:blipFill>
        <p:spPr>
          <a:xfrm>
            <a:off x="457200" y="4384471"/>
            <a:ext cx="8408736" cy="614717"/>
          </a:xfrm>
          <a:prstGeom prst="rect">
            <a:avLst/>
          </a:prstGeom>
          <a:noFill/>
          <a:ln>
            <a:noFill/>
          </a:ln>
        </p:spPr>
      </p:pic>
      <p:sp>
        <p:nvSpPr>
          <p:cNvPr id="270" name="Shape 270"/>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254000" lvl="0" marL="342900" marR="0" rtl="0" algn="l">
              <a:spcBef>
                <a:spcPts val="0"/>
              </a:spcBef>
              <a:spcAft>
                <a:spcPts val="0"/>
              </a:spcAft>
              <a:buClr>
                <a:srgbClr val="FFFFFF"/>
              </a:buClr>
              <a:buSzPct val="100000"/>
              <a:buFont typeface="Arial"/>
              <a:buChar char="•"/>
            </a:pPr>
            <a:r>
              <a:rPr b="0" i="0" lang="en" sz="1800" u="none" cap="none" strike="noStrike">
                <a:solidFill>
                  <a:srgbClr val="FFFFFF"/>
                </a:solidFill>
                <a:latin typeface="Calibri"/>
                <a:ea typeface="Calibri"/>
                <a:cs typeface="Calibri"/>
                <a:sym typeface="Calibri"/>
              </a:rPr>
              <a:t>The value of state s is the expected value of the sum of time-discounted rewards (starting at current state) given current state s</a:t>
            </a:r>
          </a:p>
          <a:p>
            <a:pPr indent="-254000" lvl="0" marL="342900" marR="0" rtl="0" algn="l">
              <a:spcBef>
                <a:spcPts val="640"/>
              </a:spcBef>
              <a:buClr>
                <a:srgbClr val="FFFFFF"/>
              </a:buClr>
              <a:buSzPct val="100000"/>
              <a:buFont typeface="Arial"/>
              <a:buChar char="•"/>
            </a:pPr>
            <a:r>
              <a:rPr b="0" i="0" lang="en" sz="1800" u="none" cap="none" strike="noStrike">
                <a:solidFill>
                  <a:srgbClr val="FFFFFF"/>
                </a:solidFill>
                <a:latin typeface="Calibri"/>
                <a:ea typeface="Calibri"/>
                <a:cs typeface="Calibri"/>
                <a:sym typeface="Calibri"/>
              </a:rPr>
              <a:t>This is expected value of r plus the sum of time-discounted rewards (starting at successor state) over all successor states s’ and all next rewards r and over all possible actions a in current state 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DEMO</a:t>
            </a:r>
          </a:p>
        </p:txBody>
      </p:sp>
      <p:sp>
        <p:nvSpPr>
          <p:cNvPr id="276" name="Shape 27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http://cs.stanford.edu/people/karpathy/reinforcejs/index.html</a:t>
            </a:r>
          </a:p>
        </p:txBody>
      </p:sp>
      <p:pic>
        <p:nvPicPr>
          <p:cNvPr descr="qlearning.gif" id="277" name="Shape 277"/>
          <p:cNvPicPr preferRelativeResize="0"/>
          <p:nvPr/>
        </p:nvPicPr>
        <p:blipFill>
          <a:blip r:embed="rId3">
            <a:alphaModFix/>
          </a:blip>
          <a:stretch>
            <a:fillRect/>
          </a:stretch>
        </p:blipFill>
        <p:spPr>
          <a:xfrm>
            <a:off x="2163626" y="1744024"/>
            <a:ext cx="3810150" cy="3399475"/>
          </a:xfrm>
          <a:prstGeom prst="rect">
            <a:avLst/>
          </a:prstGeom>
          <a:noFill/>
          <a:ln>
            <a:noFill/>
          </a:ln>
        </p:spPr>
      </p:pic>
      <p:sp>
        <p:nvSpPr>
          <p:cNvPr id="278" name="Shape 278"/>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b="1" lang="en"/>
              <a:t>Credits: [3]</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Approaches in RL </a:t>
            </a:r>
          </a:p>
          <a:p>
            <a:pPr lvl="0">
              <a:spcBef>
                <a:spcPts val="0"/>
              </a:spcBef>
              <a:buNone/>
            </a:pPr>
            <a:r>
              <a:t/>
            </a:r>
            <a:endParaRPr/>
          </a:p>
        </p:txBody>
      </p:sp>
      <p:sp>
        <p:nvSpPr>
          <p:cNvPr id="284" name="Shape 284"/>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Value -Based RL (Value Iteration) (Model Free)</a:t>
            </a:r>
          </a:p>
          <a:p>
            <a:pPr indent="-228600" lvl="1" marL="914400" rtl="0">
              <a:spcBef>
                <a:spcPts val="0"/>
              </a:spcBef>
            </a:pPr>
            <a:r>
              <a:rPr lang="en"/>
              <a:t>Estimate the value of optimal value function Q* (s,a) </a:t>
            </a:r>
          </a:p>
          <a:p>
            <a:pPr indent="-228600" lvl="0" marL="457200" rtl="0">
              <a:spcBef>
                <a:spcPts val="0"/>
              </a:spcBef>
            </a:pPr>
            <a:r>
              <a:rPr lang="en"/>
              <a:t>Policy -Based RL (Policy Iteration) (Model Free)</a:t>
            </a:r>
          </a:p>
          <a:p>
            <a:pPr indent="-228600" lvl="1" marL="914400" rtl="0">
              <a:spcBef>
                <a:spcPts val="0"/>
              </a:spcBef>
            </a:pPr>
            <a:r>
              <a:rPr lang="en"/>
              <a:t>Search for the optimal policy 𝜋</a:t>
            </a:r>
            <a:r>
              <a:rPr baseline="30000" lang="en"/>
              <a:t>*</a:t>
            </a:r>
            <a:r>
              <a:rPr lang="en"/>
              <a:t>( s)</a:t>
            </a:r>
          </a:p>
          <a:p>
            <a:pPr indent="-228600" lvl="0" marL="457200" rtl="0">
              <a:spcBef>
                <a:spcPts val="0"/>
              </a:spcBef>
            </a:pPr>
            <a:r>
              <a:rPr lang="en"/>
              <a:t>Model-Based RL</a:t>
            </a:r>
          </a:p>
          <a:p>
            <a:pPr indent="-228600" lvl="1" marL="914400" rtl="0">
              <a:spcBef>
                <a:spcPts val="0"/>
              </a:spcBef>
            </a:pPr>
            <a:r>
              <a:rPr lang="en"/>
              <a:t>Learn a model of the environment</a:t>
            </a:r>
          </a:p>
          <a:p>
            <a:pPr indent="-228600" lvl="1" marL="914400" rtl="0">
              <a:spcBef>
                <a:spcPts val="0"/>
              </a:spcBef>
            </a:pPr>
            <a:r>
              <a:rPr lang="en"/>
              <a:t>Plan using the model</a:t>
            </a:r>
          </a:p>
          <a:p>
            <a:pPr indent="-228600" lvl="0" marL="457200" rtl="0">
              <a:spcBef>
                <a:spcPts val="0"/>
              </a:spcBef>
            </a:pPr>
            <a:r>
              <a:rPr lang="en"/>
              <a:t>“Deep” networks are used to approximate the functions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Model-free versus Model-based</a:t>
            </a:r>
          </a:p>
        </p:txBody>
      </p:sp>
      <p:sp>
        <p:nvSpPr>
          <p:cNvPr id="290" name="Shape 290"/>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74320" lvl="0" marL="342900" marR="0" rtl="0" algn="l">
              <a:lnSpc>
                <a:spcPct val="8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A model of the environment allows inferences to be made about how the environment will behave</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Example: Given a state and an action to be taken while in that state, the model could predict the next state and the next reward</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Models are used for planning, which means deciding on a course of action by considering possible future situations before they are experienced</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Model-based methods use models and planning. Think of this as modelling the dynamics p(s’ | s, a)</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Model-free methods learn exclusively from trial-and-error (i.e. no modelling of the environment)</a:t>
            </a:r>
          </a:p>
          <a:p>
            <a:pPr indent="-274320" lvl="0" marL="342900" marR="0" rtl="0" algn="l">
              <a:lnSpc>
                <a:spcPct val="80000"/>
              </a:lnSpc>
              <a:spcBef>
                <a:spcPts val="496"/>
              </a:spcBef>
              <a:buClr>
                <a:srgbClr val="FFFFFF"/>
              </a:buClr>
              <a:buSzPct val="100000"/>
              <a:buFont typeface="Arial"/>
              <a:buChar char="•"/>
            </a:pPr>
            <a:r>
              <a:rPr lang="en" sz="1400"/>
              <a:t>We focus on model-free  methods today: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Outline</a:t>
            </a:r>
          </a:p>
        </p:txBody>
      </p:sp>
      <p:sp>
        <p:nvSpPr>
          <p:cNvPr id="168" name="Shape 168"/>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buChar char="➢"/>
            </a:pPr>
            <a:r>
              <a:rPr lang="en"/>
              <a:t>The Why?</a:t>
            </a:r>
          </a:p>
          <a:p>
            <a:pPr indent="-228600" lvl="0" marL="457200" rtl="0">
              <a:spcBef>
                <a:spcPts val="0"/>
              </a:spcBef>
              <a:buChar char="➢"/>
            </a:pPr>
            <a:r>
              <a:rPr lang="en"/>
              <a:t>Gliding Over All : An Introduction</a:t>
            </a:r>
          </a:p>
          <a:p>
            <a:pPr indent="-342900" lvl="1" marL="914400" rtl="0">
              <a:spcBef>
                <a:spcPts val="0"/>
              </a:spcBef>
              <a:buSzPct val="100000"/>
              <a:buChar char="○"/>
            </a:pPr>
            <a:r>
              <a:rPr lang="en" sz="1800"/>
              <a:t>Classical RL</a:t>
            </a:r>
          </a:p>
          <a:p>
            <a:pPr indent="-342900" lvl="1" marL="914400" rtl="0">
              <a:spcBef>
                <a:spcPts val="0"/>
              </a:spcBef>
              <a:buSzPct val="100000"/>
              <a:buChar char="○"/>
            </a:pPr>
            <a:r>
              <a:rPr lang="en" sz="1800"/>
              <a:t>DQN-Era</a:t>
            </a:r>
          </a:p>
          <a:p>
            <a:pPr indent="-228600" lvl="0" marL="457200" rtl="0">
              <a:spcBef>
                <a:spcPts val="0"/>
              </a:spcBef>
              <a:buChar char="➢"/>
            </a:pPr>
            <a:r>
              <a:rPr lang="en"/>
              <a:t>Playing Atari with Deep Reinforcement Learning [2013]</a:t>
            </a:r>
          </a:p>
          <a:p>
            <a:pPr indent="-342900" lvl="1" marL="914400" rtl="0">
              <a:spcBef>
                <a:spcPts val="0"/>
              </a:spcBef>
              <a:buSzPct val="100000"/>
              <a:buChar char="○"/>
            </a:pPr>
            <a:r>
              <a:rPr lang="en" sz="1800"/>
              <a:t>7 Atari Games</a:t>
            </a:r>
          </a:p>
          <a:p>
            <a:pPr indent="-228600" lvl="0" marL="457200" rtl="0">
              <a:spcBef>
                <a:spcPts val="0"/>
              </a:spcBef>
              <a:buChar char="➢"/>
            </a:pPr>
            <a:r>
              <a:rPr lang="en"/>
              <a:t>Human-level control through deep reinforcement learning. [2015]</a:t>
            </a:r>
          </a:p>
          <a:p>
            <a:pPr indent="-228600" lvl="1" marL="914400" rtl="0">
              <a:spcBef>
                <a:spcPts val="0"/>
              </a:spcBef>
              <a:buChar char="○"/>
            </a:pPr>
            <a:r>
              <a:rPr lang="en"/>
              <a:t>49 Atari Games</a:t>
            </a:r>
          </a:p>
          <a:p>
            <a:pPr indent="-228600" lvl="0" marL="457200" rtl="0">
              <a:spcBef>
                <a:spcPts val="0"/>
              </a:spcBef>
              <a:buChar char="➢"/>
            </a:pPr>
            <a:r>
              <a:rPr lang="en"/>
              <a:t>Brave New World</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On-policy versus Off-policy</a:t>
            </a:r>
          </a:p>
        </p:txBody>
      </p:sp>
      <p:sp>
        <p:nvSpPr>
          <p:cNvPr id="296" name="Shape 296"/>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An on-policy agent learns only about the policy that it is executing</a:t>
            </a:r>
          </a:p>
          <a:p>
            <a:pPr indent="-228600" lvl="0" marL="342900" marR="0" rtl="0" algn="l">
              <a:spcBef>
                <a:spcPts val="640"/>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An off-policy agent learns about a policy or policies different from the one that it is executing</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What is TD learning?</a:t>
            </a:r>
          </a:p>
        </p:txBody>
      </p:sp>
      <p:sp>
        <p:nvSpPr>
          <p:cNvPr id="302" name="Shape 302"/>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59080" lvl="0" marL="342900" marR="0" rtl="0" algn="l">
              <a:lnSpc>
                <a:spcPct val="8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Temporal-Difference learning = TD learning</a:t>
            </a:r>
          </a:p>
          <a:p>
            <a:pPr indent="-259080" lvl="0" marL="342900" marR="0" rtl="0" algn="l">
              <a:lnSpc>
                <a:spcPct val="8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prediction problem is that of estimating the value function for a policy π</a:t>
            </a:r>
          </a:p>
          <a:p>
            <a:pPr indent="-259080" lvl="0" marL="342900" marR="0" rtl="0" algn="l">
              <a:lnSpc>
                <a:spcPct val="8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control problem is the problem of finding an optimal policy π</a:t>
            </a:r>
            <a:r>
              <a:rPr b="0" baseline="-25000" i="0" lang="en" sz="1400" u="none" cap="none" strike="noStrike">
                <a:solidFill>
                  <a:srgbClr val="FFFFFF"/>
                </a:solidFill>
                <a:latin typeface="Calibri"/>
                <a:ea typeface="Calibri"/>
                <a:cs typeface="Calibri"/>
                <a:sym typeface="Calibri"/>
              </a:rPr>
              <a:t>*</a:t>
            </a:r>
          </a:p>
          <a:p>
            <a:pPr indent="-259080" lvl="0" marL="342900" marR="0" rtl="0" algn="l">
              <a:lnSpc>
                <a:spcPct val="8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Given some experience following a policy π, update estimate v of v</a:t>
            </a:r>
            <a:r>
              <a:rPr b="0" baseline="-25000" i="0" lang="en" sz="1400" u="none" cap="none" strike="noStrike">
                <a:solidFill>
                  <a:srgbClr val="FFFFFF"/>
                </a:solidFill>
                <a:latin typeface="Calibri"/>
                <a:ea typeface="Calibri"/>
                <a:cs typeface="Calibri"/>
                <a:sym typeface="Calibri"/>
              </a:rPr>
              <a:t>π</a:t>
            </a:r>
            <a:r>
              <a:rPr b="0" i="0" lang="en" sz="1400" u="none" cap="none" strike="noStrike">
                <a:solidFill>
                  <a:srgbClr val="FFFFFF"/>
                </a:solidFill>
                <a:latin typeface="Calibri"/>
                <a:ea typeface="Calibri"/>
                <a:cs typeface="Calibri"/>
                <a:sym typeface="Calibri"/>
              </a:rPr>
              <a:t> for non-terminal states occurring in that experience</a:t>
            </a:r>
          </a:p>
          <a:p>
            <a:pPr indent="-259080" lvl="0" marL="342900" marR="0" rtl="0" algn="l">
              <a:lnSpc>
                <a:spcPct val="8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Given current step t, TD methods wait until the next time step to update V(S</a:t>
            </a:r>
            <a:r>
              <a:rPr b="0" baseline="-25000" i="0" lang="en" sz="1400" u="none" cap="none" strike="noStrike">
                <a:solidFill>
                  <a:srgbClr val="FFFFFF"/>
                </a:solidFill>
                <a:latin typeface="Calibri"/>
                <a:ea typeface="Calibri"/>
                <a:cs typeface="Calibri"/>
                <a:sym typeface="Calibri"/>
              </a:rPr>
              <a:t>t</a:t>
            </a:r>
            <a:r>
              <a:rPr b="0" i="0" lang="en" sz="1400" u="none" cap="none" strike="noStrike">
                <a:solidFill>
                  <a:srgbClr val="FFFFFF"/>
                </a:solidFill>
                <a:latin typeface="Calibri"/>
                <a:ea typeface="Calibri"/>
                <a:cs typeface="Calibri"/>
                <a:sym typeface="Calibri"/>
              </a:rPr>
              <a:t>)</a:t>
            </a:r>
          </a:p>
          <a:p>
            <a:pPr indent="-259080" lvl="0" marL="342900" marR="0" rtl="0" algn="l">
              <a:lnSpc>
                <a:spcPct val="8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Learn from partial returns</a:t>
            </a:r>
          </a:p>
          <a:p>
            <a:pPr indent="-342900" lvl="0" marL="342900" marR="0" rtl="0" algn="l">
              <a:lnSpc>
                <a:spcPct val="80000"/>
              </a:lnSpc>
              <a:spcBef>
                <a:spcPts val="544"/>
              </a:spcBef>
              <a:spcAft>
                <a:spcPts val="0"/>
              </a:spcAft>
              <a:buClr>
                <a:srgbClr val="FFFFFF"/>
              </a:buClr>
              <a:buSzPct val="194285"/>
              <a:buFont typeface="Arial"/>
              <a:buNone/>
            </a:pPr>
            <a:r>
              <a:t/>
            </a:r>
            <a:endParaRPr b="0" i="0" sz="1400" u="none" cap="none" strike="noStrike">
              <a:solidFill>
                <a:srgbClr val="FFFFFF"/>
              </a:solidFill>
              <a:latin typeface="Calibri"/>
              <a:ea typeface="Calibri"/>
              <a:cs typeface="Calibri"/>
              <a:sym typeface="Calibri"/>
            </a:endParaRPr>
          </a:p>
          <a:p>
            <a:pPr indent="-342900" lvl="0" marL="342900" marR="0" rtl="0" algn="l">
              <a:lnSpc>
                <a:spcPct val="80000"/>
              </a:lnSpc>
              <a:spcBef>
                <a:spcPts val="544"/>
              </a:spcBef>
              <a:buClr>
                <a:srgbClr val="FFFFFF"/>
              </a:buClr>
              <a:buSzPct val="194285"/>
              <a:buFont typeface="Arial"/>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Epsilon-greedy Policy</a:t>
            </a:r>
          </a:p>
        </p:txBody>
      </p:sp>
      <p:sp>
        <p:nvSpPr>
          <p:cNvPr id="308" name="Shape 308"/>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At each time step, the agent selects an action</a:t>
            </a:r>
          </a:p>
          <a:p>
            <a:pPr indent="-228600" lvl="0" marL="342900" marR="0" rtl="0" algn="l">
              <a:spcBef>
                <a:spcPts val="64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agent follows the greedy strategy with probability 1 – epsilon</a:t>
            </a:r>
          </a:p>
          <a:p>
            <a:pPr indent="-228600" lvl="0" marL="342900" marR="0" rtl="0" algn="l">
              <a:spcBef>
                <a:spcPts val="64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agent selects a random action with probability epsilon</a:t>
            </a:r>
          </a:p>
          <a:p>
            <a:pPr indent="-228600" lvl="0" marL="342900" marR="0" rtl="0" algn="l">
              <a:spcBef>
                <a:spcPts val="640"/>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With Q-learning, the greedy strategy is the action a that maximises Q given S</a:t>
            </a:r>
            <a:r>
              <a:rPr b="0" baseline="-25000" i="0" lang="en" sz="1400" u="none" cap="none" strike="noStrike">
                <a:solidFill>
                  <a:srgbClr val="FFFFFF"/>
                </a:solidFill>
                <a:latin typeface="Calibri"/>
                <a:ea typeface="Calibri"/>
                <a:cs typeface="Calibri"/>
                <a:sym typeface="Calibri"/>
              </a:rPr>
              <a:t>t+1</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Q-learning – Off-policy TD Control</a:t>
            </a:r>
          </a:p>
        </p:txBody>
      </p:sp>
      <p:sp>
        <p:nvSpPr>
          <p:cNvPr id="314" name="Shape 314"/>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43840" lvl="0" marL="342900" marR="0" rtl="0" algn="l">
              <a:lnSpc>
                <a:spcPct val="8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Similar to SARSA but off-policy updates</a:t>
            </a:r>
          </a:p>
          <a:p>
            <a:pPr indent="-243840" lvl="0" marL="342900" marR="0" rtl="0" algn="l">
              <a:lnSpc>
                <a:spcPct val="8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learned action-value function Q directly approximates the optimal action-value function q</a:t>
            </a:r>
            <a:r>
              <a:rPr b="0" baseline="-25000" i="0" lang="en" sz="1400" u="none" cap="none" strike="noStrike">
                <a:solidFill>
                  <a:srgbClr val="FFFFFF"/>
                </a:solidFill>
                <a:latin typeface="Calibri"/>
                <a:ea typeface="Calibri"/>
                <a:cs typeface="Calibri"/>
                <a:sym typeface="Calibri"/>
              </a:rPr>
              <a:t>*</a:t>
            </a:r>
            <a:r>
              <a:rPr b="0" i="0" lang="en" sz="1400" u="none" cap="none" strike="noStrike">
                <a:solidFill>
                  <a:srgbClr val="FFFFFF"/>
                </a:solidFill>
                <a:latin typeface="Calibri"/>
                <a:ea typeface="Calibri"/>
                <a:cs typeface="Calibri"/>
                <a:sym typeface="Calibri"/>
              </a:rPr>
              <a:t> independent of the policy being followed</a:t>
            </a:r>
          </a:p>
          <a:p>
            <a:pPr indent="-243840" lvl="0" marL="342900" marR="0" rtl="0" algn="l">
              <a:lnSpc>
                <a:spcPct val="8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In update rule, choose action a that maximises Q given S</a:t>
            </a:r>
            <a:r>
              <a:rPr b="0" baseline="-25000" i="0" lang="en" sz="1400" u="none" cap="none" strike="noStrike">
                <a:solidFill>
                  <a:srgbClr val="FFFFFF"/>
                </a:solidFill>
                <a:latin typeface="Calibri"/>
                <a:ea typeface="Calibri"/>
                <a:cs typeface="Calibri"/>
                <a:sym typeface="Calibri"/>
              </a:rPr>
              <a:t>t+1</a:t>
            </a:r>
            <a:r>
              <a:rPr b="0" i="0" lang="en" sz="1400" u="none" cap="none" strike="noStrike">
                <a:solidFill>
                  <a:srgbClr val="FFFFFF"/>
                </a:solidFill>
                <a:latin typeface="Calibri"/>
                <a:ea typeface="Calibri"/>
                <a:cs typeface="Calibri"/>
                <a:sym typeface="Calibri"/>
              </a:rPr>
              <a:t> and use the resulting Q-value (i.e. estimated value given by optimal action-value function) plus the observed reward as the target</a:t>
            </a:r>
          </a:p>
          <a:p>
            <a:pPr indent="-243840" lvl="0" marL="342900" marR="0" rtl="0" algn="l">
              <a:lnSpc>
                <a:spcPct val="80000"/>
              </a:lnSpc>
              <a:spcBef>
                <a:spcPts val="592"/>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This method is off-policy because we do not have a fixed policy that maps from states to actions. This is why A</a:t>
            </a:r>
            <a:r>
              <a:rPr b="0" baseline="-25000" i="0" lang="en" sz="1400" u="none" cap="none" strike="noStrike">
                <a:solidFill>
                  <a:srgbClr val="FFFFFF"/>
                </a:solidFill>
                <a:latin typeface="Calibri"/>
                <a:ea typeface="Calibri"/>
                <a:cs typeface="Calibri"/>
                <a:sym typeface="Calibri"/>
              </a:rPr>
              <a:t>t+1</a:t>
            </a:r>
            <a:r>
              <a:rPr b="0" i="0" lang="en" sz="1400" u="none" cap="none" strike="noStrike">
                <a:solidFill>
                  <a:srgbClr val="FFFFFF"/>
                </a:solidFill>
                <a:latin typeface="Calibri"/>
                <a:ea typeface="Calibri"/>
                <a:cs typeface="Calibri"/>
                <a:sym typeface="Calibri"/>
              </a:rPr>
              <a:t> is not used in the update rule</a:t>
            </a:r>
          </a:p>
        </p:txBody>
      </p:sp>
      <p:pic>
        <p:nvPicPr>
          <p:cNvPr id="315" name="Shape 315"/>
          <p:cNvPicPr preferRelativeResize="0"/>
          <p:nvPr/>
        </p:nvPicPr>
        <p:blipFill rotWithShape="1">
          <a:blip r:embed="rId3">
            <a:alphaModFix/>
          </a:blip>
          <a:srcRect b="0" l="0" r="0" t="0"/>
          <a:stretch/>
        </p:blipFill>
        <p:spPr>
          <a:xfrm>
            <a:off x="457200" y="4654758"/>
            <a:ext cx="8408700" cy="300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Deep Q-Networks (DQN)</a:t>
            </a:r>
          </a:p>
        </p:txBody>
      </p:sp>
      <p:sp>
        <p:nvSpPr>
          <p:cNvPr id="321" name="Shape 321"/>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59080" lvl="0" marL="342900" marR="0" rtl="0" algn="l">
              <a:lnSpc>
                <a:spcPct val="9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Introduced deep reinforcement learning</a:t>
            </a:r>
          </a:p>
          <a:p>
            <a:pPr indent="-259080" lvl="0" marL="342900" marR="0" rtl="0" algn="l">
              <a:lnSpc>
                <a:spcPct val="9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It is common to use a function approximator Q(s, a; θ) to approximate the action-value function in Q-learning</a:t>
            </a:r>
          </a:p>
          <a:p>
            <a:pPr indent="-259080" lvl="0" marL="342900" marR="0" rtl="0" algn="l">
              <a:lnSpc>
                <a:spcPct val="9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Deep Q-Networks is Q-learning with a deep neural network function approximator called the Q-network</a:t>
            </a:r>
          </a:p>
          <a:p>
            <a:pPr indent="-259080" lvl="0" marL="342900" marR="0" rtl="0" algn="l">
              <a:lnSpc>
                <a:spcPct val="9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Discrete and finite set of actions A</a:t>
            </a:r>
          </a:p>
          <a:p>
            <a:pPr indent="-259080" lvl="0" marL="342900" marR="0" rtl="0" algn="l">
              <a:lnSpc>
                <a:spcPct val="9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Example: Breakout has 3 actions – move left, move right, no movement</a:t>
            </a:r>
          </a:p>
          <a:p>
            <a:pPr indent="-259080" lvl="0" marL="342900" marR="0" rtl="0" algn="l">
              <a:lnSpc>
                <a:spcPct val="90000"/>
              </a:lnSpc>
              <a:spcBef>
                <a:spcPts val="544"/>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Uses epsilon-greedy policy to select actions</a:t>
            </a:r>
          </a:p>
          <a:p>
            <a:pPr indent="-342900" lvl="0" marL="342900" marR="0" rtl="0" algn="l">
              <a:lnSpc>
                <a:spcPct val="90000"/>
              </a:lnSpc>
              <a:spcBef>
                <a:spcPts val="544"/>
              </a:spcBef>
              <a:buClr>
                <a:srgbClr val="FFFFFF"/>
              </a:buClr>
              <a:buSzPct val="194285"/>
              <a:buFont typeface="Arial"/>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Q-Networks</a:t>
            </a:r>
          </a:p>
        </p:txBody>
      </p:sp>
      <p:sp>
        <p:nvSpPr>
          <p:cNvPr id="327" name="Shape 327"/>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43840" lvl="0" marL="342900" marR="0" rtl="0" algn="l">
              <a:lnSpc>
                <a:spcPct val="9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Core idea: We want the neural network to learn a non-linear hierarchy of features or feature representation that gives accurate Q-value estimates</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neural network has a separate output unit for each possible action, which gives the Q-value estimate for that action given the input state</a:t>
            </a:r>
          </a:p>
          <a:p>
            <a:pPr indent="-243840" lvl="0" marL="342900" marR="0" rtl="0" algn="l">
              <a:lnSpc>
                <a:spcPct val="90000"/>
              </a:lnSpc>
              <a:spcBef>
                <a:spcPts val="592"/>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neural network is trained using mini-batch stochastic gradient updates and experience replay</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State representation</a:t>
            </a:r>
          </a:p>
        </p:txBody>
      </p:sp>
      <p:sp>
        <p:nvSpPr>
          <p:cNvPr id="333" name="Shape 333"/>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It is difficult to give the neural network a sequence of arbitrary length as input</a:t>
            </a:r>
          </a:p>
          <a:p>
            <a:pPr indent="-228600" lvl="0" marL="342900" marR="0" rtl="0" algn="l">
              <a:spcBef>
                <a:spcPts val="64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Use fixed length representation of sequence/history produced by a function ϕ(s</a:t>
            </a:r>
            <a:r>
              <a:rPr b="0" baseline="-25000" i="0" lang="en" sz="1400" u="none" cap="none" strike="noStrike">
                <a:solidFill>
                  <a:srgbClr val="FFFFFF"/>
                </a:solidFill>
                <a:latin typeface="Calibri"/>
                <a:ea typeface="Calibri"/>
                <a:cs typeface="Calibri"/>
                <a:sym typeface="Calibri"/>
              </a:rPr>
              <a:t>t</a:t>
            </a:r>
            <a:r>
              <a:rPr b="0" i="0" lang="en" sz="1400" u="none" cap="none" strike="noStrike">
                <a:solidFill>
                  <a:srgbClr val="FFFFFF"/>
                </a:solidFill>
                <a:latin typeface="Calibri"/>
                <a:ea typeface="Calibri"/>
                <a:cs typeface="Calibri"/>
                <a:sym typeface="Calibri"/>
              </a:rPr>
              <a:t>)</a:t>
            </a:r>
          </a:p>
          <a:p>
            <a:pPr indent="-228600" lvl="0" marL="342900" marR="0" rtl="0" algn="l">
              <a:spcBef>
                <a:spcPts val="640"/>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Example: The last 4 image frames in the sequence of Breakout gameplay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Q-Network Training</a:t>
            </a:r>
          </a:p>
        </p:txBody>
      </p:sp>
      <p:sp>
        <p:nvSpPr>
          <p:cNvPr id="339" name="Shape 339"/>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43840" lvl="0" marL="342900" marR="0" rtl="0" algn="l">
              <a:lnSpc>
                <a:spcPct val="8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Sample random mini-batch of experience tuples uniformly at random from D</a:t>
            </a:r>
          </a:p>
          <a:p>
            <a:pPr indent="-243840" lvl="0" marL="342900" marR="0" rtl="0" algn="l">
              <a:lnSpc>
                <a:spcPct val="8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Similar to Q-learning update rule but: </a:t>
            </a:r>
          </a:p>
          <a:p>
            <a:pPr indent="-210184" lvl="1" marL="742950" marR="0" rtl="0" algn="l">
              <a:lnSpc>
                <a:spcPct val="80000"/>
              </a:lnSpc>
              <a:spcBef>
                <a:spcPts val="518"/>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Use mini-batch stochastic gradient updates</a:t>
            </a:r>
          </a:p>
          <a:p>
            <a:pPr indent="-210184" lvl="1" marL="742950" marR="0" rtl="0" algn="l">
              <a:lnSpc>
                <a:spcPct val="80000"/>
              </a:lnSpc>
              <a:spcBef>
                <a:spcPts val="518"/>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The gradient of the loss function for a given iteration with respect to the parameter θ</a:t>
            </a:r>
            <a:r>
              <a:rPr b="0" baseline="-25000" i="0" lang="en" sz="1400" u="none" cap="none" strike="noStrike">
                <a:solidFill>
                  <a:srgbClr val="FFFFFF"/>
                </a:solidFill>
                <a:latin typeface="Calibri"/>
                <a:ea typeface="Calibri"/>
                <a:cs typeface="Calibri"/>
                <a:sym typeface="Calibri"/>
              </a:rPr>
              <a:t>i</a:t>
            </a:r>
            <a:r>
              <a:rPr b="0" i="0" lang="en" sz="1400" u="none" cap="none" strike="noStrike">
                <a:solidFill>
                  <a:srgbClr val="FFFFFF"/>
                </a:solidFill>
                <a:latin typeface="Calibri"/>
                <a:ea typeface="Calibri"/>
                <a:cs typeface="Calibri"/>
                <a:sym typeface="Calibri"/>
              </a:rPr>
              <a:t> is the difference between the target value and the actual value is multiplied by the gradient of the Q function approximator Q(s, a; θ) with respect to that specific parameter</a:t>
            </a:r>
          </a:p>
          <a:p>
            <a:pPr indent="-243840" lvl="0" marL="342900" marR="0" rtl="0" algn="l">
              <a:lnSpc>
                <a:spcPct val="80000"/>
              </a:lnSpc>
              <a:spcBef>
                <a:spcPts val="592"/>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Use the gradient of the loss function to update the Q function approximator</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Value-based RL</a:t>
            </a:r>
          </a:p>
        </p:txBody>
      </p:sp>
      <p:sp>
        <p:nvSpPr>
          <p:cNvPr id="345" name="Shape 345"/>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Q-function is represented as Q-network with weights :</a:t>
            </a:r>
          </a:p>
          <a:p>
            <a:pPr indent="-228600" lvl="0" marL="457200">
              <a:spcBef>
                <a:spcPts val="0"/>
              </a:spcBef>
            </a:pPr>
            <a:r>
              <a:rPr lang="en"/>
              <a:t> Q(s,a,w) = Q</a:t>
            </a:r>
            <a:r>
              <a:rPr baseline="30000" lang="en"/>
              <a:t>*</a:t>
            </a:r>
            <a:r>
              <a:rPr lang="en"/>
              <a:t>(s,a)</a:t>
            </a:r>
          </a:p>
        </p:txBody>
      </p:sp>
      <p:pic>
        <p:nvPicPr>
          <p:cNvPr id="346" name="Shape 346"/>
          <p:cNvPicPr preferRelativeResize="0"/>
          <p:nvPr/>
        </p:nvPicPr>
        <p:blipFill>
          <a:blip r:embed="rId3">
            <a:alphaModFix/>
          </a:blip>
          <a:stretch>
            <a:fillRect/>
          </a:stretch>
        </p:blipFill>
        <p:spPr>
          <a:xfrm>
            <a:off x="1607350" y="2240750"/>
            <a:ext cx="3814750" cy="2538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Playing Atari with Deep Reinforcement Learning </a:t>
            </a:r>
          </a:p>
        </p:txBody>
      </p:sp>
      <p:sp>
        <p:nvSpPr>
          <p:cNvPr id="352" name="Shape 35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n"/>
              <a:t>Problem Statement</a:t>
            </a:r>
            <a:r>
              <a:rPr lang="en"/>
              <a:t>:</a:t>
            </a:r>
          </a:p>
          <a:p>
            <a:pPr indent="-228600" lvl="0" marL="457200" rtl="0">
              <a:spcBef>
                <a:spcPts val="0"/>
              </a:spcBef>
            </a:pPr>
            <a:r>
              <a:rPr lang="en"/>
              <a:t>Input:</a:t>
            </a:r>
          </a:p>
          <a:p>
            <a:pPr indent="-228600" lvl="1" marL="914400" rtl="0">
              <a:spcBef>
                <a:spcPts val="0"/>
              </a:spcBef>
            </a:pPr>
            <a:r>
              <a:rPr lang="en"/>
              <a:t>Raw Atari Frames 210 x160 pixel with 128-color pallete</a:t>
            </a:r>
          </a:p>
          <a:p>
            <a:pPr indent="-228600" lvl="0" marL="457200" rtl="0">
              <a:spcBef>
                <a:spcPts val="0"/>
              </a:spcBef>
            </a:pPr>
            <a:r>
              <a:rPr lang="en"/>
              <a:t>Output:</a:t>
            </a:r>
          </a:p>
          <a:p>
            <a:pPr indent="-228600" lvl="1" marL="914400" rtl="0">
              <a:spcBef>
                <a:spcPts val="0"/>
              </a:spcBef>
            </a:pPr>
            <a:r>
              <a:rPr lang="en"/>
              <a:t> Possible Action to be taken</a:t>
            </a:r>
          </a:p>
          <a:p>
            <a:pPr indent="-228600" lvl="0" marL="457200" rtl="0">
              <a:spcBef>
                <a:spcPts val="0"/>
              </a:spcBef>
            </a:pPr>
            <a:r>
              <a:rPr lang="en"/>
              <a:t>Goal /Objective:</a:t>
            </a:r>
          </a:p>
          <a:p>
            <a:pPr indent="-228600" lvl="1" marL="914400" rtl="0">
              <a:spcBef>
                <a:spcPts val="0"/>
              </a:spcBef>
            </a:pPr>
            <a:r>
              <a:rPr lang="en"/>
              <a:t>Optimal Policy with Maximal Reward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The Why? : Task	</a:t>
            </a:r>
          </a:p>
        </p:txBody>
      </p:sp>
      <p:sp>
        <p:nvSpPr>
          <p:cNvPr id="174" name="Shape 174"/>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Learning to behave optimally in a changing world</a:t>
            </a:r>
          </a:p>
          <a:p>
            <a:pPr indent="-228600" lvl="0" marL="457200" rtl="0">
              <a:spcBef>
                <a:spcPts val="0"/>
              </a:spcBef>
            </a:pPr>
            <a:r>
              <a:rPr lang="en"/>
              <a:t>Characteristics of the Task: </a:t>
            </a:r>
          </a:p>
          <a:p>
            <a:pPr indent="-228600" lvl="1" marL="914400" rtl="0">
              <a:spcBef>
                <a:spcPts val="0"/>
              </a:spcBef>
            </a:pPr>
            <a:r>
              <a:rPr lang="en"/>
              <a:t>No Supervisor ( Only Rewards)</a:t>
            </a:r>
          </a:p>
          <a:p>
            <a:pPr indent="-228600" lvl="1" marL="914400" rtl="0">
              <a:spcBef>
                <a:spcPts val="0"/>
              </a:spcBef>
            </a:pPr>
            <a:r>
              <a:rPr lang="en"/>
              <a:t>Delayed Feedback</a:t>
            </a:r>
          </a:p>
          <a:p>
            <a:pPr indent="-228600" lvl="1" marL="914400" rtl="0">
              <a:spcBef>
                <a:spcPts val="0"/>
              </a:spcBef>
            </a:pPr>
            <a:r>
              <a:rPr lang="en"/>
              <a:t>Non I.I.D data </a:t>
            </a:r>
          </a:p>
          <a:p>
            <a:pPr indent="-228600" lvl="1" marL="914400" rtl="0">
              <a:spcBef>
                <a:spcPts val="0"/>
              </a:spcBef>
            </a:pPr>
            <a:r>
              <a:rPr lang="en"/>
              <a:t>Previous action affects the next state</a:t>
            </a:r>
          </a:p>
          <a:p>
            <a:pPr indent="-228600" lvl="0" marL="457200" rtl="0">
              <a:spcBef>
                <a:spcPts val="0"/>
              </a:spcBef>
            </a:pPr>
            <a:r>
              <a:rPr lang="en"/>
              <a:t>RL:</a:t>
            </a:r>
          </a:p>
          <a:p>
            <a:pPr indent="-228600" lvl="1" marL="914400" rtl="0">
              <a:spcBef>
                <a:spcPts val="0"/>
              </a:spcBef>
            </a:pPr>
            <a:r>
              <a:rPr lang="en"/>
              <a:t>Learning by Interaction and your choices</a:t>
            </a:r>
          </a:p>
          <a:p>
            <a:pPr indent="-228600" lvl="1" marL="914400" rtl="0">
              <a:spcBef>
                <a:spcPts val="0"/>
              </a:spcBef>
            </a:pPr>
            <a:r>
              <a:rPr lang="en"/>
              <a:t>Time-travelling back to the moment: Only to Live Again</a:t>
            </a:r>
          </a:p>
          <a:p>
            <a:pPr indent="-228600" lvl="0" marL="457200" rtl="0">
              <a:spcBef>
                <a:spcPts val="0"/>
              </a:spcBef>
            </a:pPr>
            <a:r>
              <a:rPr lang="en"/>
              <a:t>Reminds you of something:</a:t>
            </a:r>
          </a:p>
          <a:p>
            <a:pPr indent="-228600" lvl="1" marL="914400" rtl="0">
              <a:spcBef>
                <a:spcPts val="0"/>
              </a:spcBef>
            </a:pPr>
            <a:r>
              <a:rPr lang="en"/>
              <a:t>Life - (Time Travelling Part)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Playing Atari with Deep Reinforcement Learning </a:t>
            </a:r>
          </a:p>
        </p:txBody>
      </p:sp>
      <p:sp>
        <p:nvSpPr>
          <p:cNvPr id="358" name="Shape 35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n"/>
              <a:t>Architecture:</a:t>
            </a:r>
          </a:p>
          <a:p>
            <a:pPr indent="-228600" lvl="0" marL="457200" rtl="0">
              <a:spcBef>
                <a:spcPts val="0"/>
              </a:spcBef>
            </a:pPr>
            <a:r>
              <a:t/>
            </a:r>
            <a:endParaRPr/>
          </a:p>
        </p:txBody>
      </p:sp>
      <p:pic>
        <p:nvPicPr>
          <p:cNvPr descr="Screenshot from 2017-04-17 15-48-30.png" id="359" name="Shape 359"/>
          <p:cNvPicPr preferRelativeResize="0"/>
          <p:nvPr/>
        </p:nvPicPr>
        <p:blipFill>
          <a:blip r:embed="rId4">
            <a:alphaModFix/>
          </a:blip>
          <a:stretch>
            <a:fillRect/>
          </a:stretch>
        </p:blipFill>
        <p:spPr>
          <a:xfrm>
            <a:off x="857150" y="1570000"/>
            <a:ext cx="4766275" cy="32065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Playing Atari with Deep Reinforcement Learning </a:t>
            </a:r>
          </a:p>
        </p:txBody>
      </p:sp>
      <p:sp>
        <p:nvSpPr>
          <p:cNvPr id="365" name="Shape 365"/>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Architecture:</a:t>
            </a:r>
          </a:p>
          <a:p>
            <a:pPr indent="-228600" lvl="0" marL="457200">
              <a:spcBef>
                <a:spcPts val="0"/>
              </a:spcBef>
            </a:pPr>
            <a:r>
              <a:t/>
            </a:r>
            <a:endParaRPr/>
          </a:p>
        </p:txBody>
      </p:sp>
      <p:pic>
        <p:nvPicPr>
          <p:cNvPr descr="Screenshot from 2017-04-17 15-48-50.png" id="366" name="Shape 366"/>
          <p:cNvPicPr preferRelativeResize="0"/>
          <p:nvPr/>
        </p:nvPicPr>
        <p:blipFill>
          <a:blip r:embed="rId3">
            <a:alphaModFix/>
          </a:blip>
          <a:stretch>
            <a:fillRect/>
          </a:stretch>
        </p:blipFill>
        <p:spPr>
          <a:xfrm>
            <a:off x="932474" y="1712724"/>
            <a:ext cx="4852700" cy="31011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Playing Atari with Deep Reinforcement Learning </a:t>
            </a:r>
          </a:p>
        </p:txBody>
      </p:sp>
      <p:sp>
        <p:nvSpPr>
          <p:cNvPr id="372" name="Shape 37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n"/>
              <a:t>Architecture:</a:t>
            </a:r>
          </a:p>
          <a:p>
            <a:pPr indent="-228600" lvl="0" marL="457200" rtl="0">
              <a:spcBef>
                <a:spcPts val="0"/>
              </a:spcBef>
            </a:pPr>
            <a:r>
              <a:t/>
            </a:r>
            <a:endParaRPr/>
          </a:p>
        </p:txBody>
      </p:sp>
      <p:pic>
        <p:nvPicPr>
          <p:cNvPr descr="Screenshot from 2017-04-17 15-48-47.png" id="373" name="Shape 373"/>
          <p:cNvPicPr preferRelativeResize="0"/>
          <p:nvPr/>
        </p:nvPicPr>
        <p:blipFill>
          <a:blip r:embed="rId3">
            <a:alphaModFix/>
          </a:blip>
          <a:stretch>
            <a:fillRect/>
          </a:stretch>
        </p:blipFill>
        <p:spPr>
          <a:xfrm>
            <a:off x="873874" y="1598550"/>
            <a:ext cx="5034999" cy="3197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Playing Atari with Deep Reinforcement Learning </a:t>
            </a:r>
          </a:p>
          <a:p>
            <a:pPr lvl="0">
              <a:spcBef>
                <a:spcPts val="0"/>
              </a:spcBef>
              <a:buNone/>
            </a:pPr>
            <a:r>
              <a:t/>
            </a:r>
            <a:endParaRPr/>
          </a:p>
        </p:txBody>
      </p:sp>
      <p:sp>
        <p:nvSpPr>
          <p:cNvPr id="379" name="Shape 37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Algorithm:</a:t>
            </a:r>
          </a:p>
        </p:txBody>
      </p:sp>
      <p:pic>
        <p:nvPicPr>
          <p:cNvPr descr="algorithmDQN.png" id="380" name="Shape 380"/>
          <p:cNvPicPr preferRelativeResize="0"/>
          <p:nvPr/>
        </p:nvPicPr>
        <p:blipFill>
          <a:blip r:embed="rId3">
            <a:alphaModFix/>
          </a:blip>
          <a:stretch>
            <a:fillRect/>
          </a:stretch>
        </p:blipFill>
        <p:spPr>
          <a:xfrm>
            <a:off x="383250" y="1878074"/>
            <a:ext cx="6013524" cy="2690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4" name="Shape 384"/>
        <p:cNvGrpSpPr/>
        <p:nvPr/>
      </p:nvGrpSpPr>
      <p:grpSpPr>
        <a:xfrm>
          <a:off x="0" y="0"/>
          <a:ext cx="0" cy="0"/>
          <a:chOff x="0" y="0"/>
          <a:chExt cx="0" cy="0"/>
        </a:xfrm>
      </p:grpSpPr>
      <p:sp>
        <p:nvSpPr>
          <p:cNvPr id="385" name="Shape 38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Playing Atari with Deep Reinforcement Learning </a:t>
            </a:r>
          </a:p>
        </p:txBody>
      </p:sp>
      <p:sp>
        <p:nvSpPr>
          <p:cNvPr id="386" name="Shape 38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n"/>
              <a:t>MSE Loss with DQN</a:t>
            </a:r>
            <a:r>
              <a:rPr lang="en"/>
              <a:t>:</a:t>
            </a:r>
          </a:p>
          <a:p>
            <a:pPr indent="-228600" lvl="0" marL="457200" rtl="0">
              <a:spcBef>
                <a:spcPts val="0"/>
              </a:spcBef>
            </a:pPr>
            <a:r>
              <a:rPr lang="en"/>
              <a:t> </a:t>
            </a:r>
          </a:p>
          <a:p>
            <a:pPr lvl="0" rtl="0">
              <a:spcBef>
                <a:spcPts val="0"/>
              </a:spcBef>
              <a:buNone/>
            </a:pPr>
            <a:r>
              <a:rPr lang="en"/>
              <a:t>Issues with Convergence of DQN:</a:t>
            </a:r>
          </a:p>
          <a:p>
            <a:pPr indent="-228600" lvl="0" marL="457200" rtl="0">
              <a:spcBef>
                <a:spcPts val="0"/>
              </a:spcBef>
            </a:pPr>
            <a:r>
              <a:rPr lang="en"/>
              <a:t>Non I.I.D data</a:t>
            </a:r>
          </a:p>
          <a:p>
            <a:pPr indent="-228600" lvl="0" marL="457200" rtl="0">
              <a:spcBef>
                <a:spcPts val="0"/>
              </a:spcBef>
            </a:pPr>
            <a:r>
              <a:rPr lang="en"/>
              <a:t>Oscillating policies with slight variations of Q-values</a:t>
            </a:r>
          </a:p>
          <a:p>
            <a:pPr indent="-228600" lvl="0" marL="457200" rtl="0">
              <a:spcBef>
                <a:spcPts val="0"/>
              </a:spcBef>
            </a:pPr>
            <a:r>
              <a:rPr lang="en"/>
              <a:t>Gradient descent can be large and unstable </a:t>
            </a:r>
          </a:p>
        </p:txBody>
      </p:sp>
      <p:pic>
        <p:nvPicPr>
          <p:cNvPr descr="Screenshot from 2017-04-17 15-56-30.png" id="387" name="Shape 387"/>
          <p:cNvPicPr preferRelativeResize="0"/>
          <p:nvPr/>
        </p:nvPicPr>
        <p:blipFill>
          <a:blip r:embed="rId3">
            <a:alphaModFix/>
          </a:blip>
          <a:stretch>
            <a:fillRect/>
          </a:stretch>
        </p:blipFill>
        <p:spPr>
          <a:xfrm>
            <a:off x="876225" y="1791100"/>
            <a:ext cx="4081150" cy="412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Solutions to the Issues: Non-IID data </a:t>
            </a:r>
          </a:p>
        </p:txBody>
      </p:sp>
      <p:sp>
        <p:nvSpPr>
          <p:cNvPr id="393" name="Shape 393"/>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Experience Replay (for handling non-iid data)</a:t>
            </a:r>
          </a:p>
          <a:p>
            <a:pPr indent="-228600" lvl="1" marL="914400" rtl="0">
              <a:spcBef>
                <a:spcPts val="0"/>
              </a:spcBef>
            </a:pPr>
            <a:r>
              <a:rPr lang="en"/>
              <a:t>Build a memory storing N pairs of agent’s experience i.e (s</a:t>
            </a:r>
            <a:r>
              <a:rPr baseline="-25000" lang="en"/>
              <a:t>t</a:t>
            </a:r>
            <a:r>
              <a:rPr lang="en"/>
              <a:t>,a</a:t>
            </a:r>
            <a:r>
              <a:rPr baseline="-25000" lang="en"/>
              <a:t>t</a:t>
            </a:r>
            <a:r>
              <a:rPr lang="en"/>
              <a:t>,r</a:t>
            </a:r>
            <a:r>
              <a:rPr baseline="-25000" lang="en"/>
              <a:t>t+1</a:t>
            </a:r>
            <a:r>
              <a:rPr lang="en"/>
              <a:t>,s</a:t>
            </a:r>
            <a:r>
              <a:rPr baseline="-25000" lang="en"/>
              <a:t>t+1</a:t>
            </a:r>
            <a:r>
              <a:rPr lang="en"/>
              <a:t>)</a:t>
            </a:r>
          </a:p>
          <a:p>
            <a:pPr indent="-228600" lvl="1" marL="914400" rtl="0">
              <a:spcBef>
                <a:spcPts val="0"/>
              </a:spcBef>
            </a:pPr>
            <a:r>
              <a:rPr lang="en"/>
              <a:t>Sample random minibatch experience from the memory</a:t>
            </a:r>
          </a:p>
          <a:p>
            <a:pPr indent="-228600" lvl="1" marL="914400" rtl="0">
              <a:spcBef>
                <a:spcPts val="0"/>
              </a:spcBef>
            </a:pPr>
            <a:r>
              <a:rPr lang="en"/>
              <a:t>Breaks correlation ~ brings back to iid domain</a:t>
            </a:r>
          </a:p>
        </p:txBody>
      </p:sp>
      <p:pic>
        <p:nvPicPr>
          <p:cNvPr descr="Screenshot from 2017-04-17 20-46-45.png" id="394" name="Shape 394"/>
          <p:cNvPicPr preferRelativeResize="0"/>
          <p:nvPr/>
        </p:nvPicPr>
        <p:blipFill>
          <a:blip r:embed="rId3">
            <a:alphaModFix/>
          </a:blip>
          <a:stretch>
            <a:fillRect/>
          </a:stretch>
        </p:blipFill>
        <p:spPr>
          <a:xfrm>
            <a:off x="1797950" y="2909045"/>
            <a:ext cx="4149000" cy="1239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Solution to the Issues: How to prevent oscillations </a:t>
            </a:r>
          </a:p>
          <a:p>
            <a:pPr lvl="0">
              <a:spcBef>
                <a:spcPts val="0"/>
              </a:spcBef>
              <a:buNone/>
            </a:pPr>
            <a:r>
              <a:t/>
            </a:r>
            <a:endParaRPr/>
          </a:p>
          <a:p>
            <a:pPr lvl="0" rtl="0">
              <a:spcBef>
                <a:spcPts val="0"/>
              </a:spcBef>
              <a:buNone/>
            </a:pPr>
            <a:r>
              <a:rPr lang="en"/>
              <a:t> </a:t>
            </a:r>
          </a:p>
        </p:txBody>
      </p:sp>
      <p:sp>
        <p:nvSpPr>
          <p:cNvPr id="400" name="Shape 400"/>
          <p:cNvSpPr txBox="1"/>
          <p:nvPr>
            <p:ph idx="1" type="body"/>
          </p:nvPr>
        </p:nvSpPr>
        <p:spPr>
          <a:xfrm>
            <a:off x="169000" y="1553375"/>
            <a:ext cx="8520600" cy="3339000"/>
          </a:xfrm>
          <a:prstGeom prst="rect">
            <a:avLst/>
          </a:prstGeom>
        </p:spPr>
        <p:txBody>
          <a:bodyPr anchorCtr="0" anchor="t" bIns="91425" lIns="91425" rIns="91425" tIns="91425">
            <a:noAutofit/>
          </a:bodyPr>
          <a:lstStyle/>
          <a:p>
            <a:pPr indent="-228600" lvl="0" marL="457200" rtl="0">
              <a:spcBef>
                <a:spcPts val="0"/>
              </a:spcBef>
            </a:pPr>
            <a:r>
              <a:rPr lang="en"/>
              <a:t>Fix parameters used in Q-learning target</a:t>
            </a:r>
          </a:p>
          <a:p>
            <a:pPr indent="-228600" lvl="0" marL="457200" rtl="0">
              <a:spcBef>
                <a:spcPts val="0"/>
              </a:spcBef>
            </a:pPr>
            <a:r>
              <a:rPr lang="en"/>
              <a:t>Compute Q-learning targets wrt old fixed parameters θ</a:t>
            </a:r>
            <a:r>
              <a:rPr baseline="30000" lang="en"/>
              <a:t>-</a:t>
            </a:r>
          </a:p>
          <a:p>
            <a:pPr indent="-228600" lvl="0" marL="457200" rtl="0">
              <a:spcBef>
                <a:spcPts val="0"/>
              </a:spcBef>
            </a:pPr>
            <a:r>
              <a:rPr lang="en"/>
              <a:t>Loss Minimization Equation between Q-network and Q-learning targets</a:t>
            </a:r>
          </a:p>
          <a:p>
            <a:pPr indent="-228600" lvl="1" marL="914400" rtl="0">
              <a:spcBef>
                <a:spcPts val="0"/>
              </a:spcBef>
            </a:pPr>
            <a:r>
              <a:rPr lang="en"/>
              <a:t>L(</a:t>
            </a:r>
            <a:r>
              <a:rPr lang="en" sz="1800"/>
              <a:t>θ</a:t>
            </a:r>
            <a:r>
              <a:rPr lang="en"/>
              <a:t>) = E</a:t>
            </a:r>
            <a:r>
              <a:rPr baseline="-25000" lang="en"/>
              <a:t>s,a,r,s’ ~ D</a:t>
            </a:r>
            <a:r>
              <a:rPr lang="en"/>
              <a:t> [ r + ᵞ max</a:t>
            </a:r>
            <a:r>
              <a:rPr baseline="-25000" lang="en"/>
              <a:t>a’</a:t>
            </a:r>
            <a:r>
              <a:rPr lang="en"/>
              <a:t> Q(s’,a’,</a:t>
            </a:r>
            <a:r>
              <a:rPr lang="en" sz="1800"/>
              <a:t>θ) </a:t>
            </a:r>
            <a:r>
              <a:rPr lang="en"/>
              <a:t>]</a:t>
            </a:r>
          </a:p>
          <a:p>
            <a:pPr indent="-228600" lvl="0" marL="457200" rtl="0">
              <a:spcBef>
                <a:spcPts val="0"/>
              </a:spcBef>
            </a:pPr>
            <a:r>
              <a:rPr lang="en"/>
              <a:t>Periodically update fixed parameters θ</a:t>
            </a:r>
            <a:r>
              <a:rPr baseline="30000" lang="en"/>
              <a:t>-</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4" name="Shape 404"/>
        <p:cNvGrpSpPr/>
        <p:nvPr/>
      </p:nvGrpSpPr>
      <p:grpSpPr>
        <a:xfrm>
          <a:off x="0" y="0"/>
          <a:ext cx="0" cy="0"/>
          <a:chOff x="0" y="0"/>
          <a:chExt cx="0" cy="0"/>
        </a:xfrm>
      </p:grpSpPr>
      <p:sp>
        <p:nvSpPr>
          <p:cNvPr id="405" name="Shape 40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Solution to the Issues:  Unstable Gradient</a:t>
            </a:r>
          </a:p>
          <a:p>
            <a:pPr lvl="0" rtl="0">
              <a:spcBef>
                <a:spcPts val="0"/>
              </a:spcBef>
              <a:buNone/>
            </a:pPr>
            <a:r>
              <a:rPr lang="en"/>
              <a:t> </a:t>
            </a:r>
          </a:p>
        </p:txBody>
      </p:sp>
      <p:sp>
        <p:nvSpPr>
          <p:cNvPr id="406" name="Shape 406"/>
          <p:cNvSpPr txBox="1"/>
          <p:nvPr>
            <p:ph idx="1" type="body"/>
          </p:nvPr>
        </p:nvSpPr>
        <p:spPr>
          <a:xfrm>
            <a:off x="169000" y="1553375"/>
            <a:ext cx="8520600" cy="3339000"/>
          </a:xfrm>
          <a:prstGeom prst="rect">
            <a:avLst/>
          </a:prstGeom>
        </p:spPr>
        <p:txBody>
          <a:bodyPr anchorCtr="0" anchor="t" bIns="91425" lIns="91425" rIns="91425" tIns="91425">
            <a:noAutofit/>
          </a:bodyPr>
          <a:lstStyle/>
          <a:p>
            <a:pPr indent="-228600" lvl="0" marL="457200" rtl="0">
              <a:spcBef>
                <a:spcPts val="0"/>
              </a:spcBef>
            </a:pPr>
            <a:r>
              <a:rPr lang="en"/>
              <a:t>Clipping Rewards between [-1,1]</a:t>
            </a:r>
          </a:p>
          <a:p>
            <a:pPr indent="-228600" lvl="0" marL="457200" rtl="0">
              <a:spcBef>
                <a:spcPts val="0"/>
              </a:spcBef>
            </a:pPr>
            <a:r>
              <a:rPr lang="en"/>
              <a:t>Limits the scale of the derivatives</a:t>
            </a:r>
          </a:p>
          <a:p>
            <a:pPr indent="-228600" lvl="0" marL="457200" rtl="0">
              <a:spcBef>
                <a:spcPts val="0"/>
              </a:spcBef>
            </a:pPr>
            <a:r>
              <a:rPr lang="en"/>
              <a:t>Easier to use same learning rate over different Atari Games</a:t>
            </a:r>
          </a:p>
          <a:p>
            <a:pPr indent="-228600" lvl="0" marL="457200" rtl="0">
              <a:spcBef>
                <a:spcPts val="0"/>
              </a:spcBef>
            </a:pPr>
            <a:r>
              <a:rPr lang="en"/>
              <a:t>Disadvantage: </a:t>
            </a:r>
          </a:p>
          <a:p>
            <a:pPr indent="-228600" lvl="1" marL="914400" rtl="0">
              <a:spcBef>
                <a:spcPts val="0"/>
              </a:spcBef>
            </a:pPr>
            <a:r>
              <a:rPr lang="en"/>
              <a:t>Invariant to different magnitudes of rewards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sp>
        <p:nvSpPr>
          <p:cNvPr id="411" name="Shape 41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Evaluations</a:t>
            </a:r>
          </a:p>
        </p:txBody>
      </p:sp>
      <p:sp>
        <p:nvSpPr>
          <p:cNvPr id="412" name="Shape 41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rPr lang="en"/>
              <a:t>Atari Games Tried:</a:t>
            </a:r>
          </a:p>
          <a:p>
            <a:pPr indent="-228600" lvl="0" marL="457200" rtl="0">
              <a:spcBef>
                <a:spcPts val="0"/>
              </a:spcBef>
            </a:pPr>
            <a:r>
              <a:rPr lang="en"/>
              <a:t>Beam Rider</a:t>
            </a:r>
          </a:p>
          <a:p>
            <a:pPr indent="-228600" lvl="0" marL="457200" rtl="0">
              <a:spcBef>
                <a:spcPts val="0"/>
              </a:spcBef>
            </a:pPr>
            <a:r>
              <a:rPr lang="en"/>
              <a:t>Breakout</a:t>
            </a:r>
          </a:p>
          <a:p>
            <a:pPr indent="-228600" lvl="0" marL="457200" rtl="0">
              <a:spcBef>
                <a:spcPts val="0"/>
              </a:spcBef>
            </a:pPr>
            <a:r>
              <a:rPr lang="en"/>
              <a:t>Pong</a:t>
            </a:r>
          </a:p>
          <a:p>
            <a:pPr indent="-228600" lvl="0" marL="457200" rtl="0">
              <a:spcBef>
                <a:spcPts val="0"/>
              </a:spcBef>
            </a:pPr>
            <a:r>
              <a:rPr lang="en"/>
              <a:t>Q*bert</a:t>
            </a:r>
          </a:p>
          <a:p>
            <a:pPr indent="-228600" lvl="0" marL="457200" rtl="0">
              <a:spcBef>
                <a:spcPts val="0"/>
              </a:spcBef>
            </a:pPr>
            <a:r>
              <a:rPr lang="en"/>
              <a:t>Seaquest</a:t>
            </a:r>
          </a:p>
          <a:p>
            <a:pPr indent="-228600" lvl="0" marL="457200" rtl="0">
              <a:spcBef>
                <a:spcPts val="0"/>
              </a:spcBef>
            </a:pPr>
            <a:r>
              <a:rPr lang="en"/>
              <a:t>Space Invaders</a:t>
            </a:r>
          </a:p>
          <a:p>
            <a:pPr lvl="0" rtl="0">
              <a:spcBef>
                <a:spcPts val="0"/>
              </a:spcBef>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sp>
        <p:nvSpPr>
          <p:cNvPr id="417" name="Shape 417"/>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Evaluations</a:t>
            </a:r>
          </a:p>
        </p:txBody>
      </p:sp>
      <p:sp>
        <p:nvSpPr>
          <p:cNvPr id="418" name="Shape 418"/>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rPr lang="en"/>
              <a:t>Metrics:</a:t>
            </a:r>
          </a:p>
          <a:p>
            <a:pPr indent="-228600" lvl="0" marL="457200" rtl="0">
              <a:spcBef>
                <a:spcPts val="0"/>
              </a:spcBef>
            </a:pPr>
            <a:r>
              <a:rPr lang="en"/>
              <a:t>Average Total Reward Metric</a:t>
            </a:r>
          </a:p>
          <a:p>
            <a:pPr indent="-228600" lvl="0" marL="457200" rtl="0">
              <a:spcBef>
                <a:spcPts val="0"/>
              </a:spcBef>
            </a:pPr>
            <a:r>
              <a:rPr lang="en"/>
              <a:t>Average action-value</a:t>
            </a:r>
          </a:p>
          <a:p>
            <a:pPr indent="-228600" lvl="1" marL="914400" rtl="0">
              <a:spcBef>
                <a:spcPts val="0"/>
              </a:spcBef>
            </a:pPr>
            <a:r>
              <a:rPr lang="en"/>
              <a:t> Collect a fixed set of states by running a random policy before training starts</a:t>
            </a:r>
          </a:p>
          <a:p>
            <a:pPr indent="-228600" lvl="1" marL="914400" rtl="0">
              <a:spcBef>
                <a:spcPts val="0"/>
              </a:spcBef>
            </a:pPr>
            <a:r>
              <a:rPr lang="en"/>
              <a:t>Average of the maximum  predicted Q for these states</a:t>
            </a:r>
          </a:p>
          <a:p>
            <a:pPr lvl="0" rtl="0">
              <a:spcBef>
                <a:spcPts val="0"/>
              </a:spcBef>
              <a:buNone/>
            </a:pPr>
            <a:r>
              <a:rPr lang="en"/>
              <a:t>Optimization:</a:t>
            </a:r>
          </a:p>
          <a:p>
            <a:pPr indent="-228600" lvl="0" marL="457200" rtl="0">
              <a:spcBef>
                <a:spcPts val="0"/>
              </a:spcBef>
            </a:pPr>
            <a:r>
              <a:rPr lang="en"/>
              <a:t>RMSProp with minibatches of size 32</a:t>
            </a:r>
          </a:p>
          <a:p>
            <a:pPr indent="-228600" lvl="0" marL="457200" rtl="0">
              <a:spcBef>
                <a:spcPts val="0"/>
              </a:spcBef>
            </a:pPr>
            <a:r>
              <a:rPr lang="en"/>
              <a:t>Behavior policy ϵ greedy (Annealed from 1 to 0.1 and fixed to 0.1 later)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The Why?: Hardness</a:t>
            </a:r>
          </a:p>
        </p:txBody>
      </p:sp>
      <p:sp>
        <p:nvSpPr>
          <p:cNvPr id="180" name="Shape 18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a:p>
            <a:pPr lvl="0" algn="ctr">
              <a:spcBef>
                <a:spcPts val="0"/>
              </a:spcBef>
              <a:buNone/>
            </a:pPr>
            <a:r>
              <a:rPr lang="en"/>
              <a:t>      </a:t>
            </a:r>
            <a:r>
              <a:rPr lang="en"/>
              <a:t>Imagine playing a new game whose rules you don’t know; after a hundred     hundred or so moves, your opponent announces, “You lose”. </a:t>
            </a:r>
          </a:p>
          <a:p>
            <a:pPr indent="457200" lvl="0" marL="5029200" rtl="0" algn="r">
              <a:spcBef>
                <a:spcPts val="0"/>
              </a:spcBef>
              <a:buNone/>
            </a:pPr>
            <a:r>
              <a:rPr lang="en"/>
              <a:t>‐</a:t>
            </a:r>
            <a:r>
              <a:rPr i="1" lang="en"/>
              <a:t>Russell and Norvig </a:t>
            </a:r>
          </a:p>
          <a:p>
            <a:pPr indent="457200" lvl="0" marL="3200400" algn="r">
              <a:spcBef>
                <a:spcPts val="0"/>
              </a:spcBef>
              <a:buNone/>
            </a:pPr>
            <a:r>
              <a:rPr i="1" lang="en"/>
              <a:t>   Introduction to Artificial Intelligence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Evaluations</a:t>
            </a:r>
          </a:p>
        </p:txBody>
      </p:sp>
      <p:sp>
        <p:nvSpPr>
          <p:cNvPr id="424" name="Shape 42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t/>
            </a:r>
            <a:endParaRPr/>
          </a:p>
        </p:txBody>
      </p:sp>
      <p:pic>
        <p:nvPicPr>
          <p:cNvPr descr="Screenshot from 2017-04-17 20-56-33.png" id="425" name="Shape 425"/>
          <p:cNvPicPr preferRelativeResize="0"/>
          <p:nvPr/>
        </p:nvPicPr>
        <p:blipFill>
          <a:blip r:embed="rId3">
            <a:alphaModFix/>
          </a:blip>
          <a:stretch>
            <a:fillRect/>
          </a:stretch>
        </p:blipFill>
        <p:spPr>
          <a:xfrm>
            <a:off x="290212" y="1561975"/>
            <a:ext cx="8563575" cy="20195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Evaluations</a:t>
            </a:r>
          </a:p>
        </p:txBody>
      </p:sp>
      <p:sp>
        <p:nvSpPr>
          <p:cNvPr id="431" name="Shape 431"/>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Average Total Reward</a:t>
            </a:r>
          </a:p>
          <a:p>
            <a:pPr indent="-228600" lvl="0" marL="457200" rtl="0">
              <a:spcBef>
                <a:spcPts val="0"/>
              </a:spcBef>
            </a:pPr>
            <a:r>
              <a:rPr lang="en"/>
              <a:t>Best Performing Episode</a:t>
            </a:r>
          </a:p>
          <a:p>
            <a:pPr lvl="0" rtl="0">
              <a:spcBef>
                <a:spcPts val="0"/>
              </a:spcBef>
              <a:buNone/>
            </a:pPr>
            <a:r>
              <a:t/>
            </a:r>
            <a:endParaRPr/>
          </a:p>
        </p:txBody>
      </p:sp>
      <p:pic>
        <p:nvPicPr>
          <p:cNvPr descr="Screenshot from 2017-04-17 21-04-24.png" id="432" name="Shape 432"/>
          <p:cNvPicPr preferRelativeResize="0"/>
          <p:nvPr/>
        </p:nvPicPr>
        <p:blipFill>
          <a:blip r:embed="rId3">
            <a:alphaModFix/>
          </a:blip>
          <a:stretch>
            <a:fillRect/>
          </a:stretch>
        </p:blipFill>
        <p:spPr>
          <a:xfrm>
            <a:off x="3722700" y="1277449"/>
            <a:ext cx="5109598" cy="29270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sp>
        <p:nvSpPr>
          <p:cNvPr id="437" name="Shape 437"/>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Analysis</a:t>
            </a:r>
          </a:p>
        </p:txBody>
      </p:sp>
      <p:sp>
        <p:nvSpPr>
          <p:cNvPr id="438" name="Shape 438"/>
          <p:cNvSpPr txBox="1"/>
          <p:nvPr>
            <p:ph idx="1" type="body"/>
          </p:nvPr>
        </p:nvSpPr>
        <p:spPr>
          <a:xfrm>
            <a:off x="311700" y="1220375"/>
            <a:ext cx="8520600" cy="3339000"/>
          </a:xfrm>
          <a:prstGeom prst="rect">
            <a:avLst/>
          </a:prstGeom>
        </p:spPr>
        <p:txBody>
          <a:bodyPr anchorCtr="0" anchor="t" bIns="91425" lIns="91425" rIns="91425" tIns="91425">
            <a:noAutofit/>
          </a:bodyPr>
          <a:lstStyle/>
          <a:p>
            <a:pPr lvl="0">
              <a:spcBef>
                <a:spcPts val="0"/>
              </a:spcBef>
              <a:buNone/>
            </a:pPr>
            <a:r>
              <a:rPr lang="en"/>
              <a:t>Strengths:</a:t>
            </a:r>
          </a:p>
          <a:p>
            <a:pPr indent="-228600" lvl="0" marL="457200" rtl="0">
              <a:spcBef>
                <a:spcPts val="0"/>
              </a:spcBef>
            </a:pPr>
            <a:r>
              <a:rPr lang="en"/>
              <a:t>Q-learning over non-linear function approximators</a:t>
            </a:r>
          </a:p>
          <a:p>
            <a:pPr indent="-228600" lvl="0" marL="457200" rtl="0">
              <a:spcBef>
                <a:spcPts val="0"/>
              </a:spcBef>
            </a:pPr>
            <a:r>
              <a:rPr lang="en"/>
              <a:t>End-to-End Learning over multiple games</a:t>
            </a:r>
          </a:p>
          <a:p>
            <a:pPr indent="-228600" lvl="0" marL="457200" rtl="0">
              <a:spcBef>
                <a:spcPts val="0"/>
              </a:spcBef>
            </a:pPr>
            <a:r>
              <a:rPr lang="en"/>
              <a:t>SGD Training</a:t>
            </a:r>
          </a:p>
          <a:p>
            <a:pPr indent="-228600" lvl="0" marL="457200" rtl="0">
              <a:spcBef>
                <a:spcPts val="0"/>
              </a:spcBef>
            </a:pPr>
            <a:r>
              <a:rPr lang="en"/>
              <a:t>Seminal paper</a:t>
            </a:r>
          </a:p>
          <a:p>
            <a:pPr lvl="0" rtl="0">
              <a:spcBef>
                <a:spcPts val="0"/>
              </a:spcBef>
              <a:buNone/>
            </a:pPr>
            <a:r>
              <a:rPr lang="en"/>
              <a:t>Weakness:</a:t>
            </a:r>
          </a:p>
          <a:p>
            <a:pPr indent="-228600" lvl="0" marL="457200" rtl="0">
              <a:spcBef>
                <a:spcPts val="0"/>
              </a:spcBef>
            </a:pPr>
            <a:r>
              <a:rPr lang="en"/>
              <a:t>DQN limited to finite discrete actions</a:t>
            </a:r>
          </a:p>
          <a:p>
            <a:pPr indent="-228600" lvl="0" marL="457200" rtl="0">
              <a:spcBef>
                <a:spcPts val="0"/>
              </a:spcBef>
            </a:pPr>
            <a:r>
              <a:rPr lang="en"/>
              <a:t>Long Training</a:t>
            </a:r>
          </a:p>
          <a:p>
            <a:pPr indent="-228600" lvl="0" marL="457200">
              <a:spcBef>
                <a:spcPts val="0"/>
              </a:spcBef>
            </a:pPr>
            <a:r>
              <a:rPr lang="en"/>
              <a:t>Reward Clipping</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x="0" y="0"/>
          <a:ext cx="0" cy="0"/>
          <a:chOff x="0" y="0"/>
          <a:chExt cx="0" cy="0"/>
        </a:xfrm>
      </p:grpSpPr>
      <p:sp>
        <p:nvSpPr>
          <p:cNvPr id="443" name="Shape 443"/>
          <p:cNvSpPr txBox="1"/>
          <p:nvPr>
            <p:ph type="title"/>
          </p:nvPr>
        </p:nvSpPr>
        <p:spPr>
          <a:xfrm>
            <a:off x="311700" y="324375"/>
            <a:ext cx="8520600" cy="607800"/>
          </a:xfrm>
          <a:prstGeom prst="rect">
            <a:avLst/>
          </a:prstGeom>
        </p:spPr>
        <p:txBody>
          <a:bodyPr anchorCtr="0" anchor="t" bIns="91425" lIns="91425" rIns="91425" tIns="91425">
            <a:noAutofit/>
          </a:bodyPr>
          <a:lstStyle/>
          <a:p>
            <a:pPr lvl="0">
              <a:spcBef>
                <a:spcPts val="0"/>
              </a:spcBef>
              <a:buNone/>
            </a:pPr>
            <a:r>
              <a:rPr lang="en"/>
              <a:t>Human-level control through deep reinforcement learning</a:t>
            </a:r>
          </a:p>
        </p:txBody>
      </p:sp>
      <p:sp>
        <p:nvSpPr>
          <p:cNvPr id="444" name="Shape 444"/>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Extending the DQN architecture to play 49 Atari 2600 arcade games</a:t>
            </a:r>
          </a:p>
          <a:p>
            <a:pPr indent="-228600" lvl="0" marL="457200" rtl="0">
              <a:spcBef>
                <a:spcPts val="0"/>
              </a:spcBef>
            </a:pPr>
            <a:r>
              <a:rPr lang="en"/>
              <a:t>No pretraining</a:t>
            </a:r>
          </a:p>
          <a:p>
            <a:pPr indent="-228600" lvl="0" marL="457200" rtl="0">
              <a:spcBef>
                <a:spcPts val="0"/>
              </a:spcBef>
            </a:pPr>
            <a:r>
              <a:rPr lang="en"/>
              <a:t>No game-specific training</a:t>
            </a:r>
          </a:p>
          <a:p>
            <a:pPr indent="-228600" lvl="0" marL="457200" rtl="0">
              <a:spcBef>
                <a:spcPts val="0"/>
              </a:spcBef>
            </a:pPr>
            <a:r>
              <a:rPr lang="en"/>
              <a:t>State: Transitions from 4 frames : Experience Replay</a:t>
            </a:r>
          </a:p>
          <a:p>
            <a:pPr indent="-228600" lvl="0" marL="457200" rtl="0">
              <a:spcBef>
                <a:spcPts val="0"/>
              </a:spcBef>
            </a:pPr>
            <a:r>
              <a:rPr lang="en"/>
              <a:t>Actions -18:</a:t>
            </a:r>
          </a:p>
          <a:p>
            <a:pPr indent="-228600" lvl="1" marL="914400" rtl="0">
              <a:spcBef>
                <a:spcPts val="0"/>
              </a:spcBef>
            </a:pPr>
            <a:r>
              <a:rPr lang="en"/>
              <a:t>9 directions of joystick</a:t>
            </a:r>
          </a:p>
          <a:p>
            <a:pPr indent="-228600" lvl="1" marL="914400" rtl="0">
              <a:spcBef>
                <a:spcPts val="0"/>
              </a:spcBef>
            </a:pPr>
            <a:r>
              <a:rPr lang="en"/>
              <a:t>9 directions + button</a:t>
            </a:r>
          </a:p>
          <a:p>
            <a:pPr indent="-228600" lvl="0" marL="457200">
              <a:spcBef>
                <a:spcPts val="0"/>
              </a:spcBef>
            </a:pPr>
            <a:r>
              <a:rPr lang="en"/>
              <a:t>Reward - Game Score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x="0" y="0"/>
          <a:ext cx="0" cy="0"/>
          <a:chOff x="0" y="0"/>
          <a:chExt cx="0" cy="0"/>
        </a:xfrm>
      </p:grpSpPr>
      <p:sp>
        <p:nvSpPr>
          <p:cNvPr id="449" name="Shape 449"/>
          <p:cNvSpPr txBox="1"/>
          <p:nvPr>
            <p:ph type="title"/>
          </p:nvPr>
        </p:nvSpPr>
        <p:spPr>
          <a:xfrm>
            <a:off x="311700" y="324375"/>
            <a:ext cx="8520600" cy="607800"/>
          </a:xfrm>
          <a:prstGeom prst="rect">
            <a:avLst/>
          </a:prstGeom>
        </p:spPr>
        <p:txBody>
          <a:bodyPr anchorCtr="0" anchor="t" bIns="91425" lIns="91425" rIns="91425" tIns="91425">
            <a:noAutofit/>
          </a:bodyPr>
          <a:lstStyle/>
          <a:p>
            <a:pPr lvl="0" rtl="0">
              <a:spcBef>
                <a:spcPts val="0"/>
              </a:spcBef>
              <a:buNone/>
            </a:pPr>
            <a:r>
              <a:rPr lang="en"/>
              <a:t>Architecture</a:t>
            </a:r>
          </a:p>
        </p:txBody>
      </p:sp>
      <p:sp>
        <p:nvSpPr>
          <p:cNvPr id="450" name="Shape 450"/>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t/>
            </a:r>
            <a:endParaRPr/>
          </a:p>
        </p:txBody>
      </p:sp>
      <p:pic>
        <p:nvPicPr>
          <p:cNvPr descr="Screenshot from 2017-04-17 21-09-44.png" id="451" name="Shape 451"/>
          <p:cNvPicPr preferRelativeResize="0"/>
          <p:nvPr/>
        </p:nvPicPr>
        <p:blipFill>
          <a:blip r:embed="rId3">
            <a:alphaModFix/>
          </a:blip>
          <a:stretch>
            <a:fillRect/>
          </a:stretch>
        </p:blipFill>
        <p:spPr>
          <a:xfrm>
            <a:off x="1693675" y="1332125"/>
            <a:ext cx="5518749" cy="3026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type="title"/>
          </p:nvPr>
        </p:nvSpPr>
        <p:spPr>
          <a:xfrm>
            <a:off x="311700" y="324375"/>
            <a:ext cx="8520600" cy="607800"/>
          </a:xfrm>
          <a:prstGeom prst="rect">
            <a:avLst/>
          </a:prstGeom>
        </p:spPr>
        <p:txBody>
          <a:bodyPr anchorCtr="0" anchor="t" bIns="91425" lIns="91425" rIns="91425" tIns="91425">
            <a:noAutofit/>
          </a:bodyPr>
          <a:lstStyle/>
          <a:p>
            <a:pPr lvl="0" rtl="0">
              <a:spcBef>
                <a:spcPts val="0"/>
              </a:spcBef>
              <a:buNone/>
            </a:pPr>
            <a:r>
              <a:rPr lang="en"/>
              <a:t>Stats over 49 games</a:t>
            </a:r>
          </a:p>
        </p:txBody>
      </p:sp>
      <p:sp>
        <p:nvSpPr>
          <p:cNvPr id="457" name="Shape 457"/>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t/>
            </a:r>
            <a:endParaRPr/>
          </a:p>
        </p:txBody>
      </p:sp>
      <p:pic>
        <p:nvPicPr>
          <p:cNvPr descr="Screenshot from 2017-04-17 21-13-47.png" id="458" name="Shape 458"/>
          <p:cNvPicPr preferRelativeResize="0"/>
          <p:nvPr/>
        </p:nvPicPr>
        <p:blipFill>
          <a:blip r:embed="rId3">
            <a:alphaModFix/>
          </a:blip>
          <a:stretch>
            <a:fillRect/>
          </a:stretch>
        </p:blipFill>
        <p:spPr>
          <a:xfrm rot="5400000">
            <a:off x="2294924" y="-430925"/>
            <a:ext cx="3707299" cy="73076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type="title"/>
          </p:nvPr>
        </p:nvSpPr>
        <p:spPr>
          <a:xfrm>
            <a:off x="311700" y="324375"/>
            <a:ext cx="8520600" cy="607800"/>
          </a:xfrm>
          <a:prstGeom prst="rect">
            <a:avLst/>
          </a:prstGeom>
        </p:spPr>
        <p:txBody>
          <a:bodyPr anchorCtr="0" anchor="t" bIns="91425" lIns="91425" rIns="91425" tIns="91425">
            <a:noAutofit/>
          </a:bodyPr>
          <a:lstStyle/>
          <a:p>
            <a:pPr lvl="0" rtl="0">
              <a:spcBef>
                <a:spcPts val="0"/>
              </a:spcBef>
              <a:buNone/>
            </a:pPr>
            <a:r>
              <a:rPr lang="en"/>
              <a:t>T-SNE Embedding ( Last Hidden Layer)</a:t>
            </a:r>
          </a:p>
        </p:txBody>
      </p:sp>
      <p:sp>
        <p:nvSpPr>
          <p:cNvPr id="464" name="Shape 464"/>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t/>
            </a:r>
            <a:endParaRPr/>
          </a:p>
        </p:txBody>
      </p:sp>
      <p:pic>
        <p:nvPicPr>
          <p:cNvPr descr="Screenshot from 2017-04-17 21-16-15.png" id="465" name="Shape 465"/>
          <p:cNvPicPr preferRelativeResize="0"/>
          <p:nvPr/>
        </p:nvPicPr>
        <p:blipFill>
          <a:blip r:embed="rId3">
            <a:alphaModFix/>
          </a:blip>
          <a:stretch>
            <a:fillRect/>
          </a:stretch>
        </p:blipFill>
        <p:spPr>
          <a:xfrm>
            <a:off x="1855449" y="1465325"/>
            <a:ext cx="5062024" cy="32119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x="0" y="0"/>
          <a:ext cx="0" cy="0"/>
          <a:chOff x="0" y="0"/>
          <a:chExt cx="0" cy="0"/>
        </a:xfrm>
      </p:grpSpPr>
      <p:sp>
        <p:nvSpPr>
          <p:cNvPr id="470" name="Shape 47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Analysis</a:t>
            </a:r>
          </a:p>
        </p:txBody>
      </p:sp>
      <p:sp>
        <p:nvSpPr>
          <p:cNvPr id="471" name="Shape 471"/>
          <p:cNvSpPr txBox="1"/>
          <p:nvPr>
            <p:ph idx="1" type="body"/>
          </p:nvPr>
        </p:nvSpPr>
        <p:spPr>
          <a:xfrm>
            <a:off x="311700" y="1220375"/>
            <a:ext cx="8520600" cy="3339000"/>
          </a:xfrm>
          <a:prstGeom prst="rect">
            <a:avLst/>
          </a:prstGeom>
        </p:spPr>
        <p:txBody>
          <a:bodyPr anchorCtr="0" anchor="t" bIns="91425" lIns="91425" rIns="91425" tIns="91425">
            <a:noAutofit/>
          </a:bodyPr>
          <a:lstStyle/>
          <a:p>
            <a:pPr lvl="0" rtl="0">
              <a:spcBef>
                <a:spcPts val="0"/>
              </a:spcBef>
              <a:buNone/>
            </a:pPr>
            <a:r>
              <a:rPr lang="en"/>
              <a:t>Strengths:</a:t>
            </a:r>
          </a:p>
          <a:p>
            <a:pPr indent="-228600" lvl="0" marL="457200" rtl="0">
              <a:spcBef>
                <a:spcPts val="0"/>
              </a:spcBef>
            </a:pPr>
            <a:r>
              <a:rPr lang="en"/>
              <a:t>End-to-End Learning over multiple games </a:t>
            </a:r>
          </a:p>
          <a:p>
            <a:pPr indent="-228600" lvl="0" marL="457200" rtl="0">
              <a:spcBef>
                <a:spcPts val="0"/>
              </a:spcBef>
            </a:pPr>
            <a:r>
              <a:rPr lang="en"/>
              <a:t>Beats human performance on most of the games</a:t>
            </a:r>
          </a:p>
          <a:p>
            <a:pPr indent="-228600" lvl="0" marL="457200" rtl="0">
              <a:spcBef>
                <a:spcPts val="0"/>
              </a:spcBef>
            </a:pPr>
            <a:r>
              <a:rPr lang="en"/>
              <a:t>Richer Rewards</a:t>
            </a:r>
          </a:p>
          <a:p>
            <a:pPr lvl="0" rtl="0">
              <a:spcBef>
                <a:spcPts val="0"/>
              </a:spcBef>
              <a:buNone/>
            </a:pPr>
            <a:r>
              <a:rPr lang="en"/>
              <a:t>Weakness:</a:t>
            </a:r>
          </a:p>
          <a:p>
            <a:pPr indent="-228600" lvl="0" marL="457200" rtl="0">
              <a:spcBef>
                <a:spcPts val="0"/>
              </a:spcBef>
            </a:pPr>
            <a:r>
              <a:rPr lang="en"/>
              <a:t>Long Training</a:t>
            </a:r>
          </a:p>
          <a:p>
            <a:pPr indent="-228600" lvl="0" marL="457200" rtl="0">
              <a:spcBef>
                <a:spcPts val="0"/>
              </a:spcBef>
            </a:pPr>
            <a:r>
              <a:rPr lang="en"/>
              <a:t>DQN limited to finite discrete actions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type="title"/>
          </p:nvPr>
        </p:nvSpPr>
        <p:spPr>
          <a:xfrm>
            <a:off x="598100" y="2152347"/>
            <a:ext cx="8222100" cy="838800"/>
          </a:xfrm>
          <a:prstGeom prst="rect">
            <a:avLst/>
          </a:prstGeom>
        </p:spPr>
        <p:txBody>
          <a:bodyPr anchorCtr="0" anchor="ctr" bIns="91425" lIns="91425" rIns="91425" tIns="91425">
            <a:noAutofit/>
          </a:bodyPr>
          <a:lstStyle/>
          <a:p>
            <a:pPr lvl="0">
              <a:spcBef>
                <a:spcPts val="0"/>
              </a:spcBef>
              <a:buNone/>
            </a:pPr>
            <a:r>
              <a:rPr lang="en"/>
              <a:t>Brave New World</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Optimizations on DQN Since Then</a:t>
            </a:r>
          </a:p>
        </p:txBody>
      </p:sp>
      <p:sp>
        <p:nvSpPr>
          <p:cNvPr id="482" name="Shape 482"/>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Double DQN: Remove Upward bias caused by max</a:t>
            </a:r>
            <a:r>
              <a:rPr baseline="-25000" lang="en"/>
              <a:t>a</a:t>
            </a:r>
            <a:r>
              <a:rPr lang="en"/>
              <a:t> Q(s,a, w) </a:t>
            </a:r>
          </a:p>
          <a:p>
            <a:pPr indent="-228600" lvl="1" marL="914400" rtl="0">
              <a:spcBef>
                <a:spcPts val="0"/>
              </a:spcBef>
            </a:pPr>
            <a:r>
              <a:rPr lang="en"/>
              <a:t>Current Q-network w: Used to select actions</a:t>
            </a:r>
          </a:p>
          <a:p>
            <a:pPr indent="-228600" lvl="1" marL="914400" rtl="0">
              <a:spcBef>
                <a:spcPts val="0"/>
              </a:spcBef>
            </a:pPr>
            <a:r>
              <a:rPr lang="en"/>
              <a:t>Older Q-network w-: Used to evaluate actions</a:t>
            </a:r>
          </a:p>
          <a:p>
            <a:pPr indent="-228600" lvl="0" marL="457200" rtl="0">
              <a:spcBef>
                <a:spcPts val="0"/>
              </a:spcBef>
            </a:pPr>
            <a:r>
              <a:rPr lang="en"/>
              <a:t>Prioritized replay : Weight experience according to TD-error (suprise) </a:t>
            </a:r>
          </a:p>
          <a:p>
            <a:pPr indent="-228600" lvl="1" marL="914400" rtl="0">
              <a:spcBef>
                <a:spcPts val="0"/>
              </a:spcBef>
            </a:pPr>
            <a:r>
              <a:rPr lang="en"/>
              <a:t>Store experience in priority queue according to DQN error</a:t>
            </a:r>
          </a:p>
          <a:p>
            <a:pPr indent="-228600" lvl="0" marL="457200" rtl="0">
              <a:spcBef>
                <a:spcPts val="0"/>
              </a:spcBef>
            </a:pPr>
            <a:r>
              <a:rPr lang="en"/>
              <a:t>Asynchronous RL </a:t>
            </a:r>
          </a:p>
          <a:p>
            <a:pPr indent="-228600" lvl="1" marL="914400" rtl="0">
              <a:spcBef>
                <a:spcPts val="0"/>
              </a:spcBef>
            </a:pPr>
            <a:r>
              <a:rPr lang="en"/>
              <a:t>Joint Training using Parameter Sharing on Distributed Scale</a:t>
            </a:r>
          </a:p>
          <a:p>
            <a:pPr indent="-228600" lvl="1" marL="914400" rtl="0">
              <a:spcBef>
                <a:spcPts val="0"/>
              </a:spcBef>
            </a:pPr>
            <a:r>
              <a:rPr lang="en"/>
              <a:t>GORILA</a:t>
            </a:r>
          </a:p>
          <a:p>
            <a:pPr lvl="0" rtl="0">
              <a:spcBef>
                <a:spcPts val="0"/>
              </a:spcBef>
              <a:buNone/>
            </a:pPr>
            <a:r>
              <a:t/>
            </a:r>
            <a:endParaRPr/>
          </a:p>
          <a:p>
            <a:pPr lvl="0" rtl="0">
              <a:spcBef>
                <a:spcPts val="0"/>
              </a:spcBef>
              <a:buNone/>
            </a:pPr>
            <a:r>
              <a:t/>
            </a:r>
            <a:endParaRPr/>
          </a:p>
          <a:p>
            <a:pPr lvl="0">
              <a:spcBef>
                <a:spcPts val="0"/>
              </a:spcBef>
              <a:buNone/>
            </a:pPr>
            <a:r>
              <a:t/>
            </a:r>
            <a:endParaRPr/>
          </a:p>
        </p:txBody>
      </p:sp>
      <p:sp>
        <p:nvSpPr>
          <p:cNvPr id="483" name="Shape 483"/>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lang="en"/>
              <a:t>Credits: ICML DRL Tutorial</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The Why?: Why do RL?</a:t>
            </a:r>
          </a:p>
        </p:txBody>
      </p:sp>
      <p:sp>
        <p:nvSpPr>
          <p:cNvPr id="186" name="Shape 186"/>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So that we could move away from rule-based systems!!</a:t>
            </a:r>
          </a:p>
          <a:p>
            <a:pPr indent="-228600" lvl="0" marL="457200" rtl="0">
              <a:spcBef>
                <a:spcPts val="0"/>
              </a:spcBef>
            </a:pPr>
            <a:r>
              <a:rPr lang="en"/>
              <a:t>So that we could train quadcopters to fly and move !</a:t>
            </a:r>
          </a:p>
          <a:p>
            <a:pPr indent="-228600" lvl="0" marL="457200" rtl="0">
              <a:spcBef>
                <a:spcPts val="0"/>
              </a:spcBef>
            </a:pPr>
            <a:r>
              <a:rPr lang="en"/>
              <a:t>So that you could sip coffee all day and your bot will do the trading for you!</a:t>
            </a:r>
          </a:p>
          <a:p>
            <a:pPr indent="-228600" lvl="0" marL="457200" rtl="0">
              <a:spcBef>
                <a:spcPts val="0"/>
              </a:spcBef>
            </a:pPr>
            <a:r>
              <a:rPr lang="en"/>
              <a:t>Or Create intelligent robots for dumb tasks</a:t>
            </a:r>
          </a:p>
        </p:txBody>
      </p:sp>
      <p:pic>
        <p:nvPicPr>
          <p:cNvPr descr="75eeLXtRrg-6.png" id="187" name="Shape 187"/>
          <p:cNvPicPr preferRelativeResize="0"/>
          <p:nvPr/>
        </p:nvPicPr>
        <p:blipFill>
          <a:blip r:embed="rId3">
            <a:alphaModFix/>
          </a:blip>
          <a:stretch>
            <a:fillRect/>
          </a:stretch>
        </p:blipFill>
        <p:spPr>
          <a:xfrm>
            <a:off x="3686550" y="2875000"/>
            <a:ext cx="2418900" cy="2015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3959" u="none" cap="none" strike="noStrike">
                <a:solidFill>
                  <a:schemeClr val="lt1"/>
                </a:solidFill>
                <a:latin typeface="Calibri"/>
                <a:ea typeface="Calibri"/>
                <a:cs typeface="Calibri"/>
                <a:sym typeface="Calibri"/>
              </a:rPr>
              <a:t>What are Policy Gradient Methods?</a:t>
            </a:r>
          </a:p>
        </p:txBody>
      </p:sp>
      <p:sp>
        <p:nvSpPr>
          <p:cNvPr id="489" name="Shape 489"/>
          <p:cNvSpPr txBox="1"/>
          <p:nvPr>
            <p:ph idx="1" type="body"/>
          </p:nvPr>
        </p:nvSpPr>
        <p:spPr>
          <a:xfrm>
            <a:off x="457200" y="1200150"/>
            <a:ext cx="8229600" cy="3642600"/>
          </a:xfrm>
          <a:prstGeom prst="rect">
            <a:avLst/>
          </a:prstGeom>
          <a:noFill/>
          <a:ln>
            <a:noFill/>
          </a:ln>
        </p:spPr>
        <p:txBody>
          <a:bodyPr anchorCtr="0" anchor="t" bIns="45700" lIns="91425" rIns="91425" tIns="45700">
            <a:noAutofit/>
          </a:bodyPr>
          <a:lstStyle/>
          <a:p>
            <a:pPr indent="-274320" lvl="0" marL="342900" marR="0" rtl="0" algn="l">
              <a:lnSpc>
                <a:spcPct val="8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Before: Learn the values of actions and then select actions based on their estimated action-values. The policy was generated directly from the value function</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We want to learn a parameterised policy that can select actions without consulting a value function. The parameters of the policy are called policy weights</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A value function may be used to learn the policy weights but this is not required for action selection</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Policy gradient methods are methods for learning the policy weights using the gradient of some performance measure with respect to the policy weights</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Policy gradient methods seek to maximise performance and so the policy weights are updated using gradient ascent</a:t>
            </a:r>
          </a:p>
          <a:p>
            <a:pPr indent="-342900" lvl="0" marL="342900" marR="0" rtl="0" algn="l">
              <a:lnSpc>
                <a:spcPct val="80000"/>
              </a:lnSpc>
              <a:spcBef>
                <a:spcPts val="496"/>
              </a:spcBef>
              <a:buClr>
                <a:srgbClr val="FFFFFF"/>
              </a:buClr>
              <a:buSzPct val="177142"/>
              <a:buFont typeface="Arial"/>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3959" u="none" cap="none" strike="noStrike">
                <a:solidFill>
                  <a:schemeClr val="lt1"/>
                </a:solidFill>
                <a:latin typeface="Calibri"/>
                <a:ea typeface="Calibri"/>
                <a:cs typeface="Calibri"/>
                <a:sym typeface="Calibri"/>
              </a:rPr>
              <a:t>Policy-based Reinforcement Learning</a:t>
            </a:r>
          </a:p>
        </p:txBody>
      </p:sp>
      <p:sp>
        <p:nvSpPr>
          <p:cNvPr id="495" name="Shape 495"/>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28600" lvl="0" marL="342900" marR="0" rtl="0" algn="l">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Search directly for the optimal policy π*</a:t>
            </a:r>
          </a:p>
          <a:p>
            <a:pPr indent="-228600" lvl="0" marL="342900" marR="0" rtl="0" algn="l">
              <a:spcBef>
                <a:spcPts val="64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Can use any parametric supervised machine learning model to learn policies π(a |s; </a:t>
            </a:r>
            <a:r>
              <a:rPr b="1" i="0" lang="en" sz="1400" u="none" cap="none" strike="noStrike">
                <a:solidFill>
                  <a:srgbClr val="FFFFFF"/>
                </a:solidFill>
                <a:latin typeface="Calibri"/>
                <a:ea typeface="Calibri"/>
                <a:cs typeface="Calibri"/>
                <a:sym typeface="Calibri"/>
              </a:rPr>
              <a:t>θ</a:t>
            </a:r>
            <a:r>
              <a:rPr b="0" i="0" lang="en" sz="1400" u="none" cap="none" strike="noStrike">
                <a:solidFill>
                  <a:srgbClr val="FFFFFF"/>
                </a:solidFill>
                <a:latin typeface="Calibri"/>
                <a:ea typeface="Calibri"/>
                <a:cs typeface="Calibri"/>
                <a:sym typeface="Calibri"/>
              </a:rPr>
              <a:t>) where </a:t>
            </a:r>
            <a:r>
              <a:rPr b="1" i="0" lang="en" sz="1400" u="none" cap="none" strike="noStrike">
                <a:solidFill>
                  <a:srgbClr val="FFFFFF"/>
                </a:solidFill>
                <a:latin typeface="Calibri"/>
                <a:ea typeface="Calibri"/>
                <a:cs typeface="Calibri"/>
                <a:sym typeface="Calibri"/>
              </a:rPr>
              <a:t>θ</a:t>
            </a:r>
            <a:r>
              <a:rPr b="0" i="0" lang="en" sz="1400" u="none" cap="none" strike="noStrike">
                <a:solidFill>
                  <a:srgbClr val="FFFFFF"/>
                </a:solidFill>
                <a:latin typeface="Calibri"/>
                <a:ea typeface="Calibri"/>
                <a:cs typeface="Calibri"/>
                <a:sym typeface="Calibri"/>
              </a:rPr>
              <a:t> represents the learned parameters </a:t>
            </a:r>
          </a:p>
          <a:p>
            <a:pPr indent="-228600" lvl="0" marL="342900" marR="0" rtl="0" algn="l">
              <a:spcBef>
                <a:spcPts val="640"/>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Recall that the optimal policy is the policy that achieves maximum future return</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sp>
        <p:nvSpPr>
          <p:cNvPr id="500" name="Shape 500"/>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Policy-Based RL</a:t>
            </a:r>
          </a:p>
        </p:txBody>
      </p:sp>
      <p:sp>
        <p:nvSpPr>
          <p:cNvPr id="501" name="Shape 501"/>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Represent policies by deep networks instead of Q-function</a:t>
            </a:r>
          </a:p>
          <a:p>
            <a:pPr indent="-228600" lvl="1" marL="914400" rtl="0">
              <a:spcBef>
                <a:spcPts val="0"/>
              </a:spcBef>
            </a:pPr>
            <a:r>
              <a:rPr lang="en"/>
              <a:t>a = π( a | s, u)   Stochastic Policies</a:t>
            </a:r>
          </a:p>
          <a:p>
            <a:pPr indent="-228600" lvl="1" marL="914400" rtl="0">
              <a:spcBef>
                <a:spcPts val="0"/>
              </a:spcBef>
            </a:pPr>
            <a:r>
              <a:rPr lang="en"/>
              <a:t>A = π( s, u )       Deterministic Policies </a:t>
            </a:r>
          </a:p>
          <a:p>
            <a:pPr indent="-228600" lvl="1" marL="914400" rtl="0">
              <a:spcBef>
                <a:spcPts val="0"/>
              </a:spcBef>
            </a:pPr>
            <a:r>
              <a:rPr lang="en"/>
              <a:t>where u is the parameters of the deep network</a:t>
            </a:r>
          </a:p>
          <a:p>
            <a:pPr indent="-228600" lvl="0" marL="457200" rtl="0">
              <a:spcBef>
                <a:spcPts val="0"/>
              </a:spcBef>
            </a:pPr>
            <a:r>
              <a:rPr lang="en"/>
              <a:t>Objective function for the network</a:t>
            </a:r>
          </a:p>
          <a:p>
            <a:pPr indent="-228600" lvl="1" marL="914400" rtl="0">
              <a:spcBef>
                <a:spcPts val="0"/>
              </a:spcBef>
            </a:pPr>
            <a:r>
              <a:rPr lang="en"/>
              <a:t>L(u) = E [ r</a:t>
            </a:r>
            <a:r>
              <a:rPr baseline="-25000" lang="en"/>
              <a:t> 1</a:t>
            </a:r>
            <a:r>
              <a:rPr lang="en"/>
              <a:t> + γr</a:t>
            </a:r>
            <a:r>
              <a:rPr baseline="-25000" lang="en"/>
              <a:t> 2</a:t>
            </a:r>
            <a:r>
              <a:rPr lang="en"/>
              <a:t> + γ</a:t>
            </a:r>
            <a:r>
              <a:rPr baseline="30000" lang="en"/>
              <a:t>2</a:t>
            </a:r>
            <a:r>
              <a:rPr lang="en"/>
              <a:t>r</a:t>
            </a:r>
            <a:r>
              <a:rPr baseline="-25000" lang="en"/>
              <a:t> 3</a:t>
            </a:r>
            <a:r>
              <a:rPr lang="en"/>
              <a:t> | π( . , u ) ]</a:t>
            </a:r>
          </a:p>
          <a:p>
            <a:pPr indent="-228600" lvl="0" marL="457200" rtl="0">
              <a:spcBef>
                <a:spcPts val="0"/>
              </a:spcBef>
            </a:pPr>
            <a:r>
              <a:rPr lang="en"/>
              <a:t>SGD Optimization</a:t>
            </a:r>
          </a:p>
          <a:p>
            <a:pPr indent="-228600" lvl="0" marL="457200" rtl="0">
              <a:spcBef>
                <a:spcPts val="0"/>
              </a:spcBef>
            </a:pPr>
            <a:r>
              <a:rPr lang="en"/>
              <a:t>Allows Continuous and Discrete Control</a:t>
            </a:r>
          </a:p>
          <a:p>
            <a:pPr indent="-228600" lvl="0" marL="457200" rtl="0">
              <a:spcBef>
                <a:spcPts val="0"/>
              </a:spcBef>
            </a:pPr>
            <a:r>
              <a:rPr lang="en"/>
              <a:t>Known to get stuck in Local minima</a:t>
            </a:r>
          </a:p>
          <a:p>
            <a:pPr lvl="0" rtl="0">
              <a:spcBef>
                <a:spcPts val="0"/>
              </a:spcBef>
              <a:buNone/>
            </a:pPr>
            <a:r>
              <a:t/>
            </a:r>
            <a:endParaRPr/>
          </a:p>
        </p:txBody>
      </p:sp>
      <p:sp>
        <p:nvSpPr>
          <p:cNvPr id="502" name="Shape 502"/>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lang="en"/>
              <a:t>Credits: ICML DRL Tutorial</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Algorithms in </a:t>
            </a:r>
            <a:r>
              <a:rPr lang="en"/>
              <a:t>Policy-Based RL</a:t>
            </a:r>
          </a:p>
        </p:txBody>
      </p:sp>
      <p:sp>
        <p:nvSpPr>
          <p:cNvPr id="508" name="Shape 508"/>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REINFORCE</a:t>
            </a:r>
          </a:p>
          <a:p>
            <a:pPr indent="-228600" lvl="1" marL="914400" rtl="0">
              <a:spcBef>
                <a:spcPts val="0"/>
              </a:spcBef>
            </a:pPr>
            <a:r>
              <a:rPr lang="en"/>
              <a:t>Episodic updates</a:t>
            </a:r>
          </a:p>
          <a:p>
            <a:pPr indent="-228600" lvl="1" marL="914400" rtl="0">
              <a:spcBef>
                <a:spcPts val="0"/>
              </a:spcBef>
            </a:pPr>
            <a:r>
              <a:rPr lang="en"/>
              <a:t>Maximize the loss of expected reward under the objective</a:t>
            </a:r>
          </a:p>
          <a:p>
            <a:pPr indent="-228600" lvl="1" marL="914400" rtl="0">
              <a:spcBef>
                <a:spcPts val="0"/>
              </a:spcBef>
            </a:pPr>
            <a:r>
              <a:rPr lang="en" sz="1200"/>
              <a:t>while (true) </a:t>
            </a:r>
            <a:r>
              <a:rPr lang="en" sz="1200"/>
              <a:t> </a:t>
            </a:r>
            <a:r>
              <a:rPr lang="en" sz="1200"/>
              <a:t>r</a:t>
            </a:r>
            <a:r>
              <a:rPr lang="en" sz="1200"/>
              <a:t>un_episode(policy) update(policy) end;</a:t>
            </a:r>
            <a:r>
              <a:rPr lang="en"/>
              <a:t> </a:t>
            </a:r>
          </a:p>
          <a:p>
            <a:pPr indent="-228600" lvl="0" marL="457200" rtl="0">
              <a:spcBef>
                <a:spcPts val="0"/>
              </a:spcBef>
            </a:pPr>
            <a:r>
              <a:rPr lang="en"/>
              <a:t>Actor-Critic</a:t>
            </a:r>
          </a:p>
          <a:p>
            <a:pPr indent="-228600" lvl="1" marL="914400" rtl="0">
              <a:spcBef>
                <a:spcPts val="0"/>
              </a:spcBef>
            </a:pPr>
            <a:r>
              <a:rPr lang="en"/>
              <a:t>Updates at each step</a:t>
            </a:r>
          </a:p>
          <a:p>
            <a:pPr indent="-228600" lvl="1" marL="914400" rtl="0">
              <a:spcBef>
                <a:spcPts val="0"/>
              </a:spcBef>
            </a:pPr>
            <a:r>
              <a:rPr lang="en"/>
              <a:t>Critic approximates the value function</a:t>
            </a:r>
          </a:p>
          <a:p>
            <a:pPr indent="-228600" lvl="1" marL="914400" rtl="0">
              <a:spcBef>
                <a:spcPts val="0"/>
              </a:spcBef>
            </a:pPr>
            <a:r>
              <a:rPr lang="en"/>
              <a:t>Actor approximates the policy</a:t>
            </a:r>
          </a:p>
          <a:p>
            <a:pPr indent="-228600" lvl="0" marL="457200" rtl="0">
              <a:spcBef>
                <a:spcPts val="0"/>
              </a:spcBef>
            </a:pPr>
            <a:r>
              <a:rPr lang="en"/>
              <a:t>Asynchronous Advantage Function Actor-Critic</a:t>
            </a:r>
          </a:p>
          <a:p>
            <a:pPr indent="-228600" lvl="1" marL="914400" rtl="0">
              <a:spcBef>
                <a:spcPts val="0"/>
              </a:spcBef>
            </a:pPr>
            <a:r>
              <a:rPr lang="en"/>
              <a:t>Uses Advantage Function  Estimate for state-actuib. A(s,a,w) = Q(s,a,w) -V(s)</a:t>
            </a:r>
          </a:p>
          <a:p>
            <a:pPr indent="-228600" lvl="1" marL="914400" rtl="0">
              <a:spcBef>
                <a:spcPts val="0"/>
              </a:spcBef>
            </a:pPr>
            <a:r>
              <a:rPr lang="en"/>
              <a:t>Replacing the need of replay memory by using parallel agents running on CPU</a:t>
            </a:r>
          </a:p>
          <a:p>
            <a:pPr indent="-228600" lvl="1" marL="914400" rtl="0">
              <a:spcBef>
                <a:spcPts val="0"/>
              </a:spcBef>
            </a:pPr>
            <a:r>
              <a:rPr lang="en"/>
              <a:t>Relies on different exploration behavior of the parallel agents</a:t>
            </a:r>
          </a:p>
          <a:p>
            <a:pPr indent="-228600" lvl="1" marL="914400" rtl="0">
              <a:spcBef>
                <a:spcPts val="0"/>
              </a:spcBef>
            </a:pPr>
            <a:r>
              <a:rPr lang="en"/>
              <a:t>Outperforms the conventional method</a:t>
            </a:r>
          </a:p>
          <a:p>
            <a:pPr lvl="0" rtl="0">
              <a:spcBef>
                <a:spcPts val="0"/>
              </a:spcBef>
              <a:buNone/>
            </a:pPr>
            <a:r>
              <a:t/>
            </a:r>
            <a:endParaRPr/>
          </a:p>
          <a:p>
            <a:pPr lvl="0" rtl="0">
              <a:spcBef>
                <a:spcPts val="0"/>
              </a:spcBef>
              <a:buNone/>
            </a:pPr>
            <a:r>
              <a:t/>
            </a:r>
            <a:endParaRPr/>
          </a:p>
        </p:txBody>
      </p:sp>
      <p:sp>
        <p:nvSpPr>
          <p:cNvPr id="509" name="Shape 509"/>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lang="en"/>
              <a:t>Credits: ICML DRL Tutorial</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3" name="Shape 513"/>
        <p:cNvGrpSpPr/>
        <p:nvPr/>
      </p:nvGrpSpPr>
      <p:grpSpPr>
        <a:xfrm>
          <a:off x="0" y="0"/>
          <a:ext cx="0" cy="0"/>
          <a:chOff x="0" y="0"/>
          <a:chExt cx="0" cy="0"/>
        </a:xfrm>
      </p:grpSpPr>
      <p:sp>
        <p:nvSpPr>
          <p:cNvPr id="514" name="Shape 514"/>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3200" u="none" cap="none" strike="noStrike">
                <a:solidFill>
                  <a:schemeClr val="lt1"/>
                </a:solidFill>
                <a:latin typeface="Calibri"/>
                <a:ea typeface="Calibri"/>
                <a:cs typeface="Calibri"/>
                <a:sym typeface="Calibri"/>
              </a:rPr>
              <a:t>What is Asynchronous Reinforcement Learning?</a:t>
            </a:r>
          </a:p>
        </p:txBody>
      </p:sp>
      <p:sp>
        <p:nvSpPr>
          <p:cNvPr id="515" name="Shape 515"/>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43840" lvl="0" marL="342900" marR="0" rtl="0" algn="l">
              <a:lnSpc>
                <a:spcPct val="9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Use asynchronous gradient descent to optimise controllers</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This is useful for deep reinforcement learning where the controllers are deep neural networks, which take a long time to train</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Asynchronous gradient descent speeds up the learning process</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Can use one multi-core CPU to train deep neural networks asynchronously instead of multiple GPUs</a:t>
            </a:r>
          </a:p>
          <a:p>
            <a:pPr indent="-342900" lvl="0" marL="342900" marR="0" rtl="0" algn="l">
              <a:lnSpc>
                <a:spcPct val="90000"/>
              </a:lnSpc>
              <a:spcBef>
                <a:spcPts val="592"/>
              </a:spcBef>
              <a:buClr>
                <a:srgbClr val="FFFFFF"/>
              </a:buClr>
              <a:buSzPct val="211428"/>
              <a:buFont typeface="Arial"/>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sp>
        <p:nvSpPr>
          <p:cNvPr id="520" name="Shape 520"/>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Parallelism (1)</a:t>
            </a:r>
          </a:p>
        </p:txBody>
      </p:sp>
      <p:sp>
        <p:nvSpPr>
          <p:cNvPr id="521" name="Shape 521"/>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74320" lvl="0" marL="342900" marR="0" rtl="0" algn="l">
              <a:lnSpc>
                <a:spcPct val="8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Asynchronously execute multiple agents in parallel on multiple instances of the environment</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This parallelism decorrelates the agents’ data into a more stationary process since at any given time-step, the agents will be experiencing a variety of different states</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This approach enables a larger spectrum of fundamental on-policy and off-policy reinforcement learning algorithms to be applied robustly and effectively using deep neural networks</a:t>
            </a:r>
          </a:p>
          <a:p>
            <a:pPr indent="-274320" lvl="0" marL="342900" marR="0" rtl="0" algn="l">
              <a:lnSpc>
                <a:spcPct val="80000"/>
              </a:lnSpc>
              <a:spcBef>
                <a:spcPts val="496"/>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Use asynchronous actor-learners (i.e. agents). Think of each actor-learner as a thread</a:t>
            </a:r>
          </a:p>
          <a:p>
            <a:pPr indent="-274320" lvl="0" marL="342900" marR="0" rtl="0" algn="l">
              <a:lnSpc>
                <a:spcPct val="80000"/>
              </a:lnSpc>
              <a:spcBef>
                <a:spcPts val="496"/>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Run everything on a single multi-core CPU to avoid communication costs of sending gradients and parameters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5" name="Shape 525"/>
        <p:cNvGrpSpPr/>
        <p:nvPr/>
      </p:nvGrpSpPr>
      <p:grpSpPr>
        <a:xfrm>
          <a:off x="0" y="0"/>
          <a:ext cx="0" cy="0"/>
          <a:chOff x="0" y="0"/>
          <a:chExt cx="0" cy="0"/>
        </a:xfrm>
      </p:grpSpPr>
      <p:sp>
        <p:nvSpPr>
          <p:cNvPr id="526" name="Shape 526"/>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Parallelism (2)</a:t>
            </a:r>
          </a:p>
        </p:txBody>
      </p:sp>
      <p:sp>
        <p:nvSpPr>
          <p:cNvPr id="527" name="Shape 527"/>
          <p:cNvSpPr txBox="1"/>
          <p:nvPr>
            <p:ph idx="1" type="body"/>
          </p:nvPr>
        </p:nvSpPr>
        <p:spPr>
          <a:xfrm>
            <a:off x="457200" y="1200150"/>
            <a:ext cx="8229600" cy="3542400"/>
          </a:xfrm>
          <a:prstGeom prst="rect">
            <a:avLst/>
          </a:prstGeom>
          <a:noFill/>
          <a:ln>
            <a:noFill/>
          </a:ln>
        </p:spPr>
        <p:txBody>
          <a:bodyPr anchorCtr="0" anchor="t" bIns="45700" lIns="91425" rIns="91425" tIns="45700">
            <a:noAutofit/>
          </a:bodyPr>
          <a:lstStyle/>
          <a:p>
            <a:pPr indent="-243840" lvl="0" marL="342900" marR="0" rtl="0" algn="l">
              <a:lnSpc>
                <a:spcPct val="8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Multiple actor-learners running in parallel are likely to be exploring different parts of the environment</a:t>
            </a:r>
          </a:p>
          <a:p>
            <a:pPr indent="-243840" lvl="0" marL="342900" marR="0" rtl="0" algn="l">
              <a:lnSpc>
                <a:spcPct val="8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We can explicitly use different exploration policies in each actor-learner to maximise this diversity</a:t>
            </a:r>
          </a:p>
          <a:p>
            <a:pPr indent="-243840" lvl="0" marL="342900" marR="0" rtl="0" algn="l">
              <a:lnSpc>
                <a:spcPct val="80000"/>
              </a:lnSpc>
              <a:spcBef>
                <a:spcPts val="592"/>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By running different exploration policies in different threads, the overall changes made to the parameters by multiple actor-learners applying updates in parallel are less likely to be correlated in time than a single agent applying online updates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ph type="title"/>
          </p:nvPr>
        </p:nvSpPr>
        <p:spPr>
          <a:xfrm>
            <a:off x="457200" y="205978"/>
            <a:ext cx="8229600" cy="8574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No Experience Replay</a:t>
            </a:r>
          </a:p>
        </p:txBody>
      </p:sp>
      <p:sp>
        <p:nvSpPr>
          <p:cNvPr id="533" name="Shape 533"/>
          <p:cNvSpPr txBox="1"/>
          <p:nvPr>
            <p:ph idx="1" type="body"/>
          </p:nvPr>
        </p:nvSpPr>
        <p:spPr>
          <a:xfrm>
            <a:off x="457200" y="1200150"/>
            <a:ext cx="8229600" cy="3394500"/>
          </a:xfrm>
          <a:prstGeom prst="rect">
            <a:avLst/>
          </a:prstGeom>
          <a:noFill/>
          <a:ln>
            <a:noFill/>
          </a:ln>
        </p:spPr>
        <p:txBody>
          <a:bodyPr anchorCtr="0" anchor="t" bIns="45700" lIns="91425" rIns="91425" tIns="45700">
            <a:noAutofit/>
          </a:bodyPr>
          <a:lstStyle/>
          <a:p>
            <a:pPr indent="-228600" lvl="0" marL="342900" marR="0" rtl="0" algn="l">
              <a:lnSpc>
                <a:spcPct val="9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No need for a replay memory. We instead rely on parallel actors employing different exploration policies to perform the stabilising role undertaken by experience replay in the DQN training algorithm</a:t>
            </a:r>
          </a:p>
          <a:p>
            <a:pPr indent="-228600" lvl="0" marL="342900" marR="0" rtl="0" algn="l">
              <a:lnSpc>
                <a:spcPct val="90000"/>
              </a:lnSpc>
              <a:spcBef>
                <a:spcPts val="640"/>
              </a:spcBef>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Since we no longer rely on experience replay for stabilising learning, we are able to use on-policy reinforcement learning methods to train neural networks in a stable way</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7" name="Shape 537"/>
        <p:cNvGrpSpPr/>
        <p:nvPr/>
      </p:nvGrpSpPr>
      <p:grpSpPr>
        <a:xfrm>
          <a:off x="0" y="0"/>
          <a:ext cx="0" cy="0"/>
          <a:chOff x="0" y="0"/>
          <a:chExt cx="0" cy="0"/>
        </a:xfrm>
      </p:grpSpPr>
      <p:sp>
        <p:nvSpPr>
          <p:cNvPr id="538" name="Shape 53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Video Demo : A3C Labryinth </a:t>
            </a:r>
          </a:p>
        </p:txBody>
      </p:sp>
      <p:sp>
        <p:nvSpPr>
          <p:cNvPr id="539" name="Shape 53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sp>
        <p:nvSpPr>
          <p:cNvPr descr="The video shows an agent collecting rewards in previously unseen mazes using only raw pixels as input.  The agent was trained using the Asynchronous Advantage Actor-Critic (A3C) algorithm and was only rewarded for picking up apples and orange portals during training.  Paper link - http://arxiv.org/pdf/1602.01783.pdf" id="540" name="Shape 540" title="Asynchronous Methods for Deep Reinforcement Learning: Labyrinth">
            <a:hlinkClick r:id="rId3"/>
          </p:cNvPr>
          <p:cNvSpPr/>
          <p:nvPr/>
        </p:nvSpPr>
        <p:spPr>
          <a:xfrm>
            <a:off x="2076675" y="1139875"/>
            <a:ext cx="4572000" cy="3429000"/>
          </a:xfrm>
          <a:prstGeom prst="rect">
            <a:avLst/>
          </a:prstGeom>
          <a:blipFill>
            <a:blip r:embed="rId4">
              <a:alphaModFix/>
            </a:blip>
            <a:stretch>
              <a:fillRect/>
            </a:stretch>
          </a:blipFill>
          <a:ln>
            <a:noFill/>
          </a:ln>
        </p:spPr>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4" name="Shape 544"/>
        <p:cNvGrpSpPr/>
        <p:nvPr/>
      </p:nvGrpSpPr>
      <p:grpSpPr>
        <a:xfrm>
          <a:off x="0" y="0"/>
          <a:ext cx="0" cy="0"/>
          <a:chOff x="0" y="0"/>
          <a:chExt cx="0" cy="0"/>
        </a:xfrm>
      </p:grpSpPr>
      <p:sp>
        <p:nvSpPr>
          <p:cNvPr id="545" name="Shape 545"/>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Video Demo : DQN Doom  </a:t>
            </a:r>
          </a:p>
        </p:txBody>
      </p:sp>
      <p:sp>
        <p:nvSpPr>
          <p:cNvPr id="546" name="Shape 546"/>
          <p:cNvSpPr txBox="1"/>
          <p:nvPr>
            <p:ph idx="1" type="body"/>
          </p:nvPr>
        </p:nvSpPr>
        <p:spPr>
          <a:xfrm>
            <a:off x="311700" y="1229875"/>
            <a:ext cx="8520600" cy="3339000"/>
          </a:xfrm>
          <a:prstGeom prst="rect">
            <a:avLst/>
          </a:prstGeom>
        </p:spPr>
        <p:txBody>
          <a:bodyPr anchorCtr="0" anchor="t" bIns="91425" lIns="91425" rIns="91425" tIns="91425">
            <a:noAutofit/>
          </a:bodyPr>
          <a:lstStyle/>
          <a:p>
            <a:pPr lvl="0" rtl="0">
              <a:spcBef>
                <a:spcPts val="0"/>
              </a:spcBef>
              <a:buNone/>
            </a:pPr>
            <a:r>
              <a:t/>
            </a:r>
            <a:endParaRPr/>
          </a:p>
        </p:txBody>
      </p:sp>
      <p:sp>
        <p:nvSpPr>
          <p:cNvPr descr="Agent trained in ViZDoom environment (http://vizdoom.cs.put.edu.pl/) using visual input, current health points and time. The learning algorithm was based on DeepMind's DQN.  Agent is placed in an acidic environment and has to collect medikits  and avoid blue poison vials to survive." id="547" name="Shape 547" title="ViZDoom test - visual Reinforcement Learning (health gathering supreme)">
            <a:hlinkClick r:id="rId3"/>
          </p:cNvPr>
          <p:cNvSpPr/>
          <p:nvPr/>
        </p:nvSpPr>
        <p:spPr>
          <a:xfrm>
            <a:off x="1781725" y="1139875"/>
            <a:ext cx="4572000" cy="3429000"/>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Gliding Over All: An Introduction</a:t>
            </a:r>
          </a:p>
        </p:txBody>
      </p:sp>
      <p:sp>
        <p:nvSpPr>
          <p:cNvPr id="193" name="Shape 193"/>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descr="rlDiagram.png" id="194" name="Shape 194"/>
          <p:cNvPicPr preferRelativeResize="0"/>
          <p:nvPr/>
        </p:nvPicPr>
        <p:blipFill>
          <a:blip r:embed="rId3">
            <a:alphaModFix/>
          </a:blip>
          <a:stretch>
            <a:fillRect/>
          </a:stretch>
        </p:blipFill>
        <p:spPr>
          <a:xfrm>
            <a:off x="311699" y="1229874"/>
            <a:ext cx="7681023" cy="2422000"/>
          </a:xfrm>
          <a:prstGeom prst="rect">
            <a:avLst/>
          </a:prstGeom>
          <a:noFill/>
          <a:ln>
            <a:noFill/>
          </a:ln>
        </p:spPr>
      </p:pic>
      <p:pic>
        <p:nvPicPr>
          <p:cNvPr descr="Screenshot from 2017-04-17 10-06-06.png" id="195" name="Shape 195"/>
          <p:cNvPicPr preferRelativeResize="0"/>
          <p:nvPr/>
        </p:nvPicPr>
        <p:blipFill>
          <a:blip r:embed="rId4">
            <a:alphaModFix/>
          </a:blip>
          <a:stretch>
            <a:fillRect/>
          </a:stretch>
        </p:blipFill>
        <p:spPr>
          <a:xfrm>
            <a:off x="499400" y="3277574"/>
            <a:ext cx="5802926" cy="1380699"/>
          </a:xfrm>
          <a:prstGeom prst="rect">
            <a:avLst/>
          </a:prstGeom>
          <a:noFill/>
          <a:ln>
            <a:noFill/>
          </a:ln>
        </p:spPr>
      </p:pic>
      <p:sp>
        <p:nvSpPr>
          <p:cNvPr id="196" name="Shape 196"/>
          <p:cNvSpPr txBox="1"/>
          <p:nvPr/>
        </p:nvSpPr>
        <p:spPr>
          <a:xfrm>
            <a:off x="4709975" y="4709975"/>
            <a:ext cx="5480700" cy="639300"/>
          </a:xfrm>
          <a:prstGeom prst="rect">
            <a:avLst/>
          </a:prstGeom>
          <a:noFill/>
          <a:ln>
            <a:noFill/>
          </a:ln>
        </p:spPr>
        <p:txBody>
          <a:bodyPr anchorCtr="0" anchor="t" bIns="91425" lIns="91425" rIns="91425" tIns="91425">
            <a:noAutofit/>
          </a:bodyPr>
          <a:lstStyle/>
          <a:p>
            <a:pPr lvl="0">
              <a:spcBef>
                <a:spcPts val="0"/>
              </a:spcBef>
              <a:buNone/>
            </a:pPr>
            <a:r>
              <a:rPr lang="en"/>
              <a:t>Credits: David Silver </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1" name="Shape 551"/>
        <p:cNvGrpSpPr/>
        <p:nvPr/>
      </p:nvGrpSpPr>
      <p:grpSpPr>
        <a:xfrm>
          <a:off x="0" y="0"/>
          <a:ext cx="0" cy="0"/>
          <a:chOff x="0" y="0"/>
          <a:chExt cx="0" cy="0"/>
        </a:xfrm>
      </p:grpSpPr>
      <p:sp>
        <p:nvSpPr>
          <p:cNvPr id="552" name="Shape 552"/>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Scope / Future</a:t>
            </a:r>
          </a:p>
        </p:txBody>
      </p:sp>
      <p:sp>
        <p:nvSpPr>
          <p:cNvPr id="553" name="Shape 553"/>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28600" lvl="0" marL="457200" rtl="0">
              <a:spcBef>
                <a:spcPts val="0"/>
              </a:spcBef>
            </a:pPr>
            <a:r>
              <a:rPr lang="en"/>
              <a:t>Multi-agent Deep RL</a:t>
            </a:r>
          </a:p>
          <a:p>
            <a:pPr indent="-228600" lvl="1" marL="914400" rtl="0">
              <a:spcBef>
                <a:spcPts val="0"/>
              </a:spcBef>
            </a:pPr>
            <a:r>
              <a:rPr lang="en"/>
              <a:t>Share Parameters!!! (Naive approach)</a:t>
            </a:r>
          </a:p>
          <a:p>
            <a:pPr indent="-228600" lvl="0" marL="457200" rtl="0">
              <a:spcBef>
                <a:spcPts val="0"/>
              </a:spcBef>
            </a:pPr>
            <a:r>
              <a:rPr lang="en"/>
              <a:t>Hierarchical Deep Reinforcement Learning</a:t>
            </a:r>
          </a:p>
          <a:p>
            <a:pPr indent="-228600" lvl="1" marL="914400" rtl="0">
              <a:spcBef>
                <a:spcPts val="0"/>
              </a:spcBef>
            </a:pPr>
            <a:r>
              <a:rPr lang="en"/>
              <a:t>Road to General AI!</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sp>
        <p:nvSpPr>
          <p:cNvPr id="558" name="Shape 558"/>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Quotes from the Maestro</a:t>
            </a:r>
          </a:p>
        </p:txBody>
      </p:sp>
      <p:sp>
        <p:nvSpPr>
          <p:cNvPr id="559" name="Shape 559"/>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I</a:t>
            </a:r>
            <a:r>
              <a:rPr lang="en"/>
              <a:t>f intelligence was a cake, unsupervised learning would be the cake, supervised learning would be the icing on the cake, and reinforcement learning would be the cherry on the cake.</a:t>
            </a:r>
          </a:p>
          <a:p>
            <a:pPr lvl="0" algn="r">
              <a:spcBef>
                <a:spcPts val="0"/>
              </a:spcBef>
              <a:buNone/>
            </a:pPr>
            <a:r>
              <a:rPr i="1" lang="en"/>
              <a:t>-Yann Lecun</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3" name="Shape 563"/>
        <p:cNvGrpSpPr/>
        <p:nvPr/>
      </p:nvGrpSpPr>
      <p:grpSpPr>
        <a:xfrm>
          <a:off x="0" y="0"/>
          <a:ext cx="0" cy="0"/>
          <a:chOff x="0" y="0"/>
          <a:chExt cx="0" cy="0"/>
        </a:xfrm>
      </p:grpSpPr>
      <p:sp>
        <p:nvSpPr>
          <p:cNvPr id="564" name="Shape 564"/>
          <p:cNvSpPr txBox="1"/>
          <p:nvPr>
            <p:ph type="title"/>
          </p:nvPr>
        </p:nvSpPr>
        <p:spPr>
          <a:xfrm>
            <a:off x="311700" y="410000"/>
            <a:ext cx="8520600" cy="607800"/>
          </a:xfrm>
          <a:prstGeom prst="rect">
            <a:avLst/>
          </a:prstGeom>
        </p:spPr>
        <p:txBody>
          <a:bodyPr anchorCtr="0" anchor="t" bIns="91425" lIns="91425" rIns="91425" tIns="91425">
            <a:noAutofit/>
          </a:bodyPr>
          <a:lstStyle/>
          <a:p>
            <a:pPr lvl="0" rtl="0">
              <a:spcBef>
                <a:spcPts val="0"/>
              </a:spcBef>
              <a:buNone/>
            </a:pPr>
            <a:r>
              <a:rPr lang="en"/>
              <a:t>Reference Zone</a:t>
            </a:r>
          </a:p>
        </p:txBody>
      </p:sp>
      <p:sp>
        <p:nvSpPr>
          <p:cNvPr id="565" name="Shape 565"/>
          <p:cNvSpPr txBox="1"/>
          <p:nvPr>
            <p:ph idx="1" type="body"/>
          </p:nvPr>
        </p:nvSpPr>
        <p:spPr>
          <a:xfrm>
            <a:off x="311700" y="1229875"/>
            <a:ext cx="8520600" cy="3339000"/>
          </a:xfrm>
          <a:prstGeom prst="rect">
            <a:avLst/>
          </a:prstGeom>
        </p:spPr>
        <p:txBody>
          <a:bodyPr anchorCtr="0" anchor="t" bIns="91425" lIns="91425" rIns="91425" tIns="91425">
            <a:noAutofit/>
          </a:bodyPr>
          <a:lstStyle/>
          <a:p>
            <a:pPr indent="-292100" lvl="0" marL="457200" rtl="0">
              <a:spcBef>
                <a:spcPts val="0"/>
              </a:spcBef>
              <a:buSzPct val="100000"/>
            </a:pPr>
            <a:r>
              <a:rPr lang="en" sz="1000" u="sng">
                <a:solidFill>
                  <a:schemeClr val="hlink"/>
                </a:solidFill>
                <a:hlinkClick r:id="rId3"/>
              </a:rPr>
              <a:t>http://www.cs.princeton.edu/~andyz/pacmanRL</a:t>
            </a:r>
          </a:p>
          <a:p>
            <a:pPr indent="-292100" lvl="0" marL="457200" rtl="0">
              <a:spcBef>
                <a:spcPts val="0"/>
              </a:spcBef>
              <a:buSzPct val="100000"/>
            </a:pPr>
            <a:r>
              <a:rPr lang="en" sz="1000"/>
              <a:t>ICML Deep RL Tutorial : </a:t>
            </a:r>
            <a:r>
              <a:rPr lang="en" sz="1000" u="sng">
                <a:solidFill>
                  <a:schemeClr val="hlink"/>
                </a:solidFill>
                <a:hlinkClick r:id="rId4"/>
              </a:rPr>
              <a:t>http://icml.cc/2016/tutorials/deep_rl_tutorial.pdf</a:t>
            </a:r>
            <a:r>
              <a:rPr lang="en" sz="1000"/>
              <a:t> </a:t>
            </a:r>
          </a:p>
          <a:p>
            <a:pPr indent="-292100" lvl="0" marL="457200" rtl="0">
              <a:spcBef>
                <a:spcPts val="0"/>
              </a:spcBef>
              <a:buSzPct val="100000"/>
            </a:pPr>
            <a:r>
              <a:rPr lang="en" sz="1000"/>
              <a:t>Andrej Karpathy’s blog: </a:t>
            </a:r>
            <a:r>
              <a:rPr lang="en" sz="1000" u="sng">
                <a:solidFill>
                  <a:schemeClr val="hlink"/>
                </a:solidFill>
                <a:hlinkClick r:id="rId5"/>
              </a:rPr>
              <a:t>http://karpathy.github.io/</a:t>
            </a:r>
            <a:r>
              <a:rPr lang="en" sz="1000"/>
              <a:t> </a:t>
            </a:r>
          </a:p>
          <a:p>
            <a:pPr indent="-292100" lvl="0" marL="457200" rtl="0">
              <a:spcBef>
                <a:spcPts val="0"/>
              </a:spcBef>
              <a:buSzPct val="100000"/>
            </a:pPr>
            <a:r>
              <a:rPr lang="en" sz="1000"/>
              <a:t>Playing Atari with Deep Reinforcement Learning. V. Mnih, K. Kavukcuoglu, D. Silver, A. Graves, I. Antonoglou, D. Wierstra, M. Riedmiller, NIPS workshop 2013 </a:t>
            </a:r>
          </a:p>
          <a:p>
            <a:pPr indent="-292100" lvl="0" marL="457200" rtl="0">
              <a:spcBef>
                <a:spcPts val="0"/>
              </a:spcBef>
              <a:buSzPct val="100000"/>
            </a:pPr>
            <a:r>
              <a:rPr lang="en" sz="1000"/>
              <a:t>Human-level control through deep reinforcement learning. Mnih et al. Nature 2015</a:t>
            </a:r>
          </a:p>
          <a:p>
            <a:pPr indent="-292100" lvl="0" marL="457200" rtl="0">
              <a:spcBef>
                <a:spcPts val="0"/>
              </a:spcBef>
              <a:buSzPct val="90909"/>
            </a:pPr>
            <a:r>
              <a:rPr lang="en" sz="1050" u="sng">
                <a:solidFill>
                  <a:schemeClr val="hlink"/>
                </a:solidFill>
                <a:highlight>
                  <a:srgbClr val="FFFFFF"/>
                </a:highlight>
                <a:latin typeface="Arial"/>
                <a:ea typeface="Arial"/>
                <a:cs typeface="Arial"/>
                <a:sym typeface="Arial"/>
                <a:hlinkClick r:id="rId6"/>
              </a:rPr>
              <a:t>https://www.cs.princeton.edu/courses/archive/spring17/cos598F/lectures/RL.pptx</a:t>
            </a:r>
            <a:r>
              <a:rPr lang="en" sz="1050">
                <a:solidFill>
                  <a:srgbClr val="006621"/>
                </a:solidFill>
                <a:highlight>
                  <a:srgbClr val="FFFFFF"/>
                </a:highlight>
                <a:latin typeface="Arial"/>
                <a:ea typeface="Arial"/>
                <a:cs typeface="Arial"/>
                <a:sym typeface="Arial"/>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t/>
            </a:r>
            <a:endParaRPr/>
          </a:p>
        </p:txBody>
      </p:sp>
      <p:sp>
        <p:nvSpPr>
          <p:cNvPr id="202" name="Shape 202"/>
          <p:cNvSpPr txBox="1"/>
          <p:nvPr>
            <p:ph idx="2" type="body"/>
          </p:nvPr>
        </p:nvSpPr>
        <p:spPr>
          <a:xfrm>
            <a:off x="4939500" y="1089950"/>
            <a:ext cx="3837000" cy="3695100"/>
          </a:xfrm>
          <a:prstGeom prst="rect">
            <a:avLst/>
          </a:prstGeom>
        </p:spPr>
        <p:txBody>
          <a:bodyPr anchorCtr="0" anchor="ctr" bIns="91425" lIns="91425" rIns="91425" tIns="91425">
            <a:noAutofit/>
          </a:bodyPr>
          <a:lstStyle/>
          <a:p>
            <a:pPr indent="-228600" lvl="0" marL="457200" rtl="0">
              <a:spcBef>
                <a:spcPts val="0"/>
              </a:spcBef>
            </a:pPr>
            <a:r>
              <a:rPr lang="en"/>
              <a:t>At each step t, the agent</a:t>
            </a:r>
          </a:p>
          <a:p>
            <a:pPr indent="-228600" lvl="1" marL="914400" rtl="0">
              <a:spcBef>
                <a:spcPts val="0"/>
              </a:spcBef>
            </a:pPr>
            <a:r>
              <a:rPr lang="en"/>
              <a:t>Executes action A</a:t>
            </a:r>
            <a:r>
              <a:rPr baseline="-25000" lang="en"/>
              <a:t>t</a:t>
            </a:r>
          </a:p>
          <a:p>
            <a:pPr indent="-228600" lvl="1" marL="914400" rtl="0">
              <a:spcBef>
                <a:spcPts val="0"/>
              </a:spcBef>
            </a:pPr>
            <a:r>
              <a:rPr lang="en"/>
              <a:t>Receives observation O</a:t>
            </a:r>
            <a:r>
              <a:rPr baseline="-25000" lang="en"/>
              <a:t>t</a:t>
            </a:r>
          </a:p>
          <a:p>
            <a:pPr indent="-228600" lvl="1" marL="914400" rtl="0">
              <a:spcBef>
                <a:spcPts val="0"/>
              </a:spcBef>
            </a:pPr>
            <a:r>
              <a:rPr lang="en"/>
              <a:t>Receives scalar reward R</a:t>
            </a:r>
            <a:r>
              <a:rPr baseline="-25000" lang="en"/>
              <a:t>t</a:t>
            </a:r>
          </a:p>
          <a:p>
            <a:pPr indent="-228600" lvl="0" marL="457200" rtl="0">
              <a:spcBef>
                <a:spcPts val="0"/>
              </a:spcBef>
            </a:pPr>
            <a:r>
              <a:rPr lang="en"/>
              <a:t>The environment,</a:t>
            </a:r>
          </a:p>
          <a:p>
            <a:pPr indent="-228600" lvl="1" marL="914400" rtl="0">
              <a:spcBef>
                <a:spcPts val="0"/>
              </a:spcBef>
            </a:pPr>
            <a:r>
              <a:rPr lang="en"/>
              <a:t>Receives action A</a:t>
            </a:r>
            <a:r>
              <a:rPr baseline="-25000" lang="en"/>
              <a:t>t</a:t>
            </a:r>
          </a:p>
          <a:p>
            <a:pPr indent="-228600" lvl="1" marL="914400" rtl="0">
              <a:spcBef>
                <a:spcPts val="0"/>
              </a:spcBef>
            </a:pPr>
            <a:r>
              <a:rPr lang="en"/>
              <a:t>Emits observation O</a:t>
            </a:r>
            <a:r>
              <a:rPr baseline="-25000" lang="en"/>
              <a:t>t+1</a:t>
            </a:r>
          </a:p>
          <a:p>
            <a:pPr indent="-228600" lvl="1" marL="914400" rtl="0">
              <a:spcBef>
                <a:spcPts val="0"/>
              </a:spcBef>
            </a:pPr>
            <a:r>
              <a:rPr lang="en"/>
              <a:t>Emits scalar reward R</a:t>
            </a:r>
            <a:r>
              <a:rPr baseline="-25000" lang="en"/>
              <a:t>t+1</a:t>
            </a:r>
          </a:p>
          <a:p>
            <a:pPr indent="-228600" lvl="0" marL="457200" rtl="0">
              <a:spcBef>
                <a:spcPts val="0"/>
              </a:spcBef>
            </a:pPr>
            <a:r>
              <a:rPr lang="en"/>
              <a:t>t  increments in every step</a:t>
            </a:r>
          </a:p>
        </p:txBody>
      </p:sp>
      <p:sp>
        <p:nvSpPr>
          <p:cNvPr id="203" name="Shape 203"/>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t/>
            </a:r>
            <a:endParaRPr/>
          </a:p>
        </p:txBody>
      </p:sp>
      <p:pic>
        <p:nvPicPr>
          <p:cNvPr descr="Screenshot from 2017-04-17 10-12-00.png" id="204" name="Shape 204"/>
          <p:cNvPicPr preferRelativeResize="0"/>
          <p:nvPr/>
        </p:nvPicPr>
        <p:blipFill>
          <a:blip r:embed="rId4">
            <a:alphaModFix/>
          </a:blip>
          <a:stretch>
            <a:fillRect/>
          </a:stretch>
        </p:blipFill>
        <p:spPr>
          <a:xfrm>
            <a:off x="351697" y="0"/>
            <a:ext cx="4220955" cy="5143499"/>
          </a:xfrm>
          <a:prstGeom prst="rect">
            <a:avLst/>
          </a:prstGeom>
          <a:noFill/>
          <a:ln>
            <a:noFill/>
          </a:ln>
        </p:spPr>
      </p:pic>
      <p:sp>
        <p:nvSpPr>
          <p:cNvPr id="205" name="Shape 205"/>
          <p:cNvSpPr txBox="1"/>
          <p:nvPr>
            <p:ph idx="2" type="body"/>
          </p:nvPr>
        </p:nvSpPr>
        <p:spPr>
          <a:xfrm>
            <a:off x="5007500" y="222450"/>
            <a:ext cx="3837000" cy="762300"/>
          </a:xfrm>
          <a:prstGeom prst="rect">
            <a:avLst/>
          </a:prstGeom>
        </p:spPr>
        <p:txBody>
          <a:bodyPr anchorCtr="0" anchor="ctr" bIns="91425" lIns="91425" rIns="91425" tIns="91425">
            <a:noAutofit/>
          </a:bodyPr>
          <a:lstStyle/>
          <a:p>
            <a:pPr lvl="0" rtl="0">
              <a:spcBef>
                <a:spcPts val="0"/>
              </a:spcBef>
              <a:buNone/>
            </a:pPr>
            <a:r>
              <a:rPr lang="en" sz="2400"/>
              <a:t>Environment and Agent</a:t>
            </a:r>
          </a:p>
        </p:txBody>
      </p:sp>
      <p:sp>
        <p:nvSpPr>
          <p:cNvPr id="206" name="Shape 206"/>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lang="en"/>
              <a:t>Credits: David Silver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10000"/>
            <a:ext cx="8520600" cy="607800"/>
          </a:xfrm>
          <a:prstGeom prst="rect">
            <a:avLst/>
          </a:prstGeom>
        </p:spPr>
        <p:txBody>
          <a:bodyPr anchorCtr="0" anchor="t" bIns="91425" lIns="91425" rIns="91425" tIns="91425">
            <a:noAutofit/>
          </a:bodyPr>
          <a:lstStyle/>
          <a:p>
            <a:pPr lvl="0">
              <a:spcBef>
                <a:spcPts val="0"/>
              </a:spcBef>
              <a:buNone/>
            </a:pPr>
            <a:r>
              <a:rPr lang="en"/>
              <a:t>Markov Decision Process </a:t>
            </a:r>
          </a:p>
        </p:txBody>
      </p:sp>
      <p:sp>
        <p:nvSpPr>
          <p:cNvPr id="212" name="Shape 212"/>
          <p:cNvSpPr txBox="1"/>
          <p:nvPr>
            <p:ph idx="1" type="body"/>
          </p:nvPr>
        </p:nvSpPr>
        <p:spPr>
          <a:xfrm>
            <a:off x="311700" y="1229875"/>
            <a:ext cx="8520600" cy="3339000"/>
          </a:xfrm>
          <a:prstGeom prst="rect">
            <a:avLst/>
          </a:prstGeom>
        </p:spPr>
        <p:txBody>
          <a:bodyPr anchorCtr="0" anchor="t" bIns="91425" lIns="91425" rIns="91425" tIns="91425">
            <a:noAutofit/>
          </a:bodyPr>
          <a:lstStyle/>
          <a:p>
            <a:pPr lvl="0">
              <a:spcBef>
                <a:spcPts val="0"/>
              </a:spcBef>
              <a:buNone/>
            </a:pPr>
            <a:r>
              <a:t/>
            </a:r>
            <a:endParaRPr/>
          </a:p>
        </p:txBody>
      </p:sp>
      <p:pic>
        <p:nvPicPr>
          <p:cNvPr descr="Screenshot from 2017-04-17 10-20-54.png" id="213" name="Shape 213"/>
          <p:cNvPicPr preferRelativeResize="0"/>
          <p:nvPr/>
        </p:nvPicPr>
        <p:blipFill>
          <a:blip r:embed="rId3">
            <a:alphaModFix/>
          </a:blip>
          <a:stretch>
            <a:fillRect/>
          </a:stretch>
        </p:blipFill>
        <p:spPr>
          <a:xfrm>
            <a:off x="2376496" y="1347821"/>
            <a:ext cx="3322150" cy="2327675"/>
          </a:xfrm>
          <a:prstGeom prst="rect">
            <a:avLst/>
          </a:prstGeom>
          <a:noFill/>
          <a:ln>
            <a:noFill/>
          </a:ln>
        </p:spPr>
      </p:pic>
      <p:pic>
        <p:nvPicPr>
          <p:cNvPr descr="Screenshot from 2017-04-17 10-20-54.png" id="214" name="Shape 214"/>
          <p:cNvPicPr preferRelativeResize="0"/>
          <p:nvPr/>
        </p:nvPicPr>
        <p:blipFill>
          <a:blip r:embed="rId4">
            <a:alphaModFix/>
          </a:blip>
          <a:stretch>
            <a:fillRect/>
          </a:stretch>
        </p:blipFill>
        <p:spPr>
          <a:xfrm>
            <a:off x="1842749" y="3492793"/>
            <a:ext cx="4223774" cy="1211650"/>
          </a:xfrm>
          <a:prstGeom prst="rect">
            <a:avLst/>
          </a:prstGeom>
          <a:noFill/>
          <a:ln>
            <a:noFill/>
          </a:ln>
        </p:spPr>
      </p:pic>
      <p:sp>
        <p:nvSpPr>
          <p:cNvPr id="215" name="Shape 215"/>
          <p:cNvSpPr txBox="1"/>
          <p:nvPr/>
        </p:nvSpPr>
        <p:spPr>
          <a:xfrm>
            <a:off x="6144000" y="4785050"/>
            <a:ext cx="3000000" cy="347400"/>
          </a:xfrm>
          <a:prstGeom prst="rect">
            <a:avLst/>
          </a:prstGeom>
          <a:noFill/>
          <a:ln>
            <a:noFill/>
          </a:ln>
        </p:spPr>
        <p:txBody>
          <a:bodyPr anchorCtr="0" anchor="ctr" bIns="91425" lIns="91425" rIns="91425" tIns="91425">
            <a:noAutofit/>
          </a:bodyPr>
          <a:lstStyle/>
          <a:p>
            <a:pPr lvl="0" rtl="0">
              <a:spcBef>
                <a:spcPts val="0"/>
              </a:spcBef>
              <a:buNone/>
            </a:pPr>
            <a:r>
              <a:rPr lang="en"/>
              <a:t>Credits: Andrej Karpathy’s blog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Calibri"/>
              <a:buNone/>
            </a:pPr>
            <a:r>
              <a:rPr b="0" i="0" lang="en" sz="4400" u="none" cap="none" strike="noStrike">
                <a:solidFill>
                  <a:schemeClr val="lt1"/>
                </a:solidFill>
                <a:latin typeface="Calibri"/>
                <a:ea typeface="Calibri"/>
                <a:cs typeface="Calibri"/>
                <a:sym typeface="Calibri"/>
              </a:rPr>
              <a:t>Markov Decision Process (MDP)</a:t>
            </a:r>
          </a:p>
        </p:txBody>
      </p:sp>
      <p:sp>
        <p:nvSpPr>
          <p:cNvPr id="221" name="Shape 221"/>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243840" lvl="0" marL="342900" marR="0" rtl="0" algn="l">
              <a:lnSpc>
                <a:spcPct val="90000"/>
              </a:lnSpc>
              <a:spcBef>
                <a:spcPts val="0"/>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Set of states S</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Set of actions A</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State transition probabilities p(s’ | s, a). This is the probability distribution over the state space given we take action a in state s</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Discount factor γ in [0, 1]</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Reward function R: S x A -&gt; set of real numbers</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For simplicity, assume discrete rewards</a:t>
            </a:r>
          </a:p>
          <a:p>
            <a:pPr indent="-243840" lvl="0" marL="342900" marR="0" rtl="0" algn="l">
              <a:lnSpc>
                <a:spcPct val="90000"/>
              </a:lnSpc>
              <a:spcBef>
                <a:spcPts val="592"/>
              </a:spcBef>
              <a:spcAft>
                <a:spcPts val="0"/>
              </a:spcAft>
              <a:buClr>
                <a:srgbClr val="FFFFFF"/>
              </a:buClr>
              <a:buSzPct val="100000"/>
              <a:buFont typeface="Arial"/>
              <a:buChar char="•"/>
            </a:pPr>
            <a:r>
              <a:rPr b="0" i="0" lang="en" sz="1400" u="none" cap="none" strike="noStrike">
                <a:solidFill>
                  <a:srgbClr val="FFFFFF"/>
                </a:solidFill>
                <a:latin typeface="Calibri"/>
                <a:ea typeface="Calibri"/>
                <a:cs typeface="Calibri"/>
                <a:sym typeface="Calibri"/>
              </a:rPr>
              <a:t>Finite MDP if both S and A are finite</a:t>
            </a:r>
          </a:p>
          <a:p>
            <a:pPr indent="-342900" lvl="0" marL="342900" marR="0" rtl="0" algn="l">
              <a:lnSpc>
                <a:spcPct val="90000"/>
              </a:lnSpc>
              <a:spcBef>
                <a:spcPts val="592"/>
              </a:spcBef>
              <a:buClr>
                <a:srgbClr val="FFFFFF"/>
              </a:buClr>
              <a:buSzPct val="98666"/>
              <a:buFont typeface="Arial"/>
              <a:buNone/>
            </a:pPr>
            <a:r>
              <a:t/>
            </a:r>
            <a:endParaRPr b="0" i="0" sz="296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