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5143500" cx="9144000"/>
  <p:notesSz cx="6858000" cy="9144000"/>
  <p:embeddedFontLst>
    <p:embeddedFont>
      <p:font typeface="Economica"/>
      <p:regular r:id="rId16"/>
      <p:bold r:id="rId17"/>
      <p:italic r:id="rId18"/>
      <p:boldItalic r:id="rId19"/>
    </p:embeddedFont>
    <p:embeddedFont>
      <p:font typeface="Open Sans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penSans-regular.fntdata"/><Relationship Id="rId11" Type="http://schemas.openxmlformats.org/officeDocument/2006/relationships/slide" Target="slides/slide7.xml"/><Relationship Id="rId22" Type="http://schemas.openxmlformats.org/officeDocument/2006/relationships/font" Target="fonts/OpenSans-italic.fntdata"/><Relationship Id="rId10" Type="http://schemas.openxmlformats.org/officeDocument/2006/relationships/slide" Target="slides/slide6.xml"/><Relationship Id="rId21" Type="http://schemas.openxmlformats.org/officeDocument/2006/relationships/font" Target="fonts/OpenSans-bold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23" Type="http://schemas.openxmlformats.org/officeDocument/2006/relationships/font" Target="fonts/OpenSans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Economica-bold.fntdata"/><Relationship Id="rId16" Type="http://schemas.openxmlformats.org/officeDocument/2006/relationships/font" Target="fonts/Economica-regular.fntdata"/><Relationship Id="rId5" Type="http://schemas.openxmlformats.org/officeDocument/2006/relationships/slide" Target="slides/slide1.xml"/><Relationship Id="rId19" Type="http://schemas.openxmlformats.org/officeDocument/2006/relationships/font" Target="fonts/Economica-boldItalic.fntdata"/><Relationship Id="rId6" Type="http://schemas.openxmlformats.org/officeDocument/2006/relationships/slide" Target="slides/slide2.xml"/><Relationship Id="rId18" Type="http://schemas.openxmlformats.org/officeDocument/2006/relationships/font" Target="fonts/Economica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2744012" y="756700"/>
            <a:ext cx="1081625" cy="1124950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1" name="Shape 11"/>
          <p:cNvSpPr/>
          <p:nvPr/>
        </p:nvSpPr>
        <p:spPr>
          <a:xfrm rot="10800000">
            <a:off x="5318350" y="3266725"/>
            <a:ext cx="1081625" cy="1124950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2" name="Shape 12"/>
          <p:cNvSpPr txBox="1"/>
          <p:nvPr>
            <p:ph type="ctrTitle"/>
          </p:nvPr>
        </p:nvSpPr>
        <p:spPr>
          <a:xfrm>
            <a:off x="3044700" y="1444255"/>
            <a:ext cx="3054600" cy="15371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3" name="Shape 53"/>
          <p:cNvSpPr txBox="1"/>
          <p:nvPr>
            <p:ph type="title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 flipH="1">
            <a:off x="7595937" y="460225"/>
            <a:ext cx="1081625" cy="1124950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7" name="Shape 17"/>
          <p:cNvSpPr/>
          <p:nvPr/>
        </p:nvSpPr>
        <p:spPr>
          <a:xfrm flipH="1" rot="10800000">
            <a:off x="466425" y="3558325"/>
            <a:ext cx="1081625" cy="1124950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8" name="Shape 18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" name="Shape 22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" type="body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8" name="Shape 28"/>
          <p:cNvSpPr txBox="1"/>
          <p:nvPr>
            <p:ph idx="2" type="body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9" name="Shape 2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buSzPct val="100000"/>
              <a:defRPr sz="3000"/>
            </a:lvl2pPr>
            <a:lvl3pPr lvl="2">
              <a:spcBef>
                <a:spcPts val="0"/>
              </a:spcBef>
              <a:buSzPct val="100000"/>
              <a:defRPr sz="3000"/>
            </a:lvl3pPr>
            <a:lvl4pPr lvl="3">
              <a:spcBef>
                <a:spcPts val="0"/>
              </a:spcBef>
              <a:buSzPct val="100000"/>
              <a:defRPr sz="3000"/>
            </a:lvl4pPr>
            <a:lvl5pPr lvl="4">
              <a:spcBef>
                <a:spcPts val="0"/>
              </a:spcBef>
              <a:buSzPct val="100000"/>
              <a:defRPr sz="3000"/>
            </a:lvl5pPr>
            <a:lvl6pPr lvl="5">
              <a:spcBef>
                <a:spcPts val="0"/>
              </a:spcBef>
              <a:buSzPct val="100000"/>
              <a:defRPr sz="3000"/>
            </a:lvl6pPr>
            <a:lvl7pPr lvl="6">
              <a:spcBef>
                <a:spcPts val="0"/>
              </a:spcBef>
              <a:buSzPct val="100000"/>
              <a:defRPr sz="3000"/>
            </a:lvl7pPr>
            <a:lvl8pPr lvl="7">
              <a:spcBef>
                <a:spcPts val="0"/>
              </a:spcBef>
              <a:buSzPct val="100000"/>
              <a:defRPr sz="3000"/>
            </a:lvl8pPr>
            <a:lvl9pPr lvl="8">
              <a:spcBef>
                <a:spcPts val="0"/>
              </a:spcBef>
              <a:buSzPct val="100000"/>
              <a:defRPr sz="3000"/>
            </a:lvl9pPr>
          </a:lstStyle>
          <a:p/>
        </p:txBody>
      </p:sp>
      <p:sp>
        <p:nvSpPr>
          <p:cNvPr id="35" name="Shape 35"/>
          <p:cNvSpPr txBox="1"/>
          <p:nvPr>
            <p:ph idx="1" type="body"/>
          </p:nvPr>
        </p:nvSpPr>
        <p:spPr>
          <a:xfrm>
            <a:off x="311700" y="1399399"/>
            <a:ext cx="2808000" cy="2784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6" name="Shape 36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" name="Shape 39"/>
          <p:cNvSpPr txBox="1"/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3" name="Shape 43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4" name="Shape 44"/>
          <p:cNvSpPr txBox="1"/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" type="subTitle"/>
          </p:nvPr>
        </p:nvSpPr>
        <p:spPr>
          <a:xfrm>
            <a:off x="265500" y="2769000"/>
            <a:ext cx="4045200" cy="1574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" type="body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/>
        </p:txBody>
      </p:sp>
      <p:sp>
        <p:nvSpPr>
          <p:cNvPr id="50" name="Shape 5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Open Sans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://www.cs.uml.edu/ecg/index.php/AIfall16/PS3b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youtube.com/v/EFFyksTStF4" TargetMode="External"/><Relationship Id="rId4" Type="http://schemas.openxmlformats.org/officeDocument/2006/relationships/image" Target="../media/image01.jpg"/><Relationship Id="rId5" Type="http://schemas.openxmlformats.org/officeDocument/2006/relationships/hyperlink" Target="http://youtube.com/v/yoDFegoIe_g" TargetMode="External"/><Relationship Id="rId6" Type="http://schemas.openxmlformats.org/officeDocument/2006/relationships/image" Target="../media/image0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youtube.com/v/6GjS3LMzKgE" TargetMode="External"/><Relationship Id="rId4" Type="http://schemas.openxmlformats.org/officeDocument/2006/relationships/image" Target="../media/image07.jpg"/><Relationship Id="rId5" Type="http://schemas.openxmlformats.org/officeDocument/2006/relationships/hyperlink" Target="http://youtube.com/v/zHiM_xMyc6U" TargetMode="External"/><Relationship Id="rId6" Type="http://schemas.openxmlformats.org/officeDocument/2006/relationships/image" Target="../media/image0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youtube.com/v/Xv_O9RnJQXc" TargetMode="External"/><Relationship Id="rId4" Type="http://schemas.openxmlformats.org/officeDocument/2006/relationships/image" Target="../media/image05.jpg"/><Relationship Id="rId5" Type="http://schemas.openxmlformats.org/officeDocument/2006/relationships/hyperlink" Target="http://youtube.com/v/RUYKMB7wcFQ" TargetMode="External"/><Relationship Id="rId6" Type="http://schemas.openxmlformats.org/officeDocument/2006/relationships/image" Target="../media/image0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ctrTitle"/>
          </p:nvPr>
        </p:nvSpPr>
        <p:spPr>
          <a:xfrm>
            <a:off x="390525" y="1012875"/>
            <a:ext cx="8222100" cy="1740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algn="just">
              <a:spcBef>
                <a:spcPts val="0"/>
              </a:spcBef>
              <a:buNone/>
            </a:pPr>
            <a:r>
              <a:rPr lang="en" sz="3100"/>
              <a:t>Mnih, Volodymyr, et al. "Human-level control through deep reinforcement learning." Nature 518.7540 (2015): 529-533.</a:t>
            </a:r>
          </a:p>
        </p:txBody>
      </p:sp>
      <p:sp>
        <p:nvSpPr>
          <p:cNvPr id="63" name="Shape 63"/>
          <p:cNvSpPr txBox="1"/>
          <p:nvPr>
            <p:ph idx="1" type="subTitle"/>
          </p:nvPr>
        </p:nvSpPr>
        <p:spPr>
          <a:xfrm>
            <a:off x="2031750" y="2914778"/>
            <a:ext cx="4371300" cy="1415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just">
              <a:spcBef>
                <a:spcPts val="0"/>
              </a:spcBef>
              <a:buNone/>
            </a:pPr>
            <a:r>
              <a:rPr lang="en"/>
              <a:t>Experiments by: Ashish Budhiraja</a:t>
            </a:r>
          </a:p>
          <a:p>
            <a:pPr lvl="0" algn="just">
              <a:spcBef>
                <a:spcPts val="0"/>
              </a:spcBef>
              <a:buNone/>
            </a:pPr>
            <a:r>
              <a:rPr lang="en"/>
              <a:t>Course: Advanced Computer Vision</a:t>
            </a:r>
          </a:p>
          <a:p>
            <a:pPr lvl="0" algn="just">
              <a:spcBef>
                <a:spcPts val="0"/>
              </a:spcBef>
              <a:buNone/>
            </a:pPr>
            <a:r>
              <a:rPr lang="en"/>
              <a:t>Instructor: Jia-Bin Huang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/>
              <a:t>Graphs</a:t>
            </a:r>
          </a:p>
        </p:txBody>
      </p:sp>
      <p:pic>
        <p:nvPicPr>
          <p:cNvPr id="131" name="Shape 1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5850" y="732500"/>
            <a:ext cx="6539651" cy="3901075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Shape 132"/>
          <p:cNvSpPr txBox="1"/>
          <p:nvPr/>
        </p:nvSpPr>
        <p:spPr>
          <a:xfrm>
            <a:off x="2246575" y="258650"/>
            <a:ext cx="4936500" cy="41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Space Invaders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Credits:</a:t>
            </a:r>
          </a:p>
        </p:txBody>
      </p:sp>
      <p:sp>
        <p:nvSpPr>
          <p:cNvPr id="138" name="Shape 138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AutoNum type="arabicParenR"/>
            </a:pPr>
            <a:r>
              <a:rPr lang="en"/>
              <a:t>Prof. FRED G. MARTIN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http://www.cs.uml.edu/ecg/index.php/AIfall16/PS3b</a:t>
            </a:r>
          </a:p>
          <a:p>
            <a:pPr indent="-228600" lvl="0" marL="457200" rtl="0">
              <a:spcBef>
                <a:spcPts val="0"/>
              </a:spcBef>
              <a:buAutoNum type="arabicParenR"/>
            </a:pPr>
            <a:r>
              <a:rPr lang="en"/>
              <a:t>Mnih, Volodymyr, et al. "Human-level control through deep reinforcement learning." Nature 518.7540 (2015): 529-533.</a:t>
            </a:r>
          </a:p>
          <a:p>
            <a:pPr indent="-228600" lvl="0" marL="457200" rtl="0">
              <a:spcBef>
                <a:spcPts val="0"/>
              </a:spcBef>
              <a:buAutoNum type="arabicParenR"/>
            </a:pPr>
            <a:r>
              <a:rPr lang="en"/>
              <a:t>https://github.com/devsisters/DQN-tensorflow</a:t>
            </a:r>
          </a:p>
          <a:p>
            <a:pPr indent="-228600" lvl="0" marL="457200">
              <a:spcBef>
                <a:spcPts val="0"/>
              </a:spcBef>
              <a:buAutoNum type="arabicParenR"/>
            </a:pPr>
            <a:r>
              <a:rPr lang="en"/>
              <a:t>https://github.com/tambetm/simple_dqn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q-learning.png" id="70" name="Shape 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>
            <a:off x="311700" y="169975"/>
            <a:ext cx="8520600" cy="6798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Qlearning</a:t>
            </a:r>
          </a:p>
        </p:txBody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311700" y="805525"/>
            <a:ext cx="8520600" cy="3773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approximate-q-learning.png" id="77" name="Shape 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84" name="Shape 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29005"/>
            <a:ext cx="9143999" cy="46854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/>
              <a:t>Videos at different Learning Rate (Breakout)</a:t>
            </a:r>
          </a:p>
        </p:txBody>
      </p:sp>
      <p:sp>
        <p:nvSpPr>
          <p:cNvPr id="90" name="Shape 90"/>
          <p:cNvSpPr txBox="1"/>
          <p:nvPr/>
        </p:nvSpPr>
        <p:spPr>
          <a:xfrm>
            <a:off x="1544525" y="1071550"/>
            <a:ext cx="1847400" cy="3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77 epochs</a:t>
            </a:r>
          </a:p>
        </p:txBody>
      </p:sp>
      <p:sp>
        <p:nvSpPr>
          <p:cNvPr id="91" name="Shape 91"/>
          <p:cNvSpPr txBox="1"/>
          <p:nvPr/>
        </p:nvSpPr>
        <p:spPr>
          <a:xfrm>
            <a:off x="5155500" y="1147225"/>
            <a:ext cx="1847400" cy="3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200 epochs</a:t>
            </a:r>
          </a:p>
        </p:txBody>
      </p:sp>
      <p:sp>
        <p:nvSpPr>
          <p:cNvPr id="92" name="Shape 92" title="breakout 77">
            <a:hlinkClick r:id="rId3"/>
          </p:cNvPr>
          <p:cNvSpPr/>
          <p:nvPr/>
        </p:nvSpPr>
        <p:spPr>
          <a:xfrm>
            <a:off x="152400" y="1647024"/>
            <a:ext cx="4458766" cy="3344075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93" name="Shape 93" title="breakout 200">
            <a:hlinkClick r:id="rId5"/>
          </p:cNvPr>
          <p:cNvSpPr/>
          <p:nvPr/>
        </p:nvSpPr>
        <p:spPr>
          <a:xfrm>
            <a:off x="4611175" y="1647024"/>
            <a:ext cx="4380424" cy="3344075"/>
          </a:xfrm>
          <a:prstGeom prst="rect">
            <a:avLst/>
          </a:prstGeom>
          <a:blipFill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/>
              <a:t>Videos at different Learning Rate (Pong)</a:t>
            </a:r>
          </a:p>
        </p:txBody>
      </p:sp>
      <p:sp>
        <p:nvSpPr>
          <p:cNvPr id="99" name="Shape 99"/>
          <p:cNvSpPr txBox="1"/>
          <p:nvPr/>
        </p:nvSpPr>
        <p:spPr>
          <a:xfrm>
            <a:off x="1544525" y="1147225"/>
            <a:ext cx="1847400" cy="3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141</a:t>
            </a:r>
            <a:r>
              <a:rPr lang="en"/>
              <a:t> epochs</a:t>
            </a:r>
          </a:p>
        </p:txBody>
      </p:sp>
      <p:sp>
        <p:nvSpPr>
          <p:cNvPr id="100" name="Shape 100"/>
          <p:cNvSpPr txBox="1"/>
          <p:nvPr/>
        </p:nvSpPr>
        <p:spPr>
          <a:xfrm>
            <a:off x="5155500" y="1147225"/>
            <a:ext cx="1847400" cy="3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200 epochs</a:t>
            </a:r>
          </a:p>
        </p:txBody>
      </p:sp>
      <p:sp>
        <p:nvSpPr>
          <p:cNvPr id="101" name="Shape 101" title="pong 141">
            <a:hlinkClick r:id="rId3"/>
          </p:cNvPr>
          <p:cNvSpPr/>
          <p:nvPr/>
        </p:nvSpPr>
        <p:spPr>
          <a:xfrm>
            <a:off x="152400" y="1647024"/>
            <a:ext cx="4458766" cy="3344075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02" name="Shape 102" title="pong 200">
            <a:hlinkClick r:id="rId5"/>
          </p:cNvPr>
          <p:cNvSpPr/>
          <p:nvPr/>
        </p:nvSpPr>
        <p:spPr>
          <a:xfrm>
            <a:off x="4609025" y="1647025"/>
            <a:ext cx="4458775" cy="3344087"/>
          </a:xfrm>
          <a:prstGeom prst="rect">
            <a:avLst/>
          </a:prstGeom>
          <a:blipFill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/>
              <a:t>Videos at different Learning Rate (Seaquest)</a:t>
            </a:r>
          </a:p>
        </p:txBody>
      </p:sp>
      <p:sp>
        <p:nvSpPr>
          <p:cNvPr id="108" name="Shape 108" title="seaquest 178">
            <a:hlinkClick r:id="rId3"/>
          </p:cNvPr>
          <p:cNvSpPr/>
          <p:nvPr/>
        </p:nvSpPr>
        <p:spPr>
          <a:xfrm>
            <a:off x="416325" y="1544525"/>
            <a:ext cx="4246825" cy="3185125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09" name="Shape 109"/>
          <p:cNvSpPr txBox="1"/>
          <p:nvPr/>
        </p:nvSpPr>
        <p:spPr>
          <a:xfrm>
            <a:off x="1544525" y="1071550"/>
            <a:ext cx="1847400" cy="3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178 epochs</a:t>
            </a:r>
          </a:p>
        </p:txBody>
      </p:sp>
      <p:sp>
        <p:nvSpPr>
          <p:cNvPr id="110" name="Shape 110" title="seaquest 200">
            <a:hlinkClick r:id="rId5"/>
          </p:cNvPr>
          <p:cNvSpPr/>
          <p:nvPr/>
        </p:nvSpPr>
        <p:spPr>
          <a:xfrm>
            <a:off x="4729675" y="1544525"/>
            <a:ext cx="4246825" cy="3185111"/>
          </a:xfrm>
          <a:prstGeom prst="rect">
            <a:avLst/>
          </a:prstGeom>
          <a:blipFill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11" name="Shape 111"/>
          <p:cNvSpPr txBox="1"/>
          <p:nvPr/>
        </p:nvSpPr>
        <p:spPr>
          <a:xfrm>
            <a:off x="5155500" y="1147225"/>
            <a:ext cx="1847400" cy="3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200</a:t>
            </a:r>
            <a:r>
              <a:rPr lang="en"/>
              <a:t> epochs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/>
              <a:t>Feature Visualization</a:t>
            </a:r>
          </a:p>
        </p:txBody>
      </p:sp>
      <p:sp>
        <p:nvSpPr>
          <p:cNvPr id="117" name="Shape 117"/>
          <p:cNvSpPr txBox="1"/>
          <p:nvPr/>
        </p:nvSpPr>
        <p:spPr>
          <a:xfrm>
            <a:off x="1418900" y="1182400"/>
            <a:ext cx="6769200" cy="181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file:///home/ashishkb/RL_ACV/neon/simple_dqn/results/breakout.html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/>
              <a:t>Graphs</a:t>
            </a:r>
          </a:p>
        </p:txBody>
      </p:sp>
      <p:pic>
        <p:nvPicPr>
          <p:cNvPr id="123" name="Shape 1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8825" y="585929"/>
            <a:ext cx="5689049" cy="4170799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Shape 124"/>
          <p:cNvSpPr txBox="1"/>
          <p:nvPr/>
        </p:nvSpPr>
        <p:spPr>
          <a:xfrm>
            <a:off x="2069225" y="125625"/>
            <a:ext cx="50328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5" name="Shape 125"/>
          <p:cNvSpPr txBox="1"/>
          <p:nvPr/>
        </p:nvSpPr>
        <p:spPr>
          <a:xfrm>
            <a:off x="2320475" y="88675"/>
            <a:ext cx="3998100" cy="3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Breakout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607D8B"/>
      </a:accent3>
      <a:accent4>
        <a:srgbClr val="78909C"/>
      </a:accent4>
      <a:accent5>
        <a:srgbClr val="57BB8A"/>
      </a:accent5>
      <a:accent6>
        <a:srgbClr val="DCE755"/>
      </a:accent6>
      <a:hlink>
        <a:srgbClr val="57BB8A"/>
      </a:hlink>
      <a:folHlink>
        <a:srgbClr val="57BB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