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13" r:id="rId2"/>
    <p:sldMasterId id="2147483727" r:id="rId3"/>
  </p:sldMasterIdLst>
  <p:notesMasterIdLst>
    <p:notesMasterId r:id="rId64"/>
  </p:notesMasterIdLst>
  <p:sldIdLst>
    <p:sldId id="257" r:id="rId4"/>
    <p:sldId id="1126" r:id="rId5"/>
    <p:sldId id="1222" r:id="rId6"/>
    <p:sldId id="1220" r:id="rId7"/>
    <p:sldId id="1221" r:id="rId8"/>
    <p:sldId id="1223" r:id="rId9"/>
    <p:sldId id="1225" r:id="rId10"/>
    <p:sldId id="1227" r:id="rId11"/>
    <p:sldId id="1168" r:id="rId12"/>
    <p:sldId id="1169" r:id="rId13"/>
    <p:sldId id="1171" r:id="rId14"/>
    <p:sldId id="1172" r:id="rId15"/>
    <p:sldId id="1173" r:id="rId16"/>
    <p:sldId id="1174" r:id="rId17"/>
    <p:sldId id="1228" r:id="rId18"/>
    <p:sldId id="1175" r:id="rId19"/>
    <p:sldId id="1176" r:id="rId20"/>
    <p:sldId id="1177" r:id="rId21"/>
    <p:sldId id="1178" r:id="rId22"/>
    <p:sldId id="1179" r:id="rId23"/>
    <p:sldId id="1180" r:id="rId24"/>
    <p:sldId id="1181" r:id="rId25"/>
    <p:sldId id="1182" r:id="rId26"/>
    <p:sldId id="1183" r:id="rId27"/>
    <p:sldId id="1184" r:id="rId28"/>
    <p:sldId id="1185" r:id="rId29"/>
    <p:sldId id="1186" r:id="rId30"/>
    <p:sldId id="1187" r:id="rId31"/>
    <p:sldId id="1188" r:id="rId32"/>
    <p:sldId id="1189" r:id="rId33"/>
    <p:sldId id="1190" r:id="rId34"/>
    <p:sldId id="1191" r:id="rId35"/>
    <p:sldId id="1192" r:id="rId36"/>
    <p:sldId id="1193" r:id="rId37"/>
    <p:sldId id="1194" r:id="rId38"/>
    <p:sldId id="1195" r:id="rId39"/>
    <p:sldId id="1196" r:id="rId40"/>
    <p:sldId id="1197" r:id="rId41"/>
    <p:sldId id="1198" r:id="rId42"/>
    <p:sldId id="1199" r:id="rId43"/>
    <p:sldId id="1200" r:id="rId44"/>
    <p:sldId id="1201" r:id="rId45"/>
    <p:sldId id="1202" r:id="rId46"/>
    <p:sldId id="1203" r:id="rId47"/>
    <p:sldId id="1204" r:id="rId48"/>
    <p:sldId id="1205" r:id="rId49"/>
    <p:sldId id="1206" r:id="rId50"/>
    <p:sldId id="1207" r:id="rId51"/>
    <p:sldId id="1208" r:id="rId52"/>
    <p:sldId id="1209" r:id="rId53"/>
    <p:sldId id="1210" r:id="rId54"/>
    <p:sldId id="1211" r:id="rId55"/>
    <p:sldId id="1212" r:id="rId56"/>
    <p:sldId id="1213" r:id="rId57"/>
    <p:sldId id="1214" r:id="rId58"/>
    <p:sldId id="1215" r:id="rId59"/>
    <p:sldId id="1216" r:id="rId60"/>
    <p:sldId id="1217" r:id="rId61"/>
    <p:sldId id="1218" r:id="rId62"/>
    <p:sldId id="1229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097C33"/>
    <a:srgbClr val="3C3C3C"/>
    <a:srgbClr val="505050"/>
    <a:srgbClr val="787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59" autoAdjust="0"/>
    <p:restoredTop sz="90328" autoAdjust="0"/>
  </p:normalViewPr>
  <p:slideViewPr>
    <p:cSldViewPr snapToGrid="0">
      <p:cViewPr varScale="1">
        <p:scale>
          <a:sx n="61" d="100"/>
          <a:sy n="61" d="100"/>
        </p:scale>
        <p:origin x="1284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96.wmf"/><Relationship Id="rId1" Type="http://schemas.openxmlformats.org/officeDocument/2006/relationships/image" Target="../media/image9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4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5" Type="http://schemas.openxmlformats.org/officeDocument/2006/relationships/image" Target="../media/image45.wmf"/><Relationship Id="rId4" Type="http://schemas.openxmlformats.org/officeDocument/2006/relationships/image" Target="../media/image4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Relationship Id="rId5" Type="http://schemas.openxmlformats.org/officeDocument/2006/relationships/image" Target="../media/image53.wmf"/><Relationship Id="rId4" Type="http://schemas.openxmlformats.org/officeDocument/2006/relationships/image" Target="../media/image5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878530-FA70-466B-A92D-42BAEA139F1D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9FF3C-7111-4713-B058-2B84BB396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8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9FF3C-7111-4713-B058-2B84BB39604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6902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09A304-E384-4A82-A92B-AC0238F63FC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824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9FF3C-7111-4713-B058-2B84BB39604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4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4C1D97-9B10-47B5-9558-7769BC7A9F10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462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review:</a:t>
            </a:r>
          </a:p>
          <a:p>
            <a:r>
              <a:rPr lang="en-US" baseline="0" dirty="0" smtClean="0"/>
              <a:t>  1)  Example of my eye and their eye, where both coordinate frames are known.  Suppose that I know a 3D point on the board in relation to me, and I want to figure out where that point will appear on their retina.  First, I translate from my eye to their eye.  Then, I rotate from my orientation to theirs.  Finally, I project from 3D onto the 2D visual field.</a:t>
            </a:r>
          </a:p>
          <a:p>
            <a:r>
              <a:rPr lang="en-US" baseline="0" dirty="0" smtClean="0"/>
              <a:t>  2) Suppose I know x, K, R, and t.  Can I compute X?  What can I know about X?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17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009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8271E6-CB49-4FA4-95B8-E82C25D8FC0C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609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9FF3C-7111-4713-B058-2B84BB3960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957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102308-F0EB-42E9-A947-7C4E84EE364F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887413" y="2667000"/>
            <a:ext cx="4598988" cy="34496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89250" y="617131"/>
            <a:ext cx="3929380" cy="79986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56299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2DC8A4-9CF5-4975-9942-9C47938981B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657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49BFD9-F4ED-4E29-892B-030086916847}" type="slidenum">
              <a:rPr lang="en-US"/>
              <a:pPr/>
              <a:t>14</a:t>
            </a:fld>
            <a:endParaRPr lang="en-US"/>
          </a:p>
        </p:txBody>
      </p:sp>
      <p:sp>
        <p:nvSpPr>
          <p:cNvPr id="41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 min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883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SVD gives the homogeneous least squares solution constrained to have a norm of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E00FA4-F0C1-48BB-96B1-05BD3B55016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823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04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80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20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24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72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38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37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89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78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59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71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34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51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45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52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F9DED-C3AA-40F6-ACE9-AC54436C1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37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507D0-B977-4740-8279-C9CFD49FD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84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33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058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71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88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75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71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793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083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973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8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001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73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19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10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16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26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2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43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BA3B8-9D41-44E7-997B-62F0684C1FF0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795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BA3B8-9D41-44E7-997B-62F0684C1FF0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8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6E678-3A56-4B66-8875-E0ADA909F534}" type="datetimeFigureOut">
              <a:rPr lang="en-US" smtClean="0"/>
              <a:t>10/2/2018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50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83.xml"/><Relationship Id="rId13" Type="http://schemas.openxmlformats.org/officeDocument/2006/relationships/tags" Target="../tags/tag88.xml"/><Relationship Id="rId18" Type="http://schemas.openxmlformats.org/officeDocument/2006/relationships/notesSlide" Target="../notesSlides/notesSlide8.xml"/><Relationship Id="rId3" Type="http://schemas.openxmlformats.org/officeDocument/2006/relationships/tags" Target="../tags/tag78.xml"/><Relationship Id="rId21" Type="http://schemas.openxmlformats.org/officeDocument/2006/relationships/oleObject" Target="../embeddings/oleObject11.bin"/><Relationship Id="rId7" Type="http://schemas.openxmlformats.org/officeDocument/2006/relationships/tags" Target="../tags/tag82.xml"/><Relationship Id="rId12" Type="http://schemas.openxmlformats.org/officeDocument/2006/relationships/tags" Target="../tags/tag87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6" Type="http://schemas.openxmlformats.org/officeDocument/2006/relationships/tags" Target="../tags/tag91.xml"/><Relationship Id="rId20" Type="http://schemas.openxmlformats.org/officeDocument/2006/relationships/image" Target="../media/image38.png"/><Relationship Id="rId1" Type="http://schemas.openxmlformats.org/officeDocument/2006/relationships/vmlDrawing" Target="../drawings/vmlDrawing5.vml"/><Relationship Id="rId6" Type="http://schemas.openxmlformats.org/officeDocument/2006/relationships/tags" Target="../tags/tag81.xml"/><Relationship Id="rId11" Type="http://schemas.openxmlformats.org/officeDocument/2006/relationships/tags" Target="../tags/tag86.xml"/><Relationship Id="rId5" Type="http://schemas.openxmlformats.org/officeDocument/2006/relationships/tags" Target="../tags/tag80.xml"/><Relationship Id="rId15" Type="http://schemas.openxmlformats.org/officeDocument/2006/relationships/tags" Target="../tags/tag90.xml"/><Relationship Id="rId10" Type="http://schemas.openxmlformats.org/officeDocument/2006/relationships/tags" Target="../tags/tag85.xml"/><Relationship Id="rId19" Type="http://schemas.openxmlformats.org/officeDocument/2006/relationships/oleObject" Target="../embeddings/oleObject10.bin"/><Relationship Id="rId4" Type="http://schemas.openxmlformats.org/officeDocument/2006/relationships/tags" Target="../tags/tag79.xml"/><Relationship Id="rId9" Type="http://schemas.openxmlformats.org/officeDocument/2006/relationships/tags" Target="../tags/tag84.xml"/><Relationship Id="rId14" Type="http://schemas.openxmlformats.org/officeDocument/2006/relationships/tags" Target="../tags/tag89.xml"/><Relationship Id="rId22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4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2.wmf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44.wmf"/><Relationship Id="rId4" Type="http://schemas.openxmlformats.org/officeDocument/2006/relationships/image" Target="../media/image41.wmf"/><Relationship Id="rId9" Type="http://schemas.openxmlformats.org/officeDocument/2006/relationships/oleObject" Target="../embeddings/oleObject15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8.bin"/><Relationship Id="rId11" Type="http://schemas.openxmlformats.org/officeDocument/2006/relationships/hyperlink" Target="http://www.ds.eng.monash.edu.au/ece4711/homogeneous_equations.pdf" TargetMode="External"/><Relationship Id="rId5" Type="http://schemas.openxmlformats.org/officeDocument/2006/relationships/image" Target="../media/image46.wmf"/><Relationship Id="rId10" Type="http://schemas.openxmlformats.org/officeDocument/2006/relationships/hyperlink" Target="http://www.cse.unr.edu/~bebis/CS791E/Notes/SVD.pdf" TargetMode="External"/><Relationship Id="rId4" Type="http://schemas.openxmlformats.org/officeDocument/2006/relationships/oleObject" Target="../embeddings/oleObject17.bin"/><Relationship Id="rId9" Type="http://schemas.openxmlformats.org/officeDocument/2006/relationships/image" Target="../media/image48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53.wm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0.wmf"/><Relationship Id="rId12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52.wmf"/><Relationship Id="rId5" Type="http://schemas.openxmlformats.org/officeDocument/2006/relationships/image" Target="../media/image49.wmf"/><Relationship Id="rId10" Type="http://schemas.openxmlformats.org/officeDocument/2006/relationships/oleObject" Target="../embeddings/oleObject23.bin"/><Relationship Id="rId4" Type="http://schemas.openxmlformats.org/officeDocument/2006/relationships/oleObject" Target="../embeddings/oleObject20.bin"/><Relationship Id="rId9" Type="http://schemas.openxmlformats.org/officeDocument/2006/relationships/image" Target="../media/image51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cecs.anu.edu.au/~hartley/Papers/CVPR99-tutorial/tut_4up.pdf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cecs.anu.edu.au/~hartley/Papers/CVPR99-tutorial/tut_4up.pdf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52.wmf"/><Relationship Id="rId4" Type="http://schemas.openxmlformats.org/officeDocument/2006/relationships/oleObject" Target="../embeddings/oleObject25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jpeg"/><Relationship Id="rId18" Type="http://schemas.openxmlformats.org/officeDocument/2006/relationships/image" Target="../media/image83.jpeg"/><Relationship Id="rId26" Type="http://schemas.openxmlformats.org/officeDocument/2006/relationships/image" Target="../media/image91.jpeg"/><Relationship Id="rId3" Type="http://schemas.openxmlformats.org/officeDocument/2006/relationships/image" Target="../media/image68.jpeg"/><Relationship Id="rId21" Type="http://schemas.openxmlformats.org/officeDocument/2006/relationships/image" Target="../media/image86.jpeg"/><Relationship Id="rId7" Type="http://schemas.openxmlformats.org/officeDocument/2006/relationships/image" Target="../media/image72.jpeg"/><Relationship Id="rId12" Type="http://schemas.openxmlformats.org/officeDocument/2006/relationships/image" Target="../media/image77.jpeg"/><Relationship Id="rId17" Type="http://schemas.openxmlformats.org/officeDocument/2006/relationships/image" Target="../media/image82.jpeg"/><Relationship Id="rId25" Type="http://schemas.openxmlformats.org/officeDocument/2006/relationships/image" Target="../media/image90.jpeg"/><Relationship Id="rId2" Type="http://schemas.openxmlformats.org/officeDocument/2006/relationships/image" Target="../media/image67.jpeg"/><Relationship Id="rId16" Type="http://schemas.openxmlformats.org/officeDocument/2006/relationships/image" Target="../media/image81.jpeg"/><Relationship Id="rId20" Type="http://schemas.openxmlformats.org/officeDocument/2006/relationships/image" Target="../media/image85.jpeg"/><Relationship Id="rId29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24" Type="http://schemas.openxmlformats.org/officeDocument/2006/relationships/image" Target="../media/image89.jpeg"/><Relationship Id="rId5" Type="http://schemas.openxmlformats.org/officeDocument/2006/relationships/image" Target="../media/image70.jpeg"/><Relationship Id="rId15" Type="http://schemas.openxmlformats.org/officeDocument/2006/relationships/image" Target="../media/image80.jpeg"/><Relationship Id="rId23" Type="http://schemas.openxmlformats.org/officeDocument/2006/relationships/image" Target="../media/image88.jpeg"/><Relationship Id="rId28" Type="http://schemas.openxmlformats.org/officeDocument/2006/relationships/image" Target="../media/image93.jpeg"/><Relationship Id="rId10" Type="http://schemas.openxmlformats.org/officeDocument/2006/relationships/image" Target="../media/image75.jpeg"/><Relationship Id="rId19" Type="http://schemas.openxmlformats.org/officeDocument/2006/relationships/image" Target="../media/image84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Relationship Id="rId14" Type="http://schemas.openxmlformats.org/officeDocument/2006/relationships/image" Target="../media/image79.jpeg"/><Relationship Id="rId22" Type="http://schemas.openxmlformats.org/officeDocument/2006/relationships/image" Target="../media/image87.jpeg"/><Relationship Id="rId27" Type="http://schemas.openxmlformats.org/officeDocument/2006/relationships/image" Target="../media/image9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2.jpeg"/><Relationship Id="rId18" Type="http://schemas.openxmlformats.org/officeDocument/2006/relationships/image" Target="../media/image87.jpeg"/><Relationship Id="rId3" Type="http://schemas.openxmlformats.org/officeDocument/2006/relationships/image" Target="../media/image72.jpeg"/><Relationship Id="rId21" Type="http://schemas.openxmlformats.org/officeDocument/2006/relationships/image" Target="../media/image90.jpeg"/><Relationship Id="rId7" Type="http://schemas.openxmlformats.org/officeDocument/2006/relationships/image" Target="../media/image76.jpeg"/><Relationship Id="rId12" Type="http://schemas.openxmlformats.org/officeDocument/2006/relationships/image" Target="../media/image81.jpeg"/><Relationship Id="rId17" Type="http://schemas.openxmlformats.org/officeDocument/2006/relationships/image" Target="../media/image86.jpeg"/><Relationship Id="rId25" Type="http://schemas.openxmlformats.org/officeDocument/2006/relationships/image" Target="../media/image94.jpeg"/><Relationship Id="rId2" Type="http://schemas.openxmlformats.org/officeDocument/2006/relationships/image" Target="../media/image71.jpeg"/><Relationship Id="rId16" Type="http://schemas.openxmlformats.org/officeDocument/2006/relationships/image" Target="../media/image85.jpeg"/><Relationship Id="rId20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24" Type="http://schemas.openxmlformats.org/officeDocument/2006/relationships/image" Target="../media/image93.jpeg"/><Relationship Id="rId5" Type="http://schemas.openxmlformats.org/officeDocument/2006/relationships/image" Target="../media/image74.jpeg"/><Relationship Id="rId15" Type="http://schemas.openxmlformats.org/officeDocument/2006/relationships/image" Target="../media/image84.jpeg"/><Relationship Id="rId23" Type="http://schemas.openxmlformats.org/officeDocument/2006/relationships/image" Target="../media/image92.jpeg"/><Relationship Id="rId10" Type="http://schemas.openxmlformats.org/officeDocument/2006/relationships/image" Target="../media/image79.jpeg"/><Relationship Id="rId19" Type="http://schemas.openxmlformats.org/officeDocument/2006/relationships/image" Target="../media/image88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Relationship Id="rId14" Type="http://schemas.openxmlformats.org/officeDocument/2006/relationships/image" Target="../media/image83.jpeg"/><Relationship Id="rId22" Type="http://schemas.openxmlformats.org/officeDocument/2006/relationships/image" Target="../media/image9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12.wmf"/><Relationship Id="rId2" Type="http://schemas.openxmlformats.org/officeDocument/2006/relationships/tags" Target="../tags/tag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2.jpeg"/><Relationship Id="rId18" Type="http://schemas.openxmlformats.org/officeDocument/2006/relationships/image" Target="../media/image87.jpeg"/><Relationship Id="rId3" Type="http://schemas.openxmlformats.org/officeDocument/2006/relationships/image" Target="../media/image72.jpeg"/><Relationship Id="rId21" Type="http://schemas.openxmlformats.org/officeDocument/2006/relationships/image" Target="../media/image90.jpeg"/><Relationship Id="rId7" Type="http://schemas.openxmlformats.org/officeDocument/2006/relationships/image" Target="../media/image76.jpeg"/><Relationship Id="rId12" Type="http://schemas.openxmlformats.org/officeDocument/2006/relationships/image" Target="../media/image81.jpeg"/><Relationship Id="rId17" Type="http://schemas.openxmlformats.org/officeDocument/2006/relationships/image" Target="../media/image86.jpeg"/><Relationship Id="rId25" Type="http://schemas.openxmlformats.org/officeDocument/2006/relationships/image" Target="../media/image94.jpeg"/><Relationship Id="rId2" Type="http://schemas.openxmlformats.org/officeDocument/2006/relationships/image" Target="../media/image71.jpeg"/><Relationship Id="rId16" Type="http://schemas.openxmlformats.org/officeDocument/2006/relationships/image" Target="../media/image85.jpeg"/><Relationship Id="rId20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24" Type="http://schemas.openxmlformats.org/officeDocument/2006/relationships/image" Target="../media/image93.jpeg"/><Relationship Id="rId5" Type="http://schemas.openxmlformats.org/officeDocument/2006/relationships/image" Target="../media/image74.jpeg"/><Relationship Id="rId15" Type="http://schemas.openxmlformats.org/officeDocument/2006/relationships/image" Target="../media/image84.jpeg"/><Relationship Id="rId23" Type="http://schemas.openxmlformats.org/officeDocument/2006/relationships/image" Target="../media/image92.jpeg"/><Relationship Id="rId10" Type="http://schemas.openxmlformats.org/officeDocument/2006/relationships/image" Target="../media/image79.jpeg"/><Relationship Id="rId19" Type="http://schemas.openxmlformats.org/officeDocument/2006/relationships/image" Target="../media/image88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Relationship Id="rId14" Type="http://schemas.openxmlformats.org/officeDocument/2006/relationships/image" Target="../media/image83.jpeg"/><Relationship Id="rId22" Type="http://schemas.openxmlformats.org/officeDocument/2006/relationships/image" Target="../media/image91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jpeg"/><Relationship Id="rId18" Type="http://schemas.openxmlformats.org/officeDocument/2006/relationships/image" Target="../media/image83.jpeg"/><Relationship Id="rId26" Type="http://schemas.openxmlformats.org/officeDocument/2006/relationships/image" Target="../media/image91.jpeg"/><Relationship Id="rId3" Type="http://schemas.openxmlformats.org/officeDocument/2006/relationships/image" Target="../media/image68.jpeg"/><Relationship Id="rId21" Type="http://schemas.openxmlformats.org/officeDocument/2006/relationships/image" Target="../media/image86.jpeg"/><Relationship Id="rId7" Type="http://schemas.openxmlformats.org/officeDocument/2006/relationships/image" Target="../media/image72.jpeg"/><Relationship Id="rId12" Type="http://schemas.openxmlformats.org/officeDocument/2006/relationships/image" Target="../media/image77.jpeg"/><Relationship Id="rId17" Type="http://schemas.openxmlformats.org/officeDocument/2006/relationships/image" Target="../media/image82.jpeg"/><Relationship Id="rId25" Type="http://schemas.openxmlformats.org/officeDocument/2006/relationships/image" Target="../media/image90.jpeg"/><Relationship Id="rId2" Type="http://schemas.openxmlformats.org/officeDocument/2006/relationships/image" Target="../media/image67.jpeg"/><Relationship Id="rId16" Type="http://schemas.openxmlformats.org/officeDocument/2006/relationships/image" Target="../media/image81.jpeg"/><Relationship Id="rId20" Type="http://schemas.openxmlformats.org/officeDocument/2006/relationships/image" Target="../media/image85.jpeg"/><Relationship Id="rId29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24" Type="http://schemas.openxmlformats.org/officeDocument/2006/relationships/image" Target="../media/image89.jpeg"/><Relationship Id="rId5" Type="http://schemas.openxmlformats.org/officeDocument/2006/relationships/image" Target="../media/image70.jpeg"/><Relationship Id="rId15" Type="http://schemas.openxmlformats.org/officeDocument/2006/relationships/image" Target="../media/image80.jpeg"/><Relationship Id="rId23" Type="http://schemas.openxmlformats.org/officeDocument/2006/relationships/image" Target="../media/image88.jpeg"/><Relationship Id="rId28" Type="http://schemas.openxmlformats.org/officeDocument/2006/relationships/image" Target="../media/image93.jpeg"/><Relationship Id="rId10" Type="http://schemas.openxmlformats.org/officeDocument/2006/relationships/image" Target="../media/image75.jpeg"/><Relationship Id="rId19" Type="http://schemas.openxmlformats.org/officeDocument/2006/relationships/image" Target="../media/image84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Relationship Id="rId14" Type="http://schemas.openxmlformats.org/officeDocument/2006/relationships/image" Target="../media/image79.jpeg"/><Relationship Id="rId22" Type="http://schemas.openxmlformats.org/officeDocument/2006/relationships/image" Target="../media/image87.jpeg"/><Relationship Id="rId27" Type="http://schemas.openxmlformats.org/officeDocument/2006/relationships/image" Target="../media/image9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tags" Target="../tags/tag93.xml"/><Relationship Id="rId7" Type="http://schemas.openxmlformats.org/officeDocument/2006/relationships/image" Target="../media/image95.wmf"/><Relationship Id="rId2" Type="http://schemas.openxmlformats.org/officeDocument/2006/relationships/tags" Target="../tags/tag9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97.png"/><Relationship Id="rId10" Type="http://schemas.openxmlformats.org/officeDocument/2006/relationships/image" Target="../media/image9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6.wmf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0.jpeg"/><Relationship Id="rId18" Type="http://schemas.openxmlformats.org/officeDocument/2006/relationships/image" Target="../media/image115.jpeg"/><Relationship Id="rId26" Type="http://schemas.openxmlformats.org/officeDocument/2006/relationships/image" Target="../media/image123.jpeg"/><Relationship Id="rId21" Type="http://schemas.openxmlformats.org/officeDocument/2006/relationships/image" Target="../media/image118.jpeg"/><Relationship Id="rId34" Type="http://schemas.openxmlformats.org/officeDocument/2006/relationships/image" Target="../media/image131.jpeg"/><Relationship Id="rId7" Type="http://schemas.openxmlformats.org/officeDocument/2006/relationships/image" Target="../media/image104.jpeg"/><Relationship Id="rId12" Type="http://schemas.openxmlformats.org/officeDocument/2006/relationships/image" Target="../media/image109.jpeg"/><Relationship Id="rId17" Type="http://schemas.openxmlformats.org/officeDocument/2006/relationships/image" Target="../media/image114.jpeg"/><Relationship Id="rId25" Type="http://schemas.openxmlformats.org/officeDocument/2006/relationships/image" Target="../media/image122.jpeg"/><Relationship Id="rId33" Type="http://schemas.openxmlformats.org/officeDocument/2006/relationships/image" Target="../media/image130.jpeg"/><Relationship Id="rId38" Type="http://schemas.openxmlformats.org/officeDocument/2006/relationships/image" Target="../media/image135.jpeg"/><Relationship Id="rId2" Type="http://schemas.openxmlformats.org/officeDocument/2006/relationships/image" Target="../media/image99.jpeg"/><Relationship Id="rId16" Type="http://schemas.openxmlformats.org/officeDocument/2006/relationships/image" Target="../media/image113.jpeg"/><Relationship Id="rId20" Type="http://schemas.openxmlformats.org/officeDocument/2006/relationships/image" Target="../media/image117.jpeg"/><Relationship Id="rId29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11" Type="http://schemas.openxmlformats.org/officeDocument/2006/relationships/image" Target="../media/image108.jpeg"/><Relationship Id="rId24" Type="http://schemas.openxmlformats.org/officeDocument/2006/relationships/image" Target="../media/image121.jpeg"/><Relationship Id="rId32" Type="http://schemas.openxmlformats.org/officeDocument/2006/relationships/image" Target="../media/image129.jpeg"/><Relationship Id="rId37" Type="http://schemas.openxmlformats.org/officeDocument/2006/relationships/image" Target="../media/image134.jpeg"/><Relationship Id="rId5" Type="http://schemas.openxmlformats.org/officeDocument/2006/relationships/image" Target="../media/image102.jpeg"/><Relationship Id="rId15" Type="http://schemas.openxmlformats.org/officeDocument/2006/relationships/image" Target="../media/image112.jpeg"/><Relationship Id="rId23" Type="http://schemas.openxmlformats.org/officeDocument/2006/relationships/image" Target="../media/image120.jpeg"/><Relationship Id="rId28" Type="http://schemas.openxmlformats.org/officeDocument/2006/relationships/image" Target="../media/image125.jpeg"/><Relationship Id="rId36" Type="http://schemas.openxmlformats.org/officeDocument/2006/relationships/image" Target="../media/image133.jpeg"/><Relationship Id="rId10" Type="http://schemas.openxmlformats.org/officeDocument/2006/relationships/image" Target="../media/image107.jpeg"/><Relationship Id="rId19" Type="http://schemas.openxmlformats.org/officeDocument/2006/relationships/image" Target="../media/image116.jpeg"/><Relationship Id="rId31" Type="http://schemas.openxmlformats.org/officeDocument/2006/relationships/image" Target="../media/image128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Relationship Id="rId14" Type="http://schemas.openxmlformats.org/officeDocument/2006/relationships/image" Target="../media/image111.jpeg"/><Relationship Id="rId22" Type="http://schemas.openxmlformats.org/officeDocument/2006/relationships/image" Target="../media/image119.jpeg"/><Relationship Id="rId27" Type="http://schemas.openxmlformats.org/officeDocument/2006/relationships/image" Target="../media/image124.jpeg"/><Relationship Id="rId30" Type="http://schemas.openxmlformats.org/officeDocument/2006/relationships/image" Target="../media/image127.jpeg"/><Relationship Id="rId35" Type="http://schemas.openxmlformats.org/officeDocument/2006/relationships/image" Target="../media/image132.jpeg"/><Relationship Id="rId8" Type="http://schemas.openxmlformats.org/officeDocument/2006/relationships/image" Target="../media/image105.jpeg"/><Relationship Id="rId3" Type="http://schemas.openxmlformats.org/officeDocument/2006/relationships/image" Target="../media/image10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17.wmf"/><Relationship Id="rId3" Type="http://schemas.openxmlformats.org/officeDocument/2006/relationships/tags" Target="../tags/tag4.xml"/><Relationship Id="rId7" Type="http://schemas.openxmlformats.org/officeDocument/2006/relationships/image" Target="../media/image14.wmf"/><Relationship Id="rId12" Type="http://schemas.openxmlformats.org/officeDocument/2006/relationships/oleObject" Target="../embeddings/oleObject7.bin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6.wmf"/><Relationship Id="rId5" Type="http://schemas.openxmlformats.org/officeDocument/2006/relationships/slideLayout" Target="../slideLayouts/slideLayout2.xml"/><Relationship Id="rId10" Type="http://schemas.openxmlformats.org/officeDocument/2006/relationships/oleObject" Target="../embeddings/oleObject6.bin"/><Relationship Id="rId4" Type="http://schemas.openxmlformats.org/officeDocument/2006/relationships/tags" Target="../tags/tag5.xml"/><Relationship Id="rId9" Type="http://schemas.openxmlformats.org/officeDocument/2006/relationships/image" Target="../media/image15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Rochester_NY.jpg" TargetMode="External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1.vml"/><Relationship Id="rId5" Type="http://schemas.openxmlformats.org/officeDocument/2006/relationships/oleObject" Target="../embeddings/oleObject29.bin"/><Relationship Id="rId4" Type="http://schemas.openxmlformats.org/officeDocument/2006/relationships/image" Target="../media/image144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cvlab.epfl.ch/~brown/papers/ijcv2007.pdf" TargetMode="External"/><Relationship Id="rId2" Type="http://schemas.openxmlformats.org/officeDocument/2006/relationships/hyperlink" Target="http://www.caam.rice.edu/~zhang/caam699/p-files/Im-Align2005.pdf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tentlyapple.com/patently-apple/2012/11/apples-cool-iphone-5-panorama-app-revealed-in-5-patents.html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tags" Target="../tags/tag30.xml"/><Relationship Id="rId21" Type="http://schemas.openxmlformats.org/officeDocument/2006/relationships/tags" Target="../tags/tag25.xml"/><Relationship Id="rId42" Type="http://schemas.openxmlformats.org/officeDocument/2006/relationships/tags" Target="../tags/tag46.xml"/><Relationship Id="rId47" Type="http://schemas.openxmlformats.org/officeDocument/2006/relationships/tags" Target="../tags/tag51.xml"/><Relationship Id="rId63" Type="http://schemas.openxmlformats.org/officeDocument/2006/relationships/tags" Target="../tags/tag67.xml"/><Relationship Id="rId68" Type="http://schemas.openxmlformats.org/officeDocument/2006/relationships/tags" Target="../tags/tag72.xml"/><Relationship Id="rId16" Type="http://schemas.openxmlformats.org/officeDocument/2006/relationships/tags" Target="../tags/tag20.xml"/><Relationship Id="rId11" Type="http://schemas.openxmlformats.org/officeDocument/2006/relationships/tags" Target="../tags/tag15.xml"/><Relationship Id="rId32" Type="http://schemas.openxmlformats.org/officeDocument/2006/relationships/tags" Target="../tags/tag36.xml"/><Relationship Id="rId37" Type="http://schemas.openxmlformats.org/officeDocument/2006/relationships/tags" Target="../tags/tag41.xml"/><Relationship Id="rId53" Type="http://schemas.openxmlformats.org/officeDocument/2006/relationships/tags" Target="../tags/tag57.xml"/><Relationship Id="rId58" Type="http://schemas.openxmlformats.org/officeDocument/2006/relationships/tags" Target="../tags/tag62.xml"/><Relationship Id="rId74" Type="http://schemas.openxmlformats.org/officeDocument/2006/relationships/notesSlide" Target="../notesSlides/notesSlide4.xml"/><Relationship Id="rId79" Type="http://schemas.openxmlformats.org/officeDocument/2006/relationships/oleObject" Target="../embeddings/oleObject8.bin"/><Relationship Id="rId5" Type="http://schemas.openxmlformats.org/officeDocument/2006/relationships/tags" Target="../tags/tag9.xml"/><Relationship Id="rId61" Type="http://schemas.openxmlformats.org/officeDocument/2006/relationships/tags" Target="../tags/tag65.xml"/><Relationship Id="rId82" Type="http://schemas.openxmlformats.org/officeDocument/2006/relationships/image" Target="../media/image19.wmf"/><Relationship Id="rId19" Type="http://schemas.openxmlformats.org/officeDocument/2006/relationships/tags" Target="../tags/tag23.xml"/><Relationship Id="rId14" Type="http://schemas.openxmlformats.org/officeDocument/2006/relationships/tags" Target="../tags/tag18.xml"/><Relationship Id="rId22" Type="http://schemas.openxmlformats.org/officeDocument/2006/relationships/tags" Target="../tags/tag26.xml"/><Relationship Id="rId27" Type="http://schemas.openxmlformats.org/officeDocument/2006/relationships/tags" Target="../tags/tag31.xml"/><Relationship Id="rId30" Type="http://schemas.openxmlformats.org/officeDocument/2006/relationships/tags" Target="../tags/tag34.xml"/><Relationship Id="rId35" Type="http://schemas.openxmlformats.org/officeDocument/2006/relationships/tags" Target="../tags/tag39.xml"/><Relationship Id="rId43" Type="http://schemas.openxmlformats.org/officeDocument/2006/relationships/tags" Target="../tags/tag47.xml"/><Relationship Id="rId48" Type="http://schemas.openxmlformats.org/officeDocument/2006/relationships/tags" Target="../tags/tag52.xml"/><Relationship Id="rId56" Type="http://schemas.openxmlformats.org/officeDocument/2006/relationships/tags" Target="../tags/tag60.xml"/><Relationship Id="rId64" Type="http://schemas.openxmlformats.org/officeDocument/2006/relationships/tags" Target="../tags/tag68.xml"/><Relationship Id="rId69" Type="http://schemas.openxmlformats.org/officeDocument/2006/relationships/tags" Target="../tags/tag73.xml"/><Relationship Id="rId77" Type="http://schemas.openxmlformats.org/officeDocument/2006/relationships/image" Target="../media/image34.png"/><Relationship Id="rId8" Type="http://schemas.openxmlformats.org/officeDocument/2006/relationships/tags" Target="../tags/tag12.xml"/><Relationship Id="rId51" Type="http://schemas.openxmlformats.org/officeDocument/2006/relationships/tags" Target="../tags/tag55.xml"/><Relationship Id="rId72" Type="http://schemas.openxmlformats.org/officeDocument/2006/relationships/tags" Target="../tags/tag76.xml"/><Relationship Id="rId80" Type="http://schemas.openxmlformats.org/officeDocument/2006/relationships/image" Target="../media/image18.wmf"/><Relationship Id="rId3" Type="http://schemas.openxmlformats.org/officeDocument/2006/relationships/tags" Target="../tags/tag7.xml"/><Relationship Id="rId12" Type="http://schemas.openxmlformats.org/officeDocument/2006/relationships/tags" Target="../tags/tag16.xml"/><Relationship Id="rId17" Type="http://schemas.openxmlformats.org/officeDocument/2006/relationships/tags" Target="../tags/tag21.xml"/><Relationship Id="rId25" Type="http://schemas.openxmlformats.org/officeDocument/2006/relationships/tags" Target="../tags/tag29.xml"/><Relationship Id="rId33" Type="http://schemas.openxmlformats.org/officeDocument/2006/relationships/tags" Target="../tags/tag37.xml"/><Relationship Id="rId38" Type="http://schemas.openxmlformats.org/officeDocument/2006/relationships/tags" Target="../tags/tag42.xml"/><Relationship Id="rId46" Type="http://schemas.openxmlformats.org/officeDocument/2006/relationships/tags" Target="../tags/tag50.xml"/><Relationship Id="rId59" Type="http://schemas.openxmlformats.org/officeDocument/2006/relationships/tags" Target="../tags/tag63.xml"/><Relationship Id="rId67" Type="http://schemas.openxmlformats.org/officeDocument/2006/relationships/tags" Target="../tags/tag71.xml"/><Relationship Id="rId20" Type="http://schemas.openxmlformats.org/officeDocument/2006/relationships/tags" Target="../tags/tag24.xml"/><Relationship Id="rId41" Type="http://schemas.openxmlformats.org/officeDocument/2006/relationships/tags" Target="../tags/tag45.xml"/><Relationship Id="rId54" Type="http://schemas.openxmlformats.org/officeDocument/2006/relationships/tags" Target="../tags/tag58.xml"/><Relationship Id="rId62" Type="http://schemas.openxmlformats.org/officeDocument/2006/relationships/tags" Target="../tags/tag66.xml"/><Relationship Id="rId70" Type="http://schemas.openxmlformats.org/officeDocument/2006/relationships/tags" Target="../tags/tag74.xml"/><Relationship Id="rId75" Type="http://schemas.openxmlformats.org/officeDocument/2006/relationships/image" Target="../media/image32.png"/><Relationship Id="rId1" Type="http://schemas.openxmlformats.org/officeDocument/2006/relationships/vmlDrawing" Target="../drawings/vmlDrawing4.vml"/><Relationship Id="rId6" Type="http://schemas.openxmlformats.org/officeDocument/2006/relationships/tags" Target="../tags/tag10.xml"/><Relationship Id="rId15" Type="http://schemas.openxmlformats.org/officeDocument/2006/relationships/tags" Target="../tags/tag19.xml"/><Relationship Id="rId23" Type="http://schemas.openxmlformats.org/officeDocument/2006/relationships/tags" Target="../tags/tag27.xml"/><Relationship Id="rId28" Type="http://schemas.openxmlformats.org/officeDocument/2006/relationships/tags" Target="../tags/tag32.xml"/><Relationship Id="rId36" Type="http://schemas.openxmlformats.org/officeDocument/2006/relationships/tags" Target="../tags/tag40.xml"/><Relationship Id="rId49" Type="http://schemas.openxmlformats.org/officeDocument/2006/relationships/tags" Target="../tags/tag53.xml"/><Relationship Id="rId57" Type="http://schemas.openxmlformats.org/officeDocument/2006/relationships/tags" Target="../tags/tag61.xml"/><Relationship Id="rId10" Type="http://schemas.openxmlformats.org/officeDocument/2006/relationships/tags" Target="../tags/tag14.xml"/><Relationship Id="rId31" Type="http://schemas.openxmlformats.org/officeDocument/2006/relationships/tags" Target="../tags/tag35.xml"/><Relationship Id="rId44" Type="http://schemas.openxmlformats.org/officeDocument/2006/relationships/tags" Target="../tags/tag48.xml"/><Relationship Id="rId52" Type="http://schemas.openxmlformats.org/officeDocument/2006/relationships/tags" Target="../tags/tag56.xml"/><Relationship Id="rId60" Type="http://schemas.openxmlformats.org/officeDocument/2006/relationships/tags" Target="../tags/tag64.xml"/><Relationship Id="rId65" Type="http://schemas.openxmlformats.org/officeDocument/2006/relationships/tags" Target="../tags/tag69.xml"/><Relationship Id="rId73" Type="http://schemas.openxmlformats.org/officeDocument/2006/relationships/slideLayout" Target="../slideLayouts/slideLayout7.xml"/><Relationship Id="rId78" Type="http://schemas.openxmlformats.org/officeDocument/2006/relationships/image" Target="../media/image35.png"/><Relationship Id="rId81" Type="http://schemas.openxmlformats.org/officeDocument/2006/relationships/oleObject" Target="../embeddings/oleObject9.bin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3" Type="http://schemas.openxmlformats.org/officeDocument/2006/relationships/tags" Target="../tags/tag17.xml"/><Relationship Id="rId18" Type="http://schemas.openxmlformats.org/officeDocument/2006/relationships/tags" Target="../tags/tag22.xml"/><Relationship Id="rId39" Type="http://schemas.openxmlformats.org/officeDocument/2006/relationships/tags" Target="../tags/tag43.xml"/><Relationship Id="rId34" Type="http://schemas.openxmlformats.org/officeDocument/2006/relationships/tags" Target="../tags/tag38.xml"/><Relationship Id="rId50" Type="http://schemas.openxmlformats.org/officeDocument/2006/relationships/tags" Target="../tags/tag54.xml"/><Relationship Id="rId55" Type="http://schemas.openxmlformats.org/officeDocument/2006/relationships/tags" Target="../tags/tag59.xml"/><Relationship Id="rId76" Type="http://schemas.openxmlformats.org/officeDocument/2006/relationships/image" Target="../media/image33.png"/><Relationship Id="rId7" Type="http://schemas.openxmlformats.org/officeDocument/2006/relationships/tags" Target="../tags/tag11.xml"/><Relationship Id="rId71" Type="http://schemas.openxmlformats.org/officeDocument/2006/relationships/tags" Target="../tags/tag75.xml"/><Relationship Id="rId2" Type="http://schemas.openxmlformats.org/officeDocument/2006/relationships/tags" Target="../tags/tag6.xml"/><Relationship Id="rId29" Type="http://schemas.openxmlformats.org/officeDocument/2006/relationships/tags" Target="../tags/tag33.xml"/><Relationship Id="rId24" Type="http://schemas.openxmlformats.org/officeDocument/2006/relationships/tags" Target="../tags/tag28.xml"/><Relationship Id="rId40" Type="http://schemas.openxmlformats.org/officeDocument/2006/relationships/tags" Target="../tags/tag44.xml"/><Relationship Id="rId45" Type="http://schemas.openxmlformats.org/officeDocument/2006/relationships/tags" Target="../tags/tag49.xml"/><Relationship Id="rId66" Type="http://schemas.openxmlformats.org/officeDocument/2006/relationships/tags" Target="../tags/tag7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hyperlink" Target="http://robots.stanford.edu/cs223b07/notes/CS223B-L11-Panoramas.ppt" TargetMode="External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3169" y="438086"/>
            <a:ext cx="8135017" cy="1051169"/>
          </a:xfrm>
        </p:spPr>
        <p:txBody>
          <a:bodyPr>
            <a:noAutofit/>
          </a:bodyPr>
          <a:lstStyle/>
          <a:p>
            <a:r>
              <a:rPr lang="en-US" sz="6600" dirty="0" smtClean="0"/>
              <a:t>Image Stitching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3169" y="5478912"/>
            <a:ext cx="8135017" cy="987726"/>
          </a:xfrm>
        </p:spPr>
        <p:txBody>
          <a:bodyPr>
            <a:noAutofit/>
          </a:bodyPr>
          <a:lstStyle/>
          <a:p>
            <a:r>
              <a:rPr lang="en-US" sz="2800" dirty="0"/>
              <a:t>Computer Vision</a:t>
            </a:r>
          </a:p>
          <a:p>
            <a:r>
              <a:rPr lang="en-US" sz="2800" dirty="0"/>
              <a:t>Jia-Bin Huang, Virginia Tech</a:t>
            </a:r>
          </a:p>
        </p:txBody>
      </p:sp>
      <p:sp>
        <p:nvSpPr>
          <p:cNvPr id="5" name="Rectangle 4"/>
          <p:cNvSpPr/>
          <p:nvPr/>
        </p:nvSpPr>
        <p:spPr>
          <a:xfrm>
            <a:off x="6493274" y="6581001"/>
            <a:ext cx="26507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Many slides from S. Seitz and D. Hoiem</a:t>
            </a:r>
            <a:endParaRPr lang="en-US" sz="1200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581400" y="3352800"/>
            <a:ext cx="1531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Add example</a:t>
            </a:r>
          </a:p>
        </p:txBody>
      </p: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1841902" y="1896548"/>
            <a:ext cx="5797550" cy="1022350"/>
            <a:chOff x="2012" y="1200"/>
            <a:chExt cx="3652" cy="644"/>
          </a:xfrm>
        </p:grpSpPr>
        <p:pic>
          <p:nvPicPr>
            <p:cNvPr id="8" name="Picture 17" descr="small-P10100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8" descr="small-P10100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9" descr="small-P101003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0" descr="small-P101003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1" descr="small-P101003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6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2" descr="small-P101003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3" descr="small-P101003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25" descr="small-emlak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3261"/>
            <a:ext cx="9144000" cy="229235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83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Concepts introduced/reviewed in today’s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4"/>
            <a:ext cx="8137663" cy="4820341"/>
          </a:xfrm>
        </p:spPr>
        <p:txBody>
          <a:bodyPr>
            <a:normAutofit/>
          </a:bodyPr>
          <a:lstStyle/>
          <a:p>
            <a:r>
              <a:rPr lang="en-US" dirty="0" smtClean="0"/>
              <a:t>Camera model </a:t>
            </a:r>
            <a:r>
              <a:rPr lang="en-US" sz="2400" dirty="0" smtClean="0">
                <a:solidFill>
                  <a:schemeClr val="accent5"/>
                </a:solidFill>
              </a:rPr>
              <a:t>(Lecture 11)</a:t>
            </a:r>
          </a:p>
          <a:p>
            <a:r>
              <a:rPr lang="en-US" dirty="0" err="1" smtClean="0"/>
              <a:t>Homographies</a:t>
            </a:r>
            <a:r>
              <a:rPr lang="en-US" dirty="0" smtClean="0"/>
              <a:t> </a:t>
            </a:r>
            <a:r>
              <a:rPr lang="en-US" sz="2400" dirty="0" smtClean="0">
                <a:solidFill>
                  <a:schemeClr val="accent5"/>
                </a:solidFill>
              </a:rPr>
              <a:t>(Lecture 9)</a:t>
            </a:r>
            <a:endParaRPr lang="en-US" sz="2400" dirty="0">
              <a:solidFill>
                <a:schemeClr val="accent5"/>
              </a:solidFill>
            </a:endParaRPr>
          </a:p>
          <a:p>
            <a:r>
              <a:rPr lang="en-US" dirty="0" smtClean="0"/>
              <a:t>Solving homogeneous systems of linear equations </a:t>
            </a:r>
            <a:r>
              <a:rPr lang="en-US" sz="2400" dirty="0" smtClean="0">
                <a:solidFill>
                  <a:schemeClr val="accent5"/>
                </a:solidFill>
              </a:rPr>
              <a:t>(Lecture 12)</a:t>
            </a:r>
          </a:p>
          <a:p>
            <a:r>
              <a:rPr lang="en-US" dirty="0" err="1" smtClean="0"/>
              <a:t>Keypoint</a:t>
            </a:r>
            <a:r>
              <a:rPr lang="en-US" dirty="0" smtClean="0"/>
              <a:t>-based alignment </a:t>
            </a:r>
            <a:r>
              <a:rPr lang="en-US" sz="2400" dirty="0" smtClean="0">
                <a:solidFill>
                  <a:schemeClr val="accent5"/>
                </a:solidFill>
              </a:rPr>
              <a:t>(Lecture 9)</a:t>
            </a:r>
          </a:p>
          <a:p>
            <a:r>
              <a:rPr lang="en-US" dirty="0" smtClean="0"/>
              <a:t>RANSAC </a:t>
            </a:r>
            <a:r>
              <a:rPr lang="en-US" sz="2400" dirty="0" smtClean="0">
                <a:solidFill>
                  <a:schemeClr val="accent5"/>
                </a:solidFill>
              </a:rPr>
              <a:t>(Lecture 8)</a:t>
            </a:r>
          </a:p>
          <a:p>
            <a:r>
              <a:rPr lang="en-US" dirty="0" smtClean="0"/>
              <a:t>Blending </a:t>
            </a:r>
            <a:r>
              <a:rPr lang="en-US" sz="2400" dirty="0" smtClean="0">
                <a:solidFill>
                  <a:schemeClr val="accent5"/>
                </a:solidFill>
              </a:rPr>
              <a:t>(Lecture 5)</a:t>
            </a:r>
          </a:p>
          <a:p>
            <a:r>
              <a:rPr lang="en-US" dirty="0" smtClean="0"/>
              <a:t>How the </a:t>
            </a:r>
            <a:r>
              <a:rPr lang="en-US" dirty="0" err="1" smtClean="0"/>
              <a:t>iphone</a:t>
            </a:r>
            <a:r>
              <a:rPr lang="en-US" dirty="0" smtClean="0"/>
              <a:t> </a:t>
            </a:r>
            <a:r>
              <a:rPr lang="en-US" dirty="0" err="1" smtClean="0"/>
              <a:t>stitcher</a:t>
            </a:r>
            <a:r>
              <a:rPr lang="en-US" dirty="0" smtClean="0"/>
              <a:t> works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99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Illustration</a:t>
            </a:r>
          </a:p>
        </p:txBody>
      </p:sp>
      <p:sp>
        <p:nvSpPr>
          <p:cNvPr id="20483" name="Content Placeholder 3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276600" y="4343400"/>
            <a:ext cx="2667000" cy="1524000"/>
            <a:chOff x="2064" y="2736"/>
            <a:chExt cx="1680" cy="960"/>
          </a:xfrm>
        </p:grpSpPr>
        <p:grpSp>
          <p:nvGrpSpPr>
            <p:cNvPr id="20514" name="Group 4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20516" name="Line 5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7" name="Line 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15" name="Line 7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485" name="Group 8"/>
          <p:cNvGrpSpPr>
            <a:grpSpLocks/>
          </p:cNvGrpSpPr>
          <p:nvPr/>
        </p:nvGrpSpPr>
        <p:grpSpPr bwMode="auto">
          <a:xfrm>
            <a:off x="76200" y="4343400"/>
            <a:ext cx="9067800" cy="1524000"/>
            <a:chOff x="48" y="2736"/>
            <a:chExt cx="5712" cy="960"/>
          </a:xfrm>
        </p:grpSpPr>
        <p:grpSp>
          <p:nvGrpSpPr>
            <p:cNvPr id="20510" name="Group 9"/>
            <p:cNvGrpSpPr>
              <a:grpSpLocks/>
            </p:cNvGrpSpPr>
            <p:nvPr/>
          </p:nvGrpSpPr>
          <p:grpSpPr bwMode="auto">
            <a:xfrm>
              <a:off x="48" y="2736"/>
              <a:ext cx="5712" cy="960"/>
              <a:chOff x="1776" y="2928"/>
              <a:chExt cx="768" cy="624"/>
            </a:xfrm>
          </p:grpSpPr>
          <p:sp>
            <p:nvSpPr>
              <p:cNvPr id="20512" name="Line 10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3" name="Line 11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11" name="Line 12"/>
            <p:cNvSpPr>
              <a:spLocks noChangeShapeType="1"/>
            </p:cNvSpPr>
            <p:nvPr/>
          </p:nvSpPr>
          <p:spPr bwMode="auto">
            <a:xfrm>
              <a:off x="48" y="2742"/>
              <a:ext cx="566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13"/>
          <p:cNvGrpSpPr>
            <a:grpSpLocks/>
          </p:cNvGrpSpPr>
          <p:nvPr/>
        </p:nvGrpSpPr>
        <p:grpSpPr bwMode="auto">
          <a:xfrm rot="1825181">
            <a:off x="3667125" y="4438650"/>
            <a:ext cx="2667000" cy="1524000"/>
            <a:chOff x="2064" y="2736"/>
            <a:chExt cx="1680" cy="960"/>
          </a:xfrm>
        </p:grpSpPr>
        <p:grpSp>
          <p:nvGrpSpPr>
            <p:cNvPr id="20506" name="Group 14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20508" name="Line 15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09" name="Line 1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07" name="Line 17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487" name="Text Box 21"/>
          <p:cNvSpPr txBox="1">
            <a:spLocks noChangeArrowheads="1"/>
          </p:cNvSpPr>
          <p:nvPr/>
        </p:nvSpPr>
        <p:spPr bwMode="auto">
          <a:xfrm>
            <a:off x="2895600" y="6172200"/>
            <a:ext cx="342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/>
              <a:t>Camera Center</a:t>
            </a:r>
          </a:p>
        </p:txBody>
      </p:sp>
      <p:sp>
        <p:nvSpPr>
          <p:cNvPr id="20488" name="Line 22"/>
          <p:cNvSpPr>
            <a:spLocks noChangeShapeType="1"/>
          </p:cNvSpPr>
          <p:nvPr/>
        </p:nvSpPr>
        <p:spPr bwMode="auto">
          <a:xfrm flipV="1">
            <a:off x="4343400" y="5943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610100" y="4291013"/>
            <a:ext cx="2862263" cy="1566862"/>
            <a:chOff x="2904" y="2703"/>
            <a:chExt cx="1803" cy="987"/>
          </a:xfrm>
        </p:grpSpPr>
        <p:sp>
          <p:nvSpPr>
            <p:cNvPr id="20503" name="Line 19"/>
            <p:cNvSpPr>
              <a:spLocks noChangeShapeType="1"/>
            </p:cNvSpPr>
            <p:nvPr/>
          </p:nvSpPr>
          <p:spPr bwMode="auto">
            <a:xfrm flipH="1">
              <a:off x="2904" y="2736"/>
              <a:ext cx="1752" cy="9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4" name="Oval 20"/>
            <p:cNvSpPr>
              <a:spLocks noChangeAspect="1" noChangeArrowheads="1"/>
            </p:cNvSpPr>
            <p:nvPr/>
          </p:nvSpPr>
          <p:spPr bwMode="auto">
            <a:xfrm>
              <a:off x="4638" y="270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5" name="Oval 32"/>
            <p:cNvSpPr>
              <a:spLocks noChangeAspect="1" noChangeArrowheads="1"/>
            </p:cNvSpPr>
            <p:nvPr/>
          </p:nvSpPr>
          <p:spPr bwMode="auto">
            <a:xfrm>
              <a:off x="3864" y="3120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45"/>
          <p:cNvGrpSpPr>
            <a:grpSpLocks/>
          </p:cNvGrpSpPr>
          <p:nvPr/>
        </p:nvGrpSpPr>
        <p:grpSpPr bwMode="auto">
          <a:xfrm>
            <a:off x="4600575" y="4286250"/>
            <a:ext cx="947738" cy="1581150"/>
            <a:chOff x="2898" y="2700"/>
            <a:chExt cx="597" cy="996"/>
          </a:xfrm>
        </p:grpSpPr>
        <p:sp>
          <p:nvSpPr>
            <p:cNvPr id="20500" name="Line 24"/>
            <p:cNvSpPr>
              <a:spLocks noChangeShapeType="1"/>
            </p:cNvSpPr>
            <p:nvPr/>
          </p:nvSpPr>
          <p:spPr bwMode="auto">
            <a:xfrm flipV="1">
              <a:off x="2898" y="2736"/>
              <a:ext cx="558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1" name="Oval 26"/>
            <p:cNvSpPr>
              <a:spLocks noChangeAspect="1" noChangeArrowheads="1"/>
            </p:cNvSpPr>
            <p:nvPr/>
          </p:nvSpPr>
          <p:spPr bwMode="auto">
            <a:xfrm>
              <a:off x="3426" y="2700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2" name="Oval 33"/>
            <p:cNvSpPr>
              <a:spLocks noChangeAspect="1" noChangeArrowheads="1"/>
            </p:cNvSpPr>
            <p:nvPr/>
          </p:nvSpPr>
          <p:spPr bwMode="auto">
            <a:xfrm>
              <a:off x="3354" y="2838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73128" name="Picture 40" descr="small-P101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3254375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3129" name="Picture 41" descr="small-P101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76400"/>
            <a:ext cx="3254375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3138" name="Oval 50"/>
          <p:cNvSpPr>
            <a:spLocks noChangeAspect="1" noChangeArrowheads="1"/>
          </p:cNvSpPr>
          <p:nvPr/>
        </p:nvSpPr>
        <p:spPr bwMode="auto">
          <a:xfrm>
            <a:off x="7543800" y="2019300"/>
            <a:ext cx="109538" cy="10953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" name="Group 53"/>
          <p:cNvGrpSpPr>
            <a:grpSpLocks/>
          </p:cNvGrpSpPr>
          <p:nvPr/>
        </p:nvGrpSpPr>
        <p:grpSpPr bwMode="auto">
          <a:xfrm>
            <a:off x="3124200" y="2838450"/>
            <a:ext cx="2547938" cy="209550"/>
            <a:chOff x="1968" y="1788"/>
            <a:chExt cx="1605" cy="132"/>
          </a:xfrm>
        </p:grpSpPr>
        <p:sp>
          <p:nvSpPr>
            <p:cNvPr id="20498" name="Oval 51"/>
            <p:cNvSpPr>
              <a:spLocks noChangeAspect="1" noChangeArrowheads="1"/>
            </p:cNvSpPr>
            <p:nvPr/>
          </p:nvSpPr>
          <p:spPr bwMode="auto">
            <a:xfrm>
              <a:off x="1968" y="1851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9" name="Oval 52"/>
            <p:cNvSpPr>
              <a:spLocks noChangeAspect="1" noChangeArrowheads="1"/>
            </p:cNvSpPr>
            <p:nvPr/>
          </p:nvSpPr>
          <p:spPr bwMode="auto">
            <a:xfrm>
              <a:off x="3504" y="1788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54"/>
          <p:cNvGrpSpPr>
            <a:grpSpLocks/>
          </p:cNvGrpSpPr>
          <p:nvPr/>
        </p:nvGrpSpPr>
        <p:grpSpPr bwMode="auto">
          <a:xfrm>
            <a:off x="5486400" y="4419600"/>
            <a:ext cx="1885950" cy="581025"/>
            <a:chOff x="3456" y="2784"/>
            <a:chExt cx="1188" cy="366"/>
          </a:xfrm>
        </p:grpSpPr>
        <p:sp>
          <p:nvSpPr>
            <p:cNvPr id="20496" name="Line 55"/>
            <p:cNvSpPr>
              <a:spLocks noChangeShapeType="1"/>
            </p:cNvSpPr>
            <p:nvPr/>
          </p:nvSpPr>
          <p:spPr bwMode="auto">
            <a:xfrm flipV="1">
              <a:off x="4020" y="2814"/>
              <a:ext cx="624" cy="336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7" name="Line 56"/>
            <p:cNvSpPr>
              <a:spLocks noChangeShapeType="1"/>
            </p:cNvSpPr>
            <p:nvPr/>
          </p:nvSpPr>
          <p:spPr bwMode="auto">
            <a:xfrm flipV="1">
              <a:off x="3456" y="2784"/>
              <a:ext cx="48" cy="96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1471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3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1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Problem set-up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x = K [R t] X</a:t>
            </a:r>
          </a:p>
          <a:p>
            <a:pPr>
              <a:defRPr/>
            </a:pPr>
            <a:r>
              <a:rPr lang="en-US" dirty="0" smtClean="0"/>
              <a:t>x' = K' [R' t'] X</a:t>
            </a:r>
          </a:p>
          <a:p>
            <a:pPr>
              <a:defRPr/>
            </a:pPr>
            <a:r>
              <a:rPr lang="en-US" dirty="0" smtClean="0"/>
              <a:t>t=t'=0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 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x'=</a:t>
            </a:r>
            <a:r>
              <a:rPr lang="en-US" dirty="0" err="1" smtClean="0"/>
              <a:t>Hx</a:t>
            </a:r>
            <a:r>
              <a:rPr lang="en-US" dirty="0" smtClean="0"/>
              <a:t>    </a:t>
            </a:r>
            <a:r>
              <a:rPr lang="en-US" sz="2400" dirty="0" smtClean="0"/>
              <a:t>where</a:t>
            </a:r>
            <a:r>
              <a:rPr lang="en-US" dirty="0" smtClean="0"/>
              <a:t> 	  H = K' R' R</a:t>
            </a:r>
            <a:r>
              <a:rPr lang="en-US" baseline="30000" dirty="0" smtClean="0"/>
              <a:t>-1</a:t>
            </a:r>
            <a:r>
              <a:rPr lang="en-US" dirty="0" smtClean="0"/>
              <a:t> K</a:t>
            </a:r>
            <a:r>
              <a:rPr lang="en-US" baseline="30000" dirty="0" smtClean="0"/>
              <a:t>-1</a:t>
            </a:r>
          </a:p>
          <a:p>
            <a:pPr>
              <a:defRPr/>
            </a:pPr>
            <a:r>
              <a:rPr lang="en-US" dirty="0" smtClean="0"/>
              <a:t>Typically only R and f will change (4 parameters), but, in general, H has 8 parameters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4567238" y="1143000"/>
            <a:ext cx="3509962" cy="3200400"/>
            <a:chOff x="4567238" y="1143000"/>
            <a:chExt cx="3509962" cy="3200400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4567238" y="2501900"/>
              <a:ext cx="2514600" cy="5334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5334000" y="2438400"/>
              <a:ext cx="2743200" cy="6096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6248400" y="4191000"/>
              <a:ext cx="152400" cy="1524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6200000" flipV="1">
              <a:off x="5410200" y="3276600"/>
              <a:ext cx="1371600" cy="45720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 flipH="1" flipV="1">
              <a:off x="5829300" y="3314700"/>
              <a:ext cx="1371600" cy="38100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37" name="TextBox 13"/>
            <p:cNvSpPr txBox="1">
              <a:spLocks noChangeArrowheads="1"/>
            </p:cNvSpPr>
            <p:nvPr/>
          </p:nvSpPr>
          <p:spPr bwMode="auto">
            <a:xfrm>
              <a:off x="5791200" y="3505200"/>
              <a:ext cx="2492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f</a:t>
              </a:r>
            </a:p>
          </p:txBody>
        </p:sp>
        <p:sp>
          <p:nvSpPr>
            <p:cNvPr id="22538" name="TextBox 14"/>
            <p:cNvSpPr txBox="1">
              <a:spLocks noChangeArrowheads="1"/>
            </p:cNvSpPr>
            <p:nvPr/>
          </p:nvSpPr>
          <p:spPr bwMode="auto">
            <a:xfrm>
              <a:off x="6553200" y="3505200"/>
              <a:ext cx="2921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f'</a:t>
              </a:r>
            </a:p>
          </p:txBody>
        </p:sp>
        <p:sp>
          <p:nvSpPr>
            <p:cNvPr id="22539" name="TextBox 15"/>
            <p:cNvSpPr txBox="1">
              <a:spLocks noChangeArrowheads="1"/>
            </p:cNvSpPr>
            <p:nvPr/>
          </p:nvSpPr>
          <p:spPr bwMode="auto">
            <a:xfrm>
              <a:off x="6705600" y="1143000"/>
              <a:ext cx="29845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3200" b="1"/>
                <a:t>.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 rot="5400000" flipH="1" flipV="1">
              <a:off x="5295900" y="2552700"/>
              <a:ext cx="2590800" cy="5334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41" name="TextBox 18"/>
            <p:cNvSpPr txBox="1">
              <a:spLocks noChangeArrowheads="1"/>
            </p:cNvSpPr>
            <p:nvPr/>
          </p:nvSpPr>
          <p:spPr bwMode="auto">
            <a:xfrm>
              <a:off x="6781800" y="1981200"/>
              <a:ext cx="3127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/>
                <a:t>x</a:t>
              </a:r>
            </a:p>
          </p:txBody>
        </p:sp>
        <p:sp>
          <p:nvSpPr>
            <p:cNvPr id="22542" name="TextBox 19"/>
            <p:cNvSpPr txBox="1">
              <a:spLocks noChangeArrowheads="1"/>
            </p:cNvSpPr>
            <p:nvPr/>
          </p:nvSpPr>
          <p:spPr bwMode="auto">
            <a:xfrm>
              <a:off x="6096000" y="2819400"/>
              <a:ext cx="3556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/>
                <a:t>x</a:t>
              </a:r>
              <a:r>
                <a:rPr lang="en-US"/>
                <a:t>'</a:t>
              </a:r>
            </a:p>
          </p:txBody>
        </p:sp>
        <p:cxnSp>
          <p:nvCxnSpPr>
            <p:cNvPr id="22" name="Straight Arrow Connector 21"/>
            <p:cNvCxnSpPr>
              <a:stCxn id="22542" idx="3"/>
            </p:cNvCxnSpPr>
            <p:nvPr/>
          </p:nvCxnSpPr>
          <p:spPr>
            <a:xfrm flipV="1">
              <a:off x="6451600" y="2819400"/>
              <a:ext cx="101600" cy="1841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5400000">
              <a:off x="6683375" y="2339975"/>
              <a:ext cx="196850" cy="152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45" name="TextBox 24"/>
            <p:cNvSpPr txBox="1">
              <a:spLocks noChangeArrowheads="1"/>
            </p:cNvSpPr>
            <p:nvPr/>
          </p:nvSpPr>
          <p:spPr bwMode="auto">
            <a:xfrm>
              <a:off x="6858000" y="1230313"/>
              <a:ext cx="33813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/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908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Homography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Definition</a:t>
            </a:r>
          </a:p>
          <a:p>
            <a:pPr lvl="1"/>
            <a:r>
              <a:rPr lang="en-US" dirty="0" smtClean="0"/>
              <a:t>General mathematics: </a:t>
            </a:r>
          </a:p>
          <a:p>
            <a:pPr marL="457200" lvl="1" indent="0">
              <a:buNone/>
            </a:pPr>
            <a:r>
              <a:rPr lang="en-US" i="1" dirty="0"/>
              <a:t> </a:t>
            </a:r>
            <a:r>
              <a:rPr lang="en-US" i="1" dirty="0" smtClean="0"/>
              <a:t>     </a:t>
            </a:r>
            <a:r>
              <a:rPr lang="en-US" i="1" dirty="0" err="1" smtClean="0"/>
              <a:t>homography</a:t>
            </a:r>
            <a:r>
              <a:rPr lang="en-US" dirty="0" smtClean="0"/>
              <a:t> = projective linear transformation</a:t>
            </a:r>
            <a:endParaRPr lang="en-US" dirty="0"/>
          </a:p>
          <a:p>
            <a:pPr lvl="1"/>
            <a:r>
              <a:rPr lang="en-US" dirty="0" smtClean="0"/>
              <a:t>Vision (most common usage): </a:t>
            </a:r>
          </a:p>
          <a:p>
            <a:pPr marL="457200" lvl="1" indent="0">
              <a:buNone/>
            </a:pPr>
            <a:r>
              <a:rPr lang="en-US" i="1" dirty="0"/>
              <a:t> </a:t>
            </a:r>
            <a:r>
              <a:rPr lang="en-US" i="1" dirty="0" smtClean="0"/>
              <a:t>     </a:t>
            </a:r>
            <a:r>
              <a:rPr lang="en-US" i="1" dirty="0" err="1" smtClean="0"/>
              <a:t>homography</a:t>
            </a:r>
            <a:r>
              <a:rPr lang="en-US" dirty="0" smtClean="0"/>
              <a:t> = linear transformation between 	two image planes</a:t>
            </a:r>
          </a:p>
          <a:p>
            <a:endParaRPr lang="en-US" dirty="0"/>
          </a:p>
          <a:p>
            <a:r>
              <a:rPr lang="en-US" dirty="0" smtClean="0"/>
              <a:t>Examples</a:t>
            </a:r>
          </a:p>
          <a:p>
            <a:pPr lvl="1"/>
            <a:r>
              <a:rPr lang="en-US" dirty="0" smtClean="0"/>
              <a:t>Project 3D surface into frontal view</a:t>
            </a:r>
          </a:p>
          <a:p>
            <a:pPr lvl="1"/>
            <a:r>
              <a:rPr lang="en-US" dirty="0" smtClean="0"/>
              <a:t>Relate two views that differ only by rotation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3440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Homography</a:t>
            </a:r>
            <a:r>
              <a:rPr lang="en-US" dirty="0" smtClean="0"/>
              <a:t> example: </a:t>
            </a:r>
            <a:br>
              <a:rPr lang="en-US" dirty="0" smtClean="0"/>
            </a:br>
            <a:r>
              <a:rPr lang="en-US" dirty="0" smtClean="0"/>
              <a:t>Image </a:t>
            </a:r>
            <a:r>
              <a:rPr lang="en-US" dirty="0"/>
              <a:t>rectification</a:t>
            </a: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graphicFrame>
        <p:nvGraphicFramePr>
          <p:cNvPr id="330756" name="Object 4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89430888"/>
              </p:ext>
            </p:extLst>
          </p:nvPr>
        </p:nvGraphicFramePr>
        <p:xfrm>
          <a:off x="932543" y="1408113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32" name="Photo Editor Photo" r:id="rId19" imgW="5106113" imgH="5172797" progId="MSPhotoEd.3">
                  <p:embed/>
                </p:oleObj>
              </mc:Choice>
              <mc:Fallback>
                <p:oleObj name="Photo Editor Photo" r:id="rId19" imgW="5106113" imgH="5172797" progId="MSPhotoEd.3">
                  <p:embed/>
                  <p:pic>
                    <p:nvPicPr>
                      <p:cNvPr id="33075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2543" y="1408113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0759" name="Object 7"/>
          <p:cNvGraphicFramePr>
            <a:graphicFrameLocks noChangeAspect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426539149"/>
              </p:ext>
            </p:extLst>
          </p:nvPr>
        </p:nvGraphicFramePr>
        <p:xfrm>
          <a:off x="4742543" y="1408113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33" name="Photo Editor Photo" r:id="rId21" imgW="5106113" imgH="5172797" progId="MSPhotoEd.3">
                  <p:embed/>
                </p:oleObj>
              </mc:Choice>
              <mc:Fallback>
                <p:oleObj name="Photo Editor Photo" r:id="rId21" imgW="5106113" imgH="5172797" progId="MSPhotoEd.3">
                  <p:embed/>
                  <p:pic>
                    <p:nvPicPr>
                      <p:cNvPr id="33075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2543" y="1408113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0765" name="Oval 13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489756" y="4389438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0766" name="Oval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389868" y="4027488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0767" name="Oval 15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551668" y="40560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0768" name="Oval 16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532743" y="4313238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0769" name="Oval 17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752193" y="4411663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0770" name="Oval 18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709456" y="3706813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0771" name="Oval 19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761718" y="37068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0772" name="Oval 2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714218" y="4411663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0773" name="Rectangle 21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85800" y="4114800"/>
            <a:ext cx="777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2400" dirty="0" smtClean="0">
              <a:latin typeface="Arial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2400" dirty="0" smtClean="0">
                <a:latin typeface="Arial" charset="0"/>
              </a:rPr>
              <a:t>	To </a:t>
            </a:r>
            <a:r>
              <a:rPr lang="en-US" sz="2400" dirty="0" err="1">
                <a:latin typeface="Arial" charset="0"/>
              </a:rPr>
              <a:t>unwarp</a:t>
            </a:r>
            <a:r>
              <a:rPr lang="en-US" sz="2400" dirty="0">
                <a:latin typeface="Arial" charset="0"/>
              </a:rPr>
              <a:t> (rectify) an </a:t>
            </a:r>
            <a:r>
              <a:rPr lang="en-US" sz="2400" dirty="0" smtClean="0">
                <a:latin typeface="Arial" charset="0"/>
              </a:rPr>
              <a:t>image solve </a:t>
            </a:r>
            <a:r>
              <a:rPr lang="en-US" sz="2400" dirty="0">
                <a:latin typeface="Arial" charset="0"/>
              </a:rPr>
              <a:t>for </a:t>
            </a:r>
            <a:r>
              <a:rPr lang="en-US" sz="2400" dirty="0" err="1">
                <a:latin typeface="Arial" charset="0"/>
              </a:rPr>
              <a:t>homography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b="1" dirty="0">
                <a:latin typeface="Arial" charset="0"/>
              </a:rPr>
              <a:t>H</a:t>
            </a:r>
            <a:r>
              <a:rPr lang="en-US" sz="2400" dirty="0">
                <a:latin typeface="Arial" charset="0"/>
              </a:rPr>
              <a:t> given </a:t>
            </a:r>
            <a:r>
              <a:rPr lang="en-US" sz="2400" b="1" dirty="0">
                <a:latin typeface="Arial" charset="0"/>
              </a:rPr>
              <a:t>p</a:t>
            </a:r>
            <a:r>
              <a:rPr lang="en-US" sz="2400" dirty="0">
                <a:latin typeface="Arial" charset="0"/>
              </a:rPr>
              <a:t> and </a:t>
            </a:r>
            <a:r>
              <a:rPr lang="en-US" sz="2400" b="1" dirty="0" err="1">
                <a:latin typeface="Arial" charset="0"/>
              </a:rPr>
              <a:t>p</a:t>
            </a:r>
            <a:r>
              <a:rPr lang="en-US" sz="2400" b="1" dirty="0" err="1" smtClean="0">
                <a:latin typeface="Arial" charset="0"/>
              </a:rPr>
              <a:t>’</a:t>
            </a:r>
            <a:r>
              <a:rPr lang="en-US" sz="2400" b="1" dirty="0" smtClean="0">
                <a:latin typeface="Arial" charset="0"/>
              </a:rPr>
              <a:t>:  </a:t>
            </a:r>
            <a:r>
              <a:rPr lang="en-US" sz="2400" dirty="0" err="1" smtClean="0">
                <a:latin typeface="Arial" charset="0"/>
              </a:rPr>
              <a:t>w</a:t>
            </a:r>
            <a:r>
              <a:rPr lang="en-US" sz="2400" b="1" dirty="0" err="1" smtClean="0">
                <a:latin typeface="Arial" charset="0"/>
              </a:rPr>
              <a:t>p</a:t>
            </a:r>
            <a:r>
              <a:rPr lang="en-US" sz="2400" b="1" dirty="0" smtClean="0">
                <a:latin typeface="Arial" charset="0"/>
              </a:rPr>
              <a:t>’=Hp</a:t>
            </a:r>
            <a:endParaRPr lang="en-US" sz="2000" b="1" dirty="0">
              <a:latin typeface="Arial" charset="0"/>
            </a:endParaRPr>
          </a:p>
        </p:txBody>
      </p:sp>
      <p:sp>
        <p:nvSpPr>
          <p:cNvPr id="330774" name="Text Box 22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583418" y="3846513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p</a:t>
            </a:r>
          </a:p>
        </p:txBody>
      </p:sp>
      <p:sp>
        <p:nvSpPr>
          <p:cNvPr id="330775" name="Text Box 23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788706" y="3617913"/>
            <a:ext cx="409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 charset="0"/>
              </a:rPr>
              <a:t>p’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4132943" y="3084513"/>
            <a:ext cx="533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5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Homography</a:t>
            </a:r>
            <a:r>
              <a:rPr lang="en-US" dirty="0"/>
              <a:t> </a:t>
            </a:r>
            <a:r>
              <a:rPr lang="en-US" dirty="0" smtClean="0"/>
              <a:t>example: </a:t>
            </a:r>
            <a:br>
              <a:rPr lang="en-US" dirty="0" smtClean="0"/>
            </a:br>
            <a:r>
              <a:rPr lang="en-US" dirty="0" smtClean="0"/>
              <a:t>Planar mapping</a:t>
            </a:r>
            <a:endParaRPr lang="en-US" dirty="0"/>
          </a:p>
        </p:txBody>
      </p:sp>
      <p:pic>
        <p:nvPicPr>
          <p:cNvPr id="4" name="Freedom HP Commercial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633" end="1132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719" y="1825625"/>
            <a:ext cx="8214562" cy="4628184"/>
          </a:xfrm>
        </p:spPr>
      </p:pic>
      <p:sp>
        <p:nvSpPr>
          <p:cNvPr id="5" name="Rectangle 4"/>
          <p:cNvSpPr/>
          <p:nvPr/>
        </p:nvSpPr>
        <p:spPr>
          <a:xfrm>
            <a:off x="3314284" y="6453809"/>
            <a:ext cx="2515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Freedom HP Commercial</a:t>
            </a:r>
          </a:p>
        </p:txBody>
      </p:sp>
    </p:spTree>
    <p:extLst>
      <p:ext uri="{BB962C8B-B14F-4D97-AF65-F5344CB8AC3E}">
        <p14:creationId xmlns:p14="http://schemas.microsoft.com/office/powerpoint/2010/main" val="88790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Stitching Algorithm Overview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Detect </a:t>
            </a:r>
            <a:r>
              <a:rPr lang="en-US" dirty="0" err="1" smtClean="0"/>
              <a:t>keypoints</a:t>
            </a:r>
            <a:r>
              <a:rPr lang="en-US" dirty="0" smtClean="0"/>
              <a:t> (e.g., SIFT)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Match </a:t>
            </a:r>
            <a:r>
              <a:rPr lang="en-US" dirty="0" err="1" smtClean="0"/>
              <a:t>keypoints</a:t>
            </a:r>
            <a:r>
              <a:rPr lang="en-US" dirty="0" smtClean="0"/>
              <a:t> (e.g., 1</a:t>
            </a:r>
            <a:r>
              <a:rPr lang="en-US" baseline="30000" dirty="0" smtClean="0"/>
              <a:t>st</a:t>
            </a:r>
            <a:r>
              <a:rPr lang="en-US" dirty="0" smtClean="0"/>
              <a:t>/2</a:t>
            </a:r>
            <a:r>
              <a:rPr lang="en-US" baseline="30000" dirty="0" smtClean="0"/>
              <a:t>nd</a:t>
            </a:r>
            <a:r>
              <a:rPr lang="en-US" dirty="0" smtClean="0"/>
              <a:t> NN &lt; thresh)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Estimate </a:t>
            </a:r>
            <a:r>
              <a:rPr lang="en-US" dirty="0" err="1" smtClean="0"/>
              <a:t>homography</a:t>
            </a:r>
            <a:r>
              <a:rPr lang="en-US" dirty="0" smtClean="0"/>
              <a:t> with four matched </a:t>
            </a:r>
            <a:r>
              <a:rPr lang="en-US" dirty="0" err="1" smtClean="0"/>
              <a:t>keypoints</a:t>
            </a:r>
            <a:r>
              <a:rPr lang="en-US" dirty="0" smtClean="0"/>
              <a:t> (using RANSAC)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Combine images</a:t>
            </a:r>
          </a:p>
        </p:txBody>
      </p:sp>
    </p:spTree>
    <p:extLst>
      <p:ext uri="{BB962C8B-B14F-4D97-AF65-F5344CB8AC3E}">
        <p14:creationId xmlns:p14="http://schemas.microsoft.com/office/powerpoint/2010/main" val="102637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35563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	Assume we have four matched points: How do we compute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</a:t>
            </a:r>
            <a:r>
              <a:rPr lang="en-US" dirty="0" smtClean="0"/>
              <a:t>?</a:t>
            </a:r>
          </a:p>
          <a:p>
            <a:pPr>
              <a:defRPr/>
            </a:pPr>
            <a:endParaRPr lang="en-US" sz="1200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Direct Linear Transformation (DLT)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524000" y="3505200"/>
          <a:ext cx="1570038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95" name="Equation" r:id="rId3" imgW="495000" imgH="164880" progId="Equation.3">
                  <p:embed/>
                </p:oleObj>
              </mc:Choice>
              <mc:Fallback>
                <p:oleObj name="Equation" r:id="rId3" imgW="495000" imgH="16488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505200"/>
                        <a:ext cx="1570038" cy="523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381000" y="5029200"/>
          <a:ext cx="6667500" cy="982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96" name="Equation" r:id="rId5" imgW="3187440" imgH="469800" progId="Equation.3">
                  <p:embed/>
                </p:oleObj>
              </mc:Choice>
              <mc:Fallback>
                <p:oleObj name="Equation" r:id="rId5" imgW="3187440" imgH="469800" progId="Equation.3">
                  <p:embed/>
                  <p:pic>
                    <p:nvPicPr>
                      <p:cNvPr id="10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5029200"/>
                        <a:ext cx="6667500" cy="982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3581400" y="3200400"/>
          <a:ext cx="10287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97" name="Equation" r:id="rId7" imgW="672840" imgH="698400" progId="Equation.3">
                  <p:embed/>
                </p:oleObj>
              </mc:Choice>
              <mc:Fallback>
                <p:oleObj name="Equation" r:id="rId7" imgW="672840" imgH="698400" progId="Equation.3">
                  <p:embed/>
                  <p:pic>
                    <p:nvPicPr>
                      <p:cNvPr id="102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3200400"/>
                        <a:ext cx="1028700" cy="1066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5"/>
          <p:cNvGraphicFramePr>
            <a:graphicFrameLocks noChangeAspect="1"/>
          </p:cNvGraphicFramePr>
          <p:nvPr/>
        </p:nvGraphicFramePr>
        <p:xfrm>
          <a:off x="5105400" y="2971800"/>
          <a:ext cx="2251075" cy="1417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98" name="Equation" r:id="rId9" imgW="1130040" imgH="711000" progId="Equation.3">
                  <p:embed/>
                </p:oleObj>
              </mc:Choice>
              <mc:Fallback>
                <p:oleObj name="Equation" r:id="rId9" imgW="1130040" imgH="711000" progId="Equation.3">
                  <p:embed/>
                  <p:pic>
                    <p:nvPicPr>
                      <p:cNvPr id="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2971800"/>
                        <a:ext cx="2251075" cy="1417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6"/>
          <p:cNvGraphicFramePr>
            <a:graphicFrameLocks noChangeAspect="1"/>
          </p:cNvGraphicFramePr>
          <p:nvPr/>
        </p:nvGraphicFramePr>
        <p:xfrm>
          <a:off x="7766050" y="4552950"/>
          <a:ext cx="546100" cy="203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99" name="Equation" r:id="rId11" imgW="558720" imgH="2082600" progId="Equation.3">
                  <p:embed/>
                </p:oleObj>
              </mc:Choice>
              <mc:Fallback>
                <p:oleObj name="Equation" r:id="rId11" imgW="558720" imgH="2082600" progId="Equation.3">
                  <p:embed/>
                  <p:pic>
                    <p:nvPicPr>
                      <p:cNvPr id="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6050" y="4552950"/>
                        <a:ext cx="546100" cy="2036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287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2250"/>
            <a:ext cx="8229600" cy="4908549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dirty="0" smtClean="0"/>
              <a:t>Direct Linear Transform</a:t>
            </a:r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  <a:p>
            <a:r>
              <a:rPr lang="en-US" sz="2400" dirty="0" smtClean="0"/>
              <a:t>Apply SVD: </a:t>
            </a:r>
            <a:r>
              <a:rPr lang="en-US" sz="2400" b="1" i="1" dirty="0" smtClean="0"/>
              <a:t>UDV</a:t>
            </a:r>
            <a:r>
              <a:rPr lang="en-US" sz="2400" i="1" baseline="30000" dirty="0" smtClean="0"/>
              <a:t>T</a:t>
            </a:r>
            <a:r>
              <a:rPr lang="en-US" sz="2400" baseline="30000" dirty="0" smtClean="0"/>
              <a:t> </a:t>
            </a:r>
            <a:r>
              <a:rPr lang="en-US" sz="2400" dirty="0" smtClean="0"/>
              <a:t>= </a:t>
            </a:r>
            <a:r>
              <a:rPr lang="en-US" sz="2400" b="1" i="1" dirty="0" smtClean="0"/>
              <a:t>A</a:t>
            </a:r>
          </a:p>
          <a:p>
            <a:r>
              <a:rPr lang="en-US" sz="2400" b="1" i="1" dirty="0" smtClean="0"/>
              <a:t>h = </a:t>
            </a:r>
            <a:r>
              <a:rPr lang="en-US" sz="2400" b="1" i="1" dirty="0" err="1" smtClean="0"/>
              <a:t>V</a:t>
            </a:r>
            <a:r>
              <a:rPr lang="en-US" sz="2400" baseline="-25000" dirty="0" err="1" smtClean="0"/>
              <a:t>smallest</a:t>
            </a:r>
            <a:r>
              <a:rPr lang="en-US" sz="2400" dirty="0" smtClean="0"/>
              <a:t> (column of </a:t>
            </a:r>
            <a:r>
              <a:rPr lang="en-US" sz="2400" b="1" i="1" dirty="0" smtClean="0"/>
              <a:t>V</a:t>
            </a:r>
            <a:r>
              <a:rPr lang="en-US" sz="2400" dirty="0" smtClean="0"/>
              <a:t> corr. to smallest singular value)</a:t>
            </a:r>
          </a:p>
          <a:p>
            <a:endParaRPr lang="en-US" dirty="0" smtClean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411538" y="4881563"/>
          <a:ext cx="238125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93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1538" y="4881563"/>
                        <a:ext cx="238125" cy="450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8" name="Object 3"/>
          <p:cNvGraphicFramePr>
            <a:graphicFrameLocks noChangeAspect="1"/>
          </p:cNvGraphicFramePr>
          <p:nvPr/>
        </p:nvGraphicFramePr>
        <p:xfrm>
          <a:off x="1238250" y="5029200"/>
          <a:ext cx="2779713" cy="147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94" name="Equation" r:id="rId6" imgW="1765080" imgH="939600" progId="Equation.3">
                  <p:embed/>
                </p:oleObj>
              </mc:Choice>
              <mc:Fallback>
                <p:oleObj name="Equation" r:id="rId6" imgW="1765080" imgH="939600" progId="Equation.3">
                  <p:embed/>
                  <p:pic>
                    <p:nvPicPr>
                      <p:cNvPr id="3174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8250" y="5029200"/>
                        <a:ext cx="2779713" cy="1479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149225" y="1922463"/>
          <a:ext cx="8924925" cy="196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95" name="Equation" r:id="rId8" imgW="4267080" imgH="939600" progId="Equation.3">
                  <p:embed/>
                </p:oleObj>
              </mc:Choice>
              <mc:Fallback>
                <p:oleObj name="Equation" r:id="rId8" imgW="4267080" imgH="939600" progId="Equation.3">
                  <p:embed/>
                  <p:pic>
                    <p:nvPicPr>
                      <p:cNvPr id="10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225" y="1922463"/>
                        <a:ext cx="8924925" cy="1963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257800" y="5029200"/>
            <a:ext cx="28956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Matlab </a:t>
            </a:r>
          </a:p>
          <a:p>
            <a:pPr eaLnBrk="1" hangingPunct="1"/>
            <a:r>
              <a:rPr lang="en-US">
                <a:latin typeface="Courier New" pitchFamily="49" charset="0"/>
                <a:cs typeface="Courier New" pitchFamily="49" charset="0"/>
              </a:rPr>
              <a:t>[U, S, V] = svd(A);</a:t>
            </a:r>
          </a:p>
          <a:p>
            <a:pPr eaLnBrk="1" hangingPunct="1"/>
            <a:r>
              <a:rPr lang="en-US">
                <a:latin typeface="Courier New" pitchFamily="49" charset="0"/>
                <a:cs typeface="Courier New" pitchFamily="49" charset="0"/>
              </a:rPr>
              <a:t>h = V(:, end);</a:t>
            </a:r>
          </a:p>
          <a:p>
            <a:pPr eaLnBrk="1" hangingPunct="1"/>
            <a:endParaRPr lang="en-US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0" y="6488113"/>
            <a:ext cx="6661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Explanations of </a:t>
            </a:r>
            <a:r>
              <a:rPr lang="en-US" dirty="0">
                <a:hlinkClick r:id="rId10"/>
              </a:rPr>
              <a:t>SVD</a:t>
            </a:r>
            <a:r>
              <a:rPr lang="en-US" dirty="0"/>
              <a:t> and </a:t>
            </a:r>
            <a:r>
              <a:rPr lang="en-US" dirty="0">
                <a:hlinkClick r:id="rId11"/>
              </a:rPr>
              <a:t>solving homogeneous linear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13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76400"/>
            <a:ext cx="7886700" cy="5094514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 smtClean="0"/>
              <a:t>Assume we have four matched points: How do we compute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</a:t>
            </a:r>
            <a:r>
              <a:rPr lang="en-US" dirty="0" smtClean="0"/>
              <a:t>?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Normalized DLT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Normalize coordinates for each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Translate for zero mean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Scale so that average distance to origin is ~</a:t>
            </a:r>
            <a:r>
              <a:rPr lang="en-US" dirty="0" err="1" smtClean="0"/>
              <a:t>sqrt</a:t>
            </a:r>
            <a:r>
              <a:rPr lang="en-US" dirty="0" smtClean="0"/>
              <a:t>(2)</a:t>
            </a:r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r>
              <a:rPr lang="en-US" dirty="0" smtClean="0"/>
              <a:t>This makes problem better behaved numerically </a:t>
            </a:r>
            <a:br>
              <a:rPr lang="en-US" dirty="0" smtClean="0"/>
            </a:br>
            <a:r>
              <a:rPr lang="en-US" dirty="0" smtClean="0"/>
              <a:t>(see HZ p. 107-108)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Compute     using DLT in normalized coordinates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err="1" smtClean="0"/>
              <a:t>Unnormalize</a:t>
            </a:r>
            <a:r>
              <a:rPr lang="en-US" dirty="0" smtClean="0"/>
              <a:t>: 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0" indent="0">
              <a:buNone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302358"/>
              </p:ext>
            </p:extLst>
          </p:nvPr>
        </p:nvGraphicFramePr>
        <p:xfrm>
          <a:off x="3316515" y="4383315"/>
          <a:ext cx="1112838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43" name="Equation" r:id="rId4" imgW="482400" imgH="164880" progId="Equation.3">
                  <p:embed/>
                </p:oleObj>
              </mc:Choice>
              <mc:Fallback>
                <p:oleObj name="Equation" r:id="rId4" imgW="482400" imgH="164880" progId="Equation.3">
                  <p:embed/>
                  <p:pic>
                    <p:nvPicPr>
                      <p:cNvPr id="307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6515" y="4383315"/>
                        <a:ext cx="1112838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5101631"/>
              </p:ext>
            </p:extLst>
          </p:nvPr>
        </p:nvGraphicFramePr>
        <p:xfrm>
          <a:off x="4819602" y="4361090"/>
          <a:ext cx="1273175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44" name="Equation" r:id="rId6" imgW="583920" imgH="164880" progId="Equation.3">
                  <p:embed/>
                </p:oleObj>
              </mc:Choice>
              <mc:Fallback>
                <p:oleObj name="Equation" r:id="rId6" imgW="583920" imgH="164880" progId="Equation.3">
                  <p:embed/>
                  <p:pic>
                    <p:nvPicPr>
                      <p:cNvPr id="307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9602" y="4361090"/>
                        <a:ext cx="1273175" cy="40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4991160"/>
              </p:ext>
            </p:extLst>
          </p:nvPr>
        </p:nvGraphicFramePr>
        <p:xfrm>
          <a:off x="3371283" y="5830207"/>
          <a:ext cx="1846263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45" name="Equation" r:id="rId8" imgW="799920" imgH="190440" progId="Equation.3">
                  <p:embed/>
                </p:oleObj>
              </mc:Choice>
              <mc:Fallback>
                <p:oleObj name="Equation" r:id="rId8" imgW="799920" imgH="190440" progId="Equation.3">
                  <p:embed/>
                  <p:pic>
                    <p:nvPicPr>
                      <p:cNvPr id="1536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1283" y="5830207"/>
                        <a:ext cx="1846263" cy="439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2108494"/>
              </p:ext>
            </p:extLst>
          </p:nvPr>
        </p:nvGraphicFramePr>
        <p:xfrm>
          <a:off x="3371283" y="6299200"/>
          <a:ext cx="1246188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46" name="Equation" r:id="rId10" imgW="571320" imgH="228600" progId="Equation.3">
                  <p:embed/>
                </p:oleObj>
              </mc:Choice>
              <mc:Fallback>
                <p:oleObj name="Equation" r:id="rId10" imgW="571320" imgH="228600" progId="Equation.3">
                  <p:embed/>
                  <p:pic>
                    <p:nvPicPr>
                      <p:cNvPr id="1536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1283" y="6299200"/>
                        <a:ext cx="1246188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9675163"/>
              </p:ext>
            </p:extLst>
          </p:nvPr>
        </p:nvGraphicFramePr>
        <p:xfrm>
          <a:off x="2593295" y="5360307"/>
          <a:ext cx="3810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47" name="Equation" r:id="rId12" imgW="164880" imgH="203040" progId="Equation.3">
                  <p:embed/>
                </p:oleObj>
              </mc:Choice>
              <mc:Fallback>
                <p:oleObj name="Equation" r:id="rId12" imgW="164880" imgH="203040" progId="Equation.3">
                  <p:embed/>
                  <p:pic>
                    <p:nvPicPr>
                      <p:cNvPr id="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3295" y="5360307"/>
                        <a:ext cx="38100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927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Administrative stuffs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86601"/>
          </a:xfrm>
        </p:spPr>
        <p:txBody>
          <a:bodyPr>
            <a:normAutofit/>
          </a:bodyPr>
          <a:lstStyle/>
          <a:p>
            <a:r>
              <a:rPr lang="en-US" dirty="0" smtClean="0"/>
              <a:t>HW 3 will be out Oct </a:t>
            </a:r>
            <a:r>
              <a:rPr lang="en-US" dirty="0" smtClean="0"/>
              <a:t>3 (Wed), </a:t>
            </a:r>
            <a:r>
              <a:rPr lang="en-US" dirty="0"/>
              <a:t>due Oct </a:t>
            </a:r>
            <a:r>
              <a:rPr lang="en-US" dirty="0" smtClean="0"/>
              <a:t>17 </a:t>
            </a:r>
            <a:r>
              <a:rPr lang="en-US" dirty="0"/>
              <a:t>(Wed) </a:t>
            </a:r>
            <a:endParaRPr lang="en-US" dirty="0" smtClean="0"/>
          </a:p>
          <a:p>
            <a:pPr marL="342900" lvl="1" indent="0">
              <a:buNone/>
            </a:pPr>
            <a:endParaRPr lang="en-US" dirty="0"/>
          </a:p>
          <a:p>
            <a:r>
              <a:rPr lang="en-US" dirty="0" smtClean="0"/>
              <a:t>Getting help?</a:t>
            </a:r>
            <a:endParaRPr lang="en-US" dirty="0"/>
          </a:p>
          <a:p>
            <a:pPr lvl="1"/>
            <a:r>
              <a:rPr lang="en-US" dirty="0" smtClean="0"/>
              <a:t>Piazza</a:t>
            </a:r>
          </a:p>
          <a:p>
            <a:pPr lvl="1"/>
            <a:r>
              <a:rPr lang="en-US" dirty="0" err="1" smtClean="0"/>
              <a:t>Jia</a:t>
            </a:r>
            <a:r>
              <a:rPr lang="en-US" dirty="0" smtClean="0"/>
              <a:t>-Bin’s office hour: </a:t>
            </a:r>
            <a:r>
              <a:rPr lang="en-US" b="1" dirty="0" smtClean="0"/>
              <a:t>3:30 – 4:30 PM Monday </a:t>
            </a:r>
            <a:r>
              <a:rPr lang="en-US" dirty="0" smtClean="0"/>
              <a:t>(440 </a:t>
            </a:r>
            <a:r>
              <a:rPr lang="en-US" dirty="0" err="1" smtClean="0"/>
              <a:t>Whittemore</a:t>
            </a:r>
            <a:r>
              <a:rPr lang="en-US" dirty="0" smtClean="0"/>
              <a:t> Hall)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Accommodation</a:t>
            </a:r>
          </a:p>
          <a:p>
            <a:pPr lvl="1"/>
            <a:r>
              <a:rPr lang="en-US" dirty="0" smtClean="0"/>
              <a:t>Send me an email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6503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382000" cy="51355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Assume we have matched points with outliers: How do we compute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</a:t>
            </a:r>
            <a:r>
              <a:rPr lang="en-US" dirty="0" smtClean="0"/>
              <a:t>?</a:t>
            </a:r>
          </a:p>
          <a:p>
            <a:pPr>
              <a:defRPr/>
            </a:pPr>
            <a:endParaRPr lang="en-US" sz="1200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Automatic </a:t>
            </a:r>
            <a:r>
              <a:rPr lang="en-US" dirty="0" err="1" smtClean="0"/>
              <a:t>Homography</a:t>
            </a:r>
            <a:r>
              <a:rPr lang="en-US" dirty="0" smtClean="0"/>
              <a:t> Estimation with RANSAC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Choose number of samples </a:t>
            </a:r>
            <a:r>
              <a:rPr lang="en-US" i="1" dirty="0" smtClean="0"/>
              <a:t>N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530600"/>
            <a:ext cx="4572000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11"/>
          <p:cNvSpPr txBox="1">
            <a:spLocks noChangeArrowheads="1"/>
          </p:cNvSpPr>
          <p:nvPr/>
        </p:nvSpPr>
        <p:spPr bwMode="auto">
          <a:xfrm>
            <a:off x="7391400" y="6553200"/>
            <a:ext cx="168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hlinkClick r:id="rId3"/>
              </a:rPr>
              <a:t>HZ Tutorial ‘99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24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382000" cy="5135563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 smtClean="0"/>
              <a:t>Assume we have matched points with outliers: How do we compute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</a:t>
            </a:r>
            <a:r>
              <a:rPr lang="en-US" dirty="0" smtClean="0"/>
              <a:t>?</a:t>
            </a:r>
          </a:p>
          <a:p>
            <a:pPr>
              <a:defRPr/>
            </a:pPr>
            <a:endParaRPr lang="en-US" sz="1200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Automatic </a:t>
            </a:r>
            <a:r>
              <a:rPr lang="en-US" dirty="0" err="1" smtClean="0"/>
              <a:t>Homography</a:t>
            </a:r>
            <a:r>
              <a:rPr lang="en-US" dirty="0" smtClean="0"/>
              <a:t> Estimation with RANSAC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Choose number of samples </a:t>
            </a:r>
            <a:r>
              <a:rPr lang="en-US" i="1" dirty="0" smtClean="0"/>
              <a:t>N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Choose 4 random potential matches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Compute </a:t>
            </a:r>
            <a:r>
              <a:rPr lang="en-US" b="1" dirty="0" smtClean="0"/>
              <a:t>H</a:t>
            </a:r>
            <a:r>
              <a:rPr lang="en-US" dirty="0" smtClean="0"/>
              <a:t> using normalized DLT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Project points from </a:t>
            </a:r>
            <a:r>
              <a:rPr lang="en-US" b="1" dirty="0" smtClean="0"/>
              <a:t>x</a:t>
            </a:r>
            <a:r>
              <a:rPr lang="en-US" dirty="0" smtClean="0"/>
              <a:t> to </a:t>
            </a:r>
            <a:r>
              <a:rPr lang="en-US" b="1" dirty="0" smtClean="0"/>
              <a:t>x</a:t>
            </a:r>
            <a:r>
              <a:rPr lang="en-US" dirty="0" smtClean="0"/>
              <a:t>’ for each potentially matching pair: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Count points with projected distance  &lt;  t</a:t>
            </a:r>
          </a:p>
          <a:p>
            <a:pPr marL="914400" lvl="1" indent="-514350">
              <a:defRPr/>
            </a:pPr>
            <a:r>
              <a:rPr lang="en-US" dirty="0" smtClean="0"/>
              <a:t>E.g., t = 3 pixels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Repeat steps 2-5 </a:t>
            </a:r>
            <a:r>
              <a:rPr lang="en-US" i="1" dirty="0" smtClean="0"/>
              <a:t>N</a:t>
            </a:r>
            <a:r>
              <a:rPr lang="en-US" dirty="0" smtClean="0"/>
              <a:t> times</a:t>
            </a:r>
          </a:p>
          <a:p>
            <a:pPr marL="914400" lvl="1" indent="-514350">
              <a:defRPr/>
            </a:pPr>
            <a:r>
              <a:rPr lang="en-US" dirty="0" smtClean="0"/>
              <a:t>Choose </a:t>
            </a:r>
            <a:r>
              <a:rPr lang="en-US" b="1" dirty="0" smtClean="0"/>
              <a:t>H</a:t>
            </a:r>
            <a:r>
              <a:rPr lang="en-US" dirty="0" smtClean="0"/>
              <a:t> with most inliers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  <p:sp>
        <p:nvSpPr>
          <p:cNvPr id="4101" name="TextBox 11"/>
          <p:cNvSpPr txBox="1">
            <a:spLocks noChangeArrowheads="1"/>
          </p:cNvSpPr>
          <p:nvPr/>
        </p:nvSpPr>
        <p:spPr bwMode="auto">
          <a:xfrm>
            <a:off x="7391400" y="6553200"/>
            <a:ext cx="168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hlinkClick r:id="rId3"/>
              </a:rPr>
              <a:t>HZ Tutorial ‘99</a:t>
            </a:r>
            <a:endParaRPr lang="en-US"/>
          </a:p>
        </p:txBody>
      </p:sp>
      <p:sp>
        <p:nvSpPr>
          <p:cNvPr id="8" name="Curved Right Arrow 7"/>
          <p:cNvSpPr/>
          <p:nvPr/>
        </p:nvSpPr>
        <p:spPr>
          <a:xfrm flipV="1">
            <a:off x="112713" y="3048000"/>
            <a:ext cx="381000" cy="19812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3379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4532046"/>
              </p:ext>
            </p:extLst>
          </p:nvPr>
        </p:nvGraphicFramePr>
        <p:xfrm>
          <a:off x="3283226" y="3985591"/>
          <a:ext cx="1076325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15" name="Equation" r:id="rId4" imgW="571320" imgH="228600" progId="Equation.3">
                  <p:embed/>
                </p:oleObj>
              </mc:Choice>
              <mc:Fallback>
                <p:oleObj name="Equation" r:id="rId4" imgW="571320" imgH="228600" progId="Equation.3">
                  <p:embed/>
                  <p:pic>
                    <p:nvPicPr>
                      <p:cNvPr id="3379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3226" y="3985591"/>
                        <a:ext cx="1076325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4771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Image Stitching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Compute interest points on each image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Find candidate matches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Estimate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 </a:t>
            </a:r>
            <a:r>
              <a:rPr lang="en-US" dirty="0" smtClean="0"/>
              <a:t>using matched points and RANSAC with normalized DLT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Project each image onto the same surface and blend</a:t>
            </a:r>
          </a:p>
          <a:p>
            <a:pPr marL="914400" lvl="1" indent="-514350">
              <a:defRPr/>
            </a:pPr>
            <a:r>
              <a:rPr lang="en-US" dirty="0" err="1" smtClean="0"/>
              <a:t>Matlab</a:t>
            </a:r>
            <a:r>
              <a:rPr lang="en-US" dirty="0" smtClean="0"/>
              <a:t>: </a:t>
            </a:r>
            <a:r>
              <a:rPr lang="en-US" dirty="0" err="1" smtClean="0"/>
              <a:t>maketform</a:t>
            </a:r>
            <a:r>
              <a:rPr lang="en-US" dirty="0" smtClean="0"/>
              <a:t>, </a:t>
            </a:r>
            <a:r>
              <a:rPr lang="en-US" dirty="0" err="1" smtClean="0"/>
              <a:t>imtransform</a:t>
            </a: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2329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WINDOWS\Desktop\iccv2003\images\SIFT2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924300"/>
            <a:ext cx="3675063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C:\WINDOWS\Desktop\iccv2003\images\SIFT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24300"/>
            <a:ext cx="367506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C:\WINDOWS\Desktop\is2003\images\imag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C:\WINDOWS\Desktop\is2003\images\imag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RANSAC for Homography</a:t>
            </a:r>
          </a:p>
        </p:txBody>
      </p:sp>
      <p:sp>
        <p:nvSpPr>
          <p:cNvPr id="26631" name="TextBox 6"/>
          <p:cNvSpPr txBox="1">
            <a:spLocks noChangeArrowheads="1"/>
          </p:cNvSpPr>
          <p:nvPr/>
        </p:nvSpPr>
        <p:spPr bwMode="auto">
          <a:xfrm>
            <a:off x="2743200" y="4038600"/>
            <a:ext cx="3602038" cy="523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Initial Matched Points</a:t>
            </a:r>
          </a:p>
        </p:txBody>
      </p:sp>
    </p:spTree>
    <p:extLst>
      <p:ext uri="{BB962C8B-B14F-4D97-AF65-F5344CB8AC3E}">
        <p14:creationId xmlns:p14="http://schemas.microsoft.com/office/powerpoint/2010/main" val="11753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C:\WINDOWS\Desktop\is2003\images\imag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5" descr="C:\WINDOWS\Desktop\is2003\images\imag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RANSAC for Homography</a:t>
            </a:r>
          </a:p>
        </p:txBody>
      </p:sp>
      <p:pic>
        <p:nvPicPr>
          <p:cNvPr id="27653" name="Picture 7" descr="C:\WINDOWS\Desktop\is2003\images\matches1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21125"/>
            <a:ext cx="3675063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8" descr="C:\WINDOWS\Desktop\is2003\images\matches2.jp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921125"/>
            <a:ext cx="3675062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Box 6"/>
          <p:cNvSpPr txBox="1">
            <a:spLocks noChangeArrowheads="1"/>
          </p:cNvSpPr>
          <p:nvPr/>
        </p:nvSpPr>
        <p:spPr bwMode="auto">
          <a:xfrm>
            <a:off x="2743200" y="4038600"/>
            <a:ext cx="3543300" cy="523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Final Matched Points</a:t>
            </a:r>
          </a:p>
        </p:txBody>
      </p:sp>
    </p:spTree>
    <p:extLst>
      <p:ext uri="{BB962C8B-B14F-4D97-AF65-F5344CB8AC3E}">
        <p14:creationId xmlns:p14="http://schemas.microsoft.com/office/powerpoint/2010/main" val="392438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026" descr="C:\WINDOWS\Desktop\is2003\images\imag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1027" descr="C:\WINDOWS\Desktop\is2003\images\imag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10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Verification</a:t>
            </a:r>
          </a:p>
        </p:txBody>
      </p:sp>
      <p:pic>
        <p:nvPicPr>
          <p:cNvPr id="28677" name="Picture 1032" descr="C:\WINDOWS\Desktop\iccv2003\images\inliers1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3921125"/>
            <a:ext cx="3675062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1033" descr="C:\WINDOWS\Desktop\iccv2003\images\inliers2.jp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921125"/>
            <a:ext cx="3675062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72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WINDOWS\Desktop\is2003\images\imag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C:\WINDOWS\Desktop\is2003\images\imag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RANSAC for Homography</a:t>
            </a:r>
          </a:p>
        </p:txBody>
      </p:sp>
      <p:pic>
        <p:nvPicPr>
          <p:cNvPr id="29701" name="Picture 7" descr="C:\WINDOWS\Desktop\is2003\images\homograph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3922713"/>
            <a:ext cx="5691187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AutoShape 8"/>
          <p:cNvSpPr>
            <a:spLocks noChangeArrowheads="1"/>
          </p:cNvSpPr>
          <p:nvPr/>
        </p:nvSpPr>
        <p:spPr bwMode="auto">
          <a:xfrm>
            <a:off x="4191000" y="3200400"/>
            <a:ext cx="739775" cy="1090613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0186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Choosing a Projection Surface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	Many to choose: planar, cylindrical, spherical, cubic, etc.</a:t>
            </a:r>
          </a:p>
        </p:txBody>
      </p:sp>
      <p:pic>
        <p:nvPicPr>
          <p:cNvPr id="30724" name="Picture 2" descr="C:\Users\Hoiem\Documents\Classes\Computational Photography - Fall 2010\projects\stitching\display\initial_match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b="26389"/>
          <a:stretch>
            <a:fillRect/>
          </a:stretch>
        </p:blipFill>
        <p:spPr bwMode="auto">
          <a:xfrm>
            <a:off x="457200" y="2590800"/>
            <a:ext cx="83597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25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Mapping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804737" y="2409527"/>
            <a:ext cx="259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887579" y="2213011"/>
            <a:ext cx="2438400" cy="88231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2887579" y="4543127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039979" y="2409527"/>
            <a:ext cx="0" cy="228600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068053" y="2594011"/>
            <a:ext cx="886326" cy="2101516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735179" y="3400127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3647101" y="3376299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</a:t>
            </a:r>
            <a:endParaRPr lang="en-US" sz="20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3039979" y="2384375"/>
            <a:ext cx="2133600" cy="2311153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44897" y="280219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045991" y="212913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x</a:t>
            </a:r>
            <a:endParaRPr lang="en-US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58696" y="5754340"/>
            <a:ext cx="7296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400" dirty="0" smtClean="0"/>
              <a:t>For red image: pixels are already on the planar surface</a:t>
            </a:r>
          </a:p>
          <a:p>
            <a:pPr marL="342900" indent="-342900">
              <a:buAutoNum type="arabicParenR"/>
            </a:pPr>
            <a:r>
              <a:rPr lang="en-US" sz="2400" dirty="0" smtClean="0"/>
              <a:t>For green image: map to first image plane</a:t>
            </a:r>
            <a:endParaRPr lang="en-US" sz="2400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804737" y="2384375"/>
            <a:ext cx="4588042" cy="16768"/>
          </a:xfrm>
          <a:prstGeom prst="line">
            <a:avLst/>
          </a:prstGeom>
          <a:ln w="38100">
            <a:solidFill>
              <a:srgbClr val="32000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039979" y="2409527"/>
            <a:ext cx="3352800" cy="2286000"/>
          </a:xfrm>
          <a:prstGeom prst="line">
            <a:avLst/>
          </a:prstGeom>
          <a:ln w="28575">
            <a:solidFill>
              <a:srgbClr val="32000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1804737" y="2457182"/>
            <a:ext cx="1235242" cy="2234768"/>
          </a:xfrm>
          <a:prstGeom prst="line">
            <a:avLst/>
          </a:prstGeom>
          <a:ln w="28575">
            <a:solidFill>
              <a:srgbClr val="32000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651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Projection</a:t>
            </a:r>
          </a:p>
        </p:txBody>
      </p:sp>
      <p:pic>
        <p:nvPicPr>
          <p:cNvPr id="31747" name="Picture 3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859155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Box 4"/>
          <p:cNvSpPr txBox="1">
            <a:spLocks noChangeArrowheads="1"/>
          </p:cNvSpPr>
          <p:nvPr/>
        </p:nvSpPr>
        <p:spPr bwMode="auto">
          <a:xfrm>
            <a:off x="2057400" y="5638800"/>
            <a:ext cx="1076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solidFill>
                  <a:schemeClr val="bg1"/>
                </a:solidFill>
              </a:rPr>
              <a:t>Planar</a:t>
            </a:r>
          </a:p>
        </p:txBody>
      </p:sp>
      <p:sp>
        <p:nvSpPr>
          <p:cNvPr id="31749" name="TextBox 5"/>
          <p:cNvSpPr txBox="1">
            <a:spLocks noChangeArrowheads="1"/>
          </p:cNvSpPr>
          <p:nvPr/>
        </p:nvSpPr>
        <p:spPr bwMode="auto">
          <a:xfrm>
            <a:off x="7096125" y="6550025"/>
            <a:ext cx="2047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Photos by Russ Hewett</a:t>
            </a:r>
          </a:p>
        </p:txBody>
      </p:sp>
    </p:spTree>
    <p:extLst>
      <p:ext uri="{BB962C8B-B14F-4D97-AF65-F5344CB8AC3E}">
        <p14:creationId xmlns:p14="http://schemas.microsoft.com/office/powerpoint/2010/main" val="66607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Review: </a:t>
            </a:r>
            <a:r>
              <a:rPr lang="en-US" altLang="zh-TW" dirty="0" smtClean="0"/>
              <a:t>Camera </a:t>
            </a:r>
            <a:r>
              <a:rPr lang="en-US" dirty="0" smtClean="0"/>
              <a:t>Projection Matrix</a:t>
            </a:r>
            <a:endParaRPr lang="en-US" dirty="0"/>
          </a:p>
        </p:txBody>
      </p:sp>
      <p:graphicFrame>
        <p:nvGraphicFramePr>
          <p:cNvPr id="67481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007175"/>
              </p:ext>
            </p:extLst>
          </p:nvPr>
        </p:nvGraphicFramePr>
        <p:xfrm>
          <a:off x="3325813" y="4132263"/>
          <a:ext cx="5815012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294" name="Equation" r:id="rId4" imgW="2730240" imgH="914400" progId="Equation.3">
                  <p:embed/>
                </p:oleObj>
              </mc:Choice>
              <mc:Fallback>
                <p:oleObj name="Equation" r:id="rId4" imgW="2730240" imgH="914400" progId="Equation.3">
                  <p:embed/>
                  <p:pic>
                    <p:nvPicPr>
                      <p:cNvPr id="67481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5813" y="4132263"/>
                        <a:ext cx="5815012" cy="194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28378" y="48006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295" name="Equation" r:id="rId6" imgW="939600" imgH="215640" progId="Equation.3">
                  <p:embed/>
                </p:oleObj>
              </mc:Choice>
              <mc:Fallback>
                <p:oleObj name="Equation" r:id="rId6" imgW="939600" imgH="21564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378" y="48006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ight Arrow 5"/>
          <p:cNvSpPr/>
          <p:nvPr/>
        </p:nvSpPr>
        <p:spPr>
          <a:xfrm>
            <a:off x="3048000" y="5033962"/>
            <a:ext cx="304800" cy="223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8200" y="1301750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 flipV="1">
            <a:off x="7543800" y="1225550"/>
            <a:ext cx="15240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 flipH="1">
            <a:off x="6934200" y="2444750"/>
            <a:ext cx="609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7543800" y="2444750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7543800" y="2673350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7467600" y="2505075"/>
            <a:ext cx="5286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</a:t>
            </a:r>
            <a:r>
              <a:rPr lang="en-US" sz="2000" baseline="-25000"/>
              <a:t>w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6781800" y="297815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</a:t>
            </a:r>
            <a:r>
              <a:rPr lang="en-US" sz="2000" baseline="-25000"/>
              <a:t>w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7848600" y="2063750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</a:t>
            </a:r>
            <a:r>
              <a:rPr lang="en-US" sz="2000" baseline="-25000"/>
              <a:t>w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7620000" y="114935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j</a:t>
            </a:r>
            <a:r>
              <a:rPr lang="en-US" sz="2000" baseline="-25000"/>
              <a:t>w</a:t>
            </a:r>
          </a:p>
        </p:txBody>
      </p:sp>
      <p:cxnSp>
        <p:nvCxnSpPr>
          <p:cNvPr id="16" name="Straight Arrow Connector 15"/>
          <p:cNvCxnSpPr>
            <a:endCxn id="8" idx="0"/>
          </p:cNvCxnSpPr>
          <p:nvPr/>
        </p:nvCxnSpPr>
        <p:spPr>
          <a:xfrm flipV="1">
            <a:off x="3810000" y="2441575"/>
            <a:ext cx="3733800" cy="231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6005652" y="1462088"/>
            <a:ext cx="32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t</a:t>
            </a:r>
          </a:p>
        </p:txBody>
      </p:sp>
      <p:sp>
        <p:nvSpPr>
          <p:cNvPr id="18" name="Curved Left Arrow 17"/>
          <p:cNvSpPr/>
          <p:nvPr/>
        </p:nvSpPr>
        <p:spPr>
          <a:xfrm rot="19926854">
            <a:off x="8272463" y="765175"/>
            <a:ext cx="739775" cy="172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22"/>
          <p:cNvSpPr txBox="1">
            <a:spLocks noChangeArrowheads="1"/>
          </p:cNvSpPr>
          <p:nvPr/>
        </p:nvSpPr>
        <p:spPr bwMode="auto">
          <a:xfrm>
            <a:off x="8161337" y="400170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R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30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Projection</a:t>
            </a:r>
          </a:p>
        </p:txBody>
      </p:sp>
      <p:pic>
        <p:nvPicPr>
          <p:cNvPr id="32771" name="Picture 3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1" r="665" b="23344"/>
          <a:stretch>
            <a:fillRect/>
          </a:stretch>
        </p:blipFill>
        <p:spPr bwMode="auto">
          <a:xfrm>
            <a:off x="304800" y="2209800"/>
            <a:ext cx="8534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4"/>
          <p:cNvSpPr txBox="1">
            <a:spLocks noChangeArrowheads="1"/>
          </p:cNvSpPr>
          <p:nvPr/>
        </p:nvSpPr>
        <p:spPr bwMode="auto">
          <a:xfrm>
            <a:off x="4038600" y="1676400"/>
            <a:ext cx="1076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Planar</a:t>
            </a:r>
          </a:p>
        </p:txBody>
      </p:sp>
    </p:spTree>
    <p:extLst>
      <p:ext uri="{BB962C8B-B14F-4D97-AF65-F5344CB8AC3E}">
        <p14:creationId xmlns:p14="http://schemas.microsoft.com/office/powerpoint/2010/main" val="343203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Cylindrical Mapping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828800" y="1295400"/>
            <a:ext cx="4572000" cy="4572000"/>
          </a:xfrm>
          <a:prstGeom prst="ellipse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2803358" y="1295400"/>
            <a:ext cx="259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886200" y="1098884"/>
            <a:ext cx="2438400" cy="88231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3886200" y="34290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038600" y="1295400"/>
            <a:ext cx="0" cy="228600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066674" y="1479884"/>
            <a:ext cx="886326" cy="2101516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33800" y="2286000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4509837" y="2574758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</a:t>
            </a:r>
            <a:endParaRPr lang="en-US" sz="2000" dirty="0"/>
          </a:p>
        </p:txBody>
      </p:sp>
      <p:cxnSp>
        <p:nvCxnSpPr>
          <p:cNvPr id="19" name="Straight Connector 18"/>
          <p:cNvCxnSpPr/>
          <p:nvPr/>
        </p:nvCxnSpPr>
        <p:spPr>
          <a:xfrm flipH="1" flipV="1">
            <a:off x="3048000" y="1343055"/>
            <a:ext cx="990600" cy="2238345"/>
          </a:xfrm>
          <a:prstGeom prst="line">
            <a:avLst/>
          </a:prstGeom>
          <a:ln w="38100">
            <a:solidFill>
              <a:srgbClr val="32000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914001" y="110289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951748" y="128701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x</a:t>
            </a:r>
            <a:endParaRPr lang="en-US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07624" y="6021721"/>
            <a:ext cx="82044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000" dirty="0" smtClean="0"/>
              <a:t>For red image: compute h, theta on cylindrical surface from (u, v)</a:t>
            </a:r>
          </a:p>
          <a:p>
            <a:pPr marL="342900" indent="-342900">
              <a:buAutoNum type="arabicParenR"/>
            </a:pPr>
            <a:r>
              <a:rPr lang="en-US" sz="2000" dirty="0" smtClean="0"/>
              <a:t>For green image: map to first image plane, than map to cylindrical surface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2544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Cylindrical Projection</a:t>
            </a:r>
          </a:p>
        </p:txBody>
      </p:sp>
      <p:pic>
        <p:nvPicPr>
          <p:cNvPr id="33795" name="Picture 2" descr="C:\Users\Hoiem\Documents\Classes\Computational Photography - Fall 2010\projects\stitching\display\merged_cylindric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919288"/>
            <a:ext cx="908685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Box 5"/>
          <p:cNvSpPr txBox="1">
            <a:spLocks noChangeArrowheads="1"/>
          </p:cNvSpPr>
          <p:nvPr/>
        </p:nvSpPr>
        <p:spPr bwMode="auto">
          <a:xfrm>
            <a:off x="3429000" y="1371600"/>
            <a:ext cx="1608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Cylindrical</a:t>
            </a:r>
          </a:p>
        </p:txBody>
      </p:sp>
    </p:spTree>
    <p:extLst>
      <p:ext uri="{BB962C8B-B14F-4D97-AF65-F5344CB8AC3E}">
        <p14:creationId xmlns:p14="http://schemas.microsoft.com/office/powerpoint/2010/main" val="388218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Cylindrical Projection</a:t>
            </a:r>
          </a:p>
        </p:txBody>
      </p:sp>
      <p:pic>
        <p:nvPicPr>
          <p:cNvPr id="34819" name="Picture 2" descr="C:\Users\Hoiem\Documents\Classes\Computational Photography - Fall 2010\projects\stitching\display\merged_cylindric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5" b="4575"/>
          <a:stretch>
            <a:fillRect/>
          </a:stretch>
        </p:blipFill>
        <p:spPr bwMode="auto">
          <a:xfrm>
            <a:off x="28575" y="2057400"/>
            <a:ext cx="90868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Box 5"/>
          <p:cNvSpPr txBox="1">
            <a:spLocks noChangeArrowheads="1"/>
          </p:cNvSpPr>
          <p:nvPr/>
        </p:nvSpPr>
        <p:spPr bwMode="auto">
          <a:xfrm>
            <a:off x="3429000" y="1371600"/>
            <a:ext cx="1608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Cylindrical</a:t>
            </a:r>
          </a:p>
        </p:txBody>
      </p:sp>
    </p:spTree>
    <p:extLst>
      <p:ext uri="{BB962C8B-B14F-4D97-AF65-F5344CB8AC3E}">
        <p14:creationId xmlns:p14="http://schemas.microsoft.com/office/powerpoint/2010/main" val="13878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5844" name="Picture 3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1" r="665" b="23344"/>
          <a:stretch>
            <a:fillRect/>
          </a:stretch>
        </p:blipFill>
        <p:spPr bwMode="auto">
          <a:xfrm>
            <a:off x="304800" y="838200"/>
            <a:ext cx="8534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2" descr="C:\Users\Hoiem\Documents\Classes\Computational Photography - Fall 2010\projects\stitching\display\merged_cylindric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9" t="4575" b="4575"/>
          <a:stretch>
            <a:fillRect/>
          </a:stretch>
        </p:blipFill>
        <p:spPr bwMode="auto">
          <a:xfrm>
            <a:off x="0" y="3962400"/>
            <a:ext cx="9144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Box 5"/>
          <p:cNvSpPr txBox="1">
            <a:spLocks noChangeArrowheads="1"/>
          </p:cNvSpPr>
          <p:nvPr/>
        </p:nvSpPr>
        <p:spPr bwMode="auto">
          <a:xfrm>
            <a:off x="7848600" y="3352800"/>
            <a:ext cx="890588" cy="369888"/>
          </a:xfrm>
          <a:prstGeom prst="rect">
            <a:avLst/>
          </a:prstGeom>
          <a:solidFill>
            <a:schemeClr val="bg1">
              <a:alpha val="4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/>
              <a:t>Planar</a:t>
            </a:r>
          </a:p>
        </p:txBody>
      </p:sp>
      <p:sp>
        <p:nvSpPr>
          <p:cNvPr id="35847" name="TextBox 6"/>
          <p:cNvSpPr txBox="1">
            <a:spLocks noChangeArrowheads="1"/>
          </p:cNvSpPr>
          <p:nvPr/>
        </p:nvSpPr>
        <p:spPr bwMode="auto">
          <a:xfrm>
            <a:off x="7620000" y="6248400"/>
            <a:ext cx="1365250" cy="369888"/>
          </a:xfrm>
          <a:prstGeom prst="rect">
            <a:avLst/>
          </a:prstGeom>
          <a:solidFill>
            <a:schemeClr val="bg1">
              <a:alpha val="4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/>
              <a:t>Cylindrical</a:t>
            </a:r>
          </a:p>
        </p:txBody>
      </p:sp>
    </p:spTree>
    <p:extLst>
      <p:ext uri="{BB962C8B-B14F-4D97-AF65-F5344CB8AC3E}">
        <p14:creationId xmlns:p14="http://schemas.microsoft.com/office/powerpoint/2010/main" val="97093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Recognizing Panoramas</a:t>
            </a:r>
          </a:p>
        </p:txBody>
      </p:sp>
      <p:grpSp>
        <p:nvGrpSpPr>
          <p:cNvPr id="37891" name="Group 40"/>
          <p:cNvGrpSpPr>
            <a:grpSpLocks/>
          </p:cNvGrpSpPr>
          <p:nvPr/>
        </p:nvGrpSpPr>
        <p:grpSpPr bwMode="auto">
          <a:xfrm>
            <a:off x="990600" y="963613"/>
            <a:ext cx="7010400" cy="5360987"/>
            <a:chOff x="45" y="0"/>
            <a:chExt cx="8064" cy="6166"/>
          </a:xfrm>
        </p:grpSpPr>
        <p:grpSp>
          <p:nvGrpSpPr>
            <p:cNvPr id="37894" name="Group 7"/>
            <p:cNvGrpSpPr>
              <a:grpSpLocks noChangeAspect="1"/>
            </p:cNvGrpSpPr>
            <p:nvPr/>
          </p:nvGrpSpPr>
          <p:grpSpPr bwMode="auto">
            <a:xfrm>
              <a:off x="762" y="2689"/>
              <a:ext cx="6855" cy="3477"/>
              <a:chOff x="9504" y="5904"/>
              <a:chExt cx="8160" cy="4137"/>
            </a:xfrm>
          </p:grpSpPr>
          <p:pic>
            <p:nvPicPr>
              <p:cNvPr id="37921" name="Picture 8" descr="C:\WINDOWS\Desktop\is2003\images\rohr2Large.jpg"/>
              <p:cNvPicPr preferRelativeResize="0"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16" y="5904"/>
                <a:ext cx="3840" cy="2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2" name="Picture 9" descr="C:\WINDOWS\Desktop\is2003\images\rohr1Large.jpg"/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04" y="5904"/>
                <a:ext cx="3241" cy="4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3" name="Picture 10" descr="C:\WINDOWS\Desktop\is2003\images\rohr3Large.jpg"/>
              <p:cNvPicPr preferRelativeResize="0"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16" y="8256"/>
                <a:ext cx="2496" cy="1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4" name="Picture 11" descr="C:\WINDOWS\Desktop\is2003\images\rohr4Large.jpg"/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08" y="8256"/>
                <a:ext cx="2256" cy="1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7895" name="Group 12"/>
            <p:cNvGrpSpPr>
              <a:grpSpLocks noChangeAspect="1"/>
            </p:cNvGrpSpPr>
            <p:nvPr/>
          </p:nvGrpSpPr>
          <p:grpSpPr bwMode="auto">
            <a:xfrm>
              <a:off x="45" y="0"/>
              <a:ext cx="8064" cy="2268"/>
              <a:chOff x="9216" y="4176"/>
              <a:chExt cx="9216" cy="2592"/>
            </a:xfrm>
          </p:grpSpPr>
          <p:pic>
            <p:nvPicPr>
              <p:cNvPr id="37897" name="Picture 13" descr="C:\WINDOWS\Desktop\is2003\images\thumb\0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8" y="4176"/>
                <a:ext cx="1152" cy="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898" name="Picture 14" descr="C:\WINDOWS\Desktop\is2003\images\thumb\1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16" y="4176"/>
                <a:ext cx="1152" cy="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899" name="Picture 15" descr="C:\WINDOWS\Desktop\is2003\images\thumb\2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0" y="4176"/>
                <a:ext cx="1152" cy="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0" name="Picture 16" descr="C:\WINDOWS\Desktop\is2003\images\thumb\4.jp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24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1" name="Picture 17" descr="C:\WINDOWS\Desktop\is2003\images\thumb\5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76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2" name="Picture 18" descr="C:\WINDOWS\Desktop\is2003\images\thumb\6.jp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28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3" name="Picture 19" descr="C:\WINDOWS\Desktop\is2003\images\thumb\7.jp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0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4" name="Picture 20" descr="C:\WINDOWS\Desktop\is2003\images\thumb\8.jpg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16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5" name="Picture 21" descr="C:\WINDOWS\Desktop\is2003\images\thumb\9.jpg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8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6" name="Picture 22" descr="C:\WINDOWS\Desktop\is2003\images\thumb\10.jpg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0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7" name="Picture 23" descr="C:\WINDOWS\Desktop\is2003\images\thumb\11.jpg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72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8" name="Picture 24" descr="C:\WINDOWS\Desktop\is2003\images\thumb\12.jpg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24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9" name="Picture 25" descr="C:\WINDOWS\Desktop\is2003\images\thumb\13.jpg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76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0" name="Picture 26" descr="C:\WINDOWS\Desktop\is2003\images\thumb\14.jpg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28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1" name="Picture 27" descr="C:\WINDOWS\Desktop\is2003\images\thumb\15.jpg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0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2" name="Picture 28" descr="C:\WINDOWS\Desktop\is2003\images\thumb\19.jpg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72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3" name="Picture 29" descr="C:\WINDOWS\Desktop\is2003\images\thumb\20.jpg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24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4" name="Picture 30" descr="C:\WINDOWS\Desktop\is2003\images\thumb\21.jpg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76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5" name="Picture 31" descr="C:\WINDOWS\Desktop\is2003\images\thumb\22.jpg"/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28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6" name="Picture 32" descr="C:\WINDOWS\Desktop\is2003\images\thumb\23.jpg"/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0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7" name="Picture 33" descr="C:\WINDOWS\Desktop\is2003\images\thumb\3.jpg"/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72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8" name="Picture 34" descr="C:\WINDOWS\Desktop\is2003\images\thumb\16.jpg"/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16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9" name="Picture 35" descr="C:\WINDOWS\Desktop\is2003\images\thumb\17.jpg"/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8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0" name="Picture 36" descr="C:\WINDOWS\Desktop\is2003\images\thumb\18.jpg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0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7896" name="AutoShape 37"/>
            <p:cNvSpPr>
              <a:spLocks noChangeArrowheads="1"/>
            </p:cNvSpPr>
            <p:nvPr/>
          </p:nvSpPr>
          <p:spPr bwMode="auto">
            <a:xfrm>
              <a:off x="3639" y="2016"/>
              <a:ext cx="314" cy="482"/>
            </a:xfrm>
            <a:prstGeom prst="downArrow">
              <a:avLst>
                <a:gd name="adj1" fmla="val 50000"/>
                <a:gd name="adj2" fmla="val 36827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7892" name="TextBox 35"/>
          <p:cNvSpPr txBox="1">
            <a:spLocks noChangeArrowheads="1"/>
          </p:cNvSpPr>
          <p:nvPr/>
        </p:nvSpPr>
        <p:spPr bwMode="auto">
          <a:xfrm>
            <a:off x="6022975" y="6488113"/>
            <a:ext cx="3121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Brown and Lowe 2003, 2007</a:t>
            </a:r>
          </a:p>
        </p:txBody>
      </p:sp>
      <p:sp>
        <p:nvSpPr>
          <p:cNvPr id="37893" name="TextBox 36"/>
          <p:cNvSpPr txBox="1">
            <a:spLocks noChangeArrowheads="1"/>
          </p:cNvSpPr>
          <p:nvPr/>
        </p:nvSpPr>
        <p:spPr bwMode="auto">
          <a:xfrm>
            <a:off x="0" y="6550025"/>
            <a:ext cx="548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Some of following material from Brown and Lowe 2003 talk</a:t>
            </a:r>
          </a:p>
        </p:txBody>
      </p:sp>
    </p:spTree>
    <p:extLst>
      <p:ext uri="{BB962C8B-B14F-4D97-AF65-F5344CB8AC3E}">
        <p14:creationId xmlns:p14="http://schemas.microsoft.com/office/powerpoint/2010/main" val="86959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Recognizing Panoramas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Input: N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Extract SIFT points, descriptors from all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Find K-nearest neighbors for each point (K=4)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For each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Select M candidate matching images by counting matched </a:t>
            </a:r>
            <a:r>
              <a:rPr lang="en-US" dirty="0" err="1" smtClean="0"/>
              <a:t>keypoints</a:t>
            </a:r>
            <a:r>
              <a:rPr lang="en-US" dirty="0" smtClean="0"/>
              <a:t> (m=6)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Solve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err="1" smtClean="0"/>
              <a:t>H</a:t>
            </a:r>
            <a:r>
              <a:rPr lang="en-US" baseline="-25000" dirty="0" err="1" smtClean="0"/>
              <a:t>ij</a:t>
            </a:r>
            <a:r>
              <a:rPr lang="en-US" dirty="0" smtClean="0"/>
              <a:t> for each matched image</a:t>
            </a:r>
          </a:p>
        </p:txBody>
      </p:sp>
    </p:spTree>
    <p:extLst>
      <p:ext uri="{BB962C8B-B14F-4D97-AF65-F5344CB8AC3E}">
        <p14:creationId xmlns:p14="http://schemas.microsoft.com/office/powerpoint/2010/main" val="132456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Recognizing Panoramas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Input: N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Extract SIFT points, descriptors from all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Find K-nearest neighbors for each point (K=4)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For each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Select M candidate matching images by counting matched </a:t>
            </a:r>
            <a:r>
              <a:rPr lang="en-US" dirty="0" err="1" smtClean="0"/>
              <a:t>keypoints</a:t>
            </a:r>
            <a:r>
              <a:rPr lang="en-US" dirty="0" smtClean="0"/>
              <a:t> (m=6)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Solve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err="1" smtClean="0"/>
              <a:t>H</a:t>
            </a:r>
            <a:r>
              <a:rPr lang="en-US" baseline="-25000" dirty="0" err="1" smtClean="0"/>
              <a:t>ij</a:t>
            </a:r>
            <a:r>
              <a:rPr lang="en-US" dirty="0" smtClean="0"/>
              <a:t> for each matched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Decide if match is valid (</a:t>
            </a:r>
            <a:r>
              <a:rPr lang="en-US" dirty="0" err="1" smtClean="0"/>
              <a:t>n</a:t>
            </a:r>
            <a:r>
              <a:rPr lang="en-US" baseline="-25000" dirty="0" err="1" smtClean="0"/>
              <a:t>i</a:t>
            </a:r>
            <a:r>
              <a:rPr lang="en-US" dirty="0" smtClean="0"/>
              <a:t>  &gt;  8  +   0.3 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f</a:t>
            </a:r>
            <a:r>
              <a:rPr lang="en-US" dirty="0" smtClean="0"/>
              <a:t> )</a:t>
            </a:r>
            <a:endParaRPr lang="en-US" baseline="-25000" dirty="0"/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4585252" y="5349875"/>
            <a:ext cx="5334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1" name="TextBox 5"/>
          <p:cNvSpPr txBox="1">
            <a:spLocks noChangeArrowheads="1"/>
          </p:cNvSpPr>
          <p:nvPr/>
        </p:nvSpPr>
        <p:spPr bwMode="auto">
          <a:xfrm>
            <a:off x="4128052" y="5807075"/>
            <a:ext cx="979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# inliers</a:t>
            </a:r>
          </a:p>
        </p:txBody>
      </p:sp>
      <p:sp>
        <p:nvSpPr>
          <p:cNvPr id="39942" name="TextBox 6"/>
          <p:cNvSpPr txBox="1">
            <a:spLocks noChangeArrowheads="1"/>
          </p:cNvSpPr>
          <p:nvPr/>
        </p:nvSpPr>
        <p:spPr bwMode="auto">
          <a:xfrm>
            <a:off x="6278218" y="5655296"/>
            <a:ext cx="1905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# keypoints in overlapping area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6200000" flipV="1">
            <a:off x="6506818" y="5310808"/>
            <a:ext cx="5334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442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Recognizing Panoramas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(now we have matched pairs of images)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 smtClean="0"/>
              <a:t>Find connected components</a:t>
            </a:r>
          </a:p>
        </p:txBody>
      </p:sp>
    </p:spTree>
    <p:extLst>
      <p:ext uri="{BB962C8B-B14F-4D97-AF65-F5344CB8AC3E}">
        <p14:creationId xmlns:p14="http://schemas.microsoft.com/office/powerpoint/2010/main" val="370319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Finding the panoramas</a:t>
            </a:r>
          </a:p>
        </p:txBody>
      </p:sp>
      <p:grpSp>
        <p:nvGrpSpPr>
          <p:cNvPr id="41987" name="Group 1032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42011" name="Picture 1033" descr="C:\WINDOWS\Desktop\is2003\images\thumb\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2" name="Picture 1034" descr="C:\WINDOWS\Desktop\is2003\images\thumb\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3" name="Picture 1035" descr="C:\WINDOWS\Desktop\is2003\images\thumb\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4" name="Picture 1036" descr="C:\WINDOWS\Desktop\is2003\images\thumb\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5" name="Picture 1037" descr="C:\WINDOWS\Desktop\is2003\images\thumb\5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6" name="Picture 1038" descr="C:\WINDOWS\Desktop\is2003\images\thumb\6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7" name="Picture 1039" descr="C:\WINDOWS\Desktop\is2003\images\thumb\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8" name="Picture 1040" descr="C:\WINDOWS\Desktop\is2003\images\thumb\8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9" name="Picture 1041" descr="C:\WINDOWS\Desktop\is2003\images\thumb\9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0" name="Picture 1042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1" name="Picture 1043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2" name="Picture 1044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3" name="Picture 1045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4" name="Picture 1046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5" name="Picture 1047" descr="C:\WINDOWS\Desktop\is2003\images\thumb\15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6" name="Picture 1048" descr="C:\WINDOWS\Desktop\is2003\images\thumb\19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7" name="Picture 1049" descr="C:\WINDOWS\Desktop\is2003\images\thumb\20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8" name="Picture 1050" descr="C:\WINDOWS\Desktop\is2003\images\thumb\21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9" name="Picture 1051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0" name="Picture 1052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1" name="Picture 1053" descr="C:\WINDOWS\Desktop\is2003\images\thumb\3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2" name="Picture 1054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3" name="Picture 1055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4" name="Picture 1056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988" name="Line 1085"/>
          <p:cNvSpPr>
            <a:spLocks noChangeShapeType="1"/>
          </p:cNvSpPr>
          <p:nvPr/>
        </p:nvSpPr>
        <p:spPr bwMode="auto">
          <a:xfrm>
            <a:off x="1524000" y="15240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9" name="Line 1086"/>
          <p:cNvSpPr>
            <a:spLocks noChangeShapeType="1"/>
          </p:cNvSpPr>
          <p:nvPr/>
        </p:nvSpPr>
        <p:spPr bwMode="auto">
          <a:xfrm flipV="1">
            <a:off x="5943600" y="1676400"/>
            <a:ext cx="758825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0" name="Line 1087"/>
          <p:cNvSpPr>
            <a:spLocks noChangeShapeType="1"/>
          </p:cNvSpPr>
          <p:nvPr/>
        </p:nvSpPr>
        <p:spPr bwMode="auto">
          <a:xfrm>
            <a:off x="6934200" y="16764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1" name="Line 1088"/>
          <p:cNvSpPr>
            <a:spLocks noChangeShapeType="1"/>
          </p:cNvSpPr>
          <p:nvPr/>
        </p:nvSpPr>
        <p:spPr bwMode="auto">
          <a:xfrm>
            <a:off x="2514600" y="15240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2" name="Line 1089"/>
          <p:cNvSpPr>
            <a:spLocks noChangeShapeType="1"/>
          </p:cNvSpPr>
          <p:nvPr/>
        </p:nvSpPr>
        <p:spPr bwMode="auto">
          <a:xfrm>
            <a:off x="14478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3" name="Line 1090"/>
          <p:cNvSpPr>
            <a:spLocks noChangeShapeType="1"/>
          </p:cNvSpPr>
          <p:nvPr/>
        </p:nvSpPr>
        <p:spPr bwMode="auto">
          <a:xfrm>
            <a:off x="25146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4" name="Line 1091"/>
          <p:cNvSpPr>
            <a:spLocks noChangeShapeType="1"/>
          </p:cNvSpPr>
          <p:nvPr/>
        </p:nvSpPr>
        <p:spPr bwMode="auto">
          <a:xfrm>
            <a:off x="34290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5" name="Line 1092"/>
          <p:cNvSpPr>
            <a:spLocks noChangeShapeType="1"/>
          </p:cNvSpPr>
          <p:nvPr/>
        </p:nvSpPr>
        <p:spPr bwMode="auto">
          <a:xfrm>
            <a:off x="43434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6" name="Line 1093"/>
          <p:cNvSpPr>
            <a:spLocks noChangeShapeType="1"/>
          </p:cNvSpPr>
          <p:nvPr/>
        </p:nvSpPr>
        <p:spPr bwMode="auto">
          <a:xfrm>
            <a:off x="52578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7" name="Line 1094"/>
          <p:cNvSpPr>
            <a:spLocks noChangeShapeType="1"/>
          </p:cNvSpPr>
          <p:nvPr/>
        </p:nvSpPr>
        <p:spPr bwMode="auto">
          <a:xfrm>
            <a:off x="5638800" y="1600200"/>
            <a:ext cx="1524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8" name="Line 1095"/>
          <p:cNvSpPr>
            <a:spLocks noChangeShapeType="1"/>
          </p:cNvSpPr>
          <p:nvPr/>
        </p:nvSpPr>
        <p:spPr bwMode="auto">
          <a:xfrm flipH="1">
            <a:off x="6096000" y="1905000"/>
            <a:ext cx="3048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9" name="Line 1096"/>
          <p:cNvSpPr>
            <a:spLocks noChangeShapeType="1"/>
          </p:cNvSpPr>
          <p:nvPr/>
        </p:nvSpPr>
        <p:spPr bwMode="auto">
          <a:xfrm flipH="1">
            <a:off x="1676400" y="17526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0" name="Line 1097"/>
          <p:cNvSpPr>
            <a:spLocks noChangeShapeType="1"/>
          </p:cNvSpPr>
          <p:nvPr/>
        </p:nvSpPr>
        <p:spPr bwMode="auto">
          <a:xfrm flipH="1">
            <a:off x="5715000" y="1447800"/>
            <a:ext cx="18288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1" name="Line 1098"/>
          <p:cNvSpPr>
            <a:spLocks noChangeShapeType="1"/>
          </p:cNvSpPr>
          <p:nvPr/>
        </p:nvSpPr>
        <p:spPr bwMode="auto">
          <a:xfrm flipV="1">
            <a:off x="16002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2" name="Line 1099"/>
          <p:cNvSpPr>
            <a:spLocks noChangeShapeType="1"/>
          </p:cNvSpPr>
          <p:nvPr/>
        </p:nvSpPr>
        <p:spPr bwMode="auto">
          <a:xfrm flipV="1">
            <a:off x="30480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3" name="Line 1100"/>
          <p:cNvSpPr>
            <a:spLocks noChangeShapeType="1"/>
          </p:cNvSpPr>
          <p:nvPr/>
        </p:nvSpPr>
        <p:spPr bwMode="auto">
          <a:xfrm flipV="1">
            <a:off x="47244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4" name="Line 1101"/>
          <p:cNvSpPr>
            <a:spLocks noChangeShapeType="1"/>
          </p:cNvSpPr>
          <p:nvPr/>
        </p:nvSpPr>
        <p:spPr bwMode="auto">
          <a:xfrm flipV="1">
            <a:off x="4038600" y="1905000"/>
            <a:ext cx="2667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5" name="Line 1102"/>
          <p:cNvSpPr>
            <a:spLocks noChangeShapeType="1"/>
          </p:cNvSpPr>
          <p:nvPr/>
        </p:nvSpPr>
        <p:spPr bwMode="auto">
          <a:xfrm flipV="1">
            <a:off x="5257800" y="1828800"/>
            <a:ext cx="6096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6" name="Line 1103"/>
          <p:cNvSpPr>
            <a:spLocks noChangeShapeType="1"/>
          </p:cNvSpPr>
          <p:nvPr/>
        </p:nvSpPr>
        <p:spPr bwMode="auto">
          <a:xfrm>
            <a:off x="1371600" y="2971800"/>
            <a:ext cx="9144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7" name="Line 1104"/>
          <p:cNvSpPr>
            <a:spLocks noChangeShapeType="1"/>
          </p:cNvSpPr>
          <p:nvPr/>
        </p:nvSpPr>
        <p:spPr bwMode="auto">
          <a:xfrm flipV="1">
            <a:off x="2286000" y="2895600"/>
            <a:ext cx="685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8" name="Line 1105"/>
          <p:cNvSpPr>
            <a:spLocks noChangeShapeType="1"/>
          </p:cNvSpPr>
          <p:nvPr/>
        </p:nvSpPr>
        <p:spPr bwMode="auto">
          <a:xfrm>
            <a:off x="4038600" y="3048000"/>
            <a:ext cx="11430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9" name="Line 1106"/>
          <p:cNvSpPr>
            <a:spLocks noChangeShapeType="1"/>
          </p:cNvSpPr>
          <p:nvPr/>
        </p:nvSpPr>
        <p:spPr bwMode="auto">
          <a:xfrm>
            <a:off x="4724400" y="2895600"/>
            <a:ext cx="11430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0" name="Line 1107"/>
          <p:cNvSpPr>
            <a:spLocks noChangeShapeType="1"/>
          </p:cNvSpPr>
          <p:nvPr/>
        </p:nvSpPr>
        <p:spPr bwMode="auto">
          <a:xfrm flipV="1">
            <a:off x="5638800" y="3124200"/>
            <a:ext cx="9144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95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Camera Calibration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48514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Method 1: Use an object (calibration grid) with known geometry</a:t>
            </a:r>
          </a:p>
          <a:p>
            <a:pPr lvl="1"/>
            <a:r>
              <a:rPr lang="en-US" dirty="0" smtClean="0"/>
              <a:t>Correspond image points to 3d points</a:t>
            </a:r>
          </a:p>
          <a:p>
            <a:pPr lvl="1"/>
            <a:r>
              <a:rPr lang="en-US" dirty="0" smtClean="0"/>
              <a:t>Get least squares solution (or non-linear solution)</a:t>
            </a:r>
            <a:endParaRPr lang="en-US" dirty="0"/>
          </a:p>
        </p:txBody>
      </p:sp>
      <p:pic>
        <p:nvPicPr>
          <p:cNvPr id="6" name="Picture 4" descr="CalCub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3429000"/>
            <a:ext cx="3810000" cy="3140075"/>
          </a:xfrm>
          <a:prstGeom prst="rect">
            <a:avLst/>
          </a:prstGeom>
          <a:noFill/>
        </p:spPr>
      </p:pic>
      <p:graphicFrame>
        <p:nvGraphicFramePr>
          <p:cNvPr id="677892" name="Object 4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60888" y="4038600"/>
          <a:ext cx="4370387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308" name="Equation" r:id="rId6" imgW="2209680" imgH="927000" progId="Equation.3">
                  <p:embed/>
                </p:oleObj>
              </mc:Choice>
              <mc:Fallback>
                <p:oleObj name="Equation" r:id="rId6" imgW="2209680" imgH="927000" progId="Equation.3">
                  <p:embed/>
                  <p:pic>
                    <p:nvPicPr>
                      <p:cNvPr id="67789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0888" y="4038600"/>
                        <a:ext cx="4370387" cy="183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8382000" y="3505200"/>
            <a:ext cx="3810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4724400" y="3677986"/>
            <a:ext cx="3810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419975" y="2771901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Known 3d locations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81500" y="2771902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Known 2d image coordinates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 rot="10800000">
            <a:off x="6629400" y="5782544"/>
            <a:ext cx="381000" cy="533400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686299" y="6300787"/>
            <a:ext cx="445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Unknown Camera Parameters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92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  <p:bldP spid="12" grpId="0" animBg="1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Finding the panoramas</a:t>
            </a:r>
          </a:p>
        </p:txBody>
      </p:sp>
      <p:grpSp>
        <p:nvGrpSpPr>
          <p:cNvPr id="43011" name="Group 3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43050" name="Picture 4" descr="C:\WINDOWS\Desktop\is2003\images\thumb\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1" name="Picture 5" descr="C:\WINDOWS\Desktop\is2003\images\thumb\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2" name="Picture 6" descr="C:\WINDOWS\Desktop\is2003\images\thumb\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3" name="Picture 7" descr="C:\WINDOWS\Desktop\is2003\images\thumb\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4" name="Picture 8" descr="C:\WINDOWS\Desktop\is2003\images\thumb\5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5" name="Picture 9" descr="C:\WINDOWS\Desktop\is2003\images\thumb\6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6" name="Picture 10" descr="C:\WINDOWS\Desktop\is2003\images\thumb\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7" name="Picture 11" descr="C:\WINDOWS\Desktop\is2003\images\thumb\8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8" name="Picture 12" descr="C:\WINDOWS\Desktop\is2003\images\thumb\9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9" name="Picture 13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0" name="Picture 14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1" name="Picture 15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2" name="Picture 16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3" name="Picture 17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4" name="Picture 18" descr="C:\WINDOWS\Desktop\is2003\images\thumb\15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5" name="Picture 19" descr="C:\WINDOWS\Desktop\is2003\images\thumb\19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6" name="Picture 20" descr="C:\WINDOWS\Desktop\is2003\images\thumb\20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7" name="Picture 21" descr="C:\WINDOWS\Desktop\is2003\images\thumb\21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8" name="Picture 22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9" name="Picture 23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70" name="Picture 24" descr="C:\WINDOWS\Desktop\is2003\images\thumb\3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71" name="Picture 25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72" name="Picture 26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73" name="Picture 27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012" name="AutoShape 28"/>
          <p:cNvSpPr>
            <a:spLocks noChangeArrowheads="1"/>
          </p:cNvSpPr>
          <p:nvPr/>
        </p:nvSpPr>
        <p:spPr bwMode="auto">
          <a:xfrm>
            <a:off x="4146550" y="3125788"/>
            <a:ext cx="739775" cy="1090612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43013" name="Picture 29" descr="C:\WINDOWS\Desktop\is2003\images\thumb\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0198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30" descr="C:\WINDOWS\Desktop\is2003\images\thumb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943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31" descr="C:\WINDOWS\Desktop\is2003\images\thumb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864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32" descr="C:\WINDOWS\Desktop\is2003\images\thumb\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715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33" descr="C:\WINDOWS\Desktop\is2003\images\thumb\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34" descr="C:\WINDOWS\Desktop\is2003\images\thumb\9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38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Picture 35" descr="C:\WINDOWS\Desktop\is2003\images\thumb\1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6482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0" name="Picture 36" descr="C:\WINDOWS\Desktop\is2003\images\thumb\1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810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1" name="Picture 37" descr="C:\WINDOWS\Desktop\is2003\images\thumb\12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572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2" name="Picture 38" descr="C:\WINDOWS\Desktop\is2003\images\thumb\13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562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3" name="Picture 39" descr="C:\WINDOWS\Desktop\is2003\images\thumb\19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0198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4" name="Picture 40" descr="C:\WINDOWS\Desktop\is2003\images\thumb\20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562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5" name="Picture 41" descr="C:\WINDOWS\Desktop\is2003\images\thumb\2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562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6" name="Picture 42" descr="C:\WINDOWS\Desktop\is2003\images\thumb\22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0198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7" name="Picture 43" descr="C:\WINDOWS\Desktop\is2003\images\thumb\16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4958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8" name="Picture 44" descr="C:\WINDOWS\Desktop\is2003\images\thumb\17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810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9" name="Picture 45" descr="C:\WINDOWS\Desktop\is2003\images\thumb\18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2672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0" name="Picture 46" descr="C:\WINDOWS\Desktop\is2003\images\thumb\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292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1" name="Picture 47" descr="C:\WINDOWS\Desktop\is2003\images\thumb\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953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32" name="Line 48"/>
          <p:cNvSpPr>
            <a:spLocks noChangeShapeType="1"/>
          </p:cNvSpPr>
          <p:nvPr/>
        </p:nvSpPr>
        <p:spPr bwMode="auto">
          <a:xfrm flipH="1" flipV="1">
            <a:off x="2895600" y="5334000"/>
            <a:ext cx="152400" cy="6127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3" name="Line 49"/>
          <p:cNvSpPr>
            <a:spLocks noChangeShapeType="1"/>
          </p:cNvSpPr>
          <p:nvPr/>
        </p:nvSpPr>
        <p:spPr bwMode="auto">
          <a:xfrm flipH="1" flipV="1">
            <a:off x="3429000" y="4114800"/>
            <a:ext cx="0" cy="7651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4" name="Line 50"/>
          <p:cNvSpPr>
            <a:spLocks noChangeShapeType="1"/>
          </p:cNvSpPr>
          <p:nvPr/>
        </p:nvSpPr>
        <p:spPr bwMode="auto">
          <a:xfrm flipH="1" flipV="1">
            <a:off x="1981200" y="4038600"/>
            <a:ext cx="6096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5" name="Line 52"/>
          <p:cNvSpPr>
            <a:spLocks noChangeShapeType="1"/>
          </p:cNvSpPr>
          <p:nvPr/>
        </p:nvSpPr>
        <p:spPr bwMode="auto">
          <a:xfrm flipH="1" flipV="1">
            <a:off x="1828800" y="5486400"/>
            <a:ext cx="381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6" name="Line 54"/>
          <p:cNvSpPr>
            <a:spLocks noChangeShapeType="1"/>
          </p:cNvSpPr>
          <p:nvPr/>
        </p:nvSpPr>
        <p:spPr bwMode="auto">
          <a:xfrm flipH="1" flipV="1">
            <a:off x="4724400" y="58674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7" name="Line 55"/>
          <p:cNvSpPr>
            <a:spLocks noChangeShapeType="1"/>
          </p:cNvSpPr>
          <p:nvPr/>
        </p:nvSpPr>
        <p:spPr bwMode="auto">
          <a:xfrm flipH="1" flipV="1">
            <a:off x="2514600" y="4800600"/>
            <a:ext cx="381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8" name="Line 56"/>
          <p:cNvSpPr>
            <a:spLocks noChangeShapeType="1"/>
          </p:cNvSpPr>
          <p:nvPr/>
        </p:nvSpPr>
        <p:spPr bwMode="auto">
          <a:xfrm flipH="1" flipV="1">
            <a:off x="2057400" y="48006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9" name="Line 57"/>
          <p:cNvSpPr>
            <a:spLocks noChangeShapeType="1"/>
          </p:cNvSpPr>
          <p:nvPr/>
        </p:nvSpPr>
        <p:spPr bwMode="auto">
          <a:xfrm flipH="1">
            <a:off x="2743200" y="4191000"/>
            <a:ext cx="4572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0" name="Line 58"/>
          <p:cNvSpPr>
            <a:spLocks noChangeShapeType="1"/>
          </p:cNvSpPr>
          <p:nvPr/>
        </p:nvSpPr>
        <p:spPr bwMode="auto">
          <a:xfrm flipH="1" flipV="1">
            <a:off x="2514600" y="4953000"/>
            <a:ext cx="0" cy="914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1" name="Line 59"/>
          <p:cNvSpPr>
            <a:spLocks noChangeShapeType="1"/>
          </p:cNvSpPr>
          <p:nvPr/>
        </p:nvSpPr>
        <p:spPr bwMode="auto">
          <a:xfrm flipH="1" flipV="1">
            <a:off x="7391400" y="57912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2" name="Line 60"/>
          <p:cNvSpPr>
            <a:spLocks noChangeShapeType="1"/>
          </p:cNvSpPr>
          <p:nvPr/>
        </p:nvSpPr>
        <p:spPr bwMode="auto">
          <a:xfrm flipH="1" flipV="1">
            <a:off x="5105400" y="4800600"/>
            <a:ext cx="8382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3" name="Line 61"/>
          <p:cNvSpPr>
            <a:spLocks noChangeShapeType="1"/>
          </p:cNvSpPr>
          <p:nvPr/>
        </p:nvSpPr>
        <p:spPr bwMode="auto">
          <a:xfrm flipV="1">
            <a:off x="5257800" y="4038600"/>
            <a:ext cx="3810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4" name="Line 62"/>
          <p:cNvSpPr>
            <a:spLocks noChangeShapeType="1"/>
          </p:cNvSpPr>
          <p:nvPr/>
        </p:nvSpPr>
        <p:spPr bwMode="auto">
          <a:xfrm flipH="1" flipV="1">
            <a:off x="5943600" y="41910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5" name="Line 63"/>
          <p:cNvSpPr>
            <a:spLocks noChangeShapeType="1"/>
          </p:cNvSpPr>
          <p:nvPr/>
        </p:nvSpPr>
        <p:spPr bwMode="auto">
          <a:xfrm flipH="1" flipV="1">
            <a:off x="4800600" y="6477000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6" name="Line 64"/>
          <p:cNvSpPr>
            <a:spLocks noChangeShapeType="1"/>
          </p:cNvSpPr>
          <p:nvPr/>
        </p:nvSpPr>
        <p:spPr bwMode="auto">
          <a:xfrm flipH="1" flipV="1">
            <a:off x="5257800" y="5867400"/>
            <a:ext cx="762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7" name="Line 65"/>
          <p:cNvSpPr>
            <a:spLocks noChangeShapeType="1"/>
          </p:cNvSpPr>
          <p:nvPr/>
        </p:nvSpPr>
        <p:spPr bwMode="auto">
          <a:xfrm flipV="1">
            <a:off x="6629400" y="5791200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8" name="Line 66"/>
          <p:cNvSpPr>
            <a:spLocks noChangeShapeType="1"/>
          </p:cNvSpPr>
          <p:nvPr/>
        </p:nvSpPr>
        <p:spPr bwMode="auto">
          <a:xfrm flipV="1">
            <a:off x="6858000" y="6477000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9" name="Line 67"/>
          <p:cNvSpPr>
            <a:spLocks noChangeShapeType="1"/>
          </p:cNvSpPr>
          <p:nvPr/>
        </p:nvSpPr>
        <p:spPr bwMode="auto">
          <a:xfrm flipH="1" flipV="1">
            <a:off x="6629400" y="59436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98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Finding the panoramas</a:t>
            </a:r>
          </a:p>
        </p:txBody>
      </p:sp>
      <p:grpSp>
        <p:nvGrpSpPr>
          <p:cNvPr id="44035" name="Group 1028"/>
          <p:cNvGrpSpPr>
            <a:grpSpLocks noChangeAspect="1"/>
          </p:cNvGrpSpPr>
          <p:nvPr/>
        </p:nvGrpSpPr>
        <p:grpSpPr bwMode="auto">
          <a:xfrm>
            <a:off x="1614488" y="3709988"/>
            <a:ext cx="5959475" cy="3022600"/>
            <a:chOff x="9504" y="5904"/>
            <a:chExt cx="8160" cy="4137"/>
          </a:xfrm>
        </p:grpSpPr>
        <p:pic>
          <p:nvPicPr>
            <p:cNvPr id="44062" name="Picture 1029" descr="C:\WINDOWS\Desktop\is2003\images\rohr2Large.jpg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6" y="5904"/>
              <a:ext cx="3840" cy="2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3" name="Picture 1030" descr="C:\WINDOWS\Desktop\is2003\images\rohr1Large.jpg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4" y="5904"/>
              <a:ext cx="3241" cy="4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4" name="Picture 1031" descr="C:\WINDOWS\Desktop\is2003\images\rohr3Large.jpg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6" y="8256"/>
              <a:ext cx="2496" cy="1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5" name="Picture 1032" descr="C:\WINDOWS\Desktop\is2003\images\rohr4Large.jpg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08" y="8256"/>
              <a:ext cx="2256" cy="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4036" name="Group 1033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44038" name="Picture 1034" descr="C:\WINDOWS\Desktop\is2003\images\thumb\0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39" name="Picture 1035" descr="C:\WINDOWS\Desktop\is2003\images\thumb\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0" name="Picture 1036" descr="C:\WINDOWS\Desktop\is2003\images\thumb\2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1" name="Picture 1037" descr="C:\WINDOWS\Desktop\is2003\images\thumb\4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2" name="Picture 1038" descr="C:\WINDOWS\Desktop\is2003\images\thumb\5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3" name="Picture 1039" descr="C:\WINDOWS\Desktop\is2003\images\thumb\6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4" name="Picture 1040" descr="C:\WINDOWS\Desktop\is2003\images\thumb\7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5" name="Picture 1041" descr="C:\WINDOWS\Desktop\is2003\images\thumb\8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6" name="Picture 1042" descr="C:\WINDOWS\Desktop\is2003\images\thumb\9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7" name="Picture 1043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8" name="Picture 1044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9" name="Picture 1045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0" name="Picture 1046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1" name="Picture 1047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2" name="Picture 1048" descr="C:\WINDOWS\Desktop\is2003\images\thumb\15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3" name="Picture 1049" descr="C:\WINDOWS\Desktop\is2003\images\thumb\19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4" name="Picture 1050" descr="C:\WINDOWS\Desktop\is2003\images\thumb\20.jp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5" name="Picture 1051" descr="C:\WINDOWS\Desktop\is2003\images\thumb\21.jp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6" name="Picture 1052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7" name="Picture 1053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8" name="Picture 1054" descr="C:\WINDOWS\Desktop\is2003\images\thumb\3.jp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9" name="Picture 1055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0" name="Picture 1056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1" name="Picture 1057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37" name="AutoShape 1058"/>
          <p:cNvSpPr>
            <a:spLocks noChangeArrowheads="1"/>
          </p:cNvSpPr>
          <p:nvPr/>
        </p:nvSpPr>
        <p:spPr bwMode="auto">
          <a:xfrm>
            <a:off x="4146550" y="3125788"/>
            <a:ext cx="739775" cy="1090612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49866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Recognizing Panoramas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(now we have matched pairs of images)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 smtClean="0"/>
              <a:t>Find connected components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 smtClean="0"/>
              <a:t>For each connected component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 smtClean="0"/>
              <a:t>Perform bundle adjustment to solve for rotation (</a:t>
            </a:r>
            <a:r>
              <a:rPr lang="el-GR" dirty="0" smtClean="0">
                <a:latin typeface="Arial"/>
                <a:cs typeface="Arial"/>
              </a:rPr>
              <a:t>θ</a:t>
            </a:r>
            <a:r>
              <a:rPr lang="en-US" baseline="-25000" dirty="0" smtClean="0">
                <a:latin typeface="Arial"/>
                <a:cs typeface="Arial"/>
              </a:rPr>
              <a:t>1</a:t>
            </a:r>
            <a:r>
              <a:rPr lang="en-US" dirty="0" smtClean="0">
                <a:latin typeface="Arial"/>
                <a:cs typeface="Arial"/>
              </a:rPr>
              <a:t>,</a:t>
            </a:r>
            <a:r>
              <a:rPr lang="el-GR" dirty="0" smtClean="0">
                <a:latin typeface="Arial"/>
                <a:cs typeface="Arial"/>
              </a:rPr>
              <a:t> θ</a:t>
            </a:r>
            <a:r>
              <a:rPr lang="en-US" baseline="-25000" dirty="0" smtClean="0">
                <a:latin typeface="Arial"/>
                <a:cs typeface="Arial"/>
              </a:rPr>
              <a:t>2</a:t>
            </a:r>
            <a:r>
              <a:rPr lang="en-US" dirty="0" smtClean="0">
                <a:latin typeface="Arial"/>
                <a:cs typeface="Arial"/>
              </a:rPr>
              <a:t>,</a:t>
            </a:r>
            <a:r>
              <a:rPr lang="el-GR" dirty="0" smtClean="0">
                <a:latin typeface="Arial"/>
                <a:cs typeface="Arial"/>
              </a:rPr>
              <a:t> θ</a:t>
            </a:r>
            <a:r>
              <a:rPr lang="en-US" baseline="-25000" dirty="0" smtClean="0">
                <a:latin typeface="Arial"/>
                <a:cs typeface="Arial"/>
              </a:rPr>
              <a:t>3</a:t>
            </a:r>
            <a:r>
              <a:rPr lang="en-US" dirty="0" smtClean="0"/>
              <a:t>) and focal length </a:t>
            </a:r>
            <a:r>
              <a:rPr lang="en-US" i="1" dirty="0" smtClean="0"/>
              <a:t>f</a:t>
            </a:r>
            <a:r>
              <a:rPr lang="en-US" dirty="0" smtClean="0"/>
              <a:t>  of all cameras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 smtClean="0"/>
              <a:t>Project to a surface (plane, cylinder, or sphere)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 smtClean="0"/>
              <a:t>Render with multiband blending</a:t>
            </a:r>
          </a:p>
        </p:txBody>
      </p:sp>
    </p:spTree>
    <p:extLst>
      <p:ext uri="{BB962C8B-B14F-4D97-AF65-F5344CB8AC3E}">
        <p14:creationId xmlns:p14="http://schemas.microsoft.com/office/powerpoint/2010/main" val="339139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12" descr="txp_fig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676400"/>
            <a:ext cx="30480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Bundle adjustment for stitching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628650" y="1226457"/>
            <a:ext cx="7886700" cy="4950506"/>
          </a:xfrm>
        </p:spPr>
        <p:txBody>
          <a:bodyPr/>
          <a:lstStyle/>
          <a:p>
            <a:r>
              <a:rPr lang="en-US" dirty="0" smtClean="0"/>
              <a:t>Non-linear minimization of re-projection error</a:t>
            </a:r>
          </a:p>
          <a:p>
            <a:endParaRPr lang="en-US" dirty="0" smtClean="0"/>
          </a:p>
          <a:p>
            <a:r>
              <a:rPr lang="en-US" sz="2400" dirty="0" smtClean="0"/>
              <a:t>              		where</a:t>
            </a:r>
            <a:r>
              <a:rPr lang="en-US" dirty="0" smtClean="0"/>
              <a:t>  </a:t>
            </a:r>
            <a:r>
              <a:rPr lang="en-US" b="1" dirty="0" smtClean="0"/>
              <a:t>H</a:t>
            </a:r>
            <a:r>
              <a:rPr lang="en-US" dirty="0" smtClean="0"/>
              <a:t> = </a:t>
            </a:r>
            <a:r>
              <a:rPr lang="en-US" b="1" dirty="0" smtClean="0"/>
              <a:t>K</a:t>
            </a:r>
            <a:r>
              <a:rPr lang="en-US" dirty="0" smtClean="0"/>
              <a:t>’ </a:t>
            </a:r>
            <a:r>
              <a:rPr lang="en-US" b="1" dirty="0" smtClean="0"/>
              <a:t>R</a:t>
            </a:r>
            <a:r>
              <a:rPr lang="en-US" dirty="0" smtClean="0"/>
              <a:t>’ </a:t>
            </a:r>
            <a:r>
              <a:rPr lang="en-US" b="1" dirty="0" smtClean="0"/>
              <a:t>R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  <a:r>
              <a:rPr lang="en-US" b="1" dirty="0" smtClean="0"/>
              <a:t>K</a:t>
            </a:r>
            <a:r>
              <a:rPr lang="en-US" baseline="30000" dirty="0" smtClean="0"/>
              <a:t>-1</a:t>
            </a:r>
          </a:p>
          <a:p>
            <a:endParaRPr lang="en-US" baseline="30000" dirty="0" smtClean="0"/>
          </a:p>
          <a:p>
            <a:endParaRPr lang="en-US" baseline="30000" dirty="0" smtClean="0"/>
          </a:p>
          <a:p>
            <a:endParaRPr lang="en-US" baseline="30000" dirty="0" smtClean="0"/>
          </a:p>
          <a:p>
            <a:r>
              <a:rPr lang="en-US" dirty="0" smtClean="0"/>
              <a:t>Solve non-linear least squares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Levenberg</a:t>
            </a:r>
            <a:r>
              <a:rPr lang="en-US" dirty="0" smtClean="0"/>
              <a:t>-Marquardt algorithm)</a:t>
            </a:r>
          </a:p>
          <a:p>
            <a:pPr lvl="1"/>
            <a:r>
              <a:rPr lang="en-US" baseline="30000" dirty="0" smtClean="0"/>
              <a:t> </a:t>
            </a:r>
            <a:r>
              <a:rPr lang="en-US" dirty="0" smtClean="0"/>
              <a:t>See paper for details</a:t>
            </a:r>
            <a:endParaRPr lang="en-US" baseline="30000" dirty="0" smtClean="0"/>
          </a:p>
        </p:txBody>
      </p:sp>
      <p:graphicFrame>
        <p:nvGraphicFramePr>
          <p:cNvPr id="16388" name="Object 3"/>
          <p:cNvGraphicFramePr>
            <a:graphicFrameLocks noChangeAspect="1"/>
          </p:cNvGraphicFramePr>
          <p:nvPr/>
        </p:nvGraphicFramePr>
        <p:xfrm>
          <a:off x="1295400" y="2971800"/>
          <a:ext cx="269875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52" name="Equation" r:id="rId6" imgW="1714320" imgH="457200" progId="Equation.3">
                  <p:embed/>
                </p:oleObj>
              </mc:Choice>
              <mc:Fallback>
                <p:oleObj name="Equation" r:id="rId6" imgW="1714320" imgH="457200" progId="Equation.3">
                  <p:embed/>
                  <p:pic>
                    <p:nvPicPr>
                      <p:cNvPr id="1638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2971800"/>
                        <a:ext cx="2698750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914400" y="2209800"/>
          <a:ext cx="1447800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53" name="Equation" r:id="rId8" imgW="520560" imgH="164880" progId="Equation.3">
                  <p:embed/>
                </p:oleObj>
              </mc:Choice>
              <mc:Fallback>
                <p:oleObj name="Equation" r:id="rId8" imgW="520560" imgH="164880" progId="Equation.3">
                  <p:embed/>
                  <p:pic>
                    <p:nvPicPr>
                      <p:cNvPr id="512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209800"/>
                        <a:ext cx="1447800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7" name="Picture 15" descr="txp_fig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590800"/>
            <a:ext cx="12017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730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Bundle Adjustment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325563"/>
            <a:ext cx="7886700" cy="4851400"/>
          </a:xfrm>
        </p:spPr>
        <p:txBody>
          <a:bodyPr/>
          <a:lstStyle/>
          <a:p>
            <a:pPr eaLnBrk="1" hangingPunct="1"/>
            <a:r>
              <a:rPr lang="en-US" dirty="0" smtClean="0"/>
              <a:t>New images </a:t>
            </a:r>
            <a:r>
              <a:rPr lang="en-US" dirty="0" err="1" smtClean="0"/>
              <a:t>initialised</a:t>
            </a:r>
            <a:r>
              <a:rPr lang="en-US" dirty="0" smtClean="0"/>
              <a:t> with rotation, focal length of best matching image</a:t>
            </a:r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pic>
        <p:nvPicPr>
          <p:cNvPr id="46084" name="Picture 5" descr="C:\WINDOWS\Desktop\iccv2003\greenAll\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6" descr="C:\WINDOWS\Desktop\iccv2003\greenAll\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Picture 7" descr="C:\WINDOWS\Desktop\iccv2003\greenAll\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2" name="Picture 8" descr="C:\WINDOWS\Desktop\iccv2003\greenAll\0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3" name="Picture 9" descr="C:\WINDOWS\Desktop\iccv2003\greenAll\00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4" name="Picture 10" descr="C:\WINDOWS\Desktop\iccv2003\greenAll\00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5" name="Picture 11" descr="C:\WINDOWS\Desktop\iccv2003\greenAll\00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6" name="Picture 12" descr="C:\WINDOWS\Desktop\iccv2003\greenAll\00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7" name="Picture 13" descr="C:\WINDOWS\Desktop\iccv2003\greenAll\008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8" name="Picture 14" descr="C:\WINDOWS\Desktop\iccv2003\greenAll\009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9" name="Picture 15" descr="C:\WINDOWS\Desktop\iccv2003\greenAll\010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0" name="Picture 16" descr="C:\WINDOWS\Desktop\iccv2003\greenAll\01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1" name="Picture 17" descr="C:\WINDOWS\Desktop\iccv2003\greenAll\012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2" name="Picture 18" descr="C:\WINDOWS\Desktop\iccv2003\greenAll\013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3" name="Picture 19" descr="C:\WINDOWS\Desktop\iccv2003\greenAll\014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4" name="Picture 20" descr="C:\WINDOWS\Desktop\iccv2003\greenAll\015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5" name="Picture 21" descr="C:\WINDOWS\Desktop\iccv2003\greenAll\016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6" name="Picture 22" descr="C:\WINDOWS\Desktop\iccv2003\greenAll\017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8" name="Picture 24" descr="C:\mbrown\iccv2003\images\all\018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9" name="Picture 25" descr="C:\mbrown\iccv2003\images\all\019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0" name="Picture 26" descr="C:\mbrown\iccv2003\images\all\020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1" name="Picture 27" descr="C:\mbrown\iccv2003\images\all\021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2" name="Picture 28" descr="C:\mbrown\iccv2003\images\all\022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3" name="Picture 29" descr="C:\mbrown\iccv2003\images\all\023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4" name="Picture 30" descr="C:\mbrown\iccv2003\images\all\024.jp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5" name="Picture 31" descr="C:\mbrown\iccv2003\images\all\025.jp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6" name="Picture 32" descr="C:\mbrown\iccv2003\images\all\026.jp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7" name="Picture 33" descr="C:\mbrown\iccv2003\images\all\027.jp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8" name="Picture 34" descr="C:\mbrown\iccv2003\images\all\028.jp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9" name="Picture 35" descr="C:\mbrown\iccv2003\images\all\029.jp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60" name="Picture 36" descr="C:\mbrown\iccv2003\images\all\030.jp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61" name="Picture 37" descr="C:\mbrown\iccv2003\images\all\031.jp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62" name="Picture 38" descr="C:\mbrown\iccv2003\images\all\032.jp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63" name="Picture 39" descr="C:\mbrown\iccv2003\images\all\033.jp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64" name="Picture 40" descr="C:\mbrown\iccv2003\images\all\034.jp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65" name="Picture 41" descr="C:\mbrown\iccv2003\images\all\035.jp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66" name="Picture 42" descr="C:\mbrown\iccv2003\images\all\036.jp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321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82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9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96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3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17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24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31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38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2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59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66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73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87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94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01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08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22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229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236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243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Bundle Adjustment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325563"/>
            <a:ext cx="7886700" cy="4851400"/>
          </a:xfrm>
        </p:spPr>
        <p:txBody>
          <a:bodyPr/>
          <a:lstStyle/>
          <a:p>
            <a:pPr eaLnBrk="1" hangingPunct="1"/>
            <a:r>
              <a:rPr lang="en-US" dirty="0" smtClean="0"/>
              <a:t>New images </a:t>
            </a:r>
            <a:r>
              <a:rPr lang="en-US" dirty="0" err="1" smtClean="0"/>
              <a:t>initialised</a:t>
            </a:r>
            <a:r>
              <a:rPr lang="en-US" dirty="0" smtClean="0"/>
              <a:t> with rotation, focal length of best matching image</a:t>
            </a:r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pic>
        <p:nvPicPr>
          <p:cNvPr id="47108" name="Picture 22" descr="C:\WINDOWS\Desktop\iccv2003\greenAll\2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9988"/>
            <a:ext cx="91963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04332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Straightening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Rectify images so that “up” is vertical</a:t>
            </a:r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9629"/>
            <a:ext cx="50292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810000"/>
            <a:ext cx="6019800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92827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Details to make it look good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Choosing seams</a:t>
            </a:r>
          </a:p>
          <a:p>
            <a:r>
              <a:rPr lang="en-US" dirty="0" smtClean="0"/>
              <a:t>Blending</a:t>
            </a:r>
          </a:p>
          <a:p>
            <a:endParaRPr lang="en-US" dirty="0"/>
          </a:p>
        </p:txBody>
      </p:sp>
      <p:pic>
        <p:nvPicPr>
          <p:cNvPr id="4" name="Picture 22" descr="C:\WINDOWS\Desktop\iccv2003\greenAll\2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963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729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seams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362200" y="3046739"/>
            <a:ext cx="3048000" cy="2209800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apezoid 5"/>
          <p:cNvSpPr/>
          <p:nvPr/>
        </p:nvSpPr>
        <p:spPr>
          <a:xfrm rot="16200000">
            <a:off x="3974527" y="2549112"/>
            <a:ext cx="3352931" cy="3352800"/>
          </a:xfrm>
          <a:prstGeom prst="trapezoid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62200" y="5485139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15200" y="4881635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2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457700" y="2138566"/>
            <a:ext cx="76200" cy="40261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656911" y="396697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x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116903" y="404084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x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656911" y="2549046"/>
            <a:ext cx="80078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656911" y="2138566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im1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715674" y="2543868"/>
            <a:ext cx="475906" cy="51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716793" y="212821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im2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r>
              <a:rPr lang="en-US" dirty="0" smtClean="0"/>
              <a:t>Easy method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ssign each pixel to image with nearest center</a:t>
            </a:r>
          </a:p>
        </p:txBody>
      </p:sp>
    </p:spTree>
    <p:extLst>
      <p:ext uri="{BB962C8B-B14F-4D97-AF65-F5344CB8AC3E}">
        <p14:creationId xmlns:p14="http://schemas.microsoft.com/office/powerpoint/2010/main" val="83319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seams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4851400"/>
          </a:xfrm>
        </p:spPr>
        <p:txBody>
          <a:bodyPr/>
          <a:lstStyle/>
          <a:p>
            <a:r>
              <a:rPr lang="en-US" dirty="0" smtClean="0"/>
              <a:t>Easy method</a:t>
            </a:r>
          </a:p>
          <a:p>
            <a:pPr lvl="1"/>
            <a:r>
              <a:rPr lang="en-US" sz="2400" dirty="0"/>
              <a:t>Assign each pixel to image with nearest center</a:t>
            </a:r>
          </a:p>
          <a:p>
            <a:pPr lvl="1"/>
            <a:r>
              <a:rPr lang="en-US" sz="2400" dirty="0" smtClean="0"/>
              <a:t>Create a mask: </a:t>
            </a:r>
          </a:p>
          <a:p>
            <a:pPr lvl="2"/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mask(y, x) = 1 </a:t>
            </a:r>
            <a:r>
              <a:rPr lang="en-US" sz="2000" dirty="0" err="1" smtClean="0"/>
              <a:t>iff</a:t>
            </a:r>
            <a:r>
              <a:rPr lang="en-US" sz="2000" dirty="0" smtClean="0"/>
              <a:t> pixel should come from im1</a:t>
            </a:r>
          </a:p>
          <a:p>
            <a:pPr lvl="1"/>
            <a:r>
              <a:rPr lang="en-US" sz="2400" dirty="0" smtClean="0"/>
              <a:t>Smooth boundaries (called “feathering”): </a:t>
            </a:r>
            <a:endParaRPr lang="en-US" sz="2400" dirty="0">
              <a:latin typeface="Courier New" pitchFamily="49" charset="0"/>
              <a:cs typeface="Courier New" pitchFamily="49" charset="0"/>
            </a:endParaRPr>
          </a:p>
          <a:p>
            <a:pPr lvl="2"/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mask_sm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imfilter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(mask,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gausfil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);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 </a:t>
            </a:r>
            <a:endParaRPr lang="en-US" dirty="0" smtClean="0"/>
          </a:p>
          <a:p>
            <a:pPr lvl="1"/>
            <a:r>
              <a:rPr lang="en-US" sz="2400" dirty="0" smtClean="0"/>
              <a:t>Composite</a:t>
            </a:r>
          </a:p>
          <a:p>
            <a:pPr lvl="2"/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mblend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 = im1_c.*mask + im2_c.*(1-mask); </a:t>
            </a:r>
            <a:endParaRPr lang="en-US" sz="1800" dirty="0"/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5334000" y="4420992"/>
            <a:ext cx="3813534" cy="2430912"/>
            <a:chOff x="2362200" y="2128210"/>
            <a:chExt cx="6332330" cy="4036502"/>
          </a:xfrm>
        </p:grpSpPr>
        <p:sp>
          <p:nvSpPr>
            <p:cNvPr id="4" name="Rectangle 3"/>
            <p:cNvSpPr/>
            <p:nvPr/>
          </p:nvSpPr>
          <p:spPr>
            <a:xfrm>
              <a:off x="2362200" y="3046739"/>
              <a:ext cx="3048000" cy="2209800"/>
            </a:xfrm>
            <a:prstGeom prst="rect">
              <a:avLst/>
            </a:prstGeom>
            <a:noFill/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Trapezoid 5"/>
            <p:cNvSpPr/>
            <p:nvPr/>
          </p:nvSpPr>
          <p:spPr>
            <a:xfrm rot="16200000">
              <a:off x="3974527" y="2549112"/>
              <a:ext cx="3352931" cy="3352800"/>
            </a:xfrm>
            <a:prstGeom prst="trapezoid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362200" y="5485139"/>
              <a:ext cx="1379330" cy="511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Image 1</a:t>
              </a:r>
              <a:endParaRPr lang="en-US" sz="1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315200" y="4881636"/>
              <a:ext cx="1379330" cy="511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Image 2</a:t>
              </a:r>
              <a:endParaRPr lang="en-US" sz="1400" dirty="0"/>
            </a:p>
          </p:txBody>
        </p:sp>
        <p:cxnSp>
          <p:nvCxnSpPr>
            <p:cNvPr id="10" name="Straight Connector 9"/>
            <p:cNvCxnSpPr/>
            <p:nvPr/>
          </p:nvCxnSpPr>
          <p:spPr>
            <a:xfrm flipH="1">
              <a:off x="4457700" y="2138566"/>
              <a:ext cx="76200" cy="402614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3656911" y="3966974"/>
              <a:ext cx="471665" cy="511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x</a:t>
              </a:r>
              <a:endParaRPr lang="en-US" sz="14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16903" y="4040846"/>
              <a:ext cx="471665" cy="511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6">
                      <a:lumMod val="50000"/>
                    </a:schemeClr>
                  </a:solidFill>
                </a:rPr>
                <a:t>x</a:t>
              </a:r>
              <a:endParaRPr lang="en-US" sz="1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3656911" y="2549046"/>
              <a:ext cx="800789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656911" y="2138566"/>
              <a:ext cx="785753" cy="511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im1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4715674" y="2543868"/>
              <a:ext cx="475906" cy="517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716793" y="2128210"/>
              <a:ext cx="785753" cy="511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im2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138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439193" y="704962"/>
          <a:ext cx="4270375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66" name="Equation" r:id="rId6" imgW="2158920" imgH="914400" progId="Equation.3">
                  <p:embed/>
                </p:oleObj>
              </mc:Choice>
              <mc:Fallback>
                <p:oleObj name="Equation" r:id="rId6" imgW="2158920" imgH="91440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9193" y="704962"/>
                        <a:ext cx="4270375" cy="180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553200" y="119275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Known 3d locations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793" y="1156301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Known 2d image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coords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4343399" y="541337"/>
            <a:ext cx="381000" cy="533400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305049" y="83753"/>
            <a:ext cx="445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Unknown Camera Parameters</a:t>
            </a:r>
            <a:endParaRPr 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869948" y="2438400"/>
          <a:ext cx="7408863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67" name="Equation" r:id="rId8" imgW="3746160" imgH="228600" progId="Equation.3">
                  <p:embed/>
                </p:oleObj>
              </mc:Choice>
              <mc:Fallback>
                <p:oleObj name="Equation" r:id="rId8" imgW="3746160" imgH="228600" progId="Equation.3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9948" y="2438400"/>
                        <a:ext cx="7408863" cy="452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custDataLst>
              <p:tags r:id="rId4"/>
            </p:custDataLst>
            <p:extLst/>
          </p:nvPr>
        </p:nvGraphicFramePr>
        <p:xfrm>
          <a:off x="869948" y="2889250"/>
          <a:ext cx="743585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68" name="Equation" r:id="rId10" imgW="3759120" imgH="228600" progId="Equation.3">
                  <p:embed/>
                </p:oleObj>
              </mc:Choice>
              <mc:Fallback>
                <p:oleObj name="Equation" r:id="rId10" imgW="3759120" imgH="228600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9948" y="2889250"/>
                        <a:ext cx="7435850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47337" y="3340100"/>
            <a:ext cx="4864689" cy="1140635"/>
          </a:xfrm>
        </p:spPr>
        <p:txBody>
          <a:bodyPr>
            <a:normAutofit/>
          </a:bodyPr>
          <a:lstStyle/>
          <a:p>
            <a:r>
              <a:rPr lang="en-US" sz="2400" dirty="0"/>
              <a:t>H</a:t>
            </a:r>
            <a:r>
              <a:rPr lang="en-US" sz="2400" dirty="0" smtClean="0"/>
              <a:t>omogeneous </a:t>
            </a:r>
            <a:r>
              <a:rPr lang="en-US" sz="2400" dirty="0"/>
              <a:t>linear </a:t>
            </a:r>
            <a:r>
              <a:rPr lang="en-US" sz="2400" dirty="0" smtClean="0"/>
              <a:t>system. </a:t>
            </a:r>
            <a:br>
              <a:rPr lang="en-US" sz="2400" dirty="0" smtClean="0"/>
            </a:br>
            <a:r>
              <a:rPr lang="en-US" sz="2400" dirty="0" smtClean="0"/>
              <a:t>Solve for m’s entries using linear least squares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7299824"/>
              </p:ext>
            </p:extLst>
          </p:nvPr>
        </p:nvGraphicFramePr>
        <p:xfrm>
          <a:off x="19050" y="3601278"/>
          <a:ext cx="5922963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69" name="Equation" r:id="rId12" imgW="5003640" imgH="2768400" progId="Equation.3">
                  <p:embed/>
                </p:oleObj>
              </mc:Choice>
              <mc:Fallback>
                <p:oleObj name="Equation" r:id="rId12" imgW="5003640" imgH="2768400" progId="Equation.3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" y="3601278"/>
                        <a:ext cx="5922963" cy="32766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6135757" y="4731026"/>
            <a:ext cx="3664226" cy="129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8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[U, S, V] = </a:t>
            </a:r>
            <a:r>
              <a:rPr lang="en-US" sz="1800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svd</a:t>
            </a:r>
            <a:r>
              <a:rPr lang="en-US" sz="18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(A);</a:t>
            </a:r>
          </a:p>
          <a:p>
            <a:pPr marL="0" indent="0">
              <a:buFont typeface="Arial" charset="0"/>
              <a:buNone/>
            </a:pPr>
            <a:r>
              <a:rPr lang="en-US" sz="18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M = V(:,end);</a:t>
            </a:r>
          </a:p>
          <a:p>
            <a:pPr marL="0" indent="0">
              <a:buFont typeface="Arial" charset="0"/>
              <a:buNone/>
            </a:pPr>
            <a:r>
              <a:rPr lang="en-US" sz="18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M = reshape(M,[],3)';</a:t>
            </a:r>
            <a:endParaRPr lang="en-US" sz="180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21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seams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4851400"/>
          </a:xfrm>
        </p:spPr>
        <p:txBody>
          <a:bodyPr/>
          <a:lstStyle/>
          <a:p>
            <a:r>
              <a:rPr lang="en-US" dirty="0" smtClean="0"/>
              <a:t>Better method: dynamic program to find seam along well-matched regions</a:t>
            </a:r>
            <a:endParaRPr lang="en-US" dirty="0"/>
          </a:p>
        </p:txBody>
      </p:sp>
      <p:pic>
        <p:nvPicPr>
          <p:cNvPr id="7172" name="Picture 4" descr="File:Rochester N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0"/>
            <a:ext cx="7620000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35000" y="6550223"/>
            <a:ext cx="5009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Illustration: </a:t>
            </a:r>
            <a:r>
              <a:rPr lang="en-US" sz="1400" dirty="0">
                <a:hlinkClick r:id="rId3"/>
              </a:rPr>
              <a:t>http://en.wikipedia.org/wiki/File:Rochester_NY.jpg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1782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Gain compensation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1808162"/>
          </a:xfrm>
        </p:spPr>
        <p:txBody>
          <a:bodyPr>
            <a:normAutofit/>
          </a:bodyPr>
          <a:lstStyle/>
          <a:p>
            <a:r>
              <a:rPr lang="en-US" dirty="0" smtClean="0"/>
              <a:t>Simple gain adjustment</a:t>
            </a:r>
          </a:p>
          <a:p>
            <a:pPr lvl="1"/>
            <a:r>
              <a:rPr lang="en-US" dirty="0" smtClean="0"/>
              <a:t>Compute average RGB intensity of each image in overlapping region</a:t>
            </a:r>
          </a:p>
          <a:p>
            <a:pPr lvl="1"/>
            <a:r>
              <a:rPr lang="en-US" dirty="0" smtClean="0"/>
              <a:t>Normalize intensities by ratio of averages</a:t>
            </a:r>
          </a:p>
          <a:p>
            <a:pPr lvl="1"/>
            <a:endParaRPr lang="en-US" dirty="0"/>
          </a:p>
        </p:txBody>
      </p:sp>
      <p:pic>
        <p:nvPicPr>
          <p:cNvPr id="36867" name="Picture 2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1" r="1878" b="23344"/>
          <a:stretch>
            <a:fillRect/>
          </a:stretch>
        </p:blipFill>
        <p:spPr bwMode="auto">
          <a:xfrm>
            <a:off x="228600" y="2798762"/>
            <a:ext cx="472440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3" descr="C:\Users\Hoiem\Documents\Classes\Computational Photography - Fall 2010\projects\stitching\display\merged_final_gainad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8" r="1552" b="23427"/>
          <a:stretch>
            <a:fillRect/>
          </a:stretch>
        </p:blipFill>
        <p:spPr bwMode="auto">
          <a:xfrm>
            <a:off x="228600" y="4972049"/>
            <a:ext cx="487680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2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7" t="22301" r="57269" b="23344"/>
          <a:stretch>
            <a:fillRect/>
          </a:stretch>
        </p:blipFill>
        <p:spPr bwMode="auto">
          <a:xfrm>
            <a:off x="5638800" y="2990849"/>
            <a:ext cx="1447800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3" descr="C:\Users\Hoiem\Documents\Classes\Computational Photography - Fall 2010\projects\stitching\display\merged_final_gainad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9" t="22028" r="58469" b="23427"/>
          <a:stretch>
            <a:fillRect/>
          </a:stretch>
        </p:blipFill>
        <p:spPr bwMode="auto">
          <a:xfrm>
            <a:off x="7512050" y="2990849"/>
            <a:ext cx="14033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7143750" y="4667249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2362200" y="4551362"/>
            <a:ext cx="3810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6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Multi-band Blending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509486"/>
            <a:ext cx="7886700" cy="4667477"/>
          </a:xfrm>
        </p:spPr>
        <p:txBody>
          <a:bodyPr/>
          <a:lstStyle/>
          <a:p>
            <a:pPr eaLnBrk="1" hangingPunct="1"/>
            <a:r>
              <a:rPr lang="en-US" dirty="0" smtClean="0"/>
              <a:t>Burt &amp; Adelson 1983</a:t>
            </a:r>
          </a:p>
          <a:p>
            <a:pPr lvl="1" eaLnBrk="1" hangingPunct="1"/>
            <a:r>
              <a:rPr lang="en-US" dirty="0" smtClean="0"/>
              <a:t>Blend frequency bands over range </a:t>
            </a:r>
            <a:r>
              <a:rPr lang="en-US" dirty="0" smtClean="0">
                <a:latin typeface="cmsy10" pitchFamily="34" charset="0"/>
                <a:sym typeface="Symbol" pitchFamily="18" charset="2"/>
              </a:rPr>
              <a:t></a:t>
            </a:r>
            <a:r>
              <a:rPr lang="en-US" dirty="0" smtClean="0"/>
              <a:t> </a:t>
            </a:r>
            <a:r>
              <a:rPr lang="en-US" dirty="0" smtClean="0">
                <a:latin typeface="Symbol" pitchFamily="18" charset="2"/>
              </a:rPr>
              <a:t>l</a:t>
            </a:r>
          </a:p>
        </p:txBody>
      </p:sp>
      <p:pic>
        <p:nvPicPr>
          <p:cNvPr id="50180" name="Picture 5" descr="C:\WINDOWS\Desktop\iccv2003\green\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 descr="C:\WINDOWS\Desktop\iccv2003\green\pa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986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Multiband Blending with </a:t>
            </a:r>
            <a:r>
              <a:rPr lang="en-US" dirty="0" err="1" smtClean="0"/>
              <a:t>Laplacian</a:t>
            </a:r>
            <a:r>
              <a:rPr lang="en-US" dirty="0" smtClean="0"/>
              <a:t> Pyramid</a:t>
            </a:r>
          </a:p>
        </p:txBody>
      </p:sp>
      <p:graphicFrame>
        <p:nvGraphicFramePr>
          <p:cNvPr id="2050" name="Object 6"/>
          <p:cNvGraphicFramePr>
            <a:graphicFrameLocks noGrp="1" noChangeAspect="1"/>
          </p:cNvGraphicFramePr>
          <p:nvPr>
            <p:ph sz="half" idx="1"/>
          </p:nvPr>
        </p:nvGraphicFramePr>
        <p:xfrm>
          <a:off x="-76200" y="2438400"/>
          <a:ext cx="3733800" cy="350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76" name="Photo Editor Photo" r:id="rId3" imgW="4896533" imgH="3419952" progId="MSPhotoEd.3">
                  <p:embed/>
                </p:oleObj>
              </mc:Choice>
              <mc:Fallback>
                <p:oleObj name="Photo Editor Photo" r:id="rId3" imgW="4896533" imgH="3419952" progId="MSPhotoEd.3">
                  <p:embed/>
                  <p:pic>
                    <p:nvPicPr>
                      <p:cNvPr id="205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688" r="32880" b="22145"/>
                      <a:stretch>
                        <a:fillRect/>
                      </a:stretch>
                    </p:blipFill>
                    <p:spPr bwMode="auto">
                      <a:xfrm>
                        <a:off x="-76200" y="2438400"/>
                        <a:ext cx="3733800" cy="350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11"/>
          <p:cNvGraphicFramePr>
            <a:graphicFrameLocks noGrp="1" noChangeAspect="1"/>
          </p:cNvGraphicFramePr>
          <p:nvPr>
            <p:ph sz="half" idx="2"/>
          </p:nvPr>
        </p:nvGraphicFramePr>
        <p:xfrm>
          <a:off x="5410200" y="2438400"/>
          <a:ext cx="3657600" cy="351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77" name="Photo Editor Photo" r:id="rId5" imgW="4896533" imgH="3419952" progId="MSPhotoEd.3">
                  <p:embed/>
                </p:oleObj>
              </mc:Choice>
              <mc:Fallback>
                <p:oleObj name="Photo Editor Photo" r:id="rId5" imgW="4896533" imgH="3419952" progId="MSPhotoEd.3">
                  <p:embed/>
                  <p:pic>
                    <p:nvPicPr>
                      <p:cNvPr id="205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688" r="32880" b="22145"/>
                      <a:stretch>
                        <a:fillRect/>
                      </a:stretch>
                    </p:blipFill>
                    <p:spPr bwMode="auto">
                      <a:xfrm>
                        <a:off x="5410200" y="2438400"/>
                        <a:ext cx="3657600" cy="351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4038600" y="2209800"/>
            <a:ext cx="838200" cy="1128713"/>
            <a:chOff x="384" y="2793"/>
            <a:chExt cx="351" cy="711"/>
          </a:xfrm>
        </p:grpSpPr>
        <p:sp>
          <p:nvSpPr>
            <p:cNvPr id="2081" name="Line 42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43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89" name="Line 44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0" name="Line 45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1" name="Line 46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47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87" name="Line 48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8" name="Text Box 49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5" name="Group 50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85" name="Line 51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6" name="Text Box 52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</p:grp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4038600" y="3214688"/>
            <a:ext cx="838200" cy="1128712"/>
            <a:chOff x="384" y="2793"/>
            <a:chExt cx="351" cy="711"/>
          </a:xfrm>
        </p:grpSpPr>
        <p:sp>
          <p:nvSpPr>
            <p:cNvPr id="2070" name="Line 54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55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78" name="Line 56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" name="Line 57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0" name="Line 58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59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76" name="Line 60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7" name="Text Box 61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9" name="Group 62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74" name="Line 63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5" name="Text Box 64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</p:grpSp>
      <p:grpSp>
        <p:nvGrpSpPr>
          <p:cNvPr id="10" name="Group 65"/>
          <p:cNvGrpSpPr>
            <a:grpSpLocks/>
          </p:cNvGrpSpPr>
          <p:nvPr/>
        </p:nvGrpSpPr>
        <p:grpSpPr bwMode="auto">
          <a:xfrm>
            <a:off x="4038600" y="4662488"/>
            <a:ext cx="838200" cy="1128712"/>
            <a:chOff x="384" y="2793"/>
            <a:chExt cx="351" cy="711"/>
          </a:xfrm>
        </p:grpSpPr>
        <p:sp>
          <p:nvSpPr>
            <p:cNvPr id="2059" name="Line 66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67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67" name="Line 68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" name="Line 69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" name="Line 70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71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65" name="Line 72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" name="Text Box 73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13" name="Group 74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63" name="Line 75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4" name="Text Box 76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</p:grpSp>
      <p:sp>
        <p:nvSpPr>
          <p:cNvPr id="2056" name="Text Box 77"/>
          <p:cNvSpPr txBox="1">
            <a:spLocks noChangeArrowheads="1"/>
          </p:cNvSpPr>
          <p:nvPr/>
        </p:nvSpPr>
        <p:spPr bwMode="auto">
          <a:xfrm>
            <a:off x="898525" y="6400800"/>
            <a:ext cx="1862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Left pyramid</a:t>
            </a:r>
          </a:p>
        </p:txBody>
      </p:sp>
      <p:sp>
        <p:nvSpPr>
          <p:cNvPr id="2057" name="Text Box 78"/>
          <p:cNvSpPr txBox="1">
            <a:spLocks noChangeArrowheads="1"/>
          </p:cNvSpPr>
          <p:nvPr/>
        </p:nvSpPr>
        <p:spPr bwMode="auto">
          <a:xfrm>
            <a:off x="6172200" y="6400800"/>
            <a:ext cx="2066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Right pyramid</a:t>
            </a:r>
          </a:p>
        </p:txBody>
      </p:sp>
      <p:sp>
        <p:nvSpPr>
          <p:cNvPr id="2058" name="Text Box 79"/>
          <p:cNvSpPr txBox="1">
            <a:spLocks noChangeArrowheads="1"/>
          </p:cNvSpPr>
          <p:nvPr/>
        </p:nvSpPr>
        <p:spPr bwMode="auto">
          <a:xfrm>
            <a:off x="4098925" y="6400800"/>
            <a:ext cx="931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blend</a:t>
            </a:r>
          </a:p>
        </p:txBody>
      </p:sp>
      <p:sp>
        <p:nvSpPr>
          <p:cNvPr id="44" name="Content Placeholder 3"/>
          <p:cNvSpPr txBox="1">
            <a:spLocks/>
          </p:cNvSpPr>
          <p:nvPr/>
        </p:nvSpPr>
        <p:spPr bwMode="auto">
          <a:xfrm>
            <a:off x="457200" y="1325563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 low frequencies, blend slowly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 high frequencies, blend quickly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70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Multiband blending</a:t>
            </a: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738378"/>
            <a:ext cx="3714750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7848" y="1600199"/>
            <a:ext cx="3886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 smtClean="0"/>
              <a:t>Compute </a:t>
            </a:r>
            <a:r>
              <a:rPr lang="en-US" sz="2800" dirty="0" err="1" smtClean="0"/>
              <a:t>Laplacian</a:t>
            </a:r>
            <a:r>
              <a:rPr lang="en-US" sz="2800" dirty="0" smtClean="0"/>
              <a:t> pyramid of images and mask</a:t>
            </a:r>
          </a:p>
          <a:p>
            <a:pPr marL="342900" indent="-342900">
              <a:buAutoNum type="arabicPeriod"/>
            </a:pPr>
            <a:endParaRPr lang="en-US" sz="2800" dirty="0" smtClean="0"/>
          </a:p>
          <a:p>
            <a:pPr marL="342900" indent="-342900">
              <a:buAutoNum type="arabicPeriod"/>
            </a:pPr>
            <a:r>
              <a:rPr lang="en-US" sz="2800" dirty="0" smtClean="0"/>
              <a:t>Create blended image at each level of pyramid</a:t>
            </a:r>
          </a:p>
          <a:p>
            <a:pPr marL="342900" indent="-342900">
              <a:buAutoNum type="arabicPeriod"/>
            </a:pPr>
            <a:endParaRPr lang="en-US" sz="2800" dirty="0" smtClean="0"/>
          </a:p>
          <a:p>
            <a:pPr marL="342900" indent="-342900">
              <a:buAutoNum type="arabicPeriod"/>
            </a:pPr>
            <a:r>
              <a:rPr lang="en-US" sz="2800" dirty="0" smtClean="0"/>
              <a:t>Reconstruct complete image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943600" y="390382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Laplacian</a:t>
            </a:r>
            <a:r>
              <a:rPr lang="en-US" dirty="0" smtClean="0"/>
              <a:t> pyramids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1421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Blending comparison (IJCV 2007)</a:t>
            </a: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1281113"/>
            <a:ext cx="7877175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69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Blending Comparison</a:t>
            </a: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0"/>
            <a:ext cx="535305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288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Further reading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DLT algorithm: HZ p. 91 (</a:t>
            </a:r>
            <a:r>
              <a:rPr lang="en-US" dirty="0" err="1" smtClean="0"/>
              <a:t>alg</a:t>
            </a:r>
            <a:r>
              <a:rPr lang="en-US" dirty="0" smtClean="0"/>
              <a:t> 4.2), p. 585</a:t>
            </a:r>
          </a:p>
          <a:p>
            <a:r>
              <a:rPr lang="en-US" dirty="0" smtClean="0"/>
              <a:t>Normalization: HZ p. 107-109 (</a:t>
            </a:r>
            <a:r>
              <a:rPr lang="en-US" dirty="0" err="1" smtClean="0"/>
              <a:t>alg</a:t>
            </a:r>
            <a:r>
              <a:rPr lang="en-US" dirty="0" smtClean="0"/>
              <a:t> 4.2)</a:t>
            </a:r>
          </a:p>
          <a:p>
            <a:r>
              <a:rPr lang="en-US" dirty="0" smtClean="0"/>
              <a:t>RANSAC: HZ Sec 4.7, p. 123, </a:t>
            </a:r>
            <a:r>
              <a:rPr lang="en-US" dirty="0" err="1" smtClean="0"/>
              <a:t>alg</a:t>
            </a:r>
            <a:r>
              <a:rPr lang="en-US" dirty="0" smtClean="0"/>
              <a:t> 4.6</a:t>
            </a:r>
          </a:p>
          <a:p>
            <a:endParaRPr lang="en-US" dirty="0" smtClean="0"/>
          </a:p>
          <a:p>
            <a:r>
              <a:rPr lang="en-US" dirty="0">
                <a:hlinkClick r:id="rId2"/>
              </a:rPr>
              <a:t>Rick Szeliski’s </a:t>
            </a:r>
            <a:r>
              <a:rPr lang="en-US" dirty="0" smtClean="0">
                <a:hlinkClick r:id="rId2"/>
              </a:rPr>
              <a:t>alignment/stitching tutorial</a:t>
            </a:r>
            <a:endParaRPr lang="en-US" dirty="0" smtClean="0"/>
          </a:p>
          <a:p>
            <a:r>
              <a:rPr lang="en-US" dirty="0" err="1" smtClean="0">
                <a:hlinkClick r:id="rId3"/>
              </a:rPr>
              <a:t>Recognising</a:t>
            </a:r>
            <a:r>
              <a:rPr lang="en-US" dirty="0" smtClean="0">
                <a:hlinkClick r:id="rId3"/>
              </a:rPr>
              <a:t> Panoramas</a:t>
            </a:r>
            <a:r>
              <a:rPr lang="en-US" dirty="0" smtClean="0"/>
              <a:t>: Brown and Lowe, IJCV 2007 (also bundle adjustment)</a:t>
            </a:r>
          </a:p>
        </p:txBody>
      </p:sp>
    </p:spTree>
    <p:extLst>
      <p:ext uri="{BB962C8B-B14F-4D97-AF65-F5344CB8AC3E}">
        <p14:creationId xmlns:p14="http://schemas.microsoft.com/office/powerpoint/2010/main" val="163274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How does </a:t>
            </a:r>
            <a:r>
              <a:rPr lang="en-US" sz="3200" dirty="0" err="1" smtClean="0"/>
              <a:t>iphone</a:t>
            </a:r>
            <a:r>
              <a:rPr lang="en-US" sz="3200" dirty="0" smtClean="0"/>
              <a:t> panoramic stitching work?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>
            <a:noAutofit/>
          </a:bodyPr>
          <a:lstStyle/>
          <a:p>
            <a:r>
              <a:rPr lang="en-US" sz="2400" dirty="0" smtClean="0"/>
              <a:t>Capture images at 30 fps</a:t>
            </a:r>
          </a:p>
          <a:p>
            <a:endParaRPr lang="en-US" sz="600" dirty="0" smtClean="0"/>
          </a:p>
          <a:p>
            <a:r>
              <a:rPr lang="en-US" sz="2400" dirty="0" smtClean="0"/>
              <a:t>Stitch the central 1/8 of a selection of images</a:t>
            </a:r>
          </a:p>
          <a:p>
            <a:pPr lvl="1"/>
            <a:r>
              <a:rPr lang="en-US" sz="2000" dirty="0" smtClean="0"/>
              <a:t>Select which images to stitch using the accelerometer and frame-to-frame matching</a:t>
            </a:r>
          </a:p>
          <a:p>
            <a:pPr lvl="1"/>
            <a:r>
              <a:rPr lang="en-US" sz="2000" dirty="0" smtClean="0"/>
              <a:t>Faster and avoids radial distortion that often occurs towards corners of images</a:t>
            </a:r>
          </a:p>
          <a:p>
            <a:endParaRPr lang="en-US" sz="600" dirty="0" smtClean="0"/>
          </a:p>
          <a:p>
            <a:r>
              <a:rPr lang="en-US" sz="2400" dirty="0" smtClean="0"/>
              <a:t>Alignment </a:t>
            </a:r>
          </a:p>
          <a:p>
            <a:pPr lvl="1"/>
            <a:r>
              <a:rPr lang="en-US" sz="2000" dirty="0" smtClean="0"/>
              <a:t>Initially, perform cross-correlation of small patches aided by accelerometer to find good regions for matching</a:t>
            </a:r>
          </a:p>
          <a:p>
            <a:pPr lvl="1"/>
            <a:r>
              <a:rPr lang="en-US" sz="2000" dirty="0" smtClean="0"/>
              <a:t>Register by matching points (KLT tracking or RANSAC with FAST (similar to SIFT) points) or correlational matching</a:t>
            </a:r>
          </a:p>
          <a:p>
            <a:endParaRPr lang="en-US" sz="600" dirty="0" smtClean="0"/>
          </a:p>
          <a:p>
            <a:r>
              <a:rPr lang="en-US" sz="2400" dirty="0" smtClean="0"/>
              <a:t>Blending</a:t>
            </a:r>
          </a:p>
          <a:p>
            <a:pPr lvl="1"/>
            <a:r>
              <a:rPr lang="en-US" sz="2000" dirty="0" smtClean="0"/>
              <a:t>Linear (or similar) blending, using a face detector to avoid blurring face regions and choose good face shots (not blinking, </a:t>
            </a:r>
            <a:r>
              <a:rPr lang="en-US" sz="2000" dirty="0" err="1" smtClean="0"/>
              <a:t>etc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441960" y="6534834"/>
            <a:ext cx="815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2"/>
              </a:rPr>
              <a:t>http://</a:t>
            </a:r>
            <a:r>
              <a:rPr lang="en-US" sz="1200" dirty="0" smtClean="0">
                <a:hlinkClick r:id="rId2"/>
              </a:rPr>
              <a:t>www.patentlyapple.com/patently-apple/2012/11/apples-cool-iphone-5-panorama-app-revealed-in-5-patents.html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5865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Things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3371"/>
            <a:ext cx="7848600" cy="4732792"/>
          </a:xfrm>
        </p:spPr>
        <p:txBody>
          <a:bodyPr/>
          <a:lstStyle/>
          <a:p>
            <a:r>
              <a:rPr lang="en-US" smtClean="0"/>
              <a:t>Homography relates rotating cameras</a:t>
            </a:r>
          </a:p>
          <a:p>
            <a:endParaRPr lang="en-US" smtClean="0"/>
          </a:p>
          <a:p>
            <a:r>
              <a:rPr lang="en-US" smtClean="0"/>
              <a:t>Recover homography using RANSAC and normalized DLT</a:t>
            </a:r>
          </a:p>
          <a:p>
            <a:endParaRPr lang="en-US" smtClean="0"/>
          </a:p>
          <a:p>
            <a:r>
              <a:rPr lang="en-US" smtClean="0"/>
              <a:t>Bundle adjustment minimizes reprojection error for set of related images</a:t>
            </a:r>
          </a:p>
          <a:p>
            <a:endParaRPr lang="en-US" smtClean="0"/>
          </a:p>
          <a:p>
            <a:r>
              <a:rPr lang="en-US" smtClean="0"/>
              <a:t>Details to make it look nice (e.g., blending)</a:t>
            </a:r>
          </a:p>
        </p:txBody>
      </p:sp>
    </p:spTree>
    <p:extLst>
      <p:ext uri="{BB962C8B-B14F-4D97-AF65-F5344CB8AC3E}">
        <p14:creationId xmlns:p14="http://schemas.microsoft.com/office/powerpoint/2010/main" val="31701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8773" y="1325563"/>
                <a:ext cx="8629476" cy="5401208"/>
              </a:xfrm>
            </p:spPr>
            <p:txBody>
              <a:bodyPr>
                <a:normAutofit/>
              </a:bodyPr>
              <a:lstStyle/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sz="2400" dirty="0" smtClean="0"/>
                  <a:t>Constraints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400" i="1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endParaRPr lang="en-US" sz="2400" i="1" dirty="0" smtClean="0"/>
              </a:p>
              <a:p>
                <a:pPr lvl="1"/>
                <a:endParaRPr lang="en-US" dirty="0" smtClean="0"/>
              </a:p>
              <a:p>
                <a:pPr lvl="1"/>
                <a:endParaRPr lang="en-US" dirty="0" smtClean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773" y="1325563"/>
                <a:ext cx="8629476" cy="5401208"/>
              </a:xfrm>
              <a:blipFill>
                <a:blip r:embed="rId3"/>
                <a:stretch>
                  <a:fillRect l="-11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"/>
            <a:ext cx="8268607" cy="1128790"/>
          </a:xfrm>
        </p:spPr>
        <p:txBody>
          <a:bodyPr>
            <a:normAutofit/>
          </a:bodyPr>
          <a:lstStyle/>
          <a:p>
            <a:r>
              <a:rPr lang="en-US" dirty="0" smtClean="0"/>
              <a:t>Review: Calibration by vanishing points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28773" y="2374848"/>
                <a:ext cx="3146446" cy="4406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US" sz="2400" b="1" i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73" y="2374848"/>
                <a:ext cx="3146446" cy="4406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90110" y="2967745"/>
                <a:ext cx="5053693" cy="5029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bSup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e>
                                <m:sup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sSup>
                        <m:sSupPr>
                          <m:ctrlPr>
                            <a:rPr lang="en-US" altLang="zh-TW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p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zh-TW" sz="2400" b="1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400" b="1" i="1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110" y="2967745"/>
                <a:ext cx="5053693" cy="50295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4096427" y="1211658"/>
            <a:ext cx="28377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Orthogonality constraints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244252" y="1225027"/>
            <a:ext cx="888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VP (2D)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88445" y="1546124"/>
            <a:ext cx="0" cy="2544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576830" y="1225027"/>
            <a:ext cx="888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VP (3D)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2014396" y="1563197"/>
            <a:ext cx="0" cy="2544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6758963" y="1161155"/>
                <a:ext cx="1973484" cy="4923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bSup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8963" y="1161155"/>
                <a:ext cx="1973484" cy="4923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/>
          <p:cNvCxnSpPr/>
          <p:nvPr/>
        </p:nvCxnSpPr>
        <p:spPr>
          <a:xfrm flipV="1">
            <a:off x="2014396" y="2929386"/>
            <a:ext cx="554595" cy="64283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2863670" y="2942333"/>
            <a:ext cx="554595" cy="64283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-465601" y="1735732"/>
                <a:ext cx="3748787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𝑲𝑹</m:t>
                      </m:r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US" sz="2400" b="1" i="1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65601" y="1735732"/>
                <a:ext cx="3748787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6663913" y="1947198"/>
                <a:ext cx="2289386" cy="8552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𝑲</m:t>
                      </m:r>
                      <m:r>
                        <a:rPr lang="zh-TW" altLang="en-US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zh-TW" altLang="en-US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zh-TW" altLang="en-US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zh-TW" altLang="en-US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3913" y="1947198"/>
                <a:ext cx="2289386" cy="8552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903304" y="1592656"/>
                <a:ext cx="40786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FF0000"/>
                    </a:solidFill>
                  </a:rPr>
                  <a:t>Unknown </a:t>
                </a:r>
                <a:r>
                  <a:rPr lang="en-US" dirty="0">
                    <a:solidFill>
                      <a:srgbClr val="FF0000"/>
                    </a:solidFill>
                  </a:rPr>
                  <a:t>c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amera parameters</a:t>
                </a:r>
                <a:r>
                  <a:rPr lang="zh-TW" altLang="en-US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3304" y="1592656"/>
                <a:ext cx="4078665" cy="369332"/>
              </a:xfrm>
              <a:prstGeom prst="rect">
                <a:avLst/>
              </a:prstGeom>
              <a:blipFill>
                <a:blip r:embed="rId9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6755946" y="2709572"/>
                <a:ext cx="2289386" cy="15012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5946" y="2709572"/>
                <a:ext cx="2289386" cy="150124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228773" y="4249827"/>
                <a:ext cx="2446760" cy="1211357"/>
              </a:xfrm>
              <a:prstGeom prst="rect">
                <a:avLst/>
              </a:prstGeom>
              <a:ln w="19050">
                <a:noFill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bSup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𝑲</m:t>
                                </m:r>
                              </m:e>
                              <m:sup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dirty="0" smtClean="0"/>
                  <a:t> = 0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bSup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𝑲</m:t>
                                </m:r>
                              </m:e>
                              <m:sup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r>
                  <a:rPr lang="en-US" dirty="0"/>
                  <a:t> = 0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bSup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𝑲</m:t>
                                </m:r>
                              </m:e>
                              <m:sup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r>
                  <a:rPr lang="en-US" dirty="0"/>
                  <a:t> = </a:t>
                </a:r>
                <a:r>
                  <a:rPr lang="en-US" dirty="0" smtClean="0"/>
                  <a:t>0</a:t>
                </a:r>
                <a:endParaRPr lang="en-US" dirty="0"/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73" y="4249827"/>
                <a:ext cx="2446760" cy="1211357"/>
              </a:xfrm>
              <a:prstGeom prst="rect">
                <a:avLst/>
              </a:prstGeom>
              <a:blipFill>
                <a:blip r:embed="rId11"/>
                <a:stretch>
                  <a:fillRect b="-4523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2863670" y="4393840"/>
                <a:ext cx="6432730" cy="923330"/>
              </a:xfrm>
              <a:prstGeom prst="rect">
                <a:avLst/>
              </a:prstGeom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b="0" dirty="0" smtClean="0"/>
                  <a:t> …  </a:t>
                </a:r>
                <a:r>
                  <a:rPr lang="en-US" b="0" dirty="0" err="1" smtClean="0"/>
                  <a:t>Eqn</a:t>
                </a:r>
                <a:r>
                  <a:rPr lang="en-US" b="0" dirty="0" smtClean="0"/>
                  <a:t> (1)</a:t>
                </a: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… 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Eqn</a:t>
                </a:r>
                <a:r>
                  <a:rPr lang="en-US" dirty="0" smtClean="0"/>
                  <a:t> (2)</a:t>
                </a:r>
                <a:endParaRPr lang="en-US" dirty="0"/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…</a:t>
                </a:r>
                <a:r>
                  <a:rPr lang="en-US" dirty="0" smtClean="0"/>
                  <a:t>  </a:t>
                </a:r>
                <a:r>
                  <a:rPr lang="en-US" dirty="0" err="1" smtClean="0"/>
                  <a:t>Eqn</a:t>
                </a:r>
                <a:r>
                  <a:rPr lang="en-US" dirty="0" smtClean="0"/>
                  <a:t> (3)</a:t>
                </a:r>
                <a:endParaRPr lang="en-US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3670" y="4393840"/>
                <a:ext cx="6432730" cy="923330"/>
              </a:xfrm>
              <a:prstGeom prst="rect">
                <a:avLst/>
              </a:prstGeom>
              <a:blipFill>
                <a:blip r:embed="rId12"/>
                <a:stretch>
                  <a:fillRect t="-3974" b="-9934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228773" y="5461184"/>
                <a:ext cx="6566198" cy="1258743"/>
              </a:xfrm>
              <a:prstGeom prst="rect">
                <a:avLst/>
              </a:prstGeom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Eqn</a:t>
                </a:r>
                <a:r>
                  <a:rPr lang="en-US" dirty="0"/>
                  <a:t> (1</a:t>
                </a:r>
                <a:r>
                  <a:rPr lang="en-US" dirty="0" smtClean="0"/>
                  <a:t>) – </a:t>
                </a:r>
                <a:r>
                  <a:rPr lang="en-US" dirty="0" err="1" smtClean="0"/>
                  <a:t>Eqn</a:t>
                </a:r>
                <a:r>
                  <a:rPr lang="en-US" dirty="0" smtClean="0"/>
                  <a:t> (2)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b="0" dirty="0" smtClean="0"/>
              </a:p>
              <a:p>
                <a:r>
                  <a:rPr lang="en-US" dirty="0" err="1"/>
                  <a:t>Eqn</a:t>
                </a:r>
                <a:r>
                  <a:rPr lang="en-US" dirty="0"/>
                  <a:t> </a:t>
                </a:r>
                <a:r>
                  <a:rPr lang="en-US" dirty="0" smtClean="0"/>
                  <a:t>(2) </a:t>
                </a:r>
                <a:r>
                  <a:rPr lang="en-US" dirty="0"/>
                  <a:t>– </a:t>
                </a:r>
                <a:r>
                  <a:rPr lang="en-US" dirty="0" err="1"/>
                  <a:t>Eqn</a:t>
                </a:r>
                <a:r>
                  <a:rPr lang="en-US" dirty="0"/>
                  <a:t> (</a:t>
                </a:r>
                <a:r>
                  <a:rPr lang="en-US" dirty="0" smtClean="0"/>
                  <a:t>3</a:t>
                </a:r>
                <a:r>
                  <a:rPr lang="en-US" dirty="0"/>
                  <a:t>)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Solve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r>
                  <a:rPr lang="en-US" b="0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</m:ra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73" y="5461184"/>
                <a:ext cx="6566198" cy="1258743"/>
              </a:xfrm>
              <a:prstGeom prst="rect">
                <a:avLst/>
              </a:prstGeom>
              <a:blipFill>
                <a:blip r:embed="rId13"/>
                <a:stretch>
                  <a:fillRect l="-836" t="-2913" b="-2913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893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30" grpId="0"/>
      <p:bldP spid="35" grpId="0"/>
      <p:bldP spid="3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 you on </a:t>
            </a:r>
            <a:r>
              <a:rPr lang="en-US" dirty="0" err="1" smtClean="0"/>
              <a:t>Thrusday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Next class: </a:t>
            </a:r>
            <a:r>
              <a:rPr lang="en-US" dirty="0" err="1" smtClean="0"/>
              <a:t>Epipolar</a:t>
            </a:r>
            <a:r>
              <a:rPr lang="en-US" dirty="0" smtClean="0"/>
              <a:t> Geometry and Stereo Vision</a:t>
            </a:r>
            <a:endParaRPr lang="en-US" dirty="0"/>
          </a:p>
        </p:txBody>
      </p:sp>
      <p:pic>
        <p:nvPicPr>
          <p:cNvPr id="188418" name="Picture 2" descr="https://filebox.ece.vt.edu/~jbhuang/teaching/ece5554-4554/fa16/images/Epipola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68356"/>
            <a:ext cx="6096000" cy="40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400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28791"/>
                <a:ext cx="7886700" cy="5048172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Rotation matrix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e>
                    </m:d>
                  </m:oMath>
                </a14:m>
                <a:endParaRPr lang="en-US" b="1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𝑲𝑹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 smtClean="0"/>
                  <a:t>Set </a:t>
                </a:r>
                <a:r>
                  <a:rPr lang="en-US" dirty="0"/>
                  <a:t>directions of vanishing </a:t>
                </a:r>
                <a:r>
                  <a:rPr lang="en-US" dirty="0" smtClean="0"/>
                  <a:t>points</a:t>
                </a: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d>
                        </m:e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b="1" i="1" dirty="0" smtClean="0">
                  <a:latin typeface="Cambria Math" panose="02040503050406030204" pitchFamily="18" charset="0"/>
                </a:endParaRP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d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b="1" i="1" dirty="0" smtClean="0">
                  <a:latin typeface="Cambria Math" panose="02040503050406030204" pitchFamily="18" charset="0"/>
                </a:endParaRP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d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b="1" i="1" dirty="0" smtClean="0">
                  <a:latin typeface="Cambria Math" panose="02040503050406030204" pitchFamily="18" charset="0"/>
                </a:endParaRPr>
              </a:p>
              <a:p>
                <a:pPr marL="0" indent="0" algn="just">
                  <a:buNone/>
                </a:pPr>
                <a:endParaRPr lang="en-US" b="1" i="1" dirty="0" smtClean="0">
                  <a:latin typeface="Cambria Math" panose="02040503050406030204" pitchFamily="18" charset="0"/>
                </a:endParaRP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𝑲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b="1" dirty="0" smtClean="0"/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𝑲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b="1" dirty="0" smtClean="0"/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𝑲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b="1" dirty="0" smtClean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28791"/>
                <a:ext cx="7886700" cy="5048172"/>
              </a:xfrm>
              <a:blipFill>
                <a:blip r:embed="rId2"/>
                <a:stretch>
                  <a:fillRect l="-1546" t="-2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/>
          <p:cNvSpPr txBox="1">
            <a:spLocks/>
          </p:cNvSpPr>
          <p:nvPr/>
        </p:nvSpPr>
        <p:spPr>
          <a:xfrm>
            <a:off x="628649" y="1"/>
            <a:ext cx="8268607" cy="1128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Review: Calibration by vanishing points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214729" y="1188465"/>
                <a:ext cx="40786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FF0000"/>
                    </a:solidFill>
                  </a:rPr>
                  <a:t>Unknown </a:t>
                </a:r>
                <a:r>
                  <a:rPr lang="en-US" dirty="0">
                    <a:solidFill>
                      <a:srgbClr val="FF0000"/>
                    </a:solidFill>
                  </a:rPr>
                  <a:t>c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amera parameters</a:t>
                </a:r>
                <a:r>
                  <a:rPr lang="zh-TW" altLang="en-US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4729" y="1188465"/>
                <a:ext cx="4078665" cy="369332"/>
              </a:xfrm>
              <a:prstGeom prst="rect">
                <a:avLst/>
              </a:prstGeom>
              <a:blipFill>
                <a:blip r:embed="rId3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584175" y="4670239"/>
                <a:ext cx="2252869" cy="14142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2800" b="1" i="1" dirty="0" smtClean="0">
                  <a:latin typeface="Cambria Math" panose="020405030504060302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2800" b="1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sSub>
                        <m:sSub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sz="2800" b="1" i="1" dirty="0" smtClean="0">
                  <a:latin typeface="Cambria Math" panose="020405030504060302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US" sz="2800" b="1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sSub>
                        <m:sSub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sz="2800" b="1" i="1" dirty="0" smtClean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4175" y="4670239"/>
                <a:ext cx="2252869" cy="14142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4014994" y="3762298"/>
            <a:ext cx="512900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dirty="0"/>
              <a:t>Special properties of </a:t>
            </a:r>
            <a:r>
              <a:rPr lang="en-US" sz="2800" b="1" dirty="0"/>
              <a:t>R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inv</a:t>
            </a:r>
            <a:r>
              <a:rPr lang="en-US" sz="2800" dirty="0"/>
              <a:t>(</a:t>
            </a:r>
            <a:r>
              <a:rPr lang="en-US" sz="2800" b="1" dirty="0"/>
              <a:t>R</a:t>
            </a:r>
            <a:r>
              <a:rPr lang="en-US" sz="2800" dirty="0"/>
              <a:t>)=</a:t>
            </a:r>
            <a:r>
              <a:rPr lang="en-US" sz="2800" b="1" dirty="0" smtClean="0"/>
              <a:t>R</a:t>
            </a:r>
            <a:r>
              <a:rPr lang="en-US" sz="2800" baseline="30000" dirty="0" smtClean="0"/>
              <a:t>T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Each </a:t>
            </a:r>
            <a:r>
              <a:rPr lang="en-US" sz="2800" dirty="0"/>
              <a:t>row and column of </a:t>
            </a:r>
            <a:r>
              <a:rPr lang="en-US" sz="2800" b="1" dirty="0"/>
              <a:t>R</a:t>
            </a:r>
            <a:r>
              <a:rPr lang="en-US" sz="2800" dirty="0"/>
              <a:t> has unit length</a:t>
            </a:r>
            <a:endParaRPr lang="en-US" sz="2800" baseline="300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305813" y="5403537"/>
            <a:ext cx="278361" cy="3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560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185" name="Line 145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2057400" y="18288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042" name="Line 2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43044" name="Line 4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5" name="Line 5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6" name="Line 6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7" name="Line 7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8" name="Line 8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9" name="Line 9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0" name="Line 10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1" name="Line 11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2" name="Line 12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3" name="Line 13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4" name="Line 14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5" name="Line 15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6" name="Line 16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43058" name="Line 18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9" name="Line 19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0" name="Line 20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1" name="Line 21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2" name="Line 22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3" name="Line 23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4" name="Line 24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5" name="Line 25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6" name="Line 26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7" name="Line 27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8" name="Line 28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9" name="Line 29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70" name="Line 30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3071" name="Rectangle 31"/>
          <p:cNvSpPr>
            <a:spLocks noGrp="1" noChangeArrowheads="1"/>
          </p:cNvSpPr>
          <p:nvPr>
            <p:ph type="title" idx="4294967295"/>
            <p:custDataLst>
              <p:tags r:id="rId6"/>
            </p:custDataLst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/>
              <a:t>Measuring height</a:t>
            </a:r>
          </a:p>
        </p:txBody>
      </p:sp>
      <p:pic>
        <p:nvPicPr>
          <p:cNvPr id="343132" name="Picture 92" descr="colum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75" cstate="print"/>
          <a:srcRect/>
          <a:stretch>
            <a:fillRect/>
          </a:stretch>
        </p:blipFill>
        <p:spPr bwMode="auto">
          <a:xfrm>
            <a:off x="5562600" y="9525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135" name="Oval 95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943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43138" name="Picture 98" descr="Picture1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76" cstate="print"/>
          <a:srcRect/>
          <a:stretch>
            <a:fillRect/>
          </a:stretch>
        </p:blipFill>
        <p:spPr bwMode="auto">
          <a:xfrm>
            <a:off x="3657600" y="2286000"/>
            <a:ext cx="5524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139" name="Line 99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6629400" y="1066800"/>
            <a:ext cx="0" cy="37338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6" name="Text Box 106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629400" y="266700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009900"/>
                </a:solidFill>
              </a:rPr>
              <a:t>R</a:t>
            </a:r>
          </a:p>
        </p:txBody>
      </p:sp>
      <p:sp>
        <p:nvSpPr>
          <p:cNvPr id="343147" name="Line 107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419600" y="2362200"/>
            <a:ext cx="0" cy="16002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8" name="Text Box 108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419600" y="266700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009900"/>
                </a:solidFill>
              </a:rPr>
              <a:t>H</a:t>
            </a:r>
          </a:p>
        </p:txBody>
      </p:sp>
      <p:sp>
        <p:nvSpPr>
          <p:cNvPr id="343157" name="Line 117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6019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58" name="Text Box 11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096000" y="1524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343159" name="Text Box 11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096000" y="685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r</a:t>
            </a:r>
            <a:endParaRPr lang="en-US" sz="2800" b="1" baseline="-25000" smtClean="0">
              <a:solidFill>
                <a:srgbClr val="FF0000"/>
              </a:solidFill>
            </a:endParaRPr>
          </a:p>
        </p:txBody>
      </p:sp>
      <p:sp>
        <p:nvSpPr>
          <p:cNvPr id="343160" name="Text Box 12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248400" y="46482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b</a:t>
            </a:r>
            <a:endParaRPr lang="en-US" sz="2800" b="1" baseline="-25000" smtClean="0">
              <a:solidFill>
                <a:srgbClr val="FF0000"/>
              </a:solidFill>
            </a:endParaRPr>
          </a:p>
        </p:txBody>
      </p:sp>
      <p:grpSp>
        <p:nvGrpSpPr>
          <p:cNvPr id="4" name="Group 129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1143000" y="1828800"/>
            <a:ext cx="5562600" cy="914400"/>
            <a:chOff x="720" y="1152"/>
            <a:chExt cx="3504" cy="576"/>
          </a:xfrm>
        </p:grpSpPr>
        <p:sp>
          <p:nvSpPr>
            <p:cNvPr id="343152" name="Line 112"/>
            <p:cNvSpPr>
              <a:spLocks noChangeShapeType="1"/>
            </p:cNvSpPr>
            <p:nvPr>
              <p:custDataLst>
                <p:tags r:id="rId44"/>
              </p:custDataLst>
            </p:nvPr>
          </p:nvSpPr>
          <p:spPr bwMode="auto">
            <a:xfrm flipH="1">
              <a:off x="720" y="1296"/>
              <a:ext cx="3072" cy="43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54" name="Oval 114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3744" y="1248"/>
              <a:ext cx="96" cy="9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00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61" name="Text Box 121"/>
            <p:cNvSpPr txBox="1"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3888" y="1152"/>
              <a:ext cx="33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FF0000"/>
                  </a:solidFill>
                </a:rPr>
                <a:t>t</a:t>
              </a:r>
              <a:endParaRPr lang="en-US" sz="2800" b="1" baseline="-25000" smtClean="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oup 131"/>
          <p:cNvGrpSpPr>
            <a:grpSpLocks/>
          </p:cNvGrpSpPr>
          <p:nvPr>
            <p:custDataLst>
              <p:tags r:id="rId19"/>
            </p:custDataLst>
          </p:nvPr>
        </p:nvGrpSpPr>
        <p:grpSpPr bwMode="auto">
          <a:xfrm>
            <a:off x="7133144" y="1981982"/>
            <a:ext cx="457200" cy="2743200"/>
            <a:chOff x="4560" y="1296"/>
            <a:chExt cx="288" cy="1728"/>
          </a:xfrm>
        </p:grpSpPr>
        <p:sp>
          <p:nvSpPr>
            <p:cNvPr id="343166" name="Line 126"/>
            <p:cNvSpPr>
              <a:spLocks noChangeShapeType="1"/>
            </p:cNvSpPr>
            <p:nvPr>
              <p:custDataLst>
                <p:tags r:id="rId42"/>
              </p:custDataLst>
            </p:nvPr>
          </p:nvSpPr>
          <p:spPr bwMode="auto">
            <a:xfrm>
              <a:off x="4560" y="1296"/>
              <a:ext cx="0" cy="1728"/>
            </a:xfrm>
            <a:prstGeom prst="line">
              <a:avLst/>
            </a:prstGeom>
            <a:noFill/>
            <a:ln w="63500">
              <a:solidFill>
                <a:srgbClr val="0099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67" name="Text Box 127"/>
            <p:cNvSpPr txBox="1"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4560" y="1680"/>
              <a:ext cx="28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009900"/>
                  </a:solidFill>
                </a:rPr>
                <a:t>H</a:t>
              </a:r>
            </a:p>
          </p:txBody>
        </p:sp>
      </p:grpSp>
      <p:sp>
        <p:nvSpPr>
          <p:cNvPr id="343151" name="Oval 111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886200" y="2286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3" name="Text Box 133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886200" y="3900488"/>
            <a:ext cx="685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b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43174" name="Text Box 134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810000" y="17526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t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7" name="Group 141"/>
          <p:cNvGrpSpPr>
            <a:grpSpLocks/>
          </p:cNvGrpSpPr>
          <p:nvPr>
            <p:custDataLst>
              <p:tags r:id="rId23"/>
            </p:custDataLst>
          </p:nvPr>
        </p:nvGrpSpPr>
        <p:grpSpPr bwMode="auto">
          <a:xfrm>
            <a:off x="1100138" y="2224088"/>
            <a:ext cx="4919662" cy="2500312"/>
            <a:chOff x="693" y="1401"/>
            <a:chExt cx="3099" cy="1575"/>
          </a:xfrm>
        </p:grpSpPr>
        <p:grpSp>
          <p:nvGrpSpPr>
            <p:cNvPr id="8" name="Group 130"/>
            <p:cNvGrpSpPr>
              <a:grpSpLocks/>
            </p:cNvGrpSpPr>
            <p:nvPr/>
          </p:nvGrpSpPr>
          <p:grpSpPr bwMode="auto">
            <a:xfrm>
              <a:off x="693" y="1667"/>
              <a:ext cx="3099" cy="1309"/>
              <a:chOff x="693" y="1667"/>
              <a:chExt cx="3099" cy="1309"/>
            </a:xfrm>
          </p:grpSpPr>
          <p:sp>
            <p:nvSpPr>
              <p:cNvPr id="343149" name="Line 109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43155" name="Oval 115"/>
              <p:cNvSpPr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43175" name="Text Box 135"/>
            <p:cNvSpPr txBox="1"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720" y="1401"/>
              <a:ext cx="24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FF0000"/>
                  </a:solidFill>
                </a:rPr>
                <a:t>v</a:t>
              </a:r>
              <a:endParaRPr lang="en-US" sz="2800" b="1" baseline="-25000" smtClean="0">
                <a:solidFill>
                  <a:srgbClr val="FF0000"/>
                </a:solidFill>
              </a:endParaRPr>
            </a:p>
          </p:txBody>
        </p:sp>
      </p:grpSp>
      <p:sp>
        <p:nvSpPr>
          <p:cNvPr id="343176" name="Oval 136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8153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8" name="Oval 138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862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9" name="Text Box 139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3810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43180" name="Text Box 140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81534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43150" name="Oval 110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3886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37" name="Oval 97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5943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84" name="Text Box 144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635000" y="1431925"/>
            <a:ext cx="2797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smtClean="0">
                <a:solidFill>
                  <a:srgbClr val="000000"/>
                </a:solidFill>
              </a:rPr>
              <a:t>vanishing line (horizon)</a:t>
            </a:r>
          </a:p>
        </p:txBody>
      </p:sp>
      <p:pic>
        <p:nvPicPr>
          <p:cNvPr id="343190" name="Picture 150" descr="Edittex"/>
          <p:cNvPicPr>
            <a:picLocks noChangeAspect="1" noChangeArrowheads="1"/>
          </p:cNvPicPr>
          <p:nvPr>
            <p:custDataLst>
              <p:tags r:id="rId31"/>
            </p:custDataLst>
          </p:nvPr>
        </p:nvPicPr>
        <p:blipFill>
          <a:blip r:embed="rId77" cstate="print"/>
          <a:srcRect/>
          <a:stretch>
            <a:fillRect/>
          </a:stretch>
        </p:blipFill>
        <p:spPr bwMode="auto">
          <a:xfrm>
            <a:off x="298450" y="2049463"/>
            <a:ext cx="3208338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3191" name="Picture 151" descr="Edittex"/>
          <p:cNvPicPr>
            <a:picLocks noChangeAspect="1" noChangeArrowheads="1"/>
          </p:cNvPicPr>
          <p:nvPr>
            <p:custDataLst>
              <p:tags r:id="rId32"/>
            </p:custDataLst>
          </p:nvPr>
        </p:nvPicPr>
        <p:blipFill>
          <a:blip r:embed="rId78" cstate="print"/>
          <a:srcRect/>
          <a:stretch>
            <a:fillRect/>
          </a:stretch>
        </p:blipFill>
        <p:spPr bwMode="auto">
          <a:xfrm>
            <a:off x="6281738" y="1584325"/>
            <a:ext cx="28670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3192" name="Oval 152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1100138" y="2257425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93" name="Oval 153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6096000" y="1871663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5" name="Group 78"/>
          <p:cNvGrpSpPr>
            <a:grpSpLocks/>
          </p:cNvGrpSpPr>
          <p:nvPr>
            <p:custDataLst>
              <p:tags r:id="rId35"/>
            </p:custDataLst>
          </p:nvPr>
        </p:nvGrpSpPr>
        <p:grpSpPr bwMode="auto">
          <a:xfrm>
            <a:off x="1752600" y="5257800"/>
            <a:ext cx="2284413" cy="1281113"/>
            <a:chOff x="3360" y="1728"/>
            <a:chExt cx="1439" cy="807"/>
          </a:xfrm>
          <a:solidFill>
            <a:schemeClr val="bg1"/>
          </a:solidFill>
        </p:grpSpPr>
        <p:graphicFrame>
          <p:nvGraphicFramePr>
            <p:cNvPr id="76" name="Object 18"/>
            <p:cNvGraphicFramePr>
              <a:graphicFrameLocks noChangeAspect="1"/>
            </p:cNvGraphicFramePr>
            <p:nvPr>
              <p:custDataLst>
                <p:tags r:id="rId37"/>
              </p:custDataLst>
            </p:nvPr>
          </p:nvGraphicFramePr>
          <p:xfrm>
            <a:off x="3511" y="1728"/>
            <a:ext cx="1149" cy="5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7414" name="Equation" r:id="rId79" imgW="927000" imgH="469800" progId="Equation.3">
                    <p:embed/>
                  </p:oleObj>
                </mc:Choice>
                <mc:Fallback>
                  <p:oleObj name="Equation" r:id="rId79" imgW="927000" imgH="469800" progId="Equation.3">
                    <p:embed/>
                    <p:pic>
                      <p:nvPicPr>
                        <p:cNvPr id="76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1" y="1728"/>
                          <a:ext cx="1149" cy="5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7" name="Text Box 19"/>
            <p:cNvSpPr txBox="1"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3360" y="2285"/>
              <a:ext cx="1439" cy="2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>
                  <a:latin typeface="Arial" charset="0"/>
                </a:rPr>
                <a:t>image cross ratio</a:t>
              </a: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Slide Number Placeholder 7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311E-A328-4A13-9831-3472503FA828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79" name="Object 71"/>
          <p:cNvGraphicFramePr>
            <a:graphicFrameLocks noChangeAspect="1"/>
          </p:cNvGraphicFramePr>
          <p:nvPr>
            <p:custDataLst>
              <p:tags r:id="rId36"/>
            </p:custDataLst>
          </p:nvPr>
        </p:nvGraphicFramePr>
        <p:xfrm>
          <a:off x="3862034" y="5331618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415" name="Equation" r:id="rId81" imgW="330120" imgH="393480" progId="Equation.3">
                  <p:embed/>
                </p:oleObj>
              </mc:Choice>
              <mc:Fallback>
                <p:oleObj name="Equation" r:id="rId81" imgW="330120" imgH="393480" progId="Equation.3">
                  <p:embed/>
                  <p:pic>
                    <p:nvPicPr>
                      <p:cNvPr id="79" name="Object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2034" y="5331618"/>
                        <a:ext cx="650875" cy="776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005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192" grpId="0" animBg="1"/>
      <p:bldP spid="34319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54138"/>
          </a:xfrm>
        </p:spPr>
        <p:txBody>
          <a:bodyPr/>
          <a:lstStyle/>
          <a:p>
            <a:r>
              <a:rPr lang="en-US" dirty="0" smtClean="0"/>
              <a:t>This class: Image Stitching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57200" y="1407886"/>
            <a:ext cx="8229600" cy="4642077"/>
          </a:xfrm>
        </p:spPr>
        <p:txBody>
          <a:bodyPr/>
          <a:lstStyle/>
          <a:p>
            <a:r>
              <a:rPr lang="en-US" dirty="0" smtClean="0"/>
              <a:t>Combine two or more overlapping images to make one larger image</a:t>
            </a:r>
          </a:p>
        </p:txBody>
      </p:sp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581400" y="3352800"/>
            <a:ext cx="1531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Add example</a:t>
            </a:r>
          </a:p>
        </p:txBody>
      </p:sp>
      <p:grpSp>
        <p:nvGrpSpPr>
          <p:cNvPr id="18437" name="Group 24"/>
          <p:cNvGrpSpPr>
            <a:grpSpLocks/>
          </p:cNvGrpSpPr>
          <p:nvPr/>
        </p:nvGrpSpPr>
        <p:grpSpPr bwMode="auto">
          <a:xfrm>
            <a:off x="3028950" y="2254250"/>
            <a:ext cx="5797550" cy="1022350"/>
            <a:chOff x="2012" y="1200"/>
            <a:chExt cx="3652" cy="644"/>
          </a:xfrm>
        </p:grpSpPr>
        <p:pic>
          <p:nvPicPr>
            <p:cNvPr id="18440" name="Picture 17" descr="small-P10100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1" name="Picture 18" descr="small-P10100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2" name="Picture 19" descr="small-P101003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3" name="Picture 20" descr="small-P101003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4" name="Picture 21" descr="small-P101003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6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5" name="Picture 22" descr="small-P101003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6" name="Picture 23" descr="small-P101003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438" name="Picture 25" descr="small-emlak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9144000" cy="229235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9" name="TextBox 13"/>
          <p:cNvSpPr txBox="1">
            <a:spLocks noChangeArrowheads="1"/>
          </p:cNvSpPr>
          <p:nvPr/>
        </p:nvSpPr>
        <p:spPr bwMode="auto">
          <a:xfrm>
            <a:off x="6249988" y="6488113"/>
            <a:ext cx="2894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Slide credit: </a:t>
            </a:r>
            <a:r>
              <a:rPr lang="en-US">
                <a:hlinkClick r:id="rId10"/>
              </a:rPr>
              <a:t>Vaibhav Vaish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4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 \cong (b \times b_0) \times (v_x \times v_y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846.875"/>
  <p:tag name="PICTUREFILESIZE" val="10982"/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t \cong (v \times t_0) \times (r \times b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56.875"/>
  <p:tag name="PICTUREFILESIZE" val="9458"/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macros}&#10;\usepackage{amsmath}&#10;\usepackage{amssymb}&#10;&#10;\begin{document}&#10;&#10;\[&#10;\mat{R}_i = e^{[{\vectg{\theta}}_i]_{\times}}&#10;\texttt{, }&#10;[{\vectg{\theta}}_i]_{\times} =&#10;\bmat&#10;0 &amp; -{\theta_i}_3 &amp; {\theta_i}_2 \\&#10;{\theta_i}_3 &amp; 0 &amp; -{\theta_i}_1 \\&#10;-{\theta_i}_2 &amp; {\theta_i}_1 &amp; 0&#10;\emat&#10;\]&#10;&#10;\end{document}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96"/>
  <p:tag name="BOXFONT" val="10"/>
  <p:tag name="BOXWRAP" val="False"/>
  <p:tag name="WORKAROUNDTRANSPARENCYBUG" val="False"/>
  <p:tag name="BITMAPFORMAT" val="pngmono"/>
  <p:tag name="DEBUGINTERACTIVE" val="True"/>
  <p:tag name="ORIGWIDTH" val="385"/>
  <p:tag name="PICTUREFILESIZE" val="2842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macros}&#10;\usepackage{amsmath}&#10;\usepackage{amssymb}&#10;&#10;\begin{document}&#10;&#10;\[&#10;\mat{K}_i =&#10;\bmat&#10;f_i &amp; 0   &amp; 0 \\&#10;0   &amp; f_i &amp; 0 \\&#10;0   &amp; 0   &amp; 1&#10;\emat&#10;\]&#10;&#10;\end{document}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86"/>
  <p:tag name="BOXFONT" val="10"/>
  <p:tag name="BOXWRAP" val="False"/>
  <p:tag name="WORKAROUNDTRANSPARENCYBUG" val="False"/>
  <p:tag name="BITMAPFORMAT" val="pngmono"/>
  <p:tag name="DEBUGINTERACTIVE" val="True"/>
  <p:tag name="ORIGWIDTH" val="151"/>
  <p:tag name="PICTUREFILESIZE" val="1144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20680</TotalTime>
  <Words>1560</Words>
  <Application>Microsoft Office PowerPoint</Application>
  <PresentationFormat>On-screen Show (4:3)</PresentationFormat>
  <Paragraphs>419</Paragraphs>
  <Slides>60</Slides>
  <Notes>12</Notes>
  <HiddenSlides>3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74" baseType="lpstr">
      <vt:lpstr>cmsy10</vt:lpstr>
      <vt:lpstr>新細明體</vt:lpstr>
      <vt:lpstr>Arial</vt:lpstr>
      <vt:lpstr>Calibri</vt:lpstr>
      <vt:lpstr>Calibri Light</vt:lpstr>
      <vt:lpstr>Cambria Math</vt:lpstr>
      <vt:lpstr>Courier New</vt:lpstr>
      <vt:lpstr>Symbol</vt:lpstr>
      <vt:lpstr>Times New Roman</vt:lpstr>
      <vt:lpstr>Office Theme</vt:lpstr>
      <vt:lpstr>1_Office Theme</vt:lpstr>
      <vt:lpstr>2_Office Theme</vt:lpstr>
      <vt:lpstr>Equation</vt:lpstr>
      <vt:lpstr>Photo Editor Photo</vt:lpstr>
      <vt:lpstr>Image Stitching</vt:lpstr>
      <vt:lpstr>Administrative stuffs</vt:lpstr>
      <vt:lpstr>Review: Camera Projection Matrix</vt:lpstr>
      <vt:lpstr>Review: Camera Calibration</vt:lpstr>
      <vt:lpstr>PowerPoint Presentation</vt:lpstr>
      <vt:lpstr>Review: Calibration by vanishing points</vt:lpstr>
      <vt:lpstr>PowerPoint Presentation</vt:lpstr>
      <vt:lpstr>Measuring height</vt:lpstr>
      <vt:lpstr>This class: Image Stitching</vt:lpstr>
      <vt:lpstr>Concepts introduced/reviewed in today’s lecture</vt:lpstr>
      <vt:lpstr>Illustration</vt:lpstr>
      <vt:lpstr>Problem set-up</vt:lpstr>
      <vt:lpstr>Homography</vt:lpstr>
      <vt:lpstr>Homography example:  Image rectification</vt:lpstr>
      <vt:lpstr>Homography example:  Planar mapping</vt:lpstr>
      <vt:lpstr>Image Stitching Algorithm Overview</vt:lpstr>
      <vt:lpstr>Computing homography</vt:lpstr>
      <vt:lpstr>Computing homography</vt:lpstr>
      <vt:lpstr>Computing homography</vt:lpstr>
      <vt:lpstr>Computing homography</vt:lpstr>
      <vt:lpstr>Computing homography</vt:lpstr>
      <vt:lpstr>Automatic Image Stitching</vt:lpstr>
      <vt:lpstr>RANSAC for Homography</vt:lpstr>
      <vt:lpstr>RANSAC for Homography</vt:lpstr>
      <vt:lpstr>Verification</vt:lpstr>
      <vt:lpstr>RANSAC for Homography</vt:lpstr>
      <vt:lpstr>Choosing a Projection Surface</vt:lpstr>
      <vt:lpstr>Planar Mapping</vt:lpstr>
      <vt:lpstr>Planar Projection</vt:lpstr>
      <vt:lpstr>Planar Projection</vt:lpstr>
      <vt:lpstr>Cylindrical Mapping</vt:lpstr>
      <vt:lpstr>Cylindrical Projection</vt:lpstr>
      <vt:lpstr>Cylindrical Projection</vt:lpstr>
      <vt:lpstr>PowerPoint Presentation</vt:lpstr>
      <vt:lpstr>Recognizing Panoramas</vt:lpstr>
      <vt:lpstr>Recognizing Panoramas</vt:lpstr>
      <vt:lpstr>Recognizing Panoramas</vt:lpstr>
      <vt:lpstr>Recognizing Panoramas (cont.)</vt:lpstr>
      <vt:lpstr>Finding the panoramas</vt:lpstr>
      <vt:lpstr>Finding the panoramas</vt:lpstr>
      <vt:lpstr>Finding the panoramas</vt:lpstr>
      <vt:lpstr>Recognizing Panoramas (cont.)</vt:lpstr>
      <vt:lpstr>Bundle adjustment for stitching</vt:lpstr>
      <vt:lpstr>Bundle Adjustment</vt:lpstr>
      <vt:lpstr>Bundle Adjustment</vt:lpstr>
      <vt:lpstr>Straightening</vt:lpstr>
      <vt:lpstr>Details to make it look good</vt:lpstr>
      <vt:lpstr>Choosing seams</vt:lpstr>
      <vt:lpstr>Choosing seams</vt:lpstr>
      <vt:lpstr>Choosing seams</vt:lpstr>
      <vt:lpstr>Gain compensation</vt:lpstr>
      <vt:lpstr>Multi-band Blending</vt:lpstr>
      <vt:lpstr>Multiband Blending with Laplacian Pyramid</vt:lpstr>
      <vt:lpstr>Multiband blending</vt:lpstr>
      <vt:lpstr>Blending comparison (IJCV 2007)</vt:lpstr>
      <vt:lpstr>Blending Comparison</vt:lpstr>
      <vt:lpstr>Further reading</vt:lpstr>
      <vt:lpstr>How does iphone panoramic stitching work?</vt:lpstr>
      <vt:lpstr>Things to remember</vt:lpstr>
      <vt:lpstr>See you on Thrusday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Vision</dc:title>
  <dc:creator>Huang Jia-Bin</dc:creator>
  <cp:lastModifiedBy>Huang Jia-Bin</cp:lastModifiedBy>
  <cp:revision>341</cp:revision>
  <dcterms:created xsi:type="dcterms:W3CDTF">2016-08-21T04:59:05Z</dcterms:created>
  <dcterms:modified xsi:type="dcterms:W3CDTF">2018-10-02T14:16:37Z</dcterms:modified>
</cp:coreProperties>
</file>