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106"/>
  </p:notesMasterIdLst>
  <p:sldIdLst>
    <p:sldId id="257" r:id="rId2"/>
    <p:sldId id="656" r:id="rId3"/>
    <p:sldId id="731" r:id="rId4"/>
    <p:sldId id="729" r:id="rId5"/>
    <p:sldId id="734" r:id="rId6"/>
    <p:sldId id="745" r:id="rId7"/>
    <p:sldId id="747" r:id="rId8"/>
    <p:sldId id="735" r:id="rId9"/>
    <p:sldId id="736" r:id="rId10"/>
    <p:sldId id="738" r:id="rId11"/>
    <p:sldId id="739" r:id="rId12"/>
    <p:sldId id="751" r:id="rId13"/>
    <p:sldId id="752" r:id="rId14"/>
    <p:sldId id="753" r:id="rId15"/>
    <p:sldId id="754" r:id="rId16"/>
    <p:sldId id="755" r:id="rId17"/>
    <p:sldId id="756" r:id="rId18"/>
    <p:sldId id="757" r:id="rId19"/>
    <p:sldId id="758" r:id="rId20"/>
    <p:sldId id="767" r:id="rId21"/>
    <p:sldId id="759" r:id="rId22"/>
    <p:sldId id="760" r:id="rId23"/>
    <p:sldId id="761" r:id="rId24"/>
    <p:sldId id="762" r:id="rId25"/>
    <p:sldId id="763" r:id="rId26"/>
    <p:sldId id="764" r:id="rId27"/>
    <p:sldId id="768" r:id="rId28"/>
    <p:sldId id="769" r:id="rId29"/>
    <p:sldId id="770" r:id="rId30"/>
    <p:sldId id="771" r:id="rId31"/>
    <p:sldId id="772" r:id="rId32"/>
    <p:sldId id="773" r:id="rId33"/>
    <p:sldId id="774" r:id="rId34"/>
    <p:sldId id="775" r:id="rId35"/>
    <p:sldId id="776" r:id="rId36"/>
    <p:sldId id="781" r:id="rId37"/>
    <p:sldId id="782" r:id="rId38"/>
    <p:sldId id="783" r:id="rId39"/>
    <p:sldId id="784" r:id="rId40"/>
    <p:sldId id="785" r:id="rId41"/>
    <p:sldId id="786" r:id="rId42"/>
    <p:sldId id="787" r:id="rId43"/>
    <p:sldId id="788" r:id="rId44"/>
    <p:sldId id="789" r:id="rId45"/>
    <p:sldId id="790" r:id="rId46"/>
    <p:sldId id="791" r:id="rId47"/>
    <p:sldId id="792" r:id="rId48"/>
    <p:sldId id="793" r:id="rId49"/>
    <p:sldId id="794" r:id="rId50"/>
    <p:sldId id="795" r:id="rId51"/>
    <p:sldId id="796" r:id="rId52"/>
    <p:sldId id="797" r:id="rId53"/>
    <p:sldId id="798" r:id="rId54"/>
    <p:sldId id="830" r:id="rId55"/>
    <p:sldId id="831" r:id="rId56"/>
    <p:sldId id="832" r:id="rId57"/>
    <p:sldId id="833" r:id="rId58"/>
    <p:sldId id="800" r:id="rId59"/>
    <p:sldId id="801" r:id="rId60"/>
    <p:sldId id="802" r:id="rId61"/>
    <p:sldId id="803" r:id="rId62"/>
    <p:sldId id="804" r:id="rId63"/>
    <p:sldId id="805" r:id="rId64"/>
    <p:sldId id="806" r:id="rId65"/>
    <p:sldId id="834" r:id="rId66"/>
    <p:sldId id="807" r:id="rId67"/>
    <p:sldId id="808" r:id="rId68"/>
    <p:sldId id="809" r:id="rId69"/>
    <p:sldId id="810" r:id="rId70"/>
    <p:sldId id="811" r:id="rId71"/>
    <p:sldId id="812" r:id="rId72"/>
    <p:sldId id="813" r:id="rId73"/>
    <p:sldId id="814" r:id="rId74"/>
    <p:sldId id="815" r:id="rId75"/>
    <p:sldId id="849" r:id="rId76"/>
    <p:sldId id="816" r:id="rId77"/>
    <p:sldId id="835" r:id="rId78"/>
    <p:sldId id="836" r:id="rId79"/>
    <p:sldId id="817" r:id="rId80"/>
    <p:sldId id="818" r:id="rId81"/>
    <p:sldId id="842" r:id="rId82"/>
    <p:sldId id="843" r:id="rId83"/>
    <p:sldId id="844" r:id="rId84"/>
    <p:sldId id="845" r:id="rId85"/>
    <p:sldId id="846" r:id="rId86"/>
    <p:sldId id="837" r:id="rId87"/>
    <p:sldId id="838" r:id="rId88"/>
    <p:sldId id="839" r:id="rId89"/>
    <p:sldId id="840" r:id="rId90"/>
    <p:sldId id="841" r:id="rId91"/>
    <p:sldId id="819" r:id="rId92"/>
    <p:sldId id="820" r:id="rId93"/>
    <p:sldId id="821" r:id="rId94"/>
    <p:sldId id="823" r:id="rId95"/>
    <p:sldId id="824" r:id="rId96"/>
    <p:sldId id="825" r:id="rId97"/>
    <p:sldId id="826" r:id="rId98"/>
    <p:sldId id="827" r:id="rId99"/>
    <p:sldId id="828" r:id="rId100"/>
    <p:sldId id="829" r:id="rId101"/>
    <p:sldId id="749" r:id="rId102"/>
    <p:sldId id="847" r:id="rId103"/>
    <p:sldId id="848" r:id="rId104"/>
    <p:sldId id="651" r:id="rId10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3C3C3C"/>
    <a:srgbClr val="505050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75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44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wmf"/><Relationship Id="rId1" Type="http://schemas.openxmlformats.org/officeDocument/2006/relationships/image" Target="../media/image12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wmf"/><Relationship Id="rId1" Type="http://schemas.openxmlformats.org/officeDocument/2006/relationships/image" Target="../media/image125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wmf"/><Relationship Id="rId1" Type="http://schemas.openxmlformats.org/officeDocument/2006/relationships/image" Target="../media/image127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wmf"/><Relationship Id="rId1" Type="http://schemas.openxmlformats.org/officeDocument/2006/relationships/image" Target="../media/image12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wmf"/><Relationship Id="rId1" Type="http://schemas.openxmlformats.org/officeDocument/2006/relationships/image" Target="../media/image132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wmf"/><Relationship Id="rId1" Type="http://schemas.openxmlformats.org/officeDocument/2006/relationships/image" Target="../media/image1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78530-FA70-466B-A92D-42BAEA139F1D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9FF3C-7111-4713-B058-2B84BB39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09B765-9265-4293-8BCF-FC99C2E86391}" type="slidenum">
              <a:rPr lang="en-US"/>
              <a:pPr/>
              <a:t>9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As shown at the beginning, it interesting to visualize the geometrical relationship between canonical parts. </a:t>
            </a:r>
          </a:p>
          <a:p>
            <a:endParaRPr lang="en-US"/>
          </a:p>
          <a:p>
            <a:r>
              <a:rPr lang="en-US"/>
              <a:t>Notice that:</a:t>
            </a:r>
          </a:p>
          <a:p>
            <a:pPr>
              <a:buFontTx/>
              <a:buChar char="-"/>
            </a:pPr>
            <a:r>
              <a:rPr lang="en-US"/>
              <a:t>These 2 canonical parts share the same pose. All parts that share the same pose form a canonical pose.</a:t>
            </a:r>
          </a:p>
          <a:p>
            <a:pPr>
              <a:buFontTx/>
              <a:buChar char="-"/>
            </a:pPr>
            <a:r>
              <a:rPr lang="en-US"/>
              <a:t>These are other examples of canonical poses</a:t>
            </a:r>
          </a:p>
          <a:p>
            <a:pPr>
              <a:buFontTx/>
              <a:buChar char="-"/>
            </a:pPr>
            <a:r>
              <a:rPr lang="en-US"/>
              <a:t>Part belonging to different canonical poses are linked by a full homograhic transformation</a:t>
            </a:r>
          </a:p>
          <a:p>
            <a:r>
              <a:rPr lang="en-US"/>
              <a:t>Here we see examples of canonical poses mapped into object instances</a:t>
            </a:r>
          </a:p>
          <a:p>
            <a:pPr>
              <a:buFontTx/>
              <a:buChar char="-"/>
            </a:pPr>
            <a:endParaRPr lang="en-US"/>
          </a:p>
          <a:p>
            <a:pPr>
              <a:buFontTx/>
              <a:buChar char="-"/>
            </a:pPr>
            <a:endParaRPr lang="en-US"/>
          </a:p>
          <a:p>
            <a:r>
              <a:rPr lang="en-US"/>
              <a:t>%%</a:t>
            </a:r>
          </a:p>
          <a:p>
            <a:pPr>
              <a:buFontTx/>
              <a:buChar char="-"/>
            </a:pPr>
            <a:endParaRPr lang="en-US"/>
          </a:p>
          <a:p>
            <a:pPr>
              <a:buFontTx/>
              <a:buChar char="-"/>
            </a:pPr>
            <a:r>
              <a:rPr lang="en-US"/>
              <a:t>This plane collect canonical parts that share the same pose. All this canonical parts are related by a pure translation constraint.</a:t>
            </a:r>
          </a:p>
          <a:p>
            <a:r>
              <a:rPr lang="en-US"/>
              <a:t>- These canonical parts do not share the same pose and belong to different planes. This change of pose is described by the homographic transformation Aij.</a:t>
            </a:r>
          </a:p>
          <a:p>
            <a:r>
              <a:rPr lang="en-US"/>
              <a:t>- Canonical parts that are not visible at the same time are not linked.</a:t>
            </a:r>
          </a:p>
          <a:p>
            <a:endParaRPr lang="en-US"/>
          </a:p>
          <a:p>
            <a:r>
              <a:rPr lang="en-US"/>
              <a:t>Canonical parts that share the same pose forms a single-view submodel.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%Canonical parts that share the same pose form a single view sub-model of the object class. Canonical parts that do not belong to the same plane, correspond to different %poses of the 3d object. The linkage stucture quantifies this relative change of pose through the homographic transformations. Canonical parts that are not visible at the same %time are not linked.</a:t>
            </a:r>
          </a:p>
          <a:p>
            <a:endParaRPr lang="en-US"/>
          </a:p>
          <a:p>
            <a:r>
              <a:rPr lang="en-US" b="1"/>
              <a:t>Notice this representation is </a:t>
            </a:r>
            <a:r>
              <a:rPr lang="en-US"/>
              <a:t>more flexible than a  full 3d model</a:t>
            </a:r>
            <a:r>
              <a:rPr lang="en-US" b="1"/>
              <a:t> yet, much richer than those where </a:t>
            </a:r>
            <a:r>
              <a:rPr lang="en-US"/>
              <a:t>parts are linked by 'right to left', 'up to down‘ relationship, yet. . Also it is different from aspect graph:  in that: aspect graphs are able to segment the object in stable regions across views </a:t>
            </a:r>
            <a:endParaRPr lang="en-US">
              <a:solidFill>
                <a:srgbClr val="CC0066"/>
              </a:solidFill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2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Corners!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65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Blobs!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52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5B94B74-21D9-4A74-B4E9-48BE5199E462}" type="slidenum">
              <a:rPr lang="en-US" altLang="en-US"/>
              <a:pPr eaLnBrk="1" hangingPunct="1"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0284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DA394D3-FB36-431E-9A6C-AF8ADB76BABC}" type="slidenum">
              <a:rPr lang="en-US" altLang="en-US"/>
              <a:pPr eaLnBrk="1" hangingPunct="1"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4926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9134C76-5273-44DA-8011-306F0821DC79}" type="slidenum">
              <a:rPr lang="en-US" altLang="en-US"/>
              <a:pPr eaLnBrk="1" hangingPunct="1"/>
              <a:t>32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3450" y="4416425"/>
            <a:ext cx="5143500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06256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12CBEF-5221-495C-909C-6C69E25529C8}" type="slidenum">
              <a:rPr lang="en-US" altLang="en-US"/>
              <a:pPr eaLnBrk="1" hangingPunct="1"/>
              <a:t>33</a:t>
            </a:fld>
            <a:endParaRPr lang="en-US" alt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3450" y="4416425"/>
            <a:ext cx="5143500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65597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E58EE36-5268-42E2-94BE-4DD0098C28AD}" type="slidenum">
              <a:rPr lang="en-US" altLang="en-US"/>
              <a:pPr eaLnBrk="1" hangingPunct="1"/>
              <a:t>34</a:t>
            </a:fld>
            <a:endParaRPr lang="en-US" alt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3450" y="4416425"/>
            <a:ext cx="5143500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33876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8CD95B7-0876-4730-8E8B-795F00618CAB}" type="slidenum">
              <a:rPr lang="en-US" altLang="en-US"/>
              <a:pPr eaLnBrk="1" hangingPunct="1"/>
              <a:t>35</a:t>
            </a:fld>
            <a:endParaRPr lang="en-US" alt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3450" y="4416425"/>
            <a:ext cx="5143500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36831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00D79FF-B940-429A-9E03-B5EC5B356090}" type="slidenum">
              <a:rPr lang="en-US" altLang="en-US"/>
              <a:pPr eaLnBrk="1" hangingPunct="1"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40056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F52B992-080B-456E-AF40-74BEEF60C0FF}" type="slidenum">
              <a:rPr lang="en-US" altLang="en-US"/>
              <a:pPr eaLnBrk="1" hangingPunct="1"/>
              <a:t>40</a:t>
            </a:fld>
            <a:endParaRPr lang="en-US" alt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695325"/>
            <a:ext cx="4625975" cy="3470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638" y="4395788"/>
            <a:ext cx="5160962" cy="424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3827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7F8B20-1B91-4C78-800C-71A1713D764A}" type="slidenum">
              <a:rPr lang="en-US"/>
              <a:pPr/>
              <a:t>10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9088" y="514350"/>
            <a:ext cx="3429000" cy="257175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38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733568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759167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9E06C90-6441-46F5-AC0B-ADFF5EB004E6}" type="slidenum">
              <a:rPr lang="en-US" altLang="en-US"/>
              <a:pPr eaLnBrk="1" hangingPunct="1"/>
              <a:t>54</a:t>
            </a:fld>
            <a:endParaRPr lang="en-US" alt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695325"/>
            <a:ext cx="4625975" cy="3470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638" y="4395788"/>
            <a:ext cx="5160962" cy="424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85791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B627E21-9FAA-4746-918B-58BFAB9B9960}" type="slidenum">
              <a:rPr lang="en-US" altLang="en-US"/>
              <a:pPr eaLnBrk="1" hangingPunct="1"/>
              <a:t>55</a:t>
            </a:fld>
            <a:endParaRPr lang="en-US" alt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695325"/>
            <a:ext cx="4625975" cy="3470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638" y="4395788"/>
            <a:ext cx="5160962" cy="424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218230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A1ED555-4769-483A-90CA-67C3954471DE}" type="slidenum">
              <a:rPr lang="en-US" altLang="en-US"/>
              <a:pPr eaLnBrk="1" hangingPunct="1"/>
              <a:t>56</a:t>
            </a:fld>
            <a:endParaRPr lang="en-US" alt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695325"/>
            <a:ext cx="4625975" cy="3470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638" y="4395788"/>
            <a:ext cx="5160962" cy="424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611401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Show other scales and how the feature looks less corner like</a:t>
            </a: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ED6EE3C-F161-4811-B8F5-30D71306A9DF}" type="slidenum">
              <a:rPr lang="en-US" altLang="en-US"/>
              <a:pPr eaLnBrk="1" hangingPunct="1"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63771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5476047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3747499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4329278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835952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903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6859382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9455460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0414725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2236908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7817942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5147460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7106977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17AE7C-562B-4A6A-8F4A-8E41B6A8D52A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09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6969875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3ABCB7E-AB6A-48E5-BAE2-CC206DD5685E}" type="slidenum">
              <a:rPr lang="en-US" altLang="en-US"/>
              <a:pPr/>
              <a:t>90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202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CDB5A26-D31D-4A45-8D8B-86C61EF96B8C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439364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242918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7740799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/>
              <a:pPr>
                <a:defRPr/>
              </a:pPr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76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11D6CEE-65E2-4C1F-ABCD-8B718A9E71B1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17145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C41B75A-EF0B-44DE-AFBA-FCCED8C1D1A7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1871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60C131B-C5AA-42D7-A46C-BD4C62E0DED3}" type="slidenum">
              <a:rPr lang="en-US" altLang="en-US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551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CB8E37-7C59-4C51-B72A-493F76F18F76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6744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7ACDB2-7C05-4893-A468-F328219D2C7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30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02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44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40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83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40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24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42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07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51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50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67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0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hyperlink" Target="http://cvlabwww.epfl.ch/~trulls/sites/eccv16/" TargetMode="External"/><Relationship Id="rId3" Type="http://schemas.openxmlformats.org/officeDocument/2006/relationships/hyperlink" Target="http://imagine.enpc.fr/~monasse/Stereo/Projects/RostenDrummond06.pdf" TargetMode="External"/><Relationship Id="rId7" Type="http://schemas.openxmlformats.org/officeDocument/2006/relationships/hyperlink" Target="https://infoscience.epfl.ch/record/175537/files/2069.pdf" TargetMode="External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3.amazonaws.com/academia.edu.documents/43526708/brisk.pdf?AWSAccessKeyId=AKIAJ56TQJRTWSMTNPEA&amp;Expires=1473662025&amp;Signature=/FlQBy41cj0wzoGjW6FcB/NLxEs%3D&amp;response-content-disposition=inline;%20filename%3DBRISK_Binary_Robust_invariant_scalable_k.pdf" TargetMode="External"/><Relationship Id="rId5" Type="http://schemas.openxmlformats.org/officeDocument/2006/relationships/hyperlink" Target="http://www.vision.cs.chubu.ac.jp/CV-R/pdf/Rublee_iccv2011.pdf" TargetMode="External"/><Relationship Id="rId4" Type="http://schemas.openxmlformats.org/officeDocument/2006/relationships/hyperlink" Target="https://infoscience.epfl.ch/record/149242/files/top_1.pdf" TargetMode="Externa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wmf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2.jpeg"/><Relationship Id="rId5" Type="http://schemas.openxmlformats.org/officeDocument/2006/relationships/hyperlink" Target="http://www.flickr.com/photos/swashford/428567562/" TargetMode="External"/><Relationship Id="rId4" Type="http://schemas.openxmlformats.org/officeDocument/2006/relationships/hyperlink" Target="http://www.flickr.com/photos/diaphanus/136915456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diaphanus/136915456/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lickr.com/photos/scpgt/328570837/" TargetMode="Externa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54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5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wmf"/><Relationship Id="rId11" Type="http://schemas.openxmlformats.org/officeDocument/2006/relationships/oleObject" Target="../embeddings/oleObject3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7.png"/><Relationship Id="rId4" Type="http://schemas.openxmlformats.org/officeDocument/2006/relationships/image" Target="../media/image55.png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tags" Target="../tags/tag4.xml"/><Relationship Id="rId7" Type="http://schemas.openxmlformats.org/officeDocument/2006/relationships/image" Target="../media/image6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4.png"/><Relationship Id="rId4" Type="http://schemas.openxmlformats.org/officeDocument/2006/relationships/tags" Target="../tags/tag5.xml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79.png"/><Relationship Id="rId4" Type="http://schemas.openxmlformats.org/officeDocument/2006/relationships/image" Target="../media/image76.png"/><Relationship Id="rId9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69.png"/><Relationship Id="rId11" Type="http://schemas.openxmlformats.org/officeDocument/2006/relationships/image" Target="../media/image82.png"/><Relationship Id="rId5" Type="http://schemas.openxmlformats.org/officeDocument/2006/relationships/image" Target="../media/image68.png"/><Relationship Id="rId10" Type="http://schemas.openxmlformats.org/officeDocument/2006/relationships/image" Target="../media/image81.png"/><Relationship Id="rId4" Type="http://schemas.openxmlformats.org/officeDocument/2006/relationships/image" Target="../media/image78.png"/><Relationship Id="rId9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69.png"/><Relationship Id="rId11" Type="http://schemas.openxmlformats.org/officeDocument/2006/relationships/image" Target="../media/image85.png"/><Relationship Id="rId5" Type="http://schemas.openxmlformats.org/officeDocument/2006/relationships/image" Target="../media/image68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6.wmf"/><Relationship Id="rId4" Type="http://schemas.openxmlformats.org/officeDocument/2006/relationships/oleObject" Target="../embeddings/oleObject4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tags" Target="../tags/tag11.xml"/><Relationship Id="rId7" Type="http://schemas.openxmlformats.org/officeDocument/2006/relationships/image" Target="../media/image87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1.png"/><Relationship Id="rId5" Type="http://schemas.openxmlformats.org/officeDocument/2006/relationships/tags" Target="../tags/tag13.xml"/><Relationship Id="rId10" Type="http://schemas.openxmlformats.org/officeDocument/2006/relationships/image" Target="../media/image90.png"/><Relationship Id="rId4" Type="http://schemas.openxmlformats.org/officeDocument/2006/relationships/tags" Target="../tags/tag12.xml"/><Relationship Id="rId9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92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94.png"/><Relationship Id="rId5" Type="http://schemas.openxmlformats.org/officeDocument/2006/relationships/image" Target="../media/image97.png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2.png"/><Relationship Id="rId11" Type="http://schemas.openxmlformats.org/officeDocument/2006/relationships/image" Target="../media/image121.wmf"/><Relationship Id="rId5" Type="http://schemas.openxmlformats.org/officeDocument/2006/relationships/image" Target="../media/image120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1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2.png"/><Relationship Id="rId11" Type="http://schemas.openxmlformats.org/officeDocument/2006/relationships/image" Target="../media/image126.wmf"/><Relationship Id="rId5" Type="http://schemas.openxmlformats.org/officeDocument/2006/relationships/image" Target="../media/image125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12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2.png"/><Relationship Id="rId11" Type="http://schemas.openxmlformats.org/officeDocument/2006/relationships/image" Target="../media/image128.wmf"/><Relationship Id="rId5" Type="http://schemas.openxmlformats.org/officeDocument/2006/relationships/image" Target="../media/image127.w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2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3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22.png"/><Relationship Id="rId11" Type="http://schemas.openxmlformats.org/officeDocument/2006/relationships/image" Target="../media/image130.wmf"/><Relationship Id="rId5" Type="http://schemas.openxmlformats.org/officeDocument/2006/relationships/image" Target="../media/image129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12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2.png"/><Relationship Id="rId11" Type="http://schemas.openxmlformats.org/officeDocument/2006/relationships/image" Target="../media/image133.wmf"/><Relationship Id="rId5" Type="http://schemas.openxmlformats.org/officeDocument/2006/relationships/image" Target="../media/image132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12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22.png"/><Relationship Id="rId11" Type="http://schemas.openxmlformats.org/officeDocument/2006/relationships/image" Target="../media/image135.wmf"/><Relationship Id="rId5" Type="http://schemas.openxmlformats.org/officeDocument/2006/relationships/image" Target="../media/image134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6.bin"/><Relationship Id="rId9" Type="http://schemas.openxmlformats.org/officeDocument/2006/relationships/image" Target="../media/image12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w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48.png"/><Relationship Id="rId5" Type="http://schemas.openxmlformats.org/officeDocument/2006/relationships/image" Target="../media/image147.jpeg"/><Relationship Id="rId4" Type="http://schemas.openxmlformats.org/officeDocument/2006/relationships/image" Target="../media/image146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39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153.png"/><Relationship Id="rId12" Type="http://schemas.openxmlformats.org/officeDocument/2006/relationships/image" Target="../media/image15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52.png"/><Relationship Id="rId11" Type="http://schemas.openxmlformats.org/officeDocument/2006/relationships/image" Target="../media/image149.wmf"/><Relationship Id="rId5" Type="http://schemas.openxmlformats.org/officeDocument/2006/relationships/image" Target="../media/image151.png"/><Relationship Id="rId10" Type="http://schemas.openxmlformats.org/officeDocument/2006/relationships/oleObject" Target="../embeddings/oleObject19.bin"/><Relationship Id="rId4" Type="http://schemas.openxmlformats.org/officeDocument/2006/relationships/image" Target="../media/image150.png"/><Relationship Id="rId9" Type="http://schemas.openxmlformats.org/officeDocument/2006/relationships/image" Target="../media/image1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69.png"/><Relationship Id="rId18" Type="http://schemas.openxmlformats.org/officeDocument/2006/relationships/image" Target="../media/image17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12" Type="http://schemas.openxmlformats.org/officeDocument/2006/relationships/image" Target="../media/image168.png"/><Relationship Id="rId17" Type="http://schemas.openxmlformats.org/officeDocument/2006/relationships/image" Target="../media/image173.png"/><Relationship Id="rId2" Type="http://schemas.openxmlformats.org/officeDocument/2006/relationships/image" Target="../media/image158.png"/><Relationship Id="rId16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5" Type="http://schemas.openxmlformats.org/officeDocument/2006/relationships/image" Target="../media/image161.png"/><Relationship Id="rId15" Type="http://schemas.openxmlformats.org/officeDocument/2006/relationships/image" Target="../media/image171.png"/><Relationship Id="rId10" Type="http://schemas.openxmlformats.org/officeDocument/2006/relationships/image" Target="../media/image166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Relationship Id="rId14" Type="http://schemas.openxmlformats.org/officeDocument/2006/relationships/image" Target="../media/image17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png"/><Relationship Id="rId4" Type="http://schemas.openxmlformats.org/officeDocument/2006/relationships/image" Target="../media/image177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w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w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20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01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3765" y="438086"/>
            <a:ext cx="4293824" cy="1051169"/>
          </a:xfrm>
        </p:spPr>
        <p:txBody>
          <a:bodyPr>
            <a:normAutofit/>
          </a:bodyPr>
          <a:lstStyle/>
          <a:p>
            <a:r>
              <a:rPr lang="en-US" sz="5400" dirty="0" smtClean="0"/>
              <a:t>Interest Points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169" y="5478912"/>
            <a:ext cx="8135017" cy="987726"/>
          </a:xfrm>
        </p:spPr>
        <p:txBody>
          <a:bodyPr>
            <a:noAutofit/>
          </a:bodyPr>
          <a:lstStyle/>
          <a:p>
            <a:r>
              <a:rPr lang="en-US" sz="2800" dirty="0"/>
              <a:t>Computer Vision</a:t>
            </a:r>
          </a:p>
          <a:p>
            <a:r>
              <a:rPr lang="en-US" sz="2800" dirty="0"/>
              <a:t>Jia-Bin Huang, Virginia Tech</a:t>
            </a:r>
          </a:p>
        </p:txBody>
      </p:sp>
      <p:sp>
        <p:nvSpPr>
          <p:cNvPr id="5" name="Rectangle 4"/>
          <p:cNvSpPr/>
          <p:nvPr/>
        </p:nvSpPr>
        <p:spPr>
          <a:xfrm>
            <a:off x="5020627" y="6631124"/>
            <a:ext cx="41233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Many slides from N Snavely, K. </a:t>
            </a:r>
            <a:r>
              <a:rPr lang="en-US" sz="1200" dirty="0" err="1" smtClean="0"/>
              <a:t>Grauman</a:t>
            </a:r>
            <a:r>
              <a:rPr lang="en-US" sz="1200" dirty="0" smtClean="0"/>
              <a:t> &amp; </a:t>
            </a:r>
            <a:r>
              <a:rPr lang="en-US" sz="1200" dirty="0" err="1" smtClean="0"/>
              <a:t>Leibe</a:t>
            </a:r>
            <a:r>
              <a:rPr lang="en-US" sz="1200" dirty="0" smtClean="0"/>
              <a:t>, and D. Hoiem</a:t>
            </a:r>
            <a:endParaRPr lang="en-US" sz="1200" dirty="0"/>
          </a:p>
        </p:txBody>
      </p:sp>
      <p:pic>
        <p:nvPicPr>
          <p:cNvPr id="97" name="Picture 2" descr="C:\snavely\work\teaching\09Fa-CS6610\projects\misc\features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90" y="1967055"/>
            <a:ext cx="8472374" cy="3034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83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01763"/>
            <a:ext cx="8534400" cy="484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71" name="Oval 3"/>
          <p:cNvSpPr>
            <a:spLocks noChangeArrowheads="1"/>
          </p:cNvSpPr>
          <p:nvPr/>
        </p:nvSpPr>
        <p:spPr bwMode="auto">
          <a:xfrm>
            <a:off x="1905000" y="3535363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72" name="Oval 4"/>
          <p:cNvSpPr>
            <a:spLocks noChangeArrowheads="1"/>
          </p:cNvSpPr>
          <p:nvPr/>
        </p:nvSpPr>
        <p:spPr bwMode="auto">
          <a:xfrm>
            <a:off x="6477000" y="3535363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>
            <a:off x="1752600" y="3048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75" name="Oval 7"/>
          <p:cNvSpPr>
            <a:spLocks noChangeArrowheads="1"/>
          </p:cNvSpPr>
          <p:nvPr/>
        </p:nvSpPr>
        <p:spPr bwMode="auto">
          <a:xfrm>
            <a:off x="6172200" y="3048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Oval 8"/>
          <p:cNvSpPr>
            <a:spLocks noChangeArrowheads="1"/>
          </p:cNvSpPr>
          <p:nvPr/>
        </p:nvSpPr>
        <p:spPr bwMode="auto">
          <a:xfrm>
            <a:off x="2743200" y="3048000"/>
            <a:ext cx="228600" cy="2286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77" name="Oval 9"/>
          <p:cNvSpPr>
            <a:spLocks noChangeArrowheads="1"/>
          </p:cNvSpPr>
          <p:nvPr/>
        </p:nvSpPr>
        <p:spPr bwMode="auto">
          <a:xfrm>
            <a:off x="7315200" y="3048000"/>
            <a:ext cx="228600" cy="2286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78" name="Oval 10"/>
          <p:cNvSpPr>
            <a:spLocks noChangeArrowheads="1"/>
          </p:cNvSpPr>
          <p:nvPr/>
        </p:nvSpPr>
        <p:spPr bwMode="auto">
          <a:xfrm>
            <a:off x="2362200" y="3962400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79" name="Oval 11"/>
          <p:cNvSpPr>
            <a:spLocks noChangeArrowheads="1"/>
          </p:cNvSpPr>
          <p:nvPr/>
        </p:nvSpPr>
        <p:spPr bwMode="auto">
          <a:xfrm>
            <a:off x="6934200" y="3962400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80" name="Oval 12"/>
          <p:cNvSpPr>
            <a:spLocks noChangeArrowheads="1"/>
          </p:cNvSpPr>
          <p:nvPr/>
        </p:nvSpPr>
        <p:spPr bwMode="auto">
          <a:xfrm>
            <a:off x="1371600" y="5638800"/>
            <a:ext cx="228600" cy="2286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81" name="Oval 13"/>
          <p:cNvSpPr>
            <a:spLocks noChangeArrowheads="1"/>
          </p:cNvSpPr>
          <p:nvPr/>
        </p:nvSpPr>
        <p:spPr bwMode="auto">
          <a:xfrm>
            <a:off x="5715000" y="5638800"/>
            <a:ext cx="228600" cy="2286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82" name="Oval 14"/>
          <p:cNvSpPr>
            <a:spLocks noChangeArrowheads="1"/>
          </p:cNvSpPr>
          <p:nvPr/>
        </p:nvSpPr>
        <p:spPr bwMode="auto">
          <a:xfrm>
            <a:off x="3429000" y="2286000"/>
            <a:ext cx="228600" cy="228600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83" name="Oval 15"/>
          <p:cNvSpPr>
            <a:spLocks noChangeArrowheads="1"/>
          </p:cNvSpPr>
          <p:nvPr/>
        </p:nvSpPr>
        <p:spPr bwMode="auto">
          <a:xfrm>
            <a:off x="7772400" y="2286000"/>
            <a:ext cx="228600" cy="228600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84" name="Oval 16"/>
          <p:cNvSpPr>
            <a:spLocks noChangeArrowheads="1"/>
          </p:cNvSpPr>
          <p:nvPr/>
        </p:nvSpPr>
        <p:spPr bwMode="auto">
          <a:xfrm>
            <a:off x="3962400" y="5715000"/>
            <a:ext cx="228600" cy="2286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85" name="Oval 17"/>
          <p:cNvSpPr>
            <a:spLocks noChangeArrowheads="1"/>
          </p:cNvSpPr>
          <p:nvPr/>
        </p:nvSpPr>
        <p:spPr bwMode="auto">
          <a:xfrm>
            <a:off x="8534400" y="5715000"/>
            <a:ext cx="228600" cy="2286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86" name="Oval 18"/>
          <p:cNvSpPr>
            <a:spLocks noChangeArrowheads="1"/>
          </p:cNvSpPr>
          <p:nvPr/>
        </p:nvSpPr>
        <p:spPr bwMode="auto">
          <a:xfrm>
            <a:off x="1143000" y="2286000"/>
            <a:ext cx="228600" cy="2286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87" name="Oval 19"/>
          <p:cNvSpPr>
            <a:spLocks noChangeArrowheads="1"/>
          </p:cNvSpPr>
          <p:nvPr/>
        </p:nvSpPr>
        <p:spPr bwMode="auto">
          <a:xfrm>
            <a:off x="5410200" y="2362200"/>
            <a:ext cx="228600" cy="2286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88" name="Line 20"/>
          <p:cNvSpPr>
            <a:spLocks noChangeShapeType="1"/>
          </p:cNvSpPr>
          <p:nvPr/>
        </p:nvSpPr>
        <p:spPr bwMode="auto">
          <a:xfrm>
            <a:off x="762000" y="2209800"/>
            <a:ext cx="3581400" cy="8382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789" name="Line 21"/>
          <p:cNvSpPr>
            <a:spLocks noChangeShapeType="1"/>
          </p:cNvSpPr>
          <p:nvPr/>
        </p:nvSpPr>
        <p:spPr bwMode="auto">
          <a:xfrm>
            <a:off x="533400" y="2895600"/>
            <a:ext cx="3276600" cy="762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790" name="Line 22"/>
          <p:cNvSpPr>
            <a:spLocks noChangeShapeType="1"/>
          </p:cNvSpPr>
          <p:nvPr/>
        </p:nvSpPr>
        <p:spPr bwMode="auto">
          <a:xfrm>
            <a:off x="762000" y="3733800"/>
            <a:ext cx="2971800" cy="6096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791" name="Line 23"/>
          <p:cNvSpPr>
            <a:spLocks noChangeShapeType="1"/>
          </p:cNvSpPr>
          <p:nvPr/>
        </p:nvSpPr>
        <p:spPr bwMode="auto">
          <a:xfrm flipV="1">
            <a:off x="5562600" y="2590800"/>
            <a:ext cx="2895600" cy="685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792" name="Line 24"/>
          <p:cNvSpPr>
            <a:spLocks noChangeShapeType="1"/>
          </p:cNvSpPr>
          <p:nvPr/>
        </p:nvSpPr>
        <p:spPr bwMode="auto">
          <a:xfrm flipV="1">
            <a:off x="5562600" y="3200400"/>
            <a:ext cx="2895600" cy="6096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793" name="Line 25"/>
          <p:cNvSpPr>
            <a:spLocks noChangeShapeType="1"/>
          </p:cNvSpPr>
          <p:nvPr/>
        </p:nvSpPr>
        <p:spPr bwMode="auto">
          <a:xfrm flipV="1">
            <a:off x="5791200" y="3886200"/>
            <a:ext cx="2743200" cy="381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Example: estimating “fundamental matrix” that corresponds two views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427913" y="6581001"/>
            <a:ext cx="1765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from Silvio Savarese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25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Choosing a descriptor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Again, need not stick to one</a:t>
            </a:r>
          </a:p>
          <a:p>
            <a:endParaRPr lang="en-US" dirty="0" smtClean="0"/>
          </a:p>
          <a:p>
            <a:r>
              <a:rPr lang="en-US" dirty="0" smtClean="0"/>
              <a:t>For object instance recognition or stitching, SIFT or variant is a good choice</a:t>
            </a:r>
          </a:p>
        </p:txBody>
      </p:sp>
    </p:spTree>
    <p:extLst>
      <p:ext uri="{BB962C8B-B14F-4D97-AF65-F5344CB8AC3E}">
        <p14:creationId xmlns:p14="http://schemas.microsoft.com/office/powerpoint/2010/main" val="181361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advances in interest points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159" y="1610128"/>
            <a:ext cx="4753713" cy="22915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4249" y="3833142"/>
            <a:ext cx="43275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3"/>
              </a:rPr>
              <a:t>Features from Accelerated Segment </a:t>
            </a:r>
            <a:r>
              <a:rPr lang="en-US" sz="1600" dirty="0" smtClean="0">
                <a:hlinkClick r:id="rId3"/>
              </a:rPr>
              <a:t>Test</a:t>
            </a:r>
            <a:r>
              <a:rPr lang="en-US" sz="1600" dirty="0" smtClean="0"/>
              <a:t>, ECCV 06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430169" y="4564785"/>
            <a:ext cx="3412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Binary feature descriptors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30169" y="5026450"/>
            <a:ext cx="71699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4"/>
              </a:rPr>
              <a:t>BRIEF</a:t>
            </a:r>
            <a:r>
              <a:rPr lang="en-US" dirty="0">
                <a:hlinkClick r:id="rId4"/>
              </a:rPr>
              <a:t>: Binary Robust </a:t>
            </a:r>
            <a:r>
              <a:rPr lang="en-US" dirty="0" smtClean="0">
                <a:hlinkClick r:id="rId4"/>
              </a:rPr>
              <a:t>Independent Elementary Features</a:t>
            </a:r>
            <a:r>
              <a:rPr lang="en-US" dirty="0" smtClean="0"/>
              <a:t>, ECCV 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5"/>
              </a:rPr>
              <a:t>ORB (Oriented FAST and Rotated BRIEF)</a:t>
            </a:r>
            <a:r>
              <a:rPr lang="en-US" dirty="0"/>
              <a:t>, CVPR </a:t>
            </a:r>
            <a:r>
              <a:rPr lang="en-US" dirty="0" smtClean="0"/>
              <a:t>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6"/>
              </a:rPr>
              <a:t>BRISK: Binary robust invariant scalable </a:t>
            </a:r>
            <a:r>
              <a:rPr lang="en-US" dirty="0" err="1">
                <a:hlinkClick r:id="rId6"/>
              </a:rPr>
              <a:t>keypoints</a:t>
            </a:r>
            <a:r>
              <a:rPr lang="en-US" dirty="0"/>
              <a:t>, ICCV 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7"/>
              </a:rPr>
              <a:t>Freak: Fast retina </a:t>
            </a:r>
            <a:r>
              <a:rPr lang="en-US" dirty="0" err="1">
                <a:hlinkClick r:id="rId7"/>
              </a:rPr>
              <a:t>keypoint</a:t>
            </a:r>
            <a:r>
              <a:rPr lang="en-US" dirty="0"/>
              <a:t>, CVPR </a:t>
            </a:r>
            <a:r>
              <a:rPr lang="en-US" dirty="0" smtClean="0"/>
              <a:t>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8"/>
              </a:rPr>
              <a:t>LIFT: Learned Invariant Feature </a:t>
            </a:r>
            <a:r>
              <a:rPr lang="en-US" dirty="0" smtClean="0">
                <a:hlinkClick r:id="rId8"/>
              </a:rPr>
              <a:t>Transform</a:t>
            </a:r>
            <a:r>
              <a:rPr lang="en-US" dirty="0" smtClean="0"/>
              <a:t>, ECCV 16</a:t>
            </a:r>
          </a:p>
        </p:txBody>
      </p:sp>
    </p:spTree>
    <p:extLst>
      <p:ext uri="{BB962C8B-B14F-4D97-AF65-F5344CB8AC3E}">
        <p14:creationId xmlns:p14="http://schemas.microsoft.com/office/powerpoint/2010/main" val="306145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410200" cy="4678363"/>
          </a:xfrm>
        </p:spPr>
        <p:txBody>
          <a:bodyPr/>
          <a:lstStyle/>
          <a:p>
            <a:r>
              <a:rPr lang="en-US" sz="2800" dirty="0" err="1" smtClean="0"/>
              <a:t>Keypoint</a:t>
            </a:r>
            <a:r>
              <a:rPr lang="en-US" sz="2800" dirty="0" smtClean="0"/>
              <a:t> detection: repeatable and distinctive</a:t>
            </a:r>
          </a:p>
          <a:p>
            <a:pPr lvl="1"/>
            <a:r>
              <a:rPr lang="en-US" sz="2400" dirty="0" smtClean="0"/>
              <a:t>Corners, blobs, stable regions</a:t>
            </a:r>
          </a:p>
          <a:p>
            <a:pPr lvl="1"/>
            <a:r>
              <a:rPr lang="en-US" sz="2400" dirty="0" smtClean="0"/>
              <a:t>Harris, </a:t>
            </a:r>
            <a:r>
              <a:rPr lang="en-US" sz="2400" dirty="0" err="1" smtClean="0"/>
              <a:t>DoG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Descriptors: robust and selective</a:t>
            </a:r>
          </a:p>
          <a:p>
            <a:pPr lvl="1"/>
            <a:r>
              <a:rPr lang="en-US" sz="2400" dirty="0" smtClean="0"/>
              <a:t>spatial histograms of orientation</a:t>
            </a:r>
          </a:p>
          <a:p>
            <a:pPr lvl="1"/>
            <a:r>
              <a:rPr lang="en-US" sz="2400" dirty="0" smtClean="0"/>
              <a:t>SIFT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7475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278130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95800"/>
            <a:ext cx="312420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659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OpenCV</a:t>
            </a:r>
            <a:r>
              <a:rPr lang="en-US" sz="4000" dirty="0" smtClean="0"/>
              <a:t> demo – Feature Detection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3474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Thank you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Next class: feature tracking and optical flow</a:t>
            </a:r>
          </a:p>
        </p:txBody>
      </p:sp>
      <p:pic>
        <p:nvPicPr>
          <p:cNvPr id="63491" name="Picture 3" descr="https://filebox.ece.vt.edu/~jbhuang/teaching/ece5554-4554/fa16/images/feature_track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3359634"/>
            <a:ext cx="600075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95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0" name="Picture 6" descr="C:\Users\Hoiem\AppData\Local\Temp\wz5c22\hw2_supp\tracking\images\hotel.seq4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036" y="1902238"/>
            <a:ext cx="2731009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Example: tracking points</a:t>
            </a:r>
            <a:endParaRPr lang="en-US" sz="3600" dirty="0"/>
          </a:p>
        </p:txBody>
      </p:sp>
      <p:pic>
        <p:nvPicPr>
          <p:cNvPr id="52227" name="Picture 3" descr="C:\Users\Hoiem\AppData\Local\Temp\wz0971\hw2_supp\tracking\images\hotel.seq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65" y="1896904"/>
            <a:ext cx="2731008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C:\Users\Hoiem\AppData\Local\Temp\wz4d53\hw2_supp\tracking\images\hotel.seq2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877" y="1884712"/>
            <a:ext cx="2731008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19492" y="455907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frame 0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41020" y="4536472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frame 22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11696" y="455907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frame 49 </a:t>
            </a:r>
            <a:endParaRPr lang="en-US" dirty="0"/>
          </a:p>
        </p:txBody>
      </p:sp>
      <p:cxnSp>
        <p:nvCxnSpPr>
          <p:cNvPr id="10" name="Straight Connector 9"/>
          <p:cNvCxnSpPr>
            <a:stCxn id="52227" idx="0"/>
            <a:endCxn id="52227" idx="2"/>
          </p:cNvCxnSpPr>
          <p:nvPr/>
        </p:nvCxnSpPr>
        <p:spPr>
          <a:xfrm>
            <a:off x="1605069" y="1896904"/>
            <a:ext cx="0" cy="2560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52227" idx="1"/>
            <a:endCxn id="52227" idx="3"/>
          </p:cNvCxnSpPr>
          <p:nvPr/>
        </p:nvCxnSpPr>
        <p:spPr>
          <a:xfrm>
            <a:off x="239565" y="3177064"/>
            <a:ext cx="27310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482381" y="1884712"/>
            <a:ext cx="0" cy="2560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116877" y="3164872"/>
            <a:ext cx="27310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339584" y="1884712"/>
            <a:ext cx="0" cy="2560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974080" y="3164872"/>
            <a:ext cx="27310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529840" y="282135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2852" y="28642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19786" y="31009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842746" y="2724174"/>
            <a:ext cx="2523744" cy="292608"/>
          </a:xfrm>
          <a:custGeom>
            <a:avLst/>
            <a:gdLst>
              <a:gd name="connsiteX0" fmla="*/ 0 w 2523744"/>
              <a:gd name="connsiteY0" fmla="*/ 219456 h 292608"/>
              <a:gd name="connsiteX1" fmla="*/ 91440 w 2523744"/>
              <a:gd name="connsiteY1" fmla="*/ 201168 h 292608"/>
              <a:gd name="connsiteX2" fmla="*/ 237744 w 2523744"/>
              <a:gd name="connsiteY2" fmla="*/ 146304 h 292608"/>
              <a:gd name="connsiteX3" fmla="*/ 420624 w 2523744"/>
              <a:gd name="connsiteY3" fmla="*/ 109728 h 292608"/>
              <a:gd name="connsiteX4" fmla="*/ 475488 w 2523744"/>
              <a:gd name="connsiteY4" fmla="*/ 91440 h 292608"/>
              <a:gd name="connsiteX5" fmla="*/ 548640 w 2523744"/>
              <a:gd name="connsiteY5" fmla="*/ 54864 h 292608"/>
              <a:gd name="connsiteX6" fmla="*/ 676656 w 2523744"/>
              <a:gd name="connsiteY6" fmla="*/ 36576 h 292608"/>
              <a:gd name="connsiteX7" fmla="*/ 841248 w 2523744"/>
              <a:gd name="connsiteY7" fmla="*/ 18288 h 292608"/>
              <a:gd name="connsiteX8" fmla="*/ 987552 w 2523744"/>
              <a:gd name="connsiteY8" fmla="*/ 0 h 292608"/>
              <a:gd name="connsiteX9" fmla="*/ 1810512 w 2523744"/>
              <a:gd name="connsiteY9" fmla="*/ 36576 h 292608"/>
              <a:gd name="connsiteX10" fmla="*/ 1883664 w 2523744"/>
              <a:gd name="connsiteY10" fmla="*/ 54864 h 292608"/>
              <a:gd name="connsiteX11" fmla="*/ 1975104 w 2523744"/>
              <a:gd name="connsiteY11" fmla="*/ 73152 h 292608"/>
              <a:gd name="connsiteX12" fmla="*/ 2084832 w 2523744"/>
              <a:gd name="connsiteY12" fmla="*/ 109728 h 292608"/>
              <a:gd name="connsiteX13" fmla="*/ 2139696 w 2523744"/>
              <a:gd name="connsiteY13" fmla="*/ 128016 h 292608"/>
              <a:gd name="connsiteX14" fmla="*/ 2304288 w 2523744"/>
              <a:gd name="connsiteY14" fmla="*/ 164592 h 292608"/>
              <a:gd name="connsiteX15" fmla="*/ 2359152 w 2523744"/>
              <a:gd name="connsiteY15" fmla="*/ 201168 h 292608"/>
              <a:gd name="connsiteX16" fmla="*/ 2414016 w 2523744"/>
              <a:gd name="connsiteY16" fmla="*/ 219456 h 292608"/>
              <a:gd name="connsiteX17" fmla="*/ 2523744 w 2523744"/>
              <a:gd name="connsiteY17" fmla="*/ 292608 h 29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523744" h="292608">
                <a:moveTo>
                  <a:pt x="0" y="219456"/>
                </a:moveTo>
                <a:cubicBezTo>
                  <a:pt x="30480" y="213360"/>
                  <a:pt x="61667" y="210100"/>
                  <a:pt x="91440" y="201168"/>
                </a:cubicBezTo>
                <a:cubicBezTo>
                  <a:pt x="132120" y="188964"/>
                  <a:pt x="192054" y="156457"/>
                  <a:pt x="237744" y="146304"/>
                </a:cubicBezTo>
                <a:cubicBezTo>
                  <a:pt x="399412" y="110378"/>
                  <a:pt x="293097" y="146164"/>
                  <a:pt x="420624" y="109728"/>
                </a:cubicBezTo>
                <a:cubicBezTo>
                  <a:pt x="439160" y="104432"/>
                  <a:pt x="457769" y="99034"/>
                  <a:pt x="475488" y="91440"/>
                </a:cubicBezTo>
                <a:cubicBezTo>
                  <a:pt x="500546" y="80701"/>
                  <a:pt x="522338" y="62037"/>
                  <a:pt x="548640" y="54864"/>
                </a:cubicBezTo>
                <a:cubicBezTo>
                  <a:pt x="590226" y="43522"/>
                  <a:pt x="633884" y="41923"/>
                  <a:pt x="676656" y="36576"/>
                </a:cubicBezTo>
                <a:cubicBezTo>
                  <a:pt x="731431" y="29729"/>
                  <a:pt x="786424" y="24738"/>
                  <a:pt x="841248" y="18288"/>
                </a:cubicBezTo>
                <a:lnTo>
                  <a:pt x="987552" y="0"/>
                </a:lnTo>
                <a:cubicBezTo>
                  <a:pt x="1185039" y="5486"/>
                  <a:pt x="1557481" y="-2352"/>
                  <a:pt x="1810512" y="36576"/>
                </a:cubicBezTo>
                <a:cubicBezTo>
                  <a:pt x="1835354" y="40398"/>
                  <a:pt x="1859128" y="49412"/>
                  <a:pt x="1883664" y="54864"/>
                </a:cubicBezTo>
                <a:cubicBezTo>
                  <a:pt x="1914007" y="61607"/>
                  <a:pt x="1945116" y="64973"/>
                  <a:pt x="1975104" y="73152"/>
                </a:cubicBezTo>
                <a:cubicBezTo>
                  <a:pt x="2012300" y="83296"/>
                  <a:pt x="2048256" y="97536"/>
                  <a:pt x="2084832" y="109728"/>
                </a:cubicBezTo>
                <a:cubicBezTo>
                  <a:pt x="2103120" y="115824"/>
                  <a:pt x="2120793" y="124235"/>
                  <a:pt x="2139696" y="128016"/>
                </a:cubicBezTo>
                <a:cubicBezTo>
                  <a:pt x="2255782" y="151233"/>
                  <a:pt x="2200980" y="138765"/>
                  <a:pt x="2304288" y="164592"/>
                </a:cubicBezTo>
                <a:cubicBezTo>
                  <a:pt x="2322576" y="176784"/>
                  <a:pt x="2339493" y="191338"/>
                  <a:pt x="2359152" y="201168"/>
                </a:cubicBezTo>
                <a:cubicBezTo>
                  <a:pt x="2376394" y="209789"/>
                  <a:pt x="2397165" y="210094"/>
                  <a:pt x="2414016" y="219456"/>
                </a:cubicBezTo>
                <a:cubicBezTo>
                  <a:pt x="2452443" y="240804"/>
                  <a:pt x="2523744" y="292608"/>
                  <a:pt x="2523744" y="292608"/>
                </a:cubicBezTo>
              </a:path>
            </a:pathLst>
          </a:custGeom>
          <a:noFill/>
          <a:ln w="47625">
            <a:solidFill>
              <a:srgbClr val="FF0000"/>
            </a:solidFill>
            <a:prstDash val="sysDash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 rot="252698">
            <a:off x="5782056" y="2894124"/>
            <a:ext cx="2523744" cy="292608"/>
          </a:xfrm>
          <a:custGeom>
            <a:avLst/>
            <a:gdLst>
              <a:gd name="connsiteX0" fmla="*/ 0 w 2523744"/>
              <a:gd name="connsiteY0" fmla="*/ 219456 h 292608"/>
              <a:gd name="connsiteX1" fmla="*/ 91440 w 2523744"/>
              <a:gd name="connsiteY1" fmla="*/ 201168 h 292608"/>
              <a:gd name="connsiteX2" fmla="*/ 237744 w 2523744"/>
              <a:gd name="connsiteY2" fmla="*/ 146304 h 292608"/>
              <a:gd name="connsiteX3" fmla="*/ 420624 w 2523744"/>
              <a:gd name="connsiteY3" fmla="*/ 109728 h 292608"/>
              <a:gd name="connsiteX4" fmla="*/ 475488 w 2523744"/>
              <a:gd name="connsiteY4" fmla="*/ 91440 h 292608"/>
              <a:gd name="connsiteX5" fmla="*/ 548640 w 2523744"/>
              <a:gd name="connsiteY5" fmla="*/ 54864 h 292608"/>
              <a:gd name="connsiteX6" fmla="*/ 676656 w 2523744"/>
              <a:gd name="connsiteY6" fmla="*/ 36576 h 292608"/>
              <a:gd name="connsiteX7" fmla="*/ 841248 w 2523744"/>
              <a:gd name="connsiteY7" fmla="*/ 18288 h 292608"/>
              <a:gd name="connsiteX8" fmla="*/ 987552 w 2523744"/>
              <a:gd name="connsiteY8" fmla="*/ 0 h 292608"/>
              <a:gd name="connsiteX9" fmla="*/ 1810512 w 2523744"/>
              <a:gd name="connsiteY9" fmla="*/ 36576 h 292608"/>
              <a:gd name="connsiteX10" fmla="*/ 1883664 w 2523744"/>
              <a:gd name="connsiteY10" fmla="*/ 54864 h 292608"/>
              <a:gd name="connsiteX11" fmla="*/ 1975104 w 2523744"/>
              <a:gd name="connsiteY11" fmla="*/ 73152 h 292608"/>
              <a:gd name="connsiteX12" fmla="*/ 2084832 w 2523744"/>
              <a:gd name="connsiteY12" fmla="*/ 109728 h 292608"/>
              <a:gd name="connsiteX13" fmla="*/ 2139696 w 2523744"/>
              <a:gd name="connsiteY13" fmla="*/ 128016 h 292608"/>
              <a:gd name="connsiteX14" fmla="*/ 2304288 w 2523744"/>
              <a:gd name="connsiteY14" fmla="*/ 164592 h 292608"/>
              <a:gd name="connsiteX15" fmla="*/ 2359152 w 2523744"/>
              <a:gd name="connsiteY15" fmla="*/ 201168 h 292608"/>
              <a:gd name="connsiteX16" fmla="*/ 2414016 w 2523744"/>
              <a:gd name="connsiteY16" fmla="*/ 219456 h 292608"/>
              <a:gd name="connsiteX17" fmla="*/ 2523744 w 2523744"/>
              <a:gd name="connsiteY17" fmla="*/ 292608 h 29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523744" h="292608">
                <a:moveTo>
                  <a:pt x="0" y="219456"/>
                </a:moveTo>
                <a:cubicBezTo>
                  <a:pt x="30480" y="213360"/>
                  <a:pt x="61667" y="210100"/>
                  <a:pt x="91440" y="201168"/>
                </a:cubicBezTo>
                <a:cubicBezTo>
                  <a:pt x="132120" y="188964"/>
                  <a:pt x="192054" y="156457"/>
                  <a:pt x="237744" y="146304"/>
                </a:cubicBezTo>
                <a:cubicBezTo>
                  <a:pt x="399412" y="110378"/>
                  <a:pt x="293097" y="146164"/>
                  <a:pt x="420624" y="109728"/>
                </a:cubicBezTo>
                <a:cubicBezTo>
                  <a:pt x="439160" y="104432"/>
                  <a:pt x="457769" y="99034"/>
                  <a:pt x="475488" y="91440"/>
                </a:cubicBezTo>
                <a:cubicBezTo>
                  <a:pt x="500546" y="80701"/>
                  <a:pt x="522338" y="62037"/>
                  <a:pt x="548640" y="54864"/>
                </a:cubicBezTo>
                <a:cubicBezTo>
                  <a:pt x="590226" y="43522"/>
                  <a:pt x="633884" y="41923"/>
                  <a:pt x="676656" y="36576"/>
                </a:cubicBezTo>
                <a:cubicBezTo>
                  <a:pt x="731431" y="29729"/>
                  <a:pt x="786424" y="24738"/>
                  <a:pt x="841248" y="18288"/>
                </a:cubicBezTo>
                <a:lnTo>
                  <a:pt x="987552" y="0"/>
                </a:lnTo>
                <a:cubicBezTo>
                  <a:pt x="1185039" y="5486"/>
                  <a:pt x="1557481" y="-2352"/>
                  <a:pt x="1810512" y="36576"/>
                </a:cubicBezTo>
                <a:cubicBezTo>
                  <a:pt x="1835354" y="40398"/>
                  <a:pt x="1859128" y="49412"/>
                  <a:pt x="1883664" y="54864"/>
                </a:cubicBezTo>
                <a:cubicBezTo>
                  <a:pt x="1914007" y="61607"/>
                  <a:pt x="1945116" y="64973"/>
                  <a:pt x="1975104" y="73152"/>
                </a:cubicBezTo>
                <a:cubicBezTo>
                  <a:pt x="2012300" y="83296"/>
                  <a:pt x="2048256" y="97536"/>
                  <a:pt x="2084832" y="109728"/>
                </a:cubicBezTo>
                <a:cubicBezTo>
                  <a:pt x="2103120" y="115824"/>
                  <a:pt x="2120793" y="124235"/>
                  <a:pt x="2139696" y="128016"/>
                </a:cubicBezTo>
                <a:cubicBezTo>
                  <a:pt x="2255782" y="151233"/>
                  <a:pt x="2200980" y="138765"/>
                  <a:pt x="2304288" y="164592"/>
                </a:cubicBezTo>
                <a:cubicBezTo>
                  <a:pt x="2322576" y="176784"/>
                  <a:pt x="2339493" y="191338"/>
                  <a:pt x="2359152" y="201168"/>
                </a:cubicBezTo>
                <a:cubicBezTo>
                  <a:pt x="2376394" y="209789"/>
                  <a:pt x="2397165" y="210094"/>
                  <a:pt x="2414016" y="219456"/>
                </a:cubicBezTo>
                <a:cubicBezTo>
                  <a:pt x="2452443" y="240804"/>
                  <a:pt x="2523744" y="292608"/>
                  <a:pt x="2523744" y="292608"/>
                </a:cubicBezTo>
              </a:path>
            </a:pathLst>
          </a:custGeom>
          <a:noFill/>
          <a:ln w="47625">
            <a:solidFill>
              <a:srgbClr val="FF0000"/>
            </a:solidFill>
            <a:prstDash val="sysDash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8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interest point?</a:t>
            </a:r>
          </a:p>
          <a:p>
            <a:endParaRPr lang="en-US" dirty="0"/>
          </a:p>
          <a:p>
            <a:r>
              <a:rPr lang="en-US" dirty="0" smtClean="0"/>
              <a:t>Corner detection</a:t>
            </a:r>
          </a:p>
          <a:p>
            <a:endParaRPr lang="en-US" dirty="0"/>
          </a:p>
          <a:p>
            <a:r>
              <a:rPr lang="en-US" dirty="0" smtClean="0"/>
              <a:t>Handling scale and orientation</a:t>
            </a:r>
          </a:p>
          <a:p>
            <a:endParaRPr lang="en-US" dirty="0"/>
          </a:p>
          <a:p>
            <a:r>
              <a:rPr lang="en-US" dirty="0" smtClean="0"/>
              <a:t>Feature matching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94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Why extract features?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Motivation: panorama stitching</a:t>
            </a:r>
          </a:p>
          <a:p>
            <a:pPr lvl="1"/>
            <a:r>
              <a:rPr lang="en-US" altLang="en-US" smtClean="0"/>
              <a:t>We have two images – how do we combine them?</a:t>
            </a:r>
          </a:p>
        </p:txBody>
      </p:sp>
      <p:pic>
        <p:nvPicPr>
          <p:cNvPr id="8196" name="Picture 4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2906713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imag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2906713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SIFT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2909888"/>
            <a:ext cx="367506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7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2909888"/>
            <a:ext cx="367506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Why extract features?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Motivation: panorama stitching</a:t>
            </a:r>
          </a:p>
          <a:p>
            <a:pPr lvl="1"/>
            <a:r>
              <a:rPr lang="en-US" altLang="en-US" smtClean="0"/>
              <a:t>We have two images – how do we combine them?</a:t>
            </a:r>
          </a:p>
        </p:txBody>
      </p:sp>
      <p:sp>
        <p:nvSpPr>
          <p:cNvPr id="9222" name="Text Box 14"/>
          <p:cNvSpPr txBox="1">
            <a:spLocks noChangeArrowheads="1"/>
          </p:cNvSpPr>
          <p:nvPr/>
        </p:nvSpPr>
        <p:spPr bwMode="auto">
          <a:xfrm>
            <a:off x="1225550" y="5684838"/>
            <a:ext cx="38639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Step 1: extract features</a:t>
            </a:r>
          </a:p>
        </p:txBody>
      </p:sp>
      <p:sp>
        <p:nvSpPr>
          <p:cNvPr id="24584" name="Text Box 15"/>
          <p:cNvSpPr txBox="1">
            <a:spLocks noChangeArrowheads="1"/>
          </p:cNvSpPr>
          <p:nvPr/>
        </p:nvSpPr>
        <p:spPr bwMode="auto">
          <a:xfrm>
            <a:off x="1241425" y="5957888"/>
            <a:ext cx="37655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Step 2: match features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3311525" y="3830638"/>
            <a:ext cx="2759075" cy="1514475"/>
            <a:chOff x="2072" y="1924"/>
            <a:chExt cx="1738" cy="954"/>
          </a:xfrm>
        </p:grpSpPr>
        <p:sp>
          <p:nvSpPr>
            <p:cNvPr id="9225" name="Line 8"/>
            <p:cNvSpPr>
              <a:spLocks noChangeShapeType="1"/>
            </p:cNvSpPr>
            <p:nvPr/>
          </p:nvSpPr>
          <p:spPr bwMode="auto">
            <a:xfrm flipV="1">
              <a:off x="2072" y="1924"/>
              <a:ext cx="120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6" name="Line 9"/>
            <p:cNvSpPr>
              <a:spLocks noChangeShapeType="1"/>
            </p:cNvSpPr>
            <p:nvPr/>
          </p:nvSpPr>
          <p:spPr bwMode="auto">
            <a:xfrm>
              <a:off x="2666" y="2094"/>
              <a:ext cx="1144" cy="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7" name="Line 10"/>
            <p:cNvSpPr>
              <a:spLocks noChangeShapeType="1"/>
            </p:cNvSpPr>
            <p:nvPr/>
          </p:nvSpPr>
          <p:spPr bwMode="auto">
            <a:xfrm flipV="1">
              <a:off x="2346" y="2788"/>
              <a:ext cx="1070" cy="9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8" name="Freeform 11"/>
            <p:cNvSpPr>
              <a:spLocks/>
            </p:cNvSpPr>
            <p:nvPr/>
          </p:nvSpPr>
          <p:spPr bwMode="auto">
            <a:xfrm>
              <a:off x="2617" y="2415"/>
              <a:ext cx="1092" cy="30"/>
            </a:xfrm>
            <a:custGeom>
              <a:avLst/>
              <a:gdLst>
                <a:gd name="T0" fmla="*/ 0 w 1092"/>
                <a:gd name="T1" fmla="*/ 30 h 30"/>
                <a:gd name="T2" fmla="*/ 1092 w 1092"/>
                <a:gd name="T3" fmla="*/ 0 h 30"/>
                <a:gd name="T4" fmla="*/ 0 60000 65536"/>
                <a:gd name="T5" fmla="*/ 0 60000 65536"/>
                <a:gd name="T6" fmla="*/ 0 w 1092"/>
                <a:gd name="T7" fmla="*/ 0 h 30"/>
                <a:gd name="T8" fmla="*/ 1092 w 1092"/>
                <a:gd name="T9" fmla="*/ 30 h 3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92" h="30">
                  <a:moveTo>
                    <a:pt x="0" y="30"/>
                  </a:moveTo>
                  <a:lnTo>
                    <a:pt x="1092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9" name="Line 12"/>
            <p:cNvSpPr>
              <a:spLocks noChangeShapeType="1"/>
            </p:cNvSpPr>
            <p:nvPr/>
          </p:nvSpPr>
          <p:spPr bwMode="auto">
            <a:xfrm flipV="1">
              <a:off x="2170" y="2236"/>
              <a:ext cx="1150" cy="8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0" name="Freeform 17"/>
            <p:cNvSpPr>
              <a:spLocks/>
            </p:cNvSpPr>
            <p:nvPr/>
          </p:nvSpPr>
          <p:spPr bwMode="auto">
            <a:xfrm>
              <a:off x="2530" y="2617"/>
              <a:ext cx="1017" cy="65"/>
            </a:xfrm>
            <a:custGeom>
              <a:avLst/>
              <a:gdLst>
                <a:gd name="T0" fmla="*/ 0 w 1017"/>
                <a:gd name="T1" fmla="*/ 65 h 65"/>
                <a:gd name="T2" fmla="*/ 1017 w 1017"/>
                <a:gd name="T3" fmla="*/ 0 h 65"/>
                <a:gd name="T4" fmla="*/ 0 60000 65536"/>
                <a:gd name="T5" fmla="*/ 0 60000 65536"/>
                <a:gd name="T6" fmla="*/ 0 w 1017"/>
                <a:gd name="T7" fmla="*/ 0 h 65"/>
                <a:gd name="T8" fmla="*/ 1017 w 1017"/>
                <a:gd name="T9" fmla="*/ 65 h 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7" h="65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246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Why extract features?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Motivation: panorama stitching</a:t>
            </a:r>
          </a:p>
          <a:p>
            <a:pPr lvl="1"/>
            <a:r>
              <a:rPr lang="en-US" altLang="en-US" smtClean="0"/>
              <a:t>We have two images – how do we combine them?</a:t>
            </a:r>
          </a:p>
        </p:txBody>
      </p:sp>
      <p:pic>
        <p:nvPicPr>
          <p:cNvPr id="10244" name="Picture 16" descr="homograp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2732088"/>
            <a:ext cx="5691188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14"/>
          <p:cNvSpPr txBox="1">
            <a:spLocks noChangeArrowheads="1"/>
          </p:cNvSpPr>
          <p:nvPr/>
        </p:nvSpPr>
        <p:spPr bwMode="auto">
          <a:xfrm>
            <a:off x="1225550" y="5684838"/>
            <a:ext cx="38639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Step 1: extract features</a:t>
            </a:r>
          </a:p>
        </p:txBody>
      </p:sp>
      <p:sp>
        <p:nvSpPr>
          <p:cNvPr id="10246" name="Text Box 15"/>
          <p:cNvSpPr txBox="1">
            <a:spLocks noChangeArrowheads="1"/>
          </p:cNvSpPr>
          <p:nvPr/>
        </p:nvSpPr>
        <p:spPr bwMode="auto">
          <a:xfrm>
            <a:off x="1241425" y="5957888"/>
            <a:ext cx="37655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Step 2: match features</a:t>
            </a:r>
          </a:p>
        </p:txBody>
      </p:sp>
      <p:sp>
        <p:nvSpPr>
          <p:cNvPr id="10247" name="Text Box 15"/>
          <p:cNvSpPr txBox="1">
            <a:spLocks noChangeArrowheads="1"/>
          </p:cNvSpPr>
          <p:nvPr/>
        </p:nvSpPr>
        <p:spPr bwMode="auto">
          <a:xfrm>
            <a:off x="1241425" y="6229350"/>
            <a:ext cx="2047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Step 3: align images</a:t>
            </a:r>
          </a:p>
        </p:txBody>
      </p:sp>
    </p:spTree>
    <p:extLst>
      <p:ext uri="{BB962C8B-B14F-4D97-AF65-F5344CB8AC3E}">
        <p14:creationId xmlns:p14="http://schemas.microsoft.com/office/powerpoint/2010/main" val="390020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Image matching</a:t>
            </a:r>
          </a:p>
        </p:txBody>
      </p:sp>
      <p:pic>
        <p:nvPicPr>
          <p:cNvPr id="11267" name="Picture 2" descr="http://farm1.static.flickr.com/47/136915456_c6f719ea3f.jpg?v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2241550"/>
            <a:ext cx="39497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636588" y="5280025"/>
            <a:ext cx="3619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/>
              <a:t>by </a:t>
            </a:r>
            <a:r>
              <a:rPr lang="en-US" altLang="en-US" sz="1600">
                <a:hlinkClick r:id="rId4"/>
              </a:rPr>
              <a:t>Diva Sian</a:t>
            </a:r>
            <a:endParaRPr lang="en-US" altLang="en-US" sz="1600"/>
          </a:p>
        </p:txBody>
      </p:sp>
      <p:sp>
        <p:nvSpPr>
          <p:cNvPr id="11269" name="TextBox 6"/>
          <p:cNvSpPr txBox="1">
            <a:spLocks noChangeArrowheads="1"/>
          </p:cNvSpPr>
          <p:nvPr/>
        </p:nvSpPr>
        <p:spPr bwMode="auto">
          <a:xfrm>
            <a:off x="4941888" y="6042025"/>
            <a:ext cx="3619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/>
              <a:t>by </a:t>
            </a:r>
            <a:r>
              <a:rPr lang="en-US" altLang="en-US" sz="1600">
                <a:hlinkClick r:id="rId5"/>
              </a:rPr>
              <a:t>swashford</a:t>
            </a:r>
            <a:endParaRPr lang="en-US" altLang="en-US" sz="1600"/>
          </a:p>
        </p:txBody>
      </p:sp>
      <p:pic>
        <p:nvPicPr>
          <p:cNvPr id="11270" name="Picture 6" descr="http://farm1.static.flickr.com/150/428567562_c51726836e.jpg?v=117443048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3" y="1546225"/>
            <a:ext cx="334327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Box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71120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TexPoint fonts used in EMF. </a:t>
            </a:r>
          </a:p>
          <a:p>
            <a:r>
              <a:rPr lang="en-US" altLang="en-US"/>
              <a:t>Read the TexPoint manual before you delete this box.: </a:t>
            </a:r>
            <a:r>
              <a:rPr lang="en-US" altLang="en-US">
                <a:latin typeface="CMEX10"/>
              </a:rPr>
              <a:t>A</a:t>
            </a:r>
            <a:r>
              <a:rPr lang="en-US" altLang="en-US">
                <a:latin typeface="CMMI7"/>
              </a:rPr>
              <a:t>A</a:t>
            </a:r>
            <a:r>
              <a:rPr lang="en-US" altLang="en-US">
                <a:latin typeface="CMR10"/>
              </a:rPr>
              <a:t>A</a:t>
            </a:r>
            <a:r>
              <a:rPr lang="en-US" altLang="en-US">
                <a:latin typeface="CMMI10"/>
              </a:rPr>
              <a:t>A</a:t>
            </a:r>
            <a:r>
              <a:rPr lang="en-US" altLang="en-US">
                <a:latin typeface="CMSY10"/>
              </a:rPr>
              <a:t>A</a:t>
            </a:r>
            <a:r>
              <a:rPr lang="en-US" altLang="en-US">
                <a:latin typeface="CMR7"/>
              </a:rPr>
              <a:t>A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04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Harder case</a:t>
            </a:r>
          </a:p>
        </p:txBody>
      </p:sp>
      <p:pic>
        <p:nvPicPr>
          <p:cNvPr id="12291" name="Picture 2" descr="http://farm1.static.flickr.com/47/136915456_c6f719ea3f.jpg?v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120900"/>
            <a:ext cx="39497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506413" y="5159375"/>
            <a:ext cx="3619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/>
              <a:t>by </a:t>
            </a:r>
            <a:r>
              <a:rPr lang="en-US" altLang="en-US" sz="1600">
                <a:hlinkClick r:id="rId3"/>
              </a:rPr>
              <a:t>Diva Sian</a:t>
            </a:r>
            <a:endParaRPr lang="en-US" altLang="en-US" sz="1600"/>
          </a:p>
        </p:txBody>
      </p:sp>
      <p:pic>
        <p:nvPicPr>
          <p:cNvPr id="12293" name="Picture 4" descr="http://farm1.static.flickr.com/133/328570837_37b6289916.jpg?v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2154238"/>
            <a:ext cx="417195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Box 6"/>
          <p:cNvSpPr txBox="1">
            <a:spLocks noChangeArrowheads="1"/>
          </p:cNvSpPr>
          <p:nvPr/>
        </p:nvSpPr>
        <p:spPr bwMode="auto">
          <a:xfrm>
            <a:off x="4964113" y="5159375"/>
            <a:ext cx="3619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/>
              <a:t>by </a:t>
            </a:r>
            <a:r>
              <a:rPr lang="en-US" altLang="en-US" sz="1600">
                <a:hlinkClick r:id="rId5"/>
              </a:rPr>
              <a:t>scgbt</a:t>
            </a:r>
            <a:endParaRPr lang="en-US" altLang="en-US" sz="1600"/>
          </a:p>
        </p:txBody>
      </p:sp>
    </p:spTree>
    <p:extLst>
      <p:ext uri="{BB962C8B-B14F-4D97-AF65-F5344CB8AC3E}">
        <p14:creationId xmlns:p14="http://schemas.microsoft.com/office/powerpoint/2010/main" val="80699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Harder still?</a:t>
            </a:r>
          </a:p>
        </p:txBody>
      </p:sp>
    </p:spTree>
    <p:extLst>
      <p:ext uri="{BB962C8B-B14F-4D97-AF65-F5344CB8AC3E}">
        <p14:creationId xmlns:p14="http://schemas.microsoft.com/office/powerpoint/2010/main" val="109004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6"/>
          <p:cNvSpPr txBox="1">
            <a:spLocks noChangeArrowheads="1"/>
          </p:cNvSpPr>
          <p:nvPr/>
        </p:nvSpPr>
        <p:spPr bwMode="auto">
          <a:xfrm>
            <a:off x="2781300" y="5910263"/>
            <a:ext cx="3619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/>
              <a:t>NASA Mars Rover images</a:t>
            </a:r>
          </a:p>
          <a:p>
            <a:pPr algn="ctr"/>
            <a:r>
              <a:rPr lang="en-US" altLang="en-US" sz="1600"/>
              <a:t>with SIFT feature matches</a:t>
            </a:r>
          </a:p>
        </p:txBody>
      </p:sp>
      <p:sp>
        <p:nvSpPr>
          <p:cNvPr id="143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Answer below </a:t>
            </a:r>
            <a:r>
              <a:rPr lang="en-US" altLang="en-US" sz="2400" smtClean="0"/>
              <a:t>(look for tiny colored squares…)</a:t>
            </a:r>
          </a:p>
        </p:txBody>
      </p:sp>
    </p:spTree>
    <p:extLst>
      <p:ext uri="{BB962C8B-B14F-4D97-AF65-F5344CB8AC3E}">
        <p14:creationId xmlns:p14="http://schemas.microsoft.com/office/powerpoint/2010/main" val="11391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Stuffs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HW 1 posted, due 11:59 PM Sept </a:t>
            </a:r>
            <a:r>
              <a:rPr lang="en-US" dirty="0" smtClean="0"/>
              <a:t>25</a:t>
            </a:r>
            <a:endParaRPr lang="en-US" dirty="0"/>
          </a:p>
          <a:p>
            <a:pPr lvl="1"/>
            <a:r>
              <a:rPr lang="en-US" dirty="0" smtClean="0"/>
              <a:t>Submission through Canvas</a:t>
            </a:r>
          </a:p>
          <a:p>
            <a:pPr lvl="1"/>
            <a:endParaRPr lang="en-US" dirty="0"/>
          </a:p>
          <a:p>
            <a:r>
              <a:rPr lang="en-US" dirty="0"/>
              <a:t>Frequently Asked Questions for HW </a:t>
            </a:r>
            <a:r>
              <a:rPr lang="en-US" dirty="0" smtClean="0"/>
              <a:t>1 will be posted on piazza</a:t>
            </a:r>
          </a:p>
          <a:p>
            <a:endParaRPr lang="en-US" dirty="0"/>
          </a:p>
          <a:p>
            <a:r>
              <a:rPr lang="en-US" altLang="en-US" dirty="0" smtClean="0"/>
              <a:t>Reading - </a:t>
            </a:r>
            <a:r>
              <a:rPr lang="en-US" altLang="en-US" dirty="0" err="1" smtClean="0"/>
              <a:t>Szeliski</a:t>
            </a:r>
            <a:r>
              <a:rPr lang="en-US" altLang="en-US" dirty="0"/>
              <a:t>: 4.1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7393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0"/>
            <a:ext cx="7886700" cy="1143001"/>
          </a:xfrm>
        </p:spPr>
        <p:txBody>
          <a:bodyPr/>
          <a:lstStyle/>
          <a:p>
            <a:r>
              <a:rPr lang="en-US" dirty="0" smtClean="0"/>
              <a:t>Applications  </a:t>
            </a:r>
            <a:endParaRPr lang="ru-RU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143000"/>
            <a:ext cx="8058150" cy="5029200"/>
          </a:xfrm>
        </p:spPr>
        <p:txBody>
          <a:bodyPr/>
          <a:lstStyle/>
          <a:p>
            <a:r>
              <a:rPr lang="en-US" sz="3200" dirty="0" err="1" smtClean="0"/>
              <a:t>Keypoints</a:t>
            </a:r>
            <a:r>
              <a:rPr lang="en-US" sz="3200" dirty="0" smtClean="0"/>
              <a:t> are used for:</a:t>
            </a:r>
          </a:p>
          <a:p>
            <a:pPr lvl="1"/>
            <a:r>
              <a:rPr lang="en-US" sz="2400" dirty="0" smtClean="0"/>
              <a:t>Image alignment </a:t>
            </a:r>
          </a:p>
          <a:p>
            <a:pPr lvl="1"/>
            <a:r>
              <a:rPr lang="en-US" sz="2400" dirty="0" smtClean="0"/>
              <a:t>3D reconstruction</a:t>
            </a:r>
          </a:p>
          <a:p>
            <a:pPr lvl="1"/>
            <a:r>
              <a:rPr lang="en-US" sz="2400" dirty="0" smtClean="0"/>
              <a:t>Motion tracking</a:t>
            </a:r>
          </a:p>
          <a:p>
            <a:pPr lvl="1"/>
            <a:r>
              <a:rPr lang="en-US" sz="2400" dirty="0" smtClean="0"/>
              <a:t>Robot navigation</a:t>
            </a:r>
          </a:p>
          <a:p>
            <a:pPr lvl="1"/>
            <a:r>
              <a:rPr lang="en-US" sz="2400" dirty="0" smtClean="0"/>
              <a:t>Indexing and database retrieval</a:t>
            </a:r>
          </a:p>
          <a:p>
            <a:pPr lvl="1"/>
            <a:r>
              <a:rPr lang="en-US" sz="2400" dirty="0" smtClean="0"/>
              <a:t>Object recognition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1143000"/>
            <a:ext cx="2339975" cy="23926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5" name="Picture 4" descr="Inliers_im1_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57" y="4267199"/>
            <a:ext cx="3645578" cy="2360887"/>
          </a:xfrm>
          <a:prstGeom prst="rect">
            <a:avLst/>
          </a:prstGeom>
        </p:spPr>
      </p:pic>
      <p:pic>
        <p:nvPicPr>
          <p:cNvPr id="6" name="Picture 5" descr="Inliers_im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266525"/>
            <a:ext cx="3286996" cy="236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8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Advantages of local features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Locality </a:t>
            </a:r>
          </a:p>
          <a:p>
            <a:pPr lvl="1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dirty="0" smtClean="0"/>
              <a:t>features are local, so robust to occlusion and clutter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Quantity</a:t>
            </a:r>
          </a:p>
          <a:p>
            <a:pPr lvl="1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dirty="0" smtClean="0"/>
              <a:t>hundreds or thousands in a single image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Distinctiveness: </a:t>
            </a:r>
          </a:p>
          <a:p>
            <a:pPr lvl="1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dirty="0" smtClean="0"/>
              <a:t>can differentiate a large database of objects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Efficiency</a:t>
            </a:r>
          </a:p>
          <a:p>
            <a:pPr lvl="1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dirty="0" smtClean="0"/>
              <a:t>real-time performance achievable</a:t>
            </a:r>
          </a:p>
        </p:txBody>
      </p:sp>
    </p:spTree>
    <p:extLst>
      <p:ext uri="{BB962C8B-B14F-4D97-AF65-F5344CB8AC3E}">
        <p14:creationId xmlns:p14="http://schemas.microsoft.com/office/powerpoint/2010/main" val="351464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Overview of Keypoint Matching</a:t>
            </a:r>
            <a:endParaRPr lang="de-CH" smtClean="0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4573588"/>
            <a:ext cx="9334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3121025" y="4860925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1968500" y="4213225"/>
            <a:ext cx="828675" cy="1020763"/>
            <a:chOff x="2771775" y="4797425"/>
            <a:chExt cx="828675" cy="1020657"/>
          </a:xfrm>
        </p:grpSpPr>
        <p:grpSp>
          <p:nvGrpSpPr>
            <p:cNvPr id="16467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6469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70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71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72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73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74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75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76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77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78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79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80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81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82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646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577" name="Equation" r:id="rId5" imgW="190335" imgH="215713" progId="Equation.3">
                    <p:embed/>
                  </p:oleObj>
                </mc:Choice>
                <mc:Fallback>
                  <p:oleObj name="Equation" r:id="rId5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4157663" y="4249738"/>
            <a:ext cx="757237" cy="982662"/>
            <a:chOff x="4967288" y="4833938"/>
            <a:chExt cx="757237" cy="982688"/>
          </a:xfrm>
        </p:grpSpPr>
        <p:grpSp>
          <p:nvGrpSpPr>
            <p:cNvPr id="16451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6453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54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55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56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57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58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59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60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61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62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63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64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65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6466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6452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578" name="Equation" r:id="rId7" imgW="190335" imgH="215713" progId="Equation.3">
                    <p:embed/>
                  </p:oleObj>
                </mc:Choice>
                <mc:Fallback>
                  <p:oleObj name="Equation" r:id="rId7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6393" name="Picture 25" descr="obj14__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9039">
            <a:off x="3644900" y="1530350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-6419039">
            <a:off x="4877594" y="3150394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-1019039">
            <a:off x="4005263" y="2078038"/>
            <a:ext cx="1560512" cy="1771650"/>
            <a:chOff x="5087938" y="2849563"/>
            <a:chExt cx="1333500" cy="1511678"/>
          </a:xfrm>
        </p:grpSpPr>
        <p:grpSp>
          <p:nvGrpSpPr>
            <p:cNvPr id="16429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6449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50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430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16431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6447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48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432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6445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46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433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6443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44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434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6441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4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435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6439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40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436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6437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6438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6396" name="Picture 5" descr="obj14__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069975" y="2722563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1247775" y="2016125"/>
            <a:ext cx="1612900" cy="1406525"/>
            <a:chOff x="2051050" y="2600325"/>
            <a:chExt cx="1612552" cy="1406525"/>
          </a:xfrm>
        </p:grpSpPr>
        <p:grpSp>
          <p:nvGrpSpPr>
            <p:cNvPr id="16408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642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409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642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410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642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411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642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412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641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413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641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41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1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641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2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641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3</a:t>
              </a:r>
              <a:endParaRPr lang="en-US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2738438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79" name="Equation" r:id="rId11" imgW="863225" imgH="215806" progId="Equation.3">
                  <p:embed/>
                </p:oleObj>
              </mc:Choice>
              <mc:Fallback>
                <p:oleObj name="Equation" r:id="rId11" imgW="863225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438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1504950" y="2954338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1284288" y="3205163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5265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6292232" y="1235250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1. Find a set of   </a:t>
            </a:r>
            <a:br>
              <a:rPr lang="en-US" sz="2100" b="1" dirty="0"/>
            </a:br>
            <a:r>
              <a:rPr lang="en-US" sz="2100" b="1" dirty="0"/>
              <a:t>    distinctive key-</a:t>
            </a:r>
            <a:br>
              <a:rPr lang="en-US" sz="2100" b="1" dirty="0"/>
            </a:br>
            <a:r>
              <a:rPr lang="en-US" sz="2100" b="1" dirty="0"/>
              <a:t>    points </a:t>
            </a:r>
            <a:endParaRPr lang="en-US" b="1" dirty="0"/>
          </a:p>
        </p:txBody>
      </p:sp>
      <p:sp>
        <p:nvSpPr>
          <p:cNvPr id="118" name="Text Box 26"/>
          <p:cNvSpPr txBox="1">
            <a:spLocks noChangeArrowheads="1"/>
          </p:cNvSpPr>
          <p:nvPr/>
        </p:nvSpPr>
        <p:spPr bwMode="auto">
          <a:xfrm>
            <a:off x="6292232" y="3379887"/>
            <a:ext cx="2782887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3. Extract and </a:t>
            </a:r>
            <a:br>
              <a:rPr lang="en-US" sz="2100" b="1" dirty="0"/>
            </a:br>
            <a:r>
              <a:rPr lang="en-US" sz="2100" b="1" dirty="0"/>
              <a:t>    normalize the    </a:t>
            </a:r>
            <a:br>
              <a:rPr lang="en-US" sz="2100" b="1" dirty="0"/>
            </a:br>
            <a:r>
              <a:rPr lang="en-US" sz="2100" b="1" dirty="0"/>
              <a:t>    region content  </a:t>
            </a:r>
            <a:endParaRPr lang="en-US" b="1" dirty="0"/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6292232" y="2316262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2. Define a region </a:t>
            </a:r>
            <a:br>
              <a:rPr lang="en-US" sz="2100" b="1" dirty="0"/>
            </a:br>
            <a:r>
              <a:rPr lang="en-US" sz="2100" b="1" dirty="0"/>
              <a:t>    around each </a:t>
            </a:r>
            <a:br>
              <a:rPr lang="en-US" sz="2100" b="1" dirty="0"/>
            </a:br>
            <a:r>
              <a:rPr lang="en-US" sz="2100" b="1" dirty="0"/>
              <a:t>    </a:t>
            </a:r>
            <a:r>
              <a:rPr lang="en-US" sz="2100" b="1" dirty="0" err="1"/>
              <a:t>keypoint</a:t>
            </a:r>
            <a:r>
              <a:rPr lang="en-US" sz="2100" b="1" dirty="0"/>
              <a:t>   </a:t>
            </a:r>
            <a:endParaRPr lang="en-US" b="1" dirty="0"/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6292232" y="4481831"/>
            <a:ext cx="3001962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4. Compute a local </a:t>
            </a:r>
            <a:br>
              <a:rPr lang="en-US" sz="2100" b="1" dirty="0"/>
            </a:br>
            <a:r>
              <a:rPr lang="en-US" sz="2100" b="1" dirty="0"/>
              <a:t>    descriptor from the </a:t>
            </a:r>
            <a:br>
              <a:rPr lang="en-US" sz="2100" b="1" dirty="0"/>
            </a:br>
            <a:r>
              <a:rPr lang="en-US" sz="2100" b="1" dirty="0"/>
              <a:t>    normalized region</a:t>
            </a:r>
            <a:endParaRPr lang="en-US" b="1" dirty="0"/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6292232" y="5641450"/>
            <a:ext cx="3001962" cy="741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5. Match local </a:t>
            </a:r>
            <a:br>
              <a:rPr lang="en-US" sz="2100" b="1" dirty="0"/>
            </a:br>
            <a:r>
              <a:rPr lang="en-US" sz="2100" b="1" dirty="0"/>
              <a:t>    descriptors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8665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Goals for Keypoints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Detect points that are </a:t>
            </a:r>
            <a:r>
              <a:rPr lang="en-US" i="1" smtClean="0"/>
              <a:t>repeatable</a:t>
            </a:r>
            <a:r>
              <a:rPr lang="en-US" smtClean="0"/>
              <a:t> and </a:t>
            </a:r>
            <a:r>
              <a:rPr lang="en-US" i="1" smtClean="0"/>
              <a:t>distinctive</a:t>
            </a:r>
          </a:p>
        </p:txBody>
      </p:sp>
      <p:pic>
        <p:nvPicPr>
          <p:cNvPr id="18436" name="Picture 25" descr="obj14__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9039">
            <a:off x="4352925" y="1687513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obj14__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963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 trade-offs</a:t>
            </a:r>
          </a:p>
        </p:txBody>
      </p:sp>
      <p:sp>
        <p:nvSpPr>
          <p:cNvPr id="4" name="Left-Right Arrow 3"/>
          <p:cNvSpPr/>
          <p:nvPr/>
        </p:nvSpPr>
        <p:spPr>
          <a:xfrm rot="10800000">
            <a:off x="609600" y="2895600"/>
            <a:ext cx="7848600" cy="609600"/>
          </a:xfrm>
          <a:prstGeom prst="leftRight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0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457200" y="3536950"/>
            <a:ext cx="2362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More Repeatable</a:t>
            </a:r>
          </a:p>
        </p:txBody>
      </p:sp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5913438" y="3535363"/>
            <a:ext cx="2743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More Points</a:t>
            </a:r>
          </a:p>
        </p:txBody>
      </p:sp>
      <p:pic>
        <p:nvPicPr>
          <p:cNvPr id="19462" name="Picture 25" descr="obj14__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9039">
            <a:off x="6988175" y="457200"/>
            <a:ext cx="177482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Rectangle 42"/>
          <p:cNvSpPr>
            <a:spLocks noChangeArrowheads="1"/>
          </p:cNvSpPr>
          <p:nvPr/>
        </p:nvSpPr>
        <p:spPr bwMode="auto">
          <a:xfrm rot="-6419039">
            <a:off x="7908925" y="1666875"/>
            <a:ext cx="387350" cy="3683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sp>
        <p:nvSpPr>
          <p:cNvPr id="19464" name="Line 36"/>
          <p:cNvSpPr>
            <a:spLocks noChangeShapeType="1"/>
          </p:cNvSpPr>
          <p:nvPr/>
        </p:nvSpPr>
        <p:spPr bwMode="auto">
          <a:xfrm rot="-6419039">
            <a:off x="8216107" y="943769"/>
            <a:ext cx="63500" cy="65087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465" name="Line 37"/>
          <p:cNvSpPr>
            <a:spLocks noChangeShapeType="1"/>
          </p:cNvSpPr>
          <p:nvPr/>
        </p:nvSpPr>
        <p:spPr bwMode="auto">
          <a:xfrm rot="15180961" flipH="1">
            <a:off x="8216107" y="943769"/>
            <a:ext cx="61912" cy="6350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9466" name="Group 26"/>
          <p:cNvGrpSpPr>
            <a:grpSpLocks/>
          </p:cNvGrpSpPr>
          <p:nvPr/>
        </p:nvGrpSpPr>
        <p:grpSpPr bwMode="auto">
          <a:xfrm rot="-6419039">
            <a:off x="7422357" y="2007394"/>
            <a:ext cx="63500" cy="65087"/>
            <a:chOff x="1292" y="2205"/>
            <a:chExt cx="46" cy="46"/>
          </a:xfrm>
        </p:grpSpPr>
        <p:sp>
          <p:nvSpPr>
            <p:cNvPr id="19517" name="Line 2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8" name="Line 2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67" name="Group 29"/>
          <p:cNvGrpSpPr>
            <a:grpSpLocks/>
          </p:cNvGrpSpPr>
          <p:nvPr/>
        </p:nvGrpSpPr>
        <p:grpSpPr bwMode="auto">
          <a:xfrm rot="-6419039">
            <a:off x="7589044" y="1694656"/>
            <a:ext cx="63500" cy="65088"/>
            <a:chOff x="1292" y="2205"/>
            <a:chExt cx="46" cy="46"/>
          </a:xfrm>
        </p:grpSpPr>
        <p:sp>
          <p:nvSpPr>
            <p:cNvPr id="19515" name="Line 3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6" name="Line 3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68" name="Group 32"/>
          <p:cNvGrpSpPr>
            <a:grpSpLocks/>
          </p:cNvGrpSpPr>
          <p:nvPr/>
        </p:nvGrpSpPr>
        <p:grpSpPr bwMode="auto">
          <a:xfrm rot="-6419039">
            <a:off x="7848600" y="825500"/>
            <a:ext cx="63500" cy="63500"/>
            <a:chOff x="1292" y="2205"/>
            <a:chExt cx="46" cy="46"/>
          </a:xfrm>
        </p:grpSpPr>
        <p:sp>
          <p:nvSpPr>
            <p:cNvPr id="19513" name="Line 3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4" name="Line 3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69" name="Group 38"/>
          <p:cNvGrpSpPr>
            <a:grpSpLocks/>
          </p:cNvGrpSpPr>
          <p:nvPr/>
        </p:nvGrpSpPr>
        <p:grpSpPr bwMode="auto">
          <a:xfrm rot="-6419039">
            <a:off x="7123906" y="1145382"/>
            <a:ext cx="65087" cy="63500"/>
            <a:chOff x="1292" y="2205"/>
            <a:chExt cx="46" cy="46"/>
          </a:xfrm>
        </p:grpSpPr>
        <p:sp>
          <p:nvSpPr>
            <p:cNvPr id="19511" name="Line 3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2" name="Line 4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70" name="Group 43"/>
          <p:cNvGrpSpPr>
            <a:grpSpLocks/>
          </p:cNvGrpSpPr>
          <p:nvPr/>
        </p:nvGrpSpPr>
        <p:grpSpPr bwMode="auto">
          <a:xfrm rot="-6419039">
            <a:off x="8085138" y="1809750"/>
            <a:ext cx="65088" cy="65087"/>
            <a:chOff x="1292" y="2205"/>
            <a:chExt cx="46" cy="46"/>
          </a:xfrm>
        </p:grpSpPr>
        <p:sp>
          <p:nvSpPr>
            <p:cNvPr id="19509" name="Line 4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0" name="Line 4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71" name="Rectangle 88"/>
          <p:cNvSpPr>
            <a:spLocks noChangeArrowheads="1"/>
          </p:cNvSpPr>
          <p:nvPr/>
        </p:nvSpPr>
        <p:spPr bwMode="auto">
          <a:xfrm rot="-1019039">
            <a:off x="7539038" y="1981200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1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9472" name="Rectangle 89"/>
          <p:cNvSpPr>
            <a:spLocks noChangeArrowheads="1"/>
          </p:cNvSpPr>
          <p:nvPr/>
        </p:nvSpPr>
        <p:spPr bwMode="auto">
          <a:xfrm rot="-1019039">
            <a:off x="8191500" y="1747838"/>
            <a:ext cx="315913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2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9473" name="Rectangle 90"/>
          <p:cNvSpPr>
            <a:spLocks noChangeArrowheads="1"/>
          </p:cNvSpPr>
          <p:nvPr/>
        </p:nvSpPr>
        <p:spPr bwMode="auto">
          <a:xfrm rot="-1019039">
            <a:off x="7926388" y="774700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pic>
        <p:nvPicPr>
          <p:cNvPr id="19474" name="Picture 5" descr="obj14__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76275"/>
            <a:ext cx="1598613" cy="15144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9475" name="Rectangle 6"/>
          <p:cNvSpPr>
            <a:spLocks noChangeArrowheads="1"/>
          </p:cNvSpPr>
          <p:nvPr/>
        </p:nvSpPr>
        <p:spPr bwMode="auto">
          <a:xfrm>
            <a:off x="5065713" y="1347788"/>
            <a:ext cx="331787" cy="3143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9476" name="Group 7"/>
          <p:cNvGrpSpPr>
            <a:grpSpLocks/>
          </p:cNvGrpSpPr>
          <p:nvPr/>
        </p:nvGrpSpPr>
        <p:grpSpPr bwMode="auto">
          <a:xfrm>
            <a:off x="5199063" y="1492250"/>
            <a:ext cx="53975" cy="53975"/>
            <a:chOff x="1292" y="2205"/>
            <a:chExt cx="46" cy="46"/>
          </a:xfrm>
        </p:grpSpPr>
        <p:sp>
          <p:nvSpPr>
            <p:cNvPr id="19507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8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77" name="Group 10"/>
          <p:cNvGrpSpPr>
            <a:grpSpLocks/>
          </p:cNvGrpSpPr>
          <p:nvPr/>
        </p:nvGrpSpPr>
        <p:grpSpPr bwMode="auto">
          <a:xfrm>
            <a:off x="5226050" y="900113"/>
            <a:ext cx="55563" cy="55562"/>
            <a:chOff x="1292" y="2205"/>
            <a:chExt cx="46" cy="46"/>
          </a:xfrm>
        </p:grpSpPr>
        <p:sp>
          <p:nvSpPr>
            <p:cNvPr id="19505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6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78" name="Group 13"/>
          <p:cNvGrpSpPr>
            <a:grpSpLocks/>
          </p:cNvGrpSpPr>
          <p:nvPr/>
        </p:nvGrpSpPr>
        <p:grpSpPr bwMode="auto">
          <a:xfrm>
            <a:off x="5440363" y="1114425"/>
            <a:ext cx="55562" cy="55563"/>
            <a:chOff x="1292" y="2205"/>
            <a:chExt cx="46" cy="46"/>
          </a:xfrm>
        </p:grpSpPr>
        <p:sp>
          <p:nvSpPr>
            <p:cNvPr id="19503" name="Line 1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4" name="Line 1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79" name="Group 16"/>
          <p:cNvGrpSpPr>
            <a:grpSpLocks/>
          </p:cNvGrpSpPr>
          <p:nvPr/>
        </p:nvGrpSpPr>
        <p:grpSpPr bwMode="auto">
          <a:xfrm>
            <a:off x="6084888" y="1544638"/>
            <a:ext cx="55562" cy="55562"/>
            <a:chOff x="1292" y="2205"/>
            <a:chExt cx="46" cy="46"/>
          </a:xfrm>
        </p:grpSpPr>
        <p:sp>
          <p:nvSpPr>
            <p:cNvPr id="19501" name="Line 1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2" name="Line 1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80" name="Group 19"/>
          <p:cNvGrpSpPr>
            <a:grpSpLocks/>
          </p:cNvGrpSpPr>
          <p:nvPr/>
        </p:nvGrpSpPr>
        <p:grpSpPr bwMode="auto">
          <a:xfrm>
            <a:off x="5897563" y="1816100"/>
            <a:ext cx="53975" cy="53975"/>
            <a:chOff x="1292" y="2205"/>
            <a:chExt cx="46" cy="46"/>
          </a:xfrm>
        </p:grpSpPr>
        <p:sp>
          <p:nvSpPr>
            <p:cNvPr id="19499" name="Line 2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0" name="Line 2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81" name="Group 22"/>
          <p:cNvGrpSpPr>
            <a:grpSpLocks/>
          </p:cNvGrpSpPr>
          <p:nvPr/>
        </p:nvGrpSpPr>
        <p:grpSpPr bwMode="auto">
          <a:xfrm>
            <a:off x="6005513" y="874713"/>
            <a:ext cx="53975" cy="53975"/>
            <a:chOff x="1292" y="2205"/>
            <a:chExt cx="46" cy="46"/>
          </a:xfrm>
        </p:grpSpPr>
        <p:sp>
          <p:nvSpPr>
            <p:cNvPr id="19497" name="Line 2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8" name="Line 2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82" name="Rectangle 91"/>
          <p:cNvSpPr>
            <a:spLocks noChangeArrowheads="1"/>
          </p:cNvSpPr>
          <p:nvPr/>
        </p:nvSpPr>
        <p:spPr bwMode="auto">
          <a:xfrm>
            <a:off x="5253038" y="819150"/>
            <a:ext cx="317500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1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9483" name="Rectangle 92"/>
          <p:cNvSpPr>
            <a:spLocks noChangeArrowheads="1"/>
          </p:cNvSpPr>
          <p:nvPr/>
        </p:nvSpPr>
        <p:spPr bwMode="auto">
          <a:xfrm>
            <a:off x="5199063" y="1438275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2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9484" name="Rectangle 93"/>
          <p:cNvSpPr>
            <a:spLocks noChangeArrowheads="1"/>
          </p:cNvSpPr>
          <p:nvPr/>
        </p:nvSpPr>
        <p:spPr bwMode="auto">
          <a:xfrm>
            <a:off x="6086475" y="1492250"/>
            <a:ext cx="315913" cy="274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9485" name="Line 96"/>
          <p:cNvSpPr>
            <a:spLocks noChangeShapeType="1"/>
          </p:cNvSpPr>
          <p:nvPr/>
        </p:nvSpPr>
        <p:spPr bwMode="auto">
          <a:xfrm>
            <a:off x="5391150" y="1520825"/>
            <a:ext cx="2535238" cy="381000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486" name="TextBox 107"/>
          <p:cNvSpPr txBox="1">
            <a:spLocks noChangeArrowheads="1"/>
          </p:cNvSpPr>
          <p:nvPr/>
        </p:nvSpPr>
        <p:spPr bwMode="auto">
          <a:xfrm>
            <a:off x="533400" y="2286000"/>
            <a:ext cx="191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Detection</a:t>
            </a:r>
          </a:p>
        </p:txBody>
      </p:sp>
      <p:grpSp>
        <p:nvGrpSpPr>
          <p:cNvPr id="14" name="Group 112"/>
          <p:cNvGrpSpPr>
            <a:grpSpLocks/>
          </p:cNvGrpSpPr>
          <p:nvPr/>
        </p:nvGrpSpPr>
        <p:grpSpPr bwMode="auto">
          <a:xfrm>
            <a:off x="533400" y="4648200"/>
            <a:ext cx="8154988" cy="1649413"/>
            <a:chOff x="533400" y="4648199"/>
            <a:chExt cx="8154650" cy="1649179"/>
          </a:xfrm>
        </p:grpSpPr>
        <p:sp>
          <p:nvSpPr>
            <p:cNvPr id="109" name="Left-Right Arrow 108"/>
            <p:cNvSpPr/>
            <p:nvPr/>
          </p:nvSpPr>
          <p:spPr>
            <a:xfrm rot="10800000">
              <a:off x="609597" y="5265649"/>
              <a:ext cx="7848275" cy="609514"/>
            </a:xfrm>
            <a:prstGeom prst="leftRight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19494" name="TextBox 109"/>
            <p:cNvSpPr txBox="1">
              <a:spLocks noChangeArrowheads="1"/>
            </p:cNvSpPr>
            <p:nvPr/>
          </p:nvSpPr>
          <p:spPr bwMode="auto">
            <a:xfrm>
              <a:off x="685111" y="5897380"/>
              <a:ext cx="2133600" cy="39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More Distinctive</a:t>
              </a:r>
            </a:p>
          </p:txBody>
        </p:sp>
        <p:sp>
          <p:nvSpPr>
            <p:cNvPr id="19495" name="TextBox 110"/>
            <p:cNvSpPr txBox="1">
              <a:spLocks noChangeArrowheads="1"/>
            </p:cNvSpPr>
            <p:nvPr/>
          </p:nvSpPr>
          <p:spPr bwMode="auto">
            <a:xfrm>
              <a:off x="6249650" y="5892092"/>
              <a:ext cx="2438400" cy="39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More Flexible</a:t>
              </a:r>
            </a:p>
          </p:txBody>
        </p:sp>
        <p:sp>
          <p:nvSpPr>
            <p:cNvPr id="19496" name="TextBox 111"/>
            <p:cNvSpPr txBox="1">
              <a:spLocks noChangeArrowheads="1"/>
            </p:cNvSpPr>
            <p:nvPr/>
          </p:nvSpPr>
          <p:spPr bwMode="auto">
            <a:xfrm>
              <a:off x="533400" y="4648199"/>
              <a:ext cx="2235005" cy="584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/>
                <a:t>Description</a:t>
              </a:r>
            </a:p>
          </p:txBody>
        </p:sp>
      </p:grpSp>
      <p:sp>
        <p:nvSpPr>
          <p:cNvPr id="19488" name="TextBox 113"/>
          <p:cNvSpPr txBox="1">
            <a:spLocks noChangeArrowheads="1"/>
          </p:cNvSpPr>
          <p:nvPr/>
        </p:nvSpPr>
        <p:spPr bwMode="auto">
          <a:xfrm>
            <a:off x="685800" y="3886200"/>
            <a:ext cx="1841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600"/>
          </a:p>
        </p:txBody>
      </p:sp>
      <p:sp>
        <p:nvSpPr>
          <p:cNvPr id="19489" name="TextBox 114"/>
          <p:cNvSpPr txBox="1">
            <a:spLocks noChangeArrowheads="1"/>
          </p:cNvSpPr>
          <p:nvPr/>
        </p:nvSpPr>
        <p:spPr bwMode="auto">
          <a:xfrm>
            <a:off x="6248400" y="3886200"/>
            <a:ext cx="2590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Robust to occlusion</a:t>
            </a:r>
          </a:p>
          <a:p>
            <a:r>
              <a:rPr lang="en-US" sz="1600"/>
              <a:t>Works with less texture</a:t>
            </a:r>
          </a:p>
        </p:txBody>
      </p:sp>
      <p:sp>
        <p:nvSpPr>
          <p:cNvPr id="33826" name="TextBox 115"/>
          <p:cNvSpPr txBox="1">
            <a:spLocks noChangeArrowheads="1"/>
          </p:cNvSpPr>
          <p:nvPr/>
        </p:nvSpPr>
        <p:spPr bwMode="auto">
          <a:xfrm>
            <a:off x="533400" y="6259513"/>
            <a:ext cx="24415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Minimize wrong matches</a:t>
            </a:r>
          </a:p>
        </p:txBody>
      </p:sp>
      <p:sp>
        <p:nvSpPr>
          <p:cNvPr id="117" name="TextBox 116"/>
          <p:cNvSpPr txBox="1">
            <a:spLocks noChangeArrowheads="1"/>
          </p:cNvSpPr>
          <p:nvPr/>
        </p:nvSpPr>
        <p:spPr bwMode="auto">
          <a:xfrm>
            <a:off x="6096000" y="6248400"/>
            <a:ext cx="29003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Robust to expected variations</a:t>
            </a:r>
          </a:p>
          <a:p>
            <a:r>
              <a:rPr lang="en-US" sz="1600"/>
              <a:t>Maximize correct matches</a:t>
            </a:r>
          </a:p>
          <a:p>
            <a:endParaRPr lang="en-US" sz="1600"/>
          </a:p>
        </p:txBody>
      </p:sp>
      <p:sp>
        <p:nvSpPr>
          <p:cNvPr id="19492" name="TextBox 114"/>
          <p:cNvSpPr txBox="1">
            <a:spLocks noChangeArrowheads="1"/>
          </p:cNvSpPr>
          <p:nvPr/>
        </p:nvSpPr>
        <p:spPr bwMode="auto">
          <a:xfrm>
            <a:off x="763588" y="3886200"/>
            <a:ext cx="21320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Robust detection</a:t>
            </a:r>
          </a:p>
          <a:p>
            <a:r>
              <a:rPr lang="en-US" sz="1600"/>
              <a:t>Precise localization</a:t>
            </a:r>
          </a:p>
        </p:txBody>
      </p:sp>
    </p:spTree>
    <p:extLst>
      <p:ext uri="{BB962C8B-B14F-4D97-AF65-F5344CB8AC3E}">
        <p14:creationId xmlns:p14="http://schemas.microsoft.com/office/powerpoint/2010/main" val="111970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6" grpId="0"/>
      <p:bldP spid="1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interest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90689"/>
            <a:ext cx="3657600" cy="466407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Where would you tell your friend to meet you?</a:t>
            </a:r>
            <a:endParaRPr lang="en-US" dirty="0"/>
          </a:p>
        </p:txBody>
      </p:sp>
      <p:pic>
        <p:nvPicPr>
          <p:cNvPr id="58370" name="Picture 2" descr="http://www.loopnet.com/Attachments/9/8/5/xy_985537A9-99F3-4BBC-AFD7-5C4610F13CE4_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34412"/>
            <a:ext cx="5053582" cy="379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64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interest points</a:t>
            </a:r>
            <a:endParaRPr lang="en-US" dirty="0"/>
          </a:p>
        </p:txBody>
      </p:sp>
      <p:pic>
        <p:nvPicPr>
          <p:cNvPr id="61442" name="Picture 2" descr="http://www.pegasusarchive.org/ancientbritain/SilburyHill/SilburyHillAerial1_hig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0" y="2057400"/>
            <a:ext cx="4870712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1690689"/>
            <a:ext cx="3657600" cy="466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mtClean="0"/>
              <a:t>Where would you tell your friend to meet you?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87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dirty="0"/>
              <a:t>Corner Detection: Basic Idea</a:t>
            </a:r>
            <a:endParaRPr lang="en-US" dirty="0" smtClean="0"/>
          </a:p>
        </p:txBody>
      </p:sp>
      <p:grpSp>
        <p:nvGrpSpPr>
          <p:cNvPr id="5123" name="Group 35"/>
          <p:cNvGrpSpPr>
            <a:grpSpLocks/>
          </p:cNvGrpSpPr>
          <p:nvPr/>
        </p:nvGrpSpPr>
        <p:grpSpPr bwMode="auto">
          <a:xfrm>
            <a:off x="3429000" y="3200400"/>
            <a:ext cx="2362200" cy="2209800"/>
            <a:chOff x="3429000" y="3886200"/>
            <a:chExt cx="2362200" cy="2209800"/>
          </a:xfrm>
        </p:grpSpPr>
        <p:grpSp>
          <p:nvGrpSpPr>
            <p:cNvPr id="5148" name="Group 42"/>
            <p:cNvGrpSpPr>
              <a:grpSpLocks/>
            </p:cNvGrpSpPr>
            <p:nvPr/>
          </p:nvGrpSpPr>
          <p:grpSpPr bwMode="auto">
            <a:xfrm>
              <a:off x="3429000" y="3886200"/>
              <a:ext cx="2362200" cy="2209800"/>
              <a:chOff x="2208" y="1104"/>
              <a:chExt cx="1488" cy="1392"/>
            </a:xfrm>
          </p:grpSpPr>
          <p:sp>
            <p:nvSpPr>
              <p:cNvPr id="5155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56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528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49" name="Group 45"/>
            <p:cNvGrpSpPr>
              <a:grpSpLocks/>
            </p:cNvGrpSpPr>
            <p:nvPr/>
          </p:nvGrpSpPr>
          <p:grpSpPr bwMode="auto">
            <a:xfrm>
              <a:off x="3505200" y="4724400"/>
              <a:ext cx="703263" cy="677863"/>
              <a:chOff x="892" y="1801"/>
              <a:chExt cx="443" cy="427"/>
            </a:xfrm>
          </p:grpSpPr>
          <p:sp>
            <p:nvSpPr>
              <p:cNvPr id="5150" name="Rectangle 46"/>
              <p:cNvSpPr>
                <a:spLocks noChangeArrowheads="1"/>
              </p:cNvSpPr>
              <p:nvPr/>
            </p:nvSpPr>
            <p:spPr bwMode="auto">
              <a:xfrm>
                <a:off x="960" y="1872"/>
                <a:ext cx="306" cy="2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51" name="Line 47"/>
              <p:cNvSpPr>
                <a:spLocks noChangeShapeType="1"/>
              </p:cNvSpPr>
              <p:nvPr/>
            </p:nvSpPr>
            <p:spPr bwMode="auto">
              <a:xfrm flipV="1">
                <a:off x="1263" y="1811"/>
                <a:ext cx="57" cy="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2" name="Line 48"/>
              <p:cNvSpPr>
                <a:spLocks noChangeShapeType="1"/>
              </p:cNvSpPr>
              <p:nvPr/>
            </p:nvSpPr>
            <p:spPr bwMode="auto">
              <a:xfrm>
                <a:off x="1275" y="2169"/>
                <a:ext cx="60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3" name="Line 49"/>
              <p:cNvSpPr>
                <a:spLocks noChangeShapeType="1"/>
              </p:cNvSpPr>
              <p:nvPr/>
            </p:nvSpPr>
            <p:spPr bwMode="auto">
              <a:xfrm flipH="1">
                <a:off x="892" y="2170"/>
                <a:ext cx="68" cy="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4" name="Line 50"/>
              <p:cNvSpPr>
                <a:spLocks noChangeShapeType="1"/>
              </p:cNvSpPr>
              <p:nvPr/>
            </p:nvSpPr>
            <p:spPr bwMode="auto">
              <a:xfrm flipH="1" flipV="1">
                <a:off x="898" y="1801"/>
                <a:ext cx="62" cy="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124" name="Group 34"/>
          <p:cNvGrpSpPr>
            <a:grpSpLocks/>
          </p:cNvGrpSpPr>
          <p:nvPr/>
        </p:nvGrpSpPr>
        <p:grpSpPr bwMode="auto">
          <a:xfrm>
            <a:off x="533400" y="3200400"/>
            <a:ext cx="2362200" cy="2209800"/>
            <a:chOff x="533400" y="3886200"/>
            <a:chExt cx="2362200" cy="2209800"/>
          </a:xfrm>
        </p:grpSpPr>
        <p:sp>
          <p:nvSpPr>
            <p:cNvPr id="5140" name="Rectangle 3"/>
            <p:cNvSpPr>
              <a:spLocks noChangeArrowheads="1"/>
            </p:cNvSpPr>
            <p:nvPr/>
          </p:nvSpPr>
          <p:spPr bwMode="auto">
            <a:xfrm>
              <a:off x="533400" y="3886200"/>
              <a:ext cx="2362200" cy="2209800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41" name="Freeform 41"/>
            <p:cNvSpPr>
              <a:spLocks/>
            </p:cNvSpPr>
            <p:nvPr/>
          </p:nvSpPr>
          <p:spPr bwMode="auto">
            <a:xfrm>
              <a:off x="990600" y="4267200"/>
              <a:ext cx="1600200" cy="1447800"/>
            </a:xfrm>
            <a:custGeom>
              <a:avLst/>
              <a:gdLst>
                <a:gd name="T0" fmla="*/ 0 w 1008"/>
                <a:gd name="T1" fmla="*/ 2147483647 h 912"/>
                <a:gd name="T2" fmla="*/ 0 w 1008"/>
                <a:gd name="T3" fmla="*/ 0 h 912"/>
                <a:gd name="T4" fmla="*/ 2147483647 w 1008"/>
                <a:gd name="T5" fmla="*/ 2147483647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42" name="Group 8"/>
            <p:cNvGrpSpPr>
              <a:grpSpLocks/>
            </p:cNvGrpSpPr>
            <p:nvPr/>
          </p:nvGrpSpPr>
          <p:grpSpPr bwMode="auto">
            <a:xfrm>
              <a:off x="1201738" y="4884738"/>
              <a:ext cx="703262" cy="677862"/>
              <a:chOff x="892" y="1801"/>
              <a:chExt cx="443" cy="427"/>
            </a:xfrm>
          </p:grpSpPr>
          <p:sp>
            <p:nvSpPr>
              <p:cNvPr id="5143" name="Rectangle 46"/>
              <p:cNvSpPr>
                <a:spLocks noChangeArrowheads="1"/>
              </p:cNvSpPr>
              <p:nvPr/>
            </p:nvSpPr>
            <p:spPr bwMode="auto">
              <a:xfrm>
                <a:off x="960" y="1872"/>
                <a:ext cx="306" cy="2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44" name="Line 47"/>
              <p:cNvSpPr>
                <a:spLocks noChangeShapeType="1"/>
              </p:cNvSpPr>
              <p:nvPr/>
            </p:nvSpPr>
            <p:spPr bwMode="auto">
              <a:xfrm flipV="1">
                <a:off x="1263" y="1811"/>
                <a:ext cx="57" cy="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5" name="Line 48"/>
              <p:cNvSpPr>
                <a:spLocks noChangeShapeType="1"/>
              </p:cNvSpPr>
              <p:nvPr/>
            </p:nvSpPr>
            <p:spPr bwMode="auto">
              <a:xfrm>
                <a:off x="1275" y="2169"/>
                <a:ext cx="60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6" name="Line 49"/>
              <p:cNvSpPr>
                <a:spLocks noChangeShapeType="1"/>
              </p:cNvSpPr>
              <p:nvPr/>
            </p:nvSpPr>
            <p:spPr bwMode="auto">
              <a:xfrm flipH="1">
                <a:off x="892" y="2170"/>
                <a:ext cx="68" cy="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7" name="Line 50"/>
              <p:cNvSpPr>
                <a:spLocks noChangeShapeType="1"/>
              </p:cNvSpPr>
              <p:nvPr/>
            </p:nvSpPr>
            <p:spPr bwMode="auto">
              <a:xfrm flipH="1" flipV="1">
                <a:off x="898" y="1801"/>
                <a:ext cx="62" cy="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125" name="Group 36"/>
          <p:cNvGrpSpPr>
            <a:grpSpLocks/>
          </p:cNvGrpSpPr>
          <p:nvPr/>
        </p:nvGrpSpPr>
        <p:grpSpPr bwMode="auto">
          <a:xfrm>
            <a:off x="6248400" y="3200400"/>
            <a:ext cx="2362200" cy="2209800"/>
            <a:chOff x="6248400" y="3886200"/>
            <a:chExt cx="2362200" cy="2209800"/>
          </a:xfrm>
        </p:grpSpPr>
        <p:grpSp>
          <p:nvGrpSpPr>
            <p:cNvPr id="5131" name="Group 94"/>
            <p:cNvGrpSpPr>
              <a:grpSpLocks/>
            </p:cNvGrpSpPr>
            <p:nvPr/>
          </p:nvGrpSpPr>
          <p:grpSpPr bwMode="auto">
            <a:xfrm>
              <a:off x="6248400" y="3886200"/>
              <a:ext cx="2362200" cy="2209800"/>
              <a:chOff x="2208" y="1104"/>
              <a:chExt cx="1488" cy="1392"/>
            </a:xfrm>
          </p:grpSpPr>
          <p:sp>
            <p:nvSpPr>
              <p:cNvPr id="5138" name="Rectangle 95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39" name="Freeform 96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528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32" name="Group 9"/>
            <p:cNvGrpSpPr>
              <a:grpSpLocks/>
            </p:cNvGrpSpPr>
            <p:nvPr/>
          </p:nvGrpSpPr>
          <p:grpSpPr bwMode="auto">
            <a:xfrm>
              <a:off x="6383338" y="3962400"/>
              <a:ext cx="703262" cy="677863"/>
              <a:chOff x="892" y="1801"/>
              <a:chExt cx="443" cy="427"/>
            </a:xfrm>
          </p:grpSpPr>
          <p:sp>
            <p:nvSpPr>
              <p:cNvPr id="5133" name="Rectangle 46"/>
              <p:cNvSpPr>
                <a:spLocks noChangeArrowheads="1"/>
              </p:cNvSpPr>
              <p:nvPr/>
            </p:nvSpPr>
            <p:spPr bwMode="auto">
              <a:xfrm>
                <a:off x="960" y="1872"/>
                <a:ext cx="306" cy="2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34" name="Line 47"/>
              <p:cNvSpPr>
                <a:spLocks noChangeShapeType="1"/>
              </p:cNvSpPr>
              <p:nvPr/>
            </p:nvSpPr>
            <p:spPr bwMode="auto">
              <a:xfrm flipV="1">
                <a:off x="1263" y="1811"/>
                <a:ext cx="57" cy="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5" name="Line 48"/>
              <p:cNvSpPr>
                <a:spLocks noChangeShapeType="1"/>
              </p:cNvSpPr>
              <p:nvPr/>
            </p:nvSpPr>
            <p:spPr bwMode="auto">
              <a:xfrm>
                <a:off x="1275" y="2169"/>
                <a:ext cx="60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6" name="Line 49"/>
              <p:cNvSpPr>
                <a:spLocks noChangeShapeType="1"/>
              </p:cNvSpPr>
              <p:nvPr/>
            </p:nvSpPr>
            <p:spPr bwMode="auto">
              <a:xfrm flipH="1">
                <a:off x="892" y="2170"/>
                <a:ext cx="68" cy="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7" name="Line 50"/>
              <p:cNvSpPr>
                <a:spLocks noChangeShapeType="1"/>
              </p:cNvSpPr>
              <p:nvPr/>
            </p:nvSpPr>
            <p:spPr bwMode="auto">
              <a:xfrm flipH="1" flipV="1">
                <a:off x="898" y="1801"/>
                <a:ext cx="62" cy="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126" name="Text Box 4"/>
          <p:cNvSpPr txBox="1">
            <a:spLocks noChangeArrowheads="1"/>
          </p:cNvSpPr>
          <p:nvPr/>
        </p:nvSpPr>
        <p:spPr bwMode="auto">
          <a:xfrm>
            <a:off x="762000" y="5384800"/>
            <a:ext cx="2057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3399"/>
                </a:solidFill>
                <a:cs typeface="Times New Roman" panose="02020603050405020304" pitchFamily="18" charset="0"/>
              </a:rPr>
              <a:t>“flat”</a:t>
            </a:r>
            <a:r>
              <a:rPr lang="en-US" altLang="en-US" sz="2000">
                <a:cs typeface="Times New Roman" panose="02020603050405020304" pitchFamily="18" charset="0"/>
              </a:rPr>
              <a:t> region:</a:t>
            </a:r>
            <a:br>
              <a:rPr lang="en-US" altLang="en-US" sz="2000">
                <a:cs typeface="Times New Roman" panose="02020603050405020304" pitchFamily="18" charset="0"/>
              </a:rPr>
            </a:br>
            <a:r>
              <a:rPr lang="en-US" altLang="en-US" sz="2000">
                <a:cs typeface="Times New Roman" panose="02020603050405020304" pitchFamily="18" charset="0"/>
              </a:rPr>
              <a:t>no change in all directions</a:t>
            </a:r>
            <a:endParaRPr lang="ru-RU" altLang="en-US" sz="2000">
              <a:cs typeface="Times New Roman" panose="02020603050405020304" pitchFamily="18" charset="0"/>
            </a:endParaRPr>
          </a:p>
        </p:txBody>
      </p:sp>
      <p:sp>
        <p:nvSpPr>
          <p:cNvPr id="5127" name="Text Box 93"/>
          <p:cNvSpPr txBox="1">
            <a:spLocks noChangeArrowheads="1"/>
          </p:cNvSpPr>
          <p:nvPr/>
        </p:nvSpPr>
        <p:spPr bwMode="auto">
          <a:xfrm>
            <a:off x="3429000" y="5384800"/>
            <a:ext cx="2438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3399"/>
                </a:solidFill>
                <a:cs typeface="Times New Roman" panose="02020603050405020304" pitchFamily="18" charset="0"/>
              </a:rPr>
              <a:t>“edge”</a:t>
            </a:r>
            <a:r>
              <a:rPr lang="en-US" altLang="en-US" sz="2000">
                <a:cs typeface="Times New Roman" panose="02020603050405020304" pitchFamily="18" charset="0"/>
              </a:rPr>
              <a:t>:  </a:t>
            </a:r>
          </a:p>
          <a:p>
            <a:pPr eaLnBrk="1" hangingPunct="1"/>
            <a:r>
              <a:rPr lang="en-US" altLang="en-US" sz="2000">
                <a:cs typeface="Times New Roman" panose="02020603050405020304" pitchFamily="18" charset="0"/>
              </a:rPr>
              <a:t>no change along the edge direction</a:t>
            </a:r>
            <a:endParaRPr lang="ru-RU" altLang="en-US" sz="2000">
              <a:cs typeface="Times New Roman" panose="02020603050405020304" pitchFamily="18" charset="0"/>
            </a:endParaRPr>
          </a:p>
        </p:txBody>
      </p:sp>
      <p:sp>
        <p:nvSpPr>
          <p:cNvPr id="5128" name="Text Box 145"/>
          <p:cNvSpPr txBox="1">
            <a:spLocks noChangeArrowheads="1"/>
          </p:cNvSpPr>
          <p:nvPr/>
        </p:nvSpPr>
        <p:spPr bwMode="auto">
          <a:xfrm>
            <a:off x="6248400" y="5359400"/>
            <a:ext cx="2438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3399"/>
                </a:solidFill>
                <a:cs typeface="Times New Roman" panose="02020603050405020304" pitchFamily="18" charset="0"/>
              </a:rPr>
              <a:t>“corner”</a:t>
            </a:r>
            <a:r>
              <a:rPr lang="en-US" altLang="en-US" sz="2000">
                <a:cs typeface="Times New Roman" panose="02020603050405020304" pitchFamily="18" charset="0"/>
              </a:rPr>
              <a:t>:</a:t>
            </a:r>
            <a:br>
              <a:rPr lang="en-US" altLang="en-US" sz="2000">
                <a:cs typeface="Times New Roman" panose="02020603050405020304" pitchFamily="18" charset="0"/>
              </a:rPr>
            </a:br>
            <a:r>
              <a:rPr lang="en-US" altLang="en-US" sz="2000">
                <a:cs typeface="Times New Roman" panose="02020603050405020304" pitchFamily="18" charset="0"/>
              </a:rPr>
              <a:t>significant change in all directions</a:t>
            </a:r>
            <a:endParaRPr lang="ru-RU" altLang="en-US" sz="2000">
              <a:cs typeface="Times New Roman" panose="02020603050405020304" pitchFamily="18" charset="0"/>
            </a:endParaRPr>
          </a:p>
        </p:txBody>
      </p:sp>
      <p:sp>
        <p:nvSpPr>
          <p:cNvPr id="5129" name="Content Placeholder 2"/>
          <p:cNvSpPr txBox="1"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/>
              <a:t>How does the window change when you shift it?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/>
              <a:t>Shifting the window in any direction causes a big change</a:t>
            </a:r>
          </a:p>
        </p:txBody>
      </p:sp>
      <p:sp>
        <p:nvSpPr>
          <p:cNvPr id="5130" name="Text Box 11"/>
          <p:cNvSpPr txBox="1">
            <a:spLocks noChangeArrowheads="1"/>
          </p:cNvSpPr>
          <p:nvPr/>
        </p:nvSpPr>
        <p:spPr bwMode="auto">
          <a:xfrm>
            <a:off x="6629400" y="65532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200"/>
              <a:t>Credit: S. Seitz, D. Frolova, D. Simakov</a:t>
            </a:r>
          </a:p>
        </p:txBody>
      </p:sp>
    </p:spTree>
    <p:extLst>
      <p:ext uri="{BB962C8B-B14F-4D97-AF65-F5344CB8AC3E}">
        <p14:creationId xmlns:p14="http://schemas.microsoft.com/office/powerpoint/2010/main" val="346945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3624263"/>
            <a:ext cx="74803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8" name="Rectangle 10"/>
          <p:cNvSpPr>
            <a:spLocks noChangeArrowheads="1"/>
          </p:cNvSpPr>
          <p:nvPr/>
        </p:nvSpPr>
        <p:spPr bwMode="auto">
          <a:xfrm>
            <a:off x="152400" y="1173163"/>
            <a:ext cx="6172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/>
              <a:t>Consider shifting the window </a:t>
            </a:r>
            <a:r>
              <a:rPr lang="en-US" altLang="en-US" sz="2800" i="1"/>
              <a:t>W</a:t>
            </a:r>
            <a:r>
              <a:rPr lang="en-US" altLang="en-US" sz="2800"/>
              <a:t> by (</a:t>
            </a:r>
            <a:r>
              <a:rPr lang="en-US" altLang="en-US" sz="2800" i="1"/>
              <a:t>u,v</a:t>
            </a:r>
            <a:r>
              <a:rPr lang="en-US" altLang="en-US" sz="2800"/>
              <a:t>)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/>
              <a:t>how do the pixels in W change?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/>
              <a:t>compare each pixel before and after by</a:t>
            </a:r>
            <a:br>
              <a:rPr lang="en-US" altLang="en-US" sz="2400"/>
            </a:br>
            <a:r>
              <a:rPr lang="en-US" altLang="en-US" sz="2400"/>
              <a:t>summing up the squared differences (SSD)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/>
              <a:t>this defines an SSD “error” </a:t>
            </a:r>
            <a:r>
              <a:rPr lang="en-US" altLang="en-US" sz="2400" i="1"/>
              <a:t>E</a:t>
            </a:r>
            <a:r>
              <a:rPr lang="en-US" altLang="en-US" sz="2400"/>
              <a:t>(</a:t>
            </a:r>
            <a:r>
              <a:rPr lang="en-US" altLang="en-US" sz="2400" i="1"/>
              <a:t>u,v</a:t>
            </a:r>
            <a:r>
              <a:rPr lang="en-US" altLang="en-US" sz="2400"/>
              <a:t>):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endParaRPr lang="en-US" altLang="en-US" sz="2800"/>
          </a:p>
        </p:txBody>
      </p:sp>
      <p:sp>
        <p:nvSpPr>
          <p:cNvPr id="614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Harris corner detection:  the math</a:t>
            </a:r>
          </a:p>
        </p:txBody>
      </p:sp>
      <p:grpSp>
        <p:nvGrpSpPr>
          <p:cNvPr id="6149" name="Group 42"/>
          <p:cNvGrpSpPr>
            <a:grpSpLocks/>
          </p:cNvGrpSpPr>
          <p:nvPr/>
        </p:nvGrpSpPr>
        <p:grpSpPr bwMode="auto">
          <a:xfrm>
            <a:off x="6553200" y="1093788"/>
            <a:ext cx="2362200" cy="2209800"/>
            <a:chOff x="2208" y="1104"/>
            <a:chExt cx="1488" cy="1392"/>
          </a:xfrm>
        </p:grpSpPr>
        <p:sp>
          <p:nvSpPr>
            <p:cNvPr id="6154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55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0" name="Rectangle 46"/>
          <p:cNvSpPr>
            <a:spLocks noChangeArrowheads="1"/>
          </p:cNvSpPr>
          <p:nvPr/>
        </p:nvSpPr>
        <p:spPr bwMode="auto">
          <a:xfrm>
            <a:off x="6889750" y="20447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7086600" y="2300288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34824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860381" y="2074069"/>
            <a:ext cx="255588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6553200" y="20193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i="1"/>
              <a:t>W</a:t>
            </a:r>
            <a:endParaRPr lang="en-US" altLang="en-US" sz="2000" i="1" baseline="-25000"/>
          </a:p>
        </p:txBody>
      </p:sp>
    </p:spTree>
    <p:extLst>
      <p:ext uri="{BB962C8B-B14F-4D97-AF65-F5344CB8AC3E}">
        <p14:creationId xmlns:p14="http://schemas.microsoft.com/office/powerpoint/2010/main" val="345306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"/>
          <p:cNvSpPr>
            <a:spLocks noChangeArrowheads="1"/>
          </p:cNvSpPr>
          <p:nvPr/>
        </p:nvSpPr>
        <p:spPr bwMode="auto">
          <a:xfrm>
            <a:off x="685800" y="1295400"/>
            <a:ext cx="8153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/>
              <a:t>Taylor Series expansion of </a:t>
            </a:r>
            <a:r>
              <a:rPr lang="en-US" altLang="en-US" sz="2000" i="1"/>
              <a:t>I</a:t>
            </a:r>
            <a:r>
              <a:rPr lang="en-US" altLang="en-US" sz="2000"/>
              <a:t>:</a:t>
            </a:r>
          </a:p>
          <a:p>
            <a:pPr eaLnBrk="1" hangingPunct="1">
              <a:spcBef>
                <a:spcPct val="20000"/>
              </a:spcBef>
            </a:pPr>
            <a:endParaRPr lang="en-US" altLang="en-US" sz="2000"/>
          </a:p>
          <a:p>
            <a:pPr eaLnBrk="1" hangingPunct="1">
              <a:spcBef>
                <a:spcPct val="20000"/>
              </a:spcBef>
            </a:pPr>
            <a:endParaRPr lang="en-US" altLang="en-US" sz="2000"/>
          </a:p>
          <a:p>
            <a:pPr eaLnBrk="1" hangingPunct="1">
              <a:spcBef>
                <a:spcPct val="20000"/>
              </a:spcBef>
            </a:pPr>
            <a:r>
              <a:rPr lang="en-US" altLang="en-US" sz="2000"/>
              <a:t>If the motion (u,v) is small, then first order approximation is good</a:t>
            </a:r>
          </a:p>
          <a:p>
            <a:pPr eaLnBrk="1" hangingPunct="1">
              <a:spcBef>
                <a:spcPct val="20000"/>
              </a:spcBef>
            </a:pPr>
            <a:endParaRPr lang="en-US" altLang="en-US" sz="2000"/>
          </a:p>
          <a:p>
            <a:pPr eaLnBrk="1" hangingPunct="1">
              <a:spcBef>
                <a:spcPct val="20000"/>
              </a:spcBef>
            </a:pPr>
            <a:endParaRPr lang="en-US" altLang="en-US" sz="2000"/>
          </a:p>
          <a:p>
            <a:pPr eaLnBrk="1" hangingPunct="1">
              <a:spcBef>
                <a:spcPct val="20000"/>
              </a:spcBef>
            </a:pPr>
            <a:endParaRPr lang="en-US" altLang="en-US" sz="2000"/>
          </a:p>
          <a:p>
            <a:pPr eaLnBrk="1" hangingPunct="1">
              <a:spcBef>
                <a:spcPct val="20000"/>
              </a:spcBef>
            </a:pPr>
            <a:endParaRPr lang="en-US" altLang="en-US" sz="2000"/>
          </a:p>
          <a:p>
            <a:pPr eaLnBrk="1" hangingPunct="1">
              <a:spcBef>
                <a:spcPct val="20000"/>
              </a:spcBef>
            </a:pPr>
            <a:endParaRPr lang="en-US" altLang="en-US" sz="2000"/>
          </a:p>
          <a:p>
            <a:pPr eaLnBrk="1" hangingPunct="1">
              <a:spcBef>
                <a:spcPct val="20000"/>
              </a:spcBef>
            </a:pPr>
            <a:endParaRPr lang="en-US" altLang="en-US" sz="2000"/>
          </a:p>
          <a:p>
            <a:pPr eaLnBrk="1" hangingPunct="1">
              <a:spcBef>
                <a:spcPct val="20000"/>
              </a:spcBef>
            </a:pPr>
            <a:endParaRPr lang="en-US" altLang="en-US" sz="2000"/>
          </a:p>
          <a:p>
            <a:pPr eaLnBrk="1" hangingPunct="1">
              <a:spcBef>
                <a:spcPct val="20000"/>
              </a:spcBef>
            </a:pPr>
            <a:r>
              <a:rPr lang="en-US" altLang="en-US" sz="2000"/>
              <a:t>Plugging this into the formula on the previous slide…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endParaRPr lang="en-US" altLang="en-US" sz="2000"/>
          </a:p>
        </p:txBody>
      </p:sp>
      <p:sp>
        <p:nvSpPr>
          <p:cNvPr id="71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Small motion assumption</a:t>
            </a:r>
          </a:p>
        </p:txBody>
      </p:sp>
      <p:pic>
        <p:nvPicPr>
          <p:cNvPr id="36868" name="Content Placeholder 10" descr="Edittex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6625" y="2895600"/>
            <a:ext cx="5257800" cy="471488"/>
          </a:xfrm>
        </p:spPr>
      </p:pic>
      <p:pic>
        <p:nvPicPr>
          <p:cNvPr id="7173" name="Picture 14" descr="Editte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779145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22" descr="Edittex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25" y="3352800"/>
            <a:ext cx="32543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4267200"/>
            <a:ext cx="2657475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634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4143"/>
            <a:ext cx="7886700" cy="87656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What have we learned so far?</a:t>
            </a:r>
            <a:endParaRPr lang="en-US" sz="40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8650" y="964850"/>
            <a:ext cx="6711775" cy="6110714"/>
          </a:xfrm>
        </p:spPr>
        <p:txBody>
          <a:bodyPr>
            <a:normAutofit fontScale="92500"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/>
              <a:t>Light and color</a:t>
            </a:r>
            <a:endParaRPr lang="en-US" dirty="0"/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What an image records</a:t>
            </a:r>
          </a:p>
          <a:p>
            <a:r>
              <a:rPr lang="en-US" dirty="0" smtClean="0"/>
              <a:t>Filtering in spatial domain</a:t>
            </a:r>
          </a:p>
          <a:p>
            <a:pPr lvl="1"/>
            <a:r>
              <a:rPr lang="en-US" dirty="0" smtClean="0"/>
              <a:t>Filtering = weighted sum of neighboring pixels</a:t>
            </a:r>
          </a:p>
          <a:p>
            <a:pPr lvl="1"/>
            <a:r>
              <a:rPr lang="en-US" dirty="0" smtClean="0"/>
              <a:t>Smoothing, sharpening, </a:t>
            </a:r>
            <a:r>
              <a:rPr lang="en-US" dirty="0"/>
              <a:t>measuring texture</a:t>
            </a:r>
            <a:endParaRPr lang="en-US" dirty="0" smtClean="0"/>
          </a:p>
          <a:p>
            <a:r>
              <a:rPr lang="en-US" dirty="0" smtClean="0"/>
              <a:t>Filtering in frequency domain</a:t>
            </a:r>
          </a:p>
          <a:p>
            <a:pPr lvl="1"/>
            <a:r>
              <a:rPr lang="en-US" dirty="0"/>
              <a:t>Filtering </a:t>
            </a:r>
            <a:r>
              <a:rPr lang="en-US" dirty="0" smtClean="0"/>
              <a:t>= change frequency of the input image</a:t>
            </a:r>
          </a:p>
          <a:p>
            <a:pPr lvl="1"/>
            <a:r>
              <a:rPr lang="en-US" dirty="0" err="1"/>
              <a:t>Denoising</a:t>
            </a:r>
            <a:r>
              <a:rPr lang="en-US" dirty="0"/>
              <a:t>, sampling, image </a:t>
            </a:r>
            <a:r>
              <a:rPr lang="en-US" dirty="0" smtClean="0"/>
              <a:t>compression</a:t>
            </a:r>
          </a:p>
          <a:p>
            <a:r>
              <a:rPr lang="en-US" dirty="0" smtClean="0"/>
              <a:t>Image pyramid and template matching</a:t>
            </a:r>
          </a:p>
          <a:p>
            <a:pPr lvl="1"/>
            <a:r>
              <a:rPr lang="en-US" dirty="0" smtClean="0"/>
              <a:t>Filtering = a way to find a template</a:t>
            </a:r>
          </a:p>
          <a:p>
            <a:pPr lvl="1"/>
            <a:r>
              <a:rPr lang="en-US" dirty="0" smtClean="0"/>
              <a:t>Image pyramids for coarse-to-fine search and multi-scale detection</a:t>
            </a:r>
          </a:p>
          <a:p>
            <a:r>
              <a:rPr lang="en-US" dirty="0" smtClean="0"/>
              <a:t>Edge detection</a:t>
            </a:r>
          </a:p>
          <a:p>
            <a:pPr lvl="1"/>
            <a:r>
              <a:rPr lang="en-US" dirty="0" smtClean="0"/>
              <a:t>Canny edge = smooth -&gt; derivative -&gt; thin -&gt; threshold -&gt; link</a:t>
            </a:r>
          </a:p>
          <a:p>
            <a:pPr lvl="1"/>
            <a:r>
              <a:rPr lang="en-US" dirty="0" smtClean="0"/>
              <a:t> Finding straight lines, binary image analysis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109" y="524912"/>
            <a:ext cx="1767857" cy="122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7141109" y="1896552"/>
            <a:ext cx="1769275" cy="1095471"/>
            <a:chOff x="2559571" y="2322226"/>
            <a:chExt cx="7151357" cy="442786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171" y="2322226"/>
              <a:ext cx="3493757" cy="442786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9571" y="2322226"/>
              <a:ext cx="3493757" cy="4427862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513" y="3137331"/>
            <a:ext cx="1765453" cy="1116741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1109" y="4399380"/>
            <a:ext cx="1767857" cy="117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26"/>
          <p:cNvGrpSpPr/>
          <p:nvPr/>
        </p:nvGrpSpPr>
        <p:grpSpPr>
          <a:xfrm>
            <a:off x="7141109" y="5717643"/>
            <a:ext cx="1767857" cy="1084368"/>
            <a:chOff x="7124292" y="5661429"/>
            <a:chExt cx="1785959" cy="109547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6014" y="5661429"/>
              <a:ext cx="864237" cy="109547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292" y="5661429"/>
              <a:ext cx="864370" cy="1095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391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Harris corner detection:  the math</a:t>
            </a:r>
          </a:p>
        </p:txBody>
      </p:sp>
      <p:sp>
        <p:nvSpPr>
          <p:cNvPr id="8195" name="Rectangle 10"/>
          <p:cNvSpPr>
            <a:spLocks noChangeArrowheads="1"/>
          </p:cNvSpPr>
          <p:nvPr/>
        </p:nvSpPr>
        <p:spPr bwMode="auto">
          <a:xfrm>
            <a:off x="381000" y="1676400"/>
            <a:ext cx="6019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/>
              <a:t>Using the small motion assumption, replace </a:t>
            </a:r>
            <a:r>
              <a:rPr lang="en-US" alt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800" i="1"/>
              <a:t> </a:t>
            </a:r>
            <a:r>
              <a:rPr lang="en-US" altLang="en-US" sz="2800"/>
              <a:t>with a linear approximation</a:t>
            </a:r>
          </a:p>
        </p:txBody>
      </p:sp>
      <p:grpSp>
        <p:nvGrpSpPr>
          <p:cNvPr id="8196" name="Group 42"/>
          <p:cNvGrpSpPr>
            <a:grpSpLocks/>
          </p:cNvGrpSpPr>
          <p:nvPr/>
        </p:nvGrpSpPr>
        <p:grpSpPr bwMode="auto">
          <a:xfrm>
            <a:off x="6553200" y="1096963"/>
            <a:ext cx="2362200" cy="2209800"/>
            <a:chOff x="2208" y="1104"/>
            <a:chExt cx="1488" cy="1392"/>
          </a:xfrm>
        </p:grpSpPr>
        <p:sp>
          <p:nvSpPr>
            <p:cNvPr id="8206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207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7" name="Rectangle 46"/>
          <p:cNvSpPr>
            <a:spLocks noChangeArrowheads="1"/>
          </p:cNvSpPr>
          <p:nvPr/>
        </p:nvSpPr>
        <p:spPr bwMode="auto">
          <a:xfrm>
            <a:off x="6889750" y="2047875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7086600" y="230346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8199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860381" y="2077244"/>
            <a:ext cx="255588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00" name="Rectangle 9"/>
          <p:cNvSpPr>
            <a:spLocks noChangeArrowheads="1"/>
          </p:cNvSpPr>
          <p:nvPr/>
        </p:nvSpPr>
        <p:spPr bwMode="auto">
          <a:xfrm>
            <a:off x="6553200" y="2022475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i="1"/>
              <a:t>W</a:t>
            </a:r>
            <a:endParaRPr lang="en-US" altLang="en-US" sz="2000" i="1" baseline="-25000"/>
          </a:p>
        </p:txBody>
      </p:sp>
      <p:pic>
        <p:nvPicPr>
          <p:cNvPr id="231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795838"/>
            <a:ext cx="7875588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3624263"/>
            <a:ext cx="74803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14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745163"/>
            <a:ext cx="5224463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13" y="2743200"/>
            <a:ext cx="8159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5" name="TextBox 2"/>
          <p:cNvSpPr txBox="1">
            <a:spLocks noChangeArrowheads="1"/>
          </p:cNvSpPr>
          <p:nvPr/>
        </p:nvSpPr>
        <p:spPr bwMode="auto">
          <a:xfrm>
            <a:off x="2066925" y="2801938"/>
            <a:ext cx="2540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/>
              <a:t>(Shorthand:                  )</a:t>
            </a:r>
          </a:p>
        </p:txBody>
      </p:sp>
    </p:spTree>
    <p:extLst>
      <p:ext uri="{BB962C8B-B14F-4D97-AF65-F5344CB8AC3E}">
        <p14:creationId xmlns:p14="http://schemas.microsoft.com/office/powerpoint/2010/main" val="196152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Corner detection:  the math</a:t>
            </a:r>
          </a:p>
        </p:txBody>
      </p:sp>
      <p:grpSp>
        <p:nvGrpSpPr>
          <p:cNvPr id="9219" name="Group 42"/>
          <p:cNvGrpSpPr>
            <a:grpSpLocks/>
          </p:cNvGrpSpPr>
          <p:nvPr/>
        </p:nvGrpSpPr>
        <p:grpSpPr bwMode="auto">
          <a:xfrm>
            <a:off x="6553200" y="1371600"/>
            <a:ext cx="2362200" cy="2209800"/>
            <a:chOff x="2208" y="1104"/>
            <a:chExt cx="1488" cy="1392"/>
          </a:xfrm>
        </p:grpSpPr>
        <p:sp>
          <p:nvSpPr>
            <p:cNvPr id="9234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35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20" name="Rectangle 46"/>
          <p:cNvSpPr>
            <a:spLocks noChangeArrowheads="1"/>
          </p:cNvSpPr>
          <p:nvPr/>
        </p:nvSpPr>
        <p:spPr bwMode="auto">
          <a:xfrm>
            <a:off x="6889750" y="23225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7086600" y="25781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9222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860381" y="23518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3" name="Rectangle 9"/>
          <p:cNvSpPr>
            <a:spLocks noChangeArrowheads="1"/>
          </p:cNvSpPr>
          <p:nvPr/>
        </p:nvSpPr>
        <p:spPr bwMode="auto">
          <a:xfrm>
            <a:off x="6553200" y="2297113"/>
            <a:ext cx="390525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i="1"/>
              <a:t>W</a:t>
            </a:r>
            <a:endParaRPr lang="en-US" altLang="en-US" sz="2000" i="1" baseline="-25000"/>
          </a:p>
        </p:txBody>
      </p:sp>
      <p:pic>
        <p:nvPicPr>
          <p:cNvPr id="2129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181600"/>
            <a:ext cx="2073275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25" y="5181600"/>
            <a:ext cx="2384425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81600"/>
            <a:ext cx="20574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0" y="6167438"/>
            <a:ext cx="7785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/>
              <a:t>Thus, </a:t>
            </a:r>
            <a:r>
              <a:rPr lang="en-US" altLang="en-US" sz="2400" i="1"/>
              <a:t>E</a:t>
            </a:r>
            <a:r>
              <a:rPr lang="en-US" altLang="en-US" sz="2400"/>
              <a:t>(</a:t>
            </a:r>
            <a:r>
              <a:rPr lang="en-US" altLang="en-US" sz="2400" i="1"/>
              <a:t>u</a:t>
            </a:r>
            <a:r>
              <a:rPr lang="en-US" altLang="en-US" sz="2400"/>
              <a:t>,</a:t>
            </a:r>
            <a:r>
              <a:rPr lang="en-US" altLang="en-US" sz="2400" i="1"/>
              <a:t>v</a:t>
            </a:r>
            <a:r>
              <a:rPr lang="en-US" altLang="en-US" sz="2400"/>
              <a:t>) is locally approximated as a </a:t>
            </a:r>
            <a:r>
              <a:rPr lang="en-US" altLang="en-US" sz="2400" i="1"/>
              <a:t>quadratic form</a:t>
            </a:r>
          </a:p>
        </p:txBody>
      </p:sp>
      <p:grpSp>
        <p:nvGrpSpPr>
          <p:cNvPr id="9228" name="Group 2"/>
          <p:cNvGrpSpPr>
            <a:grpSpLocks/>
          </p:cNvGrpSpPr>
          <p:nvPr/>
        </p:nvGrpSpPr>
        <p:grpSpPr bwMode="auto">
          <a:xfrm>
            <a:off x="152400" y="2438400"/>
            <a:ext cx="6172200" cy="941388"/>
            <a:chOff x="152063" y="2259249"/>
            <a:chExt cx="6472278" cy="987653"/>
          </a:xfrm>
        </p:grpSpPr>
        <p:pic>
          <p:nvPicPr>
            <p:cNvPr id="923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063" y="2287981"/>
              <a:ext cx="1371600" cy="762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32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9185" y="2481355"/>
              <a:ext cx="345758" cy="314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33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0416" y="2259249"/>
              <a:ext cx="4733925" cy="9876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324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81400"/>
            <a:ext cx="5105400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24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0" y="4495800"/>
            <a:ext cx="40576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092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533400" y="1173163"/>
            <a:ext cx="800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/>
              <a:t>The surface </a:t>
            </a:r>
            <a:r>
              <a:rPr lang="en-US" altLang="en-US" sz="2400" i="1"/>
              <a:t>E</a:t>
            </a:r>
            <a:r>
              <a:rPr lang="en-US" altLang="en-US" sz="2400"/>
              <a:t>(</a:t>
            </a:r>
            <a:r>
              <a:rPr lang="en-US" altLang="en-US" sz="2400" i="1"/>
              <a:t>u</a:t>
            </a:r>
            <a:r>
              <a:rPr lang="en-US" altLang="en-US" sz="2400"/>
              <a:t>,</a:t>
            </a:r>
            <a:r>
              <a:rPr lang="en-US" altLang="en-US" sz="2400" i="1"/>
              <a:t>v</a:t>
            </a:r>
            <a:r>
              <a:rPr lang="en-US" altLang="en-US" sz="2400"/>
              <a:t>) is locally approximated by a quadratic form. </a:t>
            </a:r>
          </a:p>
        </p:txBody>
      </p:sp>
      <p:sp>
        <p:nvSpPr>
          <p:cNvPr id="10243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The second moment matrix</a:t>
            </a:r>
          </a:p>
        </p:txBody>
      </p:sp>
      <p:pic>
        <p:nvPicPr>
          <p:cNvPr id="512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86200"/>
            <a:ext cx="289560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55594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457200" y="2362200"/>
            <a:ext cx="6324600" cy="976313"/>
            <a:chOff x="838200" y="2667000"/>
            <a:chExt cx="7108372" cy="1096974"/>
          </a:xfrm>
        </p:grpSpPr>
        <p:pic>
          <p:nvPicPr>
            <p:cNvPr id="10253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667000"/>
              <a:ext cx="6803572" cy="1096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838200" y="2667000"/>
              <a:ext cx="1677176" cy="10666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102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589338"/>
            <a:ext cx="1811338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4572000"/>
            <a:ext cx="2084387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5559425"/>
            <a:ext cx="1798638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eft Brace 17"/>
          <p:cNvSpPr>
            <a:spLocks/>
          </p:cNvSpPr>
          <p:nvPr/>
        </p:nvSpPr>
        <p:spPr bwMode="auto">
          <a:xfrm rot="-5400000">
            <a:off x="4718050" y="2820988"/>
            <a:ext cx="304800" cy="1536700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7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94138"/>
            <a:ext cx="4572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381375" y="6172200"/>
            <a:ext cx="3248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Let’s try to understand its shape.</a:t>
            </a:r>
          </a:p>
        </p:txBody>
      </p:sp>
    </p:spTree>
    <p:extLst>
      <p:ext uri="{BB962C8B-B14F-4D97-AF65-F5344CB8AC3E}">
        <p14:creationId xmlns:p14="http://schemas.microsoft.com/office/powerpoint/2010/main" val="351041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7200"/>
            <a:ext cx="6053138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2906713"/>
            <a:ext cx="18113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89375"/>
            <a:ext cx="2084388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4876800"/>
            <a:ext cx="1798637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Left Brace 17"/>
          <p:cNvSpPr>
            <a:spLocks/>
          </p:cNvSpPr>
          <p:nvPr/>
        </p:nvSpPr>
        <p:spPr bwMode="auto">
          <a:xfrm rot="-5400000">
            <a:off x="5340350" y="908050"/>
            <a:ext cx="304800" cy="1536700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1271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1981200"/>
            <a:ext cx="4572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2" name="Group 19"/>
          <p:cNvGrpSpPr>
            <a:grpSpLocks/>
          </p:cNvGrpSpPr>
          <p:nvPr/>
        </p:nvGrpSpPr>
        <p:grpSpPr bwMode="auto">
          <a:xfrm>
            <a:off x="3248025" y="3048000"/>
            <a:ext cx="2362200" cy="2209800"/>
            <a:chOff x="3429000" y="2413000"/>
            <a:chExt cx="2362200" cy="2209800"/>
          </a:xfrm>
        </p:grpSpPr>
        <p:grpSp>
          <p:nvGrpSpPr>
            <p:cNvPr id="11281" name="Group 42"/>
            <p:cNvGrpSpPr>
              <a:grpSpLocks/>
            </p:cNvGrpSpPr>
            <p:nvPr/>
          </p:nvGrpSpPr>
          <p:grpSpPr bwMode="auto">
            <a:xfrm>
              <a:off x="3429000" y="2413000"/>
              <a:ext cx="2362200" cy="2209800"/>
              <a:chOff x="2208" y="1104"/>
              <a:chExt cx="1488" cy="1392"/>
            </a:xfrm>
          </p:grpSpPr>
          <p:sp>
            <p:nvSpPr>
              <p:cNvPr id="11283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284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0 h 9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282" name="Rectangle 9"/>
            <p:cNvSpPr>
              <a:spLocks noChangeArrowheads="1"/>
            </p:cNvSpPr>
            <p:nvPr/>
          </p:nvSpPr>
          <p:spPr bwMode="auto">
            <a:xfrm>
              <a:off x="4419600" y="2554514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3048000" y="5410200"/>
            <a:ext cx="177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Horizontal edge: </a:t>
            </a:r>
          </a:p>
        </p:txBody>
      </p:sp>
      <p:pic>
        <p:nvPicPr>
          <p:cNvPr id="1127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5399088"/>
            <a:ext cx="10668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7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95600"/>
            <a:ext cx="28686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5943600" y="4038600"/>
            <a:ext cx="3429000" cy="2400300"/>
            <a:chOff x="5943600" y="4038600"/>
            <a:chExt cx="3429000" cy="2400300"/>
          </a:xfrm>
        </p:grpSpPr>
        <p:pic>
          <p:nvPicPr>
            <p:cNvPr id="11277" name="Picture 7" descr="C:\snavely\work\teaching\09Fa-CS6610\lectures\lec03\plots\xplot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4038600"/>
              <a:ext cx="3429000" cy="240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8" name="TextBox 17"/>
            <p:cNvSpPr txBox="1">
              <a:spLocks noChangeArrowheads="1"/>
            </p:cNvSpPr>
            <p:nvPr/>
          </p:nvSpPr>
          <p:spPr bwMode="auto">
            <a:xfrm flipH="1">
              <a:off x="6794861" y="5867400"/>
              <a:ext cx="4114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u</a:t>
              </a:r>
            </a:p>
          </p:txBody>
        </p:sp>
        <p:sp>
          <p:nvSpPr>
            <p:cNvPr id="11279" name="TextBox 18"/>
            <p:cNvSpPr txBox="1">
              <a:spLocks noChangeArrowheads="1"/>
            </p:cNvSpPr>
            <p:nvPr/>
          </p:nvSpPr>
          <p:spPr bwMode="auto">
            <a:xfrm flipH="1">
              <a:off x="8675914" y="5672240"/>
              <a:ext cx="4114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v</a:t>
              </a:r>
            </a:p>
          </p:txBody>
        </p:sp>
        <p:sp>
          <p:nvSpPr>
            <p:cNvPr id="11280" name="TextBox 25"/>
            <p:cNvSpPr txBox="1">
              <a:spLocks noChangeArrowheads="1"/>
            </p:cNvSpPr>
            <p:nvPr/>
          </p:nvSpPr>
          <p:spPr bwMode="auto">
            <a:xfrm>
              <a:off x="6041572" y="4397828"/>
              <a:ext cx="7216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E(u,v)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228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7200"/>
            <a:ext cx="6053138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2906713"/>
            <a:ext cx="18113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89375"/>
            <a:ext cx="2084388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4876800"/>
            <a:ext cx="1798637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Left Brace 17"/>
          <p:cNvSpPr>
            <a:spLocks/>
          </p:cNvSpPr>
          <p:nvPr/>
        </p:nvSpPr>
        <p:spPr bwMode="auto">
          <a:xfrm rot="-5400000">
            <a:off x="5340350" y="908050"/>
            <a:ext cx="304800" cy="1536700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2295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1981200"/>
            <a:ext cx="4572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6" name="Group 19"/>
          <p:cNvGrpSpPr>
            <a:grpSpLocks/>
          </p:cNvGrpSpPr>
          <p:nvPr/>
        </p:nvGrpSpPr>
        <p:grpSpPr bwMode="auto">
          <a:xfrm>
            <a:off x="3255963" y="3048000"/>
            <a:ext cx="2362200" cy="2209800"/>
            <a:chOff x="3429000" y="2413000"/>
            <a:chExt cx="2362200" cy="2209800"/>
          </a:xfrm>
        </p:grpSpPr>
        <p:grpSp>
          <p:nvGrpSpPr>
            <p:cNvPr id="12305" name="Group 42"/>
            <p:cNvGrpSpPr>
              <a:grpSpLocks/>
            </p:cNvGrpSpPr>
            <p:nvPr/>
          </p:nvGrpSpPr>
          <p:grpSpPr bwMode="auto">
            <a:xfrm>
              <a:off x="3429000" y="2413000"/>
              <a:ext cx="2362200" cy="2209800"/>
              <a:chOff x="2208" y="1104"/>
              <a:chExt cx="1488" cy="1392"/>
            </a:xfrm>
          </p:grpSpPr>
          <p:sp>
            <p:nvSpPr>
              <p:cNvPr id="12307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08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0 h 9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06" name="Rectangle 9"/>
            <p:cNvSpPr>
              <a:spLocks noChangeArrowheads="1"/>
            </p:cNvSpPr>
            <p:nvPr/>
          </p:nvSpPr>
          <p:spPr bwMode="auto">
            <a:xfrm>
              <a:off x="3635270" y="3338286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2297" name="TextBox 24"/>
          <p:cNvSpPr txBox="1">
            <a:spLocks noChangeArrowheads="1"/>
          </p:cNvSpPr>
          <p:nvPr/>
        </p:nvSpPr>
        <p:spPr bwMode="auto">
          <a:xfrm>
            <a:off x="3271838" y="5410200"/>
            <a:ext cx="1517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Vertical edge: </a:t>
            </a:r>
          </a:p>
        </p:txBody>
      </p:sp>
      <p:pic>
        <p:nvPicPr>
          <p:cNvPr id="122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5380038"/>
            <a:ext cx="11144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19400"/>
            <a:ext cx="29289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5943600" y="4038600"/>
            <a:ext cx="3429000" cy="2400300"/>
            <a:chOff x="5943600" y="4038600"/>
            <a:chExt cx="3429000" cy="2400300"/>
          </a:xfrm>
        </p:grpSpPr>
        <p:pic>
          <p:nvPicPr>
            <p:cNvPr id="12301" name="Picture 8" descr="C:\snavely\work\teaching\09Fa-CS6610\lectures\lec03\plots\yplot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4038600"/>
              <a:ext cx="3429000" cy="240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2" name="TextBox 17"/>
            <p:cNvSpPr txBox="1">
              <a:spLocks noChangeArrowheads="1"/>
            </p:cNvSpPr>
            <p:nvPr/>
          </p:nvSpPr>
          <p:spPr bwMode="auto">
            <a:xfrm flipH="1">
              <a:off x="6794861" y="5867400"/>
              <a:ext cx="4114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u</a:t>
              </a:r>
            </a:p>
          </p:txBody>
        </p:sp>
        <p:sp>
          <p:nvSpPr>
            <p:cNvPr id="12303" name="TextBox 18"/>
            <p:cNvSpPr txBox="1">
              <a:spLocks noChangeArrowheads="1"/>
            </p:cNvSpPr>
            <p:nvPr/>
          </p:nvSpPr>
          <p:spPr bwMode="auto">
            <a:xfrm flipH="1">
              <a:off x="8675914" y="5672240"/>
              <a:ext cx="4114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v</a:t>
              </a:r>
            </a:p>
          </p:txBody>
        </p:sp>
        <p:sp>
          <p:nvSpPr>
            <p:cNvPr id="12304" name="TextBox 19"/>
            <p:cNvSpPr txBox="1">
              <a:spLocks noChangeArrowheads="1"/>
            </p:cNvSpPr>
            <p:nvPr/>
          </p:nvSpPr>
          <p:spPr bwMode="auto">
            <a:xfrm>
              <a:off x="6019800" y="4278868"/>
              <a:ext cx="7216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E(u,v)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987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General case</a:t>
            </a:r>
          </a:p>
        </p:txBody>
      </p: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685800" y="1143000"/>
            <a:ext cx="73152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The shape of </a:t>
            </a:r>
            <a:r>
              <a:rPr lang="en-US" altLang="en-US" sz="2400" i="1" dirty="0"/>
              <a:t>H </a:t>
            </a:r>
            <a:r>
              <a:rPr lang="en-US" altLang="en-US" sz="2400" dirty="0"/>
              <a:t>tells us something about the </a:t>
            </a:r>
            <a:r>
              <a:rPr lang="en-US" altLang="en-US" sz="2400" i="1" dirty="0"/>
              <a:t>distribution of gradients </a:t>
            </a:r>
            <a:r>
              <a:rPr lang="en-US" altLang="en-US" sz="2400" dirty="0"/>
              <a:t>around a pixel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We can visualize </a:t>
            </a:r>
            <a:r>
              <a:rPr lang="en-US" altLang="en-US" sz="2400" i="1" dirty="0"/>
              <a:t>H</a:t>
            </a:r>
            <a:r>
              <a:rPr lang="en-US" altLang="en-US" sz="2400" dirty="0"/>
              <a:t> as an ellipse with axis lengths determined by the </a:t>
            </a:r>
            <a:r>
              <a:rPr lang="en-US" altLang="en-US" sz="2400" i="1" dirty="0"/>
              <a:t>eigenvalues</a:t>
            </a:r>
            <a:r>
              <a:rPr lang="en-US" altLang="en-US" sz="2400" dirty="0"/>
              <a:t> of </a:t>
            </a:r>
            <a:r>
              <a:rPr lang="en-US" altLang="en-US" sz="2400" i="1" dirty="0"/>
              <a:t>H</a:t>
            </a:r>
            <a:r>
              <a:rPr lang="en-US" altLang="en-US" sz="2400" dirty="0"/>
              <a:t> and orientation determined by the </a:t>
            </a:r>
            <a:r>
              <a:rPr lang="en-US" altLang="en-US" sz="2400" i="1" dirty="0"/>
              <a:t>eigenvectors </a:t>
            </a:r>
            <a:r>
              <a:rPr lang="en-US" altLang="en-US" sz="2400" dirty="0"/>
              <a:t>of </a:t>
            </a:r>
            <a:r>
              <a:rPr lang="en-US" altLang="en-US" sz="2400" i="1" dirty="0"/>
              <a:t>H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400" dirty="0"/>
          </a:p>
        </p:txBody>
      </p:sp>
      <p:grpSp>
        <p:nvGrpSpPr>
          <p:cNvPr id="13316" name="Group 21"/>
          <p:cNvGrpSpPr>
            <a:grpSpLocks/>
          </p:cNvGrpSpPr>
          <p:nvPr/>
        </p:nvGrpSpPr>
        <p:grpSpPr bwMode="auto">
          <a:xfrm>
            <a:off x="3349625" y="3657600"/>
            <a:ext cx="5489575" cy="2878138"/>
            <a:chOff x="2254" y="2352"/>
            <a:chExt cx="3458" cy="1813"/>
          </a:xfrm>
        </p:grpSpPr>
        <p:sp>
          <p:nvSpPr>
            <p:cNvPr id="13320" name="Text Box 8"/>
            <p:cNvSpPr txBox="1">
              <a:spLocks noChangeArrowheads="1"/>
            </p:cNvSpPr>
            <p:nvPr/>
          </p:nvSpPr>
          <p:spPr bwMode="auto">
            <a:xfrm>
              <a:off x="4704" y="2736"/>
              <a:ext cx="100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rgbClr val="FF3300"/>
                  </a:solidFill>
                  <a:cs typeface="Times New Roman" panose="02020603050405020304" pitchFamily="18" charset="0"/>
                </a:rPr>
                <a:t>direction of the slowest change</a:t>
              </a:r>
              <a:endParaRPr lang="ru-RU" altLang="en-US" sz="1600">
                <a:solidFill>
                  <a:srgbClr val="FF33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321" name="Text Box 9"/>
            <p:cNvSpPr txBox="1">
              <a:spLocks noChangeArrowheads="1"/>
            </p:cNvSpPr>
            <p:nvPr/>
          </p:nvSpPr>
          <p:spPr bwMode="auto">
            <a:xfrm>
              <a:off x="2688" y="2352"/>
              <a:ext cx="105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rgbClr val="0033CC"/>
                  </a:solidFill>
                  <a:cs typeface="Times New Roman" panose="02020603050405020304" pitchFamily="18" charset="0"/>
                </a:rPr>
                <a:t>direction of the fastest change</a:t>
              </a:r>
              <a:endParaRPr lang="ru-RU" altLang="en-US" sz="1600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322" name="Oval 11"/>
            <p:cNvSpPr>
              <a:spLocks noChangeArrowheads="1"/>
            </p:cNvSpPr>
            <p:nvPr/>
          </p:nvSpPr>
          <p:spPr bwMode="auto">
            <a:xfrm rot="-1106879">
              <a:off x="2254" y="2771"/>
              <a:ext cx="2448" cy="1217"/>
            </a:xfrm>
            <a:prstGeom prst="ellipse">
              <a:avLst/>
            </a:prstGeom>
            <a:solidFill>
              <a:srgbClr val="7CF6D3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23" name="Line 12"/>
            <p:cNvSpPr>
              <a:spLocks noChangeShapeType="1"/>
            </p:cNvSpPr>
            <p:nvPr/>
          </p:nvSpPr>
          <p:spPr bwMode="auto">
            <a:xfrm rot="1280297" flipV="1">
              <a:off x="2555" y="2597"/>
              <a:ext cx="1875" cy="156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Line 13"/>
            <p:cNvSpPr>
              <a:spLocks noChangeShapeType="1"/>
            </p:cNvSpPr>
            <p:nvPr/>
          </p:nvSpPr>
          <p:spPr bwMode="auto">
            <a:xfrm rot="1280297" flipH="1" flipV="1">
              <a:off x="3094" y="2904"/>
              <a:ext cx="798" cy="94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5" name="AutoShape 14"/>
            <p:cNvSpPr>
              <a:spLocks/>
            </p:cNvSpPr>
            <p:nvPr/>
          </p:nvSpPr>
          <p:spPr bwMode="auto">
            <a:xfrm rot="-6496486">
              <a:off x="4037" y="2756"/>
              <a:ext cx="116" cy="1095"/>
            </a:xfrm>
            <a:prstGeom prst="leftBrace">
              <a:avLst>
                <a:gd name="adj1" fmla="val 78664"/>
                <a:gd name="adj2" fmla="val 49065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26" name="AutoShape 15"/>
            <p:cNvSpPr>
              <a:spLocks/>
            </p:cNvSpPr>
            <p:nvPr/>
          </p:nvSpPr>
          <p:spPr bwMode="auto">
            <a:xfrm rot="-1178674">
              <a:off x="3212" y="2864"/>
              <a:ext cx="140" cy="513"/>
            </a:xfrm>
            <a:prstGeom prst="leftBrace">
              <a:avLst>
                <a:gd name="adj1" fmla="val 30536"/>
                <a:gd name="adj2" fmla="val 49065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27" name="Rectangle 16"/>
            <p:cNvSpPr>
              <a:spLocks noChangeArrowheads="1"/>
            </p:cNvSpPr>
            <p:nvPr/>
          </p:nvSpPr>
          <p:spPr bwMode="auto">
            <a:xfrm>
              <a:off x="2400" y="3168"/>
              <a:ext cx="11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</a:t>
              </a:r>
              <a:r>
                <a:rPr lang="ru-RU" altLang="en-US" sz="24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</a:t>
              </a:r>
              <a:r>
                <a:rPr lang="en-US" altLang="en-US" sz="2400" baseline="-250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max</a:t>
              </a:r>
              <a:r>
                <a:rPr lang="en-US" altLang="en-US" sz="24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r>
                <a:rPr lang="en-US" altLang="en-US" sz="2400" baseline="300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-1/2</a:t>
              </a:r>
              <a:endParaRPr lang="ru-RU" altLang="en-US" sz="2400" baseline="300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sp>
          <p:nvSpPr>
            <p:cNvPr id="13328" name="Rectangle 17"/>
            <p:cNvSpPr>
              <a:spLocks noChangeArrowheads="1"/>
            </p:cNvSpPr>
            <p:nvPr/>
          </p:nvSpPr>
          <p:spPr bwMode="auto">
            <a:xfrm>
              <a:off x="3552" y="3360"/>
              <a:ext cx="11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</a:t>
              </a:r>
              <a:r>
                <a:rPr lang="ru-RU" altLang="en-US" sz="24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</a:t>
              </a:r>
              <a:r>
                <a:rPr lang="en-US" altLang="en-US" sz="2400" baseline="-250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min</a:t>
              </a:r>
              <a:r>
                <a:rPr lang="en-US" altLang="en-US" sz="24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r>
                <a:rPr lang="en-US" altLang="en-US" sz="2400" baseline="300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-1/2</a:t>
              </a:r>
              <a:endParaRPr lang="ru-RU" altLang="en-US" sz="2400" baseline="30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</p:grpSp>
      <p:graphicFrame>
        <p:nvGraphicFramePr>
          <p:cNvPr id="13317" name="Object 18"/>
          <p:cNvGraphicFramePr>
            <a:graphicFrameLocks noGrp="1" noChangeAspect="1"/>
          </p:cNvGraphicFramePr>
          <p:nvPr>
            <p:ph idx="1"/>
          </p:nvPr>
        </p:nvGraphicFramePr>
        <p:xfrm>
          <a:off x="406400" y="4111625"/>
          <a:ext cx="2690813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4" name="Equation" r:id="rId4" imgW="1333500" imgH="457200" progId="Equation.3">
                  <p:embed/>
                </p:oleObj>
              </mc:Choice>
              <mc:Fallback>
                <p:oleObj name="Equation" r:id="rId4" imgW="1333500" imgH="4572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4111625"/>
                        <a:ext cx="2690813" cy="92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Text Box 20"/>
          <p:cNvSpPr txBox="1">
            <a:spLocks noChangeArrowheads="1"/>
          </p:cNvSpPr>
          <p:nvPr/>
        </p:nvSpPr>
        <p:spPr bwMode="auto">
          <a:xfrm>
            <a:off x="304800" y="3581400"/>
            <a:ext cx="2251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Ellipse equation:</a:t>
            </a:r>
          </a:p>
        </p:txBody>
      </p:sp>
      <p:sp>
        <p:nvSpPr>
          <p:cNvPr id="13319" name="Rectangle 17"/>
          <p:cNvSpPr>
            <a:spLocks noChangeArrowheads="1"/>
          </p:cNvSpPr>
          <p:nvPr/>
        </p:nvSpPr>
        <p:spPr bwMode="auto">
          <a:xfrm>
            <a:off x="5791200" y="3352800"/>
            <a:ext cx="3084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max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</a:t>
            </a:r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ru-RU" altLang="en-US" sz="24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min</a:t>
            </a:r>
            <a:r>
              <a:rPr lang="ru-RU" altLang="en-US" sz="24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>
                <a:solidFill>
                  <a:srgbClr val="FF33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: eigenvalues of </a:t>
            </a:r>
            <a:r>
              <a:rPr lang="en-US" altLang="en-US" i="1">
                <a:solidFill>
                  <a:srgbClr val="FF33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H</a:t>
            </a:r>
            <a:endParaRPr lang="en-US" altLang="en-US" i="1"/>
          </a:p>
        </p:txBody>
      </p:sp>
    </p:spTree>
    <p:extLst>
      <p:ext uri="{BB962C8B-B14F-4D97-AF65-F5344CB8AC3E}">
        <p14:creationId xmlns:p14="http://schemas.microsoft.com/office/powerpoint/2010/main" val="416821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Quick eigenvalue/eigenvector review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000" dirty="0" smtClean="0"/>
              <a:t>The </a:t>
            </a:r>
            <a:r>
              <a:rPr lang="en-US" altLang="en-US" sz="2000" b="1" dirty="0" smtClean="0"/>
              <a:t>eigenvectors</a:t>
            </a:r>
            <a:r>
              <a:rPr lang="en-US" altLang="en-US" sz="2000" dirty="0" smtClean="0"/>
              <a:t> of a matrix </a:t>
            </a:r>
            <a:r>
              <a:rPr lang="en-US" altLang="en-US" sz="2000" b="1" dirty="0" smtClean="0"/>
              <a:t>A</a:t>
            </a:r>
            <a:r>
              <a:rPr lang="en-US" altLang="en-US" sz="2000" dirty="0" smtClean="0"/>
              <a:t> are the vectors </a:t>
            </a:r>
            <a:r>
              <a:rPr lang="en-US" altLang="en-US" sz="2000" b="1" dirty="0" smtClean="0"/>
              <a:t>x</a:t>
            </a:r>
            <a:r>
              <a:rPr lang="en-US" altLang="en-US" sz="2000" dirty="0" smtClean="0"/>
              <a:t> that satisfy:</a:t>
            </a:r>
          </a:p>
          <a:p>
            <a:pPr eaLnBrk="1" hangingPunct="1">
              <a:buFontTx/>
              <a:buNone/>
            </a:pPr>
            <a:endParaRPr lang="en-US" altLang="en-US" dirty="0" smtClean="0"/>
          </a:p>
          <a:p>
            <a:pPr eaLnBrk="1" hangingPunct="1">
              <a:buFontTx/>
              <a:buNone/>
            </a:pPr>
            <a:r>
              <a:rPr lang="en-US" altLang="en-US" sz="2000" dirty="0" smtClean="0"/>
              <a:t>The scalar </a:t>
            </a:r>
            <a:r>
              <a:rPr lang="en-US" altLang="en-US" sz="2000" dirty="0" smtClean="0">
                <a:sym typeface="Symbol" panose="05050102010706020507" pitchFamily="18" charset="2"/>
              </a:rPr>
              <a:t> </a:t>
            </a:r>
            <a:r>
              <a:rPr lang="en-US" altLang="en-US" sz="2000" dirty="0" smtClean="0"/>
              <a:t>is the </a:t>
            </a:r>
            <a:r>
              <a:rPr lang="en-US" altLang="en-US" sz="2000" b="1" dirty="0" smtClean="0"/>
              <a:t>eigenvalue</a:t>
            </a:r>
            <a:r>
              <a:rPr lang="en-US" altLang="en-US" sz="2000" dirty="0" smtClean="0"/>
              <a:t> corresponding to </a:t>
            </a:r>
            <a:r>
              <a:rPr lang="en-US" altLang="en-US" sz="2000" b="1" dirty="0" smtClean="0"/>
              <a:t>x</a:t>
            </a:r>
          </a:p>
          <a:p>
            <a:pPr lvl="1" eaLnBrk="1" hangingPunct="1"/>
            <a:r>
              <a:rPr lang="en-US" altLang="en-US" sz="1800" dirty="0" smtClean="0"/>
              <a:t>The eigenvalues are found by solving:</a:t>
            </a:r>
          </a:p>
          <a:p>
            <a:pPr lvl="1" eaLnBrk="1" hangingPunct="1"/>
            <a:endParaRPr lang="en-US" altLang="en-US" sz="1800" dirty="0" smtClean="0"/>
          </a:p>
          <a:p>
            <a:pPr lvl="1" eaLnBrk="1" hangingPunct="1"/>
            <a:endParaRPr lang="en-US" altLang="en-US" sz="1800" dirty="0" smtClean="0"/>
          </a:p>
          <a:p>
            <a:pPr lvl="1" eaLnBrk="1" hangingPunct="1"/>
            <a:r>
              <a:rPr lang="en-US" altLang="en-US" sz="1800" dirty="0" smtClean="0"/>
              <a:t>In our case, </a:t>
            </a:r>
            <a:r>
              <a:rPr lang="en-US" altLang="en-US" sz="1800" b="1" i="1" dirty="0" smtClean="0"/>
              <a:t>A</a:t>
            </a:r>
            <a:r>
              <a:rPr lang="en-US" altLang="en-US" sz="1800" i="1" dirty="0" smtClean="0"/>
              <a:t> = </a:t>
            </a:r>
            <a:r>
              <a:rPr lang="en-US" altLang="en-US" sz="1800" b="1" i="1" dirty="0" smtClean="0"/>
              <a:t>H</a:t>
            </a:r>
            <a:r>
              <a:rPr lang="en-US" altLang="en-US" sz="1800" dirty="0" smtClean="0"/>
              <a:t> is a 2x2 matrix, so we have</a:t>
            </a:r>
          </a:p>
          <a:p>
            <a:pPr lvl="1" eaLnBrk="1" hangingPunct="1"/>
            <a:endParaRPr lang="en-US" altLang="en-US" sz="1800" dirty="0" smtClean="0"/>
          </a:p>
          <a:p>
            <a:pPr lvl="1" eaLnBrk="1" hangingPunct="1">
              <a:buFontTx/>
              <a:buNone/>
            </a:pPr>
            <a:endParaRPr lang="en-US" altLang="en-US" sz="1800" dirty="0" smtClean="0"/>
          </a:p>
          <a:p>
            <a:pPr lvl="1" eaLnBrk="1" hangingPunct="1"/>
            <a:r>
              <a:rPr lang="en-US" altLang="en-US" sz="1800" dirty="0" smtClean="0"/>
              <a:t>The solution:</a:t>
            </a:r>
          </a:p>
          <a:p>
            <a:pPr lvl="1" eaLnBrk="1" hangingPunct="1"/>
            <a:endParaRPr lang="en-US" altLang="en-US" sz="1800" dirty="0" smtClean="0"/>
          </a:p>
          <a:p>
            <a:pPr lvl="1" eaLnBrk="1" hangingPunct="1"/>
            <a:endParaRPr lang="en-US" altLang="en-US" sz="1800" dirty="0" smtClean="0"/>
          </a:p>
          <a:p>
            <a:pPr eaLnBrk="1" hangingPunct="1">
              <a:buFontTx/>
              <a:buNone/>
            </a:pPr>
            <a:r>
              <a:rPr lang="en-US" altLang="en-US" sz="2000" dirty="0" smtClean="0"/>
              <a:t>Once you know </a:t>
            </a:r>
            <a:r>
              <a:rPr lang="en-US" altLang="en-US" sz="2000" dirty="0" smtClean="0">
                <a:sym typeface="Symbol" panose="05050102010706020507" pitchFamily="18" charset="2"/>
              </a:rPr>
              <a:t>, you find </a:t>
            </a:r>
            <a:r>
              <a:rPr lang="en-US" altLang="en-US" sz="2000" b="1" dirty="0" smtClean="0">
                <a:sym typeface="Symbol" panose="05050102010706020507" pitchFamily="18" charset="2"/>
              </a:rPr>
              <a:t>x</a:t>
            </a:r>
            <a:r>
              <a:rPr lang="en-US" altLang="en-US" sz="2000" dirty="0" smtClean="0">
                <a:sym typeface="Symbol" panose="05050102010706020507" pitchFamily="18" charset="2"/>
              </a:rPr>
              <a:t> by solving</a:t>
            </a:r>
            <a:endParaRPr lang="en-US" altLang="en-US" sz="2000" dirty="0" smtClean="0"/>
          </a:p>
        </p:txBody>
      </p:sp>
      <p:pic>
        <p:nvPicPr>
          <p:cNvPr id="18436" name="Picture 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8" y="1981200"/>
            <a:ext cx="17526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7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675" y="3249613"/>
            <a:ext cx="244951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9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3" y="4146550"/>
            <a:ext cx="295433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15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016" y="4895056"/>
            <a:ext cx="5776912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17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8" y="6096000"/>
            <a:ext cx="3668712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36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reeform 44"/>
          <p:cNvSpPr>
            <a:spLocks/>
          </p:cNvSpPr>
          <p:nvPr/>
        </p:nvSpPr>
        <p:spPr bwMode="auto">
          <a:xfrm>
            <a:off x="2743200" y="2667000"/>
            <a:ext cx="1600200" cy="1447800"/>
          </a:xfrm>
          <a:custGeom>
            <a:avLst/>
            <a:gdLst>
              <a:gd name="T0" fmla="*/ 0 w 1008"/>
              <a:gd name="T1" fmla="*/ 2147483647 h 912"/>
              <a:gd name="T2" fmla="*/ 0 w 1008"/>
              <a:gd name="T3" fmla="*/ 0 h 912"/>
              <a:gd name="T4" fmla="*/ 2147483647 w 1008"/>
              <a:gd name="T5" fmla="*/ 2147483647 h 912"/>
              <a:gd name="T6" fmla="*/ 0 60000 65536"/>
              <a:gd name="T7" fmla="*/ 0 60000 65536"/>
              <a:gd name="T8" fmla="*/ 0 60000 65536"/>
              <a:gd name="T9" fmla="*/ 0 w 1008"/>
              <a:gd name="T10" fmla="*/ 0 h 912"/>
              <a:gd name="T11" fmla="*/ 1008 w 1008"/>
              <a:gd name="T12" fmla="*/ 912 h 9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8" h="912">
                <a:moveTo>
                  <a:pt x="0" y="912"/>
                </a:moveTo>
                <a:lnTo>
                  <a:pt x="0" y="0"/>
                </a:lnTo>
                <a:lnTo>
                  <a:pt x="1008" y="528"/>
                </a:lnTo>
              </a:path>
            </a:pathLst>
          </a:custGeom>
          <a:noFill/>
          <a:ln w="412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9" name="Rectangle 46"/>
          <p:cNvSpPr>
            <a:spLocks noChangeArrowheads="1"/>
          </p:cNvSpPr>
          <p:nvPr/>
        </p:nvSpPr>
        <p:spPr bwMode="auto">
          <a:xfrm>
            <a:off x="2470150" y="33893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19460" name="Straight Arrow Connector 27"/>
          <p:cNvCxnSpPr>
            <a:cxnSpLocks noChangeShapeType="1"/>
            <a:stCxn id="19464" idx="5"/>
          </p:cNvCxnSpPr>
          <p:nvPr/>
        </p:nvCxnSpPr>
        <p:spPr bwMode="auto">
          <a:xfrm rot="5400000" flipH="1">
            <a:off x="2470944" y="3385344"/>
            <a:ext cx="520700" cy="1588"/>
          </a:xfrm>
          <a:prstGeom prst="straightConnector1">
            <a:avLst/>
          </a:prstGeom>
          <a:noFill/>
          <a:ln w="57150">
            <a:solidFill>
              <a:srgbClr val="00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1" name="Straight Arrow Connector 30"/>
          <p:cNvCxnSpPr>
            <a:cxnSpLocks noChangeShapeType="1"/>
            <a:endCxn id="19465" idx="2"/>
          </p:cNvCxnSpPr>
          <p:nvPr/>
        </p:nvCxnSpPr>
        <p:spPr bwMode="auto">
          <a:xfrm rot="10800000">
            <a:off x="2209800" y="3619500"/>
            <a:ext cx="534988" cy="26988"/>
          </a:xfrm>
          <a:prstGeom prst="straightConnector1">
            <a:avLst/>
          </a:prstGeom>
          <a:noFill/>
          <a:ln w="57150">
            <a:solidFill>
              <a:srgbClr val="00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Corner detection:  the math</a:t>
            </a:r>
          </a:p>
        </p:txBody>
      </p:sp>
      <p:sp>
        <p:nvSpPr>
          <p:cNvPr id="19463" name="Rectangle 11"/>
          <p:cNvSpPr>
            <a:spLocks noChangeArrowheads="1"/>
          </p:cNvSpPr>
          <p:nvPr/>
        </p:nvSpPr>
        <p:spPr bwMode="auto">
          <a:xfrm>
            <a:off x="685800" y="4343400"/>
            <a:ext cx="792480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/>
              <a:t>Eigenvalues and eigenvectors of H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/>
              <a:t>Define shift directions with the smallest and largest change in error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/>
              <a:t>x</a:t>
            </a:r>
            <a:r>
              <a:rPr lang="en-US" altLang="en-US" sz="2000" baseline="-25000"/>
              <a:t>max</a:t>
            </a:r>
            <a:r>
              <a:rPr lang="en-US" altLang="en-US" sz="2000"/>
              <a:t> = direction of largest increase in </a:t>
            </a:r>
            <a:r>
              <a:rPr lang="en-US" altLang="en-US" sz="2000" i="1"/>
              <a:t>E</a:t>
            </a:r>
            <a:endParaRPr lang="en-US" altLang="en-US" sz="2000"/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>
                <a:sym typeface="Symbol" panose="05050102010706020507" pitchFamily="18" charset="2"/>
              </a:rPr>
              <a:t></a:t>
            </a:r>
            <a:r>
              <a:rPr lang="en-US" altLang="en-US" sz="2000" baseline="-25000">
                <a:sym typeface="Symbol" panose="05050102010706020507" pitchFamily="18" charset="2"/>
              </a:rPr>
              <a:t>max</a:t>
            </a:r>
            <a:r>
              <a:rPr lang="en-US" altLang="en-US" sz="2000"/>
              <a:t> = amount of increase in direction x</a:t>
            </a:r>
            <a:r>
              <a:rPr lang="en-US" altLang="en-US" sz="2000" baseline="-25000"/>
              <a:t>max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/>
              <a:t>x</a:t>
            </a:r>
            <a:r>
              <a:rPr lang="en-US" altLang="en-US" sz="2000" baseline="-25000"/>
              <a:t>min</a:t>
            </a:r>
            <a:r>
              <a:rPr lang="en-US" altLang="en-US" sz="2000"/>
              <a:t> = direction of smallest increase in </a:t>
            </a:r>
            <a:r>
              <a:rPr lang="en-US" altLang="en-US" sz="2000" i="1"/>
              <a:t>E</a:t>
            </a:r>
            <a:r>
              <a:rPr lang="en-US" altLang="en-US" sz="2000"/>
              <a:t> 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>
                <a:sym typeface="Symbol" panose="05050102010706020507" pitchFamily="18" charset="2"/>
              </a:rPr>
              <a:t></a:t>
            </a:r>
            <a:r>
              <a:rPr lang="en-US" altLang="en-US" sz="2000" baseline="-25000"/>
              <a:t>min</a:t>
            </a:r>
            <a:r>
              <a:rPr lang="en-US" altLang="en-US" sz="2000"/>
              <a:t> = amount of increase in direction x</a:t>
            </a:r>
            <a:r>
              <a:rPr lang="en-US" altLang="en-US" sz="2000" baseline="-25000"/>
              <a:t>min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endParaRPr lang="en-US" altLang="en-US" sz="2000"/>
          </a:p>
        </p:txBody>
      </p:sp>
      <p:sp>
        <p:nvSpPr>
          <p:cNvPr id="19464" name="Oval 25"/>
          <p:cNvSpPr>
            <a:spLocks noChangeArrowheads="1"/>
          </p:cNvSpPr>
          <p:nvPr/>
        </p:nvSpPr>
        <p:spPr bwMode="auto">
          <a:xfrm>
            <a:off x="2667000" y="3581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465" name="Oval 26"/>
          <p:cNvSpPr>
            <a:spLocks noChangeArrowheads="1"/>
          </p:cNvSpPr>
          <p:nvPr/>
        </p:nvSpPr>
        <p:spPr bwMode="auto">
          <a:xfrm>
            <a:off x="2209800" y="3124200"/>
            <a:ext cx="990600" cy="990600"/>
          </a:xfrm>
          <a:prstGeom prst="ellips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466" name="Rectangle 9"/>
          <p:cNvSpPr>
            <a:spLocks noChangeArrowheads="1"/>
          </p:cNvSpPr>
          <p:nvPr/>
        </p:nvSpPr>
        <p:spPr bwMode="auto">
          <a:xfrm>
            <a:off x="2133600" y="2698750"/>
            <a:ext cx="611188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>
                <a:solidFill>
                  <a:srgbClr val="0066FF"/>
                </a:solidFill>
                <a:latin typeface="Arial" panose="020B0604020202020204" pitchFamily="34" charset="0"/>
              </a:rPr>
              <a:t> x</a:t>
            </a:r>
            <a:r>
              <a:rPr lang="en-US" altLang="en-US" baseline="-25000">
                <a:solidFill>
                  <a:srgbClr val="0066FF"/>
                </a:solidFill>
                <a:latin typeface="Arial" panose="020B0604020202020204" pitchFamily="34" charset="0"/>
              </a:rPr>
              <a:t>min</a:t>
            </a:r>
          </a:p>
        </p:txBody>
      </p:sp>
      <p:sp>
        <p:nvSpPr>
          <p:cNvPr id="19467" name="Rectangle 15"/>
          <p:cNvSpPr>
            <a:spLocks noChangeArrowheads="1"/>
          </p:cNvSpPr>
          <p:nvPr/>
        </p:nvSpPr>
        <p:spPr bwMode="auto">
          <a:xfrm>
            <a:off x="1600200" y="3460750"/>
            <a:ext cx="6540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>
                <a:solidFill>
                  <a:srgbClr val="0066FF"/>
                </a:solidFill>
                <a:latin typeface="Arial" panose="020B0604020202020204" pitchFamily="34" charset="0"/>
              </a:rPr>
              <a:t> x</a:t>
            </a:r>
            <a:r>
              <a:rPr lang="en-US" altLang="en-US" baseline="-25000">
                <a:solidFill>
                  <a:srgbClr val="0066FF"/>
                </a:solidFill>
                <a:latin typeface="Arial" panose="020B0604020202020204" pitchFamily="34" charset="0"/>
              </a:rPr>
              <a:t>max</a:t>
            </a:r>
          </a:p>
        </p:txBody>
      </p:sp>
      <p:pic>
        <p:nvPicPr>
          <p:cNvPr id="194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053138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9" name="Left Brace 17"/>
          <p:cNvSpPr>
            <a:spLocks/>
          </p:cNvSpPr>
          <p:nvPr/>
        </p:nvSpPr>
        <p:spPr bwMode="auto">
          <a:xfrm rot="-5400000">
            <a:off x="5340350" y="1898650"/>
            <a:ext cx="304800" cy="1536700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9470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2971800"/>
            <a:ext cx="4572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00400"/>
            <a:ext cx="241935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83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Corner detection:  the math</a:t>
            </a:r>
          </a:p>
        </p:txBody>
      </p:sp>
      <p:sp>
        <p:nvSpPr>
          <p:cNvPr id="20483" name="Rectangle 10"/>
          <p:cNvSpPr>
            <a:spLocks noChangeArrowheads="1"/>
          </p:cNvSpPr>
          <p:nvPr/>
        </p:nvSpPr>
        <p:spPr bwMode="auto">
          <a:xfrm>
            <a:off x="685800" y="1371600"/>
            <a:ext cx="8229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/>
              <a:t>How are </a:t>
            </a:r>
            <a:r>
              <a:rPr lang="en-US" altLang="en-US" sz="2000">
                <a:sym typeface="Symbol" panose="05050102010706020507" pitchFamily="18" charset="2"/>
              </a:rPr>
              <a:t></a:t>
            </a:r>
            <a:r>
              <a:rPr lang="en-US" altLang="en-US" sz="2000" baseline="-25000">
                <a:sym typeface="Symbol" panose="05050102010706020507" pitchFamily="18" charset="2"/>
              </a:rPr>
              <a:t>max</a:t>
            </a:r>
            <a:r>
              <a:rPr lang="en-US" altLang="en-US" sz="2000">
                <a:sym typeface="Symbol" panose="05050102010706020507" pitchFamily="18" charset="2"/>
              </a:rPr>
              <a:t>, x</a:t>
            </a:r>
            <a:r>
              <a:rPr lang="en-US" altLang="en-US" sz="2000" baseline="-25000">
                <a:sym typeface="Symbol" panose="05050102010706020507" pitchFamily="18" charset="2"/>
              </a:rPr>
              <a:t>max</a:t>
            </a:r>
            <a:r>
              <a:rPr lang="en-US" altLang="en-US" sz="2000">
                <a:sym typeface="Symbol" panose="05050102010706020507" pitchFamily="18" charset="2"/>
              </a:rPr>
              <a:t>, </a:t>
            </a:r>
            <a:r>
              <a:rPr lang="en-US" altLang="en-US" sz="2000" baseline="-25000">
                <a:sym typeface="Symbol" panose="05050102010706020507" pitchFamily="18" charset="2"/>
              </a:rPr>
              <a:t>min</a:t>
            </a:r>
            <a:r>
              <a:rPr lang="en-US" altLang="en-US" sz="2000">
                <a:sym typeface="Symbol" panose="05050102010706020507" pitchFamily="18" charset="2"/>
              </a:rPr>
              <a:t>, and x</a:t>
            </a:r>
            <a:r>
              <a:rPr lang="en-US" altLang="en-US" sz="2000" baseline="-25000">
                <a:sym typeface="Symbol" panose="05050102010706020507" pitchFamily="18" charset="2"/>
              </a:rPr>
              <a:t>min</a:t>
            </a:r>
            <a:r>
              <a:rPr lang="en-US" altLang="en-US" sz="2000">
                <a:sym typeface="Symbol" panose="05050102010706020507" pitchFamily="18" charset="2"/>
              </a:rPr>
              <a:t> relevant for feature detection?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000">
                <a:sym typeface="Symbol" panose="05050102010706020507" pitchFamily="18" charset="2"/>
              </a:rPr>
              <a:t>What’s our feature scoring function?</a:t>
            </a:r>
            <a:endParaRPr lang="en-US" altLang="en-US" sz="2000"/>
          </a:p>
          <a:p>
            <a:pPr eaLnBrk="1" hangingPunct="1">
              <a:spcBef>
                <a:spcPct val="20000"/>
              </a:spcBef>
            </a:pPr>
            <a:endParaRPr lang="en-US" altLang="en-US" sz="2000"/>
          </a:p>
          <a:p>
            <a:pPr eaLnBrk="1" hangingPunct="1">
              <a:spcBef>
                <a:spcPct val="20000"/>
              </a:spcBef>
            </a:pPr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156801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Corner detection:  the math</a:t>
            </a:r>
          </a:p>
        </p:txBody>
      </p:sp>
      <p:sp>
        <p:nvSpPr>
          <p:cNvPr id="21507" name="Rectangle 10"/>
          <p:cNvSpPr>
            <a:spLocks noChangeArrowheads="1"/>
          </p:cNvSpPr>
          <p:nvPr/>
        </p:nvSpPr>
        <p:spPr bwMode="auto">
          <a:xfrm>
            <a:off x="685800" y="914400"/>
            <a:ext cx="8229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28600" y="3427413"/>
            <a:ext cx="2762250" cy="3313112"/>
            <a:chOff x="228600" y="3427413"/>
            <a:chExt cx="2762250" cy="3313112"/>
          </a:xfrm>
        </p:grpSpPr>
        <p:pic>
          <p:nvPicPr>
            <p:cNvPr id="2151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427413"/>
              <a:ext cx="2762250" cy="27622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7" name="Picture 11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6381750"/>
              <a:ext cx="269875" cy="35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09" name="Rectangle 10"/>
          <p:cNvSpPr>
            <a:spLocks noChangeArrowheads="1"/>
          </p:cNvSpPr>
          <p:nvPr/>
        </p:nvSpPr>
        <p:spPr bwMode="auto">
          <a:xfrm>
            <a:off x="685800" y="1371600"/>
            <a:ext cx="8229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/>
              <a:t>How are </a:t>
            </a:r>
            <a:r>
              <a:rPr lang="en-US" altLang="en-US" sz="2000">
                <a:sym typeface="Symbol" panose="05050102010706020507" pitchFamily="18" charset="2"/>
              </a:rPr>
              <a:t></a:t>
            </a:r>
            <a:r>
              <a:rPr lang="en-US" altLang="en-US" sz="2000" baseline="-25000">
                <a:sym typeface="Symbol" panose="05050102010706020507" pitchFamily="18" charset="2"/>
              </a:rPr>
              <a:t>max</a:t>
            </a:r>
            <a:r>
              <a:rPr lang="en-US" altLang="en-US" sz="2000">
                <a:sym typeface="Symbol" panose="05050102010706020507" pitchFamily="18" charset="2"/>
              </a:rPr>
              <a:t>, x</a:t>
            </a:r>
            <a:r>
              <a:rPr lang="en-US" altLang="en-US" sz="2000" baseline="-25000">
                <a:sym typeface="Symbol" panose="05050102010706020507" pitchFamily="18" charset="2"/>
              </a:rPr>
              <a:t>max</a:t>
            </a:r>
            <a:r>
              <a:rPr lang="en-US" altLang="en-US" sz="2000">
                <a:sym typeface="Symbol" panose="05050102010706020507" pitchFamily="18" charset="2"/>
              </a:rPr>
              <a:t>, </a:t>
            </a:r>
            <a:r>
              <a:rPr lang="en-US" altLang="en-US" sz="2000" baseline="-25000">
                <a:sym typeface="Symbol" panose="05050102010706020507" pitchFamily="18" charset="2"/>
              </a:rPr>
              <a:t>min</a:t>
            </a:r>
            <a:r>
              <a:rPr lang="en-US" altLang="en-US" sz="2000">
                <a:sym typeface="Symbol" panose="05050102010706020507" pitchFamily="18" charset="2"/>
              </a:rPr>
              <a:t>, and x</a:t>
            </a:r>
            <a:r>
              <a:rPr lang="en-US" altLang="en-US" sz="2000" baseline="-25000">
                <a:sym typeface="Symbol" panose="05050102010706020507" pitchFamily="18" charset="2"/>
              </a:rPr>
              <a:t>min</a:t>
            </a:r>
            <a:r>
              <a:rPr lang="en-US" altLang="en-US" sz="2000">
                <a:sym typeface="Symbol" panose="05050102010706020507" pitchFamily="18" charset="2"/>
              </a:rPr>
              <a:t> relevant for feature detection?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000">
                <a:sym typeface="Symbol" panose="05050102010706020507" pitchFamily="18" charset="2"/>
              </a:rPr>
              <a:t>What’s our feature scoring function?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000"/>
              <a:t>Want </a:t>
            </a:r>
            <a:r>
              <a:rPr lang="en-US" altLang="en-US" sz="2000" i="1"/>
              <a:t>E</a:t>
            </a:r>
            <a:r>
              <a:rPr lang="en-US" altLang="en-US" sz="2000"/>
              <a:t>(</a:t>
            </a:r>
            <a:r>
              <a:rPr lang="en-US" altLang="en-US" sz="2000" i="1"/>
              <a:t>u</a:t>
            </a:r>
            <a:r>
              <a:rPr lang="en-US" altLang="en-US" sz="2000"/>
              <a:t>,</a:t>
            </a:r>
            <a:r>
              <a:rPr lang="en-US" altLang="en-US" sz="2000" i="1"/>
              <a:t>v</a:t>
            </a:r>
            <a:r>
              <a:rPr lang="en-US" altLang="en-US" sz="2000"/>
              <a:t>) to be large for small shifts in all directions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000"/>
              <a:t>the minimum of </a:t>
            </a:r>
            <a:r>
              <a:rPr lang="en-US" altLang="en-US" sz="2000" i="1"/>
              <a:t>E</a:t>
            </a:r>
            <a:r>
              <a:rPr lang="en-US" altLang="en-US" sz="2000"/>
              <a:t>(</a:t>
            </a:r>
            <a:r>
              <a:rPr lang="en-US" altLang="en-US" sz="2000" i="1"/>
              <a:t>u</a:t>
            </a:r>
            <a:r>
              <a:rPr lang="en-US" altLang="en-US" sz="2000"/>
              <a:t>,</a:t>
            </a:r>
            <a:r>
              <a:rPr lang="en-US" altLang="en-US" sz="2000" i="1"/>
              <a:t>v</a:t>
            </a:r>
            <a:r>
              <a:rPr lang="en-US" altLang="en-US" sz="2000"/>
              <a:t>) should be large, over all unit vectors [</a:t>
            </a:r>
            <a:r>
              <a:rPr lang="en-US" altLang="en-US" sz="2000" i="1"/>
              <a:t>u v</a:t>
            </a:r>
            <a:r>
              <a:rPr lang="en-US" altLang="en-US" sz="2000"/>
              <a:t>]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000"/>
              <a:t>this minimum is given by the smaller eigenvalue (</a:t>
            </a:r>
            <a:r>
              <a:rPr lang="en-US" altLang="en-US" sz="2000">
                <a:sym typeface="Symbol" panose="05050102010706020507" pitchFamily="18" charset="2"/>
              </a:rPr>
              <a:t></a:t>
            </a:r>
            <a:r>
              <a:rPr lang="en-US" altLang="en-US" sz="2000" baseline="-25000"/>
              <a:t>min</a:t>
            </a:r>
            <a:r>
              <a:rPr lang="en-US" altLang="en-US" sz="2000"/>
              <a:t>) of </a:t>
            </a:r>
            <a:r>
              <a:rPr lang="en-US" altLang="en-US" sz="2000" i="1"/>
              <a:t>H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2000"/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3181350" y="3427413"/>
            <a:ext cx="2762250" cy="3302000"/>
            <a:chOff x="3181350" y="3427413"/>
            <a:chExt cx="2762250" cy="3302000"/>
          </a:xfrm>
        </p:grpSpPr>
        <p:pic>
          <p:nvPicPr>
            <p:cNvPr id="21514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1350" y="3427413"/>
              <a:ext cx="2762250" cy="276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5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6248400"/>
              <a:ext cx="1009650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6096000" y="3427413"/>
            <a:ext cx="2762250" cy="3302000"/>
            <a:chOff x="6096000" y="3427413"/>
            <a:chExt cx="2762250" cy="3301999"/>
          </a:xfrm>
        </p:grpSpPr>
        <p:pic>
          <p:nvPicPr>
            <p:cNvPr id="21512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3427413"/>
              <a:ext cx="2762250" cy="276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3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2788" y="6248400"/>
              <a:ext cx="938212" cy="48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3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module:</a:t>
            </a:r>
            <a:br>
              <a:rPr lang="en-US" dirty="0" smtClean="0"/>
            </a:br>
            <a:r>
              <a:rPr lang="en-US" dirty="0" smtClean="0"/>
              <a:t>Correspondence </a:t>
            </a:r>
            <a:r>
              <a:rPr lang="en-US" dirty="0"/>
              <a:t>and </a:t>
            </a:r>
            <a:r>
              <a:rPr lang="en-US" dirty="0" smtClean="0"/>
              <a:t>Alignment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Correspondence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matching points, patches, edges, or regions across images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2" descr="http://blog.chron.com/goodmombadmom/files/legacy/Br%20stop%20sign%202%20cop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3292" y="3440683"/>
            <a:ext cx="1987600" cy="287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freefoto.com/images/41/15/41_15_85---Stop-Sign_w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992" y="3682112"/>
            <a:ext cx="1600200" cy="23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blog.chron.com/goodmombadmom/files/legacy/Br%20stop%20sign%202%20cop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55492" y="4358768"/>
            <a:ext cx="502768" cy="51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freefoto.com/images/41/15/41_15_85---Stop-Sign_we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6354" y="4317141"/>
            <a:ext cx="476250" cy="60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1933956" y="3988754"/>
            <a:ext cx="685800" cy="88753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71388" y="4317141"/>
            <a:ext cx="685800" cy="88753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12692" y="4364864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≈</a:t>
            </a:r>
            <a:endParaRPr lang="en-US" sz="28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619756" y="4432522"/>
            <a:ext cx="783336" cy="185007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832604" y="4704095"/>
            <a:ext cx="938784" cy="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7443598" y="6581001"/>
            <a:ext cx="17739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Derek Hoiem</a:t>
            </a:r>
            <a:endParaRPr lang="en-US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3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/>
          <p:cNvSpPr>
            <a:spLocks noChangeArrowheads="1"/>
          </p:cNvSpPr>
          <p:nvPr/>
        </p:nvSpPr>
        <p:spPr bwMode="auto">
          <a:xfrm>
            <a:off x="838200" y="4800600"/>
            <a:ext cx="3124200" cy="1219200"/>
          </a:xfrm>
          <a:prstGeom prst="rightArrowCallout">
            <a:avLst>
              <a:gd name="adj1" fmla="val 25000"/>
              <a:gd name="adj2" fmla="val 24093"/>
              <a:gd name="adj3" fmla="val 41581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Interpreting the eigenvalues</a:t>
            </a:r>
            <a:endParaRPr lang="ru-RU" altLang="en-US" smtClean="0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4038600" y="17526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7772400" y="60960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ru-RU" altLang="en-US" sz="2400" baseline="-2500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3124200" y="18288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ru-RU" altLang="en-US" sz="2400" baseline="-2500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4495800" y="1752600"/>
            <a:ext cx="3886200" cy="3937000"/>
          </a:xfrm>
          <a:custGeom>
            <a:avLst/>
            <a:gdLst>
              <a:gd name="T0" fmla="*/ 0 w 2448"/>
              <a:gd name="T1" fmla="*/ 2147483647 h 2480"/>
              <a:gd name="T2" fmla="*/ 1693545118 w 2448"/>
              <a:gd name="T3" fmla="*/ 0 h 2480"/>
              <a:gd name="T4" fmla="*/ 2147483647 w 2448"/>
              <a:gd name="T5" fmla="*/ 0 h 2480"/>
              <a:gd name="T6" fmla="*/ 2147483647 w 2448"/>
              <a:gd name="T7" fmla="*/ 2147483647 h 2480"/>
              <a:gd name="T8" fmla="*/ 1398687351 w 2448"/>
              <a:gd name="T9" fmla="*/ 2147483647 h 2480"/>
              <a:gd name="T10" fmla="*/ 0 w 2448"/>
              <a:gd name="T11" fmla="*/ 2147483647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2536" name="AutoShape 8"/>
          <p:cNvSpPr>
            <a:spLocks noChangeArrowheads="1"/>
          </p:cNvSpPr>
          <p:nvPr/>
        </p:nvSpPr>
        <p:spPr bwMode="auto">
          <a:xfrm>
            <a:off x="4038600" y="43434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5562600" y="2362200"/>
            <a:ext cx="26670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“Corner”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/>
            </a:r>
            <a:b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and </a:t>
            </a:r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are large,</a:t>
            </a:r>
            <a:b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~ </a:t>
            </a:r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;</a:t>
            </a:r>
            <a:b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400" i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increases in all directions</a:t>
            </a:r>
            <a:endParaRPr lang="ru-RU" altLang="en-US" sz="200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914400" y="4800600"/>
            <a:ext cx="23622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and </a:t>
            </a:r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are small;</a:t>
            </a:r>
            <a:b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400" i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is almost constant in all directions</a:t>
            </a:r>
            <a:endParaRPr lang="ru-RU" altLang="en-US" sz="200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7162800" y="5105400"/>
            <a:ext cx="1295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“Edge”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/>
            </a:r>
            <a:b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&gt;&gt; </a:t>
            </a:r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ru-RU" altLang="en-US" sz="200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4114800" y="1905000"/>
            <a:ext cx="1295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“Edge”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/>
            </a:r>
            <a:b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&gt;&gt; </a:t>
            </a:r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ru-RU" altLang="en-US" sz="200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3962400" y="5181600"/>
            <a:ext cx="1219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“Flat” region</a:t>
            </a:r>
            <a:endParaRPr lang="ru-RU" altLang="en-US" sz="240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533400" y="1263650"/>
            <a:ext cx="8001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cs typeface="Times New Roman" panose="02020603050405020304" pitchFamily="18" charset="0"/>
              </a:rPr>
              <a:t>Classification of image points using eigenvalues of </a:t>
            </a:r>
            <a:r>
              <a:rPr lang="en-US" altLang="en-US" i="1">
                <a:cs typeface="Times New Roman" panose="02020603050405020304" pitchFamily="18" charset="0"/>
              </a:rPr>
              <a:t>M</a:t>
            </a:r>
            <a:r>
              <a:rPr lang="en-US" altLang="en-US">
                <a:cs typeface="Times New Roman" panose="02020603050405020304" pitchFamily="18" charset="0"/>
              </a:rPr>
              <a:t>:</a:t>
            </a:r>
            <a:endParaRPr lang="ru-RU" altLang="en-US">
              <a:cs typeface="Times New Roman" panose="02020603050405020304" pitchFamily="18" charset="0"/>
            </a:endParaRPr>
          </a:p>
        </p:txBody>
      </p:sp>
      <p:sp>
        <p:nvSpPr>
          <p:cNvPr id="22543" name="Oval 15"/>
          <p:cNvSpPr>
            <a:spLocks noChangeArrowheads="1"/>
          </p:cNvSpPr>
          <p:nvPr/>
        </p:nvSpPr>
        <p:spPr bwMode="auto">
          <a:xfrm>
            <a:off x="6934200" y="2133600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4" name="Oval 16"/>
          <p:cNvSpPr>
            <a:spLocks noChangeArrowheads="1"/>
          </p:cNvSpPr>
          <p:nvPr/>
        </p:nvSpPr>
        <p:spPr bwMode="auto">
          <a:xfrm>
            <a:off x="4184650" y="1828800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5" name="Oval 17"/>
          <p:cNvSpPr>
            <a:spLocks noChangeArrowheads="1"/>
          </p:cNvSpPr>
          <p:nvPr/>
        </p:nvSpPr>
        <p:spPr bwMode="auto">
          <a:xfrm>
            <a:off x="4267200" y="49530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6" name="Oval 18"/>
          <p:cNvSpPr>
            <a:spLocks noChangeArrowheads="1"/>
          </p:cNvSpPr>
          <p:nvPr/>
        </p:nvSpPr>
        <p:spPr bwMode="auto">
          <a:xfrm rot="5542000">
            <a:off x="6650832" y="5557043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50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Corner detection summary</a:t>
            </a:r>
            <a:endParaRPr lang="ru-RU" altLang="en-US" smtClean="0"/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7413"/>
            <a:ext cx="2762250" cy="276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3427413"/>
            <a:ext cx="27622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7413"/>
            <a:ext cx="27622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1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381750"/>
            <a:ext cx="26987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Rectangle 10"/>
          <p:cNvSpPr>
            <a:spLocks noChangeArrowheads="1"/>
          </p:cNvSpPr>
          <p:nvPr/>
        </p:nvSpPr>
        <p:spPr bwMode="auto">
          <a:xfrm>
            <a:off x="685800" y="12192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/>
              <a:t>Here’s what you do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Compute the gradient at each point in the image</a:t>
            </a:r>
            <a:endParaRPr lang="en-US" altLang="en-US" sz="2000"/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Create the </a:t>
            </a:r>
            <a:r>
              <a:rPr lang="en-US" altLang="en-US" i="1"/>
              <a:t>H</a:t>
            </a:r>
            <a:r>
              <a:rPr lang="en-US" altLang="en-US"/>
              <a:t> matrix from the entries in the gradient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Compute the eigenvalues. 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Find points with large response (</a:t>
            </a:r>
            <a:r>
              <a:rPr lang="en-US" altLang="en-US">
                <a:sym typeface="Symbol" panose="05050102010706020507" pitchFamily="18" charset="2"/>
              </a:rPr>
              <a:t></a:t>
            </a:r>
            <a:r>
              <a:rPr lang="en-US" altLang="en-US" baseline="-25000">
                <a:sym typeface="Symbol" panose="05050102010706020507" pitchFamily="18" charset="2"/>
              </a:rPr>
              <a:t>min</a:t>
            </a:r>
            <a:r>
              <a:rPr lang="en-US" altLang="en-US">
                <a:sym typeface="Symbol" panose="05050102010706020507" pitchFamily="18" charset="2"/>
              </a:rPr>
              <a:t> </a:t>
            </a:r>
            <a:r>
              <a:rPr lang="en-US" altLang="en-US"/>
              <a:t>&gt; threshold)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Choose those points where </a:t>
            </a:r>
            <a:r>
              <a:rPr lang="en-US" altLang="en-US">
                <a:sym typeface="Symbol" panose="05050102010706020507" pitchFamily="18" charset="2"/>
              </a:rPr>
              <a:t></a:t>
            </a:r>
            <a:r>
              <a:rPr lang="en-US" altLang="en-US" baseline="-25000">
                <a:sym typeface="Symbol" panose="05050102010706020507" pitchFamily="18" charset="2"/>
              </a:rPr>
              <a:t>min </a:t>
            </a:r>
            <a:r>
              <a:rPr lang="en-US" altLang="en-US"/>
              <a:t>is a local maximum as features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endParaRPr lang="en-US" altLang="en-US"/>
          </a:p>
        </p:txBody>
      </p:sp>
      <p:pic>
        <p:nvPicPr>
          <p:cNvPr id="2356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248400"/>
            <a:ext cx="100965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88" y="6248400"/>
            <a:ext cx="9382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72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Corner detection summary</a:t>
            </a:r>
            <a:endParaRPr lang="ru-RU" altLang="en-US" smtClean="0"/>
          </a:p>
        </p:txBody>
      </p:sp>
      <p:pic>
        <p:nvPicPr>
          <p:cNvPr id="2457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27622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524250"/>
            <a:ext cx="256698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12"/>
          <p:cNvSpPr>
            <a:spLocks noChangeArrowheads="1"/>
          </p:cNvSpPr>
          <p:nvPr/>
        </p:nvSpPr>
        <p:spPr bwMode="auto">
          <a:xfrm>
            <a:off x="6524625" y="4410075"/>
            <a:ext cx="228600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24582" name="Straight Arrow Connector 20"/>
          <p:cNvCxnSpPr>
            <a:cxnSpLocks noChangeShapeType="1"/>
          </p:cNvCxnSpPr>
          <p:nvPr/>
        </p:nvCxnSpPr>
        <p:spPr bwMode="auto">
          <a:xfrm rot="10800000">
            <a:off x="4624388" y="3524250"/>
            <a:ext cx="2128837" cy="8858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3" name="Straight Arrow Connector 22"/>
          <p:cNvCxnSpPr>
            <a:cxnSpLocks noChangeShapeType="1"/>
          </p:cNvCxnSpPr>
          <p:nvPr/>
        </p:nvCxnSpPr>
        <p:spPr bwMode="auto">
          <a:xfrm rot="10800000" flipV="1">
            <a:off x="4624388" y="4638675"/>
            <a:ext cx="2128837" cy="1533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4" name="Rectangle 24"/>
          <p:cNvSpPr>
            <a:spLocks noChangeArrowheads="1"/>
          </p:cNvSpPr>
          <p:nvPr/>
        </p:nvSpPr>
        <p:spPr bwMode="auto">
          <a:xfrm>
            <a:off x="1066800" y="2895600"/>
            <a:ext cx="6864350" cy="3048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458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88" y="6248400"/>
            <a:ext cx="9382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685800" y="12192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/>
              <a:t>Here’s what you do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Compute the gradient at each point in the image</a:t>
            </a:r>
            <a:endParaRPr lang="en-US" altLang="en-US" sz="2000"/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Create the </a:t>
            </a:r>
            <a:r>
              <a:rPr lang="en-US" altLang="en-US" i="1"/>
              <a:t>H</a:t>
            </a:r>
            <a:r>
              <a:rPr lang="en-US" altLang="en-US"/>
              <a:t> matrix from the entries in the gradient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Compute the eigenvalues. 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Find points with large response (</a:t>
            </a:r>
            <a:r>
              <a:rPr lang="en-US" altLang="en-US">
                <a:sym typeface="Symbol" panose="05050102010706020507" pitchFamily="18" charset="2"/>
              </a:rPr>
              <a:t></a:t>
            </a:r>
            <a:r>
              <a:rPr lang="en-US" altLang="en-US" baseline="-25000">
                <a:sym typeface="Symbol" panose="05050102010706020507" pitchFamily="18" charset="2"/>
              </a:rPr>
              <a:t>min</a:t>
            </a:r>
            <a:r>
              <a:rPr lang="en-US" altLang="en-US">
                <a:sym typeface="Symbol" panose="05050102010706020507" pitchFamily="18" charset="2"/>
              </a:rPr>
              <a:t> </a:t>
            </a:r>
            <a:r>
              <a:rPr lang="en-US" altLang="en-US"/>
              <a:t>&gt; threshold)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Choose those points where </a:t>
            </a:r>
            <a:r>
              <a:rPr lang="en-US" altLang="en-US">
                <a:sym typeface="Symbol" panose="05050102010706020507" pitchFamily="18" charset="2"/>
              </a:rPr>
              <a:t></a:t>
            </a:r>
            <a:r>
              <a:rPr lang="en-US" altLang="en-US" baseline="-25000">
                <a:sym typeface="Symbol" panose="05050102010706020507" pitchFamily="18" charset="2"/>
              </a:rPr>
              <a:t>min </a:t>
            </a:r>
            <a:r>
              <a:rPr lang="en-US" altLang="en-US"/>
              <a:t>is a local maximum as features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736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Harris operator</a:t>
            </a:r>
            <a:endParaRPr lang="ru-RU" altLang="en-US" smtClean="0"/>
          </a:p>
        </p:txBody>
      </p:sp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685800" y="1752600"/>
            <a:ext cx="8153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>
                <a:sym typeface="Symbol" panose="05050102010706020507" pitchFamily="18" charset="2"/>
              </a:rPr>
              <a:t></a:t>
            </a:r>
            <a:r>
              <a:rPr lang="en-US" altLang="en-US" sz="2000" baseline="-25000">
                <a:sym typeface="Symbol" panose="05050102010706020507" pitchFamily="18" charset="2"/>
              </a:rPr>
              <a:t>min </a:t>
            </a:r>
            <a:r>
              <a:rPr lang="en-US" altLang="en-US" sz="2000"/>
              <a:t>is a variant of the “Harris operator” for feature detection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endParaRPr lang="en-US" altLang="en-US" sz="2000"/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endParaRPr lang="en-US" altLang="en-US" sz="2000"/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endParaRPr lang="en-US" altLang="en-US" sz="2000"/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endParaRPr lang="en-US" altLang="en-US" sz="2000"/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endParaRPr lang="en-US" altLang="en-US" sz="2000"/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endParaRPr lang="en-US" altLang="en-US" sz="2000"/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endParaRPr lang="en-US" altLang="en-US" sz="2000"/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/>
              <a:t>The </a:t>
            </a:r>
            <a:r>
              <a:rPr lang="en-US" altLang="en-US" sz="2000" i="1"/>
              <a:t>trace</a:t>
            </a:r>
            <a:r>
              <a:rPr lang="en-US" altLang="en-US" sz="2000"/>
              <a:t> is the sum of the diagonals, i.e., </a:t>
            </a:r>
            <a:r>
              <a:rPr lang="en-US" altLang="en-US" sz="2000" i="1"/>
              <a:t>trace(H) = h</a:t>
            </a:r>
            <a:r>
              <a:rPr lang="en-US" altLang="en-US" sz="2000" i="1" baseline="-25000"/>
              <a:t>11</a:t>
            </a:r>
            <a:r>
              <a:rPr lang="en-US" altLang="en-US" sz="2000" i="1"/>
              <a:t> + h</a:t>
            </a:r>
            <a:r>
              <a:rPr lang="en-US" altLang="en-US" sz="2000" i="1" baseline="-25000"/>
              <a:t>22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/>
              <a:t>Very similar to </a:t>
            </a:r>
            <a:r>
              <a:rPr lang="en-US" altLang="en-US" sz="2000">
                <a:sym typeface="Symbol" panose="05050102010706020507" pitchFamily="18" charset="2"/>
              </a:rPr>
              <a:t></a:t>
            </a:r>
            <a:r>
              <a:rPr lang="en-US" altLang="en-US" sz="2000" baseline="-25000">
                <a:sym typeface="Symbol" panose="05050102010706020507" pitchFamily="18" charset="2"/>
              </a:rPr>
              <a:t>min </a:t>
            </a:r>
            <a:r>
              <a:rPr lang="en-US" altLang="en-US" sz="2000"/>
              <a:t>but less expensive (no square root)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/>
              <a:t>Called the “Harris Corner Detector” or “Harris Operator”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/>
              <a:t>Lots of other detectors, this is one of the most popular</a:t>
            </a:r>
            <a:endParaRPr lang="en-US" altLang="en-US" sz="2400"/>
          </a:p>
        </p:txBody>
      </p:sp>
      <p:pic>
        <p:nvPicPr>
          <p:cNvPr id="25604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25" y="2438400"/>
            <a:ext cx="18923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3352800"/>
            <a:ext cx="2881312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58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The Harris operator</a:t>
            </a:r>
            <a:endParaRPr lang="ru-RU" altLang="en-US" smtClean="0"/>
          </a:p>
        </p:txBody>
      </p:sp>
      <p:pic>
        <p:nvPicPr>
          <p:cNvPr id="2662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43350"/>
            <a:ext cx="27622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38600"/>
            <a:ext cx="256698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12"/>
          <p:cNvSpPr>
            <a:spLocks noChangeArrowheads="1"/>
          </p:cNvSpPr>
          <p:nvPr/>
        </p:nvSpPr>
        <p:spPr bwMode="auto">
          <a:xfrm>
            <a:off x="5305425" y="4924425"/>
            <a:ext cx="228600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26630" name="Straight Arrow Connector 20"/>
          <p:cNvCxnSpPr>
            <a:cxnSpLocks noChangeShapeType="1"/>
          </p:cNvCxnSpPr>
          <p:nvPr/>
        </p:nvCxnSpPr>
        <p:spPr bwMode="auto">
          <a:xfrm rot="10800000">
            <a:off x="3405188" y="4038600"/>
            <a:ext cx="2128837" cy="8858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1" name="Straight Arrow Connector 22"/>
          <p:cNvCxnSpPr>
            <a:cxnSpLocks noChangeShapeType="1"/>
          </p:cNvCxnSpPr>
          <p:nvPr/>
        </p:nvCxnSpPr>
        <p:spPr bwMode="auto">
          <a:xfrm rot="10800000" flipV="1">
            <a:off x="3405188" y="5153025"/>
            <a:ext cx="2128837" cy="1533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66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13" y="1066800"/>
            <a:ext cx="2744787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066800"/>
            <a:ext cx="245745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Rectangle 13"/>
          <p:cNvSpPr>
            <a:spLocks noChangeArrowheads="1"/>
          </p:cNvSpPr>
          <p:nvPr/>
        </p:nvSpPr>
        <p:spPr bwMode="auto">
          <a:xfrm>
            <a:off x="5305425" y="2028825"/>
            <a:ext cx="228600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26635" name="Straight Arrow Connector 14"/>
          <p:cNvCxnSpPr>
            <a:cxnSpLocks noChangeShapeType="1"/>
          </p:cNvCxnSpPr>
          <p:nvPr/>
        </p:nvCxnSpPr>
        <p:spPr bwMode="auto">
          <a:xfrm rot="10800000">
            <a:off x="3405188" y="1143000"/>
            <a:ext cx="2128837" cy="8858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6" name="Straight Arrow Connector 15"/>
          <p:cNvCxnSpPr>
            <a:cxnSpLocks noChangeShapeType="1"/>
          </p:cNvCxnSpPr>
          <p:nvPr/>
        </p:nvCxnSpPr>
        <p:spPr bwMode="auto">
          <a:xfrm rot="10800000" flipV="1">
            <a:off x="3405188" y="2257425"/>
            <a:ext cx="2128837" cy="1533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7" name="Rectangle 9"/>
          <p:cNvSpPr>
            <a:spLocks noChangeArrowheads="1"/>
          </p:cNvSpPr>
          <p:nvPr/>
        </p:nvSpPr>
        <p:spPr bwMode="auto">
          <a:xfrm>
            <a:off x="7696200" y="2133600"/>
            <a:ext cx="1331913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>
                <a:latin typeface="Arial" panose="020B0604020202020204" pitchFamily="34" charset="0"/>
              </a:rPr>
              <a:t>Harris </a:t>
            </a:r>
            <a:br>
              <a:rPr lang="en-US" altLang="en-US">
                <a:latin typeface="Arial" panose="020B0604020202020204" pitchFamily="34" charset="0"/>
              </a:rPr>
            </a:br>
            <a:r>
              <a:rPr lang="en-US" altLang="en-US">
                <a:latin typeface="Arial" panose="020B0604020202020204" pitchFamily="34" charset="0"/>
              </a:rPr>
              <a:t>operator</a:t>
            </a:r>
          </a:p>
        </p:txBody>
      </p:sp>
      <p:pic>
        <p:nvPicPr>
          <p:cNvPr id="2663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105400"/>
            <a:ext cx="938213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45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cows_step0"/>
          <p:cNvPicPr>
            <a:picLocks noChangeAspect="1" noChangeArrowheads="1"/>
          </p:cNvPicPr>
          <p:nvPr/>
        </p:nvPicPr>
        <p:blipFill>
          <a:blip r:embed="rId2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153400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Harris detector example</a:t>
            </a:r>
          </a:p>
        </p:txBody>
      </p:sp>
    </p:spTree>
    <p:extLst>
      <p:ext uri="{BB962C8B-B14F-4D97-AF65-F5344CB8AC3E}">
        <p14:creationId xmlns:p14="http://schemas.microsoft.com/office/powerpoint/2010/main" val="427661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grpSp>
        <p:nvGrpSpPr>
          <p:cNvPr id="28676" name="Group 5"/>
          <p:cNvGrpSpPr>
            <a:grpSpLocks/>
          </p:cNvGrpSpPr>
          <p:nvPr/>
        </p:nvGrpSpPr>
        <p:grpSpPr bwMode="auto">
          <a:xfrm>
            <a:off x="533400" y="1295400"/>
            <a:ext cx="8318500" cy="5272088"/>
            <a:chOff x="533400" y="1295400"/>
            <a:chExt cx="8318369" cy="5272088"/>
          </a:xfrm>
        </p:grpSpPr>
        <p:pic>
          <p:nvPicPr>
            <p:cNvPr id="28677" name="Picture 3" descr="cows_step0"/>
            <p:cNvPicPr>
              <a:picLocks noChangeAspect="1" noChangeArrowheads="1"/>
            </p:cNvPicPr>
            <p:nvPr/>
          </p:nvPicPr>
          <p:blipFill>
            <a:blip r:embed="rId2">
              <a:lum bright="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295400"/>
              <a:ext cx="8153400" cy="527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8" name="Picture 3" descr="cows_step1_corner_respons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6119" y="1295400"/>
              <a:ext cx="4155650" cy="5268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751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cows_step1_corner_respon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f value (red high, blue low)</a:t>
            </a:r>
          </a:p>
        </p:txBody>
      </p:sp>
    </p:spTree>
    <p:extLst>
      <p:ext uri="{BB962C8B-B14F-4D97-AF65-F5344CB8AC3E}">
        <p14:creationId xmlns:p14="http://schemas.microsoft.com/office/powerpoint/2010/main" val="200785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cows_step2_thre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Threshold (f &gt; value) </a:t>
            </a:r>
          </a:p>
        </p:txBody>
      </p:sp>
    </p:spTree>
    <p:extLst>
      <p:ext uri="{BB962C8B-B14F-4D97-AF65-F5344CB8AC3E}">
        <p14:creationId xmlns:p14="http://schemas.microsoft.com/office/powerpoint/2010/main" val="340402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cows_step3_thresh&amp;max"/>
          <p:cNvPicPr>
            <a:picLocks noChangeAspect="1" noChangeArrowheads="1"/>
          </p:cNvPicPr>
          <p:nvPr/>
        </p:nvPicPr>
        <p:blipFill>
          <a:blip r:embed="rId2">
            <a:lum bright="24000" contrast="72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15340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Find local maxima of f</a:t>
            </a:r>
          </a:p>
        </p:txBody>
      </p:sp>
    </p:spTree>
    <p:extLst>
      <p:ext uri="{BB962C8B-B14F-4D97-AF65-F5344CB8AC3E}">
        <p14:creationId xmlns:p14="http://schemas.microsoft.com/office/powerpoint/2010/main" val="224587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module:</a:t>
            </a:r>
            <a:br>
              <a:rPr lang="en-US" dirty="0"/>
            </a:br>
            <a:r>
              <a:rPr lang="en-US" dirty="0"/>
              <a:t>Correspondence and Alignment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Alignment/registration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solving the transformation that makes two things match better</a:t>
            </a:r>
            <a:endParaRPr lang="en-US" dirty="0"/>
          </a:p>
        </p:txBody>
      </p:sp>
      <p:pic>
        <p:nvPicPr>
          <p:cNvPr id="8" name="Picture 2" descr="http://blog.chron.com/goodmombadmom/files/legacy/Br%20stop%20sign%202%20cop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9492" y="3361784"/>
            <a:ext cx="1987600" cy="287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freefoto.com/images/41/15/41_15_85---Stop-Sign_w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69685"/>
            <a:ext cx="1600200" cy="23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freefoto.com/images/41/15/41_15_85---Stop-Sign_we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14800" y="3843369"/>
            <a:ext cx="1645464" cy="1591056"/>
          </a:xfrm>
          <a:prstGeom prst="rect">
            <a:avLst/>
          </a:prstGeom>
          <a:noFill/>
          <a:scene3d>
            <a:camera prst="orthographicFront">
              <a:rot lat="20985067" lon="275781" rev="269118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blog.chron.com/goodmombadmom/files/legacy/Br%20stop%20sign%202%20cop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8400" y="3843368"/>
            <a:ext cx="1499616" cy="159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rved Down Arrow 6"/>
          <p:cNvSpPr/>
          <p:nvPr/>
        </p:nvSpPr>
        <p:spPr>
          <a:xfrm rot="21376945" flipH="1">
            <a:off x="5440977" y="3306110"/>
            <a:ext cx="1957799" cy="33764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99616" y="3351330"/>
            <a:ext cx="30393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/>
              </a:rPr>
              <a:t>T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/>
              </a:solidFill>
              <a:effectLst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7443598" y="6581001"/>
            <a:ext cx="17739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Derek Hoiem</a:t>
            </a:r>
            <a:endParaRPr lang="en-US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41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cows_step4_harris"/>
          <p:cNvPicPr>
            <a:picLocks noChangeAspect="1" noChangeArrowheads="1"/>
          </p:cNvPicPr>
          <p:nvPr/>
        </p:nvPicPr>
        <p:blipFill>
          <a:blip r:embed="rId2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153400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Harris features (in red)</a:t>
            </a:r>
          </a:p>
        </p:txBody>
      </p:sp>
    </p:spTree>
    <p:extLst>
      <p:ext uri="{BB962C8B-B14F-4D97-AF65-F5344CB8AC3E}">
        <p14:creationId xmlns:p14="http://schemas.microsoft.com/office/powerpoint/2010/main" val="86715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Weighting the derivatives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 practice, using a simple window </a:t>
            </a:r>
            <a:r>
              <a:rPr lang="en-US" altLang="en-US" i="1" smtClean="0"/>
              <a:t>W</a:t>
            </a:r>
            <a:r>
              <a:rPr lang="en-US" altLang="en-US" smtClean="0"/>
              <a:t> doesn’t work too well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Instead, we’ll </a:t>
            </a:r>
            <a:r>
              <a:rPr lang="en-US" altLang="en-US" i="1" smtClean="0"/>
              <a:t>weight</a:t>
            </a:r>
            <a:r>
              <a:rPr lang="en-US" altLang="en-US" smtClean="0"/>
              <a:t> each derivative value based on its distance from the center pixel</a:t>
            </a: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743200"/>
            <a:ext cx="4097338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5081588"/>
            <a:ext cx="47529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1054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8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8" y="6096000"/>
            <a:ext cx="665162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76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Harris Detector – Responses </a:t>
            </a:r>
            <a:r>
              <a:rPr lang="pl-PL" sz="2000" dirty="0" smtClean="0">
                <a:latin typeface="Arial" charset="0"/>
              </a:rPr>
              <a:t>[</a:t>
            </a:r>
            <a:r>
              <a:rPr lang="pl-PL" sz="2000" dirty="0" smtClean="0"/>
              <a:t>Harris88</a:t>
            </a:r>
            <a:r>
              <a:rPr lang="pl-PL" sz="2000" dirty="0" smtClean="0">
                <a:latin typeface="Arial" charset="0"/>
              </a:rPr>
              <a:t>]</a:t>
            </a:r>
            <a:endParaRPr lang="en-US" sz="2000" dirty="0" smtClean="0">
              <a:latin typeface="Arial" charset="0"/>
            </a:endParaRPr>
          </a:p>
        </p:txBody>
      </p:sp>
      <p:pic>
        <p:nvPicPr>
          <p:cNvPr id="3686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3" y="1531239"/>
            <a:ext cx="4273550" cy="337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8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5" y="3484563"/>
            <a:ext cx="5083175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26"/>
          <p:cNvSpPr txBox="1">
            <a:spLocks noChangeArrowheads="1"/>
          </p:cNvSpPr>
          <p:nvPr/>
        </p:nvSpPr>
        <p:spPr bwMode="auto">
          <a:xfrm>
            <a:off x="315595" y="5145977"/>
            <a:ext cx="3744913" cy="7413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i="1"/>
              <a:t>Effect:</a:t>
            </a:r>
            <a:r>
              <a:rPr lang="en-US" sz="2100" b="1"/>
              <a:t> A very precise corner detector.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06868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Detector – Responses </a:t>
            </a:r>
            <a:r>
              <a:rPr lang="pl-PL" sz="2000" dirty="0">
                <a:latin typeface="Arial" charset="0"/>
              </a:rPr>
              <a:t>[</a:t>
            </a:r>
            <a:r>
              <a:rPr lang="pl-PL" sz="2000" dirty="0"/>
              <a:t>Harris88</a:t>
            </a:r>
            <a:r>
              <a:rPr lang="pl-PL" sz="2000" dirty="0">
                <a:latin typeface="Arial" charset="0"/>
              </a:rPr>
              <a:t>]</a:t>
            </a:r>
            <a:endParaRPr lang="en-US" sz="2000" dirty="0" smtClean="0">
              <a:latin typeface="Arial" charset="0"/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27924"/>
            <a:ext cx="6553200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465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Harris Detector: Invariance Properties</a:t>
            </a:r>
            <a:endParaRPr lang="ru-RU" sz="40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90650"/>
            <a:ext cx="7772400" cy="6826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Rotation</a:t>
            </a:r>
            <a:endParaRPr lang="ru-RU" altLang="en-US" dirty="0" smtClean="0"/>
          </a:p>
        </p:txBody>
      </p:sp>
      <p:sp>
        <p:nvSpPr>
          <p:cNvPr id="1376260" name="Text Box 4"/>
          <p:cNvSpPr txBox="1">
            <a:spLocks noChangeArrowheads="1"/>
          </p:cNvSpPr>
          <p:nvPr/>
        </p:nvSpPr>
        <p:spPr bwMode="auto">
          <a:xfrm>
            <a:off x="1219200" y="4816475"/>
            <a:ext cx="6705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cs typeface="Times New Roman" panose="02020603050405020304" pitchFamily="18" charset="0"/>
              </a:rPr>
              <a:t>Ellipse rotates but its shape (i.e. eigenvalues) remains the same</a:t>
            </a:r>
            <a:endParaRPr lang="ru-RU" altLang="en-US" sz="2400">
              <a:cs typeface="Times New Roman" panose="02020603050405020304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752600" y="2133600"/>
            <a:ext cx="5257800" cy="2438400"/>
            <a:chOff x="1720" y="1344"/>
            <a:chExt cx="2072" cy="950"/>
          </a:xfrm>
        </p:grpSpPr>
        <p:grpSp>
          <p:nvGrpSpPr>
            <p:cNvPr id="4103" name="Group 6"/>
            <p:cNvGrpSpPr>
              <a:grpSpLocks/>
            </p:cNvGrpSpPr>
            <p:nvPr/>
          </p:nvGrpSpPr>
          <p:grpSpPr bwMode="auto">
            <a:xfrm>
              <a:off x="1768" y="1344"/>
              <a:ext cx="432" cy="432"/>
              <a:chOff x="1248" y="1584"/>
              <a:chExt cx="1536" cy="1248"/>
            </a:xfrm>
          </p:grpSpPr>
          <p:sp>
            <p:nvSpPr>
              <p:cNvPr id="4116" name="Rectangle 7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1536" cy="1248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117" name="Freeform 8"/>
              <p:cNvSpPr>
                <a:spLocks/>
              </p:cNvSpPr>
              <p:nvPr/>
            </p:nvSpPr>
            <p:spPr bwMode="auto">
              <a:xfrm>
                <a:off x="1680" y="2016"/>
                <a:ext cx="1104" cy="816"/>
              </a:xfrm>
              <a:custGeom>
                <a:avLst/>
                <a:gdLst>
                  <a:gd name="T0" fmla="*/ 0 w 720"/>
                  <a:gd name="T1" fmla="*/ 4655 h 528"/>
                  <a:gd name="T2" fmla="*/ 406 w 720"/>
                  <a:gd name="T3" fmla="*/ 0 h 528"/>
                  <a:gd name="T4" fmla="*/ 6104 w 720"/>
                  <a:gd name="T5" fmla="*/ 2960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04" name="Group 9"/>
            <p:cNvGrpSpPr>
              <a:grpSpLocks/>
            </p:cNvGrpSpPr>
            <p:nvPr/>
          </p:nvGrpSpPr>
          <p:grpSpPr bwMode="auto">
            <a:xfrm>
              <a:off x="3304" y="1344"/>
              <a:ext cx="432" cy="441"/>
              <a:chOff x="2928" y="1776"/>
              <a:chExt cx="432" cy="441"/>
            </a:xfrm>
          </p:grpSpPr>
          <p:sp>
            <p:nvSpPr>
              <p:cNvPr id="4114" name="Rectangle 10"/>
              <p:cNvSpPr>
                <a:spLocks noChangeArrowheads="1"/>
              </p:cNvSpPr>
              <p:nvPr/>
            </p:nvSpPr>
            <p:spPr bwMode="auto">
              <a:xfrm>
                <a:off x="2928" y="1776"/>
                <a:ext cx="432" cy="432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115" name="Freeform 11"/>
              <p:cNvSpPr>
                <a:spLocks/>
              </p:cNvSpPr>
              <p:nvPr/>
            </p:nvSpPr>
            <p:spPr bwMode="auto">
              <a:xfrm rot="3029958">
                <a:off x="2987" y="1873"/>
                <a:ext cx="364" cy="323"/>
              </a:xfrm>
              <a:custGeom>
                <a:avLst/>
                <a:gdLst>
                  <a:gd name="T0" fmla="*/ 0 w 720"/>
                  <a:gd name="T1" fmla="*/ 45 h 528"/>
                  <a:gd name="T2" fmla="*/ 2 w 720"/>
                  <a:gd name="T3" fmla="*/ 0 h 528"/>
                  <a:gd name="T4" fmla="*/ 24 w 720"/>
                  <a:gd name="T5" fmla="*/ 29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05" name="AutoShape 12"/>
            <p:cNvSpPr>
              <a:spLocks noChangeArrowheads="1"/>
            </p:cNvSpPr>
            <p:nvPr/>
          </p:nvSpPr>
          <p:spPr bwMode="auto">
            <a:xfrm>
              <a:off x="2536" y="1488"/>
              <a:ext cx="480" cy="4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106" name="Group 13"/>
            <p:cNvGrpSpPr>
              <a:grpSpLocks/>
            </p:cNvGrpSpPr>
            <p:nvPr/>
          </p:nvGrpSpPr>
          <p:grpSpPr bwMode="auto">
            <a:xfrm rot="-1269191">
              <a:off x="1720" y="2064"/>
              <a:ext cx="584" cy="230"/>
              <a:chOff x="1536" y="2496"/>
              <a:chExt cx="1152" cy="384"/>
            </a:xfrm>
          </p:grpSpPr>
          <p:sp>
            <p:nvSpPr>
              <p:cNvPr id="4111" name="Oval 14"/>
              <p:cNvSpPr>
                <a:spLocks noChangeArrowheads="1"/>
              </p:cNvSpPr>
              <p:nvPr/>
            </p:nvSpPr>
            <p:spPr bwMode="auto">
              <a:xfrm>
                <a:off x="1536" y="2496"/>
                <a:ext cx="1152" cy="384"/>
              </a:xfrm>
              <a:prstGeom prst="ellipse">
                <a:avLst/>
              </a:prstGeom>
              <a:solidFill>
                <a:srgbClr val="7CF6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112" name="Line 15"/>
              <p:cNvSpPr>
                <a:spLocks noChangeShapeType="1"/>
              </p:cNvSpPr>
              <p:nvPr/>
            </p:nvSpPr>
            <p:spPr bwMode="auto">
              <a:xfrm>
                <a:off x="1536" y="2688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3" name="Line 16"/>
              <p:cNvSpPr>
                <a:spLocks noChangeShapeType="1"/>
              </p:cNvSpPr>
              <p:nvPr/>
            </p:nvSpPr>
            <p:spPr bwMode="auto">
              <a:xfrm>
                <a:off x="2112" y="2496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07" name="Group 17"/>
            <p:cNvGrpSpPr>
              <a:grpSpLocks/>
            </p:cNvGrpSpPr>
            <p:nvPr/>
          </p:nvGrpSpPr>
          <p:grpSpPr bwMode="auto">
            <a:xfrm rot="1035916">
              <a:off x="3208" y="2064"/>
              <a:ext cx="584" cy="230"/>
              <a:chOff x="1536" y="2496"/>
              <a:chExt cx="1152" cy="384"/>
            </a:xfrm>
          </p:grpSpPr>
          <p:sp>
            <p:nvSpPr>
              <p:cNvPr id="4108" name="Oval 18"/>
              <p:cNvSpPr>
                <a:spLocks noChangeArrowheads="1"/>
              </p:cNvSpPr>
              <p:nvPr/>
            </p:nvSpPr>
            <p:spPr bwMode="auto">
              <a:xfrm>
                <a:off x="1536" y="2496"/>
                <a:ext cx="1152" cy="384"/>
              </a:xfrm>
              <a:prstGeom prst="ellipse">
                <a:avLst/>
              </a:prstGeom>
              <a:solidFill>
                <a:srgbClr val="7CF6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109" name="Line 19"/>
              <p:cNvSpPr>
                <a:spLocks noChangeShapeType="1"/>
              </p:cNvSpPr>
              <p:nvPr/>
            </p:nvSpPr>
            <p:spPr bwMode="auto">
              <a:xfrm>
                <a:off x="1536" y="2688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0" name="Line 20"/>
              <p:cNvSpPr>
                <a:spLocks noChangeShapeType="1"/>
              </p:cNvSpPr>
              <p:nvPr/>
            </p:nvSpPr>
            <p:spPr bwMode="auto">
              <a:xfrm>
                <a:off x="2112" y="2496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376277" name="Text Box 21"/>
          <p:cNvSpPr txBox="1">
            <a:spLocks noChangeArrowheads="1"/>
          </p:cNvSpPr>
          <p:nvPr/>
        </p:nvSpPr>
        <p:spPr bwMode="auto">
          <a:xfrm>
            <a:off x="1143000" y="5867400"/>
            <a:ext cx="6934200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Corner response is invariant to image rotation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19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260" grpId="0"/>
      <p:bldP spid="137627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Harris Detector: Invariance Properties</a:t>
            </a:r>
            <a:endParaRPr lang="ru-RU" sz="4000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6826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Affine intensity change: </a:t>
            </a:r>
            <a:r>
              <a:rPr lang="en-US" altLang="en-U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altLang="en-US" i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aI</a:t>
            </a:r>
            <a:r>
              <a:rPr lang="he-IL" altLang="en-US" i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  <a:r>
              <a:rPr lang="he-IL" altLang="en-US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i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endParaRPr lang="ru-RU" altLang="en-US" smtClean="0"/>
          </a:p>
        </p:txBody>
      </p:sp>
      <p:sp>
        <p:nvSpPr>
          <p:cNvPr id="1210372" name="Text Box 4"/>
          <p:cNvSpPr txBox="1">
            <a:spLocks noChangeArrowheads="1"/>
          </p:cNvSpPr>
          <p:nvPr/>
        </p:nvSpPr>
        <p:spPr bwMode="auto">
          <a:xfrm>
            <a:off x="1447800" y="2057400"/>
            <a:ext cx="6553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he-IL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cs typeface="Times New Roman" panose="02020603050405020304" pitchFamily="18" charset="0"/>
              </a:rPr>
              <a:t>Only derivatives are used =&gt;        	                  	invariance to intensity shift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altLang="en-US" sz="2400" i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he-IL" altLang="en-US" sz="2400" i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  <a:r>
              <a:rPr lang="he-IL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i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endParaRPr lang="ru-RU" altLang="en-US"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9" name="Text Box 6"/>
          <p:cNvSpPr txBox="1">
            <a:spLocks noChangeArrowheads="1"/>
          </p:cNvSpPr>
          <p:nvPr/>
        </p:nvSpPr>
        <p:spPr bwMode="auto">
          <a:xfrm>
            <a:off x="1447800" y="2895600"/>
            <a:ext cx="518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he-IL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cs typeface="Times New Roman" panose="02020603050405020304" pitchFamily="18" charset="0"/>
              </a:rPr>
              <a:t>Intensity scale: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altLang="en-US" sz="2400" i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he-IL" altLang="en-US" sz="2400" i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i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endParaRPr lang="ru-RU" altLang="en-US"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320675" y="3733800"/>
            <a:ext cx="4281488" cy="2022475"/>
            <a:chOff x="320675" y="3733800"/>
            <a:chExt cx="4281488" cy="2022475"/>
          </a:xfrm>
        </p:grpSpPr>
        <p:sp>
          <p:nvSpPr>
            <p:cNvPr id="5141" name="Freeform 7"/>
            <p:cNvSpPr>
              <a:spLocks/>
            </p:cNvSpPr>
            <p:nvPr/>
          </p:nvSpPr>
          <p:spPr bwMode="auto">
            <a:xfrm>
              <a:off x="1600200" y="3911600"/>
              <a:ext cx="2514600" cy="1193800"/>
            </a:xfrm>
            <a:custGeom>
              <a:avLst/>
              <a:gdLst>
                <a:gd name="T0" fmla="*/ 0 w 1584"/>
                <a:gd name="T1" fmla="*/ 2147483647 h 752"/>
                <a:gd name="T2" fmla="*/ 2147483647 w 1584"/>
                <a:gd name="T3" fmla="*/ 2147483647 h 752"/>
                <a:gd name="T4" fmla="*/ 2147483647 w 1584"/>
                <a:gd name="T5" fmla="*/ 2147483647 h 752"/>
                <a:gd name="T6" fmla="*/ 2147483647 w 1584"/>
                <a:gd name="T7" fmla="*/ 2147483647 h 752"/>
                <a:gd name="T8" fmla="*/ 2147483647 w 1584"/>
                <a:gd name="T9" fmla="*/ 2147483647 h 752"/>
                <a:gd name="T10" fmla="*/ 2147483647 w 1584"/>
                <a:gd name="T11" fmla="*/ 2147483647 h 752"/>
                <a:gd name="T12" fmla="*/ 2147483647 w 1584"/>
                <a:gd name="T13" fmla="*/ 2147483647 h 752"/>
                <a:gd name="T14" fmla="*/ 2147483647 w 1584"/>
                <a:gd name="T15" fmla="*/ 2147483647 h 752"/>
                <a:gd name="T16" fmla="*/ 2147483647 w 1584"/>
                <a:gd name="T17" fmla="*/ 2147483647 h 7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4"/>
                <a:gd name="T28" fmla="*/ 0 h 752"/>
                <a:gd name="T29" fmla="*/ 1584 w 1584"/>
                <a:gd name="T30" fmla="*/ 752 h 7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4" h="752">
                  <a:moveTo>
                    <a:pt x="0" y="752"/>
                  </a:moveTo>
                  <a:cubicBezTo>
                    <a:pt x="40" y="516"/>
                    <a:pt x="80" y="280"/>
                    <a:pt x="144" y="224"/>
                  </a:cubicBezTo>
                  <a:cubicBezTo>
                    <a:pt x="208" y="168"/>
                    <a:pt x="320" y="448"/>
                    <a:pt x="384" y="416"/>
                  </a:cubicBezTo>
                  <a:cubicBezTo>
                    <a:pt x="448" y="384"/>
                    <a:pt x="464" y="0"/>
                    <a:pt x="528" y="32"/>
                  </a:cubicBezTo>
                  <a:cubicBezTo>
                    <a:pt x="592" y="64"/>
                    <a:pt x="704" y="536"/>
                    <a:pt x="768" y="608"/>
                  </a:cubicBezTo>
                  <a:cubicBezTo>
                    <a:pt x="832" y="680"/>
                    <a:pt x="856" y="456"/>
                    <a:pt x="912" y="464"/>
                  </a:cubicBezTo>
                  <a:cubicBezTo>
                    <a:pt x="968" y="472"/>
                    <a:pt x="1048" y="688"/>
                    <a:pt x="1104" y="656"/>
                  </a:cubicBezTo>
                  <a:cubicBezTo>
                    <a:pt x="1160" y="624"/>
                    <a:pt x="1168" y="272"/>
                    <a:pt x="1248" y="272"/>
                  </a:cubicBezTo>
                  <a:cubicBezTo>
                    <a:pt x="1328" y="272"/>
                    <a:pt x="1456" y="464"/>
                    <a:pt x="1584" y="6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42" name="Group 9"/>
            <p:cNvGrpSpPr>
              <a:grpSpLocks/>
            </p:cNvGrpSpPr>
            <p:nvPr/>
          </p:nvGrpSpPr>
          <p:grpSpPr bwMode="auto">
            <a:xfrm>
              <a:off x="1077913" y="3733800"/>
              <a:ext cx="3524250" cy="2022475"/>
              <a:chOff x="583" y="2880"/>
              <a:chExt cx="2220" cy="1274"/>
            </a:xfrm>
          </p:grpSpPr>
          <p:grpSp>
            <p:nvGrpSpPr>
              <p:cNvPr id="5147" name="Group 10"/>
              <p:cNvGrpSpPr>
                <a:grpSpLocks/>
              </p:cNvGrpSpPr>
              <p:nvPr/>
            </p:nvGrpSpPr>
            <p:grpSpPr bwMode="auto">
              <a:xfrm>
                <a:off x="583" y="2880"/>
                <a:ext cx="2220" cy="1274"/>
                <a:chOff x="583" y="2880"/>
                <a:chExt cx="2220" cy="1274"/>
              </a:xfrm>
            </p:grpSpPr>
            <p:sp>
              <p:nvSpPr>
                <p:cNvPr id="5149" name="Line 11"/>
                <p:cNvSpPr>
                  <a:spLocks noChangeShapeType="1"/>
                </p:cNvSpPr>
                <p:nvPr/>
              </p:nvSpPr>
              <p:spPr bwMode="auto">
                <a:xfrm>
                  <a:off x="816" y="3888"/>
                  <a:ext cx="19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50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816" y="2976"/>
                  <a:ext cx="0" cy="9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5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583" y="2880"/>
                  <a:ext cx="233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2400" i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</a:t>
                  </a:r>
                  <a:endParaRPr lang="ru-RU" altLang="en-US" sz="2400" i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52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344" y="3866"/>
                  <a:ext cx="1459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2400" i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altLang="en-US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(image coordinate)</a:t>
                  </a:r>
                  <a:endParaRPr lang="ru-RU" altLang="en-US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148" name="Rectangle 15"/>
              <p:cNvSpPr>
                <a:spLocks noChangeArrowheads="1"/>
              </p:cNvSpPr>
              <p:nvPr/>
            </p:nvSpPr>
            <p:spPr bwMode="auto">
              <a:xfrm>
                <a:off x="816" y="3312"/>
                <a:ext cx="1824" cy="576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5143" name="Text Box 16"/>
            <p:cNvSpPr txBox="1">
              <a:spLocks noChangeArrowheads="1"/>
            </p:cNvSpPr>
            <p:nvPr/>
          </p:nvSpPr>
          <p:spPr bwMode="auto">
            <a:xfrm>
              <a:off x="320675" y="4251325"/>
              <a:ext cx="11271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threshold</a:t>
              </a:r>
              <a:endParaRPr lang="ru-RU" alt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44" name="Oval 24"/>
            <p:cNvSpPr>
              <a:spLocks noChangeArrowheads="1"/>
            </p:cNvSpPr>
            <p:nvPr/>
          </p:nvSpPr>
          <p:spPr bwMode="auto">
            <a:xfrm>
              <a:off x="1814513" y="4205288"/>
              <a:ext cx="90488" cy="74613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45" name="Oval 25"/>
            <p:cNvSpPr>
              <a:spLocks noChangeArrowheads="1"/>
            </p:cNvSpPr>
            <p:nvPr/>
          </p:nvSpPr>
          <p:spPr bwMode="auto">
            <a:xfrm>
              <a:off x="2376488" y="3914775"/>
              <a:ext cx="90488" cy="74613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46" name="Oval 26"/>
            <p:cNvSpPr>
              <a:spLocks noChangeArrowheads="1"/>
            </p:cNvSpPr>
            <p:nvPr/>
          </p:nvSpPr>
          <p:spPr bwMode="auto">
            <a:xfrm>
              <a:off x="3551238" y="4306888"/>
              <a:ext cx="90488" cy="74613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5086350" y="3124200"/>
            <a:ext cx="3524250" cy="2632075"/>
            <a:chOff x="5086350" y="3124200"/>
            <a:chExt cx="3524250" cy="2632075"/>
          </a:xfrm>
        </p:grpSpPr>
        <p:sp>
          <p:nvSpPr>
            <p:cNvPr id="5129" name="Freeform 8"/>
            <p:cNvSpPr>
              <a:spLocks/>
            </p:cNvSpPr>
            <p:nvPr/>
          </p:nvSpPr>
          <p:spPr bwMode="auto">
            <a:xfrm>
              <a:off x="5619750" y="3124200"/>
              <a:ext cx="2514600" cy="1955800"/>
            </a:xfrm>
            <a:custGeom>
              <a:avLst/>
              <a:gdLst>
                <a:gd name="T0" fmla="*/ 0 w 1584"/>
                <a:gd name="T1" fmla="*/ 2147483647 h 752"/>
                <a:gd name="T2" fmla="*/ 2147483647 w 1584"/>
                <a:gd name="T3" fmla="*/ 2147483647 h 752"/>
                <a:gd name="T4" fmla="*/ 2147483647 w 1584"/>
                <a:gd name="T5" fmla="*/ 2147483647 h 752"/>
                <a:gd name="T6" fmla="*/ 2147483647 w 1584"/>
                <a:gd name="T7" fmla="*/ 2147483647 h 752"/>
                <a:gd name="T8" fmla="*/ 2147483647 w 1584"/>
                <a:gd name="T9" fmla="*/ 2147483647 h 752"/>
                <a:gd name="T10" fmla="*/ 2147483647 w 1584"/>
                <a:gd name="T11" fmla="*/ 2147483647 h 752"/>
                <a:gd name="T12" fmla="*/ 2147483647 w 1584"/>
                <a:gd name="T13" fmla="*/ 2147483647 h 752"/>
                <a:gd name="T14" fmla="*/ 2147483647 w 1584"/>
                <a:gd name="T15" fmla="*/ 2147483647 h 752"/>
                <a:gd name="T16" fmla="*/ 2147483647 w 1584"/>
                <a:gd name="T17" fmla="*/ 2147483647 h 7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4"/>
                <a:gd name="T28" fmla="*/ 0 h 752"/>
                <a:gd name="T29" fmla="*/ 1584 w 1584"/>
                <a:gd name="T30" fmla="*/ 752 h 7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4" h="752">
                  <a:moveTo>
                    <a:pt x="0" y="752"/>
                  </a:moveTo>
                  <a:cubicBezTo>
                    <a:pt x="40" y="516"/>
                    <a:pt x="80" y="280"/>
                    <a:pt x="144" y="224"/>
                  </a:cubicBezTo>
                  <a:cubicBezTo>
                    <a:pt x="208" y="168"/>
                    <a:pt x="320" y="448"/>
                    <a:pt x="384" y="416"/>
                  </a:cubicBezTo>
                  <a:cubicBezTo>
                    <a:pt x="448" y="384"/>
                    <a:pt x="464" y="0"/>
                    <a:pt x="528" y="32"/>
                  </a:cubicBezTo>
                  <a:cubicBezTo>
                    <a:pt x="592" y="64"/>
                    <a:pt x="704" y="536"/>
                    <a:pt x="768" y="608"/>
                  </a:cubicBezTo>
                  <a:cubicBezTo>
                    <a:pt x="832" y="680"/>
                    <a:pt x="856" y="456"/>
                    <a:pt x="912" y="464"/>
                  </a:cubicBezTo>
                  <a:cubicBezTo>
                    <a:pt x="968" y="472"/>
                    <a:pt x="1048" y="688"/>
                    <a:pt x="1104" y="656"/>
                  </a:cubicBezTo>
                  <a:cubicBezTo>
                    <a:pt x="1160" y="624"/>
                    <a:pt x="1168" y="272"/>
                    <a:pt x="1248" y="272"/>
                  </a:cubicBezTo>
                  <a:cubicBezTo>
                    <a:pt x="1328" y="272"/>
                    <a:pt x="1456" y="464"/>
                    <a:pt x="1584" y="6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30" name="Group 17"/>
            <p:cNvGrpSpPr>
              <a:grpSpLocks/>
            </p:cNvGrpSpPr>
            <p:nvPr/>
          </p:nvGrpSpPr>
          <p:grpSpPr bwMode="auto">
            <a:xfrm>
              <a:off x="5086350" y="3733800"/>
              <a:ext cx="3524250" cy="2022475"/>
              <a:chOff x="583" y="2880"/>
              <a:chExt cx="2220" cy="1274"/>
            </a:xfrm>
          </p:grpSpPr>
          <p:grpSp>
            <p:nvGrpSpPr>
              <p:cNvPr id="5135" name="Group 18"/>
              <p:cNvGrpSpPr>
                <a:grpSpLocks/>
              </p:cNvGrpSpPr>
              <p:nvPr/>
            </p:nvGrpSpPr>
            <p:grpSpPr bwMode="auto">
              <a:xfrm>
                <a:off x="583" y="2880"/>
                <a:ext cx="2220" cy="1274"/>
                <a:chOff x="583" y="2880"/>
                <a:chExt cx="2220" cy="1274"/>
              </a:xfrm>
            </p:grpSpPr>
            <p:sp>
              <p:nvSpPr>
                <p:cNvPr id="5137" name="Line 19"/>
                <p:cNvSpPr>
                  <a:spLocks noChangeShapeType="1"/>
                </p:cNvSpPr>
                <p:nvPr/>
              </p:nvSpPr>
              <p:spPr bwMode="auto">
                <a:xfrm>
                  <a:off x="816" y="3888"/>
                  <a:ext cx="19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38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816" y="2976"/>
                  <a:ext cx="0" cy="9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39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583" y="2880"/>
                  <a:ext cx="233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2400" i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</a:t>
                  </a:r>
                  <a:endParaRPr lang="ru-RU" altLang="en-US" sz="2400" i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40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344" y="3866"/>
                  <a:ext cx="1459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2400" i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altLang="en-US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(image coordinate)</a:t>
                  </a:r>
                  <a:endParaRPr lang="ru-RU" altLang="en-US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136" name="Rectangle 23"/>
              <p:cNvSpPr>
                <a:spLocks noChangeArrowheads="1"/>
              </p:cNvSpPr>
              <p:nvPr/>
            </p:nvSpPr>
            <p:spPr bwMode="auto">
              <a:xfrm>
                <a:off x="816" y="3312"/>
                <a:ext cx="1824" cy="576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5131" name="Oval 27"/>
            <p:cNvSpPr>
              <a:spLocks noChangeArrowheads="1"/>
            </p:cNvSpPr>
            <p:nvPr/>
          </p:nvSpPr>
          <p:spPr bwMode="auto">
            <a:xfrm>
              <a:off x="5854700" y="3654425"/>
              <a:ext cx="90488" cy="74613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32" name="Oval 28"/>
            <p:cNvSpPr>
              <a:spLocks noChangeArrowheads="1"/>
            </p:cNvSpPr>
            <p:nvPr/>
          </p:nvSpPr>
          <p:spPr bwMode="auto">
            <a:xfrm>
              <a:off x="6405563" y="3175000"/>
              <a:ext cx="90488" cy="74613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33" name="Oval 29"/>
            <p:cNvSpPr>
              <a:spLocks noChangeArrowheads="1"/>
            </p:cNvSpPr>
            <p:nvPr/>
          </p:nvSpPr>
          <p:spPr bwMode="auto">
            <a:xfrm>
              <a:off x="7010400" y="4267200"/>
              <a:ext cx="90488" cy="74613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34" name="Oval 30"/>
            <p:cNvSpPr>
              <a:spLocks noChangeArrowheads="1"/>
            </p:cNvSpPr>
            <p:nvPr/>
          </p:nvSpPr>
          <p:spPr bwMode="auto">
            <a:xfrm>
              <a:off x="7567613" y="3827463"/>
              <a:ext cx="90488" cy="74613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10399" name="Text Box 31"/>
          <p:cNvSpPr txBox="1">
            <a:spLocks noChangeArrowheads="1"/>
          </p:cNvSpPr>
          <p:nvPr/>
        </p:nvSpPr>
        <p:spPr bwMode="auto">
          <a:xfrm>
            <a:off x="1219200" y="5872163"/>
            <a:ext cx="6934200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i="1">
                <a:solidFill>
                  <a:srgbClr val="0033CC"/>
                </a:solidFill>
                <a:cs typeface="Times New Roman" panose="02020603050405020304" pitchFamily="18" charset="0"/>
              </a:rPr>
              <a:t>Partially invariant </a:t>
            </a: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to affine intensity change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07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0372" grpId="0" autoUpdateAnimBg="0"/>
      <p:bldP spid="38919" grpId="0"/>
      <p:bldP spid="121039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Harris Detector: Invariance Properties</a:t>
            </a:r>
            <a:endParaRPr lang="ru-RU" sz="40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smtClean="0"/>
              <a:t>Scaling</a:t>
            </a:r>
            <a:endParaRPr lang="ru-RU" altLang="en-US" smtClean="0"/>
          </a:p>
        </p:txBody>
      </p:sp>
      <p:sp>
        <p:nvSpPr>
          <p:cNvPr id="1212427" name="Text Box 11"/>
          <p:cNvSpPr txBox="1">
            <a:spLocks noChangeArrowheads="1"/>
          </p:cNvSpPr>
          <p:nvPr/>
        </p:nvSpPr>
        <p:spPr bwMode="auto">
          <a:xfrm>
            <a:off x="5791200" y="4191000"/>
            <a:ext cx="25908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cs typeface="Times New Roman" panose="02020603050405020304" pitchFamily="18" charset="0"/>
              </a:rPr>
              <a:t>All points will be classified as </a:t>
            </a:r>
            <a:r>
              <a:rPr lang="en-US" altLang="en-US">
                <a:solidFill>
                  <a:srgbClr val="0033CC"/>
                </a:solidFill>
                <a:cs typeface="Times New Roman" panose="02020603050405020304" pitchFamily="18" charset="0"/>
              </a:rPr>
              <a:t>edges</a:t>
            </a:r>
            <a:endParaRPr lang="ru-RU" altLang="en-US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6149" name="Group 17"/>
          <p:cNvGrpSpPr>
            <a:grpSpLocks/>
          </p:cNvGrpSpPr>
          <p:nvPr/>
        </p:nvGrpSpPr>
        <p:grpSpPr bwMode="auto">
          <a:xfrm>
            <a:off x="1690688" y="3132138"/>
            <a:ext cx="442912" cy="434975"/>
            <a:chOff x="4329" y="1733"/>
            <a:chExt cx="279" cy="274"/>
          </a:xfrm>
        </p:grpSpPr>
        <p:sp>
          <p:nvSpPr>
            <p:cNvPr id="6159" name="Freeform 4"/>
            <p:cNvSpPr>
              <a:spLocks/>
            </p:cNvSpPr>
            <p:nvPr/>
          </p:nvSpPr>
          <p:spPr bwMode="auto">
            <a:xfrm>
              <a:off x="4368" y="1799"/>
              <a:ext cx="240" cy="208"/>
            </a:xfrm>
            <a:custGeom>
              <a:avLst/>
              <a:gdLst>
                <a:gd name="T0" fmla="*/ 0 w 1728"/>
                <a:gd name="T1" fmla="*/ 0 h 1264"/>
                <a:gd name="T2" fmla="*/ 0 w 1728"/>
                <a:gd name="T3" fmla="*/ 0 h 1264"/>
                <a:gd name="T4" fmla="*/ 0 w 1728"/>
                <a:gd name="T5" fmla="*/ 0 h 1264"/>
                <a:gd name="T6" fmla="*/ 0 w 1728"/>
                <a:gd name="T7" fmla="*/ 0 h 1264"/>
                <a:gd name="T8" fmla="*/ 0 w 1728"/>
                <a:gd name="T9" fmla="*/ 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0" name="Rectangle 5"/>
            <p:cNvSpPr>
              <a:spLocks noChangeArrowheads="1"/>
            </p:cNvSpPr>
            <p:nvPr/>
          </p:nvSpPr>
          <p:spPr bwMode="auto">
            <a:xfrm>
              <a:off x="4329" y="1733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150" name="Text Box 12"/>
          <p:cNvSpPr txBox="1">
            <a:spLocks noChangeArrowheads="1"/>
          </p:cNvSpPr>
          <p:nvPr/>
        </p:nvSpPr>
        <p:spPr bwMode="auto">
          <a:xfrm>
            <a:off x="1501775" y="3581400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cs typeface="Times New Roman" panose="02020603050405020304" pitchFamily="18" charset="0"/>
              </a:rPr>
              <a:t>Corner</a:t>
            </a:r>
            <a:endParaRPr lang="ru-RU" altLang="en-US">
              <a:cs typeface="Times New Roman" panose="02020603050405020304" pitchFamily="18" charset="0"/>
            </a:endParaRPr>
          </a:p>
        </p:txBody>
      </p:sp>
      <p:sp>
        <p:nvSpPr>
          <p:cNvPr id="1212432" name="Text Box 16"/>
          <p:cNvSpPr txBox="1">
            <a:spLocks noChangeArrowheads="1"/>
          </p:cNvSpPr>
          <p:nvPr/>
        </p:nvSpPr>
        <p:spPr bwMode="auto">
          <a:xfrm>
            <a:off x="1219200" y="6100763"/>
            <a:ext cx="6934200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i="1">
                <a:solidFill>
                  <a:srgbClr val="0033CC"/>
                </a:solidFill>
                <a:cs typeface="Times New Roman" panose="02020603050405020304" pitchFamily="18" charset="0"/>
              </a:rPr>
              <a:t>Not invariant </a:t>
            </a: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to scaling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3276600" y="2209800"/>
            <a:ext cx="5029200" cy="2159000"/>
            <a:chOff x="2064" y="1152"/>
            <a:chExt cx="3168" cy="1360"/>
          </a:xfrm>
        </p:grpSpPr>
        <p:grpSp>
          <p:nvGrpSpPr>
            <p:cNvPr id="6153" name="Group 19"/>
            <p:cNvGrpSpPr>
              <a:grpSpLocks/>
            </p:cNvGrpSpPr>
            <p:nvPr/>
          </p:nvGrpSpPr>
          <p:grpSpPr bwMode="auto">
            <a:xfrm>
              <a:off x="2064" y="1248"/>
              <a:ext cx="3168" cy="1264"/>
              <a:chOff x="2064" y="1248"/>
              <a:chExt cx="3168" cy="1264"/>
            </a:xfrm>
          </p:grpSpPr>
          <p:sp>
            <p:nvSpPr>
              <p:cNvPr id="6157" name="Freeform 6"/>
              <p:cNvSpPr>
                <a:spLocks/>
              </p:cNvSpPr>
              <p:nvPr/>
            </p:nvSpPr>
            <p:spPr bwMode="auto">
              <a:xfrm>
                <a:off x="3504" y="1248"/>
                <a:ext cx="1728" cy="1264"/>
              </a:xfrm>
              <a:custGeom>
                <a:avLst/>
                <a:gdLst>
                  <a:gd name="T0" fmla="*/ 0 w 1728"/>
                  <a:gd name="T1" fmla="*/ 1264 h 1264"/>
                  <a:gd name="T2" fmla="*/ 96 w 1728"/>
                  <a:gd name="T3" fmla="*/ 400 h 1264"/>
                  <a:gd name="T4" fmla="*/ 432 w 1728"/>
                  <a:gd name="T5" fmla="*/ 64 h 1264"/>
                  <a:gd name="T6" fmla="*/ 1056 w 1728"/>
                  <a:gd name="T7" fmla="*/ 16 h 1264"/>
                  <a:gd name="T8" fmla="*/ 1728 w 1728"/>
                  <a:gd name="T9" fmla="*/ 160 h 12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28"/>
                  <a:gd name="T16" fmla="*/ 0 h 1264"/>
                  <a:gd name="T17" fmla="*/ 1728 w 1728"/>
                  <a:gd name="T18" fmla="*/ 1264 h 12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28" h="1264">
                    <a:moveTo>
                      <a:pt x="0" y="1264"/>
                    </a:moveTo>
                    <a:cubicBezTo>
                      <a:pt x="12" y="932"/>
                      <a:pt x="24" y="600"/>
                      <a:pt x="96" y="400"/>
                    </a:cubicBezTo>
                    <a:cubicBezTo>
                      <a:pt x="168" y="200"/>
                      <a:pt x="272" y="128"/>
                      <a:pt x="432" y="64"/>
                    </a:cubicBezTo>
                    <a:cubicBezTo>
                      <a:pt x="592" y="0"/>
                      <a:pt x="840" y="0"/>
                      <a:pt x="1056" y="16"/>
                    </a:cubicBezTo>
                    <a:cubicBezTo>
                      <a:pt x="1272" y="32"/>
                      <a:pt x="1500" y="96"/>
                      <a:pt x="1728" y="16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8" name="AutoShape 10"/>
              <p:cNvSpPr>
                <a:spLocks noChangeArrowheads="1"/>
              </p:cNvSpPr>
              <p:nvPr/>
            </p:nvSpPr>
            <p:spPr bwMode="auto">
              <a:xfrm>
                <a:off x="2064" y="1584"/>
                <a:ext cx="1056" cy="5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154" name="Rectangle 22"/>
            <p:cNvSpPr>
              <a:spLocks noChangeArrowheads="1"/>
            </p:cNvSpPr>
            <p:nvPr/>
          </p:nvSpPr>
          <p:spPr bwMode="auto">
            <a:xfrm>
              <a:off x="4224" y="1152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55" name="Rectangle 23"/>
            <p:cNvSpPr>
              <a:spLocks noChangeArrowheads="1"/>
            </p:cNvSpPr>
            <p:nvPr/>
          </p:nvSpPr>
          <p:spPr bwMode="auto">
            <a:xfrm>
              <a:off x="3648" y="1296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56" name="Rectangle 24"/>
            <p:cNvSpPr>
              <a:spLocks noChangeArrowheads="1"/>
            </p:cNvSpPr>
            <p:nvPr/>
          </p:nvSpPr>
          <p:spPr bwMode="auto">
            <a:xfrm>
              <a:off x="3408" y="1824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514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2427" grpId="0" autoUpdateAnimBg="0"/>
      <p:bldP spid="121243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reeform 19"/>
          <p:cNvSpPr>
            <a:spLocks/>
          </p:cNvSpPr>
          <p:nvPr/>
        </p:nvSpPr>
        <p:spPr bwMode="auto">
          <a:xfrm>
            <a:off x="3429000" y="2711450"/>
            <a:ext cx="1981200" cy="2057400"/>
          </a:xfrm>
          <a:custGeom>
            <a:avLst/>
            <a:gdLst>
              <a:gd name="T0" fmla="*/ 0 w 1584"/>
              <a:gd name="T1" fmla="*/ 2147483647 h 1392"/>
              <a:gd name="T2" fmla="*/ 2147483647 w 1584"/>
              <a:gd name="T3" fmla="*/ 2147483647 h 1392"/>
              <a:gd name="T4" fmla="*/ 2147483647 w 1584"/>
              <a:gd name="T5" fmla="*/ 2147483647 h 1392"/>
              <a:gd name="T6" fmla="*/ 2147483647 w 1584"/>
              <a:gd name="T7" fmla="*/ 2147483647 h 1392"/>
              <a:gd name="T8" fmla="*/ 2147483647 w 1584"/>
              <a:gd name="T9" fmla="*/ 2147483647 h 1392"/>
              <a:gd name="T10" fmla="*/ 2147483647 w 1584"/>
              <a:gd name="T11" fmla="*/ 2147483647 h 1392"/>
              <a:gd name="T12" fmla="*/ 2147483647 w 1584"/>
              <a:gd name="T13" fmla="*/ 2147483647 h 1392"/>
              <a:gd name="T14" fmla="*/ 2147483647 w 1584"/>
              <a:gd name="T15" fmla="*/ 2147483647 h 1392"/>
              <a:gd name="T16" fmla="*/ 2147483647 w 1584"/>
              <a:gd name="T17" fmla="*/ 2147483647 h 1392"/>
              <a:gd name="T18" fmla="*/ 2147483647 w 1584"/>
              <a:gd name="T19" fmla="*/ 0 h 139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84"/>
              <a:gd name="T31" fmla="*/ 0 h 1392"/>
              <a:gd name="T32" fmla="*/ 1584 w 1584"/>
              <a:gd name="T33" fmla="*/ 1392 h 139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84" h="1392">
                <a:moveTo>
                  <a:pt x="0" y="1248"/>
                </a:moveTo>
                <a:cubicBezTo>
                  <a:pt x="120" y="1320"/>
                  <a:pt x="240" y="1392"/>
                  <a:pt x="336" y="1344"/>
                </a:cubicBezTo>
                <a:cubicBezTo>
                  <a:pt x="432" y="1296"/>
                  <a:pt x="560" y="1088"/>
                  <a:pt x="576" y="960"/>
                </a:cubicBezTo>
                <a:cubicBezTo>
                  <a:pt x="592" y="832"/>
                  <a:pt x="440" y="672"/>
                  <a:pt x="432" y="576"/>
                </a:cubicBezTo>
                <a:cubicBezTo>
                  <a:pt x="424" y="480"/>
                  <a:pt x="464" y="416"/>
                  <a:pt x="528" y="384"/>
                </a:cubicBezTo>
                <a:cubicBezTo>
                  <a:pt x="592" y="352"/>
                  <a:pt x="728" y="352"/>
                  <a:pt x="816" y="384"/>
                </a:cubicBezTo>
                <a:cubicBezTo>
                  <a:pt x="904" y="416"/>
                  <a:pt x="992" y="584"/>
                  <a:pt x="1056" y="576"/>
                </a:cubicBezTo>
                <a:cubicBezTo>
                  <a:pt x="1120" y="568"/>
                  <a:pt x="1176" y="408"/>
                  <a:pt x="1200" y="336"/>
                </a:cubicBezTo>
                <a:cubicBezTo>
                  <a:pt x="1224" y="264"/>
                  <a:pt x="1136" y="200"/>
                  <a:pt x="1200" y="144"/>
                </a:cubicBezTo>
                <a:cubicBezTo>
                  <a:pt x="1264" y="88"/>
                  <a:pt x="1424" y="44"/>
                  <a:pt x="1584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Scale invariant detection</a:t>
            </a:r>
            <a:endParaRPr lang="ru-RU" altLang="en-US" smtClean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776663" y="2905125"/>
            <a:ext cx="795337" cy="800100"/>
            <a:chOff x="3548063" y="2524125"/>
            <a:chExt cx="795337" cy="800100"/>
          </a:xfrm>
        </p:grpSpPr>
        <p:sp>
          <p:nvSpPr>
            <p:cNvPr id="7180" name="Oval 21"/>
            <p:cNvSpPr>
              <a:spLocks noChangeArrowheads="1"/>
            </p:cNvSpPr>
            <p:nvPr/>
          </p:nvSpPr>
          <p:spPr bwMode="auto">
            <a:xfrm>
              <a:off x="3548063" y="2533650"/>
              <a:ext cx="795337" cy="790575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81" name="Oval 24"/>
            <p:cNvSpPr>
              <a:spLocks noChangeArrowheads="1"/>
            </p:cNvSpPr>
            <p:nvPr/>
          </p:nvSpPr>
          <p:spPr bwMode="auto">
            <a:xfrm>
              <a:off x="3548063" y="2524125"/>
              <a:ext cx="795337" cy="79057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" name="Group 8"/>
          <p:cNvGrpSpPr>
            <a:grpSpLocks noChangeAspect="1"/>
          </p:cNvGrpSpPr>
          <p:nvPr/>
        </p:nvGrpSpPr>
        <p:grpSpPr bwMode="auto">
          <a:xfrm>
            <a:off x="3962400" y="3105150"/>
            <a:ext cx="396875" cy="400050"/>
            <a:chOff x="3548063" y="2524125"/>
            <a:chExt cx="795337" cy="800100"/>
          </a:xfrm>
        </p:grpSpPr>
        <p:sp>
          <p:nvSpPr>
            <p:cNvPr id="7178" name="Oval 21"/>
            <p:cNvSpPr>
              <a:spLocks noChangeArrowheads="1"/>
            </p:cNvSpPr>
            <p:nvPr/>
          </p:nvSpPr>
          <p:spPr bwMode="auto">
            <a:xfrm>
              <a:off x="3548063" y="2533650"/>
              <a:ext cx="795337" cy="790575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79" name="Oval 24"/>
            <p:cNvSpPr>
              <a:spLocks noChangeArrowheads="1"/>
            </p:cNvSpPr>
            <p:nvPr/>
          </p:nvSpPr>
          <p:spPr bwMode="auto">
            <a:xfrm>
              <a:off x="3548063" y="2524125"/>
              <a:ext cx="795337" cy="79057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971800" y="2133600"/>
            <a:ext cx="2386013" cy="2378075"/>
            <a:chOff x="3548063" y="2524125"/>
            <a:chExt cx="795337" cy="792843"/>
          </a:xfrm>
        </p:grpSpPr>
        <p:sp>
          <p:nvSpPr>
            <p:cNvPr id="7176" name="Oval 21"/>
            <p:cNvSpPr>
              <a:spLocks noChangeArrowheads="1"/>
            </p:cNvSpPr>
            <p:nvPr/>
          </p:nvSpPr>
          <p:spPr bwMode="auto">
            <a:xfrm>
              <a:off x="3548063" y="2526393"/>
              <a:ext cx="795337" cy="790575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77" name="Oval 24"/>
            <p:cNvSpPr>
              <a:spLocks noChangeArrowheads="1"/>
            </p:cNvSpPr>
            <p:nvPr/>
          </p:nvSpPr>
          <p:spPr bwMode="auto">
            <a:xfrm>
              <a:off x="3548063" y="2524125"/>
              <a:ext cx="795337" cy="79057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57346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50292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Suppose you’re looking for corners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Key idea:  find scale that gives local maximum of </a:t>
            </a:r>
            <a:r>
              <a:rPr lang="en-US" i="1" dirty="0" smtClean="0"/>
              <a:t>f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in both position and scale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One definition of </a:t>
            </a:r>
            <a:r>
              <a:rPr lang="en-US" i="1" dirty="0" smtClean="0"/>
              <a:t>f</a:t>
            </a:r>
            <a:r>
              <a:rPr lang="en-US" dirty="0" smtClean="0"/>
              <a:t>: the Harris operator</a:t>
            </a:r>
          </a:p>
        </p:txBody>
      </p:sp>
    </p:spTree>
    <p:extLst>
      <p:ext uri="{BB962C8B-B14F-4D97-AF65-F5344CB8AC3E}">
        <p14:creationId xmlns:p14="http://schemas.microsoft.com/office/powerpoint/2010/main" val="243842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92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39863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1476375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Rectangle 5"/>
          <p:cNvSpPr>
            <a:spLocks noChangeArrowheads="1"/>
          </p:cNvSpPr>
          <p:nvPr/>
        </p:nvSpPr>
        <p:spPr bwMode="auto">
          <a:xfrm>
            <a:off x="1871663" y="2052638"/>
            <a:ext cx="215900" cy="2159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39943" name="Rectangle 6"/>
          <p:cNvSpPr>
            <a:spLocks noChangeArrowheads="1"/>
          </p:cNvSpPr>
          <p:nvPr/>
        </p:nvSpPr>
        <p:spPr bwMode="auto">
          <a:xfrm>
            <a:off x="5651500" y="1728788"/>
            <a:ext cx="396875" cy="3952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39944" name="Group 7"/>
          <p:cNvGrpSpPr>
            <a:grpSpLocks/>
          </p:cNvGrpSpPr>
          <p:nvPr/>
        </p:nvGrpSpPr>
        <p:grpSpPr bwMode="auto">
          <a:xfrm>
            <a:off x="5821363" y="1881188"/>
            <a:ext cx="73025" cy="73025"/>
            <a:chOff x="1292" y="2205"/>
            <a:chExt cx="46" cy="46"/>
          </a:xfrm>
        </p:grpSpPr>
        <p:sp>
          <p:nvSpPr>
            <p:cNvPr id="39952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53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945" name="Group 10"/>
          <p:cNvGrpSpPr>
            <a:grpSpLocks/>
          </p:cNvGrpSpPr>
          <p:nvPr/>
        </p:nvGrpSpPr>
        <p:grpSpPr bwMode="auto">
          <a:xfrm>
            <a:off x="1943100" y="2124075"/>
            <a:ext cx="73025" cy="73025"/>
            <a:chOff x="1292" y="2205"/>
            <a:chExt cx="46" cy="46"/>
          </a:xfrm>
        </p:grpSpPr>
        <p:sp>
          <p:nvSpPr>
            <p:cNvPr id="39950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51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946" name="Line 13"/>
          <p:cNvSpPr>
            <a:spLocks noChangeShapeType="1"/>
          </p:cNvSpPr>
          <p:nvPr/>
        </p:nvSpPr>
        <p:spPr bwMode="auto">
          <a:xfrm>
            <a:off x="1979613" y="2303463"/>
            <a:ext cx="1116012" cy="20891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947" name="Line 14"/>
          <p:cNvSpPr>
            <a:spLocks noChangeShapeType="1"/>
          </p:cNvSpPr>
          <p:nvPr/>
        </p:nvSpPr>
        <p:spPr bwMode="auto">
          <a:xfrm flipH="1">
            <a:off x="5616575" y="2160588"/>
            <a:ext cx="250825" cy="226853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39948" name="Object 2"/>
          <p:cNvGraphicFramePr>
            <a:graphicFrameLocks noChangeAspect="1"/>
          </p:cNvGraphicFramePr>
          <p:nvPr/>
        </p:nvGraphicFramePr>
        <p:xfrm>
          <a:off x="3008313" y="4433888"/>
          <a:ext cx="3498850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7" name="Equation" r:id="rId6" imgW="2120900" imgH="241300" progId="Equation.3">
                  <p:embed/>
                </p:oleObj>
              </mc:Choice>
              <mc:Fallback>
                <p:oleObj name="Equation" r:id="rId6" imgW="2120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8313" y="4433888"/>
                        <a:ext cx="3498850" cy="398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9" name="Text Box 16"/>
          <p:cNvSpPr txBox="1">
            <a:spLocks noChangeArrowheads="1"/>
          </p:cNvSpPr>
          <p:nvPr/>
        </p:nvSpPr>
        <p:spPr bwMode="auto">
          <a:xfrm>
            <a:off x="539750" y="5124450"/>
            <a:ext cx="8137525" cy="8302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2400"/>
              <a:t/>
            </a:r>
            <a:br>
              <a:rPr lang="pl-PL" sz="2400"/>
            </a:br>
            <a:r>
              <a:rPr lang="pl-PL" sz="2400"/>
              <a:t>How to find corresponding patch sizes?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81064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628650" y="1338470"/>
            <a:ext cx="7886700" cy="4838493"/>
          </a:xfrm>
        </p:spPr>
        <p:txBody>
          <a:bodyPr/>
          <a:lstStyle/>
          <a:p>
            <a:r>
              <a:rPr lang="en-US" sz="2400" dirty="0" smtClean="0"/>
              <a:t>Function responses for increasing scale (scale signature) </a:t>
            </a:r>
            <a:endParaRPr lang="de-CH" sz="2400" dirty="0" smtClean="0"/>
          </a:p>
        </p:txBody>
      </p:sp>
      <p:sp>
        <p:nvSpPr>
          <p:cNvPr id="1024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40965" name="Object 2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4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6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4711700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0967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68475"/>
            <a:ext cx="3313112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1804988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9" name="Rectangle 8"/>
          <p:cNvSpPr>
            <a:spLocks noChangeArrowheads="1"/>
          </p:cNvSpPr>
          <p:nvPr/>
        </p:nvSpPr>
        <p:spPr bwMode="auto">
          <a:xfrm>
            <a:off x="1906588" y="2417763"/>
            <a:ext cx="144462" cy="142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40970" name="Group 9"/>
          <p:cNvGrpSpPr>
            <a:grpSpLocks/>
          </p:cNvGrpSpPr>
          <p:nvPr/>
        </p:nvGrpSpPr>
        <p:grpSpPr bwMode="auto">
          <a:xfrm>
            <a:off x="5821363" y="2209800"/>
            <a:ext cx="73025" cy="73025"/>
            <a:chOff x="1292" y="2205"/>
            <a:chExt cx="46" cy="46"/>
          </a:xfrm>
        </p:grpSpPr>
        <p:sp>
          <p:nvSpPr>
            <p:cNvPr id="40983" name="Line 1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4" name="Line 1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971" name="Group 12"/>
          <p:cNvGrpSpPr>
            <a:grpSpLocks/>
          </p:cNvGrpSpPr>
          <p:nvPr/>
        </p:nvGrpSpPr>
        <p:grpSpPr bwMode="auto">
          <a:xfrm>
            <a:off x="1943100" y="2452688"/>
            <a:ext cx="73025" cy="73025"/>
            <a:chOff x="1292" y="2205"/>
            <a:chExt cx="46" cy="46"/>
          </a:xfrm>
        </p:grpSpPr>
        <p:sp>
          <p:nvSpPr>
            <p:cNvPr id="40981" name="Line 1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2" name="Line 1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0972" name="Picture 1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4684713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0973" name="Rectangle 20"/>
          <p:cNvSpPr>
            <a:spLocks noChangeArrowheads="1"/>
          </p:cNvSpPr>
          <p:nvPr/>
        </p:nvSpPr>
        <p:spPr bwMode="auto">
          <a:xfrm>
            <a:off x="5472113" y="4757738"/>
            <a:ext cx="2303462" cy="1116012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40974" name="Object 3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5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5" name="Rectangle 22"/>
          <p:cNvSpPr>
            <a:spLocks noChangeArrowheads="1"/>
          </p:cNvSpPr>
          <p:nvPr/>
        </p:nvSpPr>
        <p:spPr bwMode="auto">
          <a:xfrm>
            <a:off x="1511300" y="4767263"/>
            <a:ext cx="2305050" cy="1150937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0976" name="Line 16"/>
          <p:cNvSpPr>
            <a:spLocks noChangeShapeType="1"/>
          </p:cNvSpPr>
          <p:nvPr/>
        </p:nvSpPr>
        <p:spPr bwMode="auto">
          <a:xfrm flipH="1">
            <a:off x="1584325" y="2632075"/>
            <a:ext cx="395288" cy="23050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77" name="Rectangle 24"/>
          <p:cNvSpPr>
            <a:spLocks noChangeArrowheads="1"/>
          </p:cNvSpPr>
          <p:nvPr/>
        </p:nvSpPr>
        <p:spPr bwMode="auto">
          <a:xfrm>
            <a:off x="5786438" y="2174875"/>
            <a:ext cx="144462" cy="142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0978" name="Line 25"/>
          <p:cNvSpPr>
            <a:spLocks noChangeShapeType="1"/>
          </p:cNvSpPr>
          <p:nvPr/>
        </p:nvSpPr>
        <p:spPr bwMode="auto">
          <a:xfrm flipH="1">
            <a:off x="5543550" y="2344738"/>
            <a:ext cx="360363" cy="32400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79" name="Oval 26"/>
          <p:cNvSpPr>
            <a:spLocks noChangeArrowheads="1"/>
          </p:cNvSpPr>
          <p:nvPr/>
        </p:nvSpPr>
        <p:spPr bwMode="auto">
          <a:xfrm>
            <a:off x="1511300" y="5116513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0980" name="Oval 27"/>
          <p:cNvSpPr>
            <a:spLocks noChangeArrowheads="1"/>
          </p:cNvSpPr>
          <p:nvPr/>
        </p:nvSpPr>
        <p:spPr bwMode="auto">
          <a:xfrm>
            <a:off x="5543550" y="56578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420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The three biggest problems in computer vision?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en-US" sz="4400" b="1" dirty="0" smtClean="0"/>
              <a:t>Registration</a:t>
            </a:r>
          </a:p>
          <a:p>
            <a:pPr marL="742950" indent="-742950">
              <a:buAutoNum type="arabicPeriod"/>
            </a:pPr>
            <a:endParaRPr lang="en-US" sz="4400" b="1" dirty="0" smtClean="0"/>
          </a:p>
          <a:p>
            <a:pPr marL="742950" indent="-742950">
              <a:buAutoNum type="arabicPeriod"/>
            </a:pPr>
            <a:r>
              <a:rPr lang="en-US" sz="4400" b="1" dirty="0" smtClean="0"/>
              <a:t>Registration</a:t>
            </a:r>
          </a:p>
          <a:p>
            <a:pPr marL="742950" indent="-742950">
              <a:buAutoNum type="arabicPeriod"/>
            </a:pPr>
            <a:endParaRPr lang="en-US" sz="4400" b="1" dirty="0" smtClean="0"/>
          </a:p>
          <a:p>
            <a:pPr marL="742950" indent="-742950">
              <a:buAutoNum type="arabicPeriod"/>
            </a:pPr>
            <a:r>
              <a:rPr lang="en-US" sz="4400" b="1" dirty="0" smtClean="0"/>
              <a:t>Registration</a:t>
            </a:r>
            <a:endParaRPr lang="en-US" sz="4400" b="1" dirty="0"/>
          </a:p>
        </p:txBody>
      </p:sp>
      <p:pic>
        <p:nvPicPr>
          <p:cNvPr id="61442" name="Picture 2" descr="https://www.cs.cmu.edu/sites/default/files/kanade_b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348" y="1825625"/>
            <a:ext cx="3545785" cy="392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65533" y="5753448"/>
            <a:ext cx="23514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Takeo </a:t>
            </a:r>
            <a:r>
              <a:rPr lang="en-US" sz="2000" dirty="0" err="1" smtClean="0"/>
              <a:t>Kanade</a:t>
            </a:r>
            <a:r>
              <a:rPr lang="en-US" sz="2000" dirty="0" smtClean="0"/>
              <a:t> (CMU)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6142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127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41989" name="Object 2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8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99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199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3" name="Rectangle 7"/>
          <p:cNvSpPr>
            <a:spLocks noChangeArrowheads="1"/>
          </p:cNvSpPr>
          <p:nvPr/>
        </p:nvSpPr>
        <p:spPr bwMode="auto">
          <a:xfrm>
            <a:off x="1871663" y="2387600"/>
            <a:ext cx="190500" cy="2063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41994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42009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0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995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42007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8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1996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1997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41998" name="Object 3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9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9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2000" name="Line 19"/>
          <p:cNvSpPr>
            <a:spLocks noChangeShapeType="1"/>
          </p:cNvSpPr>
          <p:nvPr/>
        </p:nvSpPr>
        <p:spPr bwMode="auto">
          <a:xfrm flipH="1">
            <a:off x="1619250" y="2630488"/>
            <a:ext cx="360363" cy="21605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001" name="Rectangle 20"/>
          <p:cNvSpPr>
            <a:spLocks noChangeArrowheads="1"/>
          </p:cNvSpPr>
          <p:nvPr/>
        </p:nvSpPr>
        <p:spPr bwMode="auto">
          <a:xfrm>
            <a:off x="5751513" y="2144713"/>
            <a:ext cx="190500" cy="2063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2002" name="Line 21"/>
          <p:cNvSpPr>
            <a:spLocks noChangeShapeType="1"/>
          </p:cNvSpPr>
          <p:nvPr/>
        </p:nvSpPr>
        <p:spPr bwMode="auto">
          <a:xfrm flipH="1">
            <a:off x="5688013" y="2343150"/>
            <a:ext cx="215900" cy="2916238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003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2004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2005" name="Oval 24"/>
          <p:cNvSpPr>
            <a:spLocks noChangeArrowheads="1"/>
          </p:cNvSpPr>
          <p:nvPr/>
        </p:nvSpPr>
        <p:spPr bwMode="auto">
          <a:xfrm>
            <a:off x="1619250" y="48275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2006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628650" y="1338470"/>
            <a:ext cx="7886700" cy="4838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mtClean="0"/>
              <a:t>Function responses for increasing scale (scale signature) </a:t>
            </a:r>
            <a:endParaRPr lang="de-CH" sz="2400" dirty="0" smtClean="0"/>
          </a:p>
        </p:txBody>
      </p:sp>
    </p:spTree>
    <p:extLst>
      <p:ext uri="{BB962C8B-B14F-4D97-AF65-F5344CB8AC3E}">
        <p14:creationId xmlns:p14="http://schemas.microsoft.com/office/powerpoint/2010/main" val="141271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22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43013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82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301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7" name="Rectangle 7"/>
          <p:cNvSpPr>
            <a:spLocks noChangeArrowheads="1"/>
          </p:cNvSpPr>
          <p:nvPr/>
        </p:nvSpPr>
        <p:spPr bwMode="auto">
          <a:xfrm>
            <a:off x="1843088" y="2349500"/>
            <a:ext cx="260350" cy="269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43018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43035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36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019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43033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34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3020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3021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43022" name="Object 5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83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23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3024" name="Line 19"/>
          <p:cNvSpPr>
            <a:spLocks noChangeShapeType="1"/>
          </p:cNvSpPr>
          <p:nvPr/>
        </p:nvSpPr>
        <p:spPr bwMode="auto">
          <a:xfrm flipH="1">
            <a:off x="1763713" y="2630488"/>
            <a:ext cx="215900" cy="205263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25" name="Rectangle 20"/>
          <p:cNvSpPr>
            <a:spLocks noChangeArrowheads="1"/>
          </p:cNvSpPr>
          <p:nvPr/>
        </p:nvSpPr>
        <p:spPr bwMode="auto">
          <a:xfrm>
            <a:off x="5722938" y="2106613"/>
            <a:ext cx="260350" cy="269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3026" name="Line 21"/>
          <p:cNvSpPr>
            <a:spLocks noChangeShapeType="1"/>
          </p:cNvSpPr>
          <p:nvPr/>
        </p:nvSpPr>
        <p:spPr bwMode="auto">
          <a:xfrm flipH="1">
            <a:off x="5795963" y="2343150"/>
            <a:ext cx="107950" cy="2663825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27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3028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3029" name="Oval 24"/>
          <p:cNvSpPr>
            <a:spLocks noChangeArrowheads="1"/>
          </p:cNvSpPr>
          <p:nvPr/>
        </p:nvSpPr>
        <p:spPr bwMode="auto">
          <a:xfrm>
            <a:off x="1619250" y="48275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3030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3031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3032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628650" y="1338470"/>
            <a:ext cx="7886700" cy="4838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mtClean="0"/>
              <a:t>Function responses for increasing scale (scale signature) </a:t>
            </a:r>
            <a:endParaRPr lang="de-CH" sz="2400" dirty="0" smtClean="0"/>
          </a:p>
        </p:txBody>
      </p:sp>
    </p:spTree>
    <p:extLst>
      <p:ext uri="{BB962C8B-B14F-4D97-AF65-F5344CB8AC3E}">
        <p14:creationId xmlns:p14="http://schemas.microsoft.com/office/powerpoint/2010/main" val="223140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33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44037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6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3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403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1" name="Rectangle 7"/>
          <p:cNvSpPr>
            <a:spLocks noChangeArrowheads="1"/>
          </p:cNvSpPr>
          <p:nvPr/>
        </p:nvSpPr>
        <p:spPr bwMode="auto">
          <a:xfrm>
            <a:off x="1804988" y="2311400"/>
            <a:ext cx="325437" cy="344488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4404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44061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2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04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44059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0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4044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4045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44046" name="Object 5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7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47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48" name="Line 19"/>
          <p:cNvSpPr>
            <a:spLocks noChangeShapeType="1"/>
          </p:cNvSpPr>
          <p:nvPr/>
        </p:nvSpPr>
        <p:spPr bwMode="auto">
          <a:xfrm flipH="1">
            <a:off x="1908175" y="2630488"/>
            <a:ext cx="71438" cy="21605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049" name="Rectangle 20"/>
          <p:cNvSpPr>
            <a:spLocks noChangeArrowheads="1"/>
          </p:cNvSpPr>
          <p:nvPr/>
        </p:nvSpPr>
        <p:spPr bwMode="auto">
          <a:xfrm>
            <a:off x="5684838" y="2068513"/>
            <a:ext cx="325437" cy="3444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50" name="Line 21"/>
          <p:cNvSpPr>
            <a:spLocks noChangeShapeType="1"/>
          </p:cNvSpPr>
          <p:nvPr/>
        </p:nvSpPr>
        <p:spPr bwMode="auto">
          <a:xfrm>
            <a:off x="5903913" y="2343150"/>
            <a:ext cx="73025" cy="25209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051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52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53" name="Oval 24"/>
          <p:cNvSpPr>
            <a:spLocks noChangeArrowheads="1"/>
          </p:cNvSpPr>
          <p:nvPr/>
        </p:nvSpPr>
        <p:spPr bwMode="auto">
          <a:xfrm>
            <a:off x="1584325" y="4899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54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55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56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57" name="Oval 28"/>
          <p:cNvSpPr>
            <a:spLocks noChangeArrowheads="1"/>
          </p:cNvSpPr>
          <p:nvPr/>
        </p:nvSpPr>
        <p:spPr bwMode="auto">
          <a:xfrm>
            <a:off x="5975350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58" name="Oval 29"/>
          <p:cNvSpPr>
            <a:spLocks noChangeArrowheads="1"/>
          </p:cNvSpPr>
          <p:nvPr/>
        </p:nvSpPr>
        <p:spPr bwMode="auto">
          <a:xfrm>
            <a:off x="1906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628650" y="1338470"/>
            <a:ext cx="7886700" cy="4838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mtClean="0"/>
              <a:t>Function responses for increasing scale (scale signature) </a:t>
            </a:r>
            <a:endParaRPr lang="de-CH" sz="2400" dirty="0" smtClean="0"/>
          </a:p>
        </p:txBody>
      </p:sp>
    </p:spTree>
    <p:extLst>
      <p:ext uri="{BB962C8B-B14F-4D97-AF65-F5344CB8AC3E}">
        <p14:creationId xmlns:p14="http://schemas.microsoft.com/office/powerpoint/2010/main" val="147364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43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45061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0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6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5" name="Rectangle 7"/>
          <p:cNvSpPr>
            <a:spLocks noChangeArrowheads="1"/>
          </p:cNvSpPr>
          <p:nvPr/>
        </p:nvSpPr>
        <p:spPr bwMode="auto">
          <a:xfrm>
            <a:off x="1481138" y="2032000"/>
            <a:ext cx="939800" cy="9588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45066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45104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5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067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45102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3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5068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5069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45070" name="Object 5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1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71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72" name="Line 19"/>
          <p:cNvSpPr>
            <a:spLocks noChangeShapeType="1"/>
          </p:cNvSpPr>
          <p:nvPr/>
        </p:nvSpPr>
        <p:spPr bwMode="auto">
          <a:xfrm>
            <a:off x="1979613" y="2630488"/>
            <a:ext cx="1692275" cy="3133725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73" name="Rectangle 20"/>
          <p:cNvSpPr>
            <a:spLocks noChangeArrowheads="1"/>
          </p:cNvSpPr>
          <p:nvPr/>
        </p:nvSpPr>
        <p:spPr bwMode="auto">
          <a:xfrm>
            <a:off x="5360988" y="1789113"/>
            <a:ext cx="939800" cy="9588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74" name="Line 21"/>
          <p:cNvSpPr>
            <a:spLocks noChangeShapeType="1"/>
          </p:cNvSpPr>
          <p:nvPr/>
        </p:nvSpPr>
        <p:spPr bwMode="auto">
          <a:xfrm>
            <a:off x="5903913" y="2343150"/>
            <a:ext cx="1692275" cy="262890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75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76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77" name="Oval 24"/>
          <p:cNvSpPr>
            <a:spLocks noChangeArrowheads="1"/>
          </p:cNvSpPr>
          <p:nvPr/>
        </p:nvSpPr>
        <p:spPr bwMode="auto">
          <a:xfrm>
            <a:off x="1584325" y="4899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78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79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0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1" name="Oval 28"/>
          <p:cNvSpPr>
            <a:spLocks noChangeArrowheads="1"/>
          </p:cNvSpPr>
          <p:nvPr/>
        </p:nvSpPr>
        <p:spPr bwMode="auto">
          <a:xfrm>
            <a:off x="5975350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2" name="Oval 29"/>
          <p:cNvSpPr>
            <a:spLocks noChangeArrowheads="1"/>
          </p:cNvSpPr>
          <p:nvPr/>
        </p:nvSpPr>
        <p:spPr bwMode="auto">
          <a:xfrm>
            <a:off x="1906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3" name="Oval 30"/>
          <p:cNvSpPr>
            <a:spLocks noChangeArrowheads="1"/>
          </p:cNvSpPr>
          <p:nvPr/>
        </p:nvSpPr>
        <p:spPr bwMode="auto">
          <a:xfrm>
            <a:off x="2051050" y="5026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4" name="Oval 31"/>
          <p:cNvSpPr>
            <a:spLocks noChangeArrowheads="1"/>
          </p:cNvSpPr>
          <p:nvPr/>
        </p:nvSpPr>
        <p:spPr bwMode="auto">
          <a:xfrm>
            <a:off x="2230438" y="522287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5" name="Oval 32"/>
          <p:cNvSpPr>
            <a:spLocks noChangeArrowheads="1"/>
          </p:cNvSpPr>
          <p:nvPr/>
        </p:nvSpPr>
        <p:spPr bwMode="auto">
          <a:xfrm>
            <a:off x="2409825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6" name="Oval 33"/>
          <p:cNvSpPr>
            <a:spLocks noChangeArrowheads="1"/>
          </p:cNvSpPr>
          <p:nvPr/>
        </p:nvSpPr>
        <p:spPr bwMode="auto">
          <a:xfrm>
            <a:off x="2590800" y="54752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7" name="Oval 34"/>
          <p:cNvSpPr>
            <a:spLocks noChangeArrowheads="1"/>
          </p:cNvSpPr>
          <p:nvPr/>
        </p:nvSpPr>
        <p:spPr bwMode="auto">
          <a:xfrm>
            <a:off x="2770188" y="55483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8" name="Oval 35"/>
          <p:cNvSpPr>
            <a:spLocks noChangeArrowheads="1"/>
          </p:cNvSpPr>
          <p:nvPr/>
        </p:nvSpPr>
        <p:spPr bwMode="auto">
          <a:xfrm>
            <a:off x="2949575" y="56007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9" name="Oval 36"/>
          <p:cNvSpPr>
            <a:spLocks noChangeArrowheads="1"/>
          </p:cNvSpPr>
          <p:nvPr/>
        </p:nvSpPr>
        <p:spPr bwMode="auto">
          <a:xfrm>
            <a:off x="3128963" y="565626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0" name="Oval 37"/>
          <p:cNvSpPr>
            <a:spLocks noChangeArrowheads="1"/>
          </p:cNvSpPr>
          <p:nvPr/>
        </p:nvSpPr>
        <p:spPr bwMode="auto">
          <a:xfrm>
            <a:off x="3308350" y="5708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1" name="Oval 38"/>
          <p:cNvSpPr>
            <a:spLocks noChangeArrowheads="1"/>
          </p:cNvSpPr>
          <p:nvPr/>
        </p:nvSpPr>
        <p:spPr bwMode="auto">
          <a:xfrm>
            <a:off x="3487738" y="57642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2" name="Oval 39"/>
          <p:cNvSpPr>
            <a:spLocks noChangeArrowheads="1"/>
          </p:cNvSpPr>
          <p:nvPr/>
        </p:nvSpPr>
        <p:spPr bwMode="auto">
          <a:xfrm>
            <a:off x="3667125" y="5835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3" name="Oval 40"/>
          <p:cNvSpPr>
            <a:spLocks noChangeArrowheads="1"/>
          </p:cNvSpPr>
          <p:nvPr/>
        </p:nvSpPr>
        <p:spPr bwMode="auto">
          <a:xfrm>
            <a:off x="615473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4" name="Oval 41"/>
          <p:cNvSpPr>
            <a:spLocks noChangeArrowheads="1"/>
          </p:cNvSpPr>
          <p:nvPr/>
        </p:nvSpPr>
        <p:spPr bwMode="auto">
          <a:xfrm>
            <a:off x="6334125" y="4737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5" name="Oval 42"/>
          <p:cNvSpPr>
            <a:spLocks noChangeArrowheads="1"/>
          </p:cNvSpPr>
          <p:nvPr/>
        </p:nvSpPr>
        <p:spPr bwMode="auto">
          <a:xfrm>
            <a:off x="6513513" y="4719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6" name="Oval 43"/>
          <p:cNvSpPr>
            <a:spLocks noChangeArrowheads="1"/>
          </p:cNvSpPr>
          <p:nvPr/>
        </p:nvSpPr>
        <p:spPr bwMode="auto">
          <a:xfrm>
            <a:off x="6692900" y="47561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7" name="Oval 44"/>
          <p:cNvSpPr>
            <a:spLocks noChangeArrowheads="1"/>
          </p:cNvSpPr>
          <p:nvPr/>
        </p:nvSpPr>
        <p:spPr bwMode="auto">
          <a:xfrm>
            <a:off x="687228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8" name="Oval 45"/>
          <p:cNvSpPr>
            <a:spLocks noChangeArrowheads="1"/>
          </p:cNvSpPr>
          <p:nvPr/>
        </p:nvSpPr>
        <p:spPr bwMode="auto">
          <a:xfrm>
            <a:off x="7051675" y="4864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9" name="Oval 46"/>
          <p:cNvSpPr>
            <a:spLocks noChangeArrowheads="1"/>
          </p:cNvSpPr>
          <p:nvPr/>
        </p:nvSpPr>
        <p:spPr bwMode="auto">
          <a:xfrm>
            <a:off x="7231063" y="49355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100" name="Oval 47"/>
          <p:cNvSpPr>
            <a:spLocks noChangeArrowheads="1"/>
          </p:cNvSpPr>
          <p:nvPr/>
        </p:nvSpPr>
        <p:spPr bwMode="auto">
          <a:xfrm>
            <a:off x="7410450" y="49974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101" name="Oval 48"/>
          <p:cNvSpPr>
            <a:spLocks noChangeArrowheads="1"/>
          </p:cNvSpPr>
          <p:nvPr/>
        </p:nvSpPr>
        <p:spPr bwMode="auto">
          <a:xfrm>
            <a:off x="7589838" y="50530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" name="Content Placeholder 2"/>
          <p:cNvSpPr txBox="1">
            <a:spLocks/>
          </p:cNvSpPr>
          <p:nvPr/>
        </p:nvSpPr>
        <p:spPr>
          <a:xfrm>
            <a:off x="628650" y="1338470"/>
            <a:ext cx="7886700" cy="4838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Function responses for increasing scale (scale signature) </a:t>
            </a:r>
            <a:endParaRPr lang="de-CH" sz="2400" dirty="0" smtClean="0"/>
          </a:p>
        </p:txBody>
      </p:sp>
    </p:spTree>
    <p:extLst>
      <p:ext uri="{BB962C8B-B14F-4D97-AF65-F5344CB8AC3E}">
        <p14:creationId xmlns:p14="http://schemas.microsoft.com/office/powerpoint/2010/main" val="425847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536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46085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4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608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9" name="Rectangle 7"/>
          <p:cNvSpPr>
            <a:spLocks noChangeArrowheads="1"/>
          </p:cNvSpPr>
          <p:nvPr/>
        </p:nvSpPr>
        <p:spPr bwMode="auto">
          <a:xfrm>
            <a:off x="1833563" y="2360613"/>
            <a:ext cx="261937" cy="2603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46090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46126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27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091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46124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25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6092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46093" name="Object 5"/>
          <p:cNvGraphicFramePr>
            <a:graphicFrameLocks noChangeAspect="1"/>
          </p:cNvGraphicFramePr>
          <p:nvPr/>
        </p:nvGraphicFramePr>
        <p:xfrm>
          <a:off x="5935663" y="6153150"/>
          <a:ext cx="13366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5" name="Equation" r:id="rId10" imgW="965200" imgH="241300" progId="Equation.3">
                  <p:embed/>
                </p:oleObj>
              </mc:Choice>
              <mc:Fallback>
                <p:oleObj name="Equation" r:id="rId10" imgW="9652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663" y="6153150"/>
                        <a:ext cx="1336675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94" name="Line 19"/>
          <p:cNvSpPr>
            <a:spLocks noChangeShapeType="1"/>
          </p:cNvSpPr>
          <p:nvPr/>
        </p:nvSpPr>
        <p:spPr bwMode="auto">
          <a:xfrm flipH="1">
            <a:off x="1727200" y="2630488"/>
            <a:ext cx="252413" cy="2017712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95" name="Rectangle 20"/>
          <p:cNvSpPr>
            <a:spLocks noChangeArrowheads="1"/>
          </p:cNvSpPr>
          <p:nvPr/>
        </p:nvSpPr>
        <p:spPr bwMode="auto">
          <a:xfrm>
            <a:off x="5632450" y="2046288"/>
            <a:ext cx="433388" cy="4318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096" name="Line 21"/>
          <p:cNvSpPr>
            <a:spLocks noChangeShapeType="1"/>
          </p:cNvSpPr>
          <p:nvPr/>
        </p:nvSpPr>
        <p:spPr bwMode="auto">
          <a:xfrm>
            <a:off x="5903913" y="2343150"/>
            <a:ext cx="612775" cy="23050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97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098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099" name="Oval 24"/>
          <p:cNvSpPr>
            <a:spLocks noChangeArrowheads="1"/>
          </p:cNvSpPr>
          <p:nvPr/>
        </p:nvSpPr>
        <p:spPr bwMode="auto">
          <a:xfrm>
            <a:off x="1584325" y="4899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0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1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2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3" name="Oval 28"/>
          <p:cNvSpPr>
            <a:spLocks noChangeArrowheads="1"/>
          </p:cNvSpPr>
          <p:nvPr/>
        </p:nvSpPr>
        <p:spPr bwMode="auto">
          <a:xfrm>
            <a:off x="5975350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4" name="Oval 29"/>
          <p:cNvSpPr>
            <a:spLocks noChangeArrowheads="1"/>
          </p:cNvSpPr>
          <p:nvPr/>
        </p:nvSpPr>
        <p:spPr bwMode="auto">
          <a:xfrm>
            <a:off x="1906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5" name="Oval 30"/>
          <p:cNvSpPr>
            <a:spLocks noChangeArrowheads="1"/>
          </p:cNvSpPr>
          <p:nvPr/>
        </p:nvSpPr>
        <p:spPr bwMode="auto">
          <a:xfrm>
            <a:off x="2051050" y="5026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6" name="Oval 31"/>
          <p:cNvSpPr>
            <a:spLocks noChangeArrowheads="1"/>
          </p:cNvSpPr>
          <p:nvPr/>
        </p:nvSpPr>
        <p:spPr bwMode="auto">
          <a:xfrm>
            <a:off x="2230438" y="522287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7" name="Oval 32"/>
          <p:cNvSpPr>
            <a:spLocks noChangeArrowheads="1"/>
          </p:cNvSpPr>
          <p:nvPr/>
        </p:nvSpPr>
        <p:spPr bwMode="auto">
          <a:xfrm>
            <a:off x="2409825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8" name="Oval 33"/>
          <p:cNvSpPr>
            <a:spLocks noChangeArrowheads="1"/>
          </p:cNvSpPr>
          <p:nvPr/>
        </p:nvSpPr>
        <p:spPr bwMode="auto">
          <a:xfrm>
            <a:off x="2590800" y="54752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9" name="Oval 34"/>
          <p:cNvSpPr>
            <a:spLocks noChangeArrowheads="1"/>
          </p:cNvSpPr>
          <p:nvPr/>
        </p:nvSpPr>
        <p:spPr bwMode="auto">
          <a:xfrm>
            <a:off x="2770188" y="55483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0" name="Oval 35"/>
          <p:cNvSpPr>
            <a:spLocks noChangeArrowheads="1"/>
          </p:cNvSpPr>
          <p:nvPr/>
        </p:nvSpPr>
        <p:spPr bwMode="auto">
          <a:xfrm>
            <a:off x="2949575" y="56007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1" name="Oval 36"/>
          <p:cNvSpPr>
            <a:spLocks noChangeArrowheads="1"/>
          </p:cNvSpPr>
          <p:nvPr/>
        </p:nvSpPr>
        <p:spPr bwMode="auto">
          <a:xfrm>
            <a:off x="3128963" y="565626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2" name="Oval 37"/>
          <p:cNvSpPr>
            <a:spLocks noChangeArrowheads="1"/>
          </p:cNvSpPr>
          <p:nvPr/>
        </p:nvSpPr>
        <p:spPr bwMode="auto">
          <a:xfrm>
            <a:off x="3308350" y="5708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3" name="Oval 38"/>
          <p:cNvSpPr>
            <a:spLocks noChangeArrowheads="1"/>
          </p:cNvSpPr>
          <p:nvPr/>
        </p:nvSpPr>
        <p:spPr bwMode="auto">
          <a:xfrm>
            <a:off x="3487738" y="57642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4" name="Oval 39"/>
          <p:cNvSpPr>
            <a:spLocks noChangeArrowheads="1"/>
          </p:cNvSpPr>
          <p:nvPr/>
        </p:nvSpPr>
        <p:spPr bwMode="auto">
          <a:xfrm>
            <a:off x="3667125" y="5835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5" name="Oval 40"/>
          <p:cNvSpPr>
            <a:spLocks noChangeArrowheads="1"/>
          </p:cNvSpPr>
          <p:nvPr/>
        </p:nvSpPr>
        <p:spPr bwMode="auto">
          <a:xfrm>
            <a:off x="615473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6" name="Oval 41"/>
          <p:cNvSpPr>
            <a:spLocks noChangeArrowheads="1"/>
          </p:cNvSpPr>
          <p:nvPr/>
        </p:nvSpPr>
        <p:spPr bwMode="auto">
          <a:xfrm>
            <a:off x="6334125" y="4737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7" name="Oval 42"/>
          <p:cNvSpPr>
            <a:spLocks noChangeArrowheads="1"/>
          </p:cNvSpPr>
          <p:nvPr/>
        </p:nvSpPr>
        <p:spPr bwMode="auto">
          <a:xfrm>
            <a:off x="6513513" y="4719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8" name="Oval 43"/>
          <p:cNvSpPr>
            <a:spLocks noChangeArrowheads="1"/>
          </p:cNvSpPr>
          <p:nvPr/>
        </p:nvSpPr>
        <p:spPr bwMode="auto">
          <a:xfrm>
            <a:off x="6692900" y="47561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9" name="Oval 44"/>
          <p:cNvSpPr>
            <a:spLocks noChangeArrowheads="1"/>
          </p:cNvSpPr>
          <p:nvPr/>
        </p:nvSpPr>
        <p:spPr bwMode="auto">
          <a:xfrm>
            <a:off x="687228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20" name="Oval 45"/>
          <p:cNvSpPr>
            <a:spLocks noChangeArrowheads="1"/>
          </p:cNvSpPr>
          <p:nvPr/>
        </p:nvSpPr>
        <p:spPr bwMode="auto">
          <a:xfrm>
            <a:off x="7051675" y="4864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21" name="Oval 46"/>
          <p:cNvSpPr>
            <a:spLocks noChangeArrowheads="1"/>
          </p:cNvSpPr>
          <p:nvPr/>
        </p:nvSpPr>
        <p:spPr bwMode="auto">
          <a:xfrm>
            <a:off x="7231063" y="49355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22" name="Oval 47"/>
          <p:cNvSpPr>
            <a:spLocks noChangeArrowheads="1"/>
          </p:cNvSpPr>
          <p:nvPr/>
        </p:nvSpPr>
        <p:spPr bwMode="auto">
          <a:xfrm>
            <a:off x="7410450" y="49974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23" name="Oval 48"/>
          <p:cNvSpPr>
            <a:spLocks noChangeArrowheads="1"/>
          </p:cNvSpPr>
          <p:nvPr/>
        </p:nvSpPr>
        <p:spPr bwMode="auto">
          <a:xfrm>
            <a:off x="7589838" y="50530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628650" y="1338470"/>
            <a:ext cx="7886700" cy="4838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Function responses for increasing scale (scale signature) </a:t>
            </a:r>
            <a:endParaRPr lang="de-CH" sz="2400" dirty="0" smtClean="0"/>
          </a:p>
        </p:txBody>
      </p:sp>
    </p:spTree>
    <p:extLst>
      <p:ext uri="{BB962C8B-B14F-4D97-AF65-F5344CB8AC3E}">
        <p14:creationId xmlns:p14="http://schemas.microsoft.com/office/powerpoint/2010/main" val="330271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Implementation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Instead of computing </a:t>
            </a:r>
            <a:r>
              <a:rPr lang="en-US" altLang="en-US" i="1" smtClean="0"/>
              <a:t>f</a:t>
            </a:r>
            <a:r>
              <a:rPr lang="en-US" altLang="en-US" smtClean="0"/>
              <a:t> for larger and larger windows, we can implement using a fixed window size with a Gaussian pyramid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2800"/>
            <a:ext cx="3810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52800"/>
            <a:ext cx="1905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352800"/>
            <a:ext cx="952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352800"/>
            <a:ext cx="457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62063" y="4060825"/>
            <a:ext cx="273050" cy="271463"/>
          </a:xfrm>
          <a:prstGeom prst="rect">
            <a:avLst/>
          </a:prstGeom>
          <a:noFill/>
          <a:ln w="53975">
            <a:solidFill>
              <a:srgbClr val="FFC000"/>
            </a:solidFill>
          </a:ln>
          <a:effectLst>
            <a:outerShdw blurRad="127000" sx="124000" sy="124000" algn="ctr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43463" y="3635375"/>
            <a:ext cx="273050" cy="273050"/>
          </a:xfrm>
          <a:prstGeom prst="rect">
            <a:avLst/>
          </a:prstGeom>
          <a:noFill/>
          <a:ln w="53975">
            <a:solidFill>
              <a:srgbClr val="FFC000"/>
            </a:solidFill>
          </a:ln>
          <a:effectLst>
            <a:outerShdw blurRad="127000" sx="124000" sy="124000" algn="ctr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738938" y="3451225"/>
            <a:ext cx="271462" cy="271463"/>
          </a:xfrm>
          <a:prstGeom prst="rect">
            <a:avLst/>
          </a:prstGeom>
          <a:noFill/>
          <a:ln w="53975">
            <a:solidFill>
              <a:srgbClr val="FFC000"/>
            </a:solidFill>
          </a:ln>
          <a:effectLst>
            <a:outerShdw blurRad="127000" sx="124000" sy="124000" algn="ctr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739063" y="3352800"/>
            <a:ext cx="273050" cy="271463"/>
          </a:xfrm>
          <a:prstGeom prst="rect">
            <a:avLst/>
          </a:prstGeom>
          <a:noFill/>
          <a:ln w="53975">
            <a:solidFill>
              <a:srgbClr val="FFC000"/>
            </a:solidFill>
          </a:ln>
          <a:effectLst>
            <a:outerShdw blurRad="127000" sx="124000" sy="124000" algn="ctr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6" name="TextBox 15"/>
          <p:cNvSpPr txBox="1">
            <a:spLocks noChangeArrowheads="1"/>
          </p:cNvSpPr>
          <p:nvPr/>
        </p:nvSpPr>
        <p:spPr bwMode="auto">
          <a:xfrm>
            <a:off x="4876800" y="5334000"/>
            <a:ext cx="3505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(sometimes need to create in-between levels, e.g. a ¾-size image)</a:t>
            </a:r>
          </a:p>
        </p:txBody>
      </p:sp>
    </p:spTree>
    <p:extLst>
      <p:ext uri="{BB962C8B-B14F-4D97-AF65-F5344CB8AC3E}">
        <p14:creationId xmlns:p14="http://schemas.microsoft.com/office/powerpoint/2010/main" val="351621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686800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What Is A Useful Signature Function?</a:t>
            </a:r>
            <a:endParaRPr lang="de-CH" smtClean="0"/>
          </a:p>
        </p:txBody>
      </p:sp>
      <p:sp>
        <p:nvSpPr>
          <p:cNvPr id="47107" name="Content Placeholder 6"/>
          <p:cNvSpPr>
            <a:spLocks noGrp="1"/>
          </p:cNvSpPr>
          <p:nvPr>
            <p:ph idx="1"/>
          </p:nvPr>
        </p:nvSpPr>
        <p:spPr>
          <a:xfrm>
            <a:off x="628650" y="1172817"/>
            <a:ext cx="7886700" cy="5004146"/>
          </a:xfrm>
        </p:spPr>
        <p:txBody>
          <a:bodyPr/>
          <a:lstStyle/>
          <a:p>
            <a:pPr eaLnBrk="1" hangingPunct="1"/>
            <a:r>
              <a:rPr lang="en-US" dirty="0" smtClean="0"/>
              <a:t>Difference-of-Gaussian = “blob” detector</a:t>
            </a:r>
            <a:endParaRPr lang="de-CH" dirty="0" smtClean="0"/>
          </a:p>
        </p:txBody>
      </p:sp>
      <p:sp>
        <p:nvSpPr>
          <p:cNvPr id="348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7109" name="Picture 27" descr="c-enhedg-lapl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3"/>
          <a:stretch>
            <a:fillRect/>
          </a:stretch>
        </p:blipFill>
        <p:spPr bwMode="auto">
          <a:xfrm>
            <a:off x="1103313" y="1822450"/>
            <a:ext cx="1727200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27" descr="c-enhedg-lapl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4232275"/>
            <a:ext cx="7715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27" descr="c-enhedg-lapla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5035550"/>
            <a:ext cx="4603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27" descr="c-enhedg-lapl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3"/>
          <a:stretch>
            <a:fillRect/>
          </a:stretch>
        </p:blipFill>
        <p:spPr bwMode="auto">
          <a:xfrm>
            <a:off x="1290638" y="3063875"/>
            <a:ext cx="135255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/>
          <p:nvPr/>
        </p:nvCxnSpPr>
        <p:spPr>
          <a:xfrm rot="5400000" flipH="1" flipV="1">
            <a:off x="1285876" y="3684587"/>
            <a:ext cx="3687762" cy="3651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111500" y="5546725"/>
            <a:ext cx="3833813" cy="0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3622675" y="5948363"/>
            <a:ext cx="146050" cy="1460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26" name="Oval 25"/>
          <p:cNvSpPr/>
          <p:nvPr/>
        </p:nvSpPr>
        <p:spPr>
          <a:xfrm>
            <a:off x="4648200" y="5802313"/>
            <a:ext cx="508000" cy="508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27" name="Oval 26"/>
          <p:cNvSpPr/>
          <p:nvPr/>
        </p:nvSpPr>
        <p:spPr>
          <a:xfrm>
            <a:off x="5922963" y="5619750"/>
            <a:ext cx="803275" cy="8032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29" name="Freeform 28"/>
          <p:cNvSpPr/>
          <p:nvPr/>
        </p:nvSpPr>
        <p:spPr>
          <a:xfrm>
            <a:off x="2308194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2139370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974502 w 2957689"/>
              <a:gd name="connsiteY1" fmla="*/ 542575 h 582982"/>
              <a:gd name="connsiteX2" fmla="*/ 2139370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974502 w 2957689"/>
              <a:gd name="connsiteY1" fmla="*/ 542575 h 582982"/>
              <a:gd name="connsiteX2" fmla="*/ 2276388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1974502" y="542575"/>
                </a:lnTo>
                <a:cubicBezTo>
                  <a:pt x="2156302" y="582982"/>
                  <a:pt x="2184665" y="1416"/>
                  <a:pt x="2276388" y="708"/>
                </a:cubicBezTo>
                <a:cubicBezTo>
                  <a:pt x="2368111" y="0"/>
                  <a:pt x="2433011" y="457425"/>
                  <a:pt x="2524841" y="538329"/>
                </a:cubicBezTo>
                <a:lnTo>
                  <a:pt x="2957689" y="531758"/>
                </a:ln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34" name="Freeform 33"/>
          <p:cNvSpPr/>
          <p:nvPr/>
        </p:nvSpPr>
        <p:spPr>
          <a:xfrm>
            <a:off x="3506775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387268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463836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463836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03348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42860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42860 w 2957689"/>
              <a:gd name="connsiteY2" fmla="*/ 708 h 582982"/>
              <a:gd name="connsiteX3" fmla="*/ 1823815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1168961" y="542575"/>
                </a:lnTo>
                <a:cubicBezTo>
                  <a:pt x="1350761" y="582982"/>
                  <a:pt x="1433718" y="1416"/>
                  <a:pt x="1542860" y="708"/>
                </a:cubicBezTo>
                <a:cubicBezTo>
                  <a:pt x="1652002" y="0"/>
                  <a:pt x="1731985" y="457425"/>
                  <a:pt x="1823815" y="538329"/>
                </a:cubicBezTo>
                <a:lnTo>
                  <a:pt x="2957689" y="531758"/>
                </a:ln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35" name="Freeform 34"/>
          <p:cNvSpPr/>
          <p:nvPr/>
        </p:nvSpPr>
        <p:spPr>
          <a:xfrm>
            <a:off x="4900617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867235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219390" y="542575"/>
                </a:lnTo>
                <a:cubicBezTo>
                  <a:pt x="401190" y="582982"/>
                  <a:pt x="497213" y="1416"/>
                  <a:pt x="611772" y="708"/>
                </a:cubicBezTo>
                <a:cubicBezTo>
                  <a:pt x="726331" y="0"/>
                  <a:pt x="814917" y="457425"/>
                  <a:pt x="906747" y="538329"/>
                </a:cubicBezTo>
                <a:cubicBezTo>
                  <a:pt x="1008147" y="544063"/>
                  <a:pt x="2274042" y="533948"/>
                  <a:pt x="2957689" y="531758"/>
                </a:cubicBez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4540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Difference-of-Gaussian (DoG)</a:t>
            </a:r>
            <a:endParaRPr lang="de-CH" smtClean="0"/>
          </a:p>
        </p:txBody>
      </p:sp>
      <p:sp>
        <p:nvSpPr>
          <p:cNvPr id="368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pSp>
        <p:nvGrpSpPr>
          <p:cNvPr id="50181" name="Group 5"/>
          <p:cNvGrpSpPr>
            <a:grpSpLocks/>
          </p:cNvGrpSpPr>
          <p:nvPr/>
        </p:nvGrpSpPr>
        <p:grpSpPr bwMode="auto">
          <a:xfrm>
            <a:off x="769936" y="2138362"/>
            <a:ext cx="7715251" cy="4176713"/>
            <a:chOff x="565150" y="2420938"/>
            <a:chExt cx="7715250" cy="4176712"/>
          </a:xfrm>
        </p:grpSpPr>
        <p:pic>
          <p:nvPicPr>
            <p:cNvPr id="50182" name="Picture 4" descr="c-enhedg-lapla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325" y="2420938"/>
              <a:ext cx="2016125" cy="2016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0183" name="Group 11"/>
            <p:cNvGrpSpPr>
              <a:grpSpLocks/>
            </p:cNvGrpSpPr>
            <p:nvPr/>
          </p:nvGrpSpPr>
          <p:grpSpPr bwMode="auto">
            <a:xfrm>
              <a:off x="565150" y="4897438"/>
              <a:ext cx="7715250" cy="1700212"/>
              <a:chOff x="565150" y="4897438"/>
              <a:chExt cx="7715250" cy="1700212"/>
            </a:xfrm>
          </p:grpSpPr>
          <p:pic>
            <p:nvPicPr>
              <p:cNvPr id="50184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6177" y="4899025"/>
                <a:ext cx="2170112" cy="169862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50185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150" y="4899025"/>
                <a:ext cx="2170113" cy="169862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50186" name="Picture 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9813" y="4897438"/>
                <a:ext cx="2160587" cy="170021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sp>
            <p:nvSpPr>
              <p:cNvPr id="50187" name="Text Box 8"/>
              <p:cNvSpPr txBox="1">
                <a:spLocks noChangeArrowheads="1"/>
              </p:cNvSpPr>
              <p:nvPr/>
            </p:nvSpPr>
            <p:spPr bwMode="auto">
              <a:xfrm>
                <a:off x="2735263" y="5461000"/>
                <a:ext cx="431800" cy="51911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l-PL" sz="2800" b="1"/>
                  <a:t>-</a:t>
                </a:r>
                <a:endParaRPr lang="en-US" sz="2800" b="1"/>
              </a:p>
            </p:txBody>
          </p:sp>
          <p:sp>
            <p:nvSpPr>
              <p:cNvPr id="50188" name="Text Box 9"/>
              <p:cNvSpPr txBox="1">
                <a:spLocks noChangeArrowheads="1"/>
              </p:cNvSpPr>
              <p:nvPr/>
            </p:nvSpPr>
            <p:spPr bwMode="auto">
              <a:xfrm>
                <a:off x="5507038" y="5403850"/>
                <a:ext cx="431800" cy="51911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l-PL" sz="2800" b="1"/>
                  <a:t>=</a:t>
                </a:r>
                <a:endParaRPr lang="en-US" sz="2800" b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455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59321"/>
          </a:xfrm>
        </p:spPr>
        <p:txBody>
          <a:bodyPr/>
          <a:lstStyle/>
          <a:p>
            <a:r>
              <a:rPr lang="en-US" dirty="0" err="1" smtClean="0"/>
              <a:t>DoG</a:t>
            </a:r>
            <a:r>
              <a:rPr lang="en-US" dirty="0" smtClean="0"/>
              <a:t> – Efficient Computation</a:t>
            </a:r>
            <a:endParaRPr lang="de-CH" dirty="0" smtClean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628650" y="1278835"/>
            <a:ext cx="7886700" cy="4898128"/>
          </a:xfrm>
        </p:spPr>
        <p:txBody>
          <a:bodyPr/>
          <a:lstStyle/>
          <a:p>
            <a:r>
              <a:rPr lang="en-US" dirty="0" smtClean="0"/>
              <a:t>Computation in Gaussian scale pyramid</a:t>
            </a:r>
            <a:endParaRPr lang="de-CH" dirty="0" smtClean="0"/>
          </a:p>
        </p:txBody>
      </p:sp>
      <p:sp>
        <p:nvSpPr>
          <p:cNvPr id="174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K. Grauman, B. Leibe</a:t>
            </a:r>
          </a:p>
        </p:txBody>
      </p:sp>
      <p:grpSp>
        <p:nvGrpSpPr>
          <p:cNvPr id="51205" name="Group 39"/>
          <p:cNvGrpSpPr>
            <a:grpSpLocks/>
          </p:cNvGrpSpPr>
          <p:nvPr/>
        </p:nvGrpSpPr>
        <p:grpSpPr bwMode="auto">
          <a:xfrm>
            <a:off x="409575" y="1703351"/>
            <a:ext cx="8629789" cy="4483100"/>
            <a:chOff x="299979" y="1638265"/>
            <a:chExt cx="8629908" cy="4483136"/>
          </a:xfrm>
        </p:grpSpPr>
        <p:pic>
          <p:nvPicPr>
            <p:cNvPr id="5120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3714" y="1638265"/>
              <a:ext cx="6116173" cy="4483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7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13" y="3879833"/>
              <a:ext cx="1692275" cy="135572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51208" name="Freeform 10"/>
            <p:cNvSpPr>
              <a:spLocks/>
            </p:cNvSpPr>
            <p:nvPr/>
          </p:nvSpPr>
          <p:spPr bwMode="auto">
            <a:xfrm>
              <a:off x="3544888" y="3171808"/>
              <a:ext cx="560387" cy="850900"/>
            </a:xfrm>
            <a:custGeom>
              <a:avLst/>
              <a:gdLst>
                <a:gd name="T0" fmla="*/ 2147483647 w 353"/>
                <a:gd name="T1" fmla="*/ 2147483647 h 536"/>
                <a:gd name="T2" fmla="*/ 2147483647 w 353"/>
                <a:gd name="T3" fmla="*/ 2147483647 h 536"/>
                <a:gd name="T4" fmla="*/ 2147483647 w 353"/>
                <a:gd name="T5" fmla="*/ 2147483647 h 536"/>
                <a:gd name="T6" fmla="*/ 2147483647 w 353"/>
                <a:gd name="T7" fmla="*/ 0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3"/>
                <a:gd name="T13" fmla="*/ 0 h 536"/>
                <a:gd name="T14" fmla="*/ 353 w 353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3" h="536">
                  <a:moveTo>
                    <a:pt x="194" y="536"/>
                  </a:moveTo>
                  <a:cubicBezTo>
                    <a:pt x="165" y="492"/>
                    <a:pt x="26" y="341"/>
                    <a:pt x="13" y="264"/>
                  </a:cubicBezTo>
                  <a:cubicBezTo>
                    <a:pt x="0" y="187"/>
                    <a:pt x="56" y="116"/>
                    <a:pt x="113" y="72"/>
                  </a:cubicBezTo>
                  <a:cubicBezTo>
                    <a:pt x="170" y="28"/>
                    <a:pt x="303" y="15"/>
                    <a:pt x="353" y="0"/>
                  </a:cubicBezTo>
                </a:path>
              </a:pathLst>
            </a:cu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1209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238" y="2224071"/>
              <a:ext cx="1116012" cy="89376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51210" name="Group 27"/>
            <p:cNvGrpSpPr>
              <a:grpSpLocks/>
            </p:cNvGrpSpPr>
            <p:nvPr/>
          </p:nvGrpSpPr>
          <p:grpSpPr bwMode="auto">
            <a:xfrm>
              <a:off x="3262300" y="4387339"/>
              <a:ext cx="433388" cy="358775"/>
              <a:chOff x="3311525" y="4457683"/>
              <a:chExt cx="433388" cy="358775"/>
            </a:xfrm>
          </p:grpSpPr>
          <p:sp>
            <p:nvSpPr>
              <p:cNvPr id="51226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27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sp>
          <p:nvSpPr>
            <p:cNvPr id="51211" name="Text Box 15"/>
            <p:cNvSpPr txBox="1">
              <a:spLocks noChangeArrowheads="1"/>
            </p:cNvSpPr>
            <p:nvPr/>
          </p:nvSpPr>
          <p:spPr bwMode="auto">
            <a:xfrm>
              <a:off x="299979" y="5218137"/>
              <a:ext cx="1952597" cy="33855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l-PL" sz="1600" b="1" i="1"/>
                <a:t>Original image</a:t>
              </a:r>
              <a:r>
                <a:rPr lang="pl-PL" sz="1600" b="1" i="1">
                  <a:latin typeface="Symbol" pitchFamily="18" charset="2"/>
                </a:rPr>
                <a:t> </a:t>
              </a:r>
              <a:endParaRPr lang="en-US" sz="1600" b="1" i="1">
                <a:latin typeface="Symbol" pitchFamily="18" charset="2"/>
              </a:endParaRPr>
            </a:p>
          </p:txBody>
        </p:sp>
        <p:grpSp>
          <p:nvGrpSpPr>
            <p:cNvPr id="51212" name="Group 37"/>
            <p:cNvGrpSpPr>
              <a:grpSpLocks/>
            </p:cNvGrpSpPr>
            <p:nvPr/>
          </p:nvGrpSpPr>
          <p:grpSpPr bwMode="auto">
            <a:xfrm>
              <a:off x="2162142" y="4967315"/>
              <a:ext cx="1095390" cy="469900"/>
              <a:chOff x="2232026" y="4743433"/>
              <a:chExt cx="1095390" cy="469900"/>
            </a:xfrm>
          </p:grpSpPr>
          <p:sp>
            <p:nvSpPr>
              <p:cNvPr id="51224" name="Line 6"/>
              <p:cNvSpPr>
                <a:spLocks noChangeShapeType="1"/>
              </p:cNvSpPr>
              <p:nvPr/>
            </p:nvSpPr>
            <p:spPr bwMode="auto">
              <a:xfrm>
                <a:off x="2232026" y="5175232"/>
                <a:ext cx="1095390" cy="1587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25" name="Object 3"/>
              <p:cNvGraphicFramePr>
                <a:graphicFrameLocks noChangeAspect="1"/>
              </p:cNvGraphicFramePr>
              <p:nvPr/>
            </p:nvGraphicFramePr>
            <p:xfrm>
              <a:off x="2373313" y="4743433"/>
              <a:ext cx="685800" cy="469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4766" name="Microsoft Equation 3.0" r:id="rId7" imgW="444114" imgH="304536" progId="Equation.3">
                      <p:embed/>
                    </p:oleObj>
                  </mc:Choice>
                  <mc:Fallback>
                    <p:oleObj name="Microsoft Equation 3.0" r:id="rId7" imgW="444114" imgH="304536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73313" y="4743433"/>
                            <a:ext cx="685800" cy="4699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1213" name="Text Box 17"/>
            <p:cNvSpPr txBox="1">
              <a:spLocks noChangeArrowheads="1"/>
            </p:cNvSpPr>
            <p:nvPr/>
          </p:nvSpPr>
          <p:spPr bwMode="auto">
            <a:xfrm>
              <a:off x="482544" y="3100383"/>
              <a:ext cx="1606572" cy="58477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600" b="1" i="1"/>
                <a:t>S</a:t>
              </a:r>
              <a:r>
                <a:rPr lang="pl-PL" sz="1600" b="1" i="1"/>
                <a:t>ampling with</a:t>
              </a:r>
              <a:r>
                <a:rPr lang="en-US" sz="1600" b="1" i="1"/>
                <a:t/>
              </a:r>
              <a:br>
                <a:rPr lang="en-US" sz="1600" b="1" i="1"/>
              </a:br>
              <a:r>
                <a:rPr lang="pl-PL" sz="1600" b="1" i="1"/>
                <a:t>step </a:t>
              </a:r>
              <a:r>
                <a:rPr lang="pl-PL" sz="1600" b="1" i="1">
                  <a:latin typeface="Symbol" pitchFamily="18" charset="2"/>
                </a:rPr>
                <a:t>s</a:t>
              </a:r>
              <a:r>
                <a:rPr lang="pl-PL" sz="1600" b="1" i="1" baseline="30000">
                  <a:latin typeface="Symbol" pitchFamily="18" charset="2"/>
                </a:rPr>
                <a:t>4</a:t>
              </a:r>
              <a:r>
                <a:rPr lang="pl-PL" sz="1600" b="1" i="1">
                  <a:latin typeface="Symbol" pitchFamily="18" charset="2"/>
                </a:rPr>
                <a:t> </a:t>
              </a:r>
              <a:r>
                <a:rPr lang="pl-PL" sz="1600" b="1" i="1"/>
                <a:t>=2</a:t>
              </a:r>
              <a:endParaRPr lang="en-US" sz="1600" b="1" i="1"/>
            </a:p>
          </p:txBody>
        </p:sp>
        <p:grpSp>
          <p:nvGrpSpPr>
            <p:cNvPr id="51214" name="Group 28"/>
            <p:cNvGrpSpPr>
              <a:grpSpLocks/>
            </p:cNvGrpSpPr>
            <p:nvPr/>
          </p:nvGrpSpPr>
          <p:grpSpPr bwMode="auto">
            <a:xfrm>
              <a:off x="3262300" y="3931539"/>
              <a:ext cx="433388" cy="358775"/>
              <a:chOff x="3311525" y="4457683"/>
              <a:chExt cx="433388" cy="358775"/>
            </a:xfrm>
          </p:grpSpPr>
          <p:sp>
            <p:nvSpPr>
              <p:cNvPr id="51222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23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grpSp>
          <p:nvGrpSpPr>
            <p:cNvPr id="51215" name="Group 31"/>
            <p:cNvGrpSpPr>
              <a:grpSpLocks/>
            </p:cNvGrpSpPr>
            <p:nvPr/>
          </p:nvGrpSpPr>
          <p:grpSpPr bwMode="auto">
            <a:xfrm>
              <a:off x="3262300" y="5296455"/>
              <a:ext cx="433388" cy="358775"/>
              <a:chOff x="3311525" y="4457683"/>
              <a:chExt cx="433388" cy="358775"/>
            </a:xfrm>
          </p:grpSpPr>
          <p:sp>
            <p:nvSpPr>
              <p:cNvPr id="51220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21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grpSp>
          <p:nvGrpSpPr>
            <p:cNvPr id="51216" name="Group 34"/>
            <p:cNvGrpSpPr>
              <a:grpSpLocks/>
            </p:cNvGrpSpPr>
            <p:nvPr/>
          </p:nvGrpSpPr>
          <p:grpSpPr bwMode="auto">
            <a:xfrm>
              <a:off x="3262300" y="4830429"/>
              <a:ext cx="433388" cy="358775"/>
              <a:chOff x="3311525" y="4457683"/>
              <a:chExt cx="433388" cy="358775"/>
            </a:xfrm>
          </p:grpSpPr>
          <p:sp>
            <p:nvSpPr>
              <p:cNvPr id="51218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19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sp>
          <p:nvSpPr>
            <p:cNvPr id="51217" name="Line 6"/>
            <p:cNvSpPr>
              <a:spLocks noChangeShapeType="1"/>
            </p:cNvSpPr>
            <p:nvPr/>
          </p:nvSpPr>
          <p:spPr bwMode="auto">
            <a:xfrm flipH="1">
              <a:off x="2162142" y="3209922"/>
              <a:ext cx="1095390" cy="1587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8889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1493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Find local </a:t>
            </a:r>
            <a:r>
              <a:rPr lang="en-US" dirty="0"/>
              <a:t>maxima in </a:t>
            </a:r>
            <a:r>
              <a:rPr lang="en-US" dirty="0" smtClean="0"/>
              <a:t>position-scale space </a:t>
            </a:r>
            <a:r>
              <a:rPr lang="en-US" dirty="0"/>
              <a:t>of Difference-of-Gaussian</a:t>
            </a:r>
            <a:endParaRPr lang="de-CH" dirty="0"/>
          </a:p>
        </p:txBody>
      </p:sp>
      <p:sp>
        <p:nvSpPr>
          <p:cNvPr id="163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2930525"/>
            <a:ext cx="1681163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8134" name="Group 6"/>
          <p:cNvGrpSpPr>
            <a:grpSpLocks/>
          </p:cNvGrpSpPr>
          <p:nvPr/>
        </p:nvGrpSpPr>
        <p:grpSpPr bwMode="auto">
          <a:xfrm>
            <a:off x="2484438" y="1163638"/>
            <a:ext cx="3584575" cy="4924425"/>
            <a:chOff x="2211388" y="1700213"/>
            <a:chExt cx="3584575" cy="4924425"/>
          </a:xfrm>
        </p:grpSpPr>
        <p:pic>
          <p:nvPicPr>
            <p:cNvPr id="48142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413" y="5665788"/>
              <a:ext cx="1225550" cy="958850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3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413" y="4664075"/>
              <a:ext cx="1225550" cy="960438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4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413" y="3681413"/>
              <a:ext cx="1225550" cy="958850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5" name="Picture 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413" y="2684463"/>
              <a:ext cx="1225550" cy="960437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6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413" y="1700213"/>
              <a:ext cx="1225550" cy="960437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graphicFrame>
          <p:nvGraphicFramePr>
            <p:cNvPr id="48147" name="Object 2"/>
            <p:cNvGraphicFramePr>
              <a:graphicFrameLocks noChangeAspect="1"/>
            </p:cNvGraphicFramePr>
            <p:nvPr/>
          </p:nvGraphicFramePr>
          <p:xfrm>
            <a:off x="2211388" y="3933825"/>
            <a:ext cx="1712912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790" name="Equation" r:id="rId10" imgW="990170" imgH="241195" progId="Equation.3">
                    <p:embed/>
                  </p:oleObj>
                </mc:Choice>
                <mc:Fallback>
                  <p:oleObj name="Equation" r:id="rId10" imgW="990170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1388" y="3933825"/>
                          <a:ext cx="1712912" cy="417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8148" name="Text Box 12"/>
            <p:cNvSpPr txBox="1">
              <a:spLocks noChangeArrowheads="1"/>
            </p:cNvSpPr>
            <p:nvPr/>
          </p:nvSpPr>
          <p:spPr bwMode="auto">
            <a:xfrm>
              <a:off x="3959225" y="5972175"/>
              <a:ext cx="43338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latin typeface="Symbol" pitchFamily="18" charset="2"/>
                </a:rPr>
                <a:t>s</a:t>
              </a:r>
              <a:endParaRPr lang="en-US" b="1" i="1">
                <a:latin typeface="Symbol" pitchFamily="18" charset="2"/>
              </a:endParaRPr>
            </a:p>
          </p:txBody>
        </p:sp>
        <p:sp>
          <p:nvSpPr>
            <p:cNvPr id="48149" name="Text Box 13"/>
            <p:cNvSpPr txBox="1">
              <a:spLocks noChangeArrowheads="1"/>
            </p:cNvSpPr>
            <p:nvPr/>
          </p:nvSpPr>
          <p:spPr bwMode="auto">
            <a:xfrm>
              <a:off x="3959225" y="4964113"/>
              <a:ext cx="43338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latin typeface="Symbol" pitchFamily="18" charset="2"/>
                </a:rPr>
                <a:t>s</a:t>
              </a:r>
              <a:r>
                <a:rPr lang="pl-PL" b="1" i="1" baseline="30000">
                  <a:latin typeface="Symbol" pitchFamily="18" charset="2"/>
                </a:rPr>
                <a:t>2</a:t>
              </a:r>
              <a:endParaRPr lang="en-US" b="1" i="1" baseline="30000">
                <a:latin typeface="Symbol" pitchFamily="18" charset="2"/>
              </a:endParaRPr>
            </a:p>
          </p:txBody>
        </p:sp>
        <p:sp>
          <p:nvSpPr>
            <p:cNvPr id="48150" name="Text Box 14"/>
            <p:cNvSpPr txBox="1">
              <a:spLocks noChangeArrowheads="1"/>
            </p:cNvSpPr>
            <p:nvPr/>
          </p:nvSpPr>
          <p:spPr bwMode="auto">
            <a:xfrm>
              <a:off x="3995738" y="4005263"/>
              <a:ext cx="43338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latin typeface="Symbol" pitchFamily="18" charset="2"/>
                </a:rPr>
                <a:t>s</a:t>
              </a:r>
              <a:r>
                <a:rPr lang="pl-PL" b="1" i="1" baseline="30000">
                  <a:latin typeface="Symbol" pitchFamily="18" charset="2"/>
                </a:rPr>
                <a:t>3</a:t>
              </a:r>
              <a:endParaRPr lang="en-US" b="1" i="1" baseline="30000">
                <a:latin typeface="Symbol" pitchFamily="18" charset="2"/>
              </a:endParaRPr>
            </a:p>
          </p:txBody>
        </p:sp>
        <p:sp>
          <p:nvSpPr>
            <p:cNvPr id="48151" name="Text Box 15"/>
            <p:cNvSpPr txBox="1">
              <a:spLocks noChangeArrowheads="1"/>
            </p:cNvSpPr>
            <p:nvPr/>
          </p:nvSpPr>
          <p:spPr bwMode="auto">
            <a:xfrm>
              <a:off x="4030663" y="2997200"/>
              <a:ext cx="43338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latin typeface="Symbol" pitchFamily="18" charset="2"/>
                </a:rPr>
                <a:t>s</a:t>
              </a:r>
              <a:r>
                <a:rPr lang="pl-PL" b="1" i="1" baseline="30000">
                  <a:latin typeface="Symbol" pitchFamily="18" charset="2"/>
                </a:rPr>
                <a:t>4</a:t>
              </a:r>
              <a:endParaRPr lang="en-US" b="1" i="1" baseline="30000">
                <a:latin typeface="Symbol" pitchFamily="18" charset="2"/>
              </a:endParaRPr>
            </a:p>
          </p:txBody>
        </p:sp>
        <p:sp>
          <p:nvSpPr>
            <p:cNvPr id="48152" name="Text Box 16"/>
            <p:cNvSpPr txBox="1">
              <a:spLocks noChangeArrowheads="1"/>
            </p:cNvSpPr>
            <p:nvPr/>
          </p:nvSpPr>
          <p:spPr bwMode="auto">
            <a:xfrm>
              <a:off x="4067175" y="2024063"/>
              <a:ext cx="54133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latin typeface="Symbol" pitchFamily="18" charset="2"/>
                </a:rPr>
                <a:t>s</a:t>
              </a:r>
              <a:r>
                <a:rPr lang="pl-PL" b="1" i="1" baseline="30000">
                  <a:latin typeface="Symbol" pitchFamily="18" charset="2"/>
                </a:rPr>
                <a:t>5</a:t>
              </a:r>
              <a:endParaRPr lang="en-US" b="1" i="1" baseline="30000">
                <a:latin typeface="Symbol" pitchFamily="18" charset="2"/>
              </a:endParaRPr>
            </a:p>
          </p:txBody>
        </p:sp>
        <p:sp>
          <p:nvSpPr>
            <p:cNvPr id="48153" name="Line 17"/>
            <p:cNvSpPr>
              <a:spLocks noChangeShapeType="1"/>
            </p:cNvSpPr>
            <p:nvPr/>
          </p:nvSpPr>
          <p:spPr bwMode="auto">
            <a:xfrm>
              <a:off x="3203575" y="4508500"/>
              <a:ext cx="755650" cy="147637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4" name="Line 18"/>
            <p:cNvSpPr>
              <a:spLocks noChangeShapeType="1"/>
            </p:cNvSpPr>
            <p:nvPr/>
          </p:nvSpPr>
          <p:spPr bwMode="auto">
            <a:xfrm>
              <a:off x="3384550" y="4437063"/>
              <a:ext cx="611188" cy="61277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5" name="Line 19"/>
            <p:cNvSpPr>
              <a:spLocks noChangeShapeType="1"/>
            </p:cNvSpPr>
            <p:nvPr/>
          </p:nvSpPr>
          <p:spPr bwMode="auto">
            <a:xfrm>
              <a:off x="3779838" y="4149725"/>
              <a:ext cx="252412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6" name="Line 20"/>
            <p:cNvSpPr>
              <a:spLocks noChangeShapeType="1"/>
            </p:cNvSpPr>
            <p:nvPr/>
          </p:nvSpPr>
          <p:spPr bwMode="auto">
            <a:xfrm flipV="1">
              <a:off x="3384550" y="3249613"/>
              <a:ext cx="647700" cy="611187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7" name="Line 21"/>
            <p:cNvSpPr>
              <a:spLocks noChangeShapeType="1"/>
            </p:cNvSpPr>
            <p:nvPr/>
          </p:nvSpPr>
          <p:spPr bwMode="auto">
            <a:xfrm flipV="1">
              <a:off x="3203575" y="2276475"/>
              <a:ext cx="900113" cy="15113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8135" name="Group 23"/>
          <p:cNvGrpSpPr>
            <a:grpSpLocks/>
          </p:cNvGrpSpPr>
          <p:nvPr/>
        </p:nvGrpSpPr>
        <p:grpSpPr bwMode="auto">
          <a:xfrm>
            <a:off x="6140450" y="1560513"/>
            <a:ext cx="3013075" cy="2670175"/>
            <a:chOff x="5867400" y="2168526"/>
            <a:chExt cx="3013134" cy="2670173"/>
          </a:xfrm>
        </p:grpSpPr>
        <p:pic>
          <p:nvPicPr>
            <p:cNvPr id="48138" name="Picture 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6284" y="2665412"/>
              <a:ext cx="2254250" cy="2173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9" name="Line 22"/>
            <p:cNvSpPr>
              <a:spLocks noChangeShapeType="1"/>
            </p:cNvSpPr>
            <p:nvPr/>
          </p:nvSpPr>
          <p:spPr bwMode="auto">
            <a:xfrm>
              <a:off x="5867400" y="4113213"/>
              <a:ext cx="1174750" cy="293132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40" name="Line 23"/>
            <p:cNvSpPr>
              <a:spLocks noChangeShapeType="1"/>
            </p:cNvSpPr>
            <p:nvPr/>
          </p:nvSpPr>
          <p:spPr bwMode="auto">
            <a:xfrm>
              <a:off x="5867400" y="3175795"/>
              <a:ext cx="1174750" cy="411162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41" name="Line 24"/>
            <p:cNvSpPr>
              <a:spLocks noChangeShapeType="1"/>
            </p:cNvSpPr>
            <p:nvPr/>
          </p:nvSpPr>
          <p:spPr bwMode="auto">
            <a:xfrm>
              <a:off x="5867400" y="2168526"/>
              <a:ext cx="1174750" cy="547687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7072313" y="5010150"/>
            <a:ext cx="1500187" cy="646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l-PL" b="1" dirty="0">
                <a:latin typeface="+mj-lt"/>
                <a:sym typeface="Symbol"/>
              </a:rPr>
              <a:t></a:t>
            </a:r>
            <a:r>
              <a:rPr lang="en-US" b="1" dirty="0">
                <a:latin typeface="+mj-lt"/>
                <a:sym typeface="Symbol"/>
              </a:rPr>
              <a:t> L</a:t>
            </a:r>
            <a:r>
              <a:rPr lang="pl-PL" b="1" dirty="0">
                <a:latin typeface="+mj-lt"/>
              </a:rPr>
              <a:t>ist of</a:t>
            </a:r>
            <a:r>
              <a:rPr lang="en-US" b="1" dirty="0">
                <a:latin typeface="+mj-lt"/>
              </a:rPr>
              <a:t>       </a:t>
            </a:r>
            <a:br>
              <a:rPr lang="en-US" b="1" dirty="0">
                <a:latin typeface="+mj-lt"/>
              </a:rPr>
            </a:br>
            <a:r>
              <a:rPr lang="en-US" b="1" i="1" dirty="0">
                <a:latin typeface="+mj-lt"/>
              </a:rPr>
              <a:t>    </a:t>
            </a:r>
            <a:r>
              <a:rPr lang="pl-PL" b="1" i="1" dirty="0">
                <a:latin typeface="+mj-lt"/>
              </a:rPr>
              <a:t>(x, y, s)</a:t>
            </a:r>
            <a:endParaRPr lang="en-US" b="1" i="1" dirty="0">
              <a:latin typeface="+mj-lt"/>
            </a:endParaRPr>
          </a:p>
        </p:txBody>
      </p:sp>
      <p:pic>
        <p:nvPicPr>
          <p:cNvPr id="48137" name="Picture 27" descr="c-enhedg-laplap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4476750"/>
            <a:ext cx="1727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280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13791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Example: automatic </a:t>
            </a:r>
            <a:r>
              <a:rPr lang="en-US" altLang="en-US" dirty="0"/>
              <a:t>panoramas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138" y="4222750"/>
            <a:ext cx="8467725" cy="2352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076325"/>
            <a:ext cx="8110538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wn Arrow 5"/>
          <p:cNvSpPr/>
          <p:nvPr/>
        </p:nvSpPr>
        <p:spPr>
          <a:xfrm>
            <a:off x="4137025" y="3733800"/>
            <a:ext cx="762000" cy="587375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8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761288" y="6581775"/>
            <a:ext cx="13827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Credit: Matt Brown</a:t>
            </a:r>
          </a:p>
        </p:txBody>
      </p:sp>
    </p:spTree>
    <p:extLst>
      <p:ext uri="{BB962C8B-B14F-4D97-AF65-F5344CB8AC3E}">
        <p14:creationId xmlns:p14="http://schemas.microsoft.com/office/powerpoint/2010/main" val="346560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Difference-of-Gaussian</a:t>
            </a:r>
            <a:endParaRPr lang="de-CH" dirty="0" smtClean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smtClean="0"/>
          </a:p>
        </p:txBody>
      </p:sp>
      <p:sp>
        <p:nvSpPr>
          <p:cNvPr id="358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731" y="1825625"/>
            <a:ext cx="5316538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803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Tuytelaars, B. Leibe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754313" y="4054475"/>
            <a:ext cx="2306637" cy="2327275"/>
            <a:chOff x="1735" y="2568"/>
            <a:chExt cx="1453" cy="1466"/>
          </a:xfrm>
        </p:grpSpPr>
        <p:sp>
          <p:nvSpPr>
            <p:cNvPr id="53319" name="Freeform 3"/>
            <p:cNvSpPr>
              <a:spLocks/>
            </p:cNvSpPr>
            <p:nvPr/>
          </p:nvSpPr>
          <p:spPr bwMode="auto">
            <a:xfrm>
              <a:off x="1742" y="2575"/>
              <a:ext cx="1438" cy="1451"/>
            </a:xfrm>
            <a:custGeom>
              <a:avLst/>
              <a:gdLst>
                <a:gd name="T0" fmla="*/ 1 w 8629"/>
                <a:gd name="T1" fmla="*/ 0 h 9641"/>
                <a:gd name="T2" fmla="*/ 1 w 8629"/>
                <a:gd name="T3" fmla="*/ 0 h 9641"/>
                <a:gd name="T4" fmla="*/ 1 w 8629"/>
                <a:gd name="T5" fmla="*/ 0 h 9641"/>
                <a:gd name="T6" fmla="*/ 1 w 8629"/>
                <a:gd name="T7" fmla="*/ 0 h 9641"/>
                <a:gd name="T8" fmla="*/ 1 w 8629"/>
                <a:gd name="T9" fmla="*/ 0 h 9641"/>
                <a:gd name="T10" fmla="*/ 1 w 8629"/>
                <a:gd name="T11" fmla="*/ 0 h 9641"/>
                <a:gd name="T12" fmla="*/ 1 w 8629"/>
                <a:gd name="T13" fmla="*/ 0 h 9641"/>
                <a:gd name="T14" fmla="*/ 1 w 8629"/>
                <a:gd name="T15" fmla="*/ 0 h 9641"/>
                <a:gd name="T16" fmla="*/ 1 w 8629"/>
                <a:gd name="T17" fmla="*/ 0 h 9641"/>
                <a:gd name="T18" fmla="*/ 1 w 8629"/>
                <a:gd name="T19" fmla="*/ 0 h 9641"/>
                <a:gd name="T20" fmla="*/ 1 w 8629"/>
                <a:gd name="T21" fmla="*/ 0 h 9641"/>
                <a:gd name="T22" fmla="*/ 1 w 8629"/>
                <a:gd name="T23" fmla="*/ 0 h 9641"/>
                <a:gd name="T24" fmla="*/ 1 w 8629"/>
                <a:gd name="T25" fmla="*/ 0 h 9641"/>
                <a:gd name="T26" fmla="*/ 1 w 8629"/>
                <a:gd name="T27" fmla="*/ 1 h 9641"/>
                <a:gd name="T28" fmla="*/ 1 w 8629"/>
                <a:gd name="T29" fmla="*/ 1 h 9641"/>
                <a:gd name="T30" fmla="*/ 1 w 8629"/>
                <a:gd name="T31" fmla="*/ 1 h 9641"/>
                <a:gd name="T32" fmla="*/ 1 w 8629"/>
                <a:gd name="T33" fmla="*/ 1 h 9641"/>
                <a:gd name="T34" fmla="*/ 1 w 8629"/>
                <a:gd name="T35" fmla="*/ 1 h 9641"/>
                <a:gd name="T36" fmla="*/ 1 w 8629"/>
                <a:gd name="T37" fmla="*/ 1 h 9641"/>
                <a:gd name="T38" fmla="*/ 1 w 8629"/>
                <a:gd name="T39" fmla="*/ 1 h 9641"/>
                <a:gd name="T40" fmla="*/ 1 w 8629"/>
                <a:gd name="T41" fmla="*/ 1 h 9641"/>
                <a:gd name="T42" fmla="*/ 0 w 8629"/>
                <a:gd name="T43" fmla="*/ 1 h 9641"/>
                <a:gd name="T44" fmla="*/ 0 w 8629"/>
                <a:gd name="T45" fmla="*/ 1 h 9641"/>
                <a:gd name="T46" fmla="*/ 0 w 8629"/>
                <a:gd name="T47" fmla="*/ 1 h 9641"/>
                <a:gd name="T48" fmla="*/ 0 w 8629"/>
                <a:gd name="T49" fmla="*/ 1 h 9641"/>
                <a:gd name="T50" fmla="*/ 0 w 8629"/>
                <a:gd name="T51" fmla="*/ 1 h 9641"/>
                <a:gd name="T52" fmla="*/ 0 w 8629"/>
                <a:gd name="T53" fmla="*/ 1 h 9641"/>
                <a:gd name="T54" fmla="*/ 0 w 8629"/>
                <a:gd name="T55" fmla="*/ 1 h 9641"/>
                <a:gd name="T56" fmla="*/ 0 w 8629"/>
                <a:gd name="T57" fmla="*/ 1 h 9641"/>
                <a:gd name="T58" fmla="*/ 0 w 8629"/>
                <a:gd name="T59" fmla="*/ 0 h 9641"/>
                <a:gd name="T60" fmla="*/ 0 w 8629"/>
                <a:gd name="T61" fmla="*/ 0 h 9641"/>
                <a:gd name="T62" fmla="*/ 0 w 8629"/>
                <a:gd name="T63" fmla="*/ 0 h 9641"/>
                <a:gd name="T64" fmla="*/ 0 w 8629"/>
                <a:gd name="T65" fmla="*/ 0 h 9641"/>
                <a:gd name="T66" fmla="*/ 0 w 8629"/>
                <a:gd name="T67" fmla="*/ 0 h 9641"/>
                <a:gd name="T68" fmla="*/ 0 w 8629"/>
                <a:gd name="T69" fmla="*/ 0 h 9641"/>
                <a:gd name="T70" fmla="*/ 0 w 8629"/>
                <a:gd name="T71" fmla="*/ 0 h 9641"/>
                <a:gd name="T72" fmla="*/ 0 w 8629"/>
                <a:gd name="T73" fmla="*/ 0 h 9641"/>
                <a:gd name="T74" fmla="*/ 0 w 8629"/>
                <a:gd name="T75" fmla="*/ 0 h 9641"/>
                <a:gd name="T76" fmla="*/ 0 w 8629"/>
                <a:gd name="T77" fmla="*/ 0 h 9641"/>
                <a:gd name="T78" fmla="*/ 0 w 8629"/>
                <a:gd name="T79" fmla="*/ 0 h 9641"/>
                <a:gd name="T80" fmla="*/ 0 w 8629"/>
                <a:gd name="T81" fmla="*/ 0 h 9641"/>
                <a:gd name="T82" fmla="*/ 0 w 8629"/>
                <a:gd name="T83" fmla="*/ 0 h 9641"/>
                <a:gd name="T84" fmla="*/ 0 w 8629"/>
                <a:gd name="T85" fmla="*/ 0 h 96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29"/>
                <a:gd name="T130" fmla="*/ 0 h 9641"/>
                <a:gd name="T131" fmla="*/ 8629 w 8629"/>
                <a:gd name="T132" fmla="*/ 9641 h 96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29" h="9641">
                  <a:moveTo>
                    <a:pt x="4314" y="0"/>
                  </a:moveTo>
                  <a:lnTo>
                    <a:pt x="4536" y="7"/>
                  </a:lnTo>
                  <a:lnTo>
                    <a:pt x="4754" y="25"/>
                  </a:lnTo>
                  <a:lnTo>
                    <a:pt x="4970" y="55"/>
                  </a:lnTo>
                  <a:lnTo>
                    <a:pt x="5182" y="98"/>
                  </a:lnTo>
                  <a:lnTo>
                    <a:pt x="5390" y="153"/>
                  </a:lnTo>
                  <a:lnTo>
                    <a:pt x="5594" y="217"/>
                  </a:lnTo>
                  <a:lnTo>
                    <a:pt x="5795" y="293"/>
                  </a:lnTo>
                  <a:lnTo>
                    <a:pt x="5991" y="380"/>
                  </a:lnTo>
                  <a:lnTo>
                    <a:pt x="6181" y="477"/>
                  </a:lnTo>
                  <a:lnTo>
                    <a:pt x="6368" y="583"/>
                  </a:lnTo>
                  <a:lnTo>
                    <a:pt x="6549" y="700"/>
                  </a:lnTo>
                  <a:lnTo>
                    <a:pt x="6724" y="825"/>
                  </a:lnTo>
                  <a:lnTo>
                    <a:pt x="6893" y="960"/>
                  </a:lnTo>
                  <a:lnTo>
                    <a:pt x="7056" y="1104"/>
                  </a:lnTo>
                  <a:lnTo>
                    <a:pt x="7213" y="1255"/>
                  </a:lnTo>
                  <a:lnTo>
                    <a:pt x="7363" y="1415"/>
                  </a:lnTo>
                  <a:lnTo>
                    <a:pt x="7505" y="1582"/>
                  </a:lnTo>
                  <a:lnTo>
                    <a:pt x="7641" y="1757"/>
                  </a:lnTo>
                  <a:lnTo>
                    <a:pt x="7769" y="1939"/>
                  </a:lnTo>
                  <a:lnTo>
                    <a:pt x="7890" y="2128"/>
                  </a:lnTo>
                  <a:lnTo>
                    <a:pt x="8002" y="2324"/>
                  </a:lnTo>
                  <a:lnTo>
                    <a:pt x="8106" y="2526"/>
                  </a:lnTo>
                  <a:lnTo>
                    <a:pt x="8202" y="2733"/>
                  </a:lnTo>
                  <a:lnTo>
                    <a:pt x="8289" y="2947"/>
                  </a:lnTo>
                  <a:lnTo>
                    <a:pt x="8366" y="3167"/>
                  </a:lnTo>
                  <a:lnTo>
                    <a:pt x="8433" y="3389"/>
                  </a:lnTo>
                  <a:lnTo>
                    <a:pt x="8492" y="3618"/>
                  </a:lnTo>
                  <a:lnTo>
                    <a:pt x="8541" y="3851"/>
                  </a:lnTo>
                  <a:lnTo>
                    <a:pt x="8578" y="4088"/>
                  </a:lnTo>
                  <a:lnTo>
                    <a:pt x="8606" y="4329"/>
                  </a:lnTo>
                  <a:lnTo>
                    <a:pt x="8623" y="4573"/>
                  </a:lnTo>
                  <a:lnTo>
                    <a:pt x="8629" y="4820"/>
                  </a:lnTo>
                  <a:lnTo>
                    <a:pt x="8623" y="5068"/>
                  </a:lnTo>
                  <a:lnTo>
                    <a:pt x="8606" y="5312"/>
                  </a:lnTo>
                  <a:lnTo>
                    <a:pt x="8578" y="5553"/>
                  </a:lnTo>
                  <a:lnTo>
                    <a:pt x="8541" y="5790"/>
                  </a:lnTo>
                  <a:lnTo>
                    <a:pt x="8492" y="6023"/>
                  </a:lnTo>
                  <a:lnTo>
                    <a:pt x="8433" y="6252"/>
                  </a:lnTo>
                  <a:lnTo>
                    <a:pt x="8366" y="6475"/>
                  </a:lnTo>
                  <a:lnTo>
                    <a:pt x="8289" y="6694"/>
                  </a:lnTo>
                  <a:lnTo>
                    <a:pt x="8202" y="6908"/>
                  </a:lnTo>
                  <a:lnTo>
                    <a:pt x="8106" y="7115"/>
                  </a:lnTo>
                  <a:lnTo>
                    <a:pt x="8002" y="7317"/>
                  </a:lnTo>
                  <a:lnTo>
                    <a:pt x="7890" y="7513"/>
                  </a:lnTo>
                  <a:lnTo>
                    <a:pt x="7769" y="7702"/>
                  </a:lnTo>
                  <a:lnTo>
                    <a:pt x="7641" y="7884"/>
                  </a:lnTo>
                  <a:lnTo>
                    <a:pt x="7505" y="8059"/>
                  </a:lnTo>
                  <a:lnTo>
                    <a:pt x="7363" y="8226"/>
                  </a:lnTo>
                  <a:lnTo>
                    <a:pt x="7213" y="8386"/>
                  </a:lnTo>
                  <a:lnTo>
                    <a:pt x="7056" y="8537"/>
                  </a:lnTo>
                  <a:lnTo>
                    <a:pt x="6893" y="8681"/>
                  </a:lnTo>
                  <a:lnTo>
                    <a:pt x="6724" y="8816"/>
                  </a:lnTo>
                  <a:lnTo>
                    <a:pt x="6549" y="8941"/>
                  </a:lnTo>
                  <a:lnTo>
                    <a:pt x="6368" y="9058"/>
                  </a:lnTo>
                  <a:lnTo>
                    <a:pt x="6181" y="9164"/>
                  </a:lnTo>
                  <a:lnTo>
                    <a:pt x="5991" y="9261"/>
                  </a:lnTo>
                  <a:lnTo>
                    <a:pt x="5795" y="9348"/>
                  </a:lnTo>
                  <a:lnTo>
                    <a:pt x="5594" y="9424"/>
                  </a:lnTo>
                  <a:lnTo>
                    <a:pt x="5390" y="9488"/>
                  </a:lnTo>
                  <a:lnTo>
                    <a:pt x="5182" y="9543"/>
                  </a:lnTo>
                  <a:lnTo>
                    <a:pt x="4970" y="9586"/>
                  </a:lnTo>
                  <a:lnTo>
                    <a:pt x="4754" y="9616"/>
                  </a:lnTo>
                  <a:lnTo>
                    <a:pt x="4536" y="9634"/>
                  </a:lnTo>
                  <a:lnTo>
                    <a:pt x="4314" y="9641"/>
                  </a:lnTo>
                  <a:lnTo>
                    <a:pt x="4093" y="9634"/>
                  </a:lnTo>
                  <a:lnTo>
                    <a:pt x="3875" y="9616"/>
                  </a:lnTo>
                  <a:lnTo>
                    <a:pt x="3659" y="9586"/>
                  </a:lnTo>
                  <a:lnTo>
                    <a:pt x="3447" y="9543"/>
                  </a:lnTo>
                  <a:lnTo>
                    <a:pt x="3238" y="9488"/>
                  </a:lnTo>
                  <a:lnTo>
                    <a:pt x="3034" y="9424"/>
                  </a:lnTo>
                  <a:lnTo>
                    <a:pt x="2833" y="9348"/>
                  </a:lnTo>
                  <a:lnTo>
                    <a:pt x="2638" y="9261"/>
                  </a:lnTo>
                  <a:lnTo>
                    <a:pt x="2447" y="9164"/>
                  </a:lnTo>
                  <a:lnTo>
                    <a:pt x="2260" y="9058"/>
                  </a:lnTo>
                  <a:lnTo>
                    <a:pt x="2080" y="8941"/>
                  </a:lnTo>
                  <a:lnTo>
                    <a:pt x="1905" y="8816"/>
                  </a:lnTo>
                  <a:lnTo>
                    <a:pt x="1736" y="8681"/>
                  </a:lnTo>
                  <a:lnTo>
                    <a:pt x="1573" y="8537"/>
                  </a:lnTo>
                  <a:lnTo>
                    <a:pt x="1416" y="8386"/>
                  </a:lnTo>
                  <a:lnTo>
                    <a:pt x="1266" y="8226"/>
                  </a:lnTo>
                  <a:lnTo>
                    <a:pt x="1124" y="8059"/>
                  </a:lnTo>
                  <a:lnTo>
                    <a:pt x="987" y="7884"/>
                  </a:lnTo>
                  <a:lnTo>
                    <a:pt x="860" y="7702"/>
                  </a:lnTo>
                  <a:lnTo>
                    <a:pt x="739" y="7513"/>
                  </a:lnTo>
                  <a:lnTo>
                    <a:pt x="627" y="7317"/>
                  </a:lnTo>
                  <a:lnTo>
                    <a:pt x="523" y="7115"/>
                  </a:lnTo>
                  <a:lnTo>
                    <a:pt x="426" y="6908"/>
                  </a:lnTo>
                  <a:lnTo>
                    <a:pt x="340" y="6694"/>
                  </a:lnTo>
                  <a:lnTo>
                    <a:pt x="262" y="6475"/>
                  </a:lnTo>
                  <a:lnTo>
                    <a:pt x="195" y="6252"/>
                  </a:lnTo>
                  <a:lnTo>
                    <a:pt x="137" y="6023"/>
                  </a:lnTo>
                  <a:lnTo>
                    <a:pt x="88" y="5790"/>
                  </a:lnTo>
                  <a:lnTo>
                    <a:pt x="50" y="5553"/>
                  </a:lnTo>
                  <a:lnTo>
                    <a:pt x="23" y="5312"/>
                  </a:lnTo>
                  <a:lnTo>
                    <a:pt x="6" y="5068"/>
                  </a:lnTo>
                  <a:lnTo>
                    <a:pt x="0" y="4820"/>
                  </a:lnTo>
                  <a:lnTo>
                    <a:pt x="6" y="4573"/>
                  </a:lnTo>
                  <a:lnTo>
                    <a:pt x="23" y="4329"/>
                  </a:lnTo>
                  <a:lnTo>
                    <a:pt x="50" y="4088"/>
                  </a:lnTo>
                  <a:lnTo>
                    <a:pt x="88" y="3851"/>
                  </a:lnTo>
                  <a:lnTo>
                    <a:pt x="137" y="3618"/>
                  </a:lnTo>
                  <a:lnTo>
                    <a:pt x="195" y="3389"/>
                  </a:lnTo>
                  <a:lnTo>
                    <a:pt x="262" y="3167"/>
                  </a:lnTo>
                  <a:lnTo>
                    <a:pt x="340" y="2947"/>
                  </a:lnTo>
                  <a:lnTo>
                    <a:pt x="426" y="2733"/>
                  </a:lnTo>
                  <a:lnTo>
                    <a:pt x="523" y="2526"/>
                  </a:lnTo>
                  <a:lnTo>
                    <a:pt x="627" y="2324"/>
                  </a:lnTo>
                  <a:lnTo>
                    <a:pt x="739" y="2128"/>
                  </a:lnTo>
                  <a:lnTo>
                    <a:pt x="860" y="1939"/>
                  </a:lnTo>
                  <a:lnTo>
                    <a:pt x="987" y="1757"/>
                  </a:lnTo>
                  <a:lnTo>
                    <a:pt x="1124" y="1582"/>
                  </a:lnTo>
                  <a:lnTo>
                    <a:pt x="1266" y="1415"/>
                  </a:lnTo>
                  <a:lnTo>
                    <a:pt x="1416" y="1255"/>
                  </a:lnTo>
                  <a:lnTo>
                    <a:pt x="1573" y="1104"/>
                  </a:lnTo>
                  <a:lnTo>
                    <a:pt x="1736" y="960"/>
                  </a:lnTo>
                  <a:lnTo>
                    <a:pt x="1905" y="825"/>
                  </a:lnTo>
                  <a:lnTo>
                    <a:pt x="2080" y="700"/>
                  </a:lnTo>
                  <a:lnTo>
                    <a:pt x="2260" y="583"/>
                  </a:lnTo>
                  <a:lnTo>
                    <a:pt x="2447" y="477"/>
                  </a:lnTo>
                  <a:lnTo>
                    <a:pt x="2638" y="380"/>
                  </a:lnTo>
                  <a:lnTo>
                    <a:pt x="2833" y="293"/>
                  </a:lnTo>
                  <a:lnTo>
                    <a:pt x="3034" y="217"/>
                  </a:lnTo>
                  <a:lnTo>
                    <a:pt x="3238" y="153"/>
                  </a:lnTo>
                  <a:lnTo>
                    <a:pt x="3447" y="98"/>
                  </a:lnTo>
                  <a:lnTo>
                    <a:pt x="3659" y="55"/>
                  </a:lnTo>
                  <a:lnTo>
                    <a:pt x="3875" y="25"/>
                  </a:lnTo>
                  <a:lnTo>
                    <a:pt x="4093" y="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0" name="Freeform 4"/>
            <p:cNvSpPr>
              <a:spLocks/>
            </p:cNvSpPr>
            <p:nvPr/>
          </p:nvSpPr>
          <p:spPr bwMode="auto">
            <a:xfrm>
              <a:off x="2461" y="2568"/>
              <a:ext cx="727" cy="733"/>
            </a:xfrm>
            <a:custGeom>
              <a:avLst/>
              <a:gdLst>
                <a:gd name="T0" fmla="*/ 1 w 4360"/>
                <a:gd name="T1" fmla="*/ 0 h 4871"/>
                <a:gd name="T2" fmla="*/ 1 w 4360"/>
                <a:gd name="T3" fmla="*/ 0 h 4871"/>
                <a:gd name="T4" fmla="*/ 1 w 4360"/>
                <a:gd name="T5" fmla="*/ 0 h 4871"/>
                <a:gd name="T6" fmla="*/ 1 w 4360"/>
                <a:gd name="T7" fmla="*/ 0 h 4871"/>
                <a:gd name="T8" fmla="*/ 1 w 4360"/>
                <a:gd name="T9" fmla="*/ 0 h 4871"/>
                <a:gd name="T10" fmla="*/ 1 w 4360"/>
                <a:gd name="T11" fmla="*/ 0 h 4871"/>
                <a:gd name="T12" fmla="*/ 1 w 4360"/>
                <a:gd name="T13" fmla="*/ 0 h 4871"/>
                <a:gd name="T14" fmla="*/ 1 w 4360"/>
                <a:gd name="T15" fmla="*/ 0 h 4871"/>
                <a:gd name="T16" fmla="*/ 1 w 4360"/>
                <a:gd name="T17" fmla="*/ 0 h 4871"/>
                <a:gd name="T18" fmla="*/ 1 w 4360"/>
                <a:gd name="T19" fmla="*/ 0 h 4871"/>
                <a:gd name="T20" fmla="*/ 1 w 4360"/>
                <a:gd name="T21" fmla="*/ 0 h 4871"/>
                <a:gd name="T22" fmla="*/ 1 w 4360"/>
                <a:gd name="T23" fmla="*/ 0 h 4871"/>
                <a:gd name="T24" fmla="*/ 1 w 4360"/>
                <a:gd name="T25" fmla="*/ 0 h 4871"/>
                <a:gd name="T26" fmla="*/ 0 w 4360"/>
                <a:gd name="T27" fmla="*/ 0 h 4871"/>
                <a:gd name="T28" fmla="*/ 0 w 4360"/>
                <a:gd name="T29" fmla="*/ 0 h 4871"/>
                <a:gd name="T30" fmla="*/ 0 w 4360"/>
                <a:gd name="T31" fmla="*/ 0 h 4871"/>
                <a:gd name="T32" fmla="*/ 0 w 4360"/>
                <a:gd name="T33" fmla="*/ 0 h 4871"/>
                <a:gd name="T34" fmla="*/ 0 w 4360"/>
                <a:gd name="T35" fmla="*/ 0 h 4871"/>
                <a:gd name="T36" fmla="*/ 0 w 4360"/>
                <a:gd name="T37" fmla="*/ 0 h 4871"/>
                <a:gd name="T38" fmla="*/ 0 w 4360"/>
                <a:gd name="T39" fmla="*/ 0 h 4871"/>
                <a:gd name="T40" fmla="*/ 0 w 4360"/>
                <a:gd name="T41" fmla="*/ 0 h 4871"/>
                <a:gd name="T42" fmla="*/ 0 w 4360"/>
                <a:gd name="T43" fmla="*/ 0 h 4871"/>
                <a:gd name="T44" fmla="*/ 0 w 4360"/>
                <a:gd name="T45" fmla="*/ 0 h 4871"/>
                <a:gd name="T46" fmla="*/ 0 w 4360"/>
                <a:gd name="T47" fmla="*/ 0 h 4871"/>
                <a:gd name="T48" fmla="*/ 0 w 4360"/>
                <a:gd name="T49" fmla="*/ 0 h 4871"/>
                <a:gd name="T50" fmla="*/ 0 w 4360"/>
                <a:gd name="T51" fmla="*/ 0 h 4871"/>
                <a:gd name="T52" fmla="*/ 0 w 4360"/>
                <a:gd name="T53" fmla="*/ 0 h 4871"/>
                <a:gd name="T54" fmla="*/ 0 w 4360"/>
                <a:gd name="T55" fmla="*/ 0 h 4871"/>
                <a:gd name="T56" fmla="*/ 0 w 4360"/>
                <a:gd name="T57" fmla="*/ 0 h 4871"/>
                <a:gd name="T58" fmla="*/ 0 w 4360"/>
                <a:gd name="T59" fmla="*/ 0 h 4871"/>
                <a:gd name="T60" fmla="*/ 0 w 4360"/>
                <a:gd name="T61" fmla="*/ 0 h 4871"/>
                <a:gd name="T62" fmla="*/ 0 w 4360"/>
                <a:gd name="T63" fmla="*/ 0 h 4871"/>
                <a:gd name="T64" fmla="*/ 0 w 4360"/>
                <a:gd name="T65" fmla="*/ 0 h 4871"/>
                <a:gd name="T66" fmla="*/ 0 w 4360"/>
                <a:gd name="T67" fmla="*/ 0 h 4871"/>
                <a:gd name="T68" fmla="*/ 0 w 4360"/>
                <a:gd name="T69" fmla="*/ 0 h 4871"/>
                <a:gd name="T70" fmla="*/ 0 w 4360"/>
                <a:gd name="T71" fmla="*/ 0 h 4871"/>
                <a:gd name="T72" fmla="*/ 0 w 4360"/>
                <a:gd name="T73" fmla="*/ 0 h 4871"/>
                <a:gd name="T74" fmla="*/ 0 w 4360"/>
                <a:gd name="T75" fmla="*/ 0 h 4871"/>
                <a:gd name="T76" fmla="*/ 0 w 4360"/>
                <a:gd name="T77" fmla="*/ 0 h 4871"/>
                <a:gd name="T78" fmla="*/ 1 w 4360"/>
                <a:gd name="T79" fmla="*/ 0 h 4871"/>
                <a:gd name="T80" fmla="*/ 1 w 4360"/>
                <a:gd name="T81" fmla="*/ 0 h 4871"/>
                <a:gd name="T82" fmla="*/ 1 w 4360"/>
                <a:gd name="T83" fmla="*/ 0 h 4871"/>
                <a:gd name="T84" fmla="*/ 1 w 4360"/>
                <a:gd name="T85" fmla="*/ 0 h 4871"/>
                <a:gd name="T86" fmla="*/ 1 w 4360"/>
                <a:gd name="T87" fmla="*/ 0 h 4871"/>
                <a:gd name="T88" fmla="*/ 1 w 4360"/>
                <a:gd name="T89" fmla="*/ 0 h 4871"/>
                <a:gd name="T90" fmla="*/ 1 w 4360"/>
                <a:gd name="T91" fmla="*/ 0 h 4871"/>
                <a:gd name="T92" fmla="*/ 1 w 4360"/>
                <a:gd name="T93" fmla="*/ 0 h 4871"/>
                <a:gd name="T94" fmla="*/ 1 w 4360"/>
                <a:gd name="T95" fmla="*/ 0 h 4871"/>
                <a:gd name="T96" fmla="*/ 1 w 4360"/>
                <a:gd name="T97" fmla="*/ 0 h 4871"/>
                <a:gd name="T98" fmla="*/ 1 w 4360"/>
                <a:gd name="T99" fmla="*/ 0 h 4871"/>
                <a:gd name="T100" fmla="*/ 1 w 4360"/>
                <a:gd name="T101" fmla="*/ 0 h 4871"/>
                <a:gd name="T102" fmla="*/ 1 w 4360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1"/>
                <a:gd name="T158" fmla="*/ 4360 w 4360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1">
                  <a:moveTo>
                    <a:pt x="4360" y="4871"/>
                  </a:moveTo>
                  <a:lnTo>
                    <a:pt x="4360" y="4871"/>
                  </a:lnTo>
                  <a:lnTo>
                    <a:pt x="4359" y="4809"/>
                  </a:lnTo>
                  <a:lnTo>
                    <a:pt x="4358" y="4747"/>
                  </a:lnTo>
                  <a:lnTo>
                    <a:pt x="4356" y="4684"/>
                  </a:lnTo>
                  <a:lnTo>
                    <a:pt x="4354" y="4621"/>
                  </a:lnTo>
                  <a:lnTo>
                    <a:pt x="4351" y="4560"/>
                  </a:lnTo>
                  <a:lnTo>
                    <a:pt x="4347" y="4498"/>
                  </a:lnTo>
                  <a:lnTo>
                    <a:pt x="4343" y="4437"/>
                  </a:lnTo>
                  <a:lnTo>
                    <a:pt x="4337" y="4374"/>
                  </a:lnTo>
                  <a:lnTo>
                    <a:pt x="4332" y="4313"/>
                  </a:lnTo>
                  <a:lnTo>
                    <a:pt x="4325" y="4252"/>
                  </a:lnTo>
                  <a:lnTo>
                    <a:pt x="4318" y="4192"/>
                  </a:lnTo>
                  <a:lnTo>
                    <a:pt x="4310" y="4131"/>
                  </a:lnTo>
                  <a:lnTo>
                    <a:pt x="4301" y="4071"/>
                  </a:lnTo>
                  <a:lnTo>
                    <a:pt x="4291" y="4011"/>
                  </a:lnTo>
                  <a:lnTo>
                    <a:pt x="4281" y="3951"/>
                  </a:lnTo>
                  <a:lnTo>
                    <a:pt x="4271" y="3892"/>
                  </a:lnTo>
                  <a:lnTo>
                    <a:pt x="4260" y="3833"/>
                  </a:lnTo>
                  <a:lnTo>
                    <a:pt x="4248" y="3774"/>
                  </a:lnTo>
                  <a:lnTo>
                    <a:pt x="4236" y="3715"/>
                  </a:lnTo>
                  <a:lnTo>
                    <a:pt x="4223" y="3656"/>
                  </a:lnTo>
                  <a:lnTo>
                    <a:pt x="4208" y="3599"/>
                  </a:lnTo>
                  <a:lnTo>
                    <a:pt x="4194" y="3541"/>
                  </a:lnTo>
                  <a:lnTo>
                    <a:pt x="4179" y="3483"/>
                  </a:lnTo>
                  <a:lnTo>
                    <a:pt x="4163" y="3426"/>
                  </a:lnTo>
                  <a:lnTo>
                    <a:pt x="4147" y="3369"/>
                  </a:lnTo>
                  <a:lnTo>
                    <a:pt x="4131" y="3311"/>
                  </a:lnTo>
                  <a:lnTo>
                    <a:pt x="4112" y="3256"/>
                  </a:lnTo>
                  <a:lnTo>
                    <a:pt x="4095" y="3199"/>
                  </a:lnTo>
                  <a:lnTo>
                    <a:pt x="4076" y="3144"/>
                  </a:lnTo>
                  <a:lnTo>
                    <a:pt x="4057" y="3089"/>
                  </a:lnTo>
                  <a:lnTo>
                    <a:pt x="4036" y="3033"/>
                  </a:lnTo>
                  <a:lnTo>
                    <a:pt x="4016" y="2979"/>
                  </a:lnTo>
                  <a:lnTo>
                    <a:pt x="3995" y="2923"/>
                  </a:lnTo>
                  <a:lnTo>
                    <a:pt x="3974" y="2870"/>
                  </a:lnTo>
                  <a:lnTo>
                    <a:pt x="3951" y="2816"/>
                  </a:lnTo>
                  <a:lnTo>
                    <a:pt x="3929" y="2763"/>
                  </a:lnTo>
                  <a:lnTo>
                    <a:pt x="3906" y="2710"/>
                  </a:lnTo>
                  <a:lnTo>
                    <a:pt x="3882" y="2657"/>
                  </a:lnTo>
                  <a:lnTo>
                    <a:pt x="3857" y="2605"/>
                  </a:lnTo>
                  <a:lnTo>
                    <a:pt x="3832" y="2553"/>
                  </a:lnTo>
                  <a:lnTo>
                    <a:pt x="3807" y="2502"/>
                  </a:lnTo>
                  <a:lnTo>
                    <a:pt x="3780" y="2450"/>
                  </a:lnTo>
                  <a:lnTo>
                    <a:pt x="3754" y="2399"/>
                  </a:lnTo>
                  <a:lnTo>
                    <a:pt x="3727" y="2349"/>
                  </a:lnTo>
                  <a:lnTo>
                    <a:pt x="3699" y="2299"/>
                  </a:lnTo>
                  <a:lnTo>
                    <a:pt x="3671" y="2249"/>
                  </a:lnTo>
                  <a:lnTo>
                    <a:pt x="3643" y="2200"/>
                  </a:lnTo>
                  <a:lnTo>
                    <a:pt x="3613" y="2151"/>
                  </a:lnTo>
                  <a:lnTo>
                    <a:pt x="3584" y="2102"/>
                  </a:lnTo>
                  <a:lnTo>
                    <a:pt x="3554" y="2055"/>
                  </a:lnTo>
                  <a:lnTo>
                    <a:pt x="3523" y="2007"/>
                  </a:lnTo>
                  <a:lnTo>
                    <a:pt x="3492" y="1960"/>
                  </a:lnTo>
                  <a:lnTo>
                    <a:pt x="3461" y="1914"/>
                  </a:lnTo>
                  <a:lnTo>
                    <a:pt x="3428" y="1867"/>
                  </a:lnTo>
                  <a:lnTo>
                    <a:pt x="3396" y="1821"/>
                  </a:lnTo>
                  <a:lnTo>
                    <a:pt x="3362" y="1776"/>
                  </a:lnTo>
                  <a:lnTo>
                    <a:pt x="3329" y="1731"/>
                  </a:lnTo>
                  <a:lnTo>
                    <a:pt x="3295" y="1686"/>
                  </a:lnTo>
                  <a:lnTo>
                    <a:pt x="3260" y="1642"/>
                  </a:lnTo>
                  <a:lnTo>
                    <a:pt x="3225" y="1599"/>
                  </a:lnTo>
                  <a:lnTo>
                    <a:pt x="3189" y="1556"/>
                  </a:lnTo>
                  <a:lnTo>
                    <a:pt x="3154" y="1513"/>
                  </a:lnTo>
                  <a:lnTo>
                    <a:pt x="3117" y="1471"/>
                  </a:lnTo>
                  <a:lnTo>
                    <a:pt x="3081" y="1430"/>
                  </a:lnTo>
                  <a:lnTo>
                    <a:pt x="3044" y="1389"/>
                  </a:lnTo>
                  <a:lnTo>
                    <a:pt x="3006" y="1348"/>
                  </a:lnTo>
                  <a:lnTo>
                    <a:pt x="2968" y="1307"/>
                  </a:lnTo>
                  <a:lnTo>
                    <a:pt x="2929" y="1268"/>
                  </a:lnTo>
                  <a:lnTo>
                    <a:pt x="2890" y="1229"/>
                  </a:lnTo>
                  <a:lnTo>
                    <a:pt x="2851" y="1191"/>
                  </a:lnTo>
                  <a:lnTo>
                    <a:pt x="2811" y="1152"/>
                  </a:lnTo>
                  <a:lnTo>
                    <a:pt x="2771" y="1115"/>
                  </a:lnTo>
                  <a:lnTo>
                    <a:pt x="2730" y="1078"/>
                  </a:lnTo>
                  <a:lnTo>
                    <a:pt x="2689" y="1042"/>
                  </a:lnTo>
                  <a:lnTo>
                    <a:pt x="2648" y="1005"/>
                  </a:lnTo>
                  <a:lnTo>
                    <a:pt x="2606" y="970"/>
                  </a:lnTo>
                  <a:lnTo>
                    <a:pt x="2564" y="935"/>
                  </a:lnTo>
                  <a:lnTo>
                    <a:pt x="2521" y="901"/>
                  </a:lnTo>
                  <a:lnTo>
                    <a:pt x="2479" y="867"/>
                  </a:lnTo>
                  <a:lnTo>
                    <a:pt x="2435" y="834"/>
                  </a:lnTo>
                  <a:lnTo>
                    <a:pt x="2392" y="802"/>
                  </a:lnTo>
                  <a:lnTo>
                    <a:pt x="2347" y="769"/>
                  </a:lnTo>
                  <a:lnTo>
                    <a:pt x="2303" y="737"/>
                  </a:lnTo>
                  <a:lnTo>
                    <a:pt x="2258" y="707"/>
                  </a:lnTo>
                  <a:lnTo>
                    <a:pt x="2213" y="676"/>
                  </a:lnTo>
                  <a:lnTo>
                    <a:pt x="2167" y="647"/>
                  </a:lnTo>
                  <a:lnTo>
                    <a:pt x="2121" y="619"/>
                  </a:lnTo>
                  <a:lnTo>
                    <a:pt x="2076" y="589"/>
                  </a:lnTo>
                  <a:lnTo>
                    <a:pt x="2029" y="562"/>
                  </a:lnTo>
                  <a:lnTo>
                    <a:pt x="1982" y="535"/>
                  </a:lnTo>
                  <a:lnTo>
                    <a:pt x="1935" y="508"/>
                  </a:lnTo>
                  <a:lnTo>
                    <a:pt x="1888" y="482"/>
                  </a:lnTo>
                  <a:lnTo>
                    <a:pt x="1840" y="457"/>
                  </a:lnTo>
                  <a:lnTo>
                    <a:pt x="1791" y="432"/>
                  </a:lnTo>
                  <a:lnTo>
                    <a:pt x="1743" y="407"/>
                  </a:lnTo>
                  <a:lnTo>
                    <a:pt x="1694" y="385"/>
                  </a:lnTo>
                  <a:lnTo>
                    <a:pt x="1646" y="361"/>
                  </a:lnTo>
                  <a:lnTo>
                    <a:pt x="1596" y="339"/>
                  </a:lnTo>
                  <a:lnTo>
                    <a:pt x="1547" y="318"/>
                  </a:lnTo>
                  <a:lnTo>
                    <a:pt x="1497" y="296"/>
                  </a:lnTo>
                  <a:lnTo>
                    <a:pt x="1446" y="276"/>
                  </a:lnTo>
                  <a:lnTo>
                    <a:pt x="1396" y="257"/>
                  </a:lnTo>
                  <a:lnTo>
                    <a:pt x="1345" y="237"/>
                  </a:lnTo>
                  <a:lnTo>
                    <a:pt x="1295" y="219"/>
                  </a:lnTo>
                  <a:lnTo>
                    <a:pt x="1243" y="202"/>
                  </a:lnTo>
                  <a:lnTo>
                    <a:pt x="1191" y="185"/>
                  </a:lnTo>
                  <a:lnTo>
                    <a:pt x="1140" y="170"/>
                  </a:lnTo>
                  <a:lnTo>
                    <a:pt x="1088" y="154"/>
                  </a:lnTo>
                  <a:lnTo>
                    <a:pt x="1035" y="139"/>
                  </a:lnTo>
                  <a:lnTo>
                    <a:pt x="983" y="126"/>
                  </a:lnTo>
                  <a:lnTo>
                    <a:pt x="930" y="112"/>
                  </a:lnTo>
                  <a:lnTo>
                    <a:pt x="877" y="100"/>
                  </a:lnTo>
                  <a:lnTo>
                    <a:pt x="824" y="87"/>
                  </a:lnTo>
                  <a:lnTo>
                    <a:pt x="770" y="77"/>
                  </a:lnTo>
                  <a:lnTo>
                    <a:pt x="717" y="66"/>
                  </a:lnTo>
                  <a:lnTo>
                    <a:pt x="663" y="57"/>
                  </a:lnTo>
                  <a:lnTo>
                    <a:pt x="608" y="47"/>
                  </a:lnTo>
                  <a:lnTo>
                    <a:pt x="555" y="40"/>
                  </a:lnTo>
                  <a:lnTo>
                    <a:pt x="500" y="32"/>
                  </a:lnTo>
                  <a:lnTo>
                    <a:pt x="444" y="25"/>
                  </a:lnTo>
                  <a:lnTo>
                    <a:pt x="390" y="19"/>
                  </a:lnTo>
                  <a:lnTo>
                    <a:pt x="335" y="15"/>
                  </a:lnTo>
                  <a:lnTo>
                    <a:pt x="279" y="10"/>
                  </a:lnTo>
                  <a:lnTo>
                    <a:pt x="224" y="7"/>
                  </a:lnTo>
                  <a:lnTo>
                    <a:pt x="168" y="3"/>
                  </a:lnTo>
                  <a:lnTo>
                    <a:pt x="112" y="2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56" y="103"/>
                  </a:lnTo>
                  <a:lnTo>
                    <a:pt x="110" y="103"/>
                  </a:lnTo>
                  <a:lnTo>
                    <a:pt x="165" y="105"/>
                  </a:lnTo>
                  <a:lnTo>
                    <a:pt x="220" y="109"/>
                  </a:lnTo>
                  <a:lnTo>
                    <a:pt x="274" y="112"/>
                  </a:lnTo>
                  <a:lnTo>
                    <a:pt x="328" y="116"/>
                  </a:lnTo>
                  <a:lnTo>
                    <a:pt x="382" y="121"/>
                  </a:lnTo>
                  <a:lnTo>
                    <a:pt x="436" y="127"/>
                  </a:lnTo>
                  <a:lnTo>
                    <a:pt x="489" y="133"/>
                  </a:lnTo>
                  <a:lnTo>
                    <a:pt x="543" y="140"/>
                  </a:lnTo>
                  <a:lnTo>
                    <a:pt x="596" y="148"/>
                  </a:lnTo>
                  <a:lnTo>
                    <a:pt x="649" y="157"/>
                  </a:lnTo>
                  <a:lnTo>
                    <a:pt x="701" y="166"/>
                  </a:lnTo>
                  <a:lnTo>
                    <a:pt x="754" y="176"/>
                  </a:lnTo>
                  <a:lnTo>
                    <a:pt x="807" y="188"/>
                  </a:lnTo>
                  <a:lnTo>
                    <a:pt x="859" y="199"/>
                  </a:lnTo>
                  <a:lnTo>
                    <a:pt x="911" y="211"/>
                  </a:lnTo>
                  <a:lnTo>
                    <a:pt x="963" y="224"/>
                  </a:lnTo>
                  <a:lnTo>
                    <a:pt x="1014" y="239"/>
                  </a:lnTo>
                  <a:lnTo>
                    <a:pt x="1065" y="252"/>
                  </a:lnTo>
                  <a:lnTo>
                    <a:pt x="1115" y="268"/>
                  </a:lnTo>
                  <a:lnTo>
                    <a:pt x="1167" y="284"/>
                  </a:lnTo>
                  <a:lnTo>
                    <a:pt x="1217" y="300"/>
                  </a:lnTo>
                  <a:lnTo>
                    <a:pt x="1267" y="317"/>
                  </a:lnTo>
                  <a:lnTo>
                    <a:pt x="1317" y="335"/>
                  </a:lnTo>
                  <a:lnTo>
                    <a:pt x="1366" y="353"/>
                  </a:lnTo>
                  <a:lnTo>
                    <a:pt x="1416" y="372"/>
                  </a:lnTo>
                  <a:lnTo>
                    <a:pt x="1466" y="392"/>
                  </a:lnTo>
                  <a:lnTo>
                    <a:pt x="1514" y="413"/>
                  </a:lnTo>
                  <a:lnTo>
                    <a:pt x="1563" y="434"/>
                  </a:lnTo>
                  <a:lnTo>
                    <a:pt x="1611" y="456"/>
                  </a:lnTo>
                  <a:lnTo>
                    <a:pt x="1659" y="477"/>
                  </a:lnTo>
                  <a:lnTo>
                    <a:pt x="1706" y="501"/>
                  </a:lnTo>
                  <a:lnTo>
                    <a:pt x="1754" y="525"/>
                  </a:lnTo>
                  <a:lnTo>
                    <a:pt x="1802" y="549"/>
                  </a:lnTo>
                  <a:lnTo>
                    <a:pt x="1848" y="573"/>
                  </a:lnTo>
                  <a:lnTo>
                    <a:pt x="1895" y="599"/>
                  </a:lnTo>
                  <a:lnTo>
                    <a:pt x="1940" y="625"/>
                  </a:lnTo>
                  <a:lnTo>
                    <a:pt x="1987" y="651"/>
                  </a:lnTo>
                  <a:lnTo>
                    <a:pt x="2032" y="679"/>
                  </a:lnTo>
                  <a:lnTo>
                    <a:pt x="2077" y="707"/>
                  </a:lnTo>
                  <a:lnTo>
                    <a:pt x="2122" y="735"/>
                  </a:lnTo>
                  <a:lnTo>
                    <a:pt x="2167" y="765"/>
                  </a:lnTo>
                  <a:lnTo>
                    <a:pt x="2211" y="794"/>
                  </a:lnTo>
                  <a:lnTo>
                    <a:pt x="2255" y="824"/>
                  </a:lnTo>
                  <a:lnTo>
                    <a:pt x="2299" y="855"/>
                  </a:lnTo>
                  <a:lnTo>
                    <a:pt x="2341" y="887"/>
                  </a:lnTo>
                  <a:lnTo>
                    <a:pt x="2384" y="918"/>
                  </a:lnTo>
                  <a:lnTo>
                    <a:pt x="2426" y="951"/>
                  </a:lnTo>
                  <a:lnTo>
                    <a:pt x="2469" y="984"/>
                  </a:lnTo>
                  <a:lnTo>
                    <a:pt x="2510" y="1018"/>
                  </a:lnTo>
                  <a:lnTo>
                    <a:pt x="2552" y="1052"/>
                  </a:lnTo>
                  <a:lnTo>
                    <a:pt x="2592" y="1087"/>
                  </a:lnTo>
                  <a:lnTo>
                    <a:pt x="2633" y="1122"/>
                  </a:lnTo>
                  <a:lnTo>
                    <a:pt x="2673" y="1157"/>
                  </a:lnTo>
                  <a:lnTo>
                    <a:pt x="2713" y="1193"/>
                  </a:lnTo>
                  <a:lnTo>
                    <a:pt x="2752" y="1230"/>
                  </a:lnTo>
                  <a:lnTo>
                    <a:pt x="2791" y="1268"/>
                  </a:lnTo>
                  <a:lnTo>
                    <a:pt x="2830" y="1305"/>
                  </a:lnTo>
                  <a:lnTo>
                    <a:pt x="2867" y="1344"/>
                  </a:lnTo>
                  <a:lnTo>
                    <a:pt x="2906" y="1382"/>
                  </a:lnTo>
                  <a:lnTo>
                    <a:pt x="2943" y="1422"/>
                  </a:lnTo>
                  <a:lnTo>
                    <a:pt x="2980" y="1461"/>
                  </a:lnTo>
                  <a:lnTo>
                    <a:pt x="3016" y="1502"/>
                  </a:lnTo>
                  <a:lnTo>
                    <a:pt x="3053" y="1543"/>
                  </a:lnTo>
                  <a:lnTo>
                    <a:pt x="3088" y="1583"/>
                  </a:lnTo>
                  <a:lnTo>
                    <a:pt x="3123" y="1625"/>
                  </a:lnTo>
                  <a:lnTo>
                    <a:pt x="3158" y="1667"/>
                  </a:lnTo>
                  <a:lnTo>
                    <a:pt x="3192" y="1710"/>
                  </a:lnTo>
                  <a:lnTo>
                    <a:pt x="3226" y="1753"/>
                  </a:lnTo>
                  <a:lnTo>
                    <a:pt x="3259" y="1797"/>
                  </a:lnTo>
                  <a:lnTo>
                    <a:pt x="3292" y="1841"/>
                  </a:lnTo>
                  <a:lnTo>
                    <a:pt x="3325" y="1885"/>
                  </a:lnTo>
                  <a:lnTo>
                    <a:pt x="3356" y="1931"/>
                  </a:lnTo>
                  <a:lnTo>
                    <a:pt x="3388" y="1975"/>
                  </a:lnTo>
                  <a:lnTo>
                    <a:pt x="3419" y="2021"/>
                  </a:lnTo>
                  <a:lnTo>
                    <a:pt x="3449" y="2067"/>
                  </a:lnTo>
                  <a:lnTo>
                    <a:pt x="3480" y="2114"/>
                  </a:lnTo>
                  <a:lnTo>
                    <a:pt x="3509" y="2161"/>
                  </a:lnTo>
                  <a:lnTo>
                    <a:pt x="3538" y="2208"/>
                  </a:lnTo>
                  <a:lnTo>
                    <a:pt x="3567" y="2256"/>
                  </a:lnTo>
                  <a:lnTo>
                    <a:pt x="3595" y="2304"/>
                  </a:lnTo>
                  <a:lnTo>
                    <a:pt x="3622" y="2352"/>
                  </a:lnTo>
                  <a:lnTo>
                    <a:pt x="3650" y="2402"/>
                  </a:lnTo>
                  <a:lnTo>
                    <a:pt x="3676" y="2451"/>
                  </a:lnTo>
                  <a:lnTo>
                    <a:pt x="3702" y="2501"/>
                  </a:lnTo>
                  <a:lnTo>
                    <a:pt x="3728" y="2551"/>
                  </a:lnTo>
                  <a:lnTo>
                    <a:pt x="3752" y="2601"/>
                  </a:lnTo>
                  <a:lnTo>
                    <a:pt x="3776" y="2652"/>
                  </a:lnTo>
                  <a:lnTo>
                    <a:pt x="3801" y="2703"/>
                  </a:lnTo>
                  <a:lnTo>
                    <a:pt x="3824" y="2755"/>
                  </a:lnTo>
                  <a:lnTo>
                    <a:pt x="3847" y="2807"/>
                  </a:lnTo>
                  <a:lnTo>
                    <a:pt x="3869" y="2859"/>
                  </a:lnTo>
                  <a:lnTo>
                    <a:pt x="3891" y="2912"/>
                  </a:lnTo>
                  <a:lnTo>
                    <a:pt x="3912" y="2964"/>
                  </a:lnTo>
                  <a:lnTo>
                    <a:pt x="3932" y="3018"/>
                  </a:lnTo>
                  <a:lnTo>
                    <a:pt x="3952" y="3072"/>
                  </a:lnTo>
                  <a:lnTo>
                    <a:pt x="3972" y="3126"/>
                  </a:lnTo>
                  <a:lnTo>
                    <a:pt x="3991" y="3180"/>
                  </a:lnTo>
                  <a:lnTo>
                    <a:pt x="4009" y="3234"/>
                  </a:lnTo>
                  <a:lnTo>
                    <a:pt x="4027" y="3290"/>
                  </a:lnTo>
                  <a:lnTo>
                    <a:pt x="4043" y="3344"/>
                  </a:lnTo>
                  <a:lnTo>
                    <a:pt x="4061" y="3400"/>
                  </a:lnTo>
                  <a:lnTo>
                    <a:pt x="4076" y="3456"/>
                  </a:lnTo>
                  <a:lnTo>
                    <a:pt x="4092" y="3512"/>
                  </a:lnTo>
                  <a:lnTo>
                    <a:pt x="4106" y="3568"/>
                  </a:lnTo>
                  <a:lnTo>
                    <a:pt x="4120" y="3625"/>
                  </a:lnTo>
                  <a:lnTo>
                    <a:pt x="4135" y="3682"/>
                  </a:lnTo>
                  <a:lnTo>
                    <a:pt x="4147" y="3739"/>
                  </a:lnTo>
                  <a:lnTo>
                    <a:pt x="4159" y="3797"/>
                  </a:lnTo>
                  <a:lnTo>
                    <a:pt x="4171" y="3854"/>
                  </a:lnTo>
                  <a:lnTo>
                    <a:pt x="4182" y="3912"/>
                  </a:lnTo>
                  <a:lnTo>
                    <a:pt x="4192" y="3971"/>
                  </a:lnTo>
                  <a:lnTo>
                    <a:pt x="4201" y="4030"/>
                  </a:lnTo>
                  <a:lnTo>
                    <a:pt x="4212" y="4088"/>
                  </a:lnTo>
                  <a:lnTo>
                    <a:pt x="4220" y="4147"/>
                  </a:lnTo>
                  <a:lnTo>
                    <a:pt x="4228" y="4206"/>
                  </a:lnTo>
                  <a:lnTo>
                    <a:pt x="4235" y="4266"/>
                  </a:lnTo>
                  <a:lnTo>
                    <a:pt x="4241" y="4325"/>
                  </a:lnTo>
                  <a:lnTo>
                    <a:pt x="4247" y="4385"/>
                  </a:lnTo>
                  <a:lnTo>
                    <a:pt x="4252" y="4445"/>
                  </a:lnTo>
                  <a:lnTo>
                    <a:pt x="4256" y="4506"/>
                  </a:lnTo>
                  <a:lnTo>
                    <a:pt x="4260" y="4566"/>
                  </a:lnTo>
                  <a:lnTo>
                    <a:pt x="4263" y="4627"/>
                  </a:lnTo>
                  <a:lnTo>
                    <a:pt x="4266" y="4688"/>
                  </a:lnTo>
                  <a:lnTo>
                    <a:pt x="4267" y="4749"/>
                  </a:lnTo>
                  <a:lnTo>
                    <a:pt x="4268" y="4810"/>
                  </a:lnTo>
                  <a:lnTo>
                    <a:pt x="4269" y="4871"/>
                  </a:lnTo>
                  <a:lnTo>
                    <a:pt x="4360" y="4871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1" name="Freeform 5"/>
            <p:cNvSpPr>
              <a:spLocks/>
            </p:cNvSpPr>
            <p:nvPr/>
          </p:nvSpPr>
          <p:spPr bwMode="auto">
            <a:xfrm>
              <a:off x="2461" y="3301"/>
              <a:ext cx="727" cy="733"/>
            </a:xfrm>
            <a:custGeom>
              <a:avLst/>
              <a:gdLst>
                <a:gd name="T0" fmla="*/ 0 w 4360"/>
                <a:gd name="T1" fmla="*/ 0 h 4872"/>
                <a:gd name="T2" fmla="*/ 0 w 4360"/>
                <a:gd name="T3" fmla="*/ 0 h 4872"/>
                <a:gd name="T4" fmla="*/ 0 w 4360"/>
                <a:gd name="T5" fmla="*/ 0 h 4872"/>
                <a:gd name="T6" fmla="*/ 0 w 4360"/>
                <a:gd name="T7" fmla="*/ 0 h 4872"/>
                <a:gd name="T8" fmla="*/ 0 w 4360"/>
                <a:gd name="T9" fmla="*/ 0 h 4872"/>
                <a:gd name="T10" fmla="*/ 0 w 4360"/>
                <a:gd name="T11" fmla="*/ 0 h 4872"/>
                <a:gd name="T12" fmla="*/ 0 w 4360"/>
                <a:gd name="T13" fmla="*/ 0 h 4872"/>
                <a:gd name="T14" fmla="*/ 0 w 4360"/>
                <a:gd name="T15" fmla="*/ 0 h 4872"/>
                <a:gd name="T16" fmla="*/ 0 w 4360"/>
                <a:gd name="T17" fmla="*/ 0 h 4872"/>
                <a:gd name="T18" fmla="*/ 0 w 4360"/>
                <a:gd name="T19" fmla="*/ 0 h 4872"/>
                <a:gd name="T20" fmla="*/ 0 w 4360"/>
                <a:gd name="T21" fmla="*/ 0 h 4872"/>
                <a:gd name="T22" fmla="*/ 0 w 4360"/>
                <a:gd name="T23" fmla="*/ 0 h 4872"/>
                <a:gd name="T24" fmla="*/ 0 w 4360"/>
                <a:gd name="T25" fmla="*/ 0 h 4872"/>
                <a:gd name="T26" fmla="*/ 1 w 4360"/>
                <a:gd name="T27" fmla="*/ 0 h 4872"/>
                <a:gd name="T28" fmla="*/ 1 w 4360"/>
                <a:gd name="T29" fmla="*/ 0 h 4872"/>
                <a:gd name="T30" fmla="*/ 1 w 4360"/>
                <a:gd name="T31" fmla="*/ 0 h 4872"/>
                <a:gd name="T32" fmla="*/ 1 w 4360"/>
                <a:gd name="T33" fmla="*/ 0 h 4872"/>
                <a:gd name="T34" fmla="*/ 1 w 4360"/>
                <a:gd name="T35" fmla="*/ 0 h 4872"/>
                <a:gd name="T36" fmla="*/ 1 w 4360"/>
                <a:gd name="T37" fmla="*/ 0 h 4872"/>
                <a:gd name="T38" fmla="*/ 1 w 4360"/>
                <a:gd name="T39" fmla="*/ 0 h 4872"/>
                <a:gd name="T40" fmla="*/ 1 w 4360"/>
                <a:gd name="T41" fmla="*/ 0 h 4872"/>
                <a:gd name="T42" fmla="*/ 1 w 4360"/>
                <a:gd name="T43" fmla="*/ 0 h 4872"/>
                <a:gd name="T44" fmla="*/ 1 w 4360"/>
                <a:gd name="T45" fmla="*/ 0 h 4872"/>
                <a:gd name="T46" fmla="*/ 1 w 4360"/>
                <a:gd name="T47" fmla="*/ 0 h 4872"/>
                <a:gd name="T48" fmla="*/ 1 w 4360"/>
                <a:gd name="T49" fmla="*/ 0 h 4872"/>
                <a:gd name="T50" fmla="*/ 1 w 4360"/>
                <a:gd name="T51" fmla="*/ 0 h 4872"/>
                <a:gd name="T52" fmla="*/ 1 w 4360"/>
                <a:gd name="T53" fmla="*/ 0 h 4872"/>
                <a:gd name="T54" fmla="*/ 1 w 4360"/>
                <a:gd name="T55" fmla="*/ 0 h 4872"/>
                <a:gd name="T56" fmla="*/ 1 w 4360"/>
                <a:gd name="T57" fmla="*/ 0 h 4872"/>
                <a:gd name="T58" fmla="*/ 1 w 4360"/>
                <a:gd name="T59" fmla="*/ 0 h 4872"/>
                <a:gd name="T60" fmla="*/ 1 w 4360"/>
                <a:gd name="T61" fmla="*/ 0 h 4872"/>
                <a:gd name="T62" fmla="*/ 1 w 4360"/>
                <a:gd name="T63" fmla="*/ 0 h 4872"/>
                <a:gd name="T64" fmla="*/ 1 w 4360"/>
                <a:gd name="T65" fmla="*/ 0 h 4872"/>
                <a:gd name="T66" fmla="*/ 1 w 4360"/>
                <a:gd name="T67" fmla="*/ 0 h 4872"/>
                <a:gd name="T68" fmla="*/ 1 w 4360"/>
                <a:gd name="T69" fmla="*/ 0 h 4872"/>
                <a:gd name="T70" fmla="*/ 1 w 4360"/>
                <a:gd name="T71" fmla="*/ 0 h 4872"/>
                <a:gd name="T72" fmla="*/ 1 w 4360"/>
                <a:gd name="T73" fmla="*/ 0 h 4872"/>
                <a:gd name="T74" fmla="*/ 1 w 4360"/>
                <a:gd name="T75" fmla="*/ 0 h 4872"/>
                <a:gd name="T76" fmla="*/ 0 w 4360"/>
                <a:gd name="T77" fmla="*/ 0 h 4872"/>
                <a:gd name="T78" fmla="*/ 0 w 4360"/>
                <a:gd name="T79" fmla="*/ 0 h 4872"/>
                <a:gd name="T80" fmla="*/ 0 w 4360"/>
                <a:gd name="T81" fmla="*/ 0 h 4872"/>
                <a:gd name="T82" fmla="*/ 0 w 4360"/>
                <a:gd name="T83" fmla="*/ 0 h 4872"/>
                <a:gd name="T84" fmla="*/ 0 w 4360"/>
                <a:gd name="T85" fmla="*/ 0 h 4872"/>
                <a:gd name="T86" fmla="*/ 0 w 4360"/>
                <a:gd name="T87" fmla="*/ 0 h 4872"/>
                <a:gd name="T88" fmla="*/ 0 w 4360"/>
                <a:gd name="T89" fmla="*/ 0 h 4872"/>
                <a:gd name="T90" fmla="*/ 0 w 4360"/>
                <a:gd name="T91" fmla="*/ 0 h 4872"/>
                <a:gd name="T92" fmla="*/ 0 w 4360"/>
                <a:gd name="T93" fmla="*/ 0 h 4872"/>
                <a:gd name="T94" fmla="*/ 0 w 4360"/>
                <a:gd name="T95" fmla="*/ 0 h 4872"/>
                <a:gd name="T96" fmla="*/ 0 w 4360"/>
                <a:gd name="T97" fmla="*/ 0 h 4872"/>
                <a:gd name="T98" fmla="*/ 0 w 4360"/>
                <a:gd name="T99" fmla="*/ 0 h 4872"/>
                <a:gd name="T100" fmla="*/ 0 w 4360"/>
                <a:gd name="T101" fmla="*/ 0 h 4872"/>
                <a:gd name="T102" fmla="*/ 0 w 4360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2"/>
                <a:gd name="T158" fmla="*/ 4360 w 4360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2">
                  <a:moveTo>
                    <a:pt x="0" y="4872"/>
                  </a:moveTo>
                  <a:lnTo>
                    <a:pt x="0" y="4872"/>
                  </a:lnTo>
                  <a:lnTo>
                    <a:pt x="57" y="4872"/>
                  </a:lnTo>
                  <a:lnTo>
                    <a:pt x="112" y="4870"/>
                  </a:lnTo>
                  <a:lnTo>
                    <a:pt x="168" y="4869"/>
                  </a:lnTo>
                  <a:lnTo>
                    <a:pt x="224" y="4865"/>
                  </a:lnTo>
                  <a:lnTo>
                    <a:pt x="279" y="4862"/>
                  </a:lnTo>
                  <a:lnTo>
                    <a:pt x="335" y="4857"/>
                  </a:lnTo>
                  <a:lnTo>
                    <a:pt x="390" y="4853"/>
                  </a:lnTo>
                  <a:lnTo>
                    <a:pt x="445" y="4847"/>
                  </a:lnTo>
                  <a:lnTo>
                    <a:pt x="500" y="4840"/>
                  </a:lnTo>
                  <a:lnTo>
                    <a:pt x="555" y="4832"/>
                  </a:lnTo>
                  <a:lnTo>
                    <a:pt x="608" y="4825"/>
                  </a:lnTo>
                  <a:lnTo>
                    <a:pt x="663" y="4815"/>
                  </a:lnTo>
                  <a:lnTo>
                    <a:pt x="717" y="4806"/>
                  </a:lnTo>
                  <a:lnTo>
                    <a:pt x="770" y="4796"/>
                  </a:lnTo>
                  <a:lnTo>
                    <a:pt x="824" y="4785"/>
                  </a:lnTo>
                  <a:lnTo>
                    <a:pt x="877" y="4773"/>
                  </a:lnTo>
                  <a:lnTo>
                    <a:pt x="930" y="4760"/>
                  </a:lnTo>
                  <a:lnTo>
                    <a:pt x="983" y="4746"/>
                  </a:lnTo>
                  <a:lnTo>
                    <a:pt x="1035" y="4733"/>
                  </a:lnTo>
                  <a:lnTo>
                    <a:pt x="1088" y="4718"/>
                  </a:lnTo>
                  <a:lnTo>
                    <a:pt x="1140" y="4702"/>
                  </a:lnTo>
                  <a:lnTo>
                    <a:pt x="1191" y="4687"/>
                  </a:lnTo>
                  <a:lnTo>
                    <a:pt x="1243" y="4670"/>
                  </a:lnTo>
                  <a:lnTo>
                    <a:pt x="1295" y="4653"/>
                  </a:lnTo>
                  <a:lnTo>
                    <a:pt x="1345" y="4635"/>
                  </a:lnTo>
                  <a:lnTo>
                    <a:pt x="1396" y="4615"/>
                  </a:lnTo>
                  <a:lnTo>
                    <a:pt x="1446" y="4596"/>
                  </a:lnTo>
                  <a:lnTo>
                    <a:pt x="1497" y="4576"/>
                  </a:lnTo>
                  <a:lnTo>
                    <a:pt x="1547" y="4554"/>
                  </a:lnTo>
                  <a:lnTo>
                    <a:pt x="1596" y="4533"/>
                  </a:lnTo>
                  <a:lnTo>
                    <a:pt x="1646" y="4511"/>
                  </a:lnTo>
                  <a:lnTo>
                    <a:pt x="1694" y="4488"/>
                  </a:lnTo>
                  <a:lnTo>
                    <a:pt x="1743" y="4465"/>
                  </a:lnTo>
                  <a:lnTo>
                    <a:pt x="1791" y="4440"/>
                  </a:lnTo>
                  <a:lnTo>
                    <a:pt x="1840" y="4415"/>
                  </a:lnTo>
                  <a:lnTo>
                    <a:pt x="1888" y="4390"/>
                  </a:lnTo>
                  <a:lnTo>
                    <a:pt x="1935" y="4364"/>
                  </a:lnTo>
                  <a:lnTo>
                    <a:pt x="1982" y="4337"/>
                  </a:lnTo>
                  <a:lnTo>
                    <a:pt x="2029" y="4310"/>
                  </a:lnTo>
                  <a:lnTo>
                    <a:pt x="2076" y="4283"/>
                  </a:lnTo>
                  <a:lnTo>
                    <a:pt x="2121" y="4255"/>
                  </a:lnTo>
                  <a:lnTo>
                    <a:pt x="2167" y="4225"/>
                  </a:lnTo>
                  <a:lnTo>
                    <a:pt x="2213" y="4196"/>
                  </a:lnTo>
                  <a:lnTo>
                    <a:pt x="2258" y="4165"/>
                  </a:lnTo>
                  <a:lnTo>
                    <a:pt x="2303" y="4135"/>
                  </a:lnTo>
                  <a:lnTo>
                    <a:pt x="2347" y="4103"/>
                  </a:lnTo>
                  <a:lnTo>
                    <a:pt x="2392" y="4070"/>
                  </a:lnTo>
                  <a:lnTo>
                    <a:pt x="2435" y="4039"/>
                  </a:lnTo>
                  <a:lnTo>
                    <a:pt x="2478" y="4005"/>
                  </a:lnTo>
                  <a:lnTo>
                    <a:pt x="2521" y="3971"/>
                  </a:lnTo>
                  <a:lnTo>
                    <a:pt x="2564" y="3937"/>
                  </a:lnTo>
                  <a:lnTo>
                    <a:pt x="2606" y="3902"/>
                  </a:lnTo>
                  <a:lnTo>
                    <a:pt x="2648" y="3867"/>
                  </a:lnTo>
                  <a:lnTo>
                    <a:pt x="2689" y="3830"/>
                  </a:lnTo>
                  <a:lnTo>
                    <a:pt x="2730" y="3794"/>
                  </a:lnTo>
                  <a:lnTo>
                    <a:pt x="2771" y="3757"/>
                  </a:lnTo>
                  <a:lnTo>
                    <a:pt x="2811" y="3720"/>
                  </a:lnTo>
                  <a:lnTo>
                    <a:pt x="2851" y="3681"/>
                  </a:lnTo>
                  <a:lnTo>
                    <a:pt x="2890" y="3643"/>
                  </a:lnTo>
                  <a:lnTo>
                    <a:pt x="2929" y="3604"/>
                  </a:lnTo>
                  <a:lnTo>
                    <a:pt x="2968" y="3565"/>
                  </a:lnTo>
                  <a:lnTo>
                    <a:pt x="3006" y="3524"/>
                  </a:lnTo>
                  <a:lnTo>
                    <a:pt x="3044" y="3483"/>
                  </a:lnTo>
                  <a:lnTo>
                    <a:pt x="3081" y="3443"/>
                  </a:lnTo>
                  <a:lnTo>
                    <a:pt x="3117" y="3401"/>
                  </a:lnTo>
                  <a:lnTo>
                    <a:pt x="3154" y="3359"/>
                  </a:lnTo>
                  <a:lnTo>
                    <a:pt x="3189" y="3316"/>
                  </a:lnTo>
                  <a:lnTo>
                    <a:pt x="3225" y="3273"/>
                  </a:lnTo>
                  <a:lnTo>
                    <a:pt x="3260" y="3230"/>
                  </a:lnTo>
                  <a:lnTo>
                    <a:pt x="3295" y="3186"/>
                  </a:lnTo>
                  <a:lnTo>
                    <a:pt x="3329" y="3141"/>
                  </a:lnTo>
                  <a:lnTo>
                    <a:pt x="3362" y="3096"/>
                  </a:lnTo>
                  <a:lnTo>
                    <a:pt x="3396" y="3051"/>
                  </a:lnTo>
                  <a:lnTo>
                    <a:pt x="3428" y="3005"/>
                  </a:lnTo>
                  <a:lnTo>
                    <a:pt x="3461" y="2958"/>
                  </a:lnTo>
                  <a:lnTo>
                    <a:pt x="3492" y="2912"/>
                  </a:lnTo>
                  <a:lnTo>
                    <a:pt x="3523" y="2865"/>
                  </a:lnTo>
                  <a:lnTo>
                    <a:pt x="3554" y="2817"/>
                  </a:lnTo>
                  <a:lnTo>
                    <a:pt x="3584" y="2770"/>
                  </a:lnTo>
                  <a:lnTo>
                    <a:pt x="3613" y="2721"/>
                  </a:lnTo>
                  <a:lnTo>
                    <a:pt x="3643" y="2672"/>
                  </a:lnTo>
                  <a:lnTo>
                    <a:pt x="3671" y="2623"/>
                  </a:lnTo>
                  <a:lnTo>
                    <a:pt x="3699" y="2573"/>
                  </a:lnTo>
                  <a:lnTo>
                    <a:pt x="3727" y="2523"/>
                  </a:lnTo>
                  <a:lnTo>
                    <a:pt x="3754" y="2473"/>
                  </a:lnTo>
                  <a:lnTo>
                    <a:pt x="3780" y="2422"/>
                  </a:lnTo>
                  <a:lnTo>
                    <a:pt x="3807" y="2372"/>
                  </a:lnTo>
                  <a:lnTo>
                    <a:pt x="3832" y="2320"/>
                  </a:lnTo>
                  <a:lnTo>
                    <a:pt x="3857" y="2267"/>
                  </a:lnTo>
                  <a:lnTo>
                    <a:pt x="3882" y="2215"/>
                  </a:lnTo>
                  <a:lnTo>
                    <a:pt x="3906" y="2162"/>
                  </a:lnTo>
                  <a:lnTo>
                    <a:pt x="3929" y="2109"/>
                  </a:lnTo>
                  <a:lnTo>
                    <a:pt x="3951" y="2056"/>
                  </a:lnTo>
                  <a:lnTo>
                    <a:pt x="3974" y="2002"/>
                  </a:lnTo>
                  <a:lnTo>
                    <a:pt x="3995" y="1949"/>
                  </a:lnTo>
                  <a:lnTo>
                    <a:pt x="4016" y="1893"/>
                  </a:lnTo>
                  <a:lnTo>
                    <a:pt x="4036" y="1839"/>
                  </a:lnTo>
                  <a:lnTo>
                    <a:pt x="4057" y="1783"/>
                  </a:lnTo>
                  <a:lnTo>
                    <a:pt x="4076" y="1728"/>
                  </a:lnTo>
                  <a:lnTo>
                    <a:pt x="4095" y="1673"/>
                  </a:lnTo>
                  <a:lnTo>
                    <a:pt x="4112" y="1616"/>
                  </a:lnTo>
                  <a:lnTo>
                    <a:pt x="4131" y="1561"/>
                  </a:lnTo>
                  <a:lnTo>
                    <a:pt x="4147" y="1503"/>
                  </a:lnTo>
                  <a:lnTo>
                    <a:pt x="4163" y="1446"/>
                  </a:lnTo>
                  <a:lnTo>
                    <a:pt x="4179" y="1389"/>
                  </a:lnTo>
                  <a:lnTo>
                    <a:pt x="4194" y="1331"/>
                  </a:lnTo>
                  <a:lnTo>
                    <a:pt x="4208" y="1273"/>
                  </a:lnTo>
                  <a:lnTo>
                    <a:pt x="4223" y="1216"/>
                  </a:lnTo>
                  <a:lnTo>
                    <a:pt x="4236" y="1157"/>
                  </a:lnTo>
                  <a:lnTo>
                    <a:pt x="4248" y="1098"/>
                  </a:lnTo>
                  <a:lnTo>
                    <a:pt x="4260" y="1039"/>
                  </a:lnTo>
                  <a:lnTo>
                    <a:pt x="4271" y="980"/>
                  </a:lnTo>
                  <a:lnTo>
                    <a:pt x="4281" y="921"/>
                  </a:lnTo>
                  <a:lnTo>
                    <a:pt x="4291" y="861"/>
                  </a:lnTo>
                  <a:lnTo>
                    <a:pt x="4301" y="801"/>
                  </a:lnTo>
                  <a:lnTo>
                    <a:pt x="4310" y="741"/>
                  </a:lnTo>
                  <a:lnTo>
                    <a:pt x="4318" y="680"/>
                  </a:lnTo>
                  <a:lnTo>
                    <a:pt x="4325" y="620"/>
                  </a:lnTo>
                  <a:lnTo>
                    <a:pt x="4332" y="559"/>
                  </a:lnTo>
                  <a:lnTo>
                    <a:pt x="4337" y="498"/>
                  </a:lnTo>
                  <a:lnTo>
                    <a:pt x="4343" y="435"/>
                  </a:lnTo>
                  <a:lnTo>
                    <a:pt x="4347" y="374"/>
                  </a:lnTo>
                  <a:lnTo>
                    <a:pt x="4351" y="312"/>
                  </a:lnTo>
                  <a:lnTo>
                    <a:pt x="4354" y="251"/>
                  </a:lnTo>
                  <a:lnTo>
                    <a:pt x="4356" y="188"/>
                  </a:lnTo>
                  <a:lnTo>
                    <a:pt x="4358" y="125"/>
                  </a:lnTo>
                  <a:lnTo>
                    <a:pt x="4359" y="63"/>
                  </a:lnTo>
                  <a:lnTo>
                    <a:pt x="4360" y="0"/>
                  </a:lnTo>
                  <a:lnTo>
                    <a:pt x="4269" y="0"/>
                  </a:lnTo>
                  <a:lnTo>
                    <a:pt x="4268" y="62"/>
                  </a:lnTo>
                  <a:lnTo>
                    <a:pt x="4267" y="123"/>
                  </a:lnTo>
                  <a:lnTo>
                    <a:pt x="4266" y="184"/>
                  </a:lnTo>
                  <a:lnTo>
                    <a:pt x="4263" y="245"/>
                  </a:lnTo>
                  <a:lnTo>
                    <a:pt x="4260" y="306"/>
                  </a:lnTo>
                  <a:lnTo>
                    <a:pt x="4256" y="366"/>
                  </a:lnTo>
                  <a:lnTo>
                    <a:pt x="4252" y="427"/>
                  </a:lnTo>
                  <a:lnTo>
                    <a:pt x="4247" y="487"/>
                  </a:lnTo>
                  <a:lnTo>
                    <a:pt x="4241" y="547"/>
                  </a:lnTo>
                  <a:lnTo>
                    <a:pt x="4235" y="606"/>
                  </a:lnTo>
                  <a:lnTo>
                    <a:pt x="4228" y="666"/>
                  </a:lnTo>
                  <a:lnTo>
                    <a:pt x="4220" y="725"/>
                  </a:lnTo>
                  <a:lnTo>
                    <a:pt x="4212" y="784"/>
                  </a:lnTo>
                  <a:lnTo>
                    <a:pt x="4201" y="842"/>
                  </a:lnTo>
                  <a:lnTo>
                    <a:pt x="4192" y="901"/>
                  </a:lnTo>
                  <a:lnTo>
                    <a:pt x="4182" y="960"/>
                  </a:lnTo>
                  <a:lnTo>
                    <a:pt x="4171" y="1018"/>
                  </a:lnTo>
                  <a:lnTo>
                    <a:pt x="4159" y="1075"/>
                  </a:lnTo>
                  <a:lnTo>
                    <a:pt x="4147" y="1133"/>
                  </a:lnTo>
                  <a:lnTo>
                    <a:pt x="4135" y="1190"/>
                  </a:lnTo>
                  <a:lnTo>
                    <a:pt x="4120" y="1247"/>
                  </a:lnTo>
                  <a:lnTo>
                    <a:pt x="4106" y="1304"/>
                  </a:lnTo>
                  <a:lnTo>
                    <a:pt x="4092" y="1360"/>
                  </a:lnTo>
                  <a:lnTo>
                    <a:pt x="4076" y="1416"/>
                  </a:lnTo>
                  <a:lnTo>
                    <a:pt x="4061" y="1472"/>
                  </a:lnTo>
                  <a:lnTo>
                    <a:pt x="4043" y="1528"/>
                  </a:lnTo>
                  <a:lnTo>
                    <a:pt x="4027" y="1582"/>
                  </a:lnTo>
                  <a:lnTo>
                    <a:pt x="4009" y="1638"/>
                  </a:lnTo>
                  <a:lnTo>
                    <a:pt x="3991" y="1692"/>
                  </a:lnTo>
                  <a:lnTo>
                    <a:pt x="3972" y="1746"/>
                  </a:lnTo>
                  <a:lnTo>
                    <a:pt x="3952" y="1800"/>
                  </a:lnTo>
                  <a:lnTo>
                    <a:pt x="3932" y="1854"/>
                  </a:lnTo>
                  <a:lnTo>
                    <a:pt x="3912" y="1908"/>
                  </a:lnTo>
                  <a:lnTo>
                    <a:pt x="3891" y="1960"/>
                  </a:lnTo>
                  <a:lnTo>
                    <a:pt x="3869" y="2013"/>
                  </a:lnTo>
                  <a:lnTo>
                    <a:pt x="3847" y="2065"/>
                  </a:lnTo>
                  <a:lnTo>
                    <a:pt x="3824" y="2117"/>
                  </a:lnTo>
                  <a:lnTo>
                    <a:pt x="3801" y="2169"/>
                  </a:lnTo>
                  <a:lnTo>
                    <a:pt x="3776" y="2220"/>
                  </a:lnTo>
                  <a:lnTo>
                    <a:pt x="3752" y="2271"/>
                  </a:lnTo>
                  <a:lnTo>
                    <a:pt x="3728" y="2321"/>
                  </a:lnTo>
                  <a:lnTo>
                    <a:pt x="3702" y="2372"/>
                  </a:lnTo>
                  <a:lnTo>
                    <a:pt x="3676" y="2421"/>
                  </a:lnTo>
                  <a:lnTo>
                    <a:pt x="3650" y="2470"/>
                  </a:lnTo>
                  <a:lnTo>
                    <a:pt x="3622" y="2520"/>
                  </a:lnTo>
                  <a:lnTo>
                    <a:pt x="3595" y="2568"/>
                  </a:lnTo>
                  <a:lnTo>
                    <a:pt x="3567" y="2616"/>
                  </a:lnTo>
                  <a:lnTo>
                    <a:pt x="3538" y="2664"/>
                  </a:lnTo>
                  <a:lnTo>
                    <a:pt x="3509" y="2711"/>
                  </a:lnTo>
                  <a:lnTo>
                    <a:pt x="3480" y="2758"/>
                  </a:lnTo>
                  <a:lnTo>
                    <a:pt x="3449" y="2805"/>
                  </a:lnTo>
                  <a:lnTo>
                    <a:pt x="3419" y="2851"/>
                  </a:lnTo>
                  <a:lnTo>
                    <a:pt x="3388" y="2897"/>
                  </a:lnTo>
                  <a:lnTo>
                    <a:pt x="3356" y="2942"/>
                  </a:lnTo>
                  <a:lnTo>
                    <a:pt x="3325" y="2987"/>
                  </a:lnTo>
                  <a:lnTo>
                    <a:pt x="3292" y="3031"/>
                  </a:lnTo>
                  <a:lnTo>
                    <a:pt x="3259" y="3075"/>
                  </a:lnTo>
                  <a:lnTo>
                    <a:pt x="3226" y="3119"/>
                  </a:lnTo>
                  <a:lnTo>
                    <a:pt x="3192" y="3162"/>
                  </a:lnTo>
                  <a:lnTo>
                    <a:pt x="3158" y="3205"/>
                  </a:lnTo>
                  <a:lnTo>
                    <a:pt x="3123" y="3247"/>
                  </a:lnTo>
                  <a:lnTo>
                    <a:pt x="3088" y="3289"/>
                  </a:lnTo>
                  <a:lnTo>
                    <a:pt x="3053" y="3329"/>
                  </a:lnTo>
                  <a:lnTo>
                    <a:pt x="3016" y="3370"/>
                  </a:lnTo>
                  <a:lnTo>
                    <a:pt x="2980" y="3411"/>
                  </a:lnTo>
                  <a:lnTo>
                    <a:pt x="2943" y="3450"/>
                  </a:lnTo>
                  <a:lnTo>
                    <a:pt x="2906" y="3490"/>
                  </a:lnTo>
                  <a:lnTo>
                    <a:pt x="2867" y="3528"/>
                  </a:lnTo>
                  <a:lnTo>
                    <a:pt x="2830" y="3567"/>
                  </a:lnTo>
                  <a:lnTo>
                    <a:pt x="2791" y="3604"/>
                  </a:lnTo>
                  <a:lnTo>
                    <a:pt x="2752" y="3642"/>
                  </a:lnTo>
                  <a:lnTo>
                    <a:pt x="2713" y="3679"/>
                  </a:lnTo>
                  <a:lnTo>
                    <a:pt x="2673" y="3715"/>
                  </a:lnTo>
                  <a:lnTo>
                    <a:pt x="2633" y="3750"/>
                  </a:lnTo>
                  <a:lnTo>
                    <a:pt x="2592" y="3785"/>
                  </a:lnTo>
                  <a:lnTo>
                    <a:pt x="2552" y="3820"/>
                  </a:lnTo>
                  <a:lnTo>
                    <a:pt x="2510" y="3854"/>
                  </a:lnTo>
                  <a:lnTo>
                    <a:pt x="2469" y="3888"/>
                  </a:lnTo>
                  <a:lnTo>
                    <a:pt x="2426" y="3921"/>
                  </a:lnTo>
                  <a:lnTo>
                    <a:pt x="2384" y="3954"/>
                  </a:lnTo>
                  <a:lnTo>
                    <a:pt x="2341" y="3985"/>
                  </a:lnTo>
                  <a:lnTo>
                    <a:pt x="2299" y="4017"/>
                  </a:lnTo>
                  <a:lnTo>
                    <a:pt x="2255" y="4048"/>
                  </a:lnTo>
                  <a:lnTo>
                    <a:pt x="2211" y="4078"/>
                  </a:lnTo>
                  <a:lnTo>
                    <a:pt x="2167" y="4108"/>
                  </a:lnTo>
                  <a:lnTo>
                    <a:pt x="2122" y="4137"/>
                  </a:lnTo>
                  <a:lnTo>
                    <a:pt x="2077" y="4165"/>
                  </a:lnTo>
                  <a:lnTo>
                    <a:pt x="2032" y="4193"/>
                  </a:lnTo>
                  <a:lnTo>
                    <a:pt x="1987" y="4221"/>
                  </a:lnTo>
                  <a:lnTo>
                    <a:pt x="1940" y="4247"/>
                  </a:lnTo>
                  <a:lnTo>
                    <a:pt x="1895" y="4273"/>
                  </a:lnTo>
                  <a:lnTo>
                    <a:pt x="1848" y="4299"/>
                  </a:lnTo>
                  <a:lnTo>
                    <a:pt x="1802" y="4324"/>
                  </a:lnTo>
                  <a:lnTo>
                    <a:pt x="1754" y="4347"/>
                  </a:lnTo>
                  <a:lnTo>
                    <a:pt x="1706" y="4371"/>
                  </a:lnTo>
                  <a:lnTo>
                    <a:pt x="1659" y="4395"/>
                  </a:lnTo>
                  <a:lnTo>
                    <a:pt x="1611" y="4416"/>
                  </a:lnTo>
                  <a:lnTo>
                    <a:pt x="1563" y="4438"/>
                  </a:lnTo>
                  <a:lnTo>
                    <a:pt x="1514" y="4459"/>
                  </a:lnTo>
                  <a:lnTo>
                    <a:pt x="1466" y="4480"/>
                  </a:lnTo>
                  <a:lnTo>
                    <a:pt x="1416" y="4500"/>
                  </a:lnTo>
                  <a:lnTo>
                    <a:pt x="1366" y="4519"/>
                  </a:lnTo>
                  <a:lnTo>
                    <a:pt x="1317" y="4537"/>
                  </a:lnTo>
                  <a:lnTo>
                    <a:pt x="1267" y="4555"/>
                  </a:lnTo>
                  <a:lnTo>
                    <a:pt x="1217" y="4572"/>
                  </a:lnTo>
                  <a:lnTo>
                    <a:pt x="1167" y="4588"/>
                  </a:lnTo>
                  <a:lnTo>
                    <a:pt x="1115" y="4604"/>
                  </a:lnTo>
                  <a:lnTo>
                    <a:pt x="1065" y="4620"/>
                  </a:lnTo>
                  <a:lnTo>
                    <a:pt x="1014" y="4633"/>
                  </a:lnTo>
                  <a:lnTo>
                    <a:pt x="963" y="4648"/>
                  </a:lnTo>
                  <a:lnTo>
                    <a:pt x="911" y="4661"/>
                  </a:lnTo>
                  <a:lnTo>
                    <a:pt x="859" y="4673"/>
                  </a:lnTo>
                  <a:lnTo>
                    <a:pt x="807" y="4684"/>
                  </a:lnTo>
                  <a:lnTo>
                    <a:pt x="754" y="4696"/>
                  </a:lnTo>
                  <a:lnTo>
                    <a:pt x="701" y="4706"/>
                  </a:lnTo>
                  <a:lnTo>
                    <a:pt x="649" y="4715"/>
                  </a:lnTo>
                  <a:lnTo>
                    <a:pt x="596" y="4724"/>
                  </a:lnTo>
                  <a:lnTo>
                    <a:pt x="543" y="4732"/>
                  </a:lnTo>
                  <a:lnTo>
                    <a:pt x="489" y="4739"/>
                  </a:lnTo>
                  <a:lnTo>
                    <a:pt x="435" y="4745"/>
                  </a:lnTo>
                  <a:lnTo>
                    <a:pt x="382" y="4751"/>
                  </a:lnTo>
                  <a:lnTo>
                    <a:pt x="328" y="4756"/>
                  </a:lnTo>
                  <a:lnTo>
                    <a:pt x="274" y="4760"/>
                  </a:lnTo>
                  <a:lnTo>
                    <a:pt x="220" y="4763"/>
                  </a:lnTo>
                  <a:lnTo>
                    <a:pt x="165" y="4767"/>
                  </a:lnTo>
                  <a:lnTo>
                    <a:pt x="110" y="4769"/>
                  </a:lnTo>
                  <a:lnTo>
                    <a:pt x="56" y="4769"/>
                  </a:lnTo>
                  <a:lnTo>
                    <a:pt x="0" y="4770"/>
                  </a:lnTo>
                  <a:lnTo>
                    <a:pt x="0" y="4872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2" name="Freeform 6"/>
            <p:cNvSpPr>
              <a:spLocks/>
            </p:cNvSpPr>
            <p:nvPr/>
          </p:nvSpPr>
          <p:spPr bwMode="auto">
            <a:xfrm>
              <a:off x="1735" y="3301"/>
              <a:ext cx="726" cy="733"/>
            </a:xfrm>
            <a:custGeom>
              <a:avLst/>
              <a:gdLst>
                <a:gd name="T0" fmla="*/ 0 w 4359"/>
                <a:gd name="T1" fmla="*/ 0 h 4872"/>
                <a:gd name="T2" fmla="*/ 0 w 4359"/>
                <a:gd name="T3" fmla="*/ 0 h 4872"/>
                <a:gd name="T4" fmla="*/ 0 w 4359"/>
                <a:gd name="T5" fmla="*/ 0 h 4872"/>
                <a:gd name="T6" fmla="*/ 0 w 4359"/>
                <a:gd name="T7" fmla="*/ 0 h 4872"/>
                <a:gd name="T8" fmla="*/ 0 w 4359"/>
                <a:gd name="T9" fmla="*/ 0 h 4872"/>
                <a:gd name="T10" fmla="*/ 0 w 4359"/>
                <a:gd name="T11" fmla="*/ 0 h 4872"/>
                <a:gd name="T12" fmla="*/ 0 w 4359"/>
                <a:gd name="T13" fmla="*/ 0 h 4872"/>
                <a:gd name="T14" fmla="*/ 0 w 4359"/>
                <a:gd name="T15" fmla="*/ 0 h 4872"/>
                <a:gd name="T16" fmla="*/ 0 w 4359"/>
                <a:gd name="T17" fmla="*/ 0 h 4872"/>
                <a:gd name="T18" fmla="*/ 0 w 4359"/>
                <a:gd name="T19" fmla="*/ 0 h 4872"/>
                <a:gd name="T20" fmla="*/ 0 w 4359"/>
                <a:gd name="T21" fmla="*/ 0 h 4872"/>
                <a:gd name="T22" fmla="*/ 0 w 4359"/>
                <a:gd name="T23" fmla="*/ 0 h 4872"/>
                <a:gd name="T24" fmla="*/ 0 w 4359"/>
                <a:gd name="T25" fmla="*/ 0 h 4872"/>
                <a:gd name="T26" fmla="*/ 0 w 4359"/>
                <a:gd name="T27" fmla="*/ 0 h 4872"/>
                <a:gd name="T28" fmla="*/ 0 w 4359"/>
                <a:gd name="T29" fmla="*/ 0 h 4872"/>
                <a:gd name="T30" fmla="*/ 0 w 4359"/>
                <a:gd name="T31" fmla="*/ 0 h 4872"/>
                <a:gd name="T32" fmla="*/ 0 w 4359"/>
                <a:gd name="T33" fmla="*/ 0 h 4872"/>
                <a:gd name="T34" fmla="*/ 0 w 4359"/>
                <a:gd name="T35" fmla="*/ 0 h 4872"/>
                <a:gd name="T36" fmla="*/ 0 w 4359"/>
                <a:gd name="T37" fmla="*/ 0 h 4872"/>
                <a:gd name="T38" fmla="*/ 0 w 4359"/>
                <a:gd name="T39" fmla="*/ 0 h 4872"/>
                <a:gd name="T40" fmla="*/ 0 w 4359"/>
                <a:gd name="T41" fmla="*/ 0 h 4872"/>
                <a:gd name="T42" fmla="*/ 0 w 4359"/>
                <a:gd name="T43" fmla="*/ 0 h 4872"/>
                <a:gd name="T44" fmla="*/ 0 w 4359"/>
                <a:gd name="T45" fmla="*/ 0 h 4872"/>
                <a:gd name="T46" fmla="*/ 0 w 4359"/>
                <a:gd name="T47" fmla="*/ 0 h 4872"/>
                <a:gd name="T48" fmla="*/ 0 w 4359"/>
                <a:gd name="T49" fmla="*/ 0 h 4872"/>
                <a:gd name="T50" fmla="*/ 0 w 4359"/>
                <a:gd name="T51" fmla="*/ 0 h 4872"/>
                <a:gd name="T52" fmla="*/ 0 w 4359"/>
                <a:gd name="T53" fmla="*/ 0 h 4872"/>
                <a:gd name="T54" fmla="*/ 0 w 4359"/>
                <a:gd name="T55" fmla="*/ 0 h 4872"/>
                <a:gd name="T56" fmla="*/ 0 w 4359"/>
                <a:gd name="T57" fmla="*/ 0 h 4872"/>
                <a:gd name="T58" fmla="*/ 0 w 4359"/>
                <a:gd name="T59" fmla="*/ 0 h 4872"/>
                <a:gd name="T60" fmla="*/ 0 w 4359"/>
                <a:gd name="T61" fmla="*/ 0 h 4872"/>
                <a:gd name="T62" fmla="*/ 0 w 4359"/>
                <a:gd name="T63" fmla="*/ 0 h 4872"/>
                <a:gd name="T64" fmla="*/ 0 w 4359"/>
                <a:gd name="T65" fmla="*/ 0 h 4872"/>
                <a:gd name="T66" fmla="*/ 0 w 4359"/>
                <a:gd name="T67" fmla="*/ 0 h 4872"/>
                <a:gd name="T68" fmla="*/ 0 w 4359"/>
                <a:gd name="T69" fmla="*/ 0 h 4872"/>
                <a:gd name="T70" fmla="*/ 0 w 4359"/>
                <a:gd name="T71" fmla="*/ 0 h 4872"/>
                <a:gd name="T72" fmla="*/ 0 w 4359"/>
                <a:gd name="T73" fmla="*/ 0 h 4872"/>
                <a:gd name="T74" fmla="*/ 0 w 4359"/>
                <a:gd name="T75" fmla="*/ 0 h 4872"/>
                <a:gd name="T76" fmla="*/ 0 w 4359"/>
                <a:gd name="T77" fmla="*/ 0 h 4872"/>
                <a:gd name="T78" fmla="*/ 0 w 4359"/>
                <a:gd name="T79" fmla="*/ 0 h 4872"/>
                <a:gd name="T80" fmla="*/ 0 w 4359"/>
                <a:gd name="T81" fmla="*/ 0 h 4872"/>
                <a:gd name="T82" fmla="*/ 0 w 4359"/>
                <a:gd name="T83" fmla="*/ 0 h 4872"/>
                <a:gd name="T84" fmla="*/ 0 w 4359"/>
                <a:gd name="T85" fmla="*/ 0 h 4872"/>
                <a:gd name="T86" fmla="*/ 0 w 4359"/>
                <a:gd name="T87" fmla="*/ 0 h 4872"/>
                <a:gd name="T88" fmla="*/ 0 w 4359"/>
                <a:gd name="T89" fmla="*/ 0 h 4872"/>
                <a:gd name="T90" fmla="*/ 0 w 4359"/>
                <a:gd name="T91" fmla="*/ 0 h 4872"/>
                <a:gd name="T92" fmla="*/ 0 w 4359"/>
                <a:gd name="T93" fmla="*/ 0 h 4872"/>
                <a:gd name="T94" fmla="*/ 0 w 4359"/>
                <a:gd name="T95" fmla="*/ 0 h 4872"/>
                <a:gd name="T96" fmla="*/ 0 w 4359"/>
                <a:gd name="T97" fmla="*/ 0 h 4872"/>
                <a:gd name="T98" fmla="*/ 0 w 4359"/>
                <a:gd name="T99" fmla="*/ 0 h 4872"/>
                <a:gd name="T100" fmla="*/ 0 w 4359"/>
                <a:gd name="T101" fmla="*/ 0 h 4872"/>
                <a:gd name="T102" fmla="*/ 0 w 4359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2"/>
                <a:gd name="T158" fmla="*/ 4359 w 4359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2">
                  <a:moveTo>
                    <a:pt x="0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1" y="125"/>
                  </a:lnTo>
                  <a:lnTo>
                    <a:pt x="3" y="188"/>
                  </a:lnTo>
                  <a:lnTo>
                    <a:pt x="6" y="251"/>
                  </a:lnTo>
                  <a:lnTo>
                    <a:pt x="9" y="312"/>
                  </a:lnTo>
                  <a:lnTo>
                    <a:pt x="13" y="374"/>
                  </a:lnTo>
                  <a:lnTo>
                    <a:pt x="17" y="435"/>
                  </a:lnTo>
                  <a:lnTo>
                    <a:pt x="22" y="498"/>
                  </a:lnTo>
                  <a:lnTo>
                    <a:pt x="28" y="559"/>
                  </a:lnTo>
                  <a:lnTo>
                    <a:pt x="35" y="620"/>
                  </a:lnTo>
                  <a:lnTo>
                    <a:pt x="42" y="680"/>
                  </a:lnTo>
                  <a:lnTo>
                    <a:pt x="50" y="741"/>
                  </a:lnTo>
                  <a:lnTo>
                    <a:pt x="58" y="801"/>
                  </a:lnTo>
                  <a:lnTo>
                    <a:pt x="68" y="861"/>
                  </a:lnTo>
                  <a:lnTo>
                    <a:pt x="78" y="921"/>
                  </a:lnTo>
                  <a:lnTo>
                    <a:pt x="89" y="980"/>
                  </a:lnTo>
                  <a:lnTo>
                    <a:pt x="100" y="1039"/>
                  </a:lnTo>
                  <a:lnTo>
                    <a:pt x="112" y="1098"/>
                  </a:lnTo>
                  <a:lnTo>
                    <a:pt x="124" y="1157"/>
                  </a:lnTo>
                  <a:lnTo>
                    <a:pt x="137" y="1216"/>
                  </a:lnTo>
                  <a:lnTo>
                    <a:pt x="152" y="1273"/>
                  </a:lnTo>
                  <a:lnTo>
                    <a:pt x="166" y="1331"/>
                  </a:lnTo>
                  <a:lnTo>
                    <a:pt x="181" y="1389"/>
                  </a:lnTo>
                  <a:lnTo>
                    <a:pt x="196" y="1446"/>
                  </a:lnTo>
                  <a:lnTo>
                    <a:pt x="212" y="1503"/>
                  </a:lnTo>
                  <a:lnTo>
                    <a:pt x="229" y="1561"/>
                  </a:lnTo>
                  <a:lnTo>
                    <a:pt x="247" y="1616"/>
                  </a:lnTo>
                  <a:lnTo>
                    <a:pt x="265" y="1673"/>
                  </a:lnTo>
                  <a:lnTo>
                    <a:pt x="283" y="1728"/>
                  </a:lnTo>
                  <a:lnTo>
                    <a:pt x="302" y="1783"/>
                  </a:lnTo>
                  <a:lnTo>
                    <a:pt x="323" y="1839"/>
                  </a:lnTo>
                  <a:lnTo>
                    <a:pt x="343" y="1893"/>
                  </a:lnTo>
                  <a:lnTo>
                    <a:pt x="364" y="1949"/>
                  </a:lnTo>
                  <a:lnTo>
                    <a:pt x="385" y="2002"/>
                  </a:lnTo>
                  <a:lnTo>
                    <a:pt x="408" y="2056"/>
                  </a:lnTo>
                  <a:lnTo>
                    <a:pt x="431" y="2109"/>
                  </a:lnTo>
                  <a:lnTo>
                    <a:pt x="454" y="2162"/>
                  </a:lnTo>
                  <a:lnTo>
                    <a:pt x="477" y="2215"/>
                  </a:lnTo>
                  <a:lnTo>
                    <a:pt x="502" y="2267"/>
                  </a:lnTo>
                  <a:lnTo>
                    <a:pt x="527" y="2320"/>
                  </a:lnTo>
                  <a:lnTo>
                    <a:pt x="552" y="2372"/>
                  </a:lnTo>
                  <a:lnTo>
                    <a:pt x="579" y="2422"/>
                  </a:lnTo>
                  <a:lnTo>
                    <a:pt x="605" y="2473"/>
                  </a:lnTo>
                  <a:lnTo>
                    <a:pt x="632" y="2523"/>
                  </a:lnTo>
                  <a:lnTo>
                    <a:pt x="660" y="2573"/>
                  </a:lnTo>
                  <a:lnTo>
                    <a:pt x="688" y="2623"/>
                  </a:lnTo>
                  <a:lnTo>
                    <a:pt x="717" y="2672"/>
                  </a:lnTo>
                  <a:lnTo>
                    <a:pt x="746" y="2721"/>
                  </a:lnTo>
                  <a:lnTo>
                    <a:pt x="776" y="2770"/>
                  </a:lnTo>
                  <a:lnTo>
                    <a:pt x="805" y="2817"/>
                  </a:lnTo>
                  <a:lnTo>
                    <a:pt x="837" y="2865"/>
                  </a:lnTo>
                  <a:lnTo>
                    <a:pt x="868" y="2912"/>
                  </a:lnTo>
                  <a:lnTo>
                    <a:pt x="900" y="2958"/>
                  </a:lnTo>
                  <a:lnTo>
                    <a:pt x="932" y="3005"/>
                  </a:lnTo>
                  <a:lnTo>
                    <a:pt x="964" y="3051"/>
                  </a:lnTo>
                  <a:lnTo>
                    <a:pt x="998" y="3096"/>
                  </a:lnTo>
                  <a:lnTo>
                    <a:pt x="1031" y="3141"/>
                  </a:lnTo>
                  <a:lnTo>
                    <a:pt x="1066" y="3186"/>
                  </a:lnTo>
                  <a:lnTo>
                    <a:pt x="1100" y="3230"/>
                  </a:lnTo>
                  <a:lnTo>
                    <a:pt x="1134" y="3273"/>
                  </a:lnTo>
                  <a:lnTo>
                    <a:pt x="1170" y="3316"/>
                  </a:lnTo>
                  <a:lnTo>
                    <a:pt x="1206" y="3359"/>
                  </a:lnTo>
                  <a:lnTo>
                    <a:pt x="1243" y="3401"/>
                  </a:lnTo>
                  <a:lnTo>
                    <a:pt x="1279" y="3443"/>
                  </a:lnTo>
                  <a:lnTo>
                    <a:pt x="1317" y="3483"/>
                  </a:lnTo>
                  <a:lnTo>
                    <a:pt x="1354" y="3524"/>
                  </a:lnTo>
                  <a:lnTo>
                    <a:pt x="1392" y="3565"/>
                  </a:lnTo>
                  <a:lnTo>
                    <a:pt x="1431" y="3604"/>
                  </a:lnTo>
                  <a:lnTo>
                    <a:pt x="1469" y="3643"/>
                  </a:lnTo>
                  <a:lnTo>
                    <a:pt x="1509" y="3681"/>
                  </a:lnTo>
                  <a:lnTo>
                    <a:pt x="1548" y="3720"/>
                  </a:lnTo>
                  <a:lnTo>
                    <a:pt x="1589" y="3757"/>
                  </a:lnTo>
                  <a:lnTo>
                    <a:pt x="1629" y="3794"/>
                  </a:lnTo>
                  <a:lnTo>
                    <a:pt x="1671" y="3830"/>
                  </a:lnTo>
                  <a:lnTo>
                    <a:pt x="1712" y="3867"/>
                  </a:lnTo>
                  <a:lnTo>
                    <a:pt x="1754" y="3902"/>
                  </a:lnTo>
                  <a:lnTo>
                    <a:pt x="1796" y="3937"/>
                  </a:lnTo>
                  <a:lnTo>
                    <a:pt x="1839" y="3971"/>
                  </a:lnTo>
                  <a:lnTo>
                    <a:pt x="1881" y="4005"/>
                  </a:lnTo>
                  <a:lnTo>
                    <a:pt x="1925" y="4039"/>
                  </a:lnTo>
                  <a:lnTo>
                    <a:pt x="1968" y="4070"/>
                  </a:lnTo>
                  <a:lnTo>
                    <a:pt x="2012" y="4103"/>
                  </a:lnTo>
                  <a:lnTo>
                    <a:pt x="2056" y="4135"/>
                  </a:lnTo>
                  <a:lnTo>
                    <a:pt x="2102" y="4165"/>
                  </a:lnTo>
                  <a:lnTo>
                    <a:pt x="2146" y="4196"/>
                  </a:lnTo>
                  <a:lnTo>
                    <a:pt x="2192" y="4225"/>
                  </a:lnTo>
                  <a:lnTo>
                    <a:pt x="2238" y="4255"/>
                  </a:lnTo>
                  <a:lnTo>
                    <a:pt x="2284" y="4283"/>
                  </a:lnTo>
                  <a:lnTo>
                    <a:pt x="2331" y="4310"/>
                  </a:lnTo>
                  <a:lnTo>
                    <a:pt x="2377" y="4337"/>
                  </a:lnTo>
                  <a:lnTo>
                    <a:pt x="2425" y="4364"/>
                  </a:lnTo>
                  <a:lnTo>
                    <a:pt x="2472" y="4390"/>
                  </a:lnTo>
                  <a:lnTo>
                    <a:pt x="2520" y="4415"/>
                  </a:lnTo>
                  <a:lnTo>
                    <a:pt x="2568" y="4440"/>
                  </a:lnTo>
                  <a:lnTo>
                    <a:pt x="2616" y="4465"/>
                  </a:lnTo>
                  <a:lnTo>
                    <a:pt x="2666" y="4488"/>
                  </a:lnTo>
                  <a:lnTo>
                    <a:pt x="2714" y="4511"/>
                  </a:lnTo>
                  <a:lnTo>
                    <a:pt x="2764" y="4533"/>
                  </a:lnTo>
                  <a:lnTo>
                    <a:pt x="2813" y="4554"/>
                  </a:lnTo>
                  <a:lnTo>
                    <a:pt x="2863" y="4576"/>
                  </a:lnTo>
                  <a:lnTo>
                    <a:pt x="2913" y="4596"/>
                  </a:lnTo>
                  <a:lnTo>
                    <a:pt x="2963" y="4615"/>
                  </a:lnTo>
                  <a:lnTo>
                    <a:pt x="3014" y="4635"/>
                  </a:lnTo>
                  <a:lnTo>
                    <a:pt x="3066" y="4653"/>
                  </a:lnTo>
                  <a:lnTo>
                    <a:pt x="3116" y="4670"/>
                  </a:lnTo>
                  <a:lnTo>
                    <a:pt x="3168" y="4687"/>
                  </a:lnTo>
                  <a:lnTo>
                    <a:pt x="3220" y="4702"/>
                  </a:lnTo>
                  <a:lnTo>
                    <a:pt x="3272" y="4718"/>
                  </a:lnTo>
                  <a:lnTo>
                    <a:pt x="3325" y="4733"/>
                  </a:lnTo>
                  <a:lnTo>
                    <a:pt x="3377" y="4746"/>
                  </a:lnTo>
                  <a:lnTo>
                    <a:pt x="3430" y="4760"/>
                  </a:lnTo>
                  <a:lnTo>
                    <a:pt x="3483" y="4773"/>
                  </a:lnTo>
                  <a:lnTo>
                    <a:pt x="3536" y="4785"/>
                  </a:lnTo>
                  <a:lnTo>
                    <a:pt x="3590" y="4796"/>
                  </a:lnTo>
                  <a:lnTo>
                    <a:pt x="3643" y="4806"/>
                  </a:lnTo>
                  <a:lnTo>
                    <a:pt x="3697" y="4815"/>
                  </a:lnTo>
                  <a:lnTo>
                    <a:pt x="3751" y="4825"/>
                  </a:lnTo>
                  <a:lnTo>
                    <a:pt x="3805" y="4832"/>
                  </a:lnTo>
                  <a:lnTo>
                    <a:pt x="3860" y="4840"/>
                  </a:lnTo>
                  <a:lnTo>
                    <a:pt x="3915" y="4847"/>
                  </a:lnTo>
                  <a:lnTo>
                    <a:pt x="3969" y="4853"/>
                  </a:lnTo>
                  <a:lnTo>
                    <a:pt x="4025" y="4857"/>
                  </a:lnTo>
                  <a:lnTo>
                    <a:pt x="4080" y="4862"/>
                  </a:lnTo>
                  <a:lnTo>
                    <a:pt x="4135" y="4865"/>
                  </a:lnTo>
                  <a:lnTo>
                    <a:pt x="4191" y="4869"/>
                  </a:lnTo>
                  <a:lnTo>
                    <a:pt x="4248" y="4870"/>
                  </a:lnTo>
                  <a:lnTo>
                    <a:pt x="4303" y="4872"/>
                  </a:lnTo>
                  <a:lnTo>
                    <a:pt x="4359" y="4872"/>
                  </a:lnTo>
                  <a:lnTo>
                    <a:pt x="4359" y="4770"/>
                  </a:lnTo>
                  <a:lnTo>
                    <a:pt x="4304" y="4769"/>
                  </a:lnTo>
                  <a:lnTo>
                    <a:pt x="4250" y="4769"/>
                  </a:lnTo>
                  <a:lnTo>
                    <a:pt x="4195" y="4767"/>
                  </a:lnTo>
                  <a:lnTo>
                    <a:pt x="4140" y="4763"/>
                  </a:lnTo>
                  <a:lnTo>
                    <a:pt x="4086" y="4760"/>
                  </a:lnTo>
                  <a:lnTo>
                    <a:pt x="4032" y="4756"/>
                  </a:lnTo>
                  <a:lnTo>
                    <a:pt x="3977" y="4751"/>
                  </a:lnTo>
                  <a:lnTo>
                    <a:pt x="3924" y="4745"/>
                  </a:lnTo>
                  <a:lnTo>
                    <a:pt x="3870" y="4739"/>
                  </a:lnTo>
                  <a:lnTo>
                    <a:pt x="3817" y="4732"/>
                  </a:lnTo>
                  <a:lnTo>
                    <a:pt x="3764" y="4724"/>
                  </a:lnTo>
                  <a:lnTo>
                    <a:pt x="3710" y="4715"/>
                  </a:lnTo>
                  <a:lnTo>
                    <a:pt x="3658" y="4706"/>
                  </a:lnTo>
                  <a:lnTo>
                    <a:pt x="3605" y="4696"/>
                  </a:lnTo>
                  <a:lnTo>
                    <a:pt x="3553" y="4684"/>
                  </a:lnTo>
                  <a:lnTo>
                    <a:pt x="3501" y="4673"/>
                  </a:lnTo>
                  <a:lnTo>
                    <a:pt x="3449" y="4661"/>
                  </a:lnTo>
                  <a:lnTo>
                    <a:pt x="3397" y="4648"/>
                  </a:lnTo>
                  <a:lnTo>
                    <a:pt x="3346" y="4633"/>
                  </a:lnTo>
                  <a:lnTo>
                    <a:pt x="3295" y="4620"/>
                  </a:lnTo>
                  <a:lnTo>
                    <a:pt x="3244" y="4604"/>
                  </a:lnTo>
                  <a:lnTo>
                    <a:pt x="3193" y="4588"/>
                  </a:lnTo>
                  <a:lnTo>
                    <a:pt x="3142" y="4572"/>
                  </a:lnTo>
                  <a:lnTo>
                    <a:pt x="3093" y="4555"/>
                  </a:lnTo>
                  <a:lnTo>
                    <a:pt x="3042" y="4537"/>
                  </a:lnTo>
                  <a:lnTo>
                    <a:pt x="2993" y="4519"/>
                  </a:lnTo>
                  <a:lnTo>
                    <a:pt x="2943" y="4500"/>
                  </a:lnTo>
                  <a:lnTo>
                    <a:pt x="2894" y="4480"/>
                  </a:lnTo>
                  <a:lnTo>
                    <a:pt x="2846" y="4459"/>
                  </a:lnTo>
                  <a:lnTo>
                    <a:pt x="2797" y="4438"/>
                  </a:lnTo>
                  <a:lnTo>
                    <a:pt x="2749" y="4416"/>
                  </a:lnTo>
                  <a:lnTo>
                    <a:pt x="2700" y="4395"/>
                  </a:lnTo>
                  <a:lnTo>
                    <a:pt x="2653" y="4371"/>
                  </a:lnTo>
                  <a:lnTo>
                    <a:pt x="2605" y="4347"/>
                  </a:lnTo>
                  <a:lnTo>
                    <a:pt x="2558" y="4324"/>
                  </a:lnTo>
                  <a:lnTo>
                    <a:pt x="2512" y="4299"/>
                  </a:lnTo>
                  <a:lnTo>
                    <a:pt x="2465" y="4273"/>
                  </a:lnTo>
                  <a:lnTo>
                    <a:pt x="2419" y="4247"/>
                  </a:lnTo>
                  <a:lnTo>
                    <a:pt x="2373" y="4221"/>
                  </a:lnTo>
                  <a:lnTo>
                    <a:pt x="2328" y="4193"/>
                  </a:lnTo>
                  <a:lnTo>
                    <a:pt x="2282" y="4165"/>
                  </a:lnTo>
                  <a:lnTo>
                    <a:pt x="2238" y="4137"/>
                  </a:lnTo>
                  <a:lnTo>
                    <a:pt x="2193" y="4108"/>
                  </a:lnTo>
                  <a:lnTo>
                    <a:pt x="2149" y="4078"/>
                  </a:lnTo>
                  <a:lnTo>
                    <a:pt x="2105" y="4048"/>
                  </a:lnTo>
                  <a:lnTo>
                    <a:pt x="2061" y="4017"/>
                  </a:lnTo>
                  <a:lnTo>
                    <a:pt x="2018" y="3985"/>
                  </a:lnTo>
                  <a:lnTo>
                    <a:pt x="1975" y="3954"/>
                  </a:lnTo>
                  <a:lnTo>
                    <a:pt x="1933" y="3921"/>
                  </a:lnTo>
                  <a:lnTo>
                    <a:pt x="1891" y="3888"/>
                  </a:lnTo>
                  <a:lnTo>
                    <a:pt x="1849" y="3854"/>
                  </a:lnTo>
                  <a:lnTo>
                    <a:pt x="1808" y="3820"/>
                  </a:lnTo>
                  <a:lnTo>
                    <a:pt x="1767" y="3785"/>
                  </a:lnTo>
                  <a:lnTo>
                    <a:pt x="1726" y="3750"/>
                  </a:lnTo>
                  <a:lnTo>
                    <a:pt x="1687" y="3715"/>
                  </a:lnTo>
                  <a:lnTo>
                    <a:pt x="1646" y="3679"/>
                  </a:lnTo>
                  <a:lnTo>
                    <a:pt x="1608" y="3642"/>
                  </a:lnTo>
                  <a:lnTo>
                    <a:pt x="1569" y="3604"/>
                  </a:lnTo>
                  <a:lnTo>
                    <a:pt x="1530" y="3567"/>
                  </a:lnTo>
                  <a:lnTo>
                    <a:pt x="1492" y="3528"/>
                  </a:lnTo>
                  <a:lnTo>
                    <a:pt x="1454" y="3490"/>
                  </a:lnTo>
                  <a:lnTo>
                    <a:pt x="1417" y="3450"/>
                  </a:lnTo>
                  <a:lnTo>
                    <a:pt x="1380" y="3411"/>
                  </a:lnTo>
                  <a:lnTo>
                    <a:pt x="1344" y="3370"/>
                  </a:lnTo>
                  <a:lnTo>
                    <a:pt x="1307" y="3329"/>
                  </a:lnTo>
                  <a:lnTo>
                    <a:pt x="1272" y="3289"/>
                  </a:lnTo>
                  <a:lnTo>
                    <a:pt x="1237" y="3247"/>
                  </a:lnTo>
                  <a:lnTo>
                    <a:pt x="1202" y="3205"/>
                  </a:lnTo>
                  <a:lnTo>
                    <a:pt x="1168" y="3162"/>
                  </a:lnTo>
                  <a:lnTo>
                    <a:pt x="1134" y="3119"/>
                  </a:lnTo>
                  <a:lnTo>
                    <a:pt x="1101" y="3075"/>
                  </a:lnTo>
                  <a:lnTo>
                    <a:pt x="1068" y="3031"/>
                  </a:lnTo>
                  <a:lnTo>
                    <a:pt x="1035" y="2987"/>
                  </a:lnTo>
                  <a:lnTo>
                    <a:pt x="1003" y="2942"/>
                  </a:lnTo>
                  <a:lnTo>
                    <a:pt x="971" y="2897"/>
                  </a:lnTo>
                  <a:lnTo>
                    <a:pt x="941" y="2851"/>
                  </a:lnTo>
                  <a:lnTo>
                    <a:pt x="910" y="2805"/>
                  </a:lnTo>
                  <a:lnTo>
                    <a:pt x="880" y="2758"/>
                  </a:lnTo>
                  <a:lnTo>
                    <a:pt x="851" y="2712"/>
                  </a:lnTo>
                  <a:lnTo>
                    <a:pt x="822" y="2664"/>
                  </a:lnTo>
                  <a:lnTo>
                    <a:pt x="793" y="2616"/>
                  </a:lnTo>
                  <a:lnTo>
                    <a:pt x="765" y="2568"/>
                  </a:lnTo>
                  <a:lnTo>
                    <a:pt x="738" y="2520"/>
                  </a:lnTo>
                  <a:lnTo>
                    <a:pt x="710" y="2470"/>
                  </a:lnTo>
                  <a:lnTo>
                    <a:pt x="684" y="2421"/>
                  </a:lnTo>
                  <a:lnTo>
                    <a:pt x="658" y="2372"/>
                  </a:lnTo>
                  <a:lnTo>
                    <a:pt x="632" y="2321"/>
                  </a:lnTo>
                  <a:lnTo>
                    <a:pt x="607" y="2271"/>
                  </a:lnTo>
                  <a:lnTo>
                    <a:pt x="583" y="2220"/>
                  </a:lnTo>
                  <a:lnTo>
                    <a:pt x="558" y="2169"/>
                  </a:lnTo>
                  <a:lnTo>
                    <a:pt x="535" y="2117"/>
                  </a:lnTo>
                  <a:lnTo>
                    <a:pt x="513" y="2065"/>
                  </a:lnTo>
                  <a:lnTo>
                    <a:pt x="491" y="2013"/>
                  </a:lnTo>
                  <a:lnTo>
                    <a:pt x="469" y="1960"/>
                  </a:lnTo>
                  <a:lnTo>
                    <a:pt x="448" y="1908"/>
                  </a:lnTo>
                  <a:lnTo>
                    <a:pt x="427" y="1854"/>
                  </a:lnTo>
                  <a:lnTo>
                    <a:pt x="407" y="1800"/>
                  </a:lnTo>
                  <a:lnTo>
                    <a:pt x="387" y="1746"/>
                  </a:lnTo>
                  <a:lnTo>
                    <a:pt x="369" y="1692"/>
                  </a:lnTo>
                  <a:lnTo>
                    <a:pt x="351" y="1638"/>
                  </a:lnTo>
                  <a:lnTo>
                    <a:pt x="333" y="1582"/>
                  </a:lnTo>
                  <a:lnTo>
                    <a:pt x="316" y="1528"/>
                  </a:lnTo>
                  <a:lnTo>
                    <a:pt x="299" y="1472"/>
                  </a:lnTo>
                  <a:lnTo>
                    <a:pt x="283" y="1416"/>
                  </a:lnTo>
                  <a:lnTo>
                    <a:pt x="268" y="1360"/>
                  </a:lnTo>
                  <a:lnTo>
                    <a:pt x="253" y="1304"/>
                  </a:lnTo>
                  <a:lnTo>
                    <a:pt x="240" y="1247"/>
                  </a:lnTo>
                  <a:lnTo>
                    <a:pt x="225" y="1190"/>
                  </a:lnTo>
                  <a:lnTo>
                    <a:pt x="212" y="1133"/>
                  </a:lnTo>
                  <a:lnTo>
                    <a:pt x="200" y="1075"/>
                  </a:lnTo>
                  <a:lnTo>
                    <a:pt x="189" y="1018"/>
                  </a:lnTo>
                  <a:lnTo>
                    <a:pt x="178" y="960"/>
                  </a:lnTo>
                  <a:lnTo>
                    <a:pt x="168" y="901"/>
                  </a:lnTo>
                  <a:lnTo>
                    <a:pt x="158" y="842"/>
                  </a:lnTo>
                  <a:lnTo>
                    <a:pt x="149" y="784"/>
                  </a:lnTo>
                  <a:lnTo>
                    <a:pt x="140" y="725"/>
                  </a:lnTo>
                  <a:lnTo>
                    <a:pt x="132" y="666"/>
                  </a:lnTo>
                  <a:lnTo>
                    <a:pt x="125" y="606"/>
                  </a:lnTo>
                  <a:lnTo>
                    <a:pt x="119" y="547"/>
                  </a:lnTo>
                  <a:lnTo>
                    <a:pt x="113" y="487"/>
                  </a:lnTo>
                  <a:lnTo>
                    <a:pt x="108" y="427"/>
                  </a:lnTo>
                  <a:lnTo>
                    <a:pt x="103" y="366"/>
                  </a:lnTo>
                  <a:lnTo>
                    <a:pt x="100" y="306"/>
                  </a:lnTo>
                  <a:lnTo>
                    <a:pt x="96" y="245"/>
                  </a:lnTo>
                  <a:lnTo>
                    <a:pt x="94" y="184"/>
                  </a:lnTo>
                  <a:lnTo>
                    <a:pt x="92" y="123"/>
                  </a:lnTo>
                  <a:lnTo>
                    <a:pt x="91" y="62"/>
                  </a:lnTo>
                  <a:lnTo>
                    <a:pt x="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3" name="Freeform 7"/>
            <p:cNvSpPr>
              <a:spLocks/>
            </p:cNvSpPr>
            <p:nvPr/>
          </p:nvSpPr>
          <p:spPr bwMode="auto">
            <a:xfrm>
              <a:off x="1735" y="2568"/>
              <a:ext cx="726" cy="733"/>
            </a:xfrm>
            <a:custGeom>
              <a:avLst/>
              <a:gdLst>
                <a:gd name="T0" fmla="*/ 0 w 4359"/>
                <a:gd name="T1" fmla="*/ 0 h 4871"/>
                <a:gd name="T2" fmla="*/ 0 w 4359"/>
                <a:gd name="T3" fmla="*/ 0 h 4871"/>
                <a:gd name="T4" fmla="*/ 0 w 4359"/>
                <a:gd name="T5" fmla="*/ 0 h 4871"/>
                <a:gd name="T6" fmla="*/ 0 w 4359"/>
                <a:gd name="T7" fmla="*/ 0 h 4871"/>
                <a:gd name="T8" fmla="*/ 0 w 4359"/>
                <a:gd name="T9" fmla="*/ 0 h 4871"/>
                <a:gd name="T10" fmla="*/ 0 w 4359"/>
                <a:gd name="T11" fmla="*/ 0 h 4871"/>
                <a:gd name="T12" fmla="*/ 0 w 4359"/>
                <a:gd name="T13" fmla="*/ 0 h 4871"/>
                <a:gd name="T14" fmla="*/ 0 w 4359"/>
                <a:gd name="T15" fmla="*/ 0 h 4871"/>
                <a:gd name="T16" fmla="*/ 0 w 4359"/>
                <a:gd name="T17" fmla="*/ 0 h 4871"/>
                <a:gd name="T18" fmla="*/ 0 w 4359"/>
                <a:gd name="T19" fmla="*/ 0 h 4871"/>
                <a:gd name="T20" fmla="*/ 0 w 4359"/>
                <a:gd name="T21" fmla="*/ 0 h 4871"/>
                <a:gd name="T22" fmla="*/ 0 w 4359"/>
                <a:gd name="T23" fmla="*/ 0 h 4871"/>
                <a:gd name="T24" fmla="*/ 0 w 4359"/>
                <a:gd name="T25" fmla="*/ 0 h 4871"/>
                <a:gd name="T26" fmla="*/ 0 w 4359"/>
                <a:gd name="T27" fmla="*/ 0 h 4871"/>
                <a:gd name="T28" fmla="*/ 0 w 4359"/>
                <a:gd name="T29" fmla="*/ 0 h 4871"/>
                <a:gd name="T30" fmla="*/ 0 w 4359"/>
                <a:gd name="T31" fmla="*/ 0 h 4871"/>
                <a:gd name="T32" fmla="*/ 0 w 4359"/>
                <a:gd name="T33" fmla="*/ 0 h 4871"/>
                <a:gd name="T34" fmla="*/ 0 w 4359"/>
                <a:gd name="T35" fmla="*/ 0 h 4871"/>
                <a:gd name="T36" fmla="*/ 0 w 4359"/>
                <a:gd name="T37" fmla="*/ 0 h 4871"/>
                <a:gd name="T38" fmla="*/ 0 w 4359"/>
                <a:gd name="T39" fmla="*/ 0 h 4871"/>
                <a:gd name="T40" fmla="*/ 0 w 4359"/>
                <a:gd name="T41" fmla="*/ 0 h 4871"/>
                <a:gd name="T42" fmla="*/ 0 w 4359"/>
                <a:gd name="T43" fmla="*/ 0 h 4871"/>
                <a:gd name="T44" fmla="*/ 0 w 4359"/>
                <a:gd name="T45" fmla="*/ 0 h 4871"/>
                <a:gd name="T46" fmla="*/ 0 w 4359"/>
                <a:gd name="T47" fmla="*/ 0 h 4871"/>
                <a:gd name="T48" fmla="*/ 0 w 4359"/>
                <a:gd name="T49" fmla="*/ 0 h 4871"/>
                <a:gd name="T50" fmla="*/ 0 w 4359"/>
                <a:gd name="T51" fmla="*/ 0 h 4871"/>
                <a:gd name="T52" fmla="*/ 0 w 4359"/>
                <a:gd name="T53" fmla="*/ 0 h 4871"/>
                <a:gd name="T54" fmla="*/ 0 w 4359"/>
                <a:gd name="T55" fmla="*/ 0 h 4871"/>
                <a:gd name="T56" fmla="*/ 0 w 4359"/>
                <a:gd name="T57" fmla="*/ 0 h 4871"/>
                <a:gd name="T58" fmla="*/ 0 w 4359"/>
                <a:gd name="T59" fmla="*/ 0 h 4871"/>
                <a:gd name="T60" fmla="*/ 0 w 4359"/>
                <a:gd name="T61" fmla="*/ 0 h 4871"/>
                <a:gd name="T62" fmla="*/ 0 w 4359"/>
                <a:gd name="T63" fmla="*/ 0 h 4871"/>
                <a:gd name="T64" fmla="*/ 0 w 4359"/>
                <a:gd name="T65" fmla="*/ 0 h 4871"/>
                <a:gd name="T66" fmla="*/ 0 w 4359"/>
                <a:gd name="T67" fmla="*/ 0 h 4871"/>
                <a:gd name="T68" fmla="*/ 0 w 4359"/>
                <a:gd name="T69" fmla="*/ 0 h 4871"/>
                <a:gd name="T70" fmla="*/ 0 w 4359"/>
                <a:gd name="T71" fmla="*/ 0 h 4871"/>
                <a:gd name="T72" fmla="*/ 0 w 4359"/>
                <a:gd name="T73" fmla="*/ 0 h 4871"/>
                <a:gd name="T74" fmla="*/ 0 w 4359"/>
                <a:gd name="T75" fmla="*/ 0 h 4871"/>
                <a:gd name="T76" fmla="*/ 0 w 4359"/>
                <a:gd name="T77" fmla="*/ 0 h 4871"/>
                <a:gd name="T78" fmla="*/ 0 w 4359"/>
                <a:gd name="T79" fmla="*/ 0 h 4871"/>
                <a:gd name="T80" fmla="*/ 0 w 4359"/>
                <a:gd name="T81" fmla="*/ 0 h 4871"/>
                <a:gd name="T82" fmla="*/ 0 w 4359"/>
                <a:gd name="T83" fmla="*/ 0 h 4871"/>
                <a:gd name="T84" fmla="*/ 0 w 4359"/>
                <a:gd name="T85" fmla="*/ 0 h 4871"/>
                <a:gd name="T86" fmla="*/ 0 w 4359"/>
                <a:gd name="T87" fmla="*/ 0 h 4871"/>
                <a:gd name="T88" fmla="*/ 0 w 4359"/>
                <a:gd name="T89" fmla="*/ 0 h 4871"/>
                <a:gd name="T90" fmla="*/ 0 w 4359"/>
                <a:gd name="T91" fmla="*/ 0 h 4871"/>
                <a:gd name="T92" fmla="*/ 0 w 4359"/>
                <a:gd name="T93" fmla="*/ 0 h 4871"/>
                <a:gd name="T94" fmla="*/ 0 w 4359"/>
                <a:gd name="T95" fmla="*/ 0 h 4871"/>
                <a:gd name="T96" fmla="*/ 0 w 4359"/>
                <a:gd name="T97" fmla="*/ 0 h 4871"/>
                <a:gd name="T98" fmla="*/ 0 w 4359"/>
                <a:gd name="T99" fmla="*/ 0 h 4871"/>
                <a:gd name="T100" fmla="*/ 0 w 4359"/>
                <a:gd name="T101" fmla="*/ 0 h 4871"/>
                <a:gd name="T102" fmla="*/ 0 w 4359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1"/>
                <a:gd name="T158" fmla="*/ 4359 w 4359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1">
                  <a:moveTo>
                    <a:pt x="4359" y="0"/>
                  </a:moveTo>
                  <a:lnTo>
                    <a:pt x="4359" y="0"/>
                  </a:lnTo>
                  <a:lnTo>
                    <a:pt x="4303" y="0"/>
                  </a:lnTo>
                  <a:lnTo>
                    <a:pt x="4248" y="2"/>
                  </a:lnTo>
                  <a:lnTo>
                    <a:pt x="4191" y="3"/>
                  </a:lnTo>
                  <a:lnTo>
                    <a:pt x="4135" y="7"/>
                  </a:lnTo>
                  <a:lnTo>
                    <a:pt x="4080" y="10"/>
                  </a:lnTo>
                  <a:lnTo>
                    <a:pt x="4025" y="15"/>
                  </a:lnTo>
                  <a:lnTo>
                    <a:pt x="3969" y="19"/>
                  </a:lnTo>
                  <a:lnTo>
                    <a:pt x="3915" y="25"/>
                  </a:lnTo>
                  <a:lnTo>
                    <a:pt x="3860" y="32"/>
                  </a:lnTo>
                  <a:lnTo>
                    <a:pt x="3805" y="40"/>
                  </a:lnTo>
                  <a:lnTo>
                    <a:pt x="3751" y="47"/>
                  </a:lnTo>
                  <a:lnTo>
                    <a:pt x="3697" y="57"/>
                  </a:lnTo>
                  <a:lnTo>
                    <a:pt x="3643" y="66"/>
                  </a:lnTo>
                  <a:lnTo>
                    <a:pt x="3590" y="77"/>
                  </a:lnTo>
                  <a:lnTo>
                    <a:pt x="3536" y="87"/>
                  </a:lnTo>
                  <a:lnTo>
                    <a:pt x="3483" y="100"/>
                  </a:lnTo>
                  <a:lnTo>
                    <a:pt x="3430" y="112"/>
                  </a:lnTo>
                  <a:lnTo>
                    <a:pt x="3377" y="126"/>
                  </a:lnTo>
                  <a:lnTo>
                    <a:pt x="3325" y="139"/>
                  </a:lnTo>
                  <a:lnTo>
                    <a:pt x="3272" y="154"/>
                  </a:lnTo>
                  <a:lnTo>
                    <a:pt x="3220" y="170"/>
                  </a:lnTo>
                  <a:lnTo>
                    <a:pt x="3168" y="185"/>
                  </a:lnTo>
                  <a:lnTo>
                    <a:pt x="3116" y="202"/>
                  </a:lnTo>
                  <a:lnTo>
                    <a:pt x="3066" y="219"/>
                  </a:lnTo>
                  <a:lnTo>
                    <a:pt x="3014" y="237"/>
                  </a:lnTo>
                  <a:lnTo>
                    <a:pt x="2963" y="257"/>
                  </a:lnTo>
                  <a:lnTo>
                    <a:pt x="2913" y="276"/>
                  </a:lnTo>
                  <a:lnTo>
                    <a:pt x="2863" y="296"/>
                  </a:lnTo>
                  <a:lnTo>
                    <a:pt x="2813" y="318"/>
                  </a:lnTo>
                  <a:lnTo>
                    <a:pt x="2764" y="339"/>
                  </a:lnTo>
                  <a:lnTo>
                    <a:pt x="2714" y="361"/>
                  </a:lnTo>
                  <a:lnTo>
                    <a:pt x="2666" y="385"/>
                  </a:lnTo>
                  <a:lnTo>
                    <a:pt x="2616" y="407"/>
                  </a:lnTo>
                  <a:lnTo>
                    <a:pt x="2568" y="432"/>
                  </a:lnTo>
                  <a:lnTo>
                    <a:pt x="2520" y="457"/>
                  </a:lnTo>
                  <a:lnTo>
                    <a:pt x="2472" y="482"/>
                  </a:lnTo>
                  <a:lnTo>
                    <a:pt x="2425" y="508"/>
                  </a:lnTo>
                  <a:lnTo>
                    <a:pt x="2377" y="535"/>
                  </a:lnTo>
                  <a:lnTo>
                    <a:pt x="2331" y="562"/>
                  </a:lnTo>
                  <a:lnTo>
                    <a:pt x="2284" y="589"/>
                  </a:lnTo>
                  <a:lnTo>
                    <a:pt x="2238" y="619"/>
                  </a:lnTo>
                  <a:lnTo>
                    <a:pt x="2192" y="647"/>
                  </a:lnTo>
                  <a:lnTo>
                    <a:pt x="2146" y="676"/>
                  </a:lnTo>
                  <a:lnTo>
                    <a:pt x="2102" y="707"/>
                  </a:lnTo>
                  <a:lnTo>
                    <a:pt x="2056" y="737"/>
                  </a:lnTo>
                  <a:lnTo>
                    <a:pt x="2012" y="769"/>
                  </a:lnTo>
                  <a:lnTo>
                    <a:pt x="1968" y="802"/>
                  </a:lnTo>
                  <a:lnTo>
                    <a:pt x="1925" y="834"/>
                  </a:lnTo>
                  <a:lnTo>
                    <a:pt x="1881" y="867"/>
                  </a:lnTo>
                  <a:lnTo>
                    <a:pt x="1839" y="901"/>
                  </a:lnTo>
                  <a:lnTo>
                    <a:pt x="1796" y="935"/>
                  </a:lnTo>
                  <a:lnTo>
                    <a:pt x="1754" y="970"/>
                  </a:lnTo>
                  <a:lnTo>
                    <a:pt x="1712" y="1005"/>
                  </a:lnTo>
                  <a:lnTo>
                    <a:pt x="1671" y="1042"/>
                  </a:lnTo>
                  <a:lnTo>
                    <a:pt x="1629" y="1078"/>
                  </a:lnTo>
                  <a:lnTo>
                    <a:pt x="1589" y="1115"/>
                  </a:lnTo>
                  <a:lnTo>
                    <a:pt x="1548" y="1152"/>
                  </a:lnTo>
                  <a:lnTo>
                    <a:pt x="1509" y="1191"/>
                  </a:lnTo>
                  <a:lnTo>
                    <a:pt x="1469" y="1229"/>
                  </a:lnTo>
                  <a:lnTo>
                    <a:pt x="1431" y="1268"/>
                  </a:lnTo>
                  <a:lnTo>
                    <a:pt x="1392" y="1307"/>
                  </a:lnTo>
                  <a:lnTo>
                    <a:pt x="1354" y="1348"/>
                  </a:lnTo>
                  <a:lnTo>
                    <a:pt x="1317" y="1389"/>
                  </a:lnTo>
                  <a:lnTo>
                    <a:pt x="1279" y="1430"/>
                  </a:lnTo>
                  <a:lnTo>
                    <a:pt x="1243" y="1471"/>
                  </a:lnTo>
                  <a:lnTo>
                    <a:pt x="1206" y="1513"/>
                  </a:lnTo>
                  <a:lnTo>
                    <a:pt x="1170" y="1556"/>
                  </a:lnTo>
                  <a:lnTo>
                    <a:pt x="1134" y="1599"/>
                  </a:lnTo>
                  <a:lnTo>
                    <a:pt x="1100" y="1642"/>
                  </a:lnTo>
                  <a:lnTo>
                    <a:pt x="1066" y="1686"/>
                  </a:lnTo>
                  <a:lnTo>
                    <a:pt x="1031" y="1731"/>
                  </a:lnTo>
                  <a:lnTo>
                    <a:pt x="998" y="1776"/>
                  </a:lnTo>
                  <a:lnTo>
                    <a:pt x="964" y="1821"/>
                  </a:lnTo>
                  <a:lnTo>
                    <a:pt x="932" y="1867"/>
                  </a:lnTo>
                  <a:lnTo>
                    <a:pt x="900" y="1914"/>
                  </a:lnTo>
                  <a:lnTo>
                    <a:pt x="868" y="1960"/>
                  </a:lnTo>
                  <a:lnTo>
                    <a:pt x="837" y="2007"/>
                  </a:lnTo>
                  <a:lnTo>
                    <a:pt x="805" y="2055"/>
                  </a:lnTo>
                  <a:lnTo>
                    <a:pt x="776" y="2102"/>
                  </a:lnTo>
                  <a:lnTo>
                    <a:pt x="746" y="2151"/>
                  </a:lnTo>
                  <a:lnTo>
                    <a:pt x="717" y="2200"/>
                  </a:lnTo>
                  <a:lnTo>
                    <a:pt x="688" y="2249"/>
                  </a:lnTo>
                  <a:lnTo>
                    <a:pt x="660" y="2299"/>
                  </a:lnTo>
                  <a:lnTo>
                    <a:pt x="632" y="2349"/>
                  </a:lnTo>
                  <a:lnTo>
                    <a:pt x="605" y="2399"/>
                  </a:lnTo>
                  <a:lnTo>
                    <a:pt x="579" y="2450"/>
                  </a:lnTo>
                  <a:lnTo>
                    <a:pt x="552" y="2502"/>
                  </a:lnTo>
                  <a:lnTo>
                    <a:pt x="527" y="2553"/>
                  </a:lnTo>
                  <a:lnTo>
                    <a:pt x="502" y="2605"/>
                  </a:lnTo>
                  <a:lnTo>
                    <a:pt x="477" y="2657"/>
                  </a:lnTo>
                  <a:lnTo>
                    <a:pt x="454" y="2710"/>
                  </a:lnTo>
                  <a:lnTo>
                    <a:pt x="431" y="2763"/>
                  </a:lnTo>
                  <a:lnTo>
                    <a:pt x="408" y="2816"/>
                  </a:lnTo>
                  <a:lnTo>
                    <a:pt x="385" y="2870"/>
                  </a:lnTo>
                  <a:lnTo>
                    <a:pt x="364" y="2923"/>
                  </a:lnTo>
                  <a:lnTo>
                    <a:pt x="343" y="2979"/>
                  </a:lnTo>
                  <a:lnTo>
                    <a:pt x="323" y="3033"/>
                  </a:lnTo>
                  <a:lnTo>
                    <a:pt x="302" y="3089"/>
                  </a:lnTo>
                  <a:lnTo>
                    <a:pt x="283" y="3144"/>
                  </a:lnTo>
                  <a:lnTo>
                    <a:pt x="265" y="3199"/>
                  </a:lnTo>
                  <a:lnTo>
                    <a:pt x="247" y="3256"/>
                  </a:lnTo>
                  <a:lnTo>
                    <a:pt x="229" y="3311"/>
                  </a:lnTo>
                  <a:lnTo>
                    <a:pt x="212" y="3369"/>
                  </a:lnTo>
                  <a:lnTo>
                    <a:pt x="196" y="3426"/>
                  </a:lnTo>
                  <a:lnTo>
                    <a:pt x="181" y="3483"/>
                  </a:lnTo>
                  <a:lnTo>
                    <a:pt x="166" y="3541"/>
                  </a:lnTo>
                  <a:lnTo>
                    <a:pt x="152" y="3599"/>
                  </a:lnTo>
                  <a:lnTo>
                    <a:pt x="137" y="3656"/>
                  </a:lnTo>
                  <a:lnTo>
                    <a:pt x="124" y="3715"/>
                  </a:lnTo>
                  <a:lnTo>
                    <a:pt x="112" y="3774"/>
                  </a:lnTo>
                  <a:lnTo>
                    <a:pt x="100" y="3833"/>
                  </a:lnTo>
                  <a:lnTo>
                    <a:pt x="89" y="3892"/>
                  </a:lnTo>
                  <a:lnTo>
                    <a:pt x="78" y="3951"/>
                  </a:lnTo>
                  <a:lnTo>
                    <a:pt x="68" y="4011"/>
                  </a:lnTo>
                  <a:lnTo>
                    <a:pt x="58" y="4071"/>
                  </a:lnTo>
                  <a:lnTo>
                    <a:pt x="50" y="4131"/>
                  </a:lnTo>
                  <a:lnTo>
                    <a:pt x="42" y="4192"/>
                  </a:lnTo>
                  <a:lnTo>
                    <a:pt x="35" y="4252"/>
                  </a:lnTo>
                  <a:lnTo>
                    <a:pt x="28" y="4313"/>
                  </a:lnTo>
                  <a:lnTo>
                    <a:pt x="22" y="4374"/>
                  </a:lnTo>
                  <a:lnTo>
                    <a:pt x="17" y="4437"/>
                  </a:lnTo>
                  <a:lnTo>
                    <a:pt x="13" y="4498"/>
                  </a:lnTo>
                  <a:lnTo>
                    <a:pt x="9" y="4560"/>
                  </a:lnTo>
                  <a:lnTo>
                    <a:pt x="6" y="4621"/>
                  </a:lnTo>
                  <a:lnTo>
                    <a:pt x="3" y="4684"/>
                  </a:lnTo>
                  <a:lnTo>
                    <a:pt x="1" y="4747"/>
                  </a:lnTo>
                  <a:lnTo>
                    <a:pt x="0" y="4809"/>
                  </a:lnTo>
                  <a:lnTo>
                    <a:pt x="0" y="4871"/>
                  </a:lnTo>
                  <a:lnTo>
                    <a:pt x="91" y="4871"/>
                  </a:lnTo>
                  <a:lnTo>
                    <a:pt x="91" y="4810"/>
                  </a:lnTo>
                  <a:lnTo>
                    <a:pt x="92" y="4749"/>
                  </a:lnTo>
                  <a:lnTo>
                    <a:pt x="94" y="4688"/>
                  </a:lnTo>
                  <a:lnTo>
                    <a:pt x="96" y="4627"/>
                  </a:lnTo>
                  <a:lnTo>
                    <a:pt x="100" y="4566"/>
                  </a:lnTo>
                  <a:lnTo>
                    <a:pt x="103" y="4506"/>
                  </a:lnTo>
                  <a:lnTo>
                    <a:pt x="108" y="4445"/>
                  </a:lnTo>
                  <a:lnTo>
                    <a:pt x="113" y="4385"/>
                  </a:lnTo>
                  <a:lnTo>
                    <a:pt x="119" y="4325"/>
                  </a:lnTo>
                  <a:lnTo>
                    <a:pt x="125" y="4266"/>
                  </a:lnTo>
                  <a:lnTo>
                    <a:pt x="132" y="4206"/>
                  </a:lnTo>
                  <a:lnTo>
                    <a:pt x="140" y="4147"/>
                  </a:lnTo>
                  <a:lnTo>
                    <a:pt x="149" y="4088"/>
                  </a:lnTo>
                  <a:lnTo>
                    <a:pt x="158" y="4030"/>
                  </a:lnTo>
                  <a:lnTo>
                    <a:pt x="168" y="3971"/>
                  </a:lnTo>
                  <a:lnTo>
                    <a:pt x="178" y="3912"/>
                  </a:lnTo>
                  <a:lnTo>
                    <a:pt x="189" y="3854"/>
                  </a:lnTo>
                  <a:lnTo>
                    <a:pt x="200" y="3797"/>
                  </a:lnTo>
                  <a:lnTo>
                    <a:pt x="212" y="3739"/>
                  </a:lnTo>
                  <a:lnTo>
                    <a:pt x="225" y="3682"/>
                  </a:lnTo>
                  <a:lnTo>
                    <a:pt x="240" y="3625"/>
                  </a:lnTo>
                  <a:lnTo>
                    <a:pt x="253" y="3568"/>
                  </a:lnTo>
                  <a:lnTo>
                    <a:pt x="268" y="3512"/>
                  </a:lnTo>
                  <a:lnTo>
                    <a:pt x="283" y="3456"/>
                  </a:lnTo>
                  <a:lnTo>
                    <a:pt x="299" y="3400"/>
                  </a:lnTo>
                  <a:lnTo>
                    <a:pt x="316" y="3344"/>
                  </a:lnTo>
                  <a:lnTo>
                    <a:pt x="333" y="3290"/>
                  </a:lnTo>
                  <a:lnTo>
                    <a:pt x="351" y="3234"/>
                  </a:lnTo>
                  <a:lnTo>
                    <a:pt x="369" y="3180"/>
                  </a:lnTo>
                  <a:lnTo>
                    <a:pt x="387" y="3126"/>
                  </a:lnTo>
                  <a:lnTo>
                    <a:pt x="407" y="3072"/>
                  </a:lnTo>
                  <a:lnTo>
                    <a:pt x="427" y="3018"/>
                  </a:lnTo>
                  <a:lnTo>
                    <a:pt x="448" y="2964"/>
                  </a:lnTo>
                  <a:lnTo>
                    <a:pt x="469" y="2912"/>
                  </a:lnTo>
                  <a:lnTo>
                    <a:pt x="491" y="2859"/>
                  </a:lnTo>
                  <a:lnTo>
                    <a:pt x="513" y="2807"/>
                  </a:lnTo>
                  <a:lnTo>
                    <a:pt x="535" y="2755"/>
                  </a:lnTo>
                  <a:lnTo>
                    <a:pt x="558" y="2703"/>
                  </a:lnTo>
                  <a:lnTo>
                    <a:pt x="583" y="2652"/>
                  </a:lnTo>
                  <a:lnTo>
                    <a:pt x="607" y="2601"/>
                  </a:lnTo>
                  <a:lnTo>
                    <a:pt x="632" y="2551"/>
                  </a:lnTo>
                  <a:lnTo>
                    <a:pt x="658" y="2501"/>
                  </a:lnTo>
                  <a:lnTo>
                    <a:pt x="684" y="2451"/>
                  </a:lnTo>
                  <a:lnTo>
                    <a:pt x="710" y="2402"/>
                  </a:lnTo>
                  <a:lnTo>
                    <a:pt x="738" y="2352"/>
                  </a:lnTo>
                  <a:lnTo>
                    <a:pt x="765" y="2304"/>
                  </a:lnTo>
                  <a:lnTo>
                    <a:pt x="793" y="2256"/>
                  </a:lnTo>
                  <a:lnTo>
                    <a:pt x="822" y="2208"/>
                  </a:lnTo>
                  <a:lnTo>
                    <a:pt x="851" y="2160"/>
                  </a:lnTo>
                  <a:lnTo>
                    <a:pt x="880" y="2114"/>
                  </a:lnTo>
                  <a:lnTo>
                    <a:pt x="910" y="2067"/>
                  </a:lnTo>
                  <a:lnTo>
                    <a:pt x="941" y="2021"/>
                  </a:lnTo>
                  <a:lnTo>
                    <a:pt x="971" y="1975"/>
                  </a:lnTo>
                  <a:lnTo>
                    <a:pt x="1003" y="1931"/>
                  </a:lnTo>
                  <a:lnTo>
                    <a:pt x="1035" y="1885"/>
                  </a:lnTo>
                  <a:lnTo>
                    <a:pt x="1068" y="1841"/>
                  </a:lnTo>
                  <a:lnTo>
                    <a:pt x="1101" y="1797"/>
                  </a:lnTo>
                  <a:lnTo>
                    <a:pt x="1134" y="1753"/>
                  </a:lnTo>
                  <a:lnTo>
                    <a:pt x="1168" y="1710"/>
                  </a:lnTo>
                  <a:lnTo>
                    <a:pt x="1202" y="1667"/>
                  </a:lnTo>
                  <a:lnTo>
                    <a:pt x="1237" y="1625"/>
                  </a:lnTo>
                  <a:lnTo>
                    <a:pt x="1272" y="1583"/>
                  </a:lnTo>
                  <a:lnTo>
                    <a:pt x="1307" y="1543"/>
                  </a:lnTo>
                  <a:lnTo>
                    <a:pt x="1344" y="1502"/>
                  </a:lnTo>
                  <a:lnTo>
                    <a:pt x="1380" y="1461"/>
                  </a:lnTo>
                  <a:lnTo>
                    <a:pt x="1417" y="1422"/>
                  </a:lnTo>
                  <a:lnTo>
                    <a:pt x="1454" y="1382"/>
                  </a:lnTo>
                  <a:lnTo>
                    <a:pt x="1492" y="1344"/>
                  </a:lnTo>
                  <a:lnTo>
                    <a:pt x="1530" y="1305"/>
                  </a:lnTo>
                  <a:lnTo>
                    <a:pt x="1569" y="1268"/>
                  </a:lnTo>
                  <a:lnTo>
                    <a:pt x="1608" y="1230"/>
                  </a:lnTo>
                  <a:lnTo>
                    <a:pt x="1646" y="1193"/>
                  </a:lnTo>
                  <a:lnTo>
                    <a:pt x="1687" y="1157"/>
                  </a:lnTo>
                  <a:lnTo>
                    <a:pt x="1726" y="1122"/>
                  </a:lnTo>
                  <a:lnTo>
                    <a:pt x="1767" y="1087"/>
                  </a:lnTo>
                  <a:lnTo>
                    <a:pt x="1808" y="1052"/>
                  </a:lnTo>
                  <a:lnTo>
                    <a:pt x="1849" y="1018"/>
                  </a:lnTo>
                  <a:lnTo>
                    <a:pt x="1891" y="984"/>
                  </a:lnTo>
                  <a:lnTo>
                    <a:pt x="1933" y="951"/>
                  </a:lnTo>
                  <a:lnTo>
                    <a:pt x="1975" y="918"/>
                  </a:lnTo>
                  <a:lnTo>
                    <a:pt x="2018" y="887"/>
                  </a:lnTo>
                  <a:lnTo>
                    <a:pt x="2061" y="855"/>
                  </a:lnTo>
                  <a:lnTo>
                    <a:pt x="2105" y="824"/>
                  </a:lnTo>
                  <a:lnTo>
                    <a:pt x="2149" y="794"/>
                  </a:lnTo>
                  <a:lnTo>
                    <a:pt x="2193" y="765"/>
                  </a:lnTo>
                  <a:lnTo>
                    <a:pt x="2238" y="735"/>
                  </a:lnTo>
                  <a:lnTo>
                    <a:pt x="2282" y="707"/>
                  </a:lnTo>
                  <a:lnTo>
                    <a:pt x="2328" y="679"/>
                  </a:lnTo>
                  <a:lnTo>
                    <a:pt x="2373" y="651"/>
                  </a:lnTo>
                  <a:lnTo>
                    <a:pt x="2419" y="625"/>
                  </a:lnTo>
                  <a:lnTo>
                    <a:pt x="2465" y="599"/>
                  </a:lnTo>
                  <a:lnTo>
                    <a:pt x="2512" y="573"/>
                  </a:lnTo>
                  <a:lnTo>
                    <a:pt x="2558" y="549"/>
                  </a:lnTo>
                  <a:lnTo>
                    <a:pt x="2605" y="525"/>
                  </a:lnTo>
                  <a:lnTo>
                    <a:pt x="2653" y="501"/>
                  </a:lnTo>
                  <a:lnTo>
                    <a:pt x="2700" y="477"/>
                  </a:lnTo>
                  <a:lnTo>
                    <a:pt x="2749" y="456"/>
                  </a:lnTo>
                  <a:lnTo>
                    <a:pt x="2797" y="434"/>
                  </a:lnTo>
                  <a:lnTo>
                    <a:pt x="2846" y="413"/>
                  </a:lnTo>
                  <a:lnTo>
                    <a:pt x="2894" y="392"/>
                  </a:lnTo>
                  <a:lnTo>
                    <a:pt x="2943" y="372"/>
                  </a:lnTo>
                  <a:lnTo>
                    <a:pt x="2993" y="353"/>
                  </a:lnTo>
                  <a:lnTo>
                    <a:pt x="3042" y="335"/>
                  </a:lnTo>
                  <a:lnTo>
                    <a:pt x="3093" y="317"/>
                  </a:lnTo>
                  <a:lnTo>
                    <a:pt x="3142" y="300"/>
                  </a:lnTo>
                  <a:lnTo>
                    <a:pt x="3193" y="284"/>
                  </a:lnTo>
                  <a:lnTo>
                    <a:pt x="3244" y="268"/>
                  </a:lnTo>
                  <a:lnTo>
                    <a:pt x="3295" y="252"/>
                  </a:lnTo>
                  <a:lnTo>
                    <a:pt x="3346" y="239"/>
                  </a:lnTo>
                  <a:lnTo>
                    <a:pt x="3397" y="224"/>
                  </a:lnTo>
                  <a:lnTo>
                    <a:pt x="3449" y="211"/>
                  </a:lnTo>
                  <a:lnTo>
                    <a:pt x="3501" y="199"/>
                  </a:lnTo>
                  <a:lnTo>
                    <a:pt x="3553" y="188"/>
                  </a:lnTo>
                  <a:lnTo>
                    <a:pt x="3605" y="176"/>
                  </a:lnTo>
                  <a:lnTo>
                    <a:pt x="3658" y="166"/>
                  </a:lnTo>
                  <a:lnTo>
                    <a:pt x="3710" y="157"/>
                  </a:lnTo>
                  <a:lnTo>
                    <a:pt x="3764" y="148"/>
                  </a:lnTo>
                  <a:lnTo>
                    <a:pt x="3817" y="140"/>
                  </a:lnTo>
                  <a:lnTo>
                    <a:pt x="3870" y="133"/>
                  </a:lnTo>
                  <a:lnTo>
                    <a:pt x="3924" y="127"/>
                  </a:lnTo>
                  <a:lnTo>
                    <a:pt x="3977" y="121"/>
                  </a:lnTo>
                  <a:lnTo>
                    <a:pt x="4032" y="116"/>
                  </a:lnTo>
                  <a:lnTo>
                    <a:pt x="4086" y="112"/>
                  </a:lnTo>
                  <a:lnTo>
                    <a:pt x="4140" y="109"/>
                  </a:lnTo>
                  <a:lnTo>
                    <a:pt x="4195" y="105"/>
                  </a:lnTo>
                  <a:lnTo>
                    <a:pt x="4250" y="103"/>
                  </a:lnTo>
                  <a:lnTo>
                    <a:pt x="4304" y="103"/>
                  </a:lnTo>
                  <a:lnTo>
                    <a:pt x="4359" y="102"/>
                  </a:lnTo>
                  <a:lnTo>
                    <a:pt x="4359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4" name="Freeform 8"/>
            <p:cNvSpPr>
              <a:spLocks/>
            </p:cNvSpPr>
            <p:nvPr/>
          </p:nvSpPr>
          <p:spPr bwMode="auto">
            <a:xfrm>
              <a:off x="1971" y="2827"/>
              <a:ext cx="485" cy="513"/>
            </a:xfrm>
            <a:custGeom>
              <a:avLst/>
              <a:gdLst>
                <a:gd name="T0" fmla="*/ 0 w 2905"/>
                <a:gd name="T1" fmla="*/ 0 h 3409"/>
                <a:gd name="T2" fmla="*/ 0 w 2905"/>
                <a:gd name="T3" fmla="*/ 0 h 3409"/>
                <a:gd name="T4" fmla="*/ 0 w 2905"/>
                <a:gd name="T5" fmla="*/ 0 h 3409"/>
                <a:gd name="T6" fmla="*/ 0 w 2905"/>
                <a:gd name="T7" fmla="*/ 0 h 3409"/>
                <a:gd name="T8" fmla="*/ 0 w 2905"/>
                <a:gd name="T9" fmla="*/ 0 h 3409"/>
                <a:gd name="T10" fmla="*/ 0 w 2905"/>
                <a:gd name="T11" fmla="*/ 0 h 3409"/>
                <a:gd name="T12" fmla="*/ 0 w 2905"/>
                <a:gd name="T13" fmla="*/ 0 h 3409"/>
                <a:gd name="T14" fmla="*/ 0 w 2905"/>
                <a:gd name="T15" fmla="*/ 0 h 3409"/>
                <a:gd name="T16" fmla="*/ 0 w 2905"/>
                <a:gd name="T17" fmla="*/ 0 h 3409"/>
                <a:gd name="T18" fmla="*/ 0 w 2905"/>
                <a:gd name="T19" fmla="*/ 0 h 34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05"/>
                <a:gd name="T31" fmla="*/ 0 h 3409"/>
                <a:gd name="T32" fmla="*/ 2905 w 2905"/>
                <a:gd name="T33" fmla="*/ 3409 h 34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05" h="3409">
                  <a:moveTo>
                    <a:pt x="95" y="3357"/>
                  </a:moveTo>
                  <a:lnTo>
                    <a:pt x="85" y="3409"/>
                  </a:lnTo>
                  <a:lnTo>
                    <a:pt x="2905" y="69"/>
                  </a:lnTo>
                  <a:lnTo>
                    <a:pt x="2838" y="0"/>
                  </a:lnTo>
                  <a:lnTo>
                    <a:pt x="19" y="3339"/>
                  </a:lnTo>
                  <a:lnTo>
                    <a:pt x="9" y="3391"/>
                  </a:lnTo>
                  <a:lnTo>
                    <a:pt x="19" y="3339"/>
                  </a:lnTo>
                  <a:lnTo>
                    <a:pt x="0" y="3362"/>
                  </a:lnTo>
                  <a:lnTo>
                    <a:pt x="9" y="3391"/>
                  </a:lnTo>
                  <a:lnTo>
                    <a:pt x="95" y="3357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5" name="Freeform 9"/>
            <p:cNvSpPr>
              <a:spLocks/>
            </p:cNvSpPr>
            <p:nvPr/>
          </p:nvSpPr>
          <p:spPr bwMode="auto">
            <a:xfrm>
              <a:off x="1973" y="3332"/>
              <a:ext cx="133" cy="351"/>
            </a:xfrm>
            <a:custGeom>
              <a:avLst/>
              <a:gdLst>
                <a:gd name="T0" fmla="*/ 0 w 799"/>
                <a:gd name="T1" fmla="*/ 0 h 2329"/>
                <a:gd name="T2" fmla="*/ 0 w 799"/>
                <a:gd name="T3" fmla="*/ 0 h 2329"/>
                <a:gd name="T4" fmla="*/ 0 w 799"/>
                <a:gd name="T5" fmla="*/ 0 h 2329"/>
                <a:gd name="T6" fmla="*/ 0 w 799"/>
                <a:gd name="T7" fmla="*/ 0 h 2329"/>
                <a:gd name="T8" fmla="*/ 0 w 799"/>
                <a:gd name="T9" fmla="*/ 0 h 2329"/>
                <a:gd name="T10" fmla="*/ 0 w 799"/>
                <a:gd name="T11" fmla="*/ 0 h 2329"/>
                <a:gd name="T12" fmla="*/ 0 w 799"/>
                <a:gd name="T13" fmla="*/ 0 h 2329"/>
                <a:gd name="T14" fmla="*/ 0 w 799"/>
                <a:gd name="T15" fmla="*/ 0 h 2329"/>
                <a:gd name="T16" fmla="*/ 0 w 799"/>
                <a:gd name="T17" fmla="*/ 0 h 2329"/>
                <a:gd name="T18" fmla="*/ 0 w 799"/>
                <a:gd name="T19" fmla="*/ 0 h 23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99"/>
                <a:gd name="T31" fmla="*/ 0 h 2329"/>
                <a:gd name="T32" fmla="*/ 799 w 799"/>
                <a:gd name="T33" fmla="*/ 2329 h 23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99" h="2329">
                  <a:moveTo>
                    <a:pt x="736" y="2211"/>
                  </a:moveTo>
                  <a:lnTo>
                    <a:pt x="799" y="2240"/>
                  </a:lnTo>
                  <a:lnTo>
                    <a:pt x="86" y="0"/>
                  </a:lnTo>
                  <a:lnTo>
                    <a:pt x="0" y="34"/>
                  </a:lnTo>
                  <a:lnTo>
                    <a:pt x="713" y="2274"/>
                  </a:lnTo>
                  <a:lnTo>
                    <a:pt x="777" y="2302"/>
                  </a:lnTo>
                  <a:lnTo>
                    <a:pt x="713" y="2274"/>
                  </a:lnTo>
                  <a:lnTo>
                    <a:pt x="731" y="2329"/>
                  </a:lnTo>
                  <a:lnTo>
                    <a:pt x="777" y="2302"/>
                  </a:lnTo>
                  <a:lnTo>
                    <a:pt x="736" y="2211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6" name="Freeform 10"/>
            <p:cNvSpPr>
              <a:spLocks/>
            </p:cNvSpPr>
            <p:nvPr/>
          </p:nvSpPr>
          <p:spPr bwMode="auto">
            <a:xfrm>
              <a:off x="2096" y="3323"/>
              <a:ext cx="663" cy="356"/>
            </a:xfrm>
            <a:custGeom>
              <a:avLst/>
              <a:gdLst>
                <a:gd name="T0" fmla="*/ 0 w 3980"/>
                <a:gd name="T1" fmla="*/ 0 h 2368"/>
                <a:gd name="T2" fmla="*/ 0 w 3980"/>
                <a:gd name="T3" fmla="*/ 0 h 2368"/>
                <a:gd name="T4" fmla="*/ 0 w 3980"/>
                <a:gd name="T5" fmla="*/ 0 h 2368"/>
                <a:gd name="T6" fmla="*/ 0 w 3980"/>
                <a:gd name="T7" fmla="*/ 0 h 2368"/>
                <a:gd name="T8" fmla="*/ 0 w 3980"/>
                <a:gd name="T9" fmla="*/ 0 h 2368"/>
                <a:gd name="T10" fmla="*/ 0 w 3980"/>
                <a:gd name="T11" fmla="*/ 0 h 23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80"/>
                <a:gd name="T19" fmla="*/ 0 h 2368"/>
                <a:gd name="T20" fmla="*/ 3980 w 3980"/>
                <a:gd name="T21" fmla="*/ 2368 h 23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80" h="2368">
                  <a:moveTo>
                    <a:pt x="3959" y="45"/>
                  </a:moveTo>
                  <a:lnTo>
                    <a:pt x="3938" y="0"/>
                  </a:lnTo>
                  <a:lnTo>
                    <a:pt x="0" y="2277"/>
                  </a:lnTo>
                  <a:lnTo>
                    <a:pt x="41" y="2368"/>
                  </a:lnTo>
                  <a:lnTo>
                    <a:pt x="3980" y="90"/>
                  </a:lnTo>
                  <a:lnTo>
                    <a:pt x="3959" y="45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7" name="Freeform 11"/>
            <p:cNvSpPr>
              <a:spLocks/>
            </p:cNvSpPr>
            <p:nvPr/>
          </p:nvSpPr>
          <p:spPr bwMode="auto">
            <a:xfrm>
              <a:off x="2401" y="3425"/>
              <a:ext cx="528" cy="322"/>
            </a:xfrm>
            <a:custGeom>
              <a:avLst/>
              <a:gdLst>
                <a:gd name="T0" fmla="*/ 0 w 3171"/>
                <a:gd name="T1" fmla="*/ 0 h 2138"/>
                <a:gd name="T2" fmla="*/ 0 w 3171"/>
                <a:gd name="T3" fmla="*/ 0 h 2138"/>
                <a:gd name="T4" fmla="*/ 0 w 3171"/>
                <a:gd name="T5" fmla="*/ 0 h 2138"/>
                <a:gd name="T6" fmla="*/ 0 w 3171"/>
                <a:gd name="T7" fmla="*/ 0 h 2138"/>
                <a:gd name="T8" fmla="*/ 0 w 3171"/>
                <a:gd name="T9" fmla="*/ 0 h 2138"/>
                <a:gd name="T10" fmla="*/ 0 w 3171"/>
                <a:gd name="T11" fmla="*/ 0 h 2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71"/>
                <a:gd name="T19" fmla="*/ 0 h 2138"/>
                <a:gd name="T20" fmla="*/ 3171 w 3171"/>
                <a:gd name="T21" fmla="*/ 2138 h 2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71" h="2138">
                  <a:moveTo>
                    <a:pt x="3147" y="43"/>
                  </a:moveTo>
                  <a:lnTo>
                    <a:pt x="3125" y="0"/>
                  </a:lnTo>
                  <a:lnTo>
                    <a:pt x="0" y="2049"/>
                  </a:lnTo>
                  <a:lnTo>
                    <a:pt x="45" y="2138"/>
                  </a:lnTo>
                  <a:lnTo>
                    <a:pt x="3171" y="87"/>
                  </a:lnTo>
                  <a:lnTo>
                    <a:pt x="3147" y="43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8" name="Freeform 12"/>
            <p:cNvSpPr>
              <a:spLocks/>
            </p:cNvSpPr>
            <p:nvPr/>
          </p:nvSpPr>
          <p:spPr bwMode="auto">
            <a:xfrm>
              <a:off x="2677" y="2901"/>
              <a:ext cx="356" cy="227"/>
            </a:xfrm>
            <a:custGeom>
              <a:avLst/>
              <a:gdLst>
                <a:gd name="T0" fmla="*/ 0 w 2136"/>
                <a:gd name="T1" fmla="*/ 0 h 1515"/>
                <a:gd name="T2" fmla="*/ 0 w 2136"/>
                <a:gd name="T3" fmla="*/ 0 h 1515"/>
                <a:gd name="T4" fmla="*/ 0 w 2136"/>
                <a:gd name="T5" fmla="*/ 0 h 1515"/>
                <a:gd name="T6" fmla="*/ 0 w 2136"/>
                <a:gd name="T7" fmla="*/ 0 h 1515"/>
                <a:gd name="T8" fmla="*/ 0 w 2136"/>
                <a:gd name="T9" fmla="*/ 0 h 1515"/>
                <a:gd name="T10" fmla="*/ 0 w 2136"/>
                <a:gd name="T11" fmla="*/ 0 h 1515"/>
                <a:gd name="T12" fmla="*/ 0 w 2136"/>
                <a:gd name="T13" fmla="*/ 0 h 1515"/>
                <a:gd name="T14" fmla="*/ 0 w 2136"/>
                <a:gd name="T15" fmla="*/ 0 h 1515"/>
                <a:gd name="T16" fmla="*/ 0 w 2136"/>
                <a:gd name="T17" fmla="*/ 0 h 1515"/>
                <a:gd name="T18" fmla="*/ 0 w 2136"/>
                <a:gd name="T19" fmla="*/ 0 h 15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36"/>
                <a:gd name="T31" fmla="*/ 0 h 1515"/>
                <a:gd name="T32" fmla="*/ 2136 w 2136"/>
                <a:gd name="T33" fmla="*/ 1515 h 15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36" h="1515">
                  <a:moveTo>
                    <a:pt x="104" y="90"/>
                  </a:moveTo>
                  <a:lnTo>
                    <a:pt x="35" y="141"/>
                  </a:lnTo>
                  <a:lnTo>
                    <a:pt x="2090" y="1515"/>
                  </a:lnTo>
                  <a:lnTo>
                    <a:pt x="2136" y="1428"/>
                  </a:lnTo>
                  <a:lnTo>
                    <a:pt x="82" y="54"/>
                  </a:lnTo>
                  <a:lnTo>
                    <a:pt x="13" y="105"/>
                  </a:lnTo>
                  <a:lnTo>
                    <a:pt x="82" y="54"/>
                  </a:lnTo>
                  <a:lnTo>
                    <a:pt x="0" y="0"/>
                  </a:lnTo>
                  <a:lnTo>
                    <a:pt x="13" y="105"/>
                  </a:lnTo>
                  <a:lnTo>
                    <a:pt x="104" y="9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29" name="Freeform 13"/>
            <p:cNvSpPr>
              <a:spLocks/>
            </p:cNvSpPr>
            <p:nvPr/>
          </p:nvSpPr>
          <p:spPr bwMode="auto">
            <a:xfrm>
              <a:off x="2679" y="2913"/>
              <a:ext cx="75" cy="410"/>
            </a:xfrm>
            <a:custGeom>
              <a:avLst/>
              <a:gdLst>
                <a:gd name="T0" fmla="*/ 0 w 446"/>
                <a:gd name="T1" fmla="*/ 0 h 2717"/>
                <a:gd name="T2" fmla="*/ 0 w 446"/>
                <a:gd name="T3" fmla="*/ 0 h 2717"/>
                <a:gd name="T4" fmla="*/ 0 w 446"/>
                <a:gd name="T5" fmla="*/ 0 h 2717"/>
                <a:gd name="T6" fmla="*/ 0 w 446"/>
                <a:gd name="T7" fmla="*/ 0 h 2717"/>
                <a:gd name="T8" fmla="*/ 0 w 446"/>
                <a:gd name="T9" fmla="*/ 0 h 2717"/>
                <a:gd name="T10" fmla="*/ 0 w 446"/>
                <a:gd name="T11" fmla="*/ 0 h 27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"/>
                <a:gd name="T19" fmla="*/ 0 h 2717"/>
                <a:gd name="T20" fmla="*/ 446 w 446"/>
                <a:gd name="T21" fmla="*/ 2717 h 27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" h="2717">
                  <a:moveTo>
                    <a:pt x="402" y="2710"/>
                  </a:moveTo>
                  <a:lnTo>
                    <a:pt x="446" y="2702"/>
                  </a:lnTo>
                  <a:lnTo>
                    <a:pt x="91" y="0"/>
                  </a:lnTo>
                  <a:lnTo>
                    <a:pt x="0" y="15"/>
                  </a:lnTo>
                  <a:lnTo>
                    <a:pt x="356" y="2717"/>
                  </a:lnTo>
                  <a:lnTo>
                    <a:pt x="402" y="271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46126" name="Freeform 14"/>
          <p:cNvSpPr>
            <a:spLocks/>
          </p:cNvSpPr>
          <p:nvPr/>
        </p:nvSpPr>
        <p:spPr bwMode="auto">
          <a:xfrm>
            <a:off x="4932363" y="4292600"/>
            <a:ext cx="360362" cy="298450"/>
          </a:xfrm>
          <a:custGeom>
            <a:avLst/>
            <a:gdLst>
              <a:gd name="T0" fmla="*/ 2147483647 w 1361"/>
              <a:gd name="T1" fmla="*/ 2147483647 h 1317"/>
              <a:gd name="T2" fmla="*/ 2147483647 w 1361"/>
              <a:gd name="T3" fmla="*/ 2147483647 h 1317"/>
              <a:gd name="T4" fmla="*/ 2147483647 w 1361"/>
              <a:gd name="T5" fmla="*/ 2147483647 h 1317"/>
              <a:gd name="T6" fmla="*/ 2147483647 w 1361"/>
              <a:gd name="T7" fmla="*/ 2147483647 h 1317"/>
              <a:gd name="T8" fmla="*/ 2147483647 w 1361"/>
              <a:gd name="T9" fmla="*/ 2147483647 h 1317"/>
              <a:gd name="T10" fmla="*/ 2147483647 w 1361"/>
              <a:gd name="T11" fmla="*/ 2147483647 h 1317"/>
              <a:gd name="T12" fmla="*/ 2147483647 w 1361"/>
              <a:gd name="T13" fmla="*/ 2147483647 h 1317"/>
              <a:gd name="T14" fmla="*/ 2147483647 w 1361"/>
              <a:gd name="T15" fmla="*/ 2147483647 h 1317"/>
              <a:gd name="T16" fmla="*/ 2147483647 w 1361"/>
              <a:gd name="T17" fmla="*/ 2147483647 h 1317"/>
              <a:gd name="T18" fmla="*/ 2147483647 w 1361"/>
              <a:gd name="T19" fmla="*/ 2147483647 h 1317"/>
              <a:gd name="T20" fmla="*/ 2147483647 w 1361"/>
              <a:gd name="T21" fmla="*/ 2147483647 h 1317"/>
              <a:gd name="T22" fmla="*/ 2147483647 w 1361"/>
              <a:gd name="T23" fmla="*/ 2147483647 h 1317"/>
              <a:gd name="T24" fmla="*/ 2147483647 w 1361"/>
              <a:gd name="T25" fmla="*/ 2147483647 h 1317"/>
              <a:gd name="T26" fmla="*/ 2147483647 w 1361"/>
              <a:gd name="T27" fmla="*/ 2147483647 h 1317"/>
              <a:gd name="T28" fmla="*/ 2147483647 w 1361"/>
              <a:gd name="T29" fmla="*/ 2147483647 h 1317"/>
              <a:gd name="T30" fmla="*/ 2147483647 w 1361"/>
              <a:gd name="T31" fmla="*/ 2147483647 h 1317"/>
              <a:gd name="T32" fmla="*/ 2147483647 w 1361"/>
              <a:gd name="T33" fmla="*/ 2147483647 h 1317"/>
              <a:gd name="T34" fmla="*/ 2147483647 w 1361"/>
              <a:gd name="T35" fmla="*/ 2147483647 h 1317"/>
              <a:gd name="T36" fmla="*/ 2147483647 w 1361"/>
              <a:gd name="T37" fmla="*/ 2147483647 h 1317"/>
              <a:gd name="T38" fmla="*/ 2147483647 w 1361"/>
              <a:gd name="T39" fmla="*/ 2147483647 h 1317"/>
              <a:gd name="T40" fmla="*/ 2147483647 w 1361"/>
              <a:gd name="T41" fmla="*/ 2147483647 h 1317"/>
              <a:gd name="T42" fmla="*/ 2147483647 w 1361"/>
              <a:gd name="T43" fmla="*/ 2147483647 h 1317"/>
              <a:gd name="T44" fmla="*/ 2147483647 w 1361"/>
              <a:gd name="T45" fmla="*/ 2147483647 h 1317"/>
              <a:gd name="T46" fmla="*/ 2147483647 w 1361"/>
              <a:gd name="T47" fmla="*/ 2147483647 h 1317"/>
              <a:gd name="T48" fmla="*/ 2147483647 w 1361"/>
              <a:gd name="T49" fmla="*/ 2147483647 h 1317"/>
              <a:gd name="T50" fmla="*/ 2147483647 w 1361"/>
              <a:gd name="T51" fmla="*/ 2147483647 h 1317"/>
              <a:gd name="T52" fmla="*/ 2147483647 w 1361"/>
              <a:gd name="T53" fmla="*/ 2147483647 h 1317"/>
              <a:gd name="T54" fmla="*/ 2147483647 w 1361"/>
              <a:gd name="T55" fmla="*/ 2147483647 h 1317"/>
              <a:gd name="T56" fmla="*/ 2147483647 w 1361"/>
              <a:gd name="T57" fmla="*/ 2147483647 h 1317"/>
              <a:gd name="T58" fmla="*/ 2147483647 w 1361"/>
              <a:gd name="T59" fmla="*/ 2147483647 h 1317"/>
              <a:gd name="T60" fmla="*/ 2147483647 w 1361"/>
              <a:gd name="T61" fmla="*/ 2147483647 h 1317"/>
              <a:gd name="T62" fmla="*/ 2147483647 w 1361"/>
              <a:gd name="T63" fmla="*/ 2147483647 h 1317"/>
              <a:gd name="T64" fmla="*/ 2147483647 w 1361"/>
              <a:gd name="T65" fmla="*/ 2147483647 h 1317"/>
              <a:gd name="T66" fmla="*/ 2147483647 w 1361"/>
              <a:gd name="T67" fmla="*/ 2147483647 h 1317"/>
              <a:gd name="T68" fmla="*/ 2147483647 w 1361"/>
              <a:gd name="T69" fmla="*/ 2147483647 h 1317"/>
              <a:gd name="T70" fmla="*/ 2147483647 w 1361"/>
              <a:gd name="T71" fmla="*/ 2147483647 h 1317"/>
              <a:gd name="T72" fmla="*/ 2147483647 w 1361"/>
              <a:gd name="T73" fmla="*/ 2147483647 h 1317"/>
              <a:gd name="T74" fmla="*/ 2147483647 w 1361"/>
              <a:gd name="T75" fmla="*/ 2147483647 h 1317"/>
              <a:gd name="T76" fmla="*/ 2147483647 w 1361"/>
              <a:gd name="T77" fmla="*/ 2147483647 h 1317"/>
              <a:gd name="T78" fmla="*/ 2147483647 w 1361"/>
              <a:gd name="T79" fmla="*/ 2147483647 h 1317"/>
              <a:gd name="T80" fmla="*/ 2147483647 w 1361"/>
              <a:gd name="T81" fmla="*/ 2147483647 h 1317"/>
              <a:gd name="T82" fmla="*/ 2147483647 w 1361"/>
              <a:gd name="T83" fmla="*/ 2147483647 h 1317"/>
              <a:gd name="T84" fmla="*/ 2147483647 w 1361"/>
              <a:gd name="T85" fmla="*/ 2147483647 h 1317"/>
              <a:gd name="T86" fmla="*/ 2147483647 w 1361"/>
              <a:gd name="T87" fmla="*/ 0 h 131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61"/>
              <a:gd name="T133" fmla="*/ 0 h 1317"/>
              <a:gd name="T134" fmla="*/ 1361 w 1361"/>
              <a:gd name="T135" fmla="*/ 1317 h 131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61" h="1317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27" name="Freeform 15"/>
          <p:cNvSpPr>
            <a:spLocks/>
          </p:cNvSpPr>
          <p:nvPr/>
        </p:nvSpPr>
        <p:spPr bwMode="auto">
          <a:xfrm>
            <a:off x="3870325" y="4384675"/>
            <a:ext cx="1257300" cy="901700"/>
          </a:xfrm>
          <a:custGeom>
            <a:avLst/>
            <a:gdLst>
              <a:gd name="T0" fmla="*/ 2147483647 w 4749"/>
              <a:gd name="T1" fmla="*/ 2147483647 h 3780"/>
              <a:gd name="T2" fmla="*/ 2147483647 w 4749"/>
              <a:gd name="T3" fmla="*/ 2147483647 h 3780"/>
              <a:gd name="T4" fmla="*/ 2147483647 w 4749"/>
              <a:gd name="T5" fmla="*/ 2147483647 h 3780"/>
              <a:gd name="T6" fmla="*/ 2147483647 w 4749"/>
              <a:gd name="T7" fmla="*/ 0 h 3780"/>
              <a:gd name="T8" fmla="*/ 0 w 4749"/>
              <a:gd name="T9" fmla="*/ 2147483647 h 3780"/>
              <a:gd name="T10" fmla="*/ 2147483647 w 4749"/>
              <a:gd name="T11" fmla="*/ 2147483647 h 37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49"/>
              <a:gd name="T19" fmla="*/ 0 h 3780"/>
              <a:gd name="T20" fmla="*/ 4749 w 4749"/>
              <a:gd name="T21" fmla="*/ 3780 h 37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49" h="3780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3546128" name="Rectangle 16"/>
          <p:cNvSpPr>
            <a:spLocks noChangeArrowheads="1"/>
          </p:cNvSpPr>
          <p:nvPr/>
        </p:nvSpPr>
        <p:spPr bwMode="auto">
          <a:xfrm>
            <a:off x="1763713" y="3429000"/>
            <a:ext cx="3816350" cy="331311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53255" name="Rectangle 17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Orientation Normalization</a:t>
            </a:r>
          </a:p>
        </p:txBody>
      </p:sp>
      <p:sp>
        <p:nvSpPr>
          <p:cNvPr id="3546130" name="Rectangle 18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Compute orientation histogram</a:t>
            </a:r>
          </a:p>
          <a:p>
            <a:pPr eaLnBrk="1" hangingPunct="1"/>
            <a:r>
              <a:rPr lang="en-US" smtClean="0"/>
              <a:t>Select dominant orientation</a:t>
            </a:r>
          </a:p>
          <a:p>
            <a:pPr eaLnBrk="1" hangingPunct="1"/>
            <a:r>
              <a:rPr lang="en-US" smtClean="0"/>
              <a:t>Normalize: rotate to fixed orientation 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084888" y="4652963"/>
            <a:ext cx="2608262" cy="1690687"/>
            <a:chOff x="3787" y="2931"/>
            <a:chExt cx="1643" cy="1065"/>
          </a:xfrm>
        </p:grpSpPr>
        <p:sp>
          <p:nvSpPr>
            <p:cNvPr id="53277" name="Freeform 20"/>
            <p:cNvSpPr>
              <a:spLocks/>
            </p:cNvSpPr>
            <p:nvPr/>
          </p:nvSpPr>
          <p:spPr bwMode="auto">
            <a:xfrm>
              <a:off x="3860" y="2931"/>
              <a:ext cx="1446" cy="15"/>
            </a:xfrm>
            <a:custGeom>
              <a:avLst/>
              <a:gdLst>
                <a:gd name="T0" fmla="*/ 1 w 8674"/>
                <a:gd name="T1" fmla="*/ 0 h 103"/>
                <a:gd name="T2" fmla="*/ 1 w 8674"/>
                <a:gd name="T3" fmla="*/ 0 h 103"/>
                <a:gd name="T4" fmla="*/ 0 w 8674"/>
                <a:gd name="T5" fmla="*/ 0 h 103"/>
                <a:gd name="T6" fmla="*/ 0 w 8674"/>
                <a:gd name="T7" fmla="*/ 0 h 103"/>
                <a:gd name="T8" fmla="*/ 1 w 8674"/>
                <a:gd name="T9" fmla="*/ 0 h 103"/>
                <a:gd name="T10" fmla="*/ 1 w 8674"/>
                <a:gd name="T11" fmla="*/ 0 h 103"/>
                <a:gd name="T12" fmla="*/ 1 w 8674"/>
                <a:gd name="T13" fmla="*/ 0 h 103"/>
                <a:gd name="T14" fmla="*/ 1 w 8674"/>
                <a:gd name="T15" fmla="*/ 0 h 103"/>
                <a:gd name="T16" fmla="*/ 1 w 8674"/>
                <a:gd name="T17" fmla="*/ 0 h 103"/>
                <a:gd name="T18" fmla="*/ 1 w 8674"/>
                <a:gd name="T19" fmla="*/ 0 h 1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674"/>
                <a:gd name="T31" fmla="*/ 0 h 103"/>
                <a:gd name="T32" fmla="*/ 8674 w 8674"/>
                <a:gd name="T33" fmla="*/ 103 h 10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674" h="103">
                  <a:moveTo>
                    <a:pt x="8674" y="52"/>
                  </a:moveTo>
                  <a:lnTo>
                    <a:pt x="8629" y="0"/>
                  </a:lnTo>
                  <a:lnTo>
                    <a:pt x="0" y="0"/>
                  </a:lnTo>
                  <a:lnTo>
                    <a:pt x="0" y="103"/>
                  </a:lnTo>
                  <a:lnTo>
                    <a:pt x="8629" y="103"/>
                  </a:lnTo>
                  <a:lnTo>
                    <a:pt x="8582" y="52"/>
                  </a:lnTo>
                  <a:lnTo>
                    <a:pt x="8674" y="52"/>
                  </a:lnTo>
                  <a:lnTo>
                    <a:pt x="8674" y="0"/>
                  </a:lnTo>
                  <a:lnTo>
                    <a:pt x="8629" y="0"/>
                  </a:lnTo>
                  <a:lnTo>
                    <a:pt x="8674" y="5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8" name="Freeform 21"/>
            <p:cNvSpPr>
              <a:spLocks/>
            </p:cNvSpPr>
            <p:nvPr/>
          </p:nvSpPr>
          <p:spPr bwMode="auto">
            <a:xfrm>
              <a:off x="5291" y="2939"/>
              <a:ext cx="15" cy="794"/>
            </a:xfrm>
            <a:custGeom>
              <a:avLst/>
              <a:gdLst>
                <a:gd name="T0" fmla="*/ 0 w 92"/>
                <a:gd name="T1" fmla="*/ 0 h 5560"/>
                <a:gd name="T2" fmla="*/ 0 w 92"/>
                <a:gd name="T3" fmla="*/ 0 h 5560"/>
                <a:gd name="T4" fmla="*/ 0 w 92"/>
                <a:gd name="T5" fmla="*/ 0 h 5560"/>
                <a:gd name="T6" fmla="*/ 0 w 92"/>
                <a:gd name="T7" fmla="*/ 0 h 5560"/>
                <a:gd name="T8" fmla="*/ 0 w 92"/>
                <a:gd name="T9" fmla="*/ 0 h 5560"/>
                <a:gd name="T10" fmla="*/ 0 w 92"/>
                <a:gd name="T11" fmla="*/ 0 h 5560"/>
                <a:gd name="T12" fmla="*/ 0 w 92"/>
                <a:gd name="T13" fmla="*/ 0 h 5560"/>
                <a:gd name="T14" fmla="*/ 0 w 92"/>
                <a:gd name="T15" fmla="*/ 0 h 5560"/>
                <a:gd name="T16" fmla="*/ 0 w 92"/>
                <a:gd name="T17" fmla="*/ 0 h 5560"/>
                <a:gd name="T18" fmla="*/ 0 w 92"/>
                <a:gd name="T19" fmla="*/ 0 h 55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5560"/>
                <a:gd name="T32" fmla="*/ 92 w 92"/>
                <a:gd name="T33" fmla="*/ 5560 h 55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5560">
                  <a:moveTo>
                    <a:pt x="47" y="5560"/>
                  </a:moveTo>
                  <a:lnTo>
                    <a:pt x="92" y="5509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5509"/>
                  </a:lnTo>
                  <a:lnTo>
                    <a:pt x="47" y="5458"/>
                  </a:lnTo>
                  <a:lnTo>
                    <a:pt x="47" y="5560"/>
                  </a:lnTo>
                  <a:lnTo>
                    <a:pt x="92" y="5560"/>
                  </a:lnTo>
                  <a:lnTo>
                    <a:pt x="92" y="5509"/>
                  </a:lnTo>
                  <a:lnTo>
                    <a:pt x="47" y="556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9" name="Freeform 22"/>
            <p:cNvSpPr>
              <a:spLocks/>
            </p:cNvSpPr>
            <p:nvPr/>
          </p:nvSpPr>
          <p:spPr bwMode="auto">
            <a:xfrm>
              <a:off x="3853" y="3718"/>
              <a:ext cx="1445" cy="15"/>
            </a:xfrm>
            <a:custGeom>
              <a:avLst/>
              <a:gdLst>
                <a:gd name="T0" fmla="*/ 0 w 8674"/>
                <a:gd name="T1" fmla="*/ 0 h 102"/>
                <a:gd name="T2" fmla="*/ 0 w 8674"/>
                <a:gd name="T3" fmla="*/ 0 h 102"/>
                <a:gd name="T4" fmla="*/ 1 w 8674"/>
                <a:gd name="T5" fmla="*/ 0 h 102"/>
                <a:gd name="T6" fmla="*/ 1 w 8674"/>
                <a:gd name="T7" fmla="*/ 0 h 102"/>
                <a:gd name="T8" fmla="*/ 0 w 8674"/>
                <a:gd name="T9" fmla="*/ 0 h 102"/>
                <a:gd name="T10" fmla="*/ 0 w 8674"/>
                <a:gd name="T11" fmla="*/ 0 h 102"/>
                <a:gd name="T12" fmla="*/ 0 w 8674"/>
                <a:gd name="T13" fmla="*/ 0 h 102"/>
                <a:gd name="T14" fmla="*/ 0 w 8674"/>
                <a:gd name="T15" fmla="*/ 0 h 102"/>
                <a:gd name="T16" fmla="*/ 0 w 8674"/>
                <a:gd name="T17" fmla="*/ 0 h 102"/>
                <a:gd name="T18" fmla="*/ 0 w 8674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674"/>
                <a:gd name="T31" fmla="*/ 0 h 102"/>
                <a:gd name="T32" fmla="*/ 8674 w 8674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674" h="102">
                  <a:moveTo>
                    <a:pt x="0" y="51"/>
                  </a:moveTo>
                  <a:lnTo>
                    <a:pt x="45" y="102"/>
                  </a:lnTo>
                  <a:lnTo>
                    <a:pt x="8674" y="102"/>
                  </a:lnTo>
                  <a:lnTo>
                    <a:pt x="8674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80" name="Freeform 23"/>
            <p:cNvSpPr>
              <a:spLocks/>
            </p:cNvSpPr>
            <p:nvPr/>
          </p:nvSpPr>
          <p:spPr bwMode="auto">
            <a:xfrm>
              <a:off x="3853" y="2931"/>
              <a:ext cx="15" cy="795"/>
            </a:xfrm>
            <a:custGeom>
              <a:avLst/>
              <a:gdLst>
                <a:gd name="T0" fmla="*/ 0 w 91"/>
                <a:gd name="T1" fmla="*/ 0 h 5561"/>
                <a:gd name="T2" fmla="*/ 0 w 91"/>
                <a:gd name="T3" fmla="*/ 0 h 5561"/>
                <a:gd name="T4" fmla="*/ 0 w 91"/>
                <a:gd name="T5" fmla="*/ 0 h 5561"/>
                <a:gd name="T6" fmla="*/ 0 w 91"/>
                <a:gd name="T7" fmla="*/ 0 h 5561"/>
                <a:gd name="T8" fmla="*/ 0 w 91"/>
                <a:gd name="T9" fmla="*/ 0 h 5561"/>
                <a:gd name="T10" fmla="*/ 0 w 91"/>
                <a:gd name="T11" fmla="*/ 0 h 5561"/>
                <a:gd name="T12" fmla="*/ 0 w 91"/>
                <a:gd name="T13" fmla="*/ 0 h 5561"/>
                <a:gd name="T14" fmla="*/ 0 w 91"/>
                <a:gd name="T15" fmla="*/ 0 h 5561"/>
                <a:gd name="T16" fmla="*/ 0 w 91"/>
                <a:gd name="T17" fmla="*/ 0 h 5561"/>
                <a:gd name="T18" fmla="*/ 0 w 91"/>
                <a:gd name="T19" fmla="*/ 0 h 55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5561"/>
                <a:gd name="T32" fmla="*/ 91 w 91"/>
                <a:gd name="T33" fmla="*/ 5561 h 55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5561">
                  <a:moveTo>
                    <a:pt x="45" y="0"/>
                  </a:moveTo>
                  <a:lnTo>
                    <a:pt x="0" y="52"/>
                  </a:lnTo>
                  <a:lnTo>
                    <a:pt x="0" y="5561"/>
                  </a:lnTo>
                  <a:lnTo>
                    <a:pt x="91" y="5561"/>
                  </a:lnTo>
                  <a:lnTo>
                    <a:pt x="91" y="52"/>
                  </a:lnTo>
                  <a:lnTo>
                    <a:pt x="45" y="103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81" name="Rectangle 24"/>
            <p:cNvSpPr>
              <a:spLocks noChangeArrowheads="1"/>
            </p:cNvSpPr>
            <p:nvPr/>
          </p:nvSpPr>
          <p:spPr bwMode="auto">
            <a:xfrm>
              <a:off x="3860" y="3529"/>
              <a:ext cx="206" cy="197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2" name="Freeform 25"/>
            <p:cNvSpPr>
              <a:spLocks/>
            </p:cNvSpPr>
            <p:nvPr/>
          </p:nvSpPr>
          <p:spPr bwMode="auto">
            <a:xfrm>
              <a:off x="3860" y="3522"/>
              <a:ext cx="213" cy="14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279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8" y="51"/>
                  </a:lnTo>
                  <a:lnTo>
                    <a:pt x="1279" y="51"/>
                  </a:lnTo>
                  <a:lnTo>
                    <a:pt x="1279" y="0"/>
                  </a:lnTo>
                  <a:lnTo>
                    <a:pt x="1233" y="0"/>
                  </a:lnTo>
                  <a:lnTo>
                    <a:pt x="1279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83" name="Freeform 26"/>
            <p:cNvSpPr>
              <a:spLocks/>
            </p:cNvSpPr>
            <p:nvPr/>
          </p:nvSpPr>
          <p:spPr bwMode="auto">
            <a:xfrm>
              <a:off x="4058" y="3529"/>
              <a:ext cx="15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1429"/>
                  </a:moveTo>
                  <a:lnTo>
                    <a:pt x="91" y="137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1378"/>
                  </a:lnTo>
                  <a:lnTo>
                    <a:pt x="45" y="1327"/>
                  </a:lnTo>
                  <a:lnTo>
                    <a:pt x="45" y="1429"/>
                  </a:lnTo>
                  <a:lnTo>
                    <a:pt x="91" y="1429"/>
                  </a:lnTo>
                  <a:lnTo>
                    <a:pt x="91" y="1378"/>
                  </a:lnTo>
                  <a:lnTo>
                    <a:pt x="45" y="142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84" name="Freeform 27"/>
            <p:cNvSpPr>
              <a:spLocks/>
            </p:cNvSpPr>
            <p:nvPr/>
          </p:nvSpPr>
          <p:spPr bwMode="auto">
            <a:xfrm>
              <a:off x="3853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85" name="Freeform 28"/>
            <p:cNvSpPr>
              <a:spLocks/>
            </p:cNvSpPr>
            <p:nvPr/>
          </p:nvSpPr>
          <p:spPr bwMode="auto">
            <a:xfrm>
              <a:off x="3853" y="3522"/>
              <a:ext cx="15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0"/>
                  </a:moveTo>
                  <a:lnTo>
                    <a:pt x="0" y="51"/>
                  </a:lnTo>
                  <a:lnTo>
                    <a:pt x="0" y="1429"/>
                  </a:lnTo>
                  <a:lnTo>
                    <a:pt x="91" y="1429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86" name="Rectangle 29"/>
            <p:cNvSpPr>
              <a:spLocks noChangeArrowheads="1"/>
            </p:cNvSpPr>
            <p:nvPr/>
          </p:nvSpPr>
          <p:spPr bwMode="auto">
            <a:xfrm>
              <a:off x="4066" y="3135"/>
              <a:ext cx="205" cy="59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7" name="Freeform 30"/>
            <p:cNvSpPr>
              <a:spLocks/>
            </p:cNvSpPr>
            <p:nvPr/>
          </p:nvSpPr>
          <p:spPr bwMode="auto">
            <a:xfrm>
              <a:off x="4066" y="312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1278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6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3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88" name="Freeform 31"/>
            <p:cNvSpPr>
              <a:spLocks/>
            </p:cNvSpPr>
            <p:nvPr/>
          </p:nvSpPr>
          <p:spPr bwMode="auto">
            <a:xfrm>
              <a:off x="4264" y="3135"/>
              <a:ext cx="15" cy="598"/>
            </a:xfrm>
            <a:custGeom>
              <a:avLst/>
              <a:gdLst>
                <a:gd name="T0" fmla="*/ 0 w 92"/>
                <a:gd name="T1" fmla="*/ 0 h 4184"/>
                <a:gd name="T2" fmla="*/ 0 w 92"/>
                <a:gd name="T3" fmla="*/ 0 h 4184"/>
                <a:gd name="T4" fmla="*/ 0 w 92"/>
                <a:gd name="T5" fmla="*/ 0 h 4184"/>
                <a:gd name="T6" fmla="*/ 0 w 92"/>
                <a:gd name="T7" fmla="*/ 0 h 4184"/>
                <a:gd name="T8" fmla="*/ 0 w 92"/>
                <a:gd name="T9" fmla="*/ 0 h 4184"/>
                <a:gd name="T10" fmla="*/ 0 w 92"/>
                <a:gd name="T11" fmla="*/ 0 h 4184"/>
                <a:gd name="T12" fmla="*/ 0 w 92"/>
                <a:gd name="T13" fmla="*/ 0 h 4184"/>
                <a:gd name="T14" fmla="*/ 0 w 92"/>
                <a:gd name="T15" fmla="*/ 0 h 4184"/>
                <a:gd name="T16" fmla="*/ 0 w 92"/>
                <a:gd name="T17" fmla="*/ 0 h 4184"/>
                <a:gd name="T18" fmla="*/ 0 w 92"/>
                <a:gd name="T19" fmla="*/ 0 h 41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4184"/>
                <a:gd name="T32" fmla="*/ 92 w 92"/>
                <a:gd name="T33" fmla="*/ 4184 h 41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4184">
                  <a:moveTo>
                    <a:pt x="47" y="4184"/>
                  </a:moveTo>
                  <a:lnTo>
                    <a:pt x="92" y="4133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4133"/>
                  </a:lnTo>
                  <a:lnTo>
                    <a:pt x="47" y="4082"/>
                  </a:lnTo>
                  <a:lnTo>
                    <a:pt x="47" y="4184"/>
                  </a:lnTo>
                  <a:lnTo>
                    <a:pt x="92" y="4184"/>
                  </a:lnTo>
                  <a:lnTo>
                    <a:pt x="92" y="4133"/>
                  </a:lnTo>
                  <a:lnTo>
                    <a:pt x="47" y="418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89" name="Freeform 32"/>
            <p:cNvSpPr>
              <a:spLocks/>
            </p:cNvSpPr>
            <p:nvPr/>
          </p:nvSpPr>
          <p:spPr bwMode="auto">
            <a:xfrm>
              <a:off x="4058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90" name="Freeform 33"/>
            <p:cNvSpPr>
              <a:spLocks/>
            </p:cNvSpPr>
            <p:nvPr/>
          </p:nvSpPr>
          <p:spPr bwMode="auto">
            <a:xfrm>
              <a:off x="4058" y="3128"/>
              <a:ext cx="15" cy="598"/>
            </a:xfrm>
            <a:custGeom>
              <a:avLst/>
              <a:gdLst>
                <a:gd name="T0" fmla="*/ 0 w 91"/>
                <a:gd name="T1" fmla="*/ 0 h 4184"/>
                <a:gd name="T2" fmla="*/ 0 w 91"/>
                <a:gd name="T3" fmla="*/ 0 h 4184"/>
                <a:gd name="T4" fmla="*/ 0 w 91"/>
                <a:gd name="T5" fmla="*/ 0 h 4184"/>
                <a:gd name="T6" fmla="*/ 0 w 91"/>
                <a:gd name="T7" fmla="*/ 0 h 4184"/>
                <a:gd name="T8" fmla="*/ 0 w 91"/>
                <a:gd name="T9" fmla="*/ 0 h 4184"/>
                <a:gd name="T10" fmla="*/ 0 w 91"/>
                <a:gd name="T11" fmla="*/ 0 h 4184"/>
                <a:gd name="T12" fmla="*/ 0 w 91"/>
                <a:gd name="T13" fmla="*/ 0 h 4184"/>
                <a:gd name="T14" fmla="*/ 0 w 91"/>
                <a:gd name="T15" fmla="*/ 0 h 4184"/>
                <a:gd name="T16" fmla="*/ 0 w 91"/>
                <a:gd name="T17" fmla="*/ 0 h 4184"/>
                <a:gd name="T18" fmla="*/ 0 w 91"/>
                <a:gd name="T19" fmla="*/ 0 h 41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4184"/>
                <a:gd name="T32" fmla="*/ 91 w 91"/>
                <a:gd name="T33" fmla="*/ 4184 h 41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4184">
                  <a:moveTo>
                    <a:pt x="45" y="0"/>
                  </a:moveTo>
                  <a:lnTo>
                    <a:pt x="0" y="51"/>
                  </a:lnTo>
                  <a:lnTo>
                    <a:pt x="0" y="4184"/>
                  </a:lnTo>
                  <a:lnTo>
                    <a:pt x="91" y="4184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91" name="Rectangle 34"/>
            <p:cNvSpPr>
              <a:spLocks noChangeArrowheads="1"/>
            </p:cNvSpPr>
            <p:nvPr/>
          </p:nvSpPr>
          <p:spPr bwMode="auto">
            <a:xfrm>
              <a:off x="4271" y="3332"/>
              <a:ext cx="206" cy="394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2" name="Freeform 35"/>
            <p:cNvSpPr>
              <a:spLocks/>
            </p:cNvSpPr>
            <p:nvPr/>
          </p:nvSpPr>
          <p:spPr bwMode="auto">
            <a:xfrm>
              <a:off x="4264" y="3325"/>
              <a:ext cx="213" cy="14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92" y="51"/>
                  </a:moveTo>
                  <a:lnTo>
                    <a:pt x="47" y="102"/>
                  </a:lnTo>
                  <a:lnTo>
                    <a:pt x="1279" y="102"/>
                  </a:lnTo>
                  <a:lnTo>
                    <a:pt x="1279" y="0"/>
                  </a:lnTo>
                  <a:lnTo>
                    <a:pt x="47" y="0"/>
                  </a:lnTo>
                  <a:lnTo>
                    <a:pt x="0" y="51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92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93" name="Freeform 36"/>
            <p:cNvSpPr>
              <a:spLocks/>
            </p:cNvSpPr>
            <p:nvPr/>
          </p:nvSpPr>
          <p:spPr bwMode="auto">
            <a:xfrm>
              <a:off x="4264" y="3332"/>
              <a:ext cx="15" cy="401"/>
            </a:xfrm>
            <a:custGeom>
              <a:avLst/>
              <a:gdLst>
                <a:gd name="T0" fmla="*/ 0 w 92"/>
                <a:gd name="T1" fmla="*/ 0 h 2806"/>
                <a:gd name="T2" fmla="*/ 0 w 92"/>
                <a:gd name="T3" fmla="*/ 0 h 2806"/>
                <a:gd name="T4" fmla="*/ 0 w 92"/>
                <a:gd name="T5" fmla="*/ 0 h 2806"/>
                <a:gd name="T6" fmla="*/ 0 w 92"/>
                <a:gd name="T7" fmla="*/ 0 h 2806"/>
                <a:gd name="T8" fmla="*/ 0 w 92"/>
                <a:gd name="T9" fmla="*/ 0 h 2806"/>
                <a:gd name="T10" fmla="*/ 0 w 92"/>
                <a:gd name="T11" fmla="*/ 0 h 2806"/>
                <a:gd name="T12" fmla="*/ 0 w 92"/>
                <a:gd name="T13" fmla="*/ 0 h 2806"/>
                <a:gd name="T14" fmla="*/ 0 w 92"/>
                <a:gd name="T15" fmla="*/ 0 h 2806"/>
                <a:gd name="T16" fmla="*/ 0 w 92"/>
                <a:gd name="T17" fmla="*/ 0 h 2806"/>
                <a:gd name="T18" fmla="*/ 0 w 92"/>
                <a:gd name="T19" fmla="*/ 0 h 28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2806"/>
                <a:gd name="T32" fmla="*/ 92 w 92"/>
                <a:gd name="T33" fmla="*/ 2806 h 28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2806">
                  <a:moveTo>
                    <a:pt x="47" y="2704"/>
                  </a:moveTo>
                  <a:lnTo>
                    <a:pt x="92" y="2755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2755"/>
                  </a:lnTo>
                  <a:lnTo>
                    <a:pt x="47" y="2806"/>
                  </a:lnTo>
                  <a:lnTo>
                    <a:pt x="0" y="2755"/>
                  </a:lnTo>
                  <a:lnTo>
                    <a:pt x="0" y="2806"/>
                  </a:lnTo>
                  <a:lnTo>
                    <a:pt x="47" y="2806"/>
                  </a:lnTo>
                  <a:lnTo>
                    <a:pt x="47" y="270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94" name="Freeform 37"/>
            <p:cNvSpPr>
              <a:spLocks/>
            </p:cNvSpPr>
            <p:nvPr/>
          </p:nvSpPr>
          <p:spPr bwMode="auto">
            <a:xfrm>
              <a:off x="4271" y="3718"/>
              <a:ext cx="213" cy="15"/>
            </a:xfrm>
            <a:custGeom>
              <a:avLst/>
              <a:gdLst>
                <a:gd name="T0" fmla="*/ 0 w 1277"/>
                <a:gd name="T1" fmla="*/ 0 h 102"/>
                <a:gd name="T2" fmla="*/ 0 w 1277"/>
                <a:gd name="T3" fmla="*/ 0 h 102"/>
                <a:gd name="T4" fmla="*/ 0 w 1277"/>
                <a:gd name="T5" fmla="*/ 0 h 102"/>
                <a:gd name="T6" fmla="*/ 0 w 1277"/>
                <a:gd name="T7" fmla="*/ 0 h 102"/>
                <a:gd name="T8" fmla="*/ 0 w 1277"/>
                <a:gd name="T9" fmla="*/ 0 h 102"/>
                <a:gd name="T10" fmla="*/ 0 w 1277"/>
                <a:gd name="T11" fmla="*/ 0 h 102"/>
                <a:gd name="T12" fmla="*/ 0 w 1277"/>
                <a:gd name="T13" fmla="*/ 0 h 102"/>
                <a:gd name="T14" fmla="*/ 0 w 1277"/>
                <a:gd name="T15" fmla="*/ 0 h 102"/>
                <a:gd name="T16" fmla="*/ 0 w 1277"/>
                <a:gd name="T17" fmla="*/ 0 h 102"/>
                <a:gd name="T18" fmla="*/ 0 w 1277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7"/>
                <a:gd name="T31" fmla="*/ 0 h 102"/>
                <a:gd name="T32" fmla="*/ 1277 w 1277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7" h="102">
                  <a:moveTo>
                    <a:pt x="1186" y="51"/>
                  </a:moveTo>
                  <a:lnTo>
                    <a:pt x="1232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2" y="102"/>
                  </a:lnTo>
                  <a:lnTo>
                    <a:pt x="1277" y="51"/>
                  </a:lnTo>
                  <a:lnTo>
                    <a:pt x="1232" y="102"/>
                  </a:lnTo>
                  <a:lnTo>
                    <a:pt x="1277" y="102"/>
                  </a:lnTo>
                  <a:lnTo>
                    <a:pt x="1277" y="51"/>
                  </a:lnTo>
                  <a:lnTo>
                    <a:pt x="1186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95" name="Freeform 38"/>
            <p:cNvSpPr>
              <a:spLocks/>
            </p:cNvSpPr>
            <p:nvPr/>
          </p:nvSpPr>
          <p:spPr bwMode="auto">
            <a:xfrm>
              <a:off x="4469" y="3325"/>
              <a:ext cx="15" cy="401"/>
            </a:xfrm>
            <a:custGeom>
              <a:avLst/>
              <a:gdLst>
                <a:gd name="T0" fmla="*/ 0 w 91"/>
                <a:gd name="T1" fmla="*/ 0 h 2806"/>
                <a:gd name="T2" fmla="*/ 0 w 91"/>
                <a:gd name="T3" fmla="*/ 0 h 2806"/>
                <a:gd name="T4" fmla="*/ 0 w 91"/>
                <a:gd name="T5" fmla="*/ 0 h 2806"/>
                <a:gd name="T6" fmla="*/ 0 w 91"/>
                <a:gd name="T7" fmla="*/ 0 h 2806"/>
                <a:gd name="T8" fmla="*/ 0 w 91"/>
                <a:gd name="T9" fmla="*/ 0 h 2806"/>
                <a:gd name="T10" fmla="*/ 0 w 91"/>
                <a:gd name="T11" fmla="*/ 0 h 2806"/>
                <a:gd name="T12" fmla="*/ 0 w 91"/>
                <a:gd name="T13" fmla="*/ 0 h 2806"/>
                <a:gd name="T14" fmla="*/ 0 w 91"/>
                <a:gd name="T15" fmla="*/ 0 h 2806"/>
                <a:gd name="T16" fmla="*/ 0 w 91"/>
                <a:gd name="T17" fmla="*/ 0 h 2806"/>
                <a:gd name="T18" fmla="*/ 0 w 91"/>
                <a:gd name="T19" fmla="*/ 0 h 28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2806"/>
                <a:gd name="T32" fmla="*/ 91 w 91"/>
                <a:gd name="T33" fmla="*/ 2806 h 28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2806">
                  <a:moveTo>
                    <a:pt x="46" y="102"/>
                  </a:moveTo>
                  <a:lnTo>
                    <a:pt x="0" y="51"/>
                  </a:lnTo>
                  <a:lnTo>
                    <a:pt x="0" y="2806"/>
                  </a:lnTo>
                  <a:lnTo>
                    <a:pt x="91" y="2806"/>
                  </a:lnTo>
                  <a:lnTo>
                    <a:pt x="91" y="51"/>
                  </a:lnTo>
                  <a:lnTo>
                    <a:pt x="46" y="0"/>
                  </a:lnTo>
                  <a:lnTo>
                    <a:pt x="91" y="51"/>
                  </a:lnTo>
                  <a:lnTo>
                    <a:pt x="91" y="0"/>
                  </a:lnTo>
                  <a:lnTo>
                    <a:pt x="46" y="0"/>
                  </a:lnTo>
                  <a:lnTo>
                    <a:pt x="46" y="10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96" name="Rectangle 39"/>
            <p:cNvSpPr>
              <a:spLocks noChangeArrowheads="1"/>
            </p:cNvSpPr>
            <p:nvPr/>
          </p:nvSpPr>
          <p:spPr bwMode="auto">
            <a:xfrm>
              <a:off x="4477" y="3595"/>
              <a:ext cx="205" cy="13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7" name="Freeform 40"/>
            <p:cNvSpPr>
              <a:spLocks/>
            </p:cNvSpPr>
            <p:nvPr/>
          </p:nvSpPr>
          <p:spPr bwMode="auto">
            <a:xfrm>
              <a:off x="4477" y="3587"/>
              <a:ext cx="213" cy="15"/>
            </a:xfrm>
            <a:custGeom>
              <a:avLst/>
              <a:gdLst>
                <a:gd name="T0" fmla="*/ 0 w 1278"/>
                <a:gd name="T1" fmla="*/ 0 h 101"/>
                <a:gd name="T2" fmla="*/ 0 w 1278"/>
                <a:gd name="T3" fmla="*/ 0 h 101"/>
                <a:gd name="T4" fmla="*/ 0 w 1278"/>
                <a:gd name="T5" fmla="*/ 0 h 101"/>
                <a:gd name="T6" fmla="*/ 0 w 1278"/>
                <a:gd name="T7" fmla="*/ 0 h 101"/>
                <a:gd name="T8" fmla="*/ 0 w 1278"/>
                <a:gd name="T9" fmla="*/ 0 h 101"/>
                <a:gd name="T10" fmla="*/ 0 w 1278"/>
                <a:gd name="T11" fmla="*/ 0 h 101"/>
                <a:gd name="T12" fmla="*/ 0 w 1278"/>
                <a:gd name="T13" fmla="*/ 0 h 101"/>
                <a:gd name="T14" fmla="*/ 0 w 1278"/>
                <a:gd name="T15" fmla="*/ 0 h 101"/>
                <a:gd name="T16" fmla="*/ 0 w 1278"/>
                <a:gd name="T17" fmla="*/ 0 h 101"/>
                <a:gd name="T18" fmla="*/ 0 w 1278"/>
                <a:gd name="T19" fmla="*/ 0 h 1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1"/>
                <a:gd name="T32" fmla="*/ 1278 w 1278"/>
                <a:gd name="T33" fmla="*/ 101 h 1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1">
                  <a:moveTo>
                    <a:pt x="1278" y="51"/>
                  </a:moveTo>
                  <a:lnTo>
                    <a:pt x="1232" y="0"/>
                  </a:lnTo>
                  <a:lnTo>
                    <a:pt x="0" y="0"/>
                  </a:lnTo>
                  <a:lnTo>
                    <a:pt x="0" y="101"/>
                  </a:lnTo>
                  <a:lnTo>
                    <a:pt x="1232" y="101"/>
                  </a:lnTo>
                  <a:lnTo>
                    <a:pt x="1187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2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98" name="Freeform 41"/>
            <p:cNvSpPr>
              <a:spLocks/>
            </p:cNvSpPr>
            <p:nvPr/>
          </p:nvSpPr>
          <p:spPr bwMode="auto">
            <a:xfrm>
              <a:off x="4674" y="3595"/>
              <a:ext cx="16" cy="138"/>
            </a:xfrm>
            <a:custGeom>
              <a:avLst/>
              <a:gdLst>
                <a:gd name="T0" fmla="*/ 0 w 91"/>
                <a:gd name="T1" fmla="*/ 0 h 969"/>
                <a:gd name="T2" fmla="*/ 0 w 91"/>
                <a:gd name="T3" fmla="*/ 0 h 969"/>
                <a:gd name="T4" fmla="*/ 0 w 91"/>
                <a:gd name="T5" fmla="*/ 0 h 969"/>
                <a:gd name="T6" fmla="*/ 0 w 91"/>
                <a:gd name="T7" fmla="*/ 0 h 969"/>
                <a:gd name="T8" fmla="*/ 0 w 91"/>
                <a:gd name="T9" fmla="*/ 0 h 969"/>
                <a:gd name="T10" fmla="*/ 0 w 91"/>
                <a:gd name="T11" fmla="*/ 0 h 969"/>
                <a:gd name="T12" fmla="*/ 0 w 91"/>
                <a:gd name="T13" fmla="*/ 0 h 969"/>
                <a:gd name="T14" fmla="*/ 0 w 91"/>
                <a:gd name="T15" fmla="*/ 0 h 969"/>
                <a:gd name="T16" fmla="*/ 0 w 91"/>
                <a:gd name="T17" fmla="*/ 0 h 969"/>
                <a:gd name="T18" fmla="*/ 0 w 91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969"/>
                <a:gd name="T32" fmla="*/ 91 w 91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969">
                  <a:moveTo>
                    <a:pt x="45" y="969"/>
                  </a:moveTo>
                  <a:lnTo>
                    <a:pt x="91" y="91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918"/>
                  </a:lnTo>
                  <a:lnTo>
                    <a:pt x="45" y="867"/>
                  </a:lnTo>
                  <a:lnTo>
                    <a:pt x="45" y="969"/>
                  </a:lnTo>
                  <a:lnTo>
                    <a:pt x="91" y="969"/>
                  </a:lnTo>
                  <a:lnTo>
                    <a:pt x="91" y="918"/>
                  </a:lnTo>
                  <a:lnTo>
                    <a:pt x="45" y="96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99" name="Freeform 42"/>
            <p:cNvSpPr>
              <a:spLocks/>
            </p:cNvSpPr>
            <p:nvPr/>
          </p:nvSpPr>
          <p:spPr bwMode="auto">
            <a:xfrm>
              <a:off x="4469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6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6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6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00" name="Freeform 43"/>
            <p:cNvSpPr>
              <a:spLocks/>
            </p:cNvSpPr>
            <p:nvPr/>
          </p:nvSpPr>
          <p:spPr bwMode="auto">
            <a:xfrm>
              <a:off x="4469" y="3587"/>
              <a:ext cx="15" cy="139"/>
            </a:xfrm>
            <a:custGeom>
              <a:avLst/>
              <a:gdLst>
                <a:gd name="T0" fmla="*/ 0 w 91"/>
                <a:gd name="T1" fmla="*/ 0 h 969"/>
                <a:gd name="T2" fmla="*/ 0 w 91"/>
                <a:gd name="T3" fmla="*/ 0 h 969"/>
                <a:gd name="T4" fmla="*/ 0 w 91"/>
                <a:gd name="T5" fmla="*/ 0 h 969"/>
                <a:gd name="T6" fmla="*/ 0 w 91"/>
                <a:gd name="T7" fmla="*/ 0 h 969"/>
                <a:gd name="T8" fmla="*/ 0 w 91"/>
                <a:gd name="T9" fmla="*/ 0 h 969"/>
                <a:gd name="T10" fmla="*/ 0 w 91"/>
                <a:gd name="T11" fmla="*/ 0 h 969"/>
                <a:gd name="T12" fmla="*/ 0 w 91"/>
                <a:gd name="T13" fmla="*/ 0 h 969"/>
                <a:gd name="T14" fmla="*/ 0 w 91"/>
                <a:gd name="T15" fmla="*/ 0 h 969"/>
                <a:gd name="T16" fmla="*/ 0 w 91"/>
                <a:gd name="T17" fmla="*/ 0 h 969"/>
                <a:gd name="T18" fmla="*/ 0 w 91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969"/>
                <a:gd name="T32" fmla="*/ 91 w 91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969">
                  <a:moveTo>
                    <a:pt x="46" y="0"/>
                  </a:moveTo>
                  <a:lnTo>
                    <a:pt x="0" y="51"/>
                  </a:lnTo>
                  <a:lnTo>
                    <a:pt x="0" y="969"/>
                  </a:lnTo>
                  <a:lnTo>
                    <a:pt x="91" y="969"/>
                  </a:lnTo>
                  <a:lnTo>
                    <a:pt x="91" y="51"/>
                  </a:lnTo>
                  <a:lnTo>
                    <a:pt x="46" y="10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01" name="Rectangle 44"/>
            <p:cNvSpPr>
              <a:spLocks noChangeArrowheads="1"/>
            </p:cNvSpPr>
            <p:nvPr/>
          </p:nvSpPr>
          <p:spPr bwMode="auto">
            <a:xfrm>
              <a:off x="4682" y="3529"/>
              <a:ext cx="206" cy="197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2" name="Freeform 45"/>
            <p:cNvSpPr>
              <a:spLocks/>
            </p:cNvSpPr>
            <p:nvPr/>
          </p:nvSpPr>
          <p:spPr bwMode="auto">
            <a:xfrm>
              <a:off x="4682" y="3522"/>
              <a:ext cx="213" cy="14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279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8" y="51"/>
                  </a:lnTo>
                  <a:lnTo>
                    <a:pt x="1279" y="51"/>
                  </a:lnTo>
                  <a:lnTo>
                    <a:pt x="1279" y="0"/>
                  </a:lnTo>
                  <a:lnTo>
                    <a:pt x="1233" y="0"/>
                  </a:lnTo>
                  <a:lnTo>
                    <a:pt x="1279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03" name="Freeform 46"/>
            <p:cNvSpPr>
              <a:spLocks/>
            </p:cNvSpPr>
            <p:nvPr/>
          </p:nvSpPr>
          <p:spPr bwMode="auto">
            <a:xfrm>
              <a:off x="4880" y="3529"/>
              <a:ext cx="15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1429"/>
                  </a:moveTo>
                  <a:lnTo>
                    <a:pt x="91" y="137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1378"/>
                  </a:lnTo>
                  <a:lnTo>
                    <a:pt x="45" y="1327"/>
                  </a:lnTo>
                  <a:lnTo>
                    <a:pt x="45" y="1429"/>
                  </a:lnTo>
                  <a:lnTo>
                    <a:pt x="91" y="1429"/>
                  </a:lnTo>
                  <a:lnTo>
                    <a:pt x="91" y="1378"/>
                  </a:lnTo>
                  <a:lnTo>
                    <a:pt x="45" y="142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04" name="Freeform 47"/>
            <p:cNvSpPr>
              <a:spLocks/>
            </p:cNvSpPr>
            <p:nvPr/>
          </p:nvSpPr>
          <p:spPr bwMode="auto">
            <a:xfrm>
              <a:off x="4674" y="3718"/>
              <a:ext cx="214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05" name="Freeform 48"/>
            <p:cNvSpPr>
              <a:spLocks/>
            </p:cNvSpPr>
            <p:nvPr/>
          </p:nvSpPr>
          <p:spPr bwMode="auto">
            <a:xfrm>
              <a:off x="4674" y="3522"/>
              <a:ext cx="16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0"/>
                  </a:moveTo>
                  <a:lnTo>
                    <a:pt x="0" y="51"/>
                  </a:lnTo>
                  <a:lnTo>
                    <a:pt x="0" y="1429"/>
                  </a:lnTo>
                  <a:lnTo>
                    <a:pt x="91" y="1429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06" name="Rectangle 49"/>
            <p:cNvSpPr>
              <a:spLocks noChangeArrowheads="1"/>
            </p:cNvSpPr>
            <p:nvPr/>
          </p:nvSpPr>
          <p:spPr bwMode="auto">
            <a:xfrm>
              <a:off x="4888" y="3660"/>
              <a:ext cx="205" cy="66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7" name="Freeform 50"/>
            <p:cNvSpPr>
              <a:spLocks/>
            </p:cNvSpPr>
            <p:nvPr/>
          </p:nvSpPr>
          <p:spPr bwMode="auto">
            <a:xfrm>
              <a:off x="4880" y="3653"/>
              <a:ext cx="213" cy="14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91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0" y="51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91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08" name="Freeform 51"/>
            <p:cNvSpPr>
              <a:spLocks/>
            </p:cNvSpPr>
            <p:nvPr/>
          </p:nvSpPr>
          <p:spPr bwMode="auto">
            <a:xfrm>
              <a:off x="4880" y="3660"/>
              <a:ext cx="15" cy="73"/>
            </a:xfrm>
            <a:custGeom>
              <a:avLst/>
              <a:gdLst>
                <a:gd name="T0" fmla="*/ 0 w 91"/>
                <a:gd name="T1" fmla="*/ 0 h 510"/>
                <a:gd name="T2" fmla="*/ 0 w 91"/>
                <a:gd name="T3" fmla="*/ 0 h 510"/>
                <a:gd name="T4" fmla="*/ 0 w 91"/>
                <a:gd name="T5" fmla="*/ 0 h 510"/>
                <a:gd name="T6" fmla="*/ 0 w 91"/>
                <a:gd name="T7" fmla="*/ 0 h 510"/>
                <a:gd name="T8" fmla="*/ 0 w 91"/>
                <a:gd name="T9" fmla="*/ 0 h 510"/>
                <a:gd name="T10" fmla="*/ 0 w 91"/>
                <a:gd name="T11" fmla="*/ 0 h 510"/>
                <a:gd name="T12" fmla="*/ 0 w 91"/>
                <a:gd name="T13" fmla="*/ 0 h 510"/>
                <a:gd name="T14" fmla="*/ 0 w 91"/>
                <a:gd name="T15" fmla="*/ 0 h 510"/>
                <a:gd name="T16" fmla="*/ 0 w 91"/>
                <a:gd name="T17" fmla="*/ 0 h 510"/>
                <a:gd name="T18" fmla="*/ 0 w 91"/>
                <a:gd name="T19" fmla="*/ 0 h 5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510"/>
                <a:gd name="T32" fmla="*/ 91 w 91"/>
                <a:gd name="T33" fmla="*/ 510 h 5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510">
                  <a:moveTo>
                    <a:pt x="45" y="408"/>
                  </a:moveTo>
                  <a:lnTo>
                    <a:pt x="91" y="459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459"/>
                  </a:lnTo>
                  <a:lnTo>
                    <a:pt x="45" y="510"/>
                  </a:lnTo>
                  <a:lnTo>
                    <a:pt x="0" y="459"/>
                  </a:lnTo>
                  <a:lnTo>
                    <a:pt x="0" y="510"/>
                  </a:lnTo>
                  <a:lnTo>
                    <a:pt x="45" y="510"/>
                  </a:lnTo>
                  <a:lnTo>
                    <a:pt x="45" y="408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09" name="Freeform 52"/>
            <p:cNvSpPr>
              <a:spLocks/>
            </p:cNvSpPr>
            <p:nvPr/>
          </p:nvSpPr>
          <p:spPr bwMode="auto">
            <a:xfrm>
              <a:off x="4888" y="3718"/>
              <a:ext cx="213" cy="15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187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279" y="51"/>
                  </a:lnTo>
                  <a:lnTo>
                    <a:pt x="1233" y="102"/>
                  </a:lnTo>
                  <a:lnTo>
                    <a:pt x="1279" y="102"/>
                  </a:lnTo>
                  <a:lnTo>
                    <a:pt x="1279" y="51"/>
                  </a:lnTo>
                  <a:lnTo>
                    <a:pt x="1187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10" name="Freeform 53"/>
            <p:cNvSpPr>
              <a:spLocks/>
            </p:cNvSpPr>
            <p:nvPr/>
          </p:nvSpPr>
          <p:spPr bwMode="auto">
            <a:xfrm>
              <a:off x="5085" y="3653"/>
              <a:ext cx="16" cy="73"/>
            </a:xfrm>
            <a:custGeom>
              <a:avLst/>
              <a:gdLst>
                <a:gd name="T0" fmla="*/ 0 w 92"/>
                <a:gd name="T1" fmla="*/ 0 h 510"/>
                <a:gd name="T2" fmla="*/ 0 w 92"/>
                <a:gd name="T3" fmla="*/ 0 h 510"/>
                <a:gd name="T4" fmla="*/ 0 w 92"/>
                <a:gd name="T5" fmla="*/ 0 h 510"/>
                <a:gd name="T6" fmla="*/ 0 w 92"/>
                <a:gd name="T7" fmla="*/ 0 h 510"/>
                <a:gd name="T8" fmla="*/ 0 w 92"/>
                <a:gd name="T9" fmla="*/ 0 h 510"/>
                <a:gd name="T10" fmla="*/ 0 w 92"/>
                <a:gd name="T11" fmla="*/ 0 h 510"/>
                <a:gd name="T12" fmla="*/ 0 w 92"/>
                <a:gd name="T13" fmla="*/ 0 h 510"/>
                <a:gd name="T14" fmla="*/ 0 w 92"/>
                <a:gd name="T15" fmla="*/ 0 h 510"/>
                <a:gd name="T16" fmla="*/ 0 w 92"/>
                <a:gd name="T17" fmla="*/ 0 h 510"/>
                <a:gd name="T18" fmla="*/ 0 w 92"/>
                <a:gd name="T19" fmla="*/ 0 h 5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510"/>
                <a:gd name="T32" fmla="*/ 92 w 92"/>
                <a:gd name="T33" fmla="*/ 510 h 5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510">
                  <a:moveTo>
                    <a:pt x="46" y="102"/>
                  </a:moveTo>
                  <a:lnTo>
                    <a:pt x="0" y="51"/>
                  </a:lnTo>
                  <a:lnTo>
                    <a:pt x="0" y="510"/>
                  </a:lnTo>
                  <a:lnTo>
                    <a:pt x="92" y="510"/>
                  </a:lnTo>
                  <a:lnTo>
                    <a:pt x="92" y="51"/>
                  </a:lnTo>
                  <a:lnTo>
                    <a:pt x="46" y="0"/>
                  </a:lnTo>
                  <a:lnTo>
                    <a:pt x="92" y="51"/>
                  </a:lnTo>
                  <a:lnTo>
                    <a:pt x="92" y="0"/>
                  </a:lnTo>
                  <a:lnTo>
                    <a:pt x="46" y="0"/>
                  </a:lnTo>
                  <a:lnTo>
                    <a:pt x="46" y="10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11" name="Rectangle 54"/>
            <p:cNvSpPr>
              <a:spLocks noChangeArrowheads="1"/>
            </p:cNvSpPr>
            <p:nvPr/>
          </p:nvSpPr>
          <p:spPr bwMode="auto">
            <a:xfrm>
              <a:off x="5093" y="3595"/>
              <a:ext cx="205" cy="13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2" name="Freeform 55"/>
            <p:cNvSpPr>
              <a:spLocks/>
            </p:cNvSpPr>
            <p:nvPr/>
          </p:nvSpPr>
          <p:spPr bwMode="auto">
            <a:xfrm>
              <a:off x="5093" y="3587"/>
              <a:ext cx="213" cy="15"/>
            </a:xfrm>
            <a:custGeom>
              <a:avLst/>
              <a:gdLst>
                <a:gd name="T0" fmla="*/ 0 w 1278"/>
                <a:gd name="T1" fmla="*/ 0 h 101"/>
                <a:gd name="T2" fmla="*/ 0 w 1278"/>
                <a:gd name="T3" fmla="*/ 0 h 101"/>
                <a:gd name="T4" fmla="*/ 0 w 1278"/>
                <a:gd name="T5" fmla="*/ 0 h 101"/>
                <a:gd name="T6" fmla="*/ 0 w 1278"/>
                <a:gd name="T7" fmla="*/ 0 h 101"/>
                <a:gd name="T8" fmla="*/ 0 w 1278"/>
                <a:gd name="T9" fmla="*/ 0 h 101"/>
                <a:gd name="T10" fmla="*/ 0 w 1278"/>
                <a:gd name="T11" fmla="*/ 0 h 101"/>
                <a:gd name="T12" fmla="*/ 0 w 1278"/>
                <a:gd name="T13" fmla="*/ 0 h 101"/>
                <a:gd name="T14" fmla="*/ 0 w 1278"/>
                <a:gd name="T15" fmla="*/ 0 h 101"/>
                <a:gd name="T16" fmla="*/ 0 w 1278"/>
                <a:gd name="T17" fmla="*/ 0 h 101"/>
                <a:gd name="T18" fmla="*/ 0 w 1278"/>
                <a:gd name="T19" fmla="*/ 0 h 1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1"/>
                <a:gd name="T32" fmla="*/ 1278 w 1278"/>
                <a:gd name="T33" fmla="*/ 101 h 1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1">
                  <a:moveTo>
                    <a:pt x="1278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1"/>
                  </a:lnTo>
                  <a:lnTo>
                    <a:pt x="1233" y="101"/>
                  </a:lnTo>
                  <a:lnTo>
                    <a:pt x="1186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3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13" name="Freeform 56"/>
            <p:cNvSpPr>
              <a:spLocks/>
            </p:cNvSpPr>
            <p:nvPr/>
          </p:nvSpPr>
          <p:spPr bwMode="auto">
            <a:xfrm>
              <a:off x="5291" y="3595"/>
              <a:ext cx="15" cy="138"/>
            </a:xfrm>
            <a:custGeom>
              <a:avLst/>
              <a:gdLst>
                <a:gd name="T0" fmla="*/ 0 w 92"/>
                <a:gd name="T1" fmla="*/ 0 h 969"/>
                <a:gd name="T2" fmla="*/ 0 w 92"/>
                <a:gd name="T3" fmla="*/ 0 h 969"/>
                <a:gd name="T4" fmla="*/ 0 w 92"/>
                <a:gd name="T5" fmla="*/ 0 h 969"/>
                <a:gd name="T6" fmla="*/ 0 w 92"/>
                <a:gd name="T7" fmla="*/ 0 h 969"/>
                <a:gd name="T8" fmla="*/ 0 w 92"/>
                <a:gd name="T9" fmla="*/ 0 h 969"/>
                <a:gd name="T10" fmla="*/ 0 w 92"/>
                <a:gd name="T11" fmla="*/ 0 h 969"/>
                <a:gd name="T12" fmla="*/ 0 w 92"/>
                <a:gd name="T13" fmla="*/ 0 h 969"/>
                <a:gd name="T14" fmla="*/ 0 w 92"/>
                <a:gd name="T15" fmla="*/ 0 h 969"/>
                <a:gd name="T16" fmla="*/ 0 w 92"/>
                <a:gd name="T17" fmla="*/ 0 h 969"/>
                <a:gd name="T18" fmla="*/ 0 w 92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969"/>
                <a:gd name="T32" fmla="*/ 92 w 92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969">
                  <a:moveTo>
                    <a:pt x="47" y="969"/>
                  </a:moveTo>
                  <a:lnTo>
                    <a:pt x="92" y="918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918"/>
                  </a:lnTo>
                  <a:lnTo>
                    <a:pt x="47" y="867"/>
                  </a:lnTo>
                  <a:lnTo>
                    <a:pt x="47" y="969"/>
                  </a:lnTo>
                  <a:lnTo>
                    <a:pt x="92" y="969"/>
                  </a:lnTo>
                  <a:lnTo>
                    <a:pt x="92" y="918"/>
                  </a:lnTo>
                  <a:lnTo>
                    <a:pt x="47" y="96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14" name="Freeform 57"/>
            <p:cNvSpPr>
              <a:spLocks/>
            </p:cNvSpPr>
            <p:nvPr/>
          </p:nvSpPr>
          <p:spPr bwMode="auto">
            <a:xfrm>
              <a:off x="5085" y="3718"/>
              <a:ext cx="213" cy="15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0" y="51"/>
                  </a:moveTo>
                  <a:lnTo>
                    <a:pt x="46" y="102"/>
                  </a:lnTo>
                  <a:lnTo>
                    <a:pt x="1279" y="102"/>
                  </a:lnTo>
                  <a:lnTo>
                    <a:pt x="1279" y="0"/>
                  </a:lnTo>
                  <a:lnTo>
                    <a:pt x="46" y="0"/>
                  </a:lnTo>
                  <a:lnTo>
                    <a:pt x="92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6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15" name="Freeform 58"/>
            <p:cNvSpPr>
              <a:spLocks/>
            </p:cNvSpPr>
            <p:nvPr/>
          </p:nvSpPr>
          <p:spPr bwMode="auto">
            <a:xfrm>
              <a:off x="5085" y="3587"/>
              <a:ext cx="16" cy="139"/>
            </a:xfrm>
            <a:custGeom>
              <a:avLst/>
              <a:gdLst>
                <a:gd name="T0" fmla="*/ 0 w 92"/>
                <a:gd name="T1" fmla="*/ 0 h 969"/>
                <a:gd name="T2" fmla="*/ 0 w 92"/>
                <a:gd name="T3" fmla="*/ 0 h 969"/>
                <a:gd name="T4" fmla="*/ 0 w 92"/>
                <a:gd name="T5" fmla="*/ 0 h 969"/>
                <a:gd name="T6" fmla="*/ 0 w 92"/>
                <a:gd name="T7" fmla="*/ 0 h 969"/>
                <a:gd name="T8" fmla="*/ 0 w 92"/>
                <a:gd name="T9" fmla="*/ 0 h 969"/>
                <a:gd name="T10" fmla="*/ 0 w 92"/>
                <a:gd name="T11" fmla="*/ 0 h 969"/>
                <a:gd name="T12" fmla="*/ 0 w 92"/>
                <a:gd name="T13" fmla="*/ 0 h 969"/>
                <a:gd name="T14" fmla="*/ 0 w 92"/>
                <a:gd name="T15" fmla="*/ 0 h 969"/>
                <a:gd name="T16" fmla="*/ 0 w 92"/>
                <a:gd name="T17" fmla="*/ 0 h 969"/>
                <a:gd name="T18" fmla="*/ 0 w 92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969"/>
                <a:gd name="T32" fmla="*/ 92 w 92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969">
                  <a:moveTo>
                    <a:pt x="46" y="0"/>
                  </a:moveTo>
                  <a:lnTo>
                    <a:pt x="0" y="51"/>
                  </a:lnTo>
                  <a:lnTo>
                    <a:pt x="0" y="969"/>
                  </a:lnTo>
                  <a:lnTo>
                    <a:pt x="92" y="969"/>
                  </a:lnTo>
                  <a:lnTo>
                    <a:pt x="92" y="51"/>
                  </a:lnTo>
                  <a:lnTo>
                    <a:pt x="46" y="10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316" name="Rectangle 59"/>
            <p:cNvSpPr>
              <a:spLocks noChangeArrowheads="1"/>
            </p:cNvSpPr>
            <p:nvPr/>
          </p:nvSpPr>
          <p:spPr bwMode="auto">
            <a:xfrm>
              <a:off x="3787" y="3785"/>
              <a:ext cx="9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AvantGarde Bk BT" pitchFamily="34" charset="0"/>
                </a:rPr>
                <a:t>0</a:t>
              </a:r>
              <a:endParaRPr lang="en-US">
                <a:latin typeface="Tahoma" pitchFamily="34" charset="0"/>
              </a:endParaRPr>
            </a:p>
          </p:txBody>
        </p:sp>
        <p:sp>
          <p:nvSpPr>
            <p:cNvPr id="53317" name="Rectangle 60"/>
            <p:cNvSpPr>
              <a:spLocks noChangeArrowheads="1"/>
            </p:cNvSpPr>
            <p:nvPr/>
          </p:nvSpPr>
          <p:spPr bwMode="auto">
            <a:xfrm>
              <a:off x="5230" y="3764"/>
              <a:ext cx="9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AvantGarde Bk BT" pitchFamily="34" charset="0"/>
                </a:rPr>
                <a:t>2</a:t>
              </a:r>
              <a:endParaRPr lang="en-US">
                <a:latin typeface="Tahoma" pitchFamily="34" charset="0"/>
              </a:endParaRPr>
            </a:p>
          </p:txBody>
        </p:sp>
        <p:sp>
          <p:nvSpPr>
            <p:cNvPr id="53318" name="Rectangle 61"/>
            <p:cNvSpPr>
              <a:spLocks noChangeArrowheads="1"/>
            </p:cNvSpPr>
            <p:nvPr/>
          </p:nvSpPr>
          <p:spPr bwMode="auto">
            <a:xfrm>
              <a:off x="5333" y="3746"/>
              <a:ext cx="9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endParaRPr lang="en-US">
                <a:latin typeface="Tahoma" pitchFamily="34" charset="0"/>
              </a:endParaRPr>
            </a:p>
          </p:txBody>
        </p:sp>
      </p:grpSp>
      <p:sp>
        <p:nvSpPr>
          <p:cNvPr id="3546174" name="Freeform 62"/>
          <p:cNvSpPr>
            <a:spLocks/>
          </p:cNvSpPr>
          <p:nvPr/>
        </p:nvSpPr>
        <p:spPr bwMode="auto">
          <a:xfrm>
            <a:off x="6608763" y="5991225"/>
            <a:ext cx="125412" cy="109538"/>
          </a:xfrm>
          <a:custGeom>
            <a:avLst/>
            <a:gdLst>
              <a:gd name="T0" fmla="*/ 2147483647 w 477"/>
              <a:gd name="T1" fmla="*/ 2147483647 h 485"/>
              <a:gd name="T2" fmla="*/ 2147483647 w 477"/>
              <a:gd name="T3" fmla="*/ 0 h 485"/>
              <a:gd name="T4" fmla="*/ 0 w 477"/>
              <a:gd name="T5" fmla="*/ 2147483647 h 485"/>
              <a:gd name="T6" fmla="*/ 2147483647 w 477"/>
              <a:gd name="T7" fmla="*/ 2147483647 h 485"/>
              <a:gd name="T8" fmla="*/ 2147483647 w 477"/>
              <a:gd name="T9" fmla="*/ 0 h 485"/>
              <a:gd name="T10" fmla="*/ 2147483647 w 477"/>
              <a:gd name="T11" fmla="*/ 2147483647 h 4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7"/>
              <a:gd name="T19" fmla="*/ 0 h 485"/>
              <a:gd name="T20" fmla="*/ 477 w 477"/>
              <a:gd name="T21" fmla="*/ 485 h 48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7" h="485">
                <a:moveTo>
                  <a:pt x="477" y="485"/>
                </a:moveTo>
                <a:lnTo>
                  <a:pt x="239" y="0"/>
                </a:lnTo>
                <a:lnTo>
                  <a:pt x="0" y="485"/>
                </a:lnTo>
                <a:lnTo>
                  <a:pt x="477" y="485"/>
                </a:lnTo>
                <a:lnTo>
                  <a:pt x="239" y="0"/>
                </a:lnTo>
                <a:lnTo>
                  <a:pt x="477" y="485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75" name="Freeform 63"/>
          <p:cNvSpPr>
            <a:spLocks/>
          </p:cNvSpPr>
          <p:nvPr/>
        </p:nvSpPr>
        <p:spPr bwMode="auto">
          <a:xfrm>
            <a:off x="6659563" y="6091238"/>
            <a:ext cx="23812" cy="176212"/>
          </a:xfrm>
          <a:custGeom>
            <a:avLst/>
            <a:gdLst>
              <a:gd name="T0" fmla="*/ 2147483647 w 92"/>
              <a:gd name="T1" fmla="*/ 2147483647 h 775"/>
              <a:gd name="T2" fmla="*/ 2147483647 w 92"/>
              <a:gd name="T3" fmla="*/ 2147483647 h 775"/>
              <a:gd name="T4" fmla="*/ 2147483647 w 92"/>
              <a:gd name="T5" fmla="*/ 0 h 775"/>
              <a:gd name="T6" fmla="*/ 0 w 92"/>
              <a:gd name="T7" fmla="*/ 0 h 775"/>
              <a:gd name="T8" fmla="*/ 0 w 92"/>
              <a:gd name="T9" fmla="*/ 2147483647 h 775"/>
              <a:gd name="T10" fmla="*/ 2147483647 w 92"/>
              <a:gd name="T11" fmla="*/ 2147483647 h 7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2"/>
              <a:gd name="T19" fmla="*/ 0 h 775"/>
              <a:gd name="T20" fmla="*/ 92 w 92"/>
              <a:gd name="T21" fmla="*/ 775 h 7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2" h="775">
                <a:moveTo>
                  <a:pt x="47" y="775"/>
                </a:moveTo>
                <a:lnTo>
                  <a:pt x="92" y="775"/>
                </a:lnTo>
                <a:lnTo>
                  <a:pt x="92" y="0"/>
                </a:lnTo>
                <a:lnTo>
                  <a:pt x="0" y="0"/>
                </a:lnTo>
                <a:lnTo>
                  <a:pt x="0" y="775"/>
                </a:lnTo>
                <a:lnTo>
                  <a:pt x="47" y="775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64"/>
          <p:cNvGrpSpPr>
            <a:grpSpLocks/>
          </p:cNvGrpSpPr>
          <p:nvPr/>
        </p:nvGrpSpPr>
        <p:grpSpPr bwMode="auto">
          <a:xfrm rot="-3389670">
            <a:off x="3437731" y="3626645"/>
            <a:ext cx="2625725" cy="4246562"/>
            <a:chOff x="3948" y="1525"/>
            <a:chExt cx="1654" cy="2585"/>
          </a:xfrm>
        </p:grpSpPr>
        <p:sp>
          <p:nvSpPr>
            <p:cNvPr id="53263" name="AutoShape 65"/>
            <p:cNvSpPr>
              <a:spLocks noChangeAspect="1" noChangeArrowheads="1" noTextEdit="1"/>
            </p:cNvSpPr>
            <p:nvPr/>
          </p:nvSpPr>
          <p:spPr bwMode="auto">
            <a:xfrm>
              <a:off x="3948" y="1525"/>
              <a:ext cx="1654" cy="2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4" name="Freeform 66"/>
            <p:cNvSpPr>
              <a:spLocks/>
            </p:cNvSpPr>
            <p:nvPr/>
          </p:nvSpPr>
          <p:spPr bwMode="auto">
            <a:xfrm>
              <a:off x="4035" y="1532"/>
              <a:ext cx="1438" cy="1378"/>
            </a:xfrm>
            <a:custGeom>
              <a:avLst/>
              <a:gdLst>
                <a:gd name="T0" fmla="*/ 1 w 8629"/>
                <a:gd name="T1" fmla="*/ 0 h 9641"/>
                <a:gd name="T2" fmla="*/ 1 w 8629"/>
                <a:gd name="T3" fmla="*/ 0 h 9641"/>
                <a:gd name="T4" fmla="*/ 1 w 8629"/>
                <a:gd name="T5" fmla="*/ 0 h 9641"/>
                <a:gd name="T6" fmla="*/ 1 w 8629"/>
                <a:gd name="T7" fmla="*/ 0 h 9641"/>
                <a:gd name="T8" fmla="*/ 1 w 8629"/>
                <a:gd name="T9" fmla="*/ 0 h 9641"/>
                <a:gd name="T10" fmla="*/ 1 w 8629"/>
                <a:gd name="T11" fmla="*/ 0 h 9641"/>
                <a:gd name="T12" fmla="*/ 1 w 8629"/>
                <a:gd name="T13" fmla="*/ 0 h 9641"/>
                <a:gd name="T14" fmla="*/ 1 w 8629"/>
                <a:gd name="T15" fmla="*/ 0 h 9641"/>
                <a:gd name="T16" fmla="*/ 1 w 8629"/>
                <a:gd name="T17" fmla="*/ 0 h 9641"/>
                <a:gd name="T18" fmla="*/ 1 w 8629"/>
                <a:gd name="T19" fmla="*/ 0 h 9641"/>
                <a:gd name="T20" fmla="*/ 1 w 8629"/>
                <a:gd name="T21" fmla="*/ 0 h 9641"/>
                <a:gd name="T22" fmla="*/ 1 w 8629"/>
                <a:gd name="T23" fmla="*/ 0 h 9641"/>
                <a:gd name="T24" fmla="*/ 1 w 8629"/>
                <a:gd name="T25" fmla="*/ 0 h 9641"/>
                <a:gd name="T26" fmla="*/ 1 w 8629"/>
                <a:gd name="T27" fmla="*/ 0 h 9641"/>
                <a:gd name="T28" fmla="*/ 1 w 8629"/>
                <a:gd name="T29" fmla="*/ 0 h 9641"/>
                <a:gd name="T30" fmla="*/ 1 w 8629"/>
                <a:gd name="T31" fmla="*/ 0 h 9641"/>
                <a:gd name="T32" fmla="*/ 1 w 8629"/>
                <a:gd name="T33" fmla="*/ 1 h 9641"/>
                <a:gd name="T34" fmla="*/ 1 w 8629"/>
                <a:gd name="T35" fmla="*/ 1 h 9641"/>
                <a:gd name="T36" fmla="*/ 1 w 8629"/>
                <a:gd name="T37" fmla="*/ 1 h 9641"/>
                <a:gd name="T38" fmla="*/ 1 w 8629"/>
                <a:gd name="T39" fmla="*/ 1 h 9641"/>
                <a:gd name="T40" fmla="*/ 1 w 8629"/>
                <a:gd name="T41" fmla="*/ 1 h 9641"/>
                <a:gd name="T42" fmla="*/ 0 w 8629"/>
                <a:gd name="T43" fmla="*/ 1 h 9641"/>
                <a:gd name="T44" fmla="*/ 0 w 8629"/>
                <a:gd name="T45" fmla="*/ 1 h 9641"/>
                <a:gd name="T46" fmla="*/ 0 w 8629"/>
                <a:gd name="T47" fmla="*/ 1 h 9641"/>
                <a:gd name="T48" fmla="*/ 0 w 8629"/>
                <a:gd name="T49" fmla="*/ 1 h 9641"/>
                <a:gd name="T50" fmla="*/ 0 w 8629"/>
                <a:gd name="T51" fmla="*/ 1 h 9641"/>
                <a:gd name="T52" fmla="*/ 0 w 8629"/>
                <a:gd name="T53" fmla="*/ 0 h 9641"/>
                <a:gd name="T54" fmla="*/ 0 w 8629"/>
                <a:gd name="T55" fmla="*/ 0 h 9641"/>
                <a:gd name="T56" fmla="*/ 0 w 8629"/>
                <a:gd name="T57" fmla="*/ 0 h 9641"/>
                <a:gd name="T58" fmla="*/ 0 w 8629"/>
                <a:gd name="T59" fmla="*/ 0 h 9641"/>
                <a:gd name="T60" fmla="*/ 0 w 8629"/>
                <a:gd name="T61" fmla="*/ 0 h 9641"/>
                <a:gd name="T62" fmla="*/ 0 w 8629"/>
                <a:gd name="T63" fmla="*/ 0 h 9641"/>
                <a:gd name="T64" fmla="*/ 0 w 8629"/>
                <a:gd name="T65" fmla="*/ 0 h 9641"/>
                <a:gd name="T66" fmla="*/ 0 w 8629"/>
                <a:gd name="T67" fmla="*/ 0 h 9641"/>
                <a:gd name="T68" fmla="*/ 0 w 8629"/>
                <a:gd name="T69" fmla="*/ 0 h 9641"/>
                <a:gd name="T70" fmla="*/ 0 w 8629"/>
                <a:gd name="T71" fmla="*/ 0 h 9641"/>
                <a:gd name="T72" fmla="*/ 0 w 8629"/>
                <a:gd name="T73" fmla="*/ 0 h 9641"/>
                <a:gd name="T74" fmla="*/ 0 w 8629"/>
                <a:gd name="T75" fmla="*/ 0 h 9641"/>
                <a:gd name="T76" fmla="*/ 0 w 8629"/>
                <a:gd name="T77" fmla="*/ 0 h 9641"/>
                <a:gd name="T78" fmla="*/ 0 w 8629"/>
                <a:gd name="T79" fmla="*/ 0 h 9641"/>
                <a:gd name="T80" fmla="*/ 0 w 8629"/>
                <a:gd name="T81" fmla="*/ 0 h 9641"/>
                <a:gd name="T82" fmla="*/ 0 w 8629"/>
                <a:gd name="T83" fmla="*/ 0 h 9641"/>
                <a:gd name="T84" fmla="*/ 0 w 8629"/>
                <a:gd name="T85" fmla="*/ 0 h 96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29"/>
                <a:gd name="T130" fmla="*/ 0 h 9641"/>
                <a:gd name="T131" fmla="*/ 8629 w 8629"/>
                <a:gd name="T132" fmla="*/ 9641 h 96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29" h="9641">
                  <a:moveTo>
                    <a:pt x="4314" y="0"/>
                  </a:moveTo>
                  <a:lnTo>
                    <a:pt x="4536" y="7"/>
                  </a:lnTo>
                  <a:lnTo>
                    <a:pt x="4754" y="25"/>
                  </a:lnTo>
                  <a:lnTo>
                    <a:pt x="4970" y="55"/>
                  </a:lnTo>
                  <a:lnTo>
                    <a:pt x="5182" y="98"/>
                  </a:lnTo>
                  <a:lnTo>
                    <a:pt x="5390" y="153"/>
                  </a:lnTo>
                  <a:lnTo>
                    <a:pt x="5594" y="217"/>
                  </a:lnTo>
                  <a:lnTo>
                    <a:pt x="5795" y="293"/>
                  </a:lnTo>
                  <a:lnTo>
                    <a:pt x="5991" y="380"/>
                  </a:lnTo>
                  <a:lnTo>
                    <a:pt x="6181" y="477"/>
                  </a:lnTo>
                  <a:lnTo>
                    <a:pt x="6368" y="583"/>
                  </a:lnTo>
                  <a:lnTo>
                    <a:pt x="6549" y="700"/>
                  </a:lnTo>
                  <a:lnTo>
                    <a:pt x="6724" y="825"/>
                  </a:lnTo>
                  <a:lnTo>
                    <a:pt x="6893" y="960"/>
                  </a:lnTo>
                  <a:lnTo>
                    <a:pt x="7056" y="1104"/>
                  </a:lnTo>
                  <a:lnTo>
                    <a:pt x="7213" y="1255"/>
                  </a:lnTo>
                  <a:lnTo>
                    <a:pt x="7363" y="1415"/>
                  </a:lnTo>
                  <a:lnTo>
                    <a:pt x="7505" y="1582"/>
                  </a:lnTo>
                  <a:lnTo>
                    <a:pt x="7641" y="1757"/>
                  </a:lnTo>
                  <a:lnTo>
                    <a:pt x="7769" y="1939"/>
                  </a:lnTo>
                  <a:lnTo>
                    <a:pt x="7890" y="2128"/>
                  </a:lnTo>
                  <a:lnTo>
                    <a:pt x="8002" y="2324"/>
                  </a:lnTo>
                  <a:lnTo>
                    <a:pt x="8106" y="2526"/>
                  </a:lnTo>
                  <a:lnTo>
                    <a:pt x="8202" y="2733"/>
                  </a:lnTo>
                  <a:lnTo>
                    <a:pt x="8289" y="2947"/>
                  </a:lnTo>
                  <a:lnTo>
                    <a:pt x="8366" y="3167"/>
                  </a:lnTo>
                  <a:lnTo>
                    <a:pt x="8433" y="3389"/>
                  </a:lnTo>
                  <a:lnTo>
                    <a:pt x="8492" y="3618"/>
                  </a:lnTo>
                  <a:lnTo>
                    <a:pt x="8541" y="3851"/>
                  </a:lnTo>
                  <a:lnTo>
                    <a:pt x="8578" y="4088"/>
                  </a:lnTo>
                  <a:lnTo>
                    <a:pt x="8606" y="4329"/>
                  </a:lnTo>
                  <a:lnTo>
                    <a:pt x="8623" y="4573"/>
                  </a:lnTo>
                  <a:lnTo>
                    <a:pt x="8629" y="4820"/>
                  </a:lnTo>
                  <a:lnTo>
                    <a:pt x="8623" y="5068"/>
                  </a:lnTo>
                  <a:lnTo>
                    <a:pt x="8606" y="5312"/>
                  </a:lnTo>
                  <a:lnTo>
                    <a:pt x="8578" y="5553"/>
                  </a:lnTo>
                  <a:lnTo>
                    <a:pt x="8541" y="5790"/>
                  </a:lnTo>
                  <a:lnTo>
                    <a:pt x="8492" y="6023"/>
                  </a:lnTo>
                  <a:lnTo>
                    <a:pt x="8433" y="6252"/>
                  </a:lnTo>
                  <a:lnTo>
                    <a:pt x="8366" y="6475"/>
                  </a:lnTo>
                  <a:lnTo>
                    <a:pt x="8289" y="6694"/>
                  </a:lnTo>
                  <a:lnTo>
                    <a:pt x="8202" y="6908"/>
                  </a:lnTo>
                  <a:lnTo>
                    <a:pt x="8106" y="7115"/>
                  </a:lnTo>
                  <a:lnTo>
                    <a:pt x="8002" y="7317"/>
                  </a:lnTo>
                  <a:lnTo>
                    <a:pt x="7890" y="7513"/>
                  </a:lnTo>
                  <a:lnTo>
                    <a:pt x="7769" y="7702"/>
                  </a:lnTo>
                  <a:lnTo>
                    <a:pt x="7641" y="7884"/>
                  </a:lnTo>
                  <a:lnTo>
                    <a:pt x="7505" y="8059"/>
                  </a:lnTo>
                  <a:lnTo>
                    <a:pt x="7363" y="8226"/>
                  </a:lnTo>
                  <a:lnTo>
                    <a:pt x="7213" y="8386"/>
                  </a:lnTo>
                  <a:lnTo>
                    <a:pt x="7056" y="8537"/>
                  </a:lnTo>
                  <a:lnTo>
                    <a:pt x="6893" y="8681"/>
                  </a:lnTo>
                  <a:lnTo>
                    <a:pt x="6724" y="8816"/>
                  </a:lnTo>
                  <a:lnTo>
                    <a:pt x="6549" y="8941"/>
                  </a:lnTo>
                  <a:lnTo>
                    <a:pt x="6368" y="9058"/>
                  </a:lnTo>
                  <a:lnTo>
                    <a:pt x="6181" y="9164"/>
                  </a:lnTo>
                  <a:lnTo>
                    <a:pt x="5991" y="9261"/>
                  </a:lnTo>
                  <a:lnTo>
                    <a:pt x="5795" y="9348"/>
                  </a:lnTo>
                  <a:lnTo>
                    <a:pt x="5594" y="9424"/>
                  </a:lnTo>
                  <a:lnTo>
                    <a:pt x="5390" y="9488"/>
                  </a:lnTo>
                  <a:lnTo>
                    <a:pt x="5182" y="9543"/>
                  </a:lnTo>
                  <a:lnTo>
                    <a:pt x="4970" y="9586"/>
                  </a:lnTo>
                  <a:lnTo>
                    <a:pt x="4754" y="9616"/>
                  </a:lnTo>
                  <a:lnTo>
                    <a:pt x="4536" y="9634"/>
                  </a:lnTo>
                  <a:lnTo>
                    <a:pt x="4314" y="9641"/>
                  </a:lnTo>
                  <a:lnTo>
                    <a:pt x="4093" y="9634"/>
                  </a:lnTo>
                  <a:lnTo>
                    <a:pt x="3875" y="9616"/>
                  </a:lnTo>
                  <a:lnTo>
                    <a:pt x="3659" y="9586"/>
                  </a:lnTo>
                  <a:lnTo>
                    <a:pt x="3447" y="9543"/>
                  </a:lnTo>
                  <a:lnTo>
                    <a:pt x="3238" y="9488"/>
                  </a:lnTo>
                  <a:lnTo>
                    <a:pt x="3034" y="9424"/>
                  </a:lnTo>
                  <a:lnTo>
                    <a:pt x="2833" y="9348"/>
                  </a:lnTo>
                  <a:lnTo>
                    <a:pt x="2638" y="9261"/>
                  </a:lnTo>
                  <a:lnTo>
                    <a:pt x="2447" y="9164"/>
                  </a:lnTo>
                  <a:lnTo>
                    <a:pt x="2260" y="9058"/>
                  </a:lnTo>
                  <a:lnTo>
                    <a:pt x="2080" y="8941"/>
                  </a:lnTo>
                  <a:lnTo>
                    <a:pt x="1905" y="8816"/>
                  </a:lnTo>
                  <a:lnTo>
                    <a:pt x="1736" y="8681"/>
                  </a:lnTo>
                  <a:lnTo>
                    <a:pt x="1573" y="8537"/>
                  </a:lnTo>
                  <a:lnTo>
                    <a:pt x="1416" y="8386"/>
                  </a:lnTo>
                  <a:lnTo>
                    <a:pt x="1266" y="8226"/>
                  </a:lnTo>
                  <a:lnTo>
                    <a:pt x="1124" y="8059"/>
                  </a:lnTo>
                  <a:lnTo>
                    <a:pt x="987" y="7884"/>
                  </a:lnTo>
                  <a:lnTo>
                    <a:pt x="860" y="7702"/>
                  </a:lnTo>
                  <a:lnTo>
                    <a:pt x="739" y="7513"/>
                  </a:lnTo>
                  <a:lnTo>
                    <a:pt x="627" y="7317"/>
                  </a:lnTo>
                  <a:lnTo>
                    <a:pt x="523" y="7115"/>
                  </a:lnTo>
                  <a:lnTo>
                    <a:pt x="426" y="6908"/>
                  </a:lnTo>
                  <a:lnTo>
                    <a:pt x="340" y="6694"/>
                  </a:lnTo>
                  <a:lnTo>
                    <a:pt x="262" y="6475"/>
                  </a:lnTo>
                  <a:lnTo>
                    <a:pt x="195" y="6252"/>
                  </a:lnTo>
                  <a:lnTo>
                    <a:pt x="137" y="6023"/>
                  </a:lnTo>
                  <a:lnTo>
                    <a:pt x="88" y="5790"/>
                  </a:lnTo>
                  <a:lnTo>
                    <a:pt x="50" y="5553"/>
                  </a:lnTo>
                  <a:lnTo>
                    <a:pt x="23" y="5312"/>
                  </a:lnTo>
                  <a:lnTo>
                    <a:pt x="6" y="5068"/>
                  </a:lnTo>
                  <a:lnTo>
                    <a:pt x="0" y="4820"/>
                  </a:lnTo>
                  <a:lnTo>
                    <a:pt x="6" y="4573"/>
                  </a:lnTo>
                  <a:lnTo>
                    <a:pt x="23" y="4329"/>
                  </a:lnTo>
                  <a:lnTo>
                    <a:pt x="50" y="4088"/>
                  </a:lnTo>
                  <a:lnTo>
                    <a:pt x="88" y="3851"/>
                  </a:lnTo>
                  <a:lnTo>
                    <a:pt x="137" y="3618"/>
                  </a:lnTo>
                  <a:lnTo>
                    <a:pt x="195" y="3389"/>
                  </a:lnTo>
                  <a:lnTo>
                    <a:pt x="262" y="3167"/>
                  </a:lnTo>
                  <a:lnTo>
                    <a:pt x="340" y="2947"/>
                  </a:lnTo>
                  <a:lnTo>
                    <a:pt x="426" y="2733"/>
                  </a:lnTo>
                  <a:lnTo>
                    <a:pt x="523" y="2526"/>
                  </a:lnTo>
                  <a:lnTo>
                    <a:pt x="627" y="2324"/>
                  </a:lnTo>
                  <a:lnTo>
                    <a:pt x="739" y="2128"/>
                  </a:lnTo>
                  <a:lnTo>
                    <a:pt x="860" y="1939"/>
                  </a:lnTo>
                  <a:lnTo>
                    <a:pt x="987" y="1757"/>
                  </a:lnTo>
                  <a:lnTo>
                    <a:pt x="1124" y="1582"/>
                  </a:lnTo>
                  <a:lnTo>
                    <a:pt x="1266" y="1415"/>
                  </a:lnTo>
                  <a:lnTo>
                    <a:pt x="1416" y="1255"/>
                  </a:lnTo>
                  <a:lnTo>
                    <a:pt x="1573" y="1104"/>
                  </a:lnTo>
                  <a:lnTo>
                    <a:pt x="1736" y="960"/>
                  </a:lnTo>
                  <a:lnTo>
                    <a:pt x="1905" y="825"/>
                  </a:lnTo>
                  <a:lnTo>
                    <a:pt x="2080" y="700"/>
                  </a:lnTo>
                  <a:lnTo>
                    <a:pt x="2260" y="583"/>
                  </a:lnTo>
                  <a:lnTo>
                    <a:pt x="2447" y="477"/>
                  </a:lnTo>
                  <a:lnTo>
                    <a:pt x="2638" y="380"/>
                  </a:lnTo>
                  <a:lnTo>
                    <a:pt x="2833" y="293"/>
                  </a:lnTo>
                  <a:lnTo>
                    <a:pt x="3034" y="217"/>
                  </a:lnTo>
                  <a:lnTo>
                    <a:pt x="3238" y="153"/>
                  </a:lnTo>
                  <a:lnTo>
                    <a:pt x="3447" y="98"/>
                  </a:lnTo>
                  <a:lnTo>
                    <a:pt x="3659" y="55"/>
                  </a:lnTo>
                  <a:lnTo>
                    <a:pt x="3875" y="25"/>
                  </a:lnTo>
                  <a:lnTo>
                    <a:pt x="4093" y="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5" name="Freeform 67"/>
            <p:cNvSpPr>
              <a:spLocks/>
            </p:cNvSpPr>
            <p:nvPr/>
          </p:nvSpPr>
          <p:spPr bwMode="auto">
            <a:xfrm>
              <a:off x="4754" y="1525"/>
              <a:ext cx="727" cy="696"/>
            </a:xfrm>
            <a:custGeom>
              <a:avLst/>
              <a:gdLst>
                <a:gd name="T0" fmla="*/ 1 w 4360"/>
                <a:gd name="T1" fmla="*/ 0 h 4871"/>
                <a:gd name="T2" fmla="*/ 1 w 4360"/>
                <a:gd name="T3" fmla="*/ 0 h 4871"/>
                <a:gd name="T4" fmla="*/ 1 w 4360"/>
                <a:gd name="T5" fmla="*/ 0 h 4871"/>
                <a:gd name="T6" fmla="*/ 1 w 4360"/>
                <a:gd name="T7" fmla="*/ 0 h 4871"/>
                <a:gd name="T8" fmla="*/ 1 w 4360"/>
                <a:gd name="T9" fmla="*/ 0 h 4871"/>
                <a:gd name="T10" fmla="*/ 1 w 4360"/>
                <a:gd name="T11" fmla="*/ 0 h 4871"/>
                <a:gd name="T12" fmla="*/ 1 w 4360"/>
                <a:gd name="T13" fmla="*/ 0 h 4871"/>
                <a:gd name="T14" fmla="*/ 1 w 4360"/>
                <a:gd name="T15" fmla="*/ 0 h 4871"/>
                <a:gd name="T16" fmla="*/ 1 w 4360"/>
                <a:gd name="T17" fmla="*/ 0 h 4871"/>
                <a:gd name="T18" fmla="*/ 1 w 4360"/>
                <a:gd name="T19" fmla="*/ 0 h 4871"/>
                <a:gd name="T20" fmla="*/ 1 w 4360"/>
                <a:gd name="T21" fmla="*/ 0 h 4871"/>
                <a:gd name="T22" fmla="*/ 1 w 4360"/>
                <a:gd name="T23" fmla="*/ 0 h 4871"/>
                <a:gd name="T24" fmla="*/ 1 w 4360"/>
                <a:gd name="T25" fmla="*/ 0 h 4871"/>
                <a:gd name="T26" fmla="*/ 0 w 4360"/>
                <a:gd name="T27" fmla="*/ 0 h 4871"/>
                <a:gd name="T28" fmla="*/ 0 w 4360"/>
                <a:gd name="T29" fmla="*/ 0 h 4871"/>
                <a:gd name="T30" fmla="*/ 0 w 4360"/>
                <a:gd name="T31" fmla="*/ 0 h 4871"/>
                <a:gd name="T32" fmla="*/ 0 w 4360"/>
                <a:gd name="T33" fmla="*/ 0 h 4871"/>
                <a:gd name="T34" fmla="*/ 0 w 4360"/>
                <a:gd name="T35" fmla="*/ 0 h 4871"/>
                <a:gd name="T36" fmla="*/ 0 w 4360"/>
                <a:gd name="T37" fmla="*/ 0 h 4871"/>
                <a:gd name="T38" fmla="*/ 0 w 4360"/>
                <a:gd name="T39" fmla="*/ 0 h 4871"/>
                <a:gd name="T40" fmla="*/ 0 w 4360"/>
                <a:gd name="T41" fmla="*/ 0 h 4871"/>
                <a:gd name="T42" fmla="*/ 0 w 4360"/>
                <a:gd name="T43" fmla="*/ 0 h 4871"/>
                <a:gd name="T44" fmla="*/ 0 w 4360"/>
                <a:gd name="T45" fmla="*/ 0 h 4871"/>
                <a:gd name="T46" fmla="*/ 0 w 4360"/>
                <a:gd name="T47" fmla="*/ 0 h 4871"/>
                <a:gd name="T48" fmla="*/ 0 w 4360"/>
                <a:gd name="T49" fmla="*/ 0 h 4871"/>
                <a:gd name="T50" fmla="*/ 0 w 4360"/>
                <a:gd name="T51" fmla="*/ 0 h 4871"/>
                <a:gd name="T52" fmla="*/ 0 w 4360"/>
                <a:gd name="T53" fmla="*/ 0 h 4871"/>
                <a:gd name="T54" fmla="*/ 0 w 4360"/>
                <a:gd name="T55" fmla="*/ 0 h 4871"/>
                <a:gd name="T56" fmla="*/ 0 w 4360"/>
                <a:gd name="T57" fmla="*/ 0 h 4871"/>
                <a:gd name="T58" fmla="*/ 0 w 4360"/>
                <a:gd name="T59" fmla="*/ 0 h 4871"/>
                <a:gd name="T60" fmla="*/ 0 w 4360"/>
                <a:gd name="T61" fmla="*/ 0 h 4871"/>
                <a:gd name="T62" fmla="*/ 0 w 4360"/>
                <a:gd name="T63" fmla="*/ 0 h 4871"/>
                <a:gd name="T64" fmla="*/ 0 w 4360"/>
                <a:gd name="T65" fmla="*/ 0 h 4871"/>
                <a:gd name="T66" fmla="*/ 0 w 4360"/>
                <a:gd name="T67" fmla="*/ 0 h 4871"/>
                <a:gd name="T68" fmla="*/ 0 w 4360"/>
                <a:gd name="T69" fmla="*/ 0 h 4871"/>
                <a:gd name="T70" fmla="*/ 0 w 4360"/>
                <a:gd name="T71" fmla="*/ 0 h 4871"/>
                <a:gd name="T72" fmla="*/ 0 w 4360"/>
                <a:gd name="T73" fmla="*/ 0 h 4871"/>
                <a:gd name="T74" fmla="*/ 0 w 4360"/>
                <a:gd name="T75" fmla="*/ 0 h 4871"/>
                <a:gd name="T76" fmla="*/ 0 w 4360"/>
                <a:gd name="T77" fmla="*/ 0 h 4871"/>
                <a:gd name="T78" fmla="*/ 1 w 4360"/>
                <a:gd name="T79" fmla="*/ 0 h 4871"/>
                <a:gd name="T80" fmla="*/ 1 w 4360"/>
                <a:gd name="T81" fmla="*/ 0 h 4871"/>
                <a:gd name="T82" fmla="*/ 1 w 4360"/>
                <a:gd name="T83" fmla="*/ 0 h 4871"/>
                <a:gd name="T84" fmla="*/ 1 w 4360"/>
                <a:gd name="T85" fmla="*/ 0 h 4871"/>
                <a:gd name="T86" fmla="*/ 1 w 4360"/>
                <a:gd name="T87" fmla="*/ 0 h 4871"/>
                <a:gd name="T88" fmla="*/ 1 w 4360"/>
                <a:gd name="T89" fmla="*/ 0 h 4871"/>
                <a:gd name="T90" fmla="*/ 1 w 4360"/>
                <a:gd name="T91" fmla="*/ 0 h 4871"/>
                <a:gd name="T92" fmla="*/ 1 w 4360"/>
                <a:gd name="T93" fmla="*/ 0 h 4871"/>
                <a:gd name="T94" fmla="*/ 1 w 4360"/>
                <a:gd name="T95" fmla="*/ 0 h 4871"/>
                <a:gd name="T96" fmla="*/ 1 w 4360"/>
                <a:gd name="T97" fmla="*/ 0 h 4871"/>
                <a:gd name="T98" fmla="*/ 1 w 4360"/>
                <a:gd name="T99" fmla="*/ 0 h 4871"/>
                <a:gd name="T100" fmla="*/ 1 w 4360"/>
                <a:gd name="T101" fmla="*/ 0 h 4871"/>
                <a:gd name="T102" fmla="*/ 1 w 4360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1"/>
                <a:gd name="T158" fmla="*/ 4360 w 4360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1">
                  <a:moveTo>
                    <a:pt x="4360" y="4871"/>
                  </a:moveTo>
                  <a:lnTo>
                    <a:pt x="4360" y="4871"/>
                  </a:lnTo>
                  <a:lnTo>
                    <a:pt x="4359" y="4809"/>
                  </a:lnTo>
                  <a:lnTo>
                    <a:pt x="4358" y="4747"/>
                  </a:lnTo>
                  <a:lnTo>
                    <a:pt x="4356" y="4684"/>
                  </a:lnTo>
                  <a:lnTo>
                    <a:pt x="4354" y="4621"/>
                  </a:lnTo>
                  <a:lnTo>
                    <a:pt x="4351" y="4560"/>
                  </a:lnTo>
                  <a:lnTo>
                    <a:pt x="4347" y="4498"/>
                  </a:lnTo>
                  <a:lnTo>
                    <a:pt x="4343" y="4437"/>
                  </a:lnTo>
                  <a:lnTo>
                    <a:pt x="4337" y="4374"/>
                  </a:lnTo>
                  <a:lnTo>
                    <a:pt x="4332" y="4313"/>
                  </a:lnTo>
                  <a:lnTo>
                    <a:pt x="4325" y="4252"/>
                  </a:lnTo>
                  <a:lnTo>
                    <a:pt x="4318" y="4192"/>
                  </a:lnTo>
                  <a:lnTo>
                    <a:pt x="4310" y="4131"/>
                  </a:lnTo>
                  <a:lnTo>
                    <a:pt x="4301" y="4071"/>
                  </a:lnTo>
                  <a:lnTo>
                    <a:pt x="4291" y="4011"/>
                  </a:lnTo>
                  <a:lnTo>
                    <a:pt x="4281" y="3951"/>
                  </a:lnTo>
                  <a:lnTo>
                    <a:pt x="4271" y="3892"/>
                  </a:lnTo>
                  <a:lnTo>
                    <a:pt x="4260" y="3833"/>
                  </a:lnTo>
                  <a:lnTo>
                    <a:pt x="4248" y="3774"/>
                  </a:lnTo>
                  <a:lnTo>
                    <a:pt x="4236" y="3715"/>
                  </a:lnTo>
                  <a:lnTo>
                    <a:pt x="4223" y="3656"/>
                  </a:lnTo>
                  <a:lnTo>
                    <a:pt x="4208" y="3599"/>
                  </a:lnTo>
                  <a:lnTo>
                    <a:pt x="4194" y="3541"/>
                  </a:lnTo>
                  <a:lnTo>
                    <a:pt x="4179" y="3483"/>
                  </a:lnTo>
                  <a:lnTo>
                    <a:pt x="4163" y="3426"/>
                  </a:lnTo>
                  <a:lnTo>
                    <a:pt x="4147" y="3369"/>
                  </a:lnTo>
                  <a:lnTo>
                    <a:pt x="4131" y="3311"/>
                  </a:lnTo>
                  <a:lnTo>
                    <a:pt x="4112" y="3256"/>
                  </a:lnTo>
                  <a:lnTo>
                    <a:pt x="4095" y="3199"/>
                  </a:lnTo>
                  <a:lnTo>
                    <a:pt x="4076" y="3144"/>
                  </a:lnTo>
                  <a:lnTo>
                    <a:pt x="4057" y="3089"/>
                  </a:lnTo>
                  <a:lnTo>
                    <a:pt x="4036" y="3033"/>
                  </a:lnTo>
                  <a:lnTo>
                    <a:pt x="4016" y="2979"/>
                  </a:lnTo>
                  <a:lnTo>
                    <a:pt x="3995" y="2923"/>
                  </a:lnTo>
                  <a:lnTo>
                    <a:pt x="3974" y="2870"/>
                  </a:lnTo>
                  <a:lnTo>
                    <a:pt x="3951" y="2816"/>
                  </a:lnTo>
                  <a:lnTo>
                    <a:pt x="3929" y="2763"/>
                  </a:lnTo>
                  <a:lnTo>
                    <a:pt x="3906" y="2710"/>
                  </a:lnTo>
                  <a:lnTo>
                    <a:pt x="3882" y="2657"/>
                  </a:lnTo>
                  <a:lnTo>
                    <a:pt x="3857" y="2605"/>
                  </a:lnTo>
                  <a:lnTo>
                    <a:pt x="3832" y="2553"/>
                  </a:lnTo>
                  <a:lnTo>
                    <a:pt x="3807" y="2502"/>
                  </a:lnTo>
                  <a:lnTo>
                    <a:pt x="3780" y="2450"/>
                  </a:lnTo>
                  <a:lnTo>
                    <a:pt x="3754" y="2399"/>
                  </a:lnTo>
                  <a:lnTo>
                    <a:pt x="3727" y="2349"/>
                  </a:lnTo>
                  <a:lnTo>
                    <a:pt x="3699" y="2299"/>
                  </a:lnTo>
                  <a:lnTo>
                    <a:pt x="3671" y="2249"/>
                  </a:lnTo>
                  <a:lnTo>
                    <a:pt x="3643" y="2200"/>
                  </a:lnTo>
                  <a:lnTo>
                    <a:pt x="3613" y="2151"/>
                  </a:lnTo>
                  <a:lnTo>
                    <a:pt x="3584" y="2102"/>
                  </a:lnTo>
                  <a:lnTo>
                    <a:pt x="3554" y="2055"/>
                  </a:lnTo>
                  <a:lnTo>
                    <a:pt x="3523" y="2007"/>
                  </a:lnTo>
                  <a:lnTo>
                    <a:pt x="3492" y="1960"/>
                  </a:lnTo>
                  <a:lnTo>
                    <a:pt x="3461" y="1914"/>
                  </a:lnTo>
                  <a:lnTo>
                    <a:pt x="3428" y="1867"/>
                  </a:lnTo>
                  <a:lnTo>
                    <a:pt x="3396" y="1821"/>
                  </a:lnTo>
                  <a:lnTo>
                    <a:pt x="3362" y="1776"/>
                  </a:lnTo>
                  <a:lnTo>
                    <a:pt x="3329" y="1731"/>
                  </a:lnTo>
                  <a:lnTo>
                    <a:pt x="3295" y="1686"/>
                  </a:lnTo>
                  <a:lnTo>
                    <a:pt x="3260" y="1642"/>
                  </a:lnTo>
                  <a:lnTo>
                    <a:pt x="3225" y="1599"/>
                  </a:lnTo>
                  <a:lnTo>
                    <a:pt x="3189" y="1556"/>
                  </a:lnTo>
                  <a:lnTo>
                    <a:pt x="3154" y="1513"/>
                  </a:lnTo>
                  <a:lnTo>
                    <a:pt x="3117" y="1471"/>
                  </a:lnTo>
                  <a:lnTo>
                    <a:pt x="3081" y="1430"/>
                  </a:lnTo>
                  <a:lnTo>
                    <a:pt x="3044" y="1389"/>
                  </a:lnTo>
                  <a:lnTo>
                    <a:pt x="3006" y="1348"/>
                  </a:lnTo>
                  <a:lnTo>
                    <a:pt x="2968" y="1307"/>
                  </a:lnTo>
                  <a:lnTo>
                    <a:pt x="2929" y="1268"/>
                  </a:lnTo>
                  <a:lnTo>
                    <a:pt x="2890" y="1229"/>
                  </a:lnTo>
                  <a:lnTo>
                    <a:pt x="2851" y="1191"/>
                  </a:lnTo>
                  <a:lnTo>
                    <a:pt x="2811" y="1152"/>
                  </a:lnTo>
                  <a:lnTo>
                    <a:pt x="2771" y="1115"/>
                  </a:lnTo>
                  <a:lnTo>
                    <a:pt x="2730" y="1078"/>
                  </a:lnTo>
                  <a:lnTo>
                    <a:pt x="2689" y="1042"/>
                  </a:lnTo>
                  <a:lnTo>
                    <a:pt x="2648" y="1005"/>
                  </a:lnTo>
                  <a:lnTo>
                    <a:pt x="2606" y="970"/>
                  </a:lnTo>
                  <a:lnTo>
                    <a:pt x="2564" y="935"/>
                  </a:lnTo>
                  <a:lnTo>
                    <a:pt x="2521" y="901"/>
                  </a:lnTo>
                  <a:lnTo>
                    <a:pt x="2479" y="867"/>
                  </a:lnTo>
                  <a:lnTo>
                    <a:pt x="2435" y="834"/>
                  </a:lnTo>
                  <a:lnTo>
                    <a:pt x="2392" y="802"/>
                  </a:lnTo>
                  <a:lnTo>
                    <a:pt x="2347" y="769"/>
                  </a:lnTo>
                  <a:lnTo>
                    <a:pt x="2303" y="737"/>
                  </a:lnTo>
                  <a:lnTo>
                    <a:pt x="2258" y="707"/>
                  </a:lnTo>
                  <a:lnTo>
                    <a:pt x="2213" y="676"/>
                  </a:lnTo>
                  <a:lnTo>
                    <a:pt x="2167" y="647"/>
                  </a:lnTo>
                  <a:lnTo>
                    <a:pt x="2121" y="619"/>
                  </a:lnTo>
                  <a:lnTo>
                    <a:pt x="2076" y="589"/>
                  </a:lnTo>
                  <a:lnTo>
                    <a:pt x="2029" y="562"/>
                  </a:lnTo>
                  <a:lnTo>
                    <a:pt x="1982" y="535"/>
                  </a:lnTo>
                  <a:lnTo>
                    <a:pt x="1935" y="508"/>
                  </a:lnTo>
                  <a:lnTo>
                    <a:pt x="1888" y="482"/>
                  </a:lnTo>
                  <a:lnTo>
                    <a:pt x="1840" y="457"/>
                  </a:lnTo>
                  <a:lnTo>
                    <a:pt x="1791" y="432"/>
                  </a:lnTo>
                  <a:lnTo>
                    <a:pt x="1743" y="407"/>
                  </a:lnTo>
                  <a:lnTo>
                    <a:pt x="1694" y="385"/>
                  </a:lnTo>
                  <a:lnTo>
                    <a:pt x="1646" y="361"/>
                  </a:lnTo>
                  <a:lnTo>
                    <a:pt x="1596" y="339"/>
                  </a:lnTo>
                  <a:lnTo>
                    <a:pt x="1547" y="318"/>
                  </a:lnTo>
                  <a:lnTo>
                    <a:pt x="1497" y="296"/>
                  </a:lnTo>
                  <a:lnTo>
                    <a:pt x="1446" y="276"/>
                  </a:lnTo>
                  <a:lnTo>
                    <a:pt x="1396" y="257"/>
                  </a:lnTo>
                  <a:lnTo>
                    <a:pt x="1345" y="237"/>
                  </a:lnTo>
                  <a:lnTo>
                    <a:pt x="1295" y="219"/>
                  </a:lnTo>
                  <a:lnTo>
                    <a:pt x="1243" y="202"/>
                  </a:lnTo>
                  <a:lnTo>
                    <a:pt x="1191" y="185"/>
                  </a:lnTo>
                  <a:lnTo>
                    <a:pt x="1140" y="170"/>
                  </a:lnTo>
                  <a:lnTo>
                    <a:pt x="1088" y="154"/>
                  </a:lnTo>
                  <a:lnTo>
                    <a:pt x="1035" y="139"/>
                  </a:lnTo>
                  <a:lnTo>
                    <a:pt x="983" y="126"/>
                  </a:lnTo>
                  <a:lnTo>
                    <a:pt x="930" y="112"/>
                  </a:lnTo>
                  <a:lnTo>
                    <a:pt x="877" y="100"/>
                  </a:lnTo>
                  <a:lnTo>
                    <a:pt x="824" y="87"/>
                  </a:lnTo>
                  <a:lnTo>
                    <a:pt x="770" y="77"/>
                  </a:lnTo>
                  <a:lnTo>
                    <a:pt x="717" y="66"/>
                  </a:lnTo>
                  <a:lnTo>
                    <a:pt x="663" y="57"/>
                  </a:lnTo>
                  <a:lnTo>
                    <a:pt x="608" y="47"/>
                  </a:lnTo>
                  <a:lnTo>
                    <a:pt x="555" y="40"/>
                  </a:lnTo>
                  <a:lnTo>
                    <a:pt x="500" y="32"/>
                  </a:lnTo>
                  <a:lnTo>
                    <a:pt x="444" y="25"/>
                  </a:lnTo>
                  <a:lnTo>
                    <a:pt x="390" y="19"/>
                  </a:lnTo>
                  <a:lnTo>
                    <a:pt x="335" y="15"/>
                  </a:lnTo>
                  <a:lnTo>
                    <a:pt x="279" y="10"/>
                  </a:lnTo>
                  <a:lnTo>
                    <a:pt x="224" y="7"/>
                  </a:lnTo>
                  <a:lnTo>
                    <a:pt x="168" y="3"/>
                  </a:lnTo>
                  <a:lnTo>
                    <a:pt x="112" y="2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56" y="103"/>
                  </a:lnTo>
                  <a:lnTo>
                    <a:pt x="110" y="103"/>
                  </a:lnTo>
                  <a:lnTo>
                    <a:pt x="165" y="105"/>
                  </a:lnTo>
                  <a:lnTo>
                    <a:pt x="220" y="109"/>
                  </a:lnTo>
                  <a:lnTo>
                    <a:pt x="274" y="112"/>
                  </a:lnTo>
                  <a:lnTo>
                    <a:pt x="328" y="116"/>
                  </a:lnTo>
                  <a:lnTo>
                    <a:pt x="382" y="121"/>
                  </a:lnTo>
                  <a:lnTo>
                    <a:pt x="436" y="127"/>
                  </a:lnTo>
                  <a:lnTo>
                    <a:pt x="489" y="133"/>
                  </a:lnTo>
                  <a:lnTo>
                    <a:pt x="543" y="140"/>
                  </a:lnTo>
                  <a:lnTo>
                    <a:pt x="596" y="148"/>
                  </a:lnTo>
                  <a:lnTo>
                    <a:pt x="649" y="157"/>
                  </a:lnTo>
                  <a:lnTo>
                    <a:pt x="701" y="166"/>
                  </a:lnTo>
                  <a:lnTo>
                    <a:pt x="754" y="176"/>
                  </a:lnTo>
                  <a:lnTo>
                    <a:pt x="807" y="188"/>
                  </a:lnTo>
                  <a:lnTo>
                    <a:pt x="859" y="199"/>
                  </a:lnTo>
                  <a:lnTo>
                    <a:pt x="911" y="211"/>
                  </a:lnTo>
                  <a:lnTo>
                    <a:pt x="963" y="224"/>
                  </a:lnTo>
                  <a:lnTo>
                    <a:pt x="1014" y="239"/>
                  </a:lnTo>
                  <a:lnTo>
                    <a:pt x="1065" y="252"/>
                  </a:lnTo>
                  <a:lnTo>
                    <a:pt x="1115" y="268"/>
                  </a:lnTo>
                  <a:lnTo>
                    <a:pt x="1167" y="284"/>
                  </a:lnTo>
                  <a:lnTo>
                    <a:pt x="1217" y="300"/>
                  </a:lnTo>
                  <a:lnTo>
                    <a:pt x="1267" y="317"/>
                  </a:lnTo>
                  <a:lnTo>
                    <a:pt x="1317" y="335"/>
                  </a:lnTo>
                  <a:lnTo>
                    <a:pt x="1366" y="353"/>
                  </a:lnTo>
                  <a:lnTo>
                    <a:pt x="1416" y="372"/>
                  </a:lnTo>
                  <a:lnTo>
                    <a:pt x="1466" y="392"/>
                  </a:lnTo>
                  <a:lnTo>
                    <a:pt x="1514" y="413"/>
                  </a:lnTo>
                  <a:lnTo>
                    <a:pt x="1563" y="434"/>
                  </a:lnTo>
                  <a:lnTo>
                    <a:pt x="1611" y="456"/>
                  </a:lnTo>
                  <a:lnTo>
                    <a:pt x="1659" y="477"/>
                  </a:lnTo>
                  <a:lnTo>
                    <a:pt x="1706" y="501"/>
                  </a:lnTo>
                  <a:lnTo>
                    <a:pt x="1754" y="525"/>
                  </a:lnTo>
                  <a:lnTo>
                    <a:pt x="1802" y="549"/>
                  </a:lnTo>
                  <a:lnTo>
                    <a:pt x="1848" y="573"/>
                  </a:lnTo>
                  <a:lnTo>
                    <a:pt x="1895" y="599"/>
                  </a:lnTo>
                  <a:lnTo>
                    <a:pt x="1940" y="625"/>
                  </a:lnTo>
                  <a:lnTo>
                    <a:pt x="1987" y="651"/>
                  </a:lnTo>
                  <a:lnTo>
                    <a:pt x="2032" y="679"/>
                  </a:lnTo>
                  <a:lnTo>
                    <a:pt x="2077" y="707"/>
                  </a:lnTo>
                  <a:lnTo>
                    <a:pt x="2122" y="735"/>
                  </a:lnTo>
                  <a:lnTo>
                    <a:pt x="2167" y="765"/>
                  </a:lnTo>
                  <a:lnTo>
                    <a:pt x="2211" y="794"/>
                  </a:lnTo>
                  <a:lnTo>
                    <a:pt x="2255" y="824"/>
                  </a:lnTo>
                  <a:lnTo>
                    <a:pt x="2299" y="855"/>
                  </a:lnTo>
                  <a:lnTo>
                    <a:pt x="2341" y="887"/>
                  </a:lnTo>
                  <a:lnTo>
                    <a:pt x="2384" y="918"/>
                  </a:lnTo>
                  <a:lnTo>
                    <a:pt x="2426" y="951"/>
                  </a:lnTo>
                  <a:lnTo>
                    <a:pt x="2469" y="984"/>
                  </a:lnTo>
                  <a:lnTo>
                    <a:pt x="2510" y="1018"/>
                  </a:lnTo>
                  <a:lnTo>
                    <a:pt x="2552" y="1052"/>
                  </a:lnTo>
                  <a:lnTo>
                    <a:pt x="2592" y="1087"/>
                  </a:lnTo>
                  <a:lnTo>
                    <a:pt x="2633" y="1122"/>
                  </a:lnTo>
                  <a:lnTo>
                    <a:pt x="2673" y="1157"/>
                  </a:lnTo>
                  <a:lnTo>
                    <a:pt x="2713" y="1193"/>
                  </a:lnTo>
                  <a:lnTo>
                    <a:pt x="2752" y="1230"/>
                  </a:lnTo>
                  <a:lnTo>
                    <a:pt x="2791" y="1268"/>
                  </a:lnTo>
                  <a:lnTo>
                    <a:pt x="2830" y="1305"/>
                  </a:lnTo>
                  <a:lnTo>
                    <a:pt x="2867" y="1344"/>
                  </a:lnTo>
                  <a:lnTo>
                    <a:pt x="2906" y="1382"/>
                  </a:lnTo>
                  <a:lnTo>
                    <a:pt x="2943" y="1422"/>
                  </a:lnTo>
                  <a:lnTo>
                    <a:pt x="2980" y="1461"/>
                  </a:lnTo>
                  <a:lnTo>
                    <a:pt x="3016" y="1502"/>
                  </a:lnTo>
                  <a:lnTo>
                    <a:pt x="3053" y="1543"/>
                  </a:lnTo>
                  <a:lnTo>
                    <a:pt x="3088" y="1583"/>
                  </a:lnTo>
                  <a:lnTo>
                    <a:pt x="3123" y="1625"/>
                  </a:lnTo>
                  <a:lnTo>
                    <a:pt x="3158" y="1667"/>
                  </a:lnTo>
                  <a:lnTo>
                    <a:pt x="3192" y="1710"/>
                  </a:lnTo>
                  <a:lnTo>
                    <a:pt x="3226" y="1753"/>
                  </a:lnTo>
                  <a:lnTo>
                    <a:pt x="3259" y="1797"/>
                  </a:lnTo>
                  <a:lnTo>
                    <a:pt x="3292" y="1841"/>
                  </a:lnTo>
                  <a:lnTo>
                    <a:pt x="3325" y="1885"/>
                  </a:lnTo>
                  <a:lnTo>
                    <a:pt x="3356" y="1931"/>
                  </a:lnTo>
                  <a:lnTo>
                    <a:pt x="3388" y="1975"/>
                  </a:lnTo>
                  <a:lnTo>
                    <a:pt x="3419" y="2021"/>
                  </a:lnTo>
                  <a:lnTo>
                    <a:pt x="3449" y="2067"/>
                  </a:lnTo>
                  <a:lnTo>
                    <a:pt x="3480" y="2114"/>
                  </a:lnTo>
                  <a:lnTo>
                    <a:pt x="3509" y="2161"/>
                  </a:lnTo>
                  <a:lnTo>
                    <a:pt x="3538" y="2208"/>
                  </a:lnTo>
                  <a:lnTo>
                    <a:pt x="3567" y="2256"/>
                  </a:lnTo>
                  <a:lnTo>
                    <a:pt x="3595" y="2304"/>
                  </a:lnTo>
                  <a:lnTo>
                    <a:pt x="3622" y="2352"/>
                  </a:lnTo>
                  <a:lnTo>
                    <a:pt x="3650" y="2402"/>
                  </a:lnTo>
                  <a:lnTo>
                    <a:pt x="3676" y="2451"/>
                  </a:lnTo>
                  <a:lnTo>
                    <a:pt x="3702" y="2501"/>
                  </a:lnTo>
                  <a:lnTo>
                    <a:pt x="3728" y="2551"/>
                  </a:lnTo>
                  <a:lnTo>
                    <a:pt x="3752" y="2601"/>
                  </a:lnTo>
                  <a:lnTo>
                    <a:pt x="3776" y="2652"/>
                  </a:lnTo>
                  <a:lnTo>
                    <a:pt x="3801" y="2703"/>
                  </a:lnTo>
                  <a:lnTo>
                    <a:pt x="3824" y="2755"/>
                  </a:lnTo>
                  <a:lnTo>
                    <a:pt x="3847" y="2807"/>
                  </a:lnTo>
                  <a:lnTo>
                    <a:pt x="3869" y="2859"/>
                  </a:lnTo>
                  <a:lnTo>
                    <a:pt x="3891" y="2912"/>
                  </a:lnTo>
                  <a:lnTo>
                    <a:pt x="3912" y="2964"/>
                  </a:lnTo>
                  <a:lnTo>
                    <a:pt x="3932" y="3018"/>
                  </a:lnTo>
                  <a:lnTo>
                    <a:pt x="3952" y="3072"/>
                  </a:lnTo>
                  <a:lnTo>
                    <a:pt x="3972" y="3126"/>
                  </a:lnTo>
                  <a:lnTo>
                    <a:pt x="3991" y="3180"/>
                  </a:lnTo>
                  <a:lnTo>
                    <a:pt x="4009" y="3234"/>
                  </a:lnTo>
                  <a:lnTo>
                    <a:pt x="4027" y="3290"/>
                  </a:lnTo>
                  <a:lnTo>
                    <a:pt x="4043" y="3344"/>
                  </a:lnTo>
                  <a:lnTo>
                    <a:pt x="4061" y="3400"/>
                  </a:lnTo>
                  <a:lnTo>
                    <a:pt x="4076" y="3456"/>
                  </a:lnTo>
                  <a:lnTo>
                    <a:pt x="4092" y="3512"/>
                  </a:lnTo>
                  <a:lnTo>
                    <a:pt x="4106" y="3568"/>
                  </a:lnTo>
                  <a:lnTo>
                    <a:pt x="4120" y="3625"/>
                  </a:lnTo>
                  <a:lnTo>
                    <a:pt x="4135" y="3682"/>
                  </a:lnTo>
                  <a:lnTo>
                    <a:pt x="4147" y="3739"/>
                  </a:lnTo>
                  <a:lnTo>
                    <a:pt x="4159" y="3797"/>
                  </a:lnTo>
                  <a:lnTo>
                    <a:pt x="4171" y="3854"/>
                  </a:lnTo>
                  <a:lnTo>
                    <a:pt x="4182" y="3912"/>
                  </a:lnTo>
                  <a:lnTo>
                    <a:pt x="4192" y="3971"/>
                  </a:lnTo>
                  <a:lnTo>
                    <a:pt x="4201" y="4030"/>
                  </a:lnTo>
                  <a:lnTo>
                    <a:pt x="4212" y="4088"/>
                  </a:lnTo>
                  <a:lnTo>
                    <a:pt x="4220" y="4147"/>
                  </a:lnTo>
                  <a:lnTo>
                    <a:pt x="4228" y="4206"/>
                  </a:lnTo>
                  <a:lnTo>
                    <a:pt x="4235" y="4266"/>
                  </a:lnTo>
                  <a:lnTo>
                    <a:pt x="4241" y="4325"/>
                  </a:lnTo>
                  <a:lnTo>
                    <a:pt x="4247" y="4385"/>
                  </a:lnTo>
                  <a:lnTo>
                    <a:pt x="4252" y="4445"/>
                  </a:lnTo>
                  <a:lnTo>
                    <a:pt x="4256" y="4506"/>
                  </a:lnTo>
                  <a:lnTo>
                    <a:pt x="4260" y="4566"/>
                  </a:lnTo>
                  <a:lnTo>
                    <a:pt x="4263" y="4627"/>
                  </a:lnTo>
                  <a:lnTo>
                    <a:pt x="4266" y="4688"/>
                  </a:lnTo>
                  <a:lnTo>
                    <a:pt x="4267" y="4749"/>
                  </a:lnTo>
                  <a:lnTo>
                    <a:pt x="4268" y="4810"/>
                  </a:lnTo>
                  <a:lnTo>
                    <a:pt x="4269" y="4871"/>
                  </a:lnTo>
                  <a:lnTo>
                    <a:pt x="4360" y="4871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6" name="Freeform 68"/>
            <p:cNvSpPr>
              <a:spLocks/>
            </p:cNvSpPr>
            <p:nvPr/>
          </p:nvSpPr>
          <p:spPr bwMode="auto">
            <a:xfrm>
              <a:off x="4754" y="2221"/>
              <a:ext cx="727" cy="696"/>
            </a:xfrm>
            <a:custGeom>
              <a:avLst/>
              <a:gdLst>
                <a:gd name="T0" fmla="*/ 0 w 4360"/>
                <a:gd name="T1" fmla="*/ 0 h 4872"/>
                <a:gd name="T2" fmla="*/ 0 w 4360"/>
                <a:gd name="T3" fmla="*/ 0 h 4872"/>
                <a:gd name="T4" fmla="*/ 0 w 4360"/>
                <a:gd name="T5" fmla="*/ 0 h 4872"/>
                <a:gd name="T6" fmla="*/ 0 w 4360"/>
                <a:gd name="T7" fmla="*/ 0 h 4872"/>
                <a:gd name="T8" fmla="*/ 0 w 4360"/>
                <a:gd name="T9" fmla="*/ 0 h 4872"/>
                <a:gd name="T10" fmla="*/ 0 w 4360"/>
                <a:gd name="T11" fmla="*/ 0 h 4872"/>
                <a:gd name="T12" fmla="*/ 0 w 4360"/>
                <a:gd name="T13" fmla="*/ 0 h 4872"/>
                <a:gd name="T14" fmla="*/ 0 w 4360"/>
                <a:gd name="T15" fmla="*/ 0 h 4872"/>
                <a:gd name="T16" fmla="*/ 0 w 4360"/>
                <a:gd name="T17" fmla="*/ 0 h 4872"/>
                <a:gd name="T18" fmla="*/ 0 w 4360"/>
                <a:gd name="T19" fmla="*/ 0 h 4872"/>
                <a:gd name="T20" fmla="*/ 0 w 4360"/>
                <a:gd name="T21" fmla="*/ 0 h 4872"/>
                <a:gd name="T22" fmla="*/ 0 w 4360"/>
                <a:gd name="T23" fmla="*/ 0 h 4872"/>
                <a:gd name="T24" fmla="*/ 0 w 4360"/>
                <a:gd name="T25" fmla="*/ 0 h 4872"/>
                <a:gd name="T26" fmla="*/ 1 w 4360"/>
                <a:gd name="T27" fmla="*/ 0 h 4872"/>
                <a:gd name="T28" fmla="*/ 1 w 4360"/>
                <a:gd name="T29" fmla="*/ 0 h 4872"/>
                <a:gd name="T30" fmla="*/ 1 w 4360"/>
                <a:gd name="T31" fmla="*/ 0 h 4872"/>
                <a:gd name="T32" fmla="*/ 1 w 4360"/>
                <a:gd name="T33" fmla="*/ 0 h 4872"/>
                <a:gd name="T34" fmla="*/ 1 w 4360"/>
                <a:gd name="T35" fmla="*/ 0 h 4872"/>
                <a:gd name="T36" fmla="*/ 1 w 4360"/>
                <a:gd name="T37" fmla="*/ 0 h 4872"/>
                <a:gd name="T38" fmla="*/ 1 w 4360"/>
                <a:gd name="T39" fmla="*/ 0 h 4872"/>
                <a:gd name="T40" fmla="*/ 1 w 4360"/>
                <a:gd name="T41" fmla="*/ 0 h 4872"/>
                <a:gd name="T42" fmla="*/ 1 w 4360"/>
                <a:gd name="T43" fmla="*/ 0 h 4872"/>
                <a:gd name="T44" fmla="*/ 1 w 4360"/>
                <a:gd name="T45" fmla="*/ 0 h 4872"/>
                <a:gd name="T46" fmla="*/ 1 w 4360"/>
                <a:gd name="T47" fmla="*/ 0 h 4872"/>
                <a:gd name="T48" fmla="*/ 1 w 4360"/>
                <a:gd name="T49" fmla="*/ 0 h 4872"/>
                <a:gd name="T50" fmla="*/ 1 w 4360"/>
                <a:gd name="T51" fmla="*/ 0 h 4872"/>
                <a:gd name="T52" fmla="*/ 1 w 4360"/>
                <a:gd name="T53" fmla="*/ 0 h 4872"/>
                <a:gd name="T54" fmla="*/ 1 w 4360"/>
                <a:gd name="T55" fmla="*/ 0 h 4872"/>
                <a:gd name="T56" fmla="*/ 1 w 4360"/>
                <a:gd name="T57" fmla="*/ 0 h 4872"/>
                <a:gd name="T58" fmla="*/ 1 w 4360"/>
                <a:gd name="T59" fmla="*/ 0 h 4872"/>
                <a:gd name="T60" fmla="*/ 1 w 4360"/>
                <a:gd name="T61" fmla="*/ 0 h 4872"/>
                <a:gd name="T62" fmla="*/ 1 w 4360"/>
                <a:gd name="T63" fmla="*/ 0 h 4872"/>
                <a:gd name="T64" fmla="*/ 1 w 4360"/>
                <a:gd name="T65" fmla="*/ 0 h 4872"/>
                <a:gd name="T66" fmla="*/ 1 w 4360"/>
                <a:gd name="T67" fmla="*/ 0 h 4872"/>
                <a:gd name="T68" fmla="*/ 1 w 4360"/>
                <a:gd name="T69" fmla="*/ 0 h 4872"/>
                <a:gd name="T70" fmla="*/ 1 w 4360"/>
                <a:gd name="T71" fmla="*/ 0 h 4872"/>
                <a:gd name="T72" fmla="*/ 1 w 4360"/>
                <a:gd name="T73" fmla="*/ 0 h 4872"/>
                <a:gd name="T74" fmla="*/ 1 w 4360"/>
                <a:gd name="T75" fmla="*/ 0 h 4872"/>
                <a:gd name="T76" fmla="*/ 0 w 4360"/>
                <a:gd name="T77" fmla="*/ 0 h 4872"/>
                <a:gd name="T78" fmla="*/ 0 w 4360"/>
                <a:gd name="T79" fmla="*/ 0 h 4872"/>
                <a:gd name="T80" fmla="*/ 0 w 4360"/>
                <a:gd name="T81" fmla="*/ 0 h 4872"/>
                <a:gd name="T82" fmla="*/ 0 w 4360"/>
                <a:gd name="T83" fmla="*/ 0 h 4872"/>
                <a:gd name="T84" fmla="*/ 0 w 4360"/>
                <a:gd name="T85" fmla="*/ 0 h 4872"/>
                <a:gd name="T86" fmla="*/ 0 w 4360"/>
                <a:gd name="T87" fmla="*/ 0 h 4872"/>
                <a:gd name="T88" fmla="*/ 0 w 4360"/>
                <a:gd name="T89" fmla="*/ 0 h 4872"/>
                <a:gd name="T90" fmla="*/ 0 w 4360"/>
                <a:gd name="T91" fmla="*/ 0 h 4872"/>
                <a:gd name="T92" fmla="*/ 0 w 4360"/>
                <a:gd name="T93" fmla="*/ 0 h 4872"/>
                <a:gd name="T94" fmla="*/ 0 w 4360"/>
                <a:gd name="T95" fmla="*/ 0 h 4872"/>
                <a:gd name="T96" fmla="*/ 0 w 4360"/>
                <a:gd name="T97" fmla="*/ 0 h 4872"/>
                <a:gd name="T98" fmla="*/ 0 w 4360"/>
                <a:gd name="T99" fmla="*/ 0 h 4872"/>
                <a:gd name="T100" fmla="*/ 0 w 4360"/>
                <a:gd name="T101" fmla="*/ 0 h 4872"/>
                <a:gd name="T102" fmla="*/ 0 w 4360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2"/>
                <a:gd name="T158" fmla="*/ 4360 w 4360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2">
                  <a:moveTo>
                    <a:pt x="0" y="4872"/>
                  </a:moveTo>
                  <a:lnTo>
                    <a:pt x="0" y="4872"/>
                  </a:lnTo>
                  <a:lnTo>
                    <a:pt x="57" y="4872"/>
                  </a:lnTo>
                  <a:lnTo>
                    <a:pt x="112" y="4870"/>
                  </a:lnTo>
                  <a:lnTo>
                    <a:pt x="168" y="4869"/>
                  </a:lnTo>
                  <a:lnTo>
                    <a:pt x="224" y="4865"/>
                  </a:lnTo>
                  <a:lnTo>
                    <a:pt x="279" y="4862"/>
                  </a:lnTo>
                  <a:lnTo>
                    <a:pt x="335" y="4857"/>
                  </a:lnTo>
                  <a:lnTo>
                    <a:pt x="390" y="4853"/>
                  </a:lnTo>
                  <a:lnTo>
                    <a:pt x="445" y="4847"/>
                  </a:lnTo>
                  <a:lnTo>
                    <a:pt x="500" y="4840"/>
                  </a:lnTo>
                  <a:lnTo>
                    <a:pt x="555" y="4832"/>
                  </a:lnTo>
                  <a:lnTo>
                    <a:pt x="608" y="4825"/>
                  </a:lnTo>
                  <a:lnTo>
                    <a:pt x="663" y="4815"/>
                  </a:lnTo>
                  <a:lnTo>
                    <a:pt x="717" y="4806"/>
                  </a:lnTo>
                  <a:lnTo>
                    <a:pt x="770" y="4796"/>
                  </a:lnTo>
                  <a:lnTo>
                    <a:pt x="824" y="4785"/>
                  </a:lnTo>
                  <a:lnTo>
                    <a:pt x="877" y="4773"/>
                  </a:lnTo>
                  <a:lnTo>
                    <a:pt x="930" y="4760"/>
                  </a:lnTo>
                  <a:lnTo>
                    <a:pt x="983" y="4746"/>
                  </a:lnTo>
                  <a:lnTo>
                    <a:pt x="1035" y="4733"/>
                  </a:lnTo>
                  <a:lnTo>
                    <a:pt x="1088" y="4718"/>
                  </a:lnTo>
                  <a:lnTo>
                    <a:pt x="1140" y="4702"/>
                  </a:lnTo>
                  <a:lnTo>
                    <a:pt x="1191" y="4687"/>
                  </a:lnTo>
                  <a:lnTo>
                    <a:pt x="1243" y="4670"/>
                  </a:lnTo>
                  <a:lnTo>
                    <a:pt x="1295" y="4653"/>
                  </a:lnTo>
                  <a:lnTo>
                    <a:pt x="1345" y="4635"/>
                  </a:lnTo>
                  <a:lnTo>
                    <a:pt x="1396" y="4615"/>
                  </a:lnTo>
                  <a:lnTo>
                    <a:pt x="1446" y="4596"/>
                  </a:lnTo>
                  <a:lnTo>
                    <a:pt x="1497" y="4576"/>
                  </a:lnTo>
                  <a:lnTo>
                    <a:pt x="1547" y="4554"/>
                  </a:lnTo>
                  <a:lnTo>
                    <a:pt x="1596" y="4533"/>
                  </a:lnTo>
                  <a:lnTo>
                    <a:pt x="1646" y="4511"/>
                  </a:lnTo>
                  <a:lnTo>
                    <a:pt x="1694" y="4488"/>
                  </a:lnTo>
                  <a:lnTo>
                    <a:pt x="1743" y="4465"/>
                  </a:lnTo>
                  <a:lnTo>
                    <a:pt x="1791" y="4440"/>
                  </a:lnTo>
                  <a:lnTo>
                    <a:pt x="1840" y="4415"/>
                  </a:lnTo>
                  <a:lnTo>
                    <a:pt x="1888" y="4390"/>
                  </a:lnTo>
                  <a:lnTo>
                    <a:pt x="1935" y="4364"/>
                  </a:lnTo>
                  <a:lnTo>
                    <a:pt x="1982" y="4337"/>
                  </a:lnTo>
                  <a:lnTo>
                    <a:pt x="2029" y="4310"/>
                  </a:lnTo>
                  <a:lnTo>
                    <a:pt x="2076" y="4283"/>
                  </a:lnTo>
                  <a:lnTo>
                    <a:pt x="2121" y="4255"/>
                  </a:lnTo>
                  <a:lnTo>
                    <a:pt x="2167" y="4225"/>
                  </a:lnTo>
                  <a:lnTo>
                    <a:pt x="2213" y="4196"/>
                  </a:lnTo>
                  <a:lnTo>
                    <a:pt x="2258" y="4165"/>
                  </a:lnTo>
                  <a:lnTo>
                    <a:pt x="2303" y="4135"/>
                  </a:lnTo>
                  <a:lnTo>
                    <a:pt x="2347" y="4103"/>
                  </a:lnTo>
                  <a:lnTo>
                    <a:pt x="2392" y="4070"/>
                  </a:lnTo>
                  <a:lnTo>
                    <a:pt x="2435" y="4039"/>
                  </a:lnTo>
                  <a:lnTo>
                    <a:pt x="2478" y="4005"/>
                  </a:lnTo>
                  <a:lnTo>
                    <a:pt x="2521" y="3971"/>
                  </a:lnTo>
                  <a:lnTo>
                    <a:pt x="2564" y="3937"/>
                  </a:lnTo>
                  <a:lnTo>
                    <a:pt x="2606" y="3902"/>
                  </a:lnTo>
                  <a:lnTo>
                    <a:pt x="2648" y="3867"/>
                  </a:lnTo>
                  <a:lnTo>
                    <a:pt x="2689" y="3830"/>
                  </a:lnTo>
                  <a:lnTo>
                    <a:pt x="2730" y="3794"/>
                  </a:lnTo>
                  <a:lnTo>
                    <a:pt x="2771" y="3757"/>
                  </a:lnTo>
                  <a:lnTo>
                    <a:pt x="2811" y="3720"/>
                  </a:lnTo>
                  <a:lnTo>
                    <a:pt x="2851" y="3681"/>
                  </a:lnTo>
                  <a:lnTo>
                    <a:pt x="2890" y="3643"/>
                  </a:lnTo>
                  <a:lnTo>
                    <a:pt x="2929" y="3604"/>
                  </a:lnTo>
                  <a:lnTo>
                    <a:pt x="2968" y="3565"/>
                  </a:lnTo>
                  <a:lnTo>
                    <a:pt x="3006" y="3524"/>
                  </a:lnTo>
                  <a:lnTo>
                    <a:pt x="3044" y="3483"/>
                  </a:lnTo>
                  <a:lnTo>
                    <a:pt x="3081" y="3443"/>
                  </a:lnTo>
                  <a:lnTo>
                    <a:pt x="3117" y="3401"/>
                  </a:lnTo>
                  <a:lnTo>
                    <a:pt x="3154" y="3359"/>
                  </a:lnTo>
                  <a:lnTo>
                    <a:pt x="3189" y="3316"/>
                  </a:lnTo>
                  <a:lnTo>
                    <a:pt x="3225" y="3273"/>
                  </a:lnTo>
                  <a:lnTo>
                    <a:pt x="3260" y="3230"/>
                  </a:lnTo>
                  <a:lnTo>
                    <a:pt x="3295" y="3186"/>
                  </a:lnTo>
                  <a:lnTo>
                    <a:pt x="3329" y="3141"/>
                  </a:lnTo>
                  <a:lnTo>
                    <a:pt x="3362" y="3096"/>
                  </a:lnTo>
                  <a:lnTo>
                    <a:pt x="3396" y="3051"/>
                  </a:lnTo>
                  <a:lnTo>
                    <a:pt x="3428" y="3005"/>
                  </a:lnTo>
                  <a:lnTo>
                    <a:pt x="3461" y="2958"/>
                  </a:lnTo>
                  <a:lnTo>
                    <a:pt x="3492" y="2912"/>
                  </a:lnTo>
                  <a:lnTo>
                    <a:pt x="3523" y="2865"/>
                  </a:lnTo>
                  <a:lnTo>
                    <a:pt x="3554" y="2817"/>
                  </a:lnTo>
                  <a:lnTo>
                    <a:pt x="3584" y="2770"/>
                  </a:lnTo>
                  <a:lnTo>
                    <a:pt x="3613" y="2721"/>
                  </a:lnTo>
                  <a:lnTo>
                    <a:pt x="3643" y="2672"/>
                  </a:lnTo>
                  <a:lnTo>
                    <a:pt x="3671" y="2623"/>
                  </a:lnTo>
                  <a:lnTo>
                    <a:pt x="3699" y="2573"/>
                  </a:lnTo>
                  <a:lnTo>
                    <a:pt x="3727" y="2523"/>
                  </a:lnTo>
                  <a:lnTo>
                    <a:pt x="3754" y="2473"/>
                  </a:lnTo>
                  <a:lnTo>
                    <a:pt x="3780" y="2422"/>
                  </a:lnTo>
                  <a:lnTo>
                    <a:pt x="3807" y="2372"/>
                  </a:lnTo>
                  <a:lnTo>
                    <a:pt x="3832" y="2320"/>
                  </a:lnTo>
                  <a:lnTo>
                    <a:pt x="3857" y="2267"/>
                  </a:lnTo>
                  <a:lnTo>
                    <a:pt x="3882" y="2215"/>
                  </a:lnTo>
                  <a:lnTo>
                    <a:pt x="3906" y="2162"/>
                  </a:lnTo>
                  <a:lnTo>
                    <a:pt x="3929" y="2109"/>
                  </a:lnTo>
                  <a:lnTo>
                    <a:pt x="3951" y="2056"/>
                  </a:lnTo>
                  <a:lnTo>
                    <a:pt x="3974" y="2002"/>
                  </a:lnTo>
                  <a:lnTo>
                    <a:pt x="3995" y="1949"/>
                  </a:lnTo>
                  <a:lnTo>
                    <a:pt x="4016" y="1893"/>
                  </a:lnTo>
                  <a:lnTo>
                    <a:pt x="4036" y="1839"/>
                  </a:lnTo>
                  <a:lnTo>
                    <a:pt x="4057" y="1783"/>
                  </a:lnTo>
                  <a:lnTo>
                    <a:pt x="4076" y="1728"/>
                  </a:lnTo>
                  <a:lnTo>
                    <a:pt x="4095" y="1673"/>
                  </a:lnTo>
                  <a:lnTo>
                    <a:pt x="4112" y="1616"/>
                  </a:lnTo>
                  <a:lnTo>
                    <a:pt x="4131" y="1561"/>
                  </a:lnTo>
                  <a:lnTo>
                    <a:pt x="4147" y="1503"/>
                  </a:lnTo>
                  <a:lnTo>
                    <a:pt x="4163" y="1446"/>
                  </a:lnTo>
                  <a:lnTo>
                    <a:pt x="4179" y="1389"/>
                  </a:lnTo>
                  <a:lnTo>
                    <a:pt x="4194" y="1331"/>
                  </a:lnTo>
                  <a:lnTo>
                    <a:pt x="4208" y="1273"/>
                  </a:lnTo>
                  <a:lnTo>
                    <a:pt x="4223" y="1216"/>
                  </a:lnTo>
                  <a:lnTo>
                    <a:pt x="4236" y="1157"/>
                  </a:lnTo>
                  <a:lnTo>
                    <a:pt x="4248" y="1098"/>
                  </a:lnTo>
                  <a:lnTo>
                    <a:pt x="4260" y="1039"/>
                  </a:lnTo>
                  <a:lnTo>
                    <a:pt x="4271" y="980"/>
                  </a:lnTo>
                  <a:lnTo>
                    <a:pt x="4281" y="921"/>
                  </a:lnTo>
                  <a:lnTo>
                    <a:pt x="4291" y="861"/>
                  </a:lnTo>
                  <a:lnTo>
                    <a:pt x="4301" y="801"/>
                  </a:lnTo>
                  <a:lnTo>
                    <a:pt x="4310" y="741"/>
                  </a:lnTo>
                  <a:lnTo>
                    <a:pt x="4318" y="680"/>
                  </a:lnTo>
                  <a:lnTo>
                    <a:pt x="4325" y="620"/>
                  </a:lnTo>
                  <a:lnTo>
                    <a:pt x="4332" y="559"/>
                  </a:lnTo>
                  <a:lnTo>
                    <a:pt x="4337" y="498"/>
                  </a:lnTo>
                  <a:lnTo>
                    <a:pt x="4343" y="435"/>
                  </a:lnTo>
                  <a:lnTo>
                    <a:pt x="4347" y="374"/>
                  </a:lnTo>
                  <a:lnTo>
                    <a:pt x="4351" y="312"/>
                  </a:lnTo>
                  <a:lnTo>
                    <a:pt x="4354" y="251"/>
                  </a:lnTo>
                  <a:lnTo>
                    <a:pt x="4356" y="188"/>
                  </a:lnTo>
                  <a:lnTo>
                    <a:pt x="4358" y="125"/>
                  </a:lnTo>
                  <a:lnTo>
                    <a:pt x="4359" y="63"/>
                  </a:lnTo>
                  <a:lnTo>
                    <a:pt x="4360" y="0"/>
                  </a:lnTo>
                  <a:lnTo>
                    <a:pt x="4269" y="0"/>
                  </a:lnTo>
                  <a:lnTo>
                    <a:pt x="4268" y="62"/>
                  </a:lnTo>
                  <a:lnTo>
                    <a:pt x="4267" y="123"/>
                  </a:lnTo>
                  <a:lnTo>
                    <a:pt x="4266" y="184"/>
                  </a:lnTo>
                  <a:lnTo>
                    <a:pt x="4263" y="245"/>
                  </a:lnTo>
                  <a:lnTo>
                    <a:pt x="4260" y="306"/>
                  </a:lnTo>
                  <a:lnTo>
                    <a:pt x="4256" y="366"/>
                  </a:lnTo>
                  <a:lnTo>
                    <a:pt x="4252" y="427"/>
                  </a:lnTo>
                  <a:lnTo>
                    <a:pt x="4247" y="487"/>
                  </a:lnTo>
                  <a:lnTo>
                    <a:pt x="4241" y="547"/>
                  </a:lnTo>
                  <a:lnTo>
                    <a:pt x="4235" y="606"/>
                  </a:lnTo>
                  <a:lnTo>
                    <a:pt x="4228" y="666"/>
                  </a:lnTo>
                  <a:lnTo>
                    <a:pt x="4220" y="725"/>
                  </a:lnTo>
                  <a:lnTo>
                    <a:pt x="4212" y="784"/>
                  </a:lnTo>
                  <a:lnTo>
                    <a:pt x="4201" y="842"/>
                  </a:lnTo>
                  <a:lnTo>
                    <a:pt x="4192" y="901"/>
                  </a:lnTo>
                  <a:lnTo>
                    <a:pt x="4182" y="960"/>
                  </a:lnTo>
                  <a:lnTo>
                    <a:pt x="4171" y="1018"/>
                  </a:lnTo>
                  <a:lnTo>
                    <a:pt x="4159" y="1075"/>
                  </a:lnTo>
                  <a:lnTo>
                    <a:pt x="4147" y="1133"/>
                  </a:lnTo>
                  <a:lnTo>
                    <a:pt x="4135" y="1190"/>
                  </a:lnTo>
                  <a:lnTo>
                    <a:pt x="4120" y="1247"/>
                  </a:lnTo>
                  <a:lnTo>
                    <a:pt x="4106" y="1304"/>
                  </a:lnTo>
                  <a:lnTo>
                    <a:pt x="4092" y="1360"/>
                  </a:lnTo>
                  <a:lnTo>
                    <a:pt x="4076" y="1416"/>
                  </a:lnTo>
                  <a:lnTo>
                    <a:pt x="4061" y="1472"/>
                  </a:lnTo>
                  <a:lnTo>
                    <a:pt x="4043" y="1528"/>
                  </a:lnTo>
                  <a:lnTo>
                    <a:pt x="4027" y="1582"/>
                  </a:lnTo>
                  <a:lnTo>
                    <a:pt x="4009" y="1638"/>
                  </a:lnTo>
                  <a:lnTo>
                    <a:pt x="3991" y="1692"/>
                  </a:lnTo>
                  <a:lnTo>
                    <a:pt x="3972" y="1746"/>
                  </a:lnTo>
                  <a:lnTo>
                    <a:pt x="3952" y="1800"/>
                  </a:lnTo>
                  <a:lnTo>
                    <a:pt x="3932" y="1854"/>
                  </a:lnTo>
                  <a:lnTo>
                    <a:pt x="3912" y="1908"/>
                  </a:lnTo>
                  <a:lnTo>
                    <a:pt x="3891" y="1960"/>
                  </a:lnTo>
                  <a:lnTo>
                    <a:pt x="3869" y="2013"/>
                  </a:lnTo>
                  <a:lnTo>
                    <a:pt x="3847" y="2065"/>
                  </a:lnTo>
                  <a:lnTo>
                    <a:pt x="3824" y="2117"/>
                  </a:lnTo>
                  <a:lnTo>
                    <a:pt x="3801" y="2169"/>
                  </a:lnTo>
                  <a:lnTo>
                    <a:pt x="3776" y="2220"/>
                  </a:lnTo>
                  <a:lnTo>
                    <a:pt x="3752" y="2271"/>
                  </a:lnTo>
                  <a:lnTo>
                    <a:pt x="3728" y="2321"/>
                  </a:lnTo>
                  <a:lnTo>
                    <a:pt x="3702" y="2372"/>
                  </a:lnTo>
                  <a:lnTo>
                    <a:pt x="3676" y="2421"/>
                  </a:lnTo>
                  <a:lnTo>
                    <a:pt x="3650" y="2470"/>
                  </a:lnTo>
                  <a:lnTo>
                    <a:pt x="3622" y="2520"/>
                  </a:lnTo>
                  <a:lnTo>
                    <a:pt x="3595" y="2568"/>
                  </a:lnTo>
                  <a:lnTo>
                    <a:pt x="3567" y="2616"/>
                  </a:lnTo>
                  <a:lnTo>
                    <a:pt x="3538" y="2664"/>
                  </a:lnTo>
                  <a:lnTo>
                    <a:pt x="3509" y="2711"/>
                  </a:lnTo>
                  <a:lnTo>
                    <a:pt x="3480" y="2758"/>
                  </a:lnTo>
                  <a:lnTo>
                    <a:pt x="3449" y="2805"/>
                  </a:lnTo>
                  <a:lnTo>
                    <a:pt x="3419" y="2851"/>
                  </a:lnTo>
                  <a:lnTo>
                    <a:pt x="3388" y="2897"/>
                  </a:lnTo>
                  <a:lnTo>
                    <a:pt x="3356" y="2942"/>
                  </a:lnTo>
                  <a:lnTo>
                    <a:pt x="3325" y="2987"/>
                  </a:lnTo>
                  <a:lnTo>
                    <a:pt x="3292" y="3031"/>
                  </a:lnTo>
                  <a:lnTo>
                    <a:pt x="3259" y="3075"/>
                  </a:lnTo>
                  <a:lnTo>
                    <a:pt x="3226" y="3119"/>
                  </a:lnTo>
                  <a:lnTo>
                    <a:pt x="3192" y="3162"/>
                  </a:lnTo>
                  <a:lnTo>
                    <a:pt x="3158" y="3205"/>
                  </a:lnTo>
                  <a:lnTo>
                    <a:pt x="3123" y="3247"/>
                  </a:lnTo>
                  <a:lnTo>
                    <a:pt x="3088" y="3289"/>
                  </a:lnTo>
                  <a:lnTo>
                    <a:pt x="3053" y="3329"/>
                  </a:lnTo>
                  <a:lnTo>
                    <a:pt x="3016" y="3370"/>
                  </a:lnTo>
                  <a:lnTo>
                    <a:pt x="2980" y="3411"/>
                  </a:lnTo>
                  <a:lnTo>
                    <a:pt x="2943" y="3450"/>
                  </a:lnTo>
                  <a:lnTo>
                    <a:pt x="2906" y="3490"/>
                  </a:lnTo>
                  <a:lnTo>
                    <a:pt x="2867" y="3528"/>
                  </a:lnTo>
                  <a:lnTo>
                    <a:pt x="2830" y="3567"/>
                  </a:lnTo>
                  <a:lnTo>
                    <a:pt x="2791" y="3604"/>
                  </a:lnTo>
                  <a:lnTo>
                    <a:pt x="2752" y="3642"/>
                  </a:lnTo>
                  <a:lnTo>
                    <a:pt x="2713" y="3679"/>
                  </a:lnTo>
                  <a:lnTo>
                    <a:pt x="2673" y="3715"/>
                  </a:lnTo>
                  <a:lnTo>
                    <a:pt x="2633" y="3750"/>
                  </a:lnTo>
                  <a:lnTo>
                    <a:pt x="2592" y="3785"/>
                  </a:lnTo>
                  <a:lnTo>
                    <a:pt x="2552" y="3820"/>
                  </a:lnTo>
                  <a:lnTo>
                    <a:pt x="2510" y="3854"/>
                  </a:lnTo>
                  <a:lnTo>
                    <a:pt x="2469" y="3888"/>
                  </a:lnTo>
                  <a:lnTo>
                    <a:pt x="2426" y="3921"/>
                  </a:lnTo>
                  <a:lnTo>
                    <a:pt x="2384" y="3954"/>
                  </a:lnTo>
                  <a:lnTo>
                    <a:pt x="2341" y="3985"/>
                  </a:lnTo>
                  <a:lnTo>
                    <a:pt x="2299" y="4017"/>
                  </a:lnTo>
                  <a:lnTo>
                    <a:pt x="2255" y="4048"/>
                  </a:lnTo>
                  <a:lnTo>
                    <a:pt x="2211" y="4078"/>
                  </a:lnTo>
                  <a:lnTo>
                    <a:pt x="2167" y="4108"/>
                  </a:lnTo>
                  <a:lnTo>
                    <a:pt x="2122" y="4137"/>
                  </a:lnTo>
                  <a:lnTo>
                    <a:pt x="2077" y="4165"/>
                  </a:lnTo>
                  <a:lnTo>
                    <a:pt x="2032" y="4193"/>
                  </a:lnTo>
                  <a:lnTo>
                    <a:pt x="1987" y="4221"/>
                  </a:lnTo>
                  <a:lnTo>
                    <a:pt x="1940" y="4247"/>
                  </a:lnTo>
                  <a:lnTo>
                    <a:pt x="1895" y="4273"/>
                  </a:lnTo>
                  <a:lnTo>
                    <a:pt x="1848" y="4299"/>
                  </a:lnTo>
                  <a:lnTo>
                    <a:pt x="1802" y="4324"/>
                  </a:lnTo>
                  <a:lnTo>
                    <a:pt x="1754" y="4347"/>
                  </a:lnTo>
                  <a:lnTo>
                    <a:pt x="1706" y="4371"/>
                  </a:lnTo>
                  <a:lnTo>
                    <a:pt x="1659" y="4395"/>
                  </a:lnTo>
                  <a:lnTo>
                    <a:pt x="1611" y="4416"/>
                  </a:lnTo>
                  <a:lnTo>
                    <a:pt x="1563" y="4438"/>
                  </a:lnTo>
                  <a:lnTo>
                    <a:pt x="1514" y="4459"/>
                  </a:lnTo>
                  <a:lnTo>
                    <a:pt x="1466" y="4480"/>
                  </a:lnTo>
                  <a:lnTo>
                    <a:pt x="1416" y="4500"/>
                  </a:lnTo>
                  <a:lnTo>
                    <a:pt x="1366" y="4519"/>
                  </a:lnTo>
                  <a:lnTo>
                    <a:pt x="1317" y="4537"/>
                  </a:lnTo>
                  <a:lnTo>
                    <a:pt x="1267" y="4555"/>
                  </a:lnTo>
                  <a:lnTo>
                    <a:pt x="1217" y="4572"/>
                  </a:lnTo>
                  <a:lnTo>
                    <a:pt x="1167" y="4588"/>
                  </a:lnTo>
                  <a:lnTo>
                    <a:pt x="1115" y="4604"/>
                  </a:lnTo>
                  <a:lnTo>
                    <a:pt x="1065" y="4620"/>
                  </a:lnTo>
                  <a:lnTo>
                    <a:pt x="1014" y="4633"/>
                  </a:lnTo>
                  <a:lnTo>
                    <a:pt x="963" y="4648"/>
                  </a:lnTo>
                  <a:lnTo>
                    <a:pt x="911" y="4661"/>
                  </a:lnTo>
                  <a:lnTo>
                    <a:pt x="859" y="4673"/>
                  </a:lnTo>
                  <a:lnTo>
                    <a:pt x="807" y="4684"/>
                  </a:lnTo>
                  <a:lnTo>
                    <a:pt x="754" y="4696"/>
                  </a:lnTo>
                  <a:lnTo>
                    <a:pt x="701" y="4706"/>
                  </a:lnTo>
                  <a:lnTo>
                    <a:pt x="649" y="4715"/>
                  </a:lnTo>
                  <a:lnTo>
                    <a:pt x="596" y="4724"/>
                  </a:lnTo>
                  <a:lnTo>
                    <a:pt x="543" y="4732"/>
                  </a:lnTo>
                  <a:lnTo>
                    <a:pt x="489" y="4739"/>
                  </a:lnTo>
                  <a:lnTo>
                    <a:pt x="435" y="4745"/>
                  </a:lnTo>
                  <a:lnTo>
                    <a:pt x="382" y="4751"/>
                  </a:lnTo>
                  <a:lnTo>
                    <a:pt x="328" y="4756"/>
                  </a:lnTo>
                  <a:lnTo>
                    <a:pt x="274" y="4760"/>
                  </a:lnTo>
                  <a:lnTo>
                    <a:pt x="220" y="4763"/>
                  </a:lnTo>
                  <a:lnTo>
                    <a:pt x="165" y="4767"/>
                  </a:lnTo>
                  <a:lnTo>
                    <a:pt x="110" y="4769"/>
                  </a:lnTo>
                  <a:lnTo>
                    <a:pt x="56" y="4769"/>
                  </a:lnTo>
                  <a:lnTo>
                    <a:pt x="0" y="4770"/>
                  </a:lnTo>
                  <a:lnTo>
                    <a:pt x="0" y="4872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7" name="Freeform 69"/>
            <p:cNvSpPr>
              <a:spLocks/>
            </p:cNvSpPr>
            <p:nvPr/>
          </p:nvSpPr>
          <p:spPr bwMode="auto">
            <a:xfrm>
              <a:off x="4028" y="2221"/>
              <a:ext cx="726" cy="696"/>
            </a:xfrm>
            <a:custGeom>
              <a:avLst/>
              <a:gdLst>
                <a:gd name="T0" fmla="*/ 0 w 4359"/>
                <a:gd name="T1" fmla="*/ 0 h 4872"/>
                <a:gd name="T2" fmla="*/ 0 w 4359"/>
                <a:gd name="T3" fmla="*/ 0 h 4872"/>
                <a:gd name="T4" fmla="*/ 0 w 4359"/>
                <a:gd name="T5" fmla="*/ 0 h 4872"/>
                <a:gd name="T6" fmla="*/ 0 w 4359"/>
                <a:gd name="T7" fmla="*/ 0 h 4872"/>
                <a:gd name="T8" fmla="*/ 0 w 4359"/>
                <a:gd name="T9" fmla="*/ 0 h 4872"/>
                <a:gd name="T10" fmla="*/ 0 w 4359"/>
                <a:gd name="T11" fmla="*/ 0 h 4872"/>
                <a:gd name="T12" fmla="*/ 0 w 4359"/>
                <a:gd name="T13" fmla="*/ 0 h 4872"/>
                <a:gd name="T14" fmla="*/ 0 w 4359"/>
                <a:gd name="T15" fmla="*/ 0 h 4872"/>
                <a:gd name="T16" fmla="*/ 0 w 4359"/>
                <a:gd name="T17" fmla="*/ 0 h 4872"/>
                <a:gd name="T18" fmla="*/ 0 w 4359"/>
                <a:gd name="T19" fmla="*/ 0 h 4872"/>
                <a:gd name="T20" fmla="*/ 0 w 4359"/>
                <a:gd name="T21" fmla="*/ 0 h 4872"/>
                <a:gd name="T22" fmla="*/ 0 w 4359"/>
                <a:gd name="T23" fmla="*/ 0 h 4872"/>
                <a:gd name="T24" fmla="*/ 0 w 4359"/>
                <a:gd name="T25" fmla="*/ 0 h 4872"/>
                <a:gd name="T26" fmla="*/ 0 w 4359"/>
                <a:gd name="T27" fmla="*/ 0 h 4872"/>
                <a:gd name="T28" fmla="*/ 0 w 4359"/>
                <a:gd name="T29" fmla="*/ 0 h 4872"/>
                <a:gd name="T30" fmla="*/ 0 w 4359"/>
                <a:gd name="T31" fmla="*/ 0 h 4872"/>
                <a:gd name="T32" fmla="*/ 0 w 4359"/>
                <a:gd name="T33" fmla="*/ 0 h 4872"/>
                <a:gd name="T34" fmla="*/ 0 w 4359"/>
                <a:gd name="T35" fmla="*/ 0 h 4872"/>
                <a:gd name="T36" fmla="*/ 0 w 4359"/>
                <a:gd name="T37" fmla="*/ 0 h 4872"/>
                <a:gd name="T38" fmla="*/ 0 w 4359"/>
                <a:gd name="T39" fmla="*/ 0 h 4872"/>
                <a:gd name="T40" fmla="*/ 0 w 4359"/>
                <a:gd name="T41" fmla="*/ 0 h 4872"/>
                <a:gd name="T42" fmla="*/ 0 w 4359"/>
                <a:gd name="T43" fmla="*/ 0 h 4872"/>
                <a:gd name="T44" fmla="*/ 0 w 4359"/>
                <a:gd name="T45" fmla="*/ 0 h 4872"/>
                <a:gd name="T46" fmla="*/ 0 w 4359"/>
                <a:gd name="T47" fmla="*/ 0 h 4872"/>
                <a:gd name="T48" fmla="*/ 0 w 4359"/>
                <a:gd name="T49" fmla="*/ 0 h 4872"/>
                <a:gd name="T50" fmla="*/ 0 w 4359"/>
                <a:gd name="T51" fmla="*/ 0 h 4872"/>
                <a:gd name="T52" fmla="*/ 0 w 4359"/>
                <a:gd name="T53" fmla="*/ 0 h 4872"/>
                <a:gd name="T54" fmla="*/ 0 w 4359"/>
                <a:gd name="T55" fmla="*/ 0 h 4872"/>
                <a:gd name="T56" fmla="*/ 0 w 4359"/>
                <a:gd name="T57" fmla="*/ 0 h 4872"/>
                <a:gd name="T58" fmla="*/ 0 w 4359"/>
                <a:gd name="T59" fmla="*/ 0 h 4872"/>
                <a:gd name="T60" fmla="*/ 0 w 4359"/>
                <a:gd name="T61" fmla="*/ 0 h 4872"/>
                <a:gd name="T62" fmla="*/ 0 w 4359"/>
                <a:gd name="T63" fmla="*/ 0 h 4872"/>
                <a:gd name="T64" fmla="*/ 0 w 4359"/>
                <a:gd name="T65" fmla="*/ 0 h 4872"/>
                <a:gd name="T66" fmla="*/ 0 w 4359"/>
                <a:gd name="T67" fmla="*/ 0 h 4872"/>
                <a:gd name="T68" fmla="*/ 0 w 4359"/>
                <a:gd name="T69" fmla="*/ 0 h 4872"/>
                <a:gd name="T70" fmla="*/ 0 w 4359"/>
                <a:gd name="T71" fmla="*/ 0 h 4872"/>
                <a:gd name="T72" fmla="*/ 0 w 4359"/>
                <a:gd name="T73" fmla="*/ 0 h 4872"/>
                <a:gd name="T74" fmla="*/ 0 w 4359"/>
                <a:gd name="T75" fmla="*/ 0 h 4872"/>
                <a:gd name="T76" fmla="*/ 0 w 4359"/>
                <a:gd name="T77" fmla="*/ 0 h 4872"/>
                <a:gd name="T78" fmla="*/ 0 w 4359"/>
                <a:gd name="T79" fmla="*/ 0 h 4872"/>
                <a:gd name="T80" fmla="*/ 0 w 4359"/>
                <a:gd name="T81" fmla="*/ 0 h 4872"/>
                <a:gd name="T82" fmla="*/ 0 w 4359"/>
                <a:gd name="T83" fmla="*/ 0 h 4872"/>
                <a:gd name="T84" fmla="*/ 0 w 4359"/>
                <a:gd name="T85" fmla="*/ 0 h 4872"/>
                <a:gd name="T86" fmla="*/ 0 w 4359"/>
                <a:gd name="T87" fmla="*/ 0 h 4872"/>
                <a:gd name="T88" fmla="*/ 0 w 4359"/>
                <a:gd name="T89" fmla="*/ 0 h 4872"/>
                <a:gd name="T90" fmla="*/ 0 w 4359"/>
                <a:gd name="T91" fmla="*/ 0 h 4872"/>
                <a:gd name="T92" fmla="*/ 0 w 4359"/>
                <a:gd name="T93" fmla="*/ 0 h 4872"/>
                <a:gd name="T94" fmla="*/ 0 w 4359"/>
                <a:gd name="T95" fmla="*/ 0 h 4872"/>
                <a:gd name="T96" fmla="*/ 0 w 4359"/>
                <a:gd name="T97" fmla="*/ 0 h 4872"/>
                <a:gd name="T98" fmla="*/ 0 w 4359"/>
                <a:gd name="T99" fmla="*/ 0 h 4872"/>
                <a:gd name="T100" fmla="*/ 0 w 4359"/>
                <a:gd name="T101" fmla="*/ 0 h 4872"/>
                <a:gd name="T102" fmla="*/ 0 w 4359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2"/>
                <a:gd name="T158" fmla="*/ 4359 w 4359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2">
                  <a:moveTo>
                    <a:pt x="0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1" y="125"/>
                  </a:lnTo>
                  <a:lnTo>
                    <a:pt x="3" y="188"/>
                  </a:lnTo>
                  <a:lnTo>
                    <a:pt x="6" y="251"/>
                  </a:lnTo>
                  <a:lnTo>
                    <a:pt x="9" y="312"/>
                  </a:lnTo>
                  <a:lnTo>
                    <a:pt x="13" y="374"/>
                  </a:lnTo>
                  <a:lnTo>
                    <a:pt x="17" y="435"/>
                  </a:lnTo>
                  <a:lnTo>
                    <a:pt x="22" y="498"/>
                  </a:lnTo>
                  <a:lnTo>
                    <a:pt x="28" y="559"/>
                  </a:lnTo>
                  <a:lnTo>
                    <a:pt x="35" y="620"/>
                  </a:lnTo>
                  <a:lnTo>
                    <a:pt x="42" y="680"/>
                  </a:lnTo>
                  <a:lnTo>
                    <a:pt x="50" y="741"/>
                  </a:lnTo>
                  <a:lnTo>
                    <a:pt x="58" y="801"/>
                  </a:lnTo>
                  <a:lnTo>
                    <a:pt x="68" y="861"/>
                  </a:lnTo>
                  <a:lnTo>
                    <a:pt x="78" y="921"/>
                  </a:lnTo>
                  <a:lnTo>
                    <a:pt x="89" y="980"/>
                  </a:lnTo>
                  <a:lnTo>
                    <a:pt x="100" y="1039"/>
                  </a:lnTo>
                  <a:lnTo>
                    <a:pt x="112" y="1098"/>
                  </a:lnTo>
                  <a:lnTo>
                    <a:pt x="124" y="1157"/>
                  </a:lnTo>
                  <a:lnTo>
                    <a:pt x="137" y="1216"/>
                  </a:lnTo>
                  <a:lnTo>
                    <a:pt x="152" y="1273"/>
                  </a:lnTo>
                  <a:lnTo>
                    <a:pt x="166" y="1331"/>
                  </a:lnTo>
                  <a:lnTo>
                    <a:pt x="181" y="1389"/>
                  </a:lnTo>
                  <a:lnTo>
                    <a:pt x="196" y="1446"/>
                  </a:lnTo>
                  <a:lnTo>
                    <a:pt x="212" y="1503"/>
                  </a:lnTo>
                  <a:lnTo>
                    <a:pt x="229" y="1561"/>
                  </a:lnTo>
                  <a:lnTo>
                    <a:pt x="247" y="1616"/>
                  </a:lnTo>
                  <a:lnTo>
                    <a:pt x="265" y="1673"/>
                  </a:lnTo>
                  <a:lnTo>
                    <a:pt x="283" y="1728"/>
                  </a:lnTo>
                  <a:lnTo>
                    <a:pt x="302" y="1783"/>
                  </a:lnTo>
                  <a:lnTo>
                    <a:pt x="323" y="1839"/>
                  </a:lnTo>
                  <a:lnTo>
                    <a:pt x="343" y="1893"/>
                  </a:lnTo>
                  <a:lnTo>
                    <a:pt x="364" y="1949"/>
                  </a:lnTo>
                  <a:lnTo>
                    <a:pt x="385" y="2002"/>
                  </a:lnTo>
                  <a:lnTo>
                    <a:pt x="408" y="2056"/>
                  </a:lnTo>
                  <a:lnTo>
                    <a:pt x="431" y="2109"/>
                  </a:lnTo>
                  <a:lnTo>
                    <a:pt x="454" y="2162"/>
                  </a:lnTo>
                  <a:lnTo>
                    <a:pt x="477" y="2215"/>
                  </a:lnTo>
                  <a:lnTo>
                    <a:pt x="502" y="2267"/>
                  </a:lnTo>
                  <a:lnTo>
                    <a:pt x="527" y="2320"/>
                  </a:lnTo>
                  <a:lnTo>
                    <a:pt x="552" y="2372"/>
                  </a:lnTo>
                  <a:lnTo>
                    <a:pt x="579" y="2422"/>
                  </a:lnTo>
                  <a:lnTo>
                    <a:pt x="605" y="2473"/>
                  </a:lnTo>
                  <a:lnTo>
                    <a:pt x="632" y="2523"/>
                  </a:lnTo>
                  <a:lnTo>
                    <a:pt x="660" y="2573"/>
                  </a:lnTo>
                  <a:lnTo>
                    <a:pt x="688" y="2623"/>
                  </a:lnTo>
                  <a:lnTo>
                    <a:pt x="717" y="2672"/>
                  </a:lnTo>
                  <a:lnTo>
                    <a:pt x="746" y="2721"/>
                  </a:lnTo>
                  <a:lnTo>
                    <a:pt x="776" y="2770"/>
                  </a:lnTo>
                  <a:lnTo>
                    <a:pt x="805" y="2817"/>
                  </a:lnTo>
                  <a:lnTo>
                    <a:pt x="837" y="2865"/>
                  </a:lnTo>
                  <a:lnTo>
                    <a:pt x="868" y="2912"/>
                  </a:lnTo>
                  <a:lnTo>
                    <a:pt x="900" y="2958"/>
                  </a:lnTo>
                  <a:lnTo>
                    <a:pt x="932" y="3005"/>
                  </a:lnTo>
                  <a:lnTo>
                    <a:pt x="964" y="3051"/>
                  </a:lnTo>
                  <a:lnTo>
                    <a:pt x="998" y="3096"/>
                  </a:lnTo>
                  <a:lnTo>
                    <a:pt x="1031" y="3141"/>
                  </a:lnTo>
                  <a:lnTo>
                    <a:pt x="1066" y="3186"/>
                  </a:lnTo>
                  <a:lnTo>
                    <a:pt x="1100" y="3230"/>
                  </a:lnTo>
                  <a:lnTo>
                    <a:pt x="1134" y="3273"/>
                  </a:lnTo>
                  <a:lnTo>
                    <a:pt x="1170" y="3316"/>
                  </a:lnTo>
                  <a:lnTo>
                    <a:pt x="1206" y="3359"/>
                  </a:lnTo>
                  <a:lnTo>
                    <a:pt x="1243" y="3401"/>
                  </a:lnTo>
                  <a:lnTo>
                    <a:pt x="1279" y="3443"/>
                  </a:lnTo>
                  <a:lnTo>
                    <a:pt x="1317" y="3483"/>
                  </a:lnTo>
                  <a:lnTo>
                    <a:pt x="1354" y="3524"/>
                  </a:lnTo>
                  <a:lnTo>
                    <a:pt x="1392" y="3565"/>
                  </a:lnTo>
                  <a:lnTo>
                    <a:pt x="1431" y="3604"/>
                  </a:lnTo>
                  <a:lnTo>
                    <a:pt x="1469" y="3643"/>
                  </a:lnTo>
                  <a:lnTo>
                    <a:pt x="1509" y="3681"/>
                  </a:lnTo>
                  <a:lnTo>
                    <a:pt x="1548" y="3720"/>
                  </a:lnTo>
                  <a:lnTo>
                    <a:pt x="1589" y="3757"/>
                  </a:lnTo>
                  <a:lnTo>
                    <a:pt x="1629" y="3794"/>
                  </a:lnTo>
                  <a:lnTo>
                    <a:pt x="1671" y="3830"/>
                  </a:lnTo>
                  <a:lnTo>
                    <a:pt x="1712" y="3867"/>
                  </a:lnTo>
                  <a:lnTo>
                    <a:pt x="1754" y="3902"/>
                  </a:lnTo>
                  <a:lnTo>
                    <a:pt x="1796" y="3937"/>
                  </a:lnTo>
                  <a:lnTo>
                    <a:pt x="1839" y="3971"/>
                  </a:lnTo>
                  <a:lnTo>
                    <a:pt x="1881" y="4005"/>
                  </a:lnTo>
                  <a:lnTo>
                    <a:pt x="1925" y="4039"/>
                  </a:lnTo>
                  <a:lnTo>
                    <a:pt x="1968" y="4070"/>
                  </a:lnTo>
                  <a:lnTo>
                    <a:pt x="2012" y="4103"/>
                  </a:lnTo>
                  <a:lnTo>
                    <a:pt x="2056" y="4135"/>
                  </a:lnTo>
                  <a:lnTo>
                    <a:pt x="2102" y="4165"/>
                  </a:lnTo>
                  <a:lnTo>
                    <a:pt x="2146" y="4196"/>
                  </a:lnTo>
                  <a:lnTo>
                    <a:pt x="2192" y="4225"/>
                  </a:lnTo>
                  <a:lnTo>
                    <a:pt x="2238" y="4255"/>
                  </a:lnTo>
                  <a:lnTo>
                    <a:pt x="2284" y="4283"/>
                  </a:lnTo>
                  <a:lnTo>
                    <a:pt x="2331" y="4310"/>
                  </a:lnTo>
                  <a:lnTo>
                    <a:pt x="2377" y="4337"/>
                  </a:lnTo>
                  <a:lnTo>
                    <a:pt x="2425" y="4364"/>
                  </a:lnTo>
                  <a:lnTo>
                    <a:pt x="2472" y="4390"/>
                  </a:lnTo>
                  <a:lnTo>
                    <a:pt x="2520" y="4415"/>
                  </a:lnTo>
                  <a:lnTo>
                    <a:pt x="2568" y="4440"/>
                  </a:lnTo>
                  <a:lnTo>
                    <a:pt x="2616" y="4465"/>
                  </a:lnTo>
                  <a:lnTo>
                    <a:pt x="2666" y="4488"/>
                  </a:lnTo>
                  <a:lnTo>
                    <a:pt x="2714" y="4511"/>
                  </a:lnTo>
                  <a:lnTo>
                    <a:pt x="2764" y="4533"/>
                  </a:lnTo>
                  <a:lnTo>
                    <a:pt x="2813" y="4554"/>
                  </a:lnTo>
                  <a:lnTo>
                    <a:pt x="2863" y="4576"/>
                  </a:lnTo>
                  <a:lnTo>
                    <a:pt x="2913" y="4596"/>
                  </a:lnTo>
                  <a:lnTo>
                    <a:pt x="2963" y="4615"/>
                  </a:lnTo>
                  <a:lnTo>
                    <a:pt x="3014" y="4635"/>
                  </a:lnTo>
                  <a:lnTo>
                    <a:pt x="3066" y="4653"/>
                  </a:lnTo>
                  <a:lnTo>
                    <a:pt x="3116" y="4670"/>
                  </a:lnTo>
                  <a:lnTo>
                    <a:pt x="3168" y="4687"/>
                  </a:lnTo>
                  <a:lnTo>
                    <a:pt x="3220" y="4702"/>
                  </a:lnTo>
                  <a:lnTo>
                    <a:pt x="3272" y="4718"/>
                  </a:lnTo>
                  <a:lnTo>
                    <a:pt x="3325" y="4733"/>
                  </a:lnTo>
                  <a:lnTo>
                    <a:pt x="3377" y="4746"/>
                  </a:lnTo>
                  <a:lnTo>
                    <a:pt x="3430" y="4760"/>
                  </a:lnTo>
                  <a:lnTo>
                    <a:pt x="3483" y="4773"/>
                  </a:lnTo>
                  <a:lnTo>
                    <a:pt x="3536" y="4785"/>
                  </a:lnTo>
                  <a:lnTo>
                    <a:pt x="3590" y="4796"/>
                  </a:lnTo>
                  <a:lnTo>
                    <a:pt x="3643" y="4806"/>
                  </a:lnTo>
                  <a:lnTo>
                    <a:pt x="3697" y="4815"/>
                  </a:lnTo>
                  <a:lnTo>
                    <a:pt x="3751" y="4825"/>
                  </a:lnTo>
                  <a:lnTo>
                    <a:pt x="3805" y="4832"/>
                  </a:lnTo>
                  <a:lnTo>
                    <a:pt x="3860" y="4840"/>
                  </a:lnTo>
                  <a:lnTo>
                    <a:pt x="3915" y="4847"/>
                  </a:lnTo>
                  <a:lnTo>
                    <a:pt x="3969" y="4853"/>
                  </a:lnTo>
                  <a:lnTo>
                    <a:pt x="4025" y="4857"/>
                  </a:lnTo>
                  <a:lnTo>
                    <a:pt x="4080" y="4862"/>
                  </a:lnTo>
                  <a:lnTo>
                    <a:pt x="4135" y="4865"/>
                  </a:lnTo>
                  <a:lnTo>
                    <a:pt x="4191" y="4869"/>
                  </a:lnTo>
                  <a:lnTo>
                    <a:pt x="4248" y="4870"/>
                  </a:lnTo>
                  <a:lnTo>
                    <a:pt x="4303" y="4872"/>
                  </a:lnTo>
                  <a:lnTo>
                    <a:pt x="4359" y="4872"/>
                  </a:lnTo>
                  <a:lnTo>
                    <a:pt x="4359" y="4770"/>
                  </a:lnTo>
                  <a:lnTo>
                    <a:pt x="4304" y="4769"/>
                  </a:lnTo>
                  <a:lnTo>
                    <a:pt x="4250" y="4769"/>
                  </a:lnTo>
                  <a:lnTo>
                    <a:pt x="4195" y="4767"/>
                  </a:lnTo>
                  <a:lnTo>
                    <a:pt x="4140" y="4763"/>
                  </a:lnTo>
                  <a:lnTo>
                    <a:pt x="4086" y="4760"/>
                  </a:lnTo>
                  <a:lnTo>
                    <a:pt x="4032" y="4756"/>
                  </a:lnTo>
                  <a:lnTo>
                    <a:pt x="3977" y="4751"/>
                  </a:lnTo>
                  <a:lnTo>
                    <a:pt x="3924" y="4745"/>
                  </a:lnTo>
                  <a:lnTo>
                    <a:pt x="3870" y="4739"/>
                  </a:lnTo>
                  <a:lnTo>
                    <a:pt x="3817" y="4732"/>
                  </a:lnTo>
                  <a:lnTo>
                    <a:pt x="3764" y="4724"/>
                  </a:lnTo>
                  <a:lnTo>
                    <a:pt x="3710" y="4715"/>
                  </a:lnTo>
                  <a:lnTo>
                    <a:pt x="3658" y="4706"/>
                  </a:lnTo>
                  <a:lnTo>
                    <a:pt x="3605" y="4696"/>
                  </a:lnTo>
                  <a:lnTo>
                    <a:pt x="3553" y="4684"/>
                  </a:lnTo>
                  <a:lnTo>
                    <a:pt x="3501" y="4673"/>
                  </a:lnTo>
                  <a:lnTo>
                    <a:pt x="3449" y="4661"/>
                  </a:lnTo>
                  <a:lnTo>
                    <a:pt x="3397" y="4648"/>
                  </a:lnTo>
                  <a:lnTo>
                    <a:pt x="3346" y="4633"/>
                  </a:lnTo>
                  <a:lnTo>
                    <a:pt x="3295" y="4620"/>
                  </a:lnTo>
                  <a:lnTo>
                    <a:pt x="3244" y="4604"/>
                  </a:lnTo>
                  <a:lnTo>
                    <a:pt x="3193" y="4588"/>
                  </a:lnTo>
                  <a:lnTo>
                    <a:pt x="3142" y="4572"/>
                  </a:lnTo>
                  <a:lnTo>
                    <a:pt x="3093" y="4555"/>
                  </a:lnTo>
                  <a:lnTo>
                    <a:pt x="3042" y="4537"/>
                  </a:lnTo>
                  <a:lnTo>
                    <a:pt x="2993" y="4519"/>
                  </a:lnTo>
                  <a:lnTo>
                    <a:pt x="2943" y="4500"/>
                  </a:lnTo>
                  <a:lnTo>
                    <a:pt x="2894" y="4480"/>
                  </a:lnTo>
                  <a:lnTo>
                    <a:pt x="2846" y="4459"/>
                  </a:lnTo>
                  <a:lnTo>
                    <a:pt x="2797" y="4438"/>
                  </a:lnTo>
                  <a:lnTo>
                    <a:pt x="2749" y="4416"/>
                  </a:lnTo>
                  <a:lnTo>
                    <a:pt x="2700" y="4395"/>
                  </a:lnTo>
                  <a:lnTo>
                    <a:pt x="2653" y="4371"/>
                  </a:lnTo>
                  <a:lnTo>
                    <a:pt x="2605" y="4347"/>
                  </a:lnTo>
                  <a:lnTo>
                    <a:pt x="2558" y="4324"/>
                  </a:lnTo>
                  <a:lnTo>
                    <a:pt x="2512" y="4299"/>
                  </a:lnTo>
                  <a:lnTo>
                    <a:pt x="2465" y="4273"/>
                  </a:lnTo>
                  <a:lnTo>
                    <a:pt x="2419" y="4247"/>
                  </a:lnTo>
                  <a:lnTo>
                    <a:pt x="2373" y="4221"/>
                  </a:lnTo>
                  <a:lnTo>
                    <a:pt x="2328" y="4193"/>
                  </a:lnTo>
                  <a:lnTo>
                    <a:pt x="2282" y="4165"/>
                  </a:lnTo>
                  <a:lnTo>
                    <a:pt x="2238" y="4137"/>
                  </a:lnTo>
                  <a:lnTo>
                    <a:pt x="2193" y="4108"/>
                  </a:lnTo>
                  <a:lnTo>
                    <a:pt x="2149" y="4078"/>
                  </a:lnTo>
                  <a:lnTo>
                    <a:pt x="2105" y="4048"/>
                  </a:lnTo>
                  <a:lnTo>
                    <a:pt x="2061" y="4017"/>
                  </a:lnTo>
                  <a:lnTo>
                    <a:pt x="2018" y="3985"/>
                  </a:lnTo>
                  <a:lnTo>
                    <a:pt x="1975" y="3954"/>
                  </a:lnTo>
                  <a:lnTo>
                    <a:pt x="1933" y="3921"/>
                  </a:lnTo>
                  <a:lnTo>
                    <a:pt x="1891" y="3888"/>
                  </a:lnTo>
                  <a:lnTo>
                    <a:pt x="1849" y="3854"/>
                  </a:lnTo>
                  <a:lnTo>
                    <a:pt x="1808" y="3820"/>
                  </a:lnTo>
                  <a:lnTo>
                    <a:pt x="1767" y="3785"/>
                  </a:lnTo>
                  <a:lnTo>
                    <a:pt x="1726" y="3750"/>
                  </a:lnTo>
                  <a:lnTo>
                    <a:pt x="1687" y="3715"/>
                  </a:lnTo>
                  <a:lnTo>
                    <a:pt x="1646" y="3679"/>
                  </a:lnTo>
                  <a:lnTo>
                    <a:pt x="1608" y="3642"/>
                  </a:lnTo>
                  <a:lnTo>
                    <a:pt x="1569" y="3604"/>
                  </a:lnTo>
                  <a:lnTo>
                    <a:pt x="1530" y="3567"/>
                  </a:lnTo>
                  <a:lnTo>
                    <a:pt x="1492" y="3528"/>
                  </a:lnTo>
                  <a:lnTo>
                    <a:pt x="1454" y="3490"/>
                  </a:lnTo>
                  <a:lnTo>
                    <a:pt x="1417" y="3450"/>
                  </a:lnTo>
                  <a:lnTo>
                    <a:pt x="1380" y="3411"/>
                  </a:lnTo>
                  <a:lnTo>
                    <a:pt x="1344" y="3370"/>
                  </a:lnTo>
                  <a:lnTo>
                    <a:pt x="1307" y="3329"/>
                  </a:lnTo>
                  <a:lnTo>
                    <a:pt x="1272" y="3289"/>
                  </a:lnTo>
                  <a:lnTo>
                    <a:pt x="1237" y="3247"/>
                  </a:lnTo>
                  <a:lnTo>
                    <a:pt x="1202" y="3205"/>
                  </a:lnTo>
                  <a:lnTo>
                    <a:pt x="1168" y="3162"/>
                  </a:lnTo>
                  <a:lnTo>
                    <a:pt x="1134" y="3119"/>
                  </a:lnTo>
                  <a:lnTo>
                    <a:pt x="1101" y="3075"/>
                  </a:lnTo>
                  <a:lnTo>
                    <a:pt x="1068" y="3031"/>
                  </a:lnTo>
                  <a:lnTo>
                    <a:pt x="1035" y="2987"/>
                  </a:lnTo>
                  <a:lnTo>
                    <a:pt x="1003" y="2942"/>
                  </a:lnTo>
                  <a:lnTo>
                    <a:pt x="971" y="2897"/>
                  </a:lnTo>
                  <a:lnTo>
                    <a:pt x="941" y="2851"/>
                  </a:lnTo>
                  <a:lnTo>
                    <a:pt x="910" y="2805"/>
                  </a:lnTo>
                  <a:lnTo>
                    <a:pt x="880" y="2758"/>
                  </a:lnTo>
                  <a:lnTo>
                    <a:pt x="851" y="2712"/>
                  </a:lnTo>
                  <a:lnTo>
                    <a:pt x="822" y="2664"/>
                  </a:lnTo>
                  <a:lnTo>
                    <a:pt x="793" y="2616"/>
                  </a:lnTo>
                  <a:lnTo>
                    <a:pt x="765" y="2568"/>
                  </a:lnTo>
                  <a:lnTo>
                    <a:pt x="738" y="2520"/>
                  </a:lnTo>
                  <a:lnTo>
                    <a:pt x="710" y="2470"/>
                  </a:lnTo>
                  <a:lnTo>
                    <a:pt x="684" y="2421"/>
                  </a:lnTo>
                  <a:lnTo>
                    <a:pt x="658" y="2372"/>
                  </a:lnTo>
                  <a:lnTo>
                    <a:pt x="632" y="2321"/>
                  </a:lnTo>
                  <a:lnTo>
                    <a:pt x="607" y="2271"/>
                  </a:lnTo>
                  <a:lnTo>
                    <a:pt x="583" y="2220"/>
                  </a:lnTo>
                  <a:lnTo>
                    <a:pt x="558" y="2169"/>
                  </a:lnTo>
                  <a:lnTo>
                    <a:pt x="535" y="2117"/>
                  </a:lnTo>
                  <a:lnTo>
                    <a:pt x="513" y="2065"/>
                  </a:lnTo>
                  <a:lnTo>
                    <a:pt x="491" y="2013"/>
                  </a:lnTo>
                  <a:lnTo>
                    <a:pt x="469" y="1960"/>
                  </a:lnTo>
                  <a:lnTo>
                    <a:pt x="448" y="1908"/>
                  </a:lnTo>
                  <a:lnTo>
                    <a:pt x="427" y="1854"/>
                  </a:lnTo>
                  <a:lnTo>
                    <a:pt x="407" y="1800"/>
                  </a:lnTo>
                  <a:lnTo>
                    <a:pt x="387" y="1746"/>
                  </a:lnTo>
                  <a:lnTo>
                    <a:pt x="369" y="1692"/>
                  </a:lnTo>
                  <a:lnTo>
                    <a:pt x="351" y="1638"/>
                  </a:lnTo>
                  <a:lnTo>
                    <a:pt x="333" y="1582"/>
                  </a:lnTo>
                  <a:lnTo>
                    <a:pt x="316" y="1528"/>
                  </a:lnTo>
                  <a:lnTo>
                    <a:pt x="299" y="1472"/>
                  </a:lnTo>
                  <a:lnTo>
                    <a:pt x="283" y="1416"/>
                  </a:lnTo>
                  <a:lnTo>
                    <a:pt x="268" y="1360"/>
                  </a:lnTo>
                  <a:lnTo>
                    <a:pt x="253" y="1304"/>
                  </a:lnTo>
                  <a:lnTo>
                    <a:pt x="240" y="1247"/>
                  </a:lnTo>
                  <a:lnTo>
                    <a:pt x="225" y="1190"/>
                  </a:lnTo>
                  <a:lnTo>
                    <a:pt x="212" y="1133"/>
                  </a:lnTo>
                  <a:lnTo>
                    <a:pt x="200" y="1075"/>
                  </a:lnTo>
                  <a:lnTo>
                    <a:pt x="189" y="1018"/>
                  </a:lnTo>
                  <a:lnTo>
                    <a:pt x="178" y="960"/>
                  </a:lnTo>
                  <a:lnTo>
                    <a:pt x="168" y="901"/>
                  </a:lnTo>
                  <a:lnTo>
                    <a:pt x="158" y="842"/>
                  </a:lnTo>
                  <a:lnTo>
                    <a:pt x="149" y="784"/>
                  </a:lnTo>
                  <a:lnTo>
                    <a:pt x="140" y="725"/>
                  </a:lnTo>
                  <a:lnTo>
                    <a:pt x="132" y="666"/>
                  </a:lnTo>
                  <a:lnTo>
                    <a:pt x="125" y="606"/>
                  </a:lnTo>
                  <a:lnTo>
                    <a:pt x="119" y="547"/>
                  </a:lnTo>
                  <a:lnTo>
                    <a:pt x="113" y="487"/>
                  </a:lnTo>
                  <a:lnTo>
                    <a:pt x="108" y="427"/>
                  </a:lnTo>
                  <a:lnTo>
                    <a:pt x="103" y="366"/>
                  </a:lnTo>
                  <a:lnTo>
                    <a:pt x="100" y="306"/>
                  </a:lnTo>
                  <a:lnTo>
                    <a:pt x="96" y="245"/>
                  </a:lnTo>
                  <a:lnTo>
                    <a:pt x="94" y="184"/>
                  </a:lnTo>
                  <a:lnTo>
                    <a:pt x="92" y="123"/>
                  </a:lnTo>
                  <a:lnTo>
                    <a:pt x="91" y="62"/>
                  </a:lnTo>
                  <a:lnTo>
                    <a:pt x="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8" name="Freeform 70"/>
            <p:cNvSpPr>
              <a:spLocks/>
            </p:cNvSpPr>
            <p:nvPr/>
          </p:nvSpPr>
          <p:spPr bwMode="auto">
            <a:xfrm>
              <a:off x="4028" y="1525"/>
              <a:ext cx="726" cy="696"/>
            </a:xfrm>
            <a:custGeom>
              <a:avLst/>
              <a:gdLst>
                <a:gd name="T0" fmla="*/ 0 w 4359"/>
                <a:gd name="T1" fmla="*/ 0 h 4871"/>
                <a:gd name="T2" fmla="*/ 0 w 4359"/>
                <a:gd name="T3" fmla="*/ 0 h 4871"/>
                <a:gd name="T4" fmla="*/ 0 w 4359"/>
                <a:gd name="T5" fmla="*/ 0 h 4871"/>
                <a:gd name="T6" fmla="*/ 0 w 4359"/>
                <a:gd name="T7" fmla="*/ 0 h 4871"/>
                <a:gd name="T8" fmla="*/ 0 w 4359"/>
                <a:gd name="T9" fmla="*/ 0 h 4871"/>
                <a:gd name="T10" fmla="*/ 0 w 4359"/>
                <a:gd name="T11" fmla="*/ 0 h 4871"/>
                <a:gd name="T12" fmla="*/ 0 w 4359"/>
                <a:gd name="T13" fmla="*/ 0 h 4871"/>
                <a:gd name="T14" fmla="*/ 0 w 4359"/>
                <a:gd name="T15" fmla="*/ 0 h 4871"/>
                <a:gd name="T16" fmla="*/ 0 w 4359"/>
                <a:gd name="T17" fmla="*/ 0 h 4871"/>
                <a:gd name="T18" fmla="*/ 0 w 4359"/>
                <a:gd name="T19" fmla="*/ 0 h 4871"/>
                <a:gd name="T20" fmla="*/ 0 w 4359"/>
                <a:gd name="T21" fmla="*/ 0 h 4871"/>
                <a:gd name="T22" fmla="*/ 0 w 4359"/>
                <a:gd name="T23" fmla="*/ 0 h 4871"/>
                <a:gd name="T24" fmla="*/ 0 w 4359"/>
                <a:gd name="T25" fmla="*/ 0 h 4871"/>
                <a:gd name="T26" fmla="*/ 0 w 4359"/>
                <a:gd name="T27" fmla="*/ 0 h 4871"/>
                <a:gd name="T28" fmla="*/ 0 w 4359"/>
                <a:gd name="T29" fmla="*/ 0 h 4871"/>
                <a:gd name="T30" fmla="*/ 0 w 4359"/>
                <a:gd name="T31" fmla="*/ 0 h 4871"/>
                <a:gd name="T32" fmla="*/ 0 w 4359"/>
                <a:gd name="T33" fmla="*/ 0 h 4871"/>
                <a:gd name="T34" fmla="*/ 0 w 4359"/>
                <a:gd name="T35" fmla="*/ 0 h 4871"/>
                <a:gd name="T36" fmla="*/ 0 w 4359"/>
                <a:gd name="T37" fmla="*/ 0 h 4871"/>
                <a:gd name="T38" fmla="*/ 0 w 4359"/>
                <a:gd name="T39" fmla="*/ 0 h 4871"/>
                <a:gd name="T40" fmla="*/ 0 w 4359"/>
                <a:gd name="T41" fmla="*/ 0 h 4871"/>
                <a:gd name="T42" fmla="*/ 0 w 4359"/>
                <a:gd name="T43" fmla="*/ 0 h 4871"/>
                <a:gd name="T44" fmla="*/ 0 w 4359"/>
                <a:gd name="T45" fmla="*/ 0 h 4871"/>
                <a:gd name="T46" fmla="*/ 0 w 4359"/>
                <a:gd name="T47" fmla="*/ 0 h 4871"/>
                <a:gd name="T48" fmla="*/ 0 w 4359"/>
                <a:gd name="T49" fmla="*/ 0 h 4871"/>
                <a:gd name="T50" fmla="*/ 0 w 4359"/>
                <a:gd name="T51" fmla="*/ 0 h 4871"/>
                <a:gd name="T52" fmla="*/ 0 w 4359"/>
                <a:gd name="T53" fmla="*/ 0 h 4871"/>
                <a:gd name="T54" fmla="*/ 0 w 4359"/>
                <a:gd name="T55" fmla="*/ 0 h 4871"/>
                <a:gd name="T56" fmla="*/ 0 w 4359"/>
                <a:gd name="T57" fmla="*/ 0 h 4871"/>
                <a:gd name="T58" fmla="*/ 0 w 4359"/>
                <a:gd name="T59" fmla="*/ 0 h 4871"/>
                <a:gd name="T60" fmla="*/ 0 w 4359"/>
                <a:gd name="T61" fmla="*/ 0 h 4871"/>
                <a:gd name="T62" fmla="*/ 0 w 4359"/>
                <a:gd name="T63" fmla="*/ 0 h 4871"/>
                <a:gd name="T64" fmla="*/ 0 w 4359"/>
                <a:gd name="T65" fmla="*/ 0 h 4871"/>
                <a:gd name="T66" fmla="*/ 0 w 4359"/>
                <a:gd name="T67" fmla="*/ 0 h 4871"/>
                <a:gd name="T68" fmla="*/ 0 w 4359"/>
                <a:gd name="T69" fmla="*/ 0 h 4871"/>
                <a:gd name="T70" fmla="*/ 0 w 4359"/>
                <a:gd name="T71" fmla="*/ 0 h 4871"/>
                <a:gd name="T72" fmla="*/ 0 w 4359"/>
                <a:gd name="T73" fmla="*/ 0 h 4871"/>
                <a:gd name="T74" fmla="*/ 0 w 4359"/>
                <a:gd name="T75" fmla="*/ 0 h 4871"/>
                <a:gd name="T76" fmla="*/ 0 w 4359"/>
                <a:gd name="T77" fmla="*/ 0 h 4871"/>
                <a:gd name="T78" fmla="*/ 0 w 4359"/>
                <a:gd name="T79" fmla="*/ 0 h 4871"/>
                <a:gd name="T80" fmla="*/ 0 w 4359"/>
                <a:gd name="T81" fmla="*/ 0 h 4871"/>
                <a:gd name="T82" fmla="*/ 0 w 4359"/>
                <a:gd name="T83" fmla="*/ 0 h 4871"/>
                <a:gd name="T84" fmla="*/ 0 w 4359"/>
                <a:gd name="T85" fmla="*/ 0 h 4871"/>
                <a:gd name="T86" fmla="*/ 0 w 4359"/>
                <a:gd name="T87" fmla="*/ 0 h 4871"/>
                <a:gd name="T88" fmla="*/ 0 w 4359"/>
                <a:gd name="T89" fmla="*/ 0 h 4871"/>
                <a:gd name="T90" fmla="*/ 0 w 4359"/>
                <a:gd name="T91" fmla="*/ 0 h 4871"/>
                <a:gd name="T92" fmla="*/ 0 w 4359"/>
                <a:gd name="T93" fmla="*/ 0 h 4871"/>
                <a:gd name="T94" fmla="*/ 0 w 4359"/>
                <a:gd name="T95" fmla="*/ 0 h 4871"/>
                <a:gd name="T96" fmla="*/ 0 w 4359"/>
                <a:gd name="T97" fmla="*/ 0 h 4871"/>
                <a:gd name="T98" fmla="*/ 0 w 4359"/>
                <a:gd name="T99" fmla="*/ 0 h 4871"/>
                <a:gd name="T100" fmla="*/ 0 w 4359"/>
                <a:gd name="T101" fmla="*/ 0 h 4871"/>
                <a:gd name="T102" fmla="*/ 0 w 4359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1"/>
                <a:gd name="T158" fmla="*/ 4359 w 4359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1">
                  <a:moveTo>
                    <a:pt x="4359" y="0"/>
                  </a:moveTo>
                  <a:lnTo>
                    <a:pt x="4359" y="0"/>
                  </a:lnTo>
                  <a:lnTo>
                    <a:pt x="4303" y="0"/>
                  </a:lnTo>
                  <a:lnTo>
                    <a:pt x="4248" y="2"/>
                  </a:lnTo>
                  <a:lnTo>
                    <a:pt x="4191" y="3"/>
                  </a:lnTo>
                  <a:lnTo>
                    <a:pt x="4135" y="7"/>
                  </a:lnTo>
                  <a:lnTo>
                    <a:pt x="4080" y="10"/>
                  </a:lnTo>
                  <a:lnTo>
                    <a:pt x="4025" y="15"/>
                  </a:lnTo>
                  <a:lnTo>
                    <a:pt x="3969" y="19"/>
                  </a:lnTo>
                  <a:lnTo>
                    <a:pt x="3915" y="25"/>
                  </a:lnTo>
                  <a:lnTo>
                    <a:pt x="3860" y="32"/>
                  </a:lnTo>
                  <a:lnTo>
                    <a:pt x="3805" y="40"/>
                  </a:lnTo>
                  <a:lnTo>
                    <a:pt x="3751" y="47"/>
                  </a:lnTo>
                  <a:lnTo>
                    <a:pt x="3697" y="57"/>
                  </a:lnTo>
                  <a:lnTo>
                    <a:pt x="3643" y="66"/>
                  </a:lnTo>
                  <a:lnTo>
                    <a:pt x="3590" y="77"/>
                  </a:lnTo>
                  <a:lnTo>
                    <a:pt x="3536" y="87"/>
                  </a:lnTo>
                  <a:lnTo>
                    <a:pt x="3483" y="100"/>
                  </a:lnTo>
                  <a:lnTo>
                    <a:pt x="3430" y="112"/>
                  </a:lnTo>
                  <a:lnTo>
                    <a:pt x="3377" y="126"/>
                  </a:lnTo>
                  <a:lnTo>
                    <a:pt x="3325" y="139"/>
                  </a:lnTo>
                  <a:lnTo>
                    <a:pt x="3272" y="154"/>
                  </a:lnTo>
                  <a:lnTo>
                    <a:pt x="3220" y="170"/>
                  </a:lnTo>
                  <a:lnTo>
                    <a:pt x="3168" y="185"/>
                  </a:lnTo>
                  <a:lnTo>
                    <a:pt x="3116" y="202"/>
                  </a:lnTo>
                  <a:lnTo>
                    <a:pt x="3066" y="219"/>
                  </a:lnTo>
                  <a:lnTo>
                    <a:pt x="3014" y="237"/>
                  </a:lnTo>
                  <a:lnTo>
                    <a:pt x="2963" y="257"/>
                  </a:lnTo>
                  <a:lnTo>
                    <a:pt x="2913" y="276"/>
                  </a:lnTo>
                  <a:lnTo>
                    <a:pt x="2863" y="296"/>
                  </a:lnTo>
                  <a:lnTo>
                    <a:pt x="2813" y="318"/>
                  </a:lnTo>
                  <a:lnTo>
                    <a:pt x="2764" y="339"/>
                  </a:lnTo>
                  <a:lnTo>
                    <a:pt x="2714" y="361"/>
                  </a:lnTo>
                  <a:lnTo>
                    <a:pt x="2666" y="385"/>
                  </a:lnTo>
                  <a:lnTo>
                    <a:pt x="2616" y="407"/>
                  </a:lnTo>
                  <a:lnTo>
                    <a:pt x="2568" y="432"/>
                  </a:lnTo>
                  <a:lnTo>
                    <a:pt x="2520" y="457"/>
                  </a:lnTo>
                  <a:lnTo>
                    <a:pt x="2472" y="482"/>
                  </a:lnTo>
                  <a:lnTo>
                    <a:pt x="2425" y="508"/>
                  </a:lnTo>
                  <a:lnTo>
                    <a:pt x="2377" y="535"/>
                  </a:lnTo>
                  <a:lnTo>
                    <a:pt x="2331" y="562"/>
                  </a:lnTo>
                  <a:lnTo>
                    <a:pt x="2284" y="589"/>
                  </a:lnTo>
                  <a:lnTo>
                    <a:pt x="2238" y="619"/>
                  </a:lnTo>
                  <a:lnTo>
                    <a:pt x="2192" y="647"/>
                  </a:lnTo>
                  <a:lnTo>
                    <a:pt x="2146" y="676"/>
                  </a:lnTo>
                  <a:lnTo>
                    <a:pt x="2102" y="707"/>
                  </a:lnTo>
                  <a:lnTo>
                    <a:pt x="2056" y="737"/>
                  </a:lnTo>
                  <a:lnTo>
                    <a:pt x="2012" y="769"/>
                  </a:lnTo>
                  <a:lnTo>
                    <a:pt x="1968" y="802"/>
                  </a:lnTo>
                  <a:lnTo>
                    <a:pt x="1925" y="834"/>
                  </a:lnTo>
                  <a:lnTo>
                    <a:pt x="1881" y="867"/>
                  </a:lnTo>
                  <a:lnTo>
                    <a:pt x="1839" y="901"/>
                  </a:lnTo>
                  <a:lnTo>
                    <a:pt x="1796" y="935"/>
                  </a:lnTo>
                  <a:lnTo>
                    <a:pt x="1754" y="970"/>
                  </a:lnTo>
                  <a:lnTo>
                    <a:pt x="1712" y="1005"/>
                  </a:lnTo>
                  <a:lnTo>
                    <a:pt x="1671" y="1042"/>
                  </a:lnTo>
                  <a:lnTo>
                    <a:pt x="1629" y="1078"/>
                  </a:lnTo>
                  <a:lnTo>
                    <a:pt x="1589" y="1115"/>
                  </a:lnTo>
                  <a:lnTo>
                    <a:pt x="1548" y="1152"/>
                  </a:lnTo>
                  <a:lnTo>
                    <a:pt x="1509" y="1191"/>
                  </a:lnTo>
                  <a:lnTo>
                    <a:pt x="1469" y="1229"/>
                  </a:lnTo>
                  <a:lnTo>
                    <a:pt x="1431" y="1268"/>
                  </a:lnTo>
                  <a:lnTo>
                    <a:pt x="1392" y="1307"/>
                  </a:lnTo>
                  <a:lnTo>
                    <a:pt x="1354" y="1348"/>
                  </a:lnTo>
                  <a:lnTo>
                    <a:pt x="1317" y="1389"/>
                  </a:lnTo>
                  <a:lnTo>
                    <a:pt x="1279" y="1430"/>
                  </a:lnTo>
                  <a:lnTo>
                    <a:pt x="1243" y="1471"/>
                  </a:lnTo>
                  <a:lnTo>
                    <a:pt x="1206" y="1513"/>
                  </a:lnTo>
                  <a:lnTo>
                    <a:pt x="1170" y="1556"/>
                  </a:lnTo>
                  <a:lnTo>
                    <a:pt x="1134" y="1599"/>
                  </a:lnTo>
                  <a:lnTo>
                    <a:pt x="1100" y="1642"/>
                  </a:lnTo>
                  <a:lnTo>
                    <a:pt x="1066" y="1686"/>
                  </a:lnTo>
                  <a:lnTo>
                    <a:pt x="1031" y="1731"/>
                  </a:lnTo>
                  <a:lnTo>
                    <a:pt x="998" y="1776"/>
                  </a:lnTo>
                  <a:lnTo>
                    <a:pt x="964" y="1821"/>
                  </a:lnTo>
                  <a:lnTo>
                    <a:pt x="932" y="1867"/>
                  </a:lnTo>
                  <a:lnTo>
                    <a:pt x="900" y="1914"/>
                  </a:lnTo>
                  <a:lnTo>
                    <a:pt x="868" y="1960"/>
                  </a:lnTo>
                  <a:lnTo>
                    <a:pt x="837" y="2007"/>
                  </a:lnTo>
                  <a:lnTo>
                    <a:pt x="805" y="2055"/>
                  </a:lnTo>
                  <a:lnTo>
                    <a:pt x="776" y="2102"/>
                  </a:lnTo>
                  <a:lnTo>
                    <a:pt x="746" y="2151"/>
                  </a:lnTo>
                  <a:lnTo>
                    <a:pt x="717" y="2200"/>
                  </a:lnTo>
                  <a:lnTo>
                    <a:pt x="688" y="2249"/>
                  </a:lnTo>
                  <a:lnTo>
                    <a:pt x="660" y="2299"/>
                  </a:lnTo>
                  <a:lnTo>
                    <a:pt x="632" y="2349"/>
                  </a:lnTo>
                  <a:lnTo>
                    <a:pt x="605" y="2399"/>
                  </a:lnTo>
                  <a:lnTo>
                    <a:pt x="579" y="2450"/>
                  </a:lnTo>
                  <a:lnTo>
                    <a:pt x="552" y="2502"/>
                  </a:lnTo>
                  <a:lnTo>
                    <a:pt x="527" y="2553"/>
                  </a:lnTo>
                  <a:lnTo>
                    <a:pt x="502" y="2605"/>
                  </a:lnTo>
                  <a:lnTo>
                    <a:pt x="477" y="2657"/>
                  </a:lnTo>
                  <a:lnTo>
                    <a:pt x="454" y="2710"/>
                  </a:lnTo>
                  <a:lnTo>
                    <a:pt x="431" y="2763"/>
                  </a:lnTo>
                  <a:lnTo>
                    <a:pt x="408" y="2816"/>
                  </a:lnTo>
                  <a:lnTo>
                    <a:pt x="385" y="2870"/>
                  </a:lnTo>
                  <a:lnTo>
                    <a:pt x="364" y="2923"/>
                  </a:lnTo>
                  <a:lnTo>
                    <a:pt x="343" y="2979"/>
                  </a:lnTo>
                  <a:lnTo>
                    <a:pt x="323" y="3033"/>
                  </a:lnTo>
                  <a:lnTo>
                    <a:pt x="302" y="3089"/>
                  </a:lnTo>
                  <a:lnTo>
                    <a:pt x="283" y="3144"/>
                  </a:lnTo>
                  <a:lnTo>
                    <a:pt x="265" y="3199"/>
                  </a:lnTo>
                  <a:lnTo>
                    <a:pt x="247" y="3256"/>
                  </a:lnTo>
                  <a:lnTo>
                    <a:pt x="229" y="3311"/>
                  </a:lnTo>
                  <a:lnTo>
                    <a:pt x="212" y="3369"/>
                  </a:lnTo>
                  <a:lnTo>
                    <a:pt x="196" y="3426"/>
                  </a:lnTo>
                  <a:lnTo>
                    <a:pt x="181" y="3483"/>
                  </a:lnTo>
                  <a:lnTo>
                    <a:pt x="166" y="3541"/>
                  </a:lnTo>
                  <a:lnTo>
                    <a:pt x="152" y="3599"/>
                  </a:lnTo>
                  <a:lnTo>
                    <a:pt x="137" y="3656"/>
                  </a:lnTo>
                  <a:lnTo>
                    <a:pt x="124" y="3715"/>
                  </a:lnTo>
                  <a:lnTo>
                    <a:pt x="112" y="3774"/>
                  </a:lnTo>
                  <a:lnTo>
                    <a:pt x="100" y="3833"/>
                  </a:lnTo>
                  <a:lnTo>
                    <a:pt x="89" y="3892"/>
                  </a:lnTo>
                  <a:lnTo>
                    <a:pt x="78" y="3951"/>
                  </a:lnTo>
                  <a:lnTo>
                    <a:pt x="68" y="4011"/>
                  </a:lnTo>
                  <a:lnTo>
                    <a:pt x="58" y="4071"/>
                  </a:lnTo>
                  <a:lnTo>
                    <a:pt x="50" y="4131"/>
                  </a:lnTo>
                  <a:lnTo>
                    <a:pt x="42" y="4192"/>
                  </a:lnTo>
                  <a:lnTo>
                    <a:pt x="35" y="4252"/>
                  </a:lnTo>
                  <a:lnTo>
                    <a:pt x="28" y="4313"/>
                  </a:lnTo>
                  <a:lnTo>
                    <a:pt x="22" y="4374"/>
                  </a:lnTo>
                  <a:lnTo>
                    <a:pt x="17" y="4437"/>
                  </a:lnTo>
                  <a:lnTo>
                    <a:pt x="13" y="4498"/>
                  </a:lnTo>
                  <a:lnTo>
                    <a:pt x="9" y="4560"/>
                  </a:lnTo>
                  <a:lnTo>
                    <a:pt x="6" y="4621"/>
                  </a:lnTo>
                  <a:lnTo>
                    <a:pt x="3" y="4684"/>
                  </a:lnTo>
                  <a:lnTo>
                    <a:pt x="1" y="4747"/>
                  </a:lnTo>
                  <a:lnTo>
                    <a:pt x="0" y="4809"/>
                  </a:lnTo>
                  <a:lnTo>
                    <a:pt x="0" y="4871"/>
                  </a:lnTo>
                  <a:lnTo>
                    <a:pt x="91" y="4871"/>
                  </a:lnTo>
                  <a:lnTo>
                    <a:pt x="91" y="4810"/>
                  </a:lnTo>
                  <a:lnTo>
                    <a:pt x="92" y="4749"/>
                  </a:lnTo>
                  <a:lnTo>
                    <a:pt x="94" y="4688"/>
                  </a:lnTo>
                  <a:lnTo>
                    <a:pt x="96" y="4627"/>
                  </a:lnTo>
                  <a:lnTo>
                    <a:pt x="100" y="4566"/>
                  </a:lnTo>
                  <a:lnTo>
                    <a:pt x="103" y="4506"/>
                  </a:lnTo>
                  <a:lnTo>
                    <a:pt x="108" y="4445"/>
                  </a:lnTo>
                  <a:lnTo>
                    <a:pt x="113" y="4385"/>
                  </a:lnTo>
                  <a:lnTo>
                    <a:pt x="119" y="4325"/>
                  </a:lnTo>
                  <a:lnTo>
                    <a:pt x="125" y="4266"/>
                  </a:lnTo>
                  <a:lnTo>
                    <a:pt x="132" y="4206"/>
                  </a:lnTo>
                  <a:lnTo>
                    <a:pt x="140" y="4147"/>
                  </a:lnTo>
                  <a:lnTo>
                    <a:pt x="149" y="4088"/>
                  </a:lnTo>
                  <a:lnTo>
                    <a:pt x="158" y="4030"/>
                  </a:lnTo>
                  <a:lnTo>
                    <a:pt x="168" y="3971"/>
                  </a:lnTo>
                  <a:lnTo>
                    <a:pt x="178" y="3912"/>
                  </a:lnTo>
                  <a:lnTo>
                    <a:pt x="189" y="3854"/>
                  </a:lnTo>
                  <a:lnTo>
                    <a:pt x="200" y="3797"/>
                  </a:lnTo>
                  <a:lnTo>
                    <a:pt x="212" y="3739"/>
                  </a:lnTo>
                  <a:lnTo>
                    <a:pt x="225" y="3682"/>
                  </a:lnTo>
                  <a:lnTo>
                    <a:pt x="240" y="3625"/>
                  </a:lnTo>
                  <a:lnTo>
                    <a:pt x="253" y="3568"/>
                  </a:lnTo>
                  <a:lnTo>
                    <a:pt x="268" y="3512"/>
                  </a:lnTo>
                  <a:lnTo>
                    <a:pt x="283" y="3456"/>
                  </a:lnTo>
                  <a:lnTo>
                    <a:pt x="299" y="3400"/>
                  </a:lnTo>
                  <a:lnTo>
                    <a:pt x="316" y="3344"/>
                  </a:lnTo>
                  <a:lnTo>
                    <a:pt x="333" y="3290"/>
                  </a:lnTo>
                  <a:lnTo>
                    <a:pt x="351" y="3234"/>
                  </a:lnTo>
                  <a:lnTo>
                    <a:pt x="369" y="3180"/>
                  </a:lnTo>
                  <a:lnTo>
                    <a:pt x="387" y="3126"/>
                  </a:lnTo>
                  <a:lnTo>
                    <a:pt x="407" y="3072"/>
                  </a:lnTo>
                  <a:lnTo>
                    <a:pt x="427" y="3018"/>
                  </a:lnTo>
                  <a:lnTo>
                    <a:pt x="448" y="2964"/>
                  </a:lnTo>
                  <a:lnTo>
                    <a:pt x="469" y="2912"/>
                  </a:lnTo>
                  <a:lnTo>
                    <a:pt x="491" y="2859"/>
                  </a:lnTo>
                  <a:lnTo>
                    <a:pt x="513" y="2807"/>
                  </a:lnTo>
                  <a:lnTo>
                    <a:pt x="535" y="2755"/>
                  </a:lnTo>
                  <a:lnTo>
                    <a:pt x="558" y="2703"/>
                  </a:lnTo>
                  <a:lnTo>
                    <a:pt x="583" y="2652"/>
                  </a:lnTo>
                  <a:lnTo>
                    <a:pt x="607" y="2601"/>
                  </a:lnTo>
                  <a:lnTo>
                    <a:pt x="632" y="2551"/>
                  </a:lnTo>
                  <a:lnTo>
                    <a:pt x="658" y="2501"/>
                  </a:lnTo>
                  <a:lnTo>
                    <a:pt x="684" y="2451"/>
                  </a:lnTo>
                  <a:lnTo>
                    <a:pt x="710" y="2402"/>
                  </a:lnTo>
                  <a:lnTo>
                    <a:pt x="738" y="2352"/>
                  </a:lnTo>
                  <a:lnTo>
                    <a:pt x="765" y="2304"/>
                  </a:lnTo>
                  <a:lnTo>
                    <a:pt x="793" y="2256"/>
                  </a:lnTo>
                  <a:lnTo>
                    <a:pt x="822" y="2208"/>
                  </a:lnTo>
                  <a:lnTo>
                    <a:pt x="851" y="2160"/>
                  </a:lnTo>
                  <a:lnTo>
                    <a:pt x="880" y="2114"/>
                  </a:lnTo>
                  <a:lnTo>
                    <a:pt x="910" y="2067"/>
                  </a:lnTo>
                  <a:lnTo>
                    <a:pt x="941" y="2021"/>
                  </a:lnTo>
                  <a:lnTo>
                    <a:pt x="971" y="1975"/>
                  </a:lnTo>
                  <a:lnTo>
                    <a:pt x="1003" y="1931"/>
                  </a:lnTo>
                  <a:lnTo>
                    <a:pt x="1035" y="1885"/>
                  </a:lnTo>
                  <a:lnTo>
                    <a:pt x="1068" y="1841"/>
                  </a:lnTo>
                  <a:lnTo>
                    <a:pt x="1101" y="1797"/>
                  </a:lnTo>
                  <a:lnTo>
                    <a:pt x="1134" y="1753"/>
                  </a:lnTo>
                  <a:lnTo>
                    <a:pt x="1168" y="1710"/>
                  </a:lnTo>
                  <a:lnTo>
                    <a:pt x="1202" y="1667"/>
                  </a:lnTo>
                  <a:lnTo>
                    <a:pt x="1237" y="1625"/>
                  </a:lnTo>
                  <a:lnTo>
                    <a:pt x="1272" y="1583"/>
                  </a:lnTo>
                  <a:lnTo>
                    <a:pt x="1307" y="1543"/>
                  </a:lnTo>
                  <a:lnTo>
                    <a:pt x="1344" y="1502"/>
                  </a:lnTo>
                  <a:lnTo>
                    <a:pt x="1380" y="1461"/>
                  </a:lnTo>
                  <a:lnTo>
                    <a:pt x="1417" y="1422"/>
                  </a:lnTo>
                  <a:lnTo>
                    <a:pt x="1454" y="1382"/>
                  </a:lnTo>
                  <a:lnTo>
                    <a:pt x="1492" y="1344"/>
                  </a:lnTo>
                  <a:lnTo>
                    <a:pt x="1530" y="1305"/>
                  </a:lnTo>
                  <a:lnTo>
                    <a:pt x="1569" y="1268"/>
                  </a:lnTo>
                  <a:lnTo>
                    <a:pt x="1608" y="1230"/>
                  </a:lnTo>
                  <a:lnTo>
                    <a:pt x="1646" y="1193"/>
                  </a:lnTo>
                  <a:lnTo>
                    <a:pt x="1687" y="1157"/>
                  </a:lnTo>
                  <a:lnTo>
                    <a:pt x="1726" y="1122"/>
                  </a:lnTo>
                  <a:lnTo>
                    <a:pt x="1767" y="1087"/>
                  </a:lnTo>
                  <a:lnTo>
                    <a:pt x="1808" y="1052"/>
                  </a:lnTo>
                  <a:lnTo>
                    <a:pt x="1849" y="1018"/>
                  </a:lnTo>
                  <a:lnTo>
                    <a:pt x="1891" y="984"/>
                  </a:lnTo>
                  <a:lnTo>
                    <a:pt x="1933" y="951"/>
                  </a:lnTo>
                  <a:lnTo>
                    <a:pt x="1975" y="918"/>
                  </a:lnTo>
                  <a:lnTo>
                    <a:pt x="2018" y="887"/>
                  </a:lnTo>
                  <a:lnTo>
                    <a:pt x="2061" y="855"/>
                  </a:lnTo>
                  <a:lnTo>
                    <a:pt x="2105" y="824"/>
                  </a:lnTo>
                  <a:lnTo>
                    <a:pt x="2149" y="794"/>
                  </a:lnTo>
                  <a:lnTo>
                    <a:pt x="2193" y="765"/>
                  </a:lnTo>
                  <a:lnTo>
                    <a:pt x="2238" y="735"/>
                  </a:lnTo>
                  <a:lnTo>
                    <a:pt x="2282" y="707"/>
                  </a:lnTo>
                  <a:lnTo>
                    <a:pt x="2328" y="679"/>
                  </a:lnTo>
                  <a:lnTo>
                    <a:pt x="2373" y="651"/>
                  </a:lnTo>
                  <a:lnTo>
                    <a:pt x="2419" y="625"/>
                  </a:lnTo>
                  <a:lnTo>
                    <a:pt x="2465" y="599"/>
                  </a:lnTo>
                  <a:lnTo>
                    <a:pt x="2512" y="573"/>
                  </a:lnTo>
                  <a:lnTo>
                    <a:pt x="2558" y="549"/>
                  </a:lnTo>
                  <a:lnTo>
                    <a:pt x="2605" y="525"/>
                  </a:lnTo>
                  <a:lnTo>
                    <a:pt x="2653" y="501"/>
                  </a:lnTo>
                  <a:lnTo>
                    <a:pt x="2700" y="477"/>
                  </a:lnTo>
                  <a:lnTo>
                    <a:pt x="2749" y="456"/>
                  </a:lnTo>
                  <a:lnTo>
                    <a:pt x="2797" y="434"/>
                  </a:lnTo>
                  <a:lnTo>
                    <a:pt x="2846" y="413"/>
                  </a:lnTo>
                  <a:lnTo>
                    <a:pt x="2894" y="392"/>
                  </a:lnTo>
                  <a:lnTo>
                    <a:pt x="2943" y="372"/>
                  </a:lnTo>
                  <a:lnTo>
                    <a:pt x="2993" y="353"/>
                  </a:lnTo>
                  <a:lnTo>
                    <a:pt x="3042" y="335"/>
                  </a:lnTo>
                  <a:lnTo>
                    <a:pt x="3093" y="317"/>
                  </a:lnTo>
                  <a:lnTo>
                    <a:pt x="3142" y="300"/>
                  </a:lnTo>
                  <a:lnTo>
                    <a:pt x="3193" y="284"/>
                  </a:lnTo>
                  <a:lnTo>
                    <a:pt x="3244" y="268"/>
                  </a:lnTo>
                  <a:lnTo>
                    <a:pt x="3295" y="252"/>
                  </a:lnTo>
                  <a:lnTo>
                    <a:pt x="3346" y="239"/>
                  </a:lnTo>
                  <a:lnTo>
                    <a:pt x="3397" y="224"/>
                  </a:lnTo>
                  <a:lnTo>
                    <a:pt x="3449" y="211"/>
                  </a:lnTo>
                  <a:lnTo>
                    <a:pt x="3501" y="199"/>
                  </a:lnTo>
                  <a:lnTo>
                    <a:pt x="3553" y="188"/>
                  </a:lnTo>
                  <a:lnTo>
                    <a:pt x="3605" y="176"/>
                  </a:lnTo>
                  <a:lnTo>
                    <a:pt x="3658" y="166"/>
                  </a:lnTo>
                  <a:lnTo>
                    <a:pt x="3710" y="157"/>
                  </a:lnTo>
                  <a:lnTo>
                    <a:pt x="3764" y="148"/>
                  </a:lnTo>
                  <a:lnTo>
                    <a:pt x="3817" y="140"/>
                  </a:lnTo>
                  <a:lnTo>
                    <a:pt x="3870" y="133"/>
                  </a:lnTo>
                  <a:lnTo>
                    <a:pt x="3924" y="127"/>
                  </a:lnTo>
                  <a:lnTo>
                    <a:pt x="3977" y="121"/>
                  </a:lnTo>
                  <a:lnTo>
                    <a:pt x="4032" y="116"/>
                  </a:lnTo>
                  <a:lnTo>
                    <a:pt x="4086" y="112"/>
                  </a:lnTo>
                  <a:lnTo>
                    <a:pt x="4140" y="109"/>
                  </a:lnTo>
                  <a:lnTo>
                    <a:pt x="4195" y="105"/>
                  </a:lnTo>
                  <a:lnTo>
                    <a:pt x="4250" y="103"/>
                  </a:lnTo>
                  <a:lnTo>
                    <a:pt x="4304" y="103"/>
                  </a:lnTo>
                  <a:lnTo>
                    <a:pt x="4359" y="102"/>
                  </a:lnTo>
                  <a:lnTo>
                    <a:pt x="4359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9" name="Freeform 71"/>
            <p:cNvSpPr>
              <a:spLocks/>
            </p:cNvSpPr>
            <p:nvPr/>
          </p:nvSpPr>
          <p:spPr bwMode="auto">
            <a:xfrm>
              <a:off x="4264" y="1771"/>
              <a:ext cx="485" cy="487"/>
            </a:xfrm>
            <a:custGeom>
              <a:avLst/>
              <a:gdLst>
                <a:gd name="T0" fmla="*/ 0 w 2905"/>
                <a:gd name="T1" fmla="*/ 0 h 3409"/>
                <a:gd name="T2" fmla="*/ 0 w 2905"/>
                <a:gd name="T3" fmla="*/ 0 h 3409"/>
                <a:gd name="T4" fmla="*/ 0 w 2905"/>
                <a:gd name="T5" fmla="*/ 0 h 3409"/>
                <a:gd name="T6" fmla="*/ 0 w 2905"/>
                <a:gd name="T7" fmla="*/ 0 h 3409"/>
                <a:gd name="T8" fmla="*/ 0 w 2905"/>
                <a:gd name="T9" fmla="*/ 0 h 3409"/>
                <a:gd name="T10" fmla="*/ 0 w 2905"/>
                <a:gd name="T11" fmla="*/ 0 h 3409"/>
                <a:gd name="T12" fmla="*/ 0 w 2905"/>
                <a:gd name="T13" fmla="*/ 0 h 3409"/>
                <a:gd name="T14" fmla="*/ 0 w 2905"/>
                <a:gd name="T15" fmla="*/ 0 h 3409"/>
                <a:gd name="T16" fmla="*/ 0 w 2905"/>
                <a:gd name="T17" fmla="*/ 0 h 3409"/>
                <a:gd name="T18" fmla="*/ 0 w 2905"/>
                <a:gd name="T19" fmla="*/ 0 h 34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05"/>
                <a:gd name="T31" fmla="*/ 0 h 3409"/>
                <a:gd name="T32" fmla="*/ 2905 w 2905"/>
                <a:gd name="T33" fmla="*/ 3409 h 34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05" h="3409">
                  <a:moveTo>
                    <a:pt x="95" y="3357"/>
                  </a:moveTo>
                  <a:lnTo>
                    <a:pt x="85" y="3409"/>
                  </a:lnTo>
                  <a:lnTo>
                    <a:pt x="2905" y="69"/>
                  </a:lnTo>
                  <a:lnTo>
                    <a:pt x="2838" y="0"/>
                  </a:lnTo>
                  <a:lnTo>
                    <a:pt x="19" y="3339"/>
                  </a:lnTo>
                  <a:lnTo>
                    <a:pt x="9" y="3391"/>
                  </a:lnTo>
                  <a:lnTo>
                    <a:pt x="19" y="3339"/>
                  </a:lnTo>
                  <a:lnTo>
                    <a:pt x="0" y="3362"/>
                  </a:lnTo>
                  <a:lnTo>
                    <a:pt x="9" y="3391"/>
                  </a:lnTo>
                  <a:lnTo>
                    <a:pt x="95" y="3357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0" name="Freeform 72"/>
            <p:cNvSpPr>
              <a:spLocks/>
            </p:cNvSpPr>
            <p:nvPr/>
          </p:nvSpPr>
          <p:spPr bwMode="auto">
            <a:xfrm>
              <a:off x="4266" y="2251"/>
              <a:ext cx="133" cy="333"/>
            </a:xfrm>
            <a:custGeom>
              <a:avLst/>
              <a:gdLst>
                <a:gd name="T0" fmla="*/ 0 w 799"/>
                <a:gd name="T1" fmla="*/ 0 h 2329"/>
                <a:gd name="T2" fmla="*/ 0 w 799"/>
                <a:gd name="T3" fmla="*/ 0 h 2329"/>
                <a:gd name="T4" fmla="*/ 0 w 799"/>
                <a:gd name="T5" fmla="*/ 0 h 2329"/>
                <a:gd name="T6" fmla="*/ 0 w 799"/>
                <a:gd name="T7" fmla="*/ 0 h 2329"/>
                <a:gd name="T8" fmla="*/ 0 w 799"/>
                <a:gd name="T9" fmla="*/ 0 h 2329"/>
                <a:gd name="T10" fmla="*/ 0 w 799"/>
                <a:gd name="T11" fmla="*/ 0 h 2329"/>
                <a:gd name="T12" fmla="*/ 0 w 799"/>
                <a:gd name="T13" fmla="*/ 0 h 2329"/>
                <a:gd name="T14" fmla="*/ 0 w 799"/>
                <a:gd name="T15" fmla="*/ 0 h 2329"/>
                <a:gd name="T16" fmla="*/ 0 w 799"/>
                <a:gd name="T17" fmla="*/ 0 h 2329"/>
                <a:gd name="T18" fmla="*/ 0 w 799"/>
                <a:gd name="T19" fmla="*/ 0 h 23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99"/>
                <a:gd name="T31" fmla="*/ 0 h 2329"/>
                <a:gd name="T32" fmla="*/ 799 w 799"/>
                <a:gd name="T33" fmla="*/ 2329 h 23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99" h="2329">
                  <a:moveTo>
                    <a:pt x="736" y="2211"/>
                  </a:moveTo>
                  <a:lnTo>
                    <a:pt x="799" y="2240"/>
                  </a:lnTo>
                  <a:lnTo>
                    <a:pt x="86" y="0"/>
                  </a:lnTo>
                  <a:lnTo>
                    <a:pt x="0" y="34"/>
                  </a:lnTo>
                  <a:lnTo>
                    <a:pt x="713" y="2274"/>
                  </a:lnTo>
                  <a:lnTo>
                    <a:pt x="777" y="2302"/>
                  </a:lnTo>
                  <a:lnTo>
                    <a:pt x="713" y="2274"/>
                  </a:lnTo>
                  <a:lnTo>
                    <a:pt x="731" y="2329"/>
                  </a:lnTo>
                  <a:lnTo>
                    <a:pt x="777" y="2302"/>
                  </a:lnTo>
                  <a:lnTo>
                    <a:pt x="736" y="2211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1" name="Freeform 73"/>
            <p:cNvSpPr>
              <a:spLocks/>
            </p:cNvSpPr>
            <p:nvPr/>
          </p:nvSpPr>
          <p:spPr bwMode="auto">
            <a:xfrm>
              <a:off x="4389" y="2242"/>
              <a:ext cx="663" cy="338"/>
            </a:xfrm>
            <a:custGeom>
              <a:avLst/>
              <a:gdLst>
                <a:gd name="T0" fmla="*/ 0 w 3980"/>
                <a:gd name="T1" fmla="*/ 0 h 2368"/>
                <a:gd name="T2" fmla="*/ 0 w 3980"/>
                <a:gd name="T3" fmla="*/ 0 h 2368"/>
                <a:gd name="T4" fmla="*/ 0 w 3980"/>
                <a:gd name="T5" fmla="*/ 0 h 2368"/>
                <a:gd name="T6" fmla="*/ 0 w 3980"/>
                <a:gd name="T7" fmla="*/ 0 h 2368"/>
                <a:gd name="T8" fmla="*/ 0 w 3980"/>
                <a:gd name="T9" fmla="*/ 0 h 2368"/>
                <a:gd name="T10" fmla="*/ 0 w 3980"/>
                <a:gd name="T11" fmla="*/ 0 h 23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80"/>
                <a:gd name="T19" fmla="*/ 0 h 2368"/>
                <a:gd name="T20" fmla="*/ 3980 w 3980"/>
                <a:gd name="T21" fmla="*/ 2368 h 23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80" h="2368">
                  <a:moveTo>
                    <a:pt x="3959" y="45"/>
                  </a:moveTo>
                  <a:lnTo>
                    <a:pt x="3938" y="0"/>
                  </a:lnTo>
                  <a:lnTo>
                    <a:pt x="0" y="2277"/>
                  </a:lnTo>
                  <a:lnTo>
                    <a:pt x="41" y="2368"/>
                  </a:lnTo>
                  <a:lnTo>
                    <a:pt x="3980" y="90"/>
                  </a:lnTo>
                  <a:lnTo>
                    <a:pt x="3959" y="45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2" name="Freeform 74"/>
            <p:cNvSpPr>
              <a:spLocks/>
            </p:cNvSpPr>
            <p:nvPr/>
          </p:nvSpPr>
          <p:spPr bwMode="auto">
            <a:xfrm>
              <a:off x="4694" y="2339"/>
              <a:ext cx="528" cy="306"/>
            </a:xfrm>
            <a:custGeom>
              <a:avLst/>
              <a:gdLst>
                <a:gd name="T0" fmla="*/ 0 w 3171"/>
                <a:gd name="T1" fmla="*/ 0 h 2138"/>
                <a:gd name="T2" fmla="*/ 0 w 3171"/>
                <a:gd name="T3" fmla="*/ 0 h 2138"/>
                <a:gd name="T4" fmla="*/ 0 w 3171"/>
                <a:gd name="T5" fmla="*/ 0 h 2138"/>
                <a:gd name="T6" fmla="*/ 0 w 3171"/>
                <a:gd name="T7" fmla="*/ 0 h 2138"/>
                <a:gd name="T8" fmla="*/ 0 w 3171"/>
                <a:gd name="T9" fmla="*/ 0 h 2138"/>
                <a:gd name="T10" fmla="*/ 0 w 3171"/>
                <a:gd name="T11" fmla="*/ 0 h 2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71"/>
                <a:gd name="T19" fmla="*/ 0 h 2138"/>
                <a:gd name="T20" fmla="*/ 3171 w 3171"/>
                <a:gd name="T21" fmla="*/ 2138 h 2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71" h="2138">
                  <a:moveTo>
                    <a:pt x="3147" y="43"/>
                  </a:moveTo>
                  <a:lnTo>
                    <a:pt x="3125" y="0"/>
                  </a:lnTo>
                  <a:lnTo>
                    <a:pt x="0" y="2049"/>
                  </a:lnTo>
                  <a:lnTo>
                    <a:pt x="45" y="2138"/>
                  </a:lnTo>
                  <a:lnTo>
                    <a:pt x="3171" y="87"/>
                  </a:lnTo>
                  <a:lnTo>
                    <a:pt x="3147" y="43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3" name="Freeform 75"/>
            <p:cNvSpPr>
              <a:spLocks/>
            </p:cNvSpPr>
            <p:nvPr/>
          </p:nvSpPr>
          <p:spPr bwMode="auto">
            <a:xfrm>
              <a:off x="4970" y="1841"/>
              <a:ext cx="356" cy="216"/>
            </a:xfrm>
            <a:custGeom>
              <a:avLst/>
              <a:gdLst>
                <a:gd name="T0" fmla="*/ 0 w 2136"/>
                <a:gd name="T1" fmla="*/ 0 h 1515"/>
                <a:gd name="T2" fmla="*/ 0 w 2136"/>
                <a:gd name="T3" fmla="*/ 0 h 1515"/>
                <a:gd name="T4" fmla="*/ 0 w 2136"/>
                <a:gd name="T5" fmla="*/ 0 h 1515"/>
                <a:gd name="T6" fmla="*/ 0 w 2136"/>
                <a:gd name="T7" fmla="*/ 0 h 1515"/>
                <a:gd name="T8" fmla="*/ 0 w 2136"/>
                <a:gd name="T9" fmla="*/ 0 h 1515"/>
                <a:gd name="T10" fmla="*/ 0 w 2136"/>
                <a:gd name="T11" fmla="*/ 0 h 1515"/>
                <a:gd name="T12" fmla="*/ 0 w 2136"/>
                <a:gd name="T13" fmla="*/ 0 h 1515"/>
                <a:gd name="T14" fmla="*/ 0 w 2136"/>
                <a:gd name="T15" fmla="*/ 0 h 1515"/>
                <a:gd name="T16" fmla="*/ 0 w 2136"/>
                <a:gd name="T17" fmla="*/ 0 h 1515"/>
                <a:gd name="T18" fmla="*/ 0 w 2136"/>
                <a:gd name="T19" fmla="*/ 0 h 15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36"/>
                <a:gd name="T31" fmla="*/ 0 h 1515"/>
                <a:gd name="T32" fmla="*/ 2136 w 2136"/>
                <a:gd name="T33" fmla="*/ 1515 h 15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36" h="1515">
                  <a:moveTo>
                    <a:pt x="104" y="90"/>
                  </a:moveTo>
                  <a:lnTo>
                    <a:pt x="35" y="141"/>
                  </a:lnTo>
                  <a:lnTo>
                    <a:pt x="2090" y="1515"/>
                  </a:lnTo>
                  <a:lnTo>
                    <a:pt x="2136" y="1428"/>
                  </a:lnTo>
                  <a:lnTo>
                    <a:pt x="82" y="54"/>
                  </a:lnTo>
                  <a:lnTo>
                    <a:pt x="13" y="105"/>
                  </a:lnTo>
                  <a:lnTo>
                    <a:pt x="82" y="54"/>
                  </a:lnTo>
                  <a:lnTo>
                    <a:pt x="0" y="0"/>
                  </a:lnTo>
                  <a:lnTo>
                    <a:pt x="13" y="105"/>
                  </a:lnTo>
                  <a:lnTo>
                    <a:pt x="104" y="9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4" name="Freeform 76"/>
            <p:cNvSpPr>
              <a:spLocks/>
            </p:cNvSpPr>
            <p:nvPr/>
          </p:nvSpPr>
          <p:spPr bwMode="auto">
            <a:xfrm>
              <a:off x="4972" y="1853"/>
              <a:ext cx="75" cy="389"/>
            </a:xfrm>
            <a:custGeom>
              <a:avLst/>
              <a:gdLst>
                <a:gd name="T0" fmla="*/ 0 w 446"/>
                <a:gd name="T1" fmla="*/ 0 h 2717"/>
                <a:gd name="T2" fmla="*/ 0 w 446"/>
                <a:gd name="T3" fmla="*/ 0 h 2717"/>
                <a:gd name="T4" fmla="*/ 0 w 446"/>
                <a:gd name="T5" fmla="*/ 0 h 2717"/>
                <a:gd name="T6" fmla="*/ 0 w 446"/>
                <a:gd name="T7" fmla="*/ 0 h 2717"/>
                <a:gd name="T8" fmla="*/ 0 w 446"/>
                <a:gd name="T9" fmla="*/ 0 h 2717"/>
                <a:gd name="T10" fmla="*/ 0 w 446"/>
                <a:gd name="T11" fmla="*/ 0 h 27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"/>
                <a:gd name="T19" fmla="*/ 0 h 2717"/>
                <a:gd name="T20" fmla="*/ 446 w 446"/>
                <a:gd name="T21" fmla="*/ 2717 h 27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" h="2717">
                  <a:moveTo>
                    <a:pt x="402" y="2710"/>
                  </a:moveTo>
                  <a:lnTo>
                    <a:pt x="446" y="2702"/>
                  </a:lnTo>
                  <a:lnTo>
                    <a:pt x="91" y="0"/>
                  </a:lnTo>
                  <a:lnTo>
                    <a:pt x="0" y="15"/>
                  </a:lnTo>
                  <a:lnTo>
                    <a:pt x="356" y="2717"/>
                  </a:lnTo>
                  <a:lnTo>
                    <a:pt x="402" y="271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5" name="Freeform 77"/>
            <p:cNvSpPr>
              <a:spLocks/>
            </p:cNvSpPr>
            <p:nvPr/>
          </p:nvSpPr>
          <p:spPr bwMode="auto">
            <a:xfrm>
              <a:off x="5375" y="1663"/>
              <a:ext cx="227" cy="188"/>
            </a:xfrm>
            <a:custGeom>
              <a:avLst/>
              <a:gdLst>
                <a:gd name="T0" fmla="*/ 0 w 1361"/>
                <a:gd name="T1" fmla="*/ 0 h 1317"/>
                <a:gd name="T2" fmla="*/ 0 w 1361"/>
                <a:gd name="T3" fmla="*/ 0 h 1317"/>
                <a:gd name="T4" fmla="*/ 0 w 1361"/>
                <a:gd name="T5" fmla="*/ 0 h 1317"/>
                <a:gd name="T6" fmla="*/ 0 w 1361"/>
                <a:gd name="T7" fmla="*/ 0 h 1317"/>
                <a:gd name="T8" fmla="*/ 0 w 1361"/>
                <a:gd name="T9" fmla="*/ 0 h 1317"/>
                <a:gd name="T10" fmla="*/ 0 w 1361"/>
                <a:gd name="T11" fmla="*/ 0 h 1317"/>
                <a:gd name="T12" fmla="*/ 0 w 1361"/>
                <a:gd name="T13" fmla="*/ 0 h 1317"/>
                <a:gd name="T14" fmla="*/ 0 w 1361"/>
                <a:gd name="T15" fmla="*/ 0 h 1317"/>
                <a:gd name="T16" fmla="*/ 0 w 1361"/>
                <a:gd name="T17" fmla="*/ 0 h 1317"/>
                <a:gd name="T18" fmla="*/ 0 w 1361"/>
                <a:gd name="T19" fmla="*/ 0 h 1317"/>
                <a:gd name="T20" fmla="*/ 0 w 1361"/>
                <a:gd name="T21" fmla="*/ 0 h 1317"/>
                <a:gd name="T22" fmla="*/ 0 w 1361"/>
                <a:gd name="T23" fmla="*/ 0 h 1317"/>
                <a:gd name="T24" fmla="*/ 0 w 1361"/>
                <a:gd name="T25" fmla="*/ 0 h 1317"/>
                <a:gd name="T26" fmla="*/ 0 w 1361"/>
                <a:gd name="T27" fmla="*/ 0 h 1317"/>
                <a:gd name="T28" fmla="*/ 0 w 1361"/>
                <a:gd name="T29" fmla="*/ 0 h 1317"/>
                <a:gd name="T30" fmla="*/ 0 w 1361"/>
                <a:gd name="T31" fmla="*/ 0 h 1317"/>
                <a:gd name="T32" fmla="*/ 0 w 1361"/>
                <a:gd name="T33" fmla="*/ 0 h 1317"/>
                <a:gd name="T34" fmla="*/ 0 w 1361"/>
                <a:gd name="T35" fmla="*/ 0 h 1317"/>
                <a:gd name="T36" fmla="*/ 0 w 1361"/>
                <a:gd name="T37" fmla="*/ 0 h 1317"/>
                <a:gd name="T38" fmla="*/ 0 w 1361"/>
                <a:gd name="T39" fmla="*/ 0 h 1317"/>
                <a:gd name="T40" fmla="*/ 0 w 1361"/>
                <a:gd name="T41" fmla="*/ 0 h 1317"/>
                <a:gd name="T42" fmla="*/ 0 w 1361"/>
                <a:gd name="T43" fmla="*/ 0 h 1317"/>
                <a:gd name="T44" fmla="*/ 0 w 1361"/>
                <a:gd name="T45" fmla="*/ 0 h 1317"/>
                <a:gd name="T46" fmla="*/ 0 w 1361"/>
                <a:gd name="T47" fmla="*/ 0 h 1317"/>
                <a:gd name="T48" fmla="*/ 0 w 1361"/>
                <a:gd name="T49" fmla="*/ 0 h 1317"/>
                <a:gd name="T50" fmla="*/ 0 w 1361"/>
                <a:gd name="T51" fmla="*/ 0 h 1317"/>
                <a:gd name="T52" fmla="*/ 0 w 1361"/>
                <a:gd name="T53" fmla="*/ 0 h 1317"/>
                <a:gd name="T54" fmla="*/ 0 w 1361"/>
                <a:gd name="T55" fmla="*/ 0 h 1317"/>
                <a:gd name="T56" fmla="*/ 0 w 1361"/>
                <a:gd name="T57" fmla="*/ 0 h 1317"/>
                <a:gd name="T58" fmla="*/ 0 w 1361"/>
                <a:gd name="T59" fmla="*/ 0 h 1317"/>
                <a:gd name="T60" fmla="*/ 0 w 1361"/>
                <a:gd name="T61" fmla="*/ 0 h 1317"/>
                <a:gd name="T62" fmla="*/ 0 w 1361"/>
                <a:gd name="T63" fmla="*/ 0 h 1317"/>
                <a:gd name="T64" fmla="*/ 0 w 1361"/>
                <a:gd name="T65" fmla="*/ 0 h 1317"/>
                <a:gd name="T66" fmla="*/ 0 w 1361"/>
                <a:gd name="T67" fmla="*/ 0 h 1317"/>
                <a:gd name="T68" fmla="*/ 0 w 1361"/>
                <a:gd name="T69" fmla="*/ 0 h 1317"/>
                <a:gd name="T70" fmla="*/ 0 w 1361"/>
                <a:gd name="T71" fmla="*/ 0 h 1317"/>
                <a:gd name="T72" fmla="*/ 0 w 1361"/>
                <a:gd name="T73" fmla="*/ 0 h 1317"/>
                <a:gd name="T74" fmla="*/ 0 w 1361"/>
                <a:gd name="T75" fmla="*/ 0 h 1317"/>
                <a:gd name="T76" fmla="*/ 0 w 1361"/>
                <a:gd name="T77" fmla="*/ 0 h 1317"/>
                <a:gd name="T78" fmla="*/ 0 w 1361"/>
                <a:gd name="T79" fmla="*/ 0 h 1317"/>
                <a:gd name="T80" fmla="*/ 0 w 1361"/>
                <a:gd name="T81" fmla="*/ 0 h 1317"/>
                <a:gd name="T82" fmla="*/ 0 w 1361"/>
                <a:gd name="T83" fmla="*/ 0 h 1317"/>
                <a:gd name="T84" fmla="*/ 0 w 1361"/>
                <a:gd name="T85" fmla="*/ 0 h 1317"/>
                <a:gd name="T86" fmla="*/ 0 w 1361"/>
                <a:gd name="T87" fmla="*/ 0 h 13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61"/>
                <a:gd name="T133" fmla="*/ 0 h 1317"/>
                <a:gd name="T134" fmla="*/ 1361 w 1361"/>
                <a:gd name="T135" fmla="*/ 1317 h 13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61" h="1317">
                  <a:moveTo>
                    <a:pt x="1361" y="0"/>
                  </a:moveTo>
                  <a:lnTo>
                    <a:pt x="625" y="1317"/>
                  </a:lnTo>
                  <a:lnTo>
                    <a:pt x="624" y="1307"/>
                  </a:lnTo>
                  <a:lnTo>
                    <a:pt x="622" y="1296"/>
                  </a:lnTo>
                  <a:lnTo>
                    <a:pt x="621" y="1285"/>
                  </a:lnTo>
                  <a:lnTo>
                    <a:pt x="619" y="1275"/>
                  </a:lnTo>
                  <a:lnTo>
                    <a:pt x="618" y="1265"/>
                  </a:lnTo>
                  <a:lnTo>
                    <a:pt x="616" y="1254"/>
                  </a:lnTo>
                  <a:lnTo>
                    <a:pt x="614" y="1244"/>
                  </a:lnTo>
                  <a:lnTo>
                    <a:pt x="613" y="1233"/>
                  </a:lnTo>
                  <a:lnTo>
                    <a:pt x="611" y="1223"/>
                  </a:lnTo>
                  <a:lnTo>
                    <a:pt x="609" y="1213"/>
                  </a:lnTo>
                  <a:lnTo>
                    <a:pt x="607" y="1203"/>
                  </a:lnTo>
                  <a:lnTo>
                    <a:pt x="605" y="1193"/>
                  </a:lnTo>
                  <a:lnTo>
                    <a:pt x="603" y="1184"/>
                  </a:lnTo>
                  <a:lnTo>
                    <a:pt x="601" y="1173"/>
                  </a:lnTo>
                  <a:lnTo>
                    <a:pt x="599" y="1163"/>
                  </a:lnTo>
                  <a:lnTo>
                    <a:pt x="597" y="1153"/>
                  </a:lnTo>
                  <a:lnTo>
                    <a:pt x="594" y="1143"/>
                  </a:lnTo>
                  <a:lnTo>
                    <a:pt x="592" y="1134"/>
                  </a:lnTo>
                  <a:lnTo>
                    <a:pt x="590" y="1124"/>
                  </a:lnTo>
                  <a:lnTo>
                    <a:pt x="587" y="1114"/>
                  </a:lnTo>
                  <a:lnTo>
                    <a:pt x="585" y="1104"/>
                  </a:lnTo>
                  <a:lnTo>
                    <a:pt x="582" y="1094"/>
                  </a:lnTo>
                  <a:lnTo>
                    <a:pt x="580" y="1085"/>
                  </a:lnTo>
                  <a:lnTo>
                    <a:pt x="577" y="1075"/>
                  </a:lnTo>
                  <a:lnTo>
                    <a:pt x="574" y="1066"/>
                  </a:lnTo>
                  <a:lnTo>
                    <a:pt x="572" y="1057"/>
                  </a:lnTo>
                  <a:lnTo>
                    <a:pt x="568" y="1047"/>
                  </a:lnTo>
                  <a:lnTo>
                    <a:pt x="565" y="1038"/>
                  </a:lnTo>
                  <a:lnTo>
                    <a:pt x="562" y="1029"/>
                  </a:lnTo>
                  <a:lnTo>
                    <a:pt x="559" y="1019"/>
                  </a:lnTo>
                  <a:lnTo>
                    <a:pt x="556" y="1009"/>
                  </a:lnTo>
                  <a:lnTo>
                    <a:pt x="553" y="1000"/>
                  </a:lnTo>
                  <a:lnTo>
                    <a:pt x="550" y="991"/>
                  </a:lnTo>
                  <a:lnTo>
                    <a:pt x="547" y="982"/>
                  </a:lnTo>
                  <a:lnTo>
                    <a:pt x="543" y="973"/>
                  </a:lnTo>
                  <a:lnTo>
                    <a:pt x="540" y="964"/>
                  </a:lnTo>
                  <a:lnTo>
                    <a:pt x="537" y="955"/>
                  </a:lnTo>
                  <a:lnTo>
                    <a:pt x="533" y="946"/>
                  </a:lnTo>
                  <a:lnTo>
                    <a:pt x="530" y="937"/>
                  </a:lnTo>
                  <a:lnTo>
                    <a:pt x="527" y="928"/>
                  </a:lnTo>
                  <a:lnTo>
                    <a:pt x="523" y="919"/>
                  </a:lnTo>
                  <a:lnTo>
                    <a:pt x="519" y="910"/>
                  </a:lnTo>
                  <a:lnTo>
                    <a:pt x="516" y="902"/>
                  </a:lnTo>
                  <a:lnTo>
                    <a:pt x="512" y="893"/>
                  </a:lnTo>
                  <a:lnTo>
                    <a:pt x="508" y="884"/>
                  </a:lnTo>
                  <a:lnTo>
                    <a:pt x="504" y="876"/>
                  </a:lnTo>
                  <a:lnTo>
                    <a:pt x="501" y="867"/>
                  </a:lnTo>
                  <a:lnTo>
                    <a:pt x="497" y="859"/>
                  </a:lnTo>
                  <a:lnTo>
                    <a:pt x="493" y="850"/>
                  </a:lnTo>
                  <a:lnTo>
                    <a:pt x="489" y="842"/>
                  </a:lnTo>
                  <a:lnTo>
                    <a:pt x="483" y="833"/>
                  </a:lnTo>
                  <a:lnTo>
                    <a:pt x="479" y="825"/>
                  </a:lnTo>
                  <a:lnTo>
                    <a:pt x="475" y="816"/>
                  </a:lnTo>
                  <a:lnTo>
                    <a:pt x="471" y="808"/>
                  </a:lnTo>
                  <a:lnTo>
                    <a:pt x="467" y="800"/>
                  </a:lnTo>
                  <a:lnTo>
                    <a:pt x="462" y="791"/>
                  </a:lnTo>
                  <a:lnTo>
                    <a:pt x="458" y="783"/>
                  </a:lnTo>
                  <a:lnTo>
                    <a:pt x="453" y="775"/>
                  </a:lnTo>
                  <a:lnTo>
                    <a:pt x="449" y="767"/>
                  </a:lnTo>
                  <a:lnTo>
                    <a:pt x="444" y="760"/>
                  </a:lnTo>
                  <a:lnTo>
                    <a:pt x="440" y="752"/>
                  </a:lnTo>
                  <a:lnTo>
                    <a:pt x="435" y="744"/>
                  </a:lnTo>
                  <a:lnTo>
                    <a:pt x="430" y="736"/>
                  </a:lnTo>
                  <a:lnTo>
                    <a:pt x="425" y="728"/>
                  </a:lnTo>
                  <a:lnTo>
                    <a:pt x="420" y="720"/>
                  </a:lnTo>
                  <a:lnTo>
                    <a:pt x="416" y="712"/>
                  </a:lnTo>
                  <a:lnTo>
                    <a:pt x="411" y="704"/>
                  </a:lnTo>
                  <a:lnTo>
                    <a:pt x="406" y="696"/>
                  </a:lnTo>
                  <a:lnTo>
                    <a:pt x="399" y="689"/>
                  </a:lnTo>
                  <a:lnTo>
                    <a:pt x="394" y="682"/>
                  </a:lnTo>
                  <a:lnTo>
                    <a:pt x="389" y="674"/>
                  </a:lnTo>
                  <a:lnTo>
                    <a:pt x="384" y="667"/>
                  </a:lnTo>
                  <a:lnTo>
                    <a:pt x="379" y="659"/>
                  </a:lnTo>
                  <a:lnTo>
                    <a:pt x="373" y="651"/>
                  </a:lnTo>
                  <a:lnTo>
                    <a:pt x="368" y="644"/>
                  </a:lnTo>
                  <a:lnTo>
                    <a:pt x="362" y="636"/>
                  </a:lnTo>
                  <a:lnTo>
                    <a:pt x="357" y="629"/>
                  </a:lnTo>
                  <a:lnTo>
                    <a:pt x="351" y="622"/>
                  </a:lnTo>
                  <a:lnTo>
                    <a:pt x="346" y="615"/>
                  </a:lnTo>
                  <a:lnTo>
                    <a:pt x="340" y="608"/>
                  </a:lnTo>
                  <a:lnTo>
                    <a:pt x="334" y="600"/>
                  </a:lnTo>
                  <a:lnTo>
                    <a:pt x="329" y="593"/>
                  </a:lnTo>
                  <a:lnTo>
                    <a:pt x="323" y="587"/>
                  </a:lnTo>
                  <a:lnTo>
                    <a:pt x="316" y="580"/>
                  </a:lnTo>
                  <a:lnTo>
                    <a:pt x="310" y="572"/>
                  </a:lnTo>
                  <a:lnTo>
                    <a:pt x="304" y="565"/>
                  </a:lnTo>
                  <a:lnTo>
                    <a:pt x="298" y="558"/>
                  </a:lnTo>
                  <a:lnTo>
                    <a:pt x="292" y="551"/>
                  </a:lnTo>
                  <a:lnTo>
                    <a:pt x="286" y="545"/>
                  </a:lnTo>
                  <a:lnTo>
                    <a:pt x="279" y="538"/>
                  </a:lnTo>
                  <a:lnTo>
                    <a:pt x="273" y="531"/>
                  </a:lnTo>
                  <a:lnTo>
                    <a:pt x="267" y="524"/>
                  </a:lnTo>
                  <a:lnTo>
                    <a:pt x="261" y="519"/>
                  </a:lnTo>
                  <a:lnTo>
                    <a:pt x="254" y="512"/>
                  </a:lnTo>
                  <a:lnTo>
                    <a:pt x="248" y="505"/>
                  </a:lnTo>
                  <a:lnTo>
                    <a:pt x="241" y="498"/>
                  </a:lnTo>
                  <a:lnTo>
                    <a:pt x="233" y="492"/>
                  </a:lnTo>
                  <a:lnTo>
                    <a:pt x="227" y="486"/>
                  </a:lnTo>
                  <a:lnTo>
                    <a:pt x="220" y="479"/>
                  </a:lnTo>
                  <a:lnTo>
                    <a:pt x="213" y="473"/>
                  </a:lnTo>
                  <a:lnTo>
                    <a:pt x="207" y="467"/>
                  </a:lnTo>
                  <a:lnTo>
                    <a:pt x="200" y="460"/>
                  </a:lnTo>
                  <a:lnTo>
                    <a:pt x="193" y="454"/>
                  </a:lnTo>
                  <a:lnTo>
                    <a:pt x="186" y="449"/>
                  </a:lnTo>
                  <a:lnTo>
                    <a:pt x="179" y="442"/>
                  </a:lnTo>
                  <a:lnTo>
                    <a:pt x="172" y="436"/>
                  </a:lnTo>
                  <a:lnTo>
                    <a:pt x="165" y="429"/>
                  </a:lnTo>
                  <a:lnTo>
                    <a:pt x="157" y="424"/>
                  </a:lnTo>
                  <a:lnTo>
                    <a:pt x="149" y="418"/>
                  </a:lnTo>
                  <a:lnTo>
                    <a:pt x="142" y="412"/>
                  </a:lnTo>
                  <a:lnTo>
                    <a:pt x="135" y="406"/>
                  </a:lnTo>
                  <a:lnTo>
                    <a:pt x="127" y="400"/>
                  </a:lnTo>
                  <a:lnTo>
                    <a:pt x="120" y="394"/>
                  </a:lnTo>
                  <a:lnTo>
                    <a:pt x="112" y="389"/>
                  </a:lnTo>
                  <a:lnTo>
                    <a:pt x="105" y="383"/>
                  </a:lnTo>
                  <a:lnTo>
                    <a:pt x="97" y="377"/>
                  </a:lnTo>
                  <a:lnTo>
                    <a:pt x="89" y="372"/>
                  </a:lnTo>
                  <a:lnTo>
                    <a:pt x="82" y="366"/>
                  </a:lnTo>
                  <a:lnTo>
                    <a:pt x="74" y="360"/>
                  </a:lnTo>
                  <a:lnTo>
                    <a:pt x="65" y="356"/>
                  </a:lnTo>
                  <a:lnTo>
                    <a:pt x="57" y="350"/>
                  </a:lnTo>
                  <a:lnTo>
                    <a:pt x="49" y="344"/>
                  </a:lnTo>
                  <a:lnTo>
                    <a:pt x="41" y="339"/>
                  </a:lnTo>
                  <a:lnTo>
                    <a:pt x="33" y="334"/>
                  </a:lnTo>
                  <a:lnTo>
                    <a:pt x="25" y="329"/>
                  </a:lnTo>
                  <a:lnTo>
                    <a:pt x="17" y="323"/>
                  </a:lnTo>
                  <a:lnTo>
                    <a:pt x="9" y="318"/>
                  </a:lnTo>
                  <a:lnTo>
                    <a:pt x="0" y="313"/>
                  </a:lnTo>
                  <a:lnTo>
                    <a:pt x="136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6" name="Freeform 78"/>
            <p:cNvSpPr>
              <a:spLocks/>
            </p:cNvSpPr>
            <p:nvPr/>
          </p:nvSpPr>
          <p:spPr bwMode="auto">
            <a:xfrm>
              <a:off x="4731" y="1709"/>
              <a:ext cx="792" cy="540"/>
            </a:xfrm>
            <a:custGeom>
              <a:avLst/>
              <a:gdLst>
                <a:gd name="T0" fmla="*/ 0 w 4749"/>
                <a:gd name="T1" fmla="*/ 0 h 3780"/>
                <a:gd name="T2" fmla="*/ 0 w 4749"/>
                <a:gd name="T3" fmla="*/ 0 h 3780"/>
                <a:gd name="T4" fmla="*/ 1 w 4749"/>
                <a:gd name="T5" fmla="*/ 0 h 3780"/>
                <a:gd name="T6" fmla="*/ 1 w 4749"/>
                <a:gd name="T7" fmla="*/ 0 h 3780"/>
                <a:gd name="T8" fmla="*/ 0 w 4749"/>
                <a:gd name="T9" fmla="*/ 0 h 3780"/>
                <a:gd name="T10" fmla="*/ 0 w 4749"/>
                <a:gd name="T11" fmla="*/ 0 h 37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49"/>
                <a:gd name="T19" fmla="*/ 0 h 3780"/>
                <a:gd name="T20" fmla="*/ 4749 w 4749"/>
                <a:gd name="T21" fmla="*/ 3780 h 37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49" h="3780">
                  <a:moveTo>
                    <a:pt x="53" y="3696"/>
                  </a:moveTo>
                  <a:lnTo>
                    <a:pt x="105" y="3780"/>
                  </a:lnTo>
                  <a:lnTo>
                    <a:pt x="4749" y="168"/>
                  </a:lnTo>
                  <a:lnTo>
                    <a:pt x="4645" y="0"/>
                  </a:lnTo>
                  <a:lnTo>
                    <a:pt x="0" y="3612"/>
                  </a:lnTo>
                  <a:lnTo>
                    <a:pt x="53" y="3696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261" name="AutoShape 79"/>
          <p:cNvSpPr>
            <a:spLocks noChangeAspect="1" noChangeArrowheads="1" noTextEdit="1"/>
          </p:cNvSpPr>
          <p:nvPr/>
        </p:nvSpPr>
        <p:spPr bwMode="auto">
          <a:xfrm>
            <a:off x="2593975" y="4076700"/>
            <a:ext cx="26257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92" name="Text Box 80"/>
          <p:cNvSpPr txBox="1">
            <a:spLocks noChangeArrowheads="1"/>
          </p:cNvSpPr>
          <p:nvPr/>
        </p:nvSpPr>
        <p:spPr bwMode="auto">
          <a:xfrm>
            <a:off x="6954838" y="1233488"/>
            <a:ext cx="1870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latin typeface="+mj-lt"/>
              </a:rPr>
              <a:t>[Lowe, SIFT, 1999]</a:t>
            </a:r>
          </a:p>
        </p:txBody>
      </p:sp>
    </p:spTree>
    <p:extLst>
      <p:ext uri="{BB962C8B-B14F-4D97-AF65-F5344CB8AC3E}">
        <p14:creationId xmlns:p14="http://schemas.microsoft.com/office/powerpoint/2010/main" val="28198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126" grpId="0" animBg="1"/>
      <p:bldP spid="3546127" grpId="0" animBg="1"/>
      <p:bldP spid="3546128" grpId="0" animBg="1"/>
      <p:bldP spid="3546130" grpId="0" build="p"/>
      <p:bldP spid="3546174" grpId="0" animBg="1"/>
      <p:bldP spid="354617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897938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Maximally Stable Extremal Regions </a:t>
            </a:r>
            <a:r>
              <a:rPr lang="en-US" sz="1800" smtClean="0"/>
              <a:t>[Matas ‘02]</a:t>
            </a:r>
            <a:endParaRPr lang="de-CH" smtClean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Based on Watershed segmentation algorithm</a:t>
            </a:r>
          </a:p>
          <a:p>
            <a:pPr eaLnBrk="1" hangingPunct="1"/>
            <a:r>
              <a:rPr lang="en-US" smtClean="0"/>
              <a:t>Select regions that stay stable over a large parameter range</a:t>
            </a:r>
            <a:endParaRPr lang="de-CH" smtClean="0"/>
          </a:p>
          <a:p>
            <a:pPr eaLnBrk="1" hangingPunct="1"/>
            <a:endParaRPr lang="de-CH" smtClean="0"/>
          </a:p>
        </p:txBody>
      </p:sp>
      <p:sp>
        <p:nvSpPr>
          <p:cNvPr id="4096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56325" name="Picture 4" descr="g1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268" y="3500628"/>
            <a:ext cx="251936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5" descr="g1a_350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556" y="3500628"/>
            <a:ext cx="2519362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69268" y="3500628"/>
            <a:ext cx="5327650" cy="2519363"/>
            <a:chOff x="1692275" y="2781300"/>
            <a:chExt cx="5327650" cy="2519363"/>
          </a:xfrm>
        </p:grpSpPr>
        <p:pic>
          <p:nvPicPr>
            <p:cNvPr id="56370" name="Picture 4" descr="g1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71" name="Picture 5" descr="g1a_3400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769268" y="3500628"/>
            <a:ext cx="5327650" cy="2519363"/>
            <a:chOff x="1692275" y="2781300"/>
            <a:chExt cx="5327650" cy="2519363"/>
          </a:xfrm>
        </p:grpSpPr>
        <p:pic>
          <p:nvPicPr>
            <p:cNvPr id="56368" name="Picture 4" descr="g1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9" name="Picture 5" descr="g1a_3300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1769268" y="3500628"/>
            <a:ext cx="5327650" cy="2519363"/>
            <a:chOff x="1692275" y="2781300"/>
            <a:chExt cx="5327650" cy="2519363"/>
          </a:xfrm>
        </p:grpSpPr>
        <p:pic>
          <p:nvPicPr>
            <p:cNvPr id="56366" name="Picture 4" descr="g1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7" name="Picture 5" descr="g1a_3200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1769268" y="3500628"/>
            <a:ext cx="5327650" cy="2519363"/>
            <a:chOff x="1692275" y="2781300"/>
            <a:chExt cx="5327650" cy="2519363"/>
          </a:xfrm>
        </p:grpSpPr>
        <p:pic>
          <p:nvPicPr>
            <p:cNvPr id="56364" name="Picture 4" descr="g1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5" name="Picture 5" descr="g1a_3100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1769268" y="3500628"/>
            <a:ext cx="5327650" cy="2527300"/>
            <a:chOff x="1692275" y="2781300"/>
            <a:chExt cx="5327650" cy="2527300"/>
          </a:xfrm>
        </p:grpSpPr>
        <p:pic>
          <p:nvPicPr>
            <p:cNvPr id="56362" name="Picture 4" descr="g1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3" name="Picture 5" descr="g1a_3000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8975" y="2787650"/>
              <a:ext cx="2520950" cy="2520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1769268" y="3500628"/>
            <a:ext cx="5327650" cy="2519363"/>
            <a:chOff x="1692275" y="2781300"/>
            <a:chExt cx="5327650" cy="2519363"/>
          </a:xfrm>
        </p:grpSpPr>
        <p:pic>
          <p:nvPicPr>
            <p:cNvPr id="56360" name="Picture 4" descr="g1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1" name="Picture 5" descr="g1a_2900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1769268" y="3500628"/>
            <a:ext cx="5327650" cy="2519363"/>
            <a:chOff x="1692275" y="2781300"/>
            <a:chExt cx="5327650" cy="2519363"/>
          </a:xfrm>
        </p:grpSpPr>
        <p:pic>
          <p:nvPicPr>
            <p:cNvPr id="56358" name="Picture 4" descr="g1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9" name="Picture 5" descr="g1a_28000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31"/>
          <p:cNvGrpSpPr>
            <a:grpSpLocks/>
          </p:cNvGrpSpPr>
          <p:nvPr/>
        </p:nvGrpSpPr>
        <p:grpSpPr bwMode="auto">
          <a:xfrm>
            <a:off x="1769268" y="3500628"/>
            <a:ext cx="5327650" cy="2519363"/>
            <a:chOff x="1692275" y="2781300"/>
            <a:chExt cx="5327650" cy="2519363"/>
          </a:xfrm>
        </p:grpSpPr>
        <p:pic>
          <p:nvPicPr>
            <p:cNvPr id="56356" name="Picture 4" descr="g1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7" name="Picture 5" descr="g1a_27000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1769268" y="3500628"/>
            <a:ext cx="5327650" cy="2519363"/>
            <a:chOff x="1692275" y="2781300"/>
            <a:chExt cx="5327650" cy="2519363"/>
          </a:xfrm>
        </p:grpSpPr>
        <p:pic>
          <p:nvPicPr>
            <p:cNvPr id="56354" name="Picture 4" descr="g1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5" name="Picture 5" descr="g1a_2600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37"/>
          <p:cNvGrpSpPr>
            <a:grpSpLocks/>
          </p:cNvGrpSpPr>
          <p:nvPr/>
        </p:nvGrpSpPr>
        <p:grpSpPr bwMode="auto">
          <a:xfrm>
            <a:off x="1769268" y="3500628"/>
            <a:ext cx="5327650" cy="2520950"/>
            <a:chOff x="1692275" y="2781300"/>
            <a:chExt cx="5327650" cy="2520950"/>
          </a:xfrm>
        </p:grpSpPr>
        <p:pic>
          <p:nvPicPr>
            <p:cNvPr id="56352" name="Picture 4" descr="g1a_25000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8975" y="2781300"/>
              <a:ext cx="2520950" cy="2520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3" name="Picture 5" descr="g1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40"/>
          <p:cNvGrpSpPr>
            <a:grpSpLocks/>
          </p:cNvGrpSpPr>
          <p:nvPr/>
        </p:nvGrpSpPr>
        <p:grpSpPr bwMode="auto">
          <a:xfrm>
            <a:off x="1769268" y="3500628"/>
            <a:ext cx="5327650" cy="2519363"/>
            <a:chOff x="1692275" y="2781300"/>
            <a:chExt cx="5327650" cy="2519363"/>
          </a:xfrm>
        </p:grpSpPr>
        <p:pic>
          <p:nvPicPr>
            <p:cNvPr id="56350" name="Picture 4" descr="g1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1" name="Picture 5" descr="g1a_24000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43"/>
          <p:cNvGrpSpPr>
            <a:grpSpLocks/>
          </p:cNvGrpSpPr>
          <p:nvPr/>
        </p:nvGrpSpPr>
        <p:grpSpPr bwMode="auto">
          <a:xfrm>
            <a:off x="1769268" y="3500628"/>
            <a:ext cx="5327650" cy="2519363"/>
            <a:chOff x="1692275" y="2781300"/>
            <a:chExt cx="5327650" cy="2519363"/>
          </a:xfrm>
        </p:grpSpPr>
        <p:pic>
          <p:nvPicPr>
            <p:cNvPr id="56348" name="Picture 4" descr="g1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49" name="Picture 5" descr="g1a_23000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oup 46"/>
          <p:cNvGrpSpPr>
            <a:grpSpLocks/>
          </p:cNvGrpSpPr>
          <p:nvPr/>
        </p:nvGrpSpPr>
        <p:grpSpPr bwMode="auto">
          <a:xfrm>
            <a:off x="1769268" y="3500628"/>
            <a:ext cx="5327650" cy="2519363"/>
            <a:chOff x="1692275" y="2781300"/>
            <a:chExt cx="5327650" cy="2519363"/>
          </a:xfrm>
        </p:grpSpPr>
        <p:pic>
          <p:nvPicPr>
            <p:cNvPr id="56346" name="Picture 4" descr="g1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47" name="Picture 5" descr="g1a_22000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up 49"/>
          <p:cNvGrpSpPr>
            <a:grpSpLocks/>
          </p:cNvGrpSpPr>
          <p:nvPr/>
        </p:nvGrpSpPr>
        <p:grpSpPr bwMode="auto">
          <a:xfrm>
            <a:off x="1769268" y="3500628"/>
            <a:ext cx="5327650" cy="2519363"/>
            <a:chOff x="1692275" y="2781300"/>
            <a:chExt cx="5327650" cy="2519363"/>
          </a:xfrm>
        </p:grpSpPr>
        <p:pic>
          <p:nvPicPr>
            <p:cNvPr id="56344" name="Picture 4" descr="g1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45" name="Picture 5" descr="g1a_21000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52"/>
          <p:cNvGrpSpPr>
            <a:grpSpLocks/>
          </p:cNvGrpSpPr>
          <p:nvPr/>
        </p:nvGrpSpPr>
        <p:grpSpPr bwMode="auto">
          <a:xfrm>
            <a:off x="1769268" y="3500628"/>
            <a:ext cx="5327650" cy="2519363"/>
            <a:chOff x="1692275" y="2781300"/>
            <a:chExt cx="5327650" cy="2519363"/>
          </a:xfrm>
        </p:grpSpPr>
        <p:pic>
          <p:nvPicPr>
            <p:cNvPr id="56342" name="Picture 4" descr="g1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43" name="Picture 5" descr="g1a_20000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95921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686800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Example Results: MSER</a:t>
            </a:r>
            <a:endParaRPr lang="de-CH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fld id="{9B34A58F-610F-430F-A04D-DB1053A60612}" type="slidenum">
              <a:rPr lang="de-DE" smtClean="0"/>
              <a:pPr algn="l">
                <a:defRPr/>
              </a:pPr>
              <a:t>73</a:t>
            </a:fld>
            <a:endParaRPr lang="de-DE" smtClean="0"/>
          </a:p>
        </p:txBody>
      </p:sp>
      <p:sp>
        <p:nvSpPr>
          <p:cNvPr id="4198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5734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1238250"/>
            <a:ext cx="3713162" cy="3143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57350" name="Picture 3" descr="matas_nesquik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7463" y="4414838"/>
            <a:ext cx="2160587" cy="2160587"/>
          </a:xfrm>
        </p:spPr>
      </p:pic>
      <p:pic>
        <p:nvPicPr>
          <p:cNvPr id="57351" name="Picture 4" descr="matas_nesquik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4414838"/>
            <a:ext cx="2232025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1238250"/>
            <a:ext cx="3713163" cy="3143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40352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Available at a web site near you…</a:t>
            </a:r>
            <a:endParaRPr lang="de-CH" smtClean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For most local feature detectors, executables are available online: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http://www.robots.ox.ac.uk/~vgg/research/affine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http://www.cs.ubc.ca/~lowe/keypoints/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http://www.vision.ee.ethz.ch/~surf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de-CH" dirty="0" smtClean="0"/>
          </a:p>
        </p:txBody>
      </p:sp>
      <p:sp>
        <p:nvSpPr>
          <p:cNvPr id="430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260091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minutes break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2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Local Descriptors</a:t>
            </a:r>
            <a:endParaRPr lang="de-CH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The ideal descriptor should be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Robust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Distinctive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Compact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Efficient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endParaRPr lang="en-US" dirty="0" smtClean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Most available descriptors focus on edge/gradient information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Capture texture information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Color rarely used</a:t>
            </a:r>
            <a:endParaRPr lang="de-CH" dirty="0" smtClean="0"/>
          </a:p>
        </p:txBody>
      </p:sp>
      <p:sp>
        <p:nvSpPr>
          <p:cNvPr id="4506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chemeClr val="tx1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504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 txBox="1">
            <a:spLocks noChangeArrowheads="1"/>
          </p:cNvSpPr>
          <p:nvPr/>
        </p:nvSpPr>
        <p:spPr bwMode="auto">
          <a:xfrm>
            <a:off x="685800" y="1371600"/>
            <a:ext cx="8001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/>
              <a:t>Basic idea: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Take 16x16 square window around detected feature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Compute edge orientation (angle of the gradient - 90</a:t>
            </a:r>
            <a:r>
              <a:rPr lang="en-US" altLang="en-US">
                <a:sym typeface="Symbol" panose="05050102010706020507" pitchFamily="18" charset="2"/>
              </a:rPr>
              <a:t></a:t>
            </a:r>
            <a:r>
              <a:rPr lang="en-US" altLang="en-US"/>
              <a:t>) for each pixel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Throw out weak edges (threshold gradient magnitude)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Create histogram of surviving edge orientations</a:t>
            </a: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66FF"/>
                </a:solidFill>
              </a:rPr>
              <a:t>S</a:t>
            </a:r>
            <a:r>
              <a:rPr lang="en-US" altLang="en-US" smtClean="0"/>
              <a:t>cale </a:t>
            </a:r>
            <a:r>
              <a:rPr lang="en-US" altLang="en-US" smtClean="0">
                <a:solidFill>
                  <a:srgbClr val="0066FF"/>
                </a:solidFill>
              </a:rPr>
              <a:t>I</a:t>
            </a:r>
            <a:r>
              <a:rPr lang="en-US" altLang="en-US" smtClean="0"/>
              <a:t>nvariant </a:t>
            </a:r>
            <a:r>
              <a:rPr lang="en-US" altLang="en-US" smtClean="0">
                <a:solidFill>
                  <a:srgbClr val="0066FF"/>
                </a:solidFill>
              </a:rPr>
              <a:t>F</a:t>
            </a:r>
            <a:r>
              <a:rPr lang="en-US" altLang="en-US" smtClean="0"/>
              <a:t>eature </a:t>
            </a:r>
            <a:r>
              <a:rPr lang="en-US" altLang="en-US" smtClean="0">
                <a:solidFill>
                  <a:srgbClr val="0066FF"/>
                </a:solidFill>
              </a:rPr>
              <a:t>T</a:t>
            </a:r>
            <a:r>
              <a:rPr lang="en-US" altLang="en-US" smtClean="0"/>
              <a:t>ransform</a:t>
            </a:r>
          </a:p>
        </p:txBody>
      </p:sp>
      <p:sp>
        <p:nvSpPr>
          <p:cNvPr id="36868" name="Rectangle 14"/>
          <p:cNvSpPr>
            <a:spLocks noChangeArrowheads="1"/>
          </p:cNvSpPr>
          <p:nvPr/>
        </p:nvSpPr>
        <p:spPr bwMode="auto">
          <a:xfrm>
            <a:off x="6473825" y="6550025"/>
            <a:ext cx="2670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/>
              <a:t>Adapted from slide by David Lowe</a:t>
            </a:r>
          </a:p>
        </p:txBody>
      </p:sp>
      <p:pic>
        <p:nvPicPr>
          <p:cNvPr id="36869" name="Picture 4" descr="descr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3116263"/>
            <a:ext cx="6580187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Rectangle 11"/>
          <p:cNvSpPr>
            <a:spLocks noChangeArrowheads="1"/>
          </p:cNvSpPr>
          <p:nvPr/>
        </p:nvSpPr>
        <p:spPr bwMode="auto">
          <a:xfrm>
            <a:off x="5562600" y="3116263"/>
            <a:ext cx="2590800" cy="3132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36871" name="Group 26"/>
          <p:cNvGrpSpPr>
            <a:grpSpLocks/>
          </p:cNvGrpSpPr>
          <p:nvPr/>
        </p:nvGrpSpPr>
        <p:grpSpPr bwMode="auto">
          <a:xfrm>
            <a:off x="5715000" y="3268663"/>
            <a:ext cx="2362200" cy="1300162"/>
            <a:chOff x="5715000" y="4343400"/>
            <a:chExt cx="2362200" cy="1299865"/>
          </a:xfrm>
        </p:grpSpPr>
        <p:cxnSp>
          <p:nvCxnSpPr>
            <p:cNvPr id="36883" name="Straight Arrow Connector 13"/>
            <p:cNvCxnSpPr>
              <a:cxnSpLocks noChangeShapeType="1"/>
            </p:cNvCxnSpPr>
            <p:nvPr/>
          </p:nvCxnSpPr>
          <p:spPr bwMode="auto">
            <a:xfrm>
              <a:off x="5791200" y="5256212"/>
              <a:ext cx="2133600" cy="15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884" name="Rectangle 20"/>
            <p:cNvSpPr>
              <a:spLocks noChangeArrowheads="1"/>
            </p:cNvSpPr>
            <p:nvPr/>
          </p:nvSpPr>
          <p:spPr bwMode="auto">
            <a:xfrm>
              <a:off x="5791200" y="4343400"/>
              <a:ext cx="228600" cy="91281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5" name="Rectangle 15"/>
            <p:cNvSpPr>
              <a:spLocks noChangeArrowheads="1"/>
            </p:cNvSpPr>
            <p:nvPr/>
          </p:nvSpPr>
          <p:spPr bwMode="auto">
            <a:xfrm>
              <a:off x="6019800" y="4800600"/>
              <a:ext cx="228600" cy="45561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6" name="Rectangle 16"/>
            <p:cNvSpPr>
              <a:spLocks noChangeArrowheads="1"/>
            </p:cNvSpPr>
            <p:nvPr/>
          </p:nvSpPr>
          <p:spPr bwMode="auto">
            <a:xfrm>
              <a:off x="6248400" y="4953000"/>
              <a:ext cx="228600" cy="30321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7" name="Rectangle 17"/>
            <p:cNvSpPr>
              <a:spLocks noChangeArrowheads="1"/>
            </p:cNvSpPr>
            <p:nvPr/>
          </p:nvSpPr>
          <p:spPr bwMode="auto">
            <a:xfrm>
              <a:off x="6477000" y="5177134"/>
              <a:ext cx="228600" cy="7907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8" name="Rectangle 18"/>
            <p:cNvSpPr>
              <a:spLocks noChangeArrowheads="1"/>
            </p:cNvSpPr>
            <p:nvPr/>
          </p:nvSpPr>
          <p:spPr bwMode="auto">
            <a:xfrm>
              <a:off x="6705600" y="4953000"/>
              <a:ext cx="228600" cy="30321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9" name="Rectangle 19"/>
            <p:cNvSpPr>
              <a:spLocks noChangeArrowheads="1"/>
            </p:cNvSpPr>
            <p:nvPr/>
          </p:nvSpPr>
          <p:spPr bwMode="auto">
            <a:xfrm>
              <a:off x="6934200" y="5177134"/>
              <a:ext cx="228600" cy="7907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90" name="Rectangle 20"/>
            <p:cNvSpPr>
              <a:spLocks noChangeArrowheads="1"/>
            </p:cNvSpPr>
            <p:nvPr/>
          </p:nvSpPr>
          <p:spPr bwMode="auto">
            <a:xfrm>
              <a:off x="7162800" y="4953000"/>
              <a:ext cx="228600" cy="30321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91" name="Rectangle 21"/>
            <p:cNvSpPr>
              <a:spLocks noChangeArrowheads="1"/>
            </p:cNvSpPr>
            <p:nvPr/>
          </p:nvSpPr>
          <p:spPr bwMode="auto">
            <a:xfrm>
              <a:off x="7391400" y="4953000"/>
              <a:ext cx="228600" cy="30480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92" name="TextBox 23"/>
            <p:cNvSpPr txBox="1">
              <a:spLocks noChangeArrowheads="1"/>
            </p:cNvSpPr>
            <p:nvPr/>
          </p:nvSpPr>
          <p:spPr bwMode="auto">
            <a:xfrm>
              <a:off x="5715000" y="5181408"/>
              <a:ext cx="457200" cy="46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6893" name="TextBox 24"/>
            <p:cNvSpPr txBox="1">
              <a:spLocks noChangeArrowheads="1"/>
            </p:cNvSpPr>
            <p:nvPr/>
          </p:nvSpPr>
          <p:spPr bwMode="auto">
            <a:xfrm>
              <a:off x="7239000" y="5176647"/>
              <a:ext cx="838200" cy="461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latin typeface="Arial" panose="020B0604020202020204" pitchFamily="34" charset="0"/>
                  <a:sym typeface="Symbol" panose="05050102010706020507" pitchFamily="18" charset="2"/>
                </a:rPr>
                <a:t>2</a:t>
              </a:r>
              <a:r>
                <a:rPr lang="el-GR" altLang="en-US">
                  <a:latin typeface="Arial" panose="020B0604020202020204" pitchFamily="34" charset="0"/>
                  <a:sym typeface="Symbol" panose="05050102010706020507" pitchFamily="18" charset="2"/>
                </a:rPr>
                <a:t>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5921375" y="4498975"/>
            <a:ext cx="1851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angle histogram</a:t>
            </a:r>
          </a:p>
        </p:txBody>
      </p:sp>
      <p:grpSp>
        <p:nvGrpSpPr>
          <p:cNvPr id="36873" name="Group 46"/>
          <p:cNvGrpSpPr>
            <a:grpSpLocks/>
          </p:cNvGrpSpPr>
          <p:nvPr/>
        </p:nvGrpSpPr>
        <p:grpSpPr bwMode="auto">
          <a:xfrm>
            <a:off x="6324600" y="5173663"/>
            <a:ext cx="1219200" cy="762000"/>
            <a:chOff x="6324600" y="4953000"/>
            <a:chExt cx="1219200" cy="762000"/>
          </a:xfrm>
        </p:grpSpPr>
        <p:cxnSp>
          <p:nvCxnSpPr>
            <p:cNvPr id="36874" name="Straight Arrow Connector 31"/>
            <p:cNvCxnSpPr>
              <a:cxnSpLocks noChangeShapeType="1"/>
            </p:cNvCxnSpPr>
            <p:nvPr/>
          </p:nvCxnSpPr>
          <p:spPr bwMode="auto">
            <a:xfrm>
              <a:off x="6705600" y="5334000"/>
              <a:ext cx="838200" cy="1588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75" name="Straight Arrow Connector 33"/>
            <p:cNvCxnSpPr>
              <a:cxnSpLocks noChangeShapeType="1"/>
            </p:cNvCxnSpPr>
            <p:nvPr/>
          </p:nvCxnSpPr>
          <p:spPr bwMode="auto">
            <a:xfrm rot="5400000" flipH="1" flipV="1">
              <a:off x="6705600" y="4953000"/>
              <a:ext cx="381000" cy="381000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76" name="Straight Arrow Connector 35"/>
            <p:cNvCxnSpPr>
              <a:cxnSpLocks noChangeShapeType="1"/>
            </p:cNvCxnSpPr>
            <p:nvPr/>
          </p:nvCxnSpPr>
          <p:spPr bwMode="auto">
            <a:xfrm rot="5400000" flipH="1" flipV="1">
              <a:off x="6514306" y="5144294"/>
              <a:ext cx="382588" cy="1588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77" name="Straight Arrow Connector 37"/>
            <p:cNvCxnSpPr>
              <a:cxnSpLocks noChangeShapeType="1"/>
            </p:cNvCxnSpPr>
            <p:nvPr/>
          </p:nvCxnSpPr>
          <p:spPr bwMode="auto">
            <a:xfrm rot="16200000" flipV="1">
              <a:off x="6550024" y="5181600"/>
              <a:ext cx="154782" cy="154782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78" name="Straight Arrow Connector 39"/>
            <p:cNvCxnSpPr>
              <a:cxnSpLocks noChangeShapeType="1"/>
            </p:cNvCxnSpPr>
            <p:nvPr/>
          </p:nvCxnSpPr>
          <p:spPr bwMode="auto">
            <a:xfrm rot="10800000">
              <a:off x="6324600" y="5336382"/>
              <a:ext cx="380206" cy="1588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79" name="Straight Arrow Connector 42"/>
            <p:cNvCxnSpPr>
              <a:cxnSpLocks noChangeShapeType="1"/>
            </p:cNvCxnSpPr>
            <p:nvPr/>
          </p:nvCxnSpPr>
          <p:spPr bwMode="auto">
            <a:xfrm rot="5400000">
              <a:off x="6553200" y="5331618"/>
              <a:ext cx="154782" cy="154782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80" name="Straight Arrow Connector 43"/>
            <p:cNvCxnSpPr>
              <a:cxnSpLocks noChangeShapeType="1"/>
            </p:cNvCxnSpPr>
            <p:nvPr/>
          </p:nvCxnSpPr>
          <p:spPr bwMode="auto">
            <a:xfrm rot="16200000" flipH="1">
              <a:off x="6515100" y="5522912"/>
              <a:ext cx="382588" cy="1588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81" name="Straight Arrow Connector 44"/>
            <p:cNvCxnSpPr>
              <a:cxnSpLocks noChangeShapeType="1"/>
            </p:cNvCxnSpPr>
            <p:nvPr/>
          </p:nvCxnSpPr>
          <p:spPr bwMode="auto">
            <a:xfrm rot="16200000" flipH="1">
              <a:off x="6701632" y="5337969"/>
              <a:ext cx="312737" cy="304800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882" name="Oval 27"/>
            <p:cNvSpPr>
              <a:spLocks noChangeArrowheads="1"/>
            </p:cNvSpPr>
            <p:nvPr/>
          </p:nvSpPr>
          <p:spPr bwMode="auto">
            <a:xfrm>
              <a:off x="6657976" y="5286376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857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SIFT descriptor</a:t>
            </a:r>
          </a:p>
        </p:txBody>
      </p:sp>
      <p:pic>
        <p:nvPicPr>
          <p:cNvPr id="37891" name="Picture 4" descr="descr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971800"/>
            <a:ext cx="6580188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4"/>
          <p:cNvSpPr txBox="1">
            <a:spLocks noChangeArrowheads="1"/>
          </p:cNvSpPr>
          <p:nvPr/>
        </p:nvSpPr>
        <p:spPr bwMode="auto">
          <a:xfrm>
            <a:off x="685800" y="13716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/>
              <a:t>Full version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Divide the 16x16 window into a 4x4 grid of cells (2x2 case shown below)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Compute an orientation histogram for each cell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16 cells * 8 orientations = 128 dimensional descriptor</a:t>
            </a:r>
          </a:p>
          <a:p>
            <a:pPr lvl="1" eaLnBrk="1" hangingPunct="1">
              <a:spcBef>
                <a:spcPct val="20000"/>
              </a:spcBef>
            </a:pPr>
            <a:endParaRPr lang="en-US" altLang="en-US"/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37893" name="Rectangle 14"/>
          <p:cNvSpPr>
            <a:spLocks noChangeArrowheads="1"/>
          </p:cNvSpPr>
          <p:nvPr/>
        </p:nvSpPr>
        <p:spPr bwMode="auto">
          <a:xfrm>
            <a:off x="6473825" y="6550025"/>
            <a:ext cx="2670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/>
              <a:t>Adapted from slide by David Lowe</a:t>
            </a:r>
          </a:p>
        </p:txBody>
      </p:sp>
    </p:spTree>
    <p:extLst>
      <p:ext uri="{BB962C8B-B14F-4D97-AF65-F5344CB8AC3E}">
        <p14:creationId xmlns:p14="http://schemas.microsoft.com/office/powerpoint/2010/main" val="185556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smtClean="0"/>
              <a:t>Local Descriptors: SIFT Descriptor</a:t>
            </a:r>
            <a:endParaRPr lang="en-US" smtClean="0"/>
          </a:p>
        </p:txBody>
      </p:sp>
      <p:pic>
        <p:nvPicPr>
          <p:cNvPr id="6144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00213"/>
            <a:ext cx="3744912" cy="28321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6144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312988"/>
            <a:ext cx="4038600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ext Box 7"/>
          <p:cNvSpPr txBox="1">
            <a:spLocks noChangeArrowheads="1"/>
          </p:cNvSpPr>
          <p:nvPr/>
        </p:nvSpPr>
        <p:spPr bwMode="auto">
          <a:xfrm>
            <a:off x="611188" y="634523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[Lowe, ICCV 1999]</a:t>
            </a:r>
          </a:p>
        </p:txBody>
      </p:sp>
      <p:sp>
        <p:nvSpPr>
          <p:cNvPr id="61446" name="Rectangle 8"/>
          <p:cNvSpPr>
            <a:spLocks noChangeArrowheads="1"/>
          </p:cNvSpPr>
          <p:nvPr/>
        </p:nvSpPr>
        <p:spPr bwMode="auto">
          <a:xfrm rot="-730108">
            <a:off x="2987675" y="3284538"/>
            <a:ext cx="182563" cy="182562"/>
          </a:xfrm>
          <a:prstGeom prst="rect">
            <a:avLst/>
          </a:prstGeom>
          <a:noFill/>
          <a:ln w="28575" cap="sq">
            <a:solidFill>
              <a:srgbClr val="00FF00"/>
            </a:solidFill>
            <a:miter lim="800000"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eaLnBrk="0" hangingPunct="0"/>
            <a:endParaRPr lang="de-DE" sz="2100" b="1">
              <a:solidFill>
                <a:schemeClr val="bg2"/>
              </a:solidFill>
            </a:endParaRPr>
          </a:p>
        </p:txBody>
      </p:sp>
      <p:sp>
        <p:nvSpPr>
          <p:cNvPr id="61447" name="Line 9"/>
          <p:cNvSpPr>
            <a:spLocks noChangeShapeType="1"/>
          </p:cNvSpPr>
          <p:nvPr/>
        </p:nvSpPr>
        <p:spPr bwMode="auto">
          <a:xfrm>
            <a:off x="3024188" y="3500438"/>
            <a:ext cx="1835150" cy="288925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61448" name="Line 10"/>
          <p:cNvSpPr>
            <a:spLocks noChangeShapeType="1"/>
          </p:cNvSpPr>
          <p:nvPr/>
        </p:nvSpPr>
        <p:spPr bwMode="auto">
          <a:xfrm flipV="1">
            <a:off x="2951163" y="2457450"/>
            <a:ext cx="1944687" cy="827088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316425" name="Text Box 11"/>
          <p:cNvSpPr txBox="1">
            <a:spLocks noChangeArrowheads="1"/>
          </p:cNvSpPr>
          <p:nvPr/>
        </p:nvSpPr>
        <p:spPr bwMode="auto">
          <a:xfrm>
            <a:off x="4645025" y="4414838"/>
            <a:ext cx="4198938" cy="21875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600"/>
              </a:spcBef>
              <a:defRPr/>
            </a:pPr>
            <a:r>
              <a:rPr lang="en-US" sz="2100" b="1" kern="0" dirty="0">
                <a:latin typeface="Arial" pitchFamily="34" charset="0"/>
              </a:rPr>
              <a:t>Histogram of oriented gradients</a:t>
            </a:r>
          </a:p>
          <a:p>
            <a:pPr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100" b="1" dirty="0">
                <a:latin typeface="Arial" pitchFamily="34" charset="0"/>
              </a:rPr>
              <a:t>  Captures important texture </a:t>
            </a:r>
            <a:br>
              <a:rPr lang="en-US" sz="2100" b="1" dirty="0">
                <a:latin typeface="Arial" pitchFamily="34" charset="0"/>
              </a:rPr>
            </a:br>
            <a:r>
              <a:rPr lang="en-US" sz="2100" b="1" dirty="0">
                <a:latin typeface="Arial" pitchFamily="34" charset="0"/>
              </a:rPr>
              <a:t>   information</a:t>
            </a:r>
          </a:p>
          <a:p>
            <a:pPr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100" b="1" kern="0" dirty="0">
                <a:latin typeface="Arial" pitchFamily="34" charset="0"/>
              </a:rPr>
              <a:t>  Robust to small translations /</a:t>
            </a:r>
            <a:br>
              <a:rPr lang="en-US" sz="2100" b="1" kern="0" dirty="0">
                <a:latin typeface="Arial" pitchFamily="34" charset="0"/>
              </a:rPr>
            </a:br>
            <a:r>
              <a:rPr lang="en-US" sz="2100" b="1" kern="0" dirty="0">
                <a:latin typeface="Arial" pitchFamily="34" charset="0"/>
              </a:rPr>
              <a:t>   affine deformations</a:t>
            </a:r>
          </a:p>
        </p:txBody>
      </p:sp>
      <p:sp>
        <p:nvSpPr>
          <p:cNvPr id="61450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de-DE" sz="1200">
                <a:solidFill>
                  <a:schemeClr val="bg2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05233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09800"/>
            <a:ext cx="4648200" cy="35179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6003925" y="1736725"/>
            <a:ext cx="1423988" cy="20574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900" dirty="0">
                <a:latin typeface="Algerian" pitchFamily="82" charset="0"/>
              </a:rPr>
              <a:t>A</a:t>
            </a:r>
          </a:p>
        </p:txBody>
      </p:sp>
      <p:sp>
        <p:nvSpPr>
          <p:cNvPr id="39943" name="Oval 7"/>
          <p:cNvSpPr>
            <a:spLocks noChangeArrowheads="1"/>
          </p:cNvSpPr>
          <p:nvPr/>
        </p:nvSpPr>
        <p:spPr bwMode="auto">
          <a:xfrm>
            <a:off x="2819400" y="4343400"/>
            <a:ext cx="228600" cy="2286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4" name="Oval 8"/>
          <p:cNvSpPr>
            <a:spLocks noChangeArrowheads="1"/>
          </p:cNvSpPr>
          <p:nvPr/>
        </p:nvSpPr>
        <p:spPr bwMode="auto">
          <a:xfrm>
            <a:off x="3124200" y="3429000"/>
            <a:ext cx="228600" cy="2286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5" name="Oval 9"/>
          <p:cNvSpPr>
            <a:spLocks noChangeArrowheads="1"/>
          </p:cNvSpPr>
          <p:nvPr/>
        </p:nvSpPr>
        <p:spPr bwMode="auto">
          <a:xfrm>
            <a:off x="3810000" y="4267200"/>
            <a:ext cx="228600" cy="2286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6" name="Oval 10"/>
          <p:cNvSpPr>
            <a:spLocks noChangeArrowheads="1"/>
          </p:cNvSpPr>
          <p:nvPr/>
        </p:nvSpPr>
        <p:spPr bwMode="auto">
          <a:xfrm>
            <a:off x="3352800" y="4191000"/>
            <a:ext cx="228600" cy="2286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7" name="Oval 11"/>
          <p:cNvSpPr>
            <a:spLocks noChangeArrowheads="1"/>
          </p:cNvSpPr>
          <p:nvPr/>
        </p:nvSpPr>
        <p:spPr bwMode="auto">
          <a:xfrm>
            <a:off x="5943600" y="3276600"/>
            <a:ext cx="228600" cy="2286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8" name="Oval 12"/>
          <p:cNvSpPr>
            <a:spLocks noChangeArrowheads="1"/>
          </p:cNvSpPr>
          <p:nvPr/>
        </p:nvSpPr>
        <p:spPr bwMode="auto">
          <a:xfrm>
            <a:off x="6477000" y="2133600"/>
            <a:ext cx="228600" cy="2286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9" name="Oval 13"/>
          <p:cNvSpPr>
            <a:spLocks noChangeArrowheads="1"/>
          </p:cNvSpPr>
          <p:nvPr/>
        </p:nvSpPr>
        <p:spPr bwMode="auto">
          <a:xfrm>
            <a:off x="6705600" y="2895600"/>
            <a:ext cx="228600" cy="2286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50" name="Oval 14"/>
          <p:cNvSpPr>
            <a:spLocks noChangeArrowheads="1"/>
          </p:cNvSpPr>
          <p:nvPr/>
        </p:nvSpPr>
        <p:spPr bwMode="auto">
          <a:xfrm>
            <a:off x="7162800" y="3200400"/>
            <a:ext cx="228600" cy="2286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51" name="Line 15"/>
          <p:cNvSpPr>
            <a:spLocks noChangeShapeType="1"/>
          </p:cNvSpPr>
          <p:nvPr/>
        </p:nvSpPr>
        <p:spPr bwMode="auto">
          <a:xfrm flipV="1">
            <a:off x="3427413" y="2357438"/>
            <a:ext cx="2897187" cy="1069975"/>
          </a:xfrm>
          <a:prstGeom prst="line">
            <a:avLst/>
          </a:prstGeom>
          <a:noFill/>
          <a:ln w="38100">
            <a:solidFill>
              <a:srgbClr val="3366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952" name="Line 16"/>
          <p:cNvSpPr>
            <a:spLocks noChangeShapeType="1"/>
          </p:cNvSpPr>
          <p:nvPr/>
        </p:nvSpPr>
        <p:spPr bwMode="auto">
          <a:xfrm flipV="1">
            <a:off x="3505200" y="3048000"/>
            <a:ext cx="3048000" cy="1143000"/>
          </a:xfrm>
          <a:prstGeom prst="line">
            <a:avLst/>
          </a:prstGeom>
          <a:noFill/>
          <a:ln w="38100">
            <a:solidFill>
              <a:srgbClr val="3366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953" name="Line 17"/>
          <p:cNvSpPr>
            <a:spLocks noChangeShapeType="1"/>
          </p:cNvSpPr>
          <p:nvPr/>
        </p:nvSpPr>
        <p:spPr bwMode="auto">
          <a:xfrm flipV="1">
            <a:off x="4114800" y="3352800"/>
            <a:ext cx="2971800" cy="914400"/>
          </a:xfrm>
          <a:prstGeom prst="line">
            <a:avLst/>
          </a:prstGeom>
          <a:noFill/>
          <a:ln w="38100">
            <a:solidFill>
              <a:srgbClr val="3366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 flipV="1">
            <a:off x="3124200" y="3429000"/>
            <a:ext cx="2743200" cy="990600"/>
          </a:xfrm>
          <a:prstGeom prst="line">
            <a:avLst/>
          </a:prstGeom>
          <a:noFill/>
          <a:ln w="38100">
            <a:solidFill>
              <a:srgbClr val="3366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/>
            <a:r>
              <a:rPr lang="en-US" sz="3600" dirty="0" smtClean="0">
                <a:latin typeface="+mj-lt"/>
                <a:sym typeface="Symbol" pitchFamily="18" charset="2"/>
              </a:rPr>
              <a:t>Example: fitting an 2D shape template</a:t>
            </a:r>
            <a:endParaRPr lang="en-US" sz="3600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27913" y="6581001"/>
            <a:ext cx="1765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from Silvio Savarese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79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Details of Lowe’s SIFT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Run </a:t>
            </a:r>
            <a:r>
              <a:rPr lang="en-US" dirty="0" err="1" smtClean="0"/>
              <a:t>DoG</a:t>
            </a:r>
            <a:r>
              <a:rPr lang="en-US" dirty="0" smtClean="0"/>
              <a:t> detector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Find maxima in location/scale space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Remove edge points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Find all major orientations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Bin orientations into 36 bin histogram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Weight by gradient magnitude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Weight by distance to center (Gaussian-weighted mean)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Return orientations within 0.8 of peak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Use parabola for better orientation fit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For each (</a:t>
            </a:r>
            <a:r>
              <a:rPr lang="en-US" dirty="0" err="1" smtClean="0"/>
              <a:t>x,y,scale,orientation</a:t>
            </a:r>
            <a:r>
              <a:rPr lang="en-US" dirty="0" smtClean="0"/>
              <a:t>), create descriptor: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Sample 16x16 gradient mag. and rel. orientation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Bin 4x4 samples into 4x4 histograms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Threshold values to max of 0.2, divide by L2 norm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Final descriptor: 4x4x8 normalized histograms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295400"/>
            <a:ext cx="18192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981200"/>
            <a:ext cx="15906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Lowe IJCV 2004</a:t>
            </a:r>
          </a:p>
        </p:txBody>
      </p:sp>
    </p:spTree>
    <p:extLst>
      <p:ext uri="{BB962C8B-B14F-4D97-AF65-F5344CB8AC3E}">
        <p14:creationId xmlns:p14="http://schemas.microsoft.com/office/powerpoint/2010/main" val="69053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SIFT Example</a:t>
            </a:r>
          </a:p>
        </p:txBody>
      </p:sp>
      <p:pic>
        <p:nvPicPr>
          <p:cNvPr id="312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1676400"/>
            <a:ext cx="28575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2323" name="Picture 3" descr="C:\snavely\matlab\A2P3\templa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2857500" cy="4343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ight Arrow 5"/>
          <p:cNvSpPr/>
          <p:nvPr/>
        </p:nvSpPr>
        <p:spPr>
          <a:xfrm>
            <a:off x="4191000" y="3276600"/>
            <a:ext cx="838200" cy="83820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sift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715000" y="6019800"/>
            <a:ext cx="2001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/>
              <a:t>868 SIFT features</a:t>
            </a:r>
          </a:p>
        </p:txBody>
      </p:sp>
    </p:spTree>
    <p:extLst>
      <p:ext uri="{BB962C8B-B14F-4D97-AF65-F5344CB8AC3E}">
        <p14:creationId xmlns:p14="http://schemas.microsoft.com/office/powerpoint/2010/main" val="60430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Feature matching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051524" cy="4351338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 smtClean="0"/>
              <a:t>Given a feature in I</a:t>
            </a:r>
            <a:r>
              <a:rPr lang="en-US" altLang="en-US" baseline="-25000" dirty="0" smtClean="0"/>
              <a:t>1</a:t>
            </a:r>
            <a:r>
              <a:rPr lang="en-US" altLang="en-US" dirty="0" smtClean="0"/>
              <a:t>, how to find the best match in I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?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 dirty="0" smtClean="0"/>
              <a:t>Define distance function that compares two descriptors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 dirty="0" smtClean="0"/>
              <a:t>Test all the features in I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, find the one with min distance</a:t>
            </a:r>
          </a:p>
        </p:txBody>
      </p:sp>
    </p:spTree>
    <p:extLst>
      <p:ext uri="{BB962C8B-B14F-4D97-AF65-F5344CB8AC3E}">
        <p14:creationId xmlns:p14="http://schemas.microsoft.com/office/powerpoint/2010/main" val="26532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Feature distance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686800" cy="5257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800" dirty="0" smtClean="0"/>
              <a:t>How to define the difference between two features </a:t>
            </a:r>
            <a:r>
              <a:rPr lang="en-US" altLang="en-US" sz="2800" i="1" dirty="0" smtClean="0"/>
              <a:t>f</a:t>
            </a:r>
            <a:r>
              <a:rPr lang="en-US" altLang="en-US" sz="2800" baseline="-25000" dirty="0" smtClean="0"/>
              <a:t>1</a:t>
            </a:r>
            <a:r>
              <a:rPr lang="en-US" altLang="en-US" sz="2800" dirty="0" smtClean="0"/>
              <a:t>, </a:t>
            </a:r>
            <a:r>
              <a:rPr lang="en-US" altLang="en-US" sz="2800" i="1" dirty="0" smtClean="0"/>
              <a:t>f</a:t>
            </a:r>
            <a:r>
              <a:rPr lang="en-US" altLang="en-US" sz="2800" baseline="-25000" dirty="0" smtClean="0"/>
              <a:t>2</a:t>
            </a:r>
            <a:r>
              <a:rPr lang="en-US" altLang="en-US" sz="2800" dirty="0" smtClean="0"/>
              <a:t>?</a:t>
            </a:r>
          </a:p>
          <a:p>
            <a:pPr marL="914400" lvl="1" indent="-457200"/>
            <a:r>
              <a:rPr lang="en-US" altLang="en-US" sz="2400" dirty="0" smtClean="0"/>
              <a:t>Simple approach: L</a:t>
            </a:r>
            <a:r>
              <a:rPr lang="en-US" altLang="en-US" sz="2400" baseline="-25000" dirty="0" smtClean="0"/>
              <a:t>2</a:t>
            </a:r>
            <a:r>
              <a:rPr lang="en-US" altLang="en-US" sz="2400" dirty="0" smtClean="0"/>
              <a:t> distance, ||f</a:t>
            </a:r>
            <a:r>
              <a:rPr lang="en-US" altLang="en-US" sz="2400" baseline="-25000" dirty="0" smtClean="0"/>
              <a:t>1</a:t>
            </a:r>
            <a:r>
              <a:rPr lang="en-US" altLang="en-US" sz="2400" dirty="0" smtClean="0"/>
              <a:t> - f</a:t>
            </a:r>
            <a:r>
              <a:rPr lang="en-US" altLang="en-US" sz="2400" baseline="-25000" dirty="0" smtClean="0"/>
              <a:t>2</a:t>
            </a:r>
            <a:r>
              <a:rPr lang="en-US" altLang="en-US" sz="2400" dirty="0" smtClean="0"/>
              <a:t> || </a:t>
            </a:r>
            <a:endParaRPr lang="en-US" altLang="en-US" sz="1600" dirty="0" smtClean="0"/>
          </a:p>
          <a:p>
            <a:pPr marL="914400" lvl="1" indent="-457200"/>
            <a:r>
              <a:rPr lang="en-US" altLang="en-US" sz="2400" dirty="0" smtClean="0"/>
              <a:t>can give good scores to ambiguous (incorrect) matches </a:t>
            </a:r>
          </a:p>
        </p:txBody>
      </p:sp>
      <p:pic>
        <p:nvPicPr>
          <p:cNvPr id="5124" name="Picture 2" descr="http://www.canyonstatevinyl.com/images/Picket%20Fe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31623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Rectangle 4"/>
          <p:cNvSpPr>
            <a:spLocks noChangeArrowheads="1"/>
          </p:cNvSpPr>
          <p:nvPr/>
        </p:nvSpPr>
        <p:spPr bwMode="auto">
          <a:xfrm>
            <a:off x="1219200" y="42672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126" name="Picture 6" descr="http://www.canyonstatevinyl.com/images/Picket%20Fe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623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Rectangle 14"/>
          <p:cNvSpPr>
            <a:spLocks noChangeArrowheads="1"/>
          </p:cNvSpPr>
          <p:nvPr/>
        </p:nvSpPr>
        <p:spPr bwMode="auto">
          <a:xfrm>
            <a:off x="2239963" y="6400800"/>
            <a:ext cx="349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i="1">
                <a:latin typeface="Arial" panose="020B0604020202020204" pitchFamily="34" charset="0"/>
              </a:rPr>
              <a:t>I</a:t>
            </a:r>
            <a:r>
              <a:rPr lang="en-US" altLang="en-US" sz="2000" baseline="-2500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6737350" y="6400800"/>
            <a:ext cx="349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i="1">
                <a:latin typeface="Arial" panose="020B0604020202020204" pitchFamily="34" charset="0"/>
              </a:rPr>
              <a:t>I</a:t>
            </a:r>
            <a:r>
              <a:rPr lang="en-US" altLang="en-US" sz="2000" baseline="-250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1219200" y="35433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>
                <a:solidFill>
                  <a:srgbClr val="FFFF00"/>
                </a:solidFill>
                <a:latin typeface="Arial" panose="020B0604020202020204" pitchFamily="34" charset="0"/>
              </a:rPr>
              <a:t>f</a:t>
            </a:r>
            <a:r>
              <a:rPr lang="en-US" altLang="en-US" sz="3200" baseline="-25000">
                <a:solidFill>
                  <a:srgbClr val="FFFF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8015288" y="42672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1691" name="Rectangle 11"/>
          <p:cNvSpPr>
            <a:spLocks noChangeArrowheads="1"/>
          </p:cNvSpPr>
          <p:nvPr/>
        </p:nvSpPr>
        <p:spPr bwMode="auto">
          <a:xfrm>
            <a:off x="8015288" y="35433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>
                <a:solidFill>
                  <a:srgbClr val="FFFF00"/>
                </a:solidFill>
                <a:latin typeface="Arial" panose="020B0604020202020204" pitchFamily="34" charset="0"/>
              </a:rPr>
              <a:t>f</a:t>
            </a:r>
            <a:r>
              <a:rPr lang="en-US" altLang="en-US" sz="3200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4569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 animBg="1"/>
      <p:bldP spid="71689" grpId="0"/>
      <p:bldP spid="71690" grpId="0" animBg="1"/>
      <p:bldP spid="71691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anyonstatevinyl.com/images/Picket%20Fe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31623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1219200" y="42672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6148" name="Picture 6" descr="http://www.canyonstatevinyl.com/images/Picket%20Fe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623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9"/>
          <p:cNvSpPr>
            <a:spLocks noChangeArrowheads="1"/>
          </p:cNvSpPr>
          <p:nvPr/>
        </p:nvSpPr>
        <p:spPr bwMode="auto">
          <a:xfrm>
            <a:off x="1219200" y="35433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>
                <a:solidFill>
                  <a:srgbClr val="FFFF00"/>
                </a:solidFill>
                <a:latin typeface="Arial" panose="020B0604020202020204" pitchFamily="34" charset="0"/>
              </a:rPr>
              <a:t>f</a:t>
            </a:r>
            <a:r>
              <a:rPr lang="en-US" altLang="en-US" sz="3200" baseline="-25000">
                <a:solidFill>
                  <a:srgbClr val="FFFF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8015288" y="42672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151" name="Rectangle 11"/>
          <p:cNvSpPr>
            <a:spLocks noChangeArrowheads="1"/>
          </p:cNvSpPr>
          <p:nvPr/>
        </p:nvSpPr>
        <p:spPr bwMode="auto">
          <a:xfrm>
            <a:off x="8015288" y="35433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>
                <a:solidFill>
                  <a:srgbClr val="FFFF00"/>
                </a:solidFill>
                <a:latin typeface="Arial" panose="020B0604020202020204" pitchFamily="34" charset="0"/>
              </a:rPr>
              <a:t>f</a:t>
            </a:r>
            <a:r>
              <a:rPr lang="en-US" altLang="en-US" sz="3200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6152" name="Rectangle 13"/>
          <p:cNvSpPr>
            <a:spLocks noChangeArrowheads="1"/>
          </p:cNvSpPr>
          <p:nvPr/>
        </p:nvSpPr>
        <p:spPr bwMode="auto">
          <a:xfrm>
            <a:off x="7216775" y="42672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153" name="Rectangle 13"/>
          <p:cNvSpPr>
            <a:spLocks noChangeArrowheads="1"/>
          </p:cNvSpPr>
          <p:nvPr/>
        </p:nvSpPr>
        <p:spPr bwMode="auto">
          <a:xfrm>
            <a:off x="7216775" y="3543300"/>
            <a:ext cx="798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>
                <a:solidFill>
                  <a:srgbClr val="FFFF00"/>
                </a:solidFill>
                <a:latin typeface="Arial" panose="020B0604020202020204" pitchFamily="34" charset="0"/>
              </a:rPr>
              <a:t>f</a:t>
            </a:r>
            <a:r>
              <a:rPr lang="en-US" altLang="en-US" sz="3200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US" altLang="en-US" sz="3200" baseline="30000">
                <a:solidFill>
                  <a:srgbClr val="FFFF00"/>
                </a:solidFill>
                <a:latin typeface="Arial" panose="020B0604020202020204" pitchFamily="34" charset="0"/>
              </a:rPr>
              <a:t>'</a:t>
            </a:r>
          </a:p>
        </p:txBody>
      </p:sp>
      <p:sp>
        <p:nvSpPr>
          <p:cNvPr id="6155" name="Content Placeholder 2"/>
          <p:cNvSpPr txBox="1">
            <a:spLocks/>
          </p:cNvSpPr>
          <p:nvPr/>
        </p:nvSpPr>
        <p:spPr bwMode="auto">
          <a:xfrm>
            <a:off x="381000" y="1295400"/>
            <a:ext cx="8686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800" dirty="0"/>
              <a:t>How to define the difference between two features </a:t>
            </a:r>
            <a:r>
              <a:rPr lang="en-US" altLang="en-US" sz="2800" i="1" dirty="0"/>
              <a:t>f</a:t>
            </a:r>
            <a:r>
              <a:rPr lang="en-US" altLang="en-US" sz="2800" baseline="-25000" dirty="0"/>
              <a:t>1</a:t>
            </a:r>
            <a:r>
              <a:rPr lang="en-US" altLang="en-US" sz="2800" dirty="0"/>
              <a:t>, </a:t>
            </a:r>
            <a:r>
              <a:rPr lang="en-US" altLang="en-US" sz="2800" i="1" dirty="0"/>
              <a:t>f</a:t>
            </a:r>
            <a:r>
              <a:rPr lang="en-US" altLang="en-US" sz="2800" baseline="-25000" dirty="0"/>
              <a:t>2</a:t>
            </a:r>
            <a:r>
              <a:rPr lang="en-US" altLang="en-US" sz="2800" dirty="0"/>
              <a:t>?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Better approach:  ratio distance = ||f</a:t>
            </a:r>
            <a:r>
              <a:rPr lang="en-US" altLang="en-US" sz="2000" baseline="-25000" dirty="0"/>
              <a:t>1</a:t>
            </a:r>
            <a:r>
              <a:rPr lang="en-US" altLang="en-US" sz="2000" dirty="0"/>
              <a:t> - f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 || / || f</a:t>
            </a:r>
            <a:r>
              <a:rPr lang="en-US" altLang="en-US" sz="2000" baseline="-25000" dirty="0"/>
              <a:t>1</a:t>
            </a:r>
            <a:r>
              <a:rPr lang="en-US" altLang="en-US" sz="2000" dirty="0"/>
              <a:t> - f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’ ||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n-US" sz="2000" dirty="0"/>
              <a:t>f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 is best SSD match to f</a:t>
            </a:r>
            <a:r>
              <a:rPr lang="en-US" altLang="en-US" sz="2000" baseline="-25000" dirty="0"/>
              <a:t>1</a:t>
            </a:r>
            <a:r>
              <a:rPr lang="en-US" altLang="en-US" sz="2000" dirty="0"/>
              <a:t> in I</a:t>
            </a:r>
            <a:r>
              <a:rPr lang="en-US" altLang="en-US" sz="2000" baseline="-25000" dirty="0"/>
              <a:t>2</a:t>
            </a:r>
            <a:endParaRPr lang="en-US" altLang="en-US" sz="200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n-US" sz="2000" dirty="0"/>
              <a:t>f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’  is  2</a:t>
            </a:r>
            <a:r>
              <a:rPr lang="en-US" altLang="en-US" sz="2000" baseline="30000" dirty="0"/>
              <a:t>nd</a:t>
            </a:r>
            <a:r>
              <a:rPr lang="en-US" altLang="en-US" sz="2000" dirty="0"/>
              <a:t> best SSD match to f</a:t>
            </a:r>
            <a:r>
              <a:rPr lang="en-US" altLang="en-US" sz="2000" baseline="-25000" dirty="0"/>
              <a:t>1</a:t>
            </a:r>
            <a:r>
              <a:rPr lang="en-US" altLang="en-US" sz="2000" dirty="0"/>
              <a:t> in I</a:t>
            </a:r>
            <a:r>
              <a:rPr lang="en-US" altLang="en-US" sz="2000" baseline="-25000" dirty="0"/>
              <a:t>2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n-US" sz="2000" dirty="0"/>
              <a:t>gives large values for ambiguous matches</a:t>
            </a:r>
            <a:endParaRPr lang="en-US" altLang="en-US" sz="2000" baseline="30000" dirty="0"/>
          </a:p>
        </p:txBody>
      </p:sp>
      <p:sp>
        <p:nvSpPr>
          <p:cNvPr id="6156" name="Rectangle 14"/>
          <p:cNvSpPr>
            <a:spLocks noChangeArrowheads="1"/>
          </p:cNvSpPr>
          <p:nvPr/>
        </p:nvSpPr>
        <p:spPr bwMode="auto">
          <a:xfrm>
            <a:off x="2239963" y="6400800"/>
            <a:ext cx="349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i="1">
                <a:latin typeface="Arial" panose="020B0604020202020204" pitchFamily="34" charset="0"/>
              </a:rPr>
              <a:t>I</a:t>
            </a:r>
            <a:r>
              <a:rPr lang="en-US" altLang="en-US" sz="2000" baseline="-2500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6157" name="Rectangle 8"/>
          <p:cNvSpPr>
            <a:spLocks noChangeArrowheads="1"/>
          </p:cNvSpPr>
          <p:nvPr/>
        </p:nvSpPr>
        <p:spPr bwMode="auto">
          <a:xfrm>
            <a:off x="6737350" y="6400800"/>
            <a:ext cx="349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i="1">
                <a:latin typeface="Arial" panose="020B0604020202020204" pitchFamily="34" charset="0"/>
              </a:rPr>
              <a:t>I</a:t>
            </a:r>
            <a:r>
              <a:rPr lang="en-US" altLang="en-US" sz="2000" baseline="-250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Feature distance</a:t>
            </a:r>
          </a:p>
        </p:txBody>
      </p:sp>
    </p:spTree>
    <p:extLst>
      <p:ext uri="{BB962C8B-B14F-4D97-AF65-F5344CB8AC3E}">
        <p14:creationId xmlns:p14="http://schemas.microsoft.com/office/powerpoint/2010/main" val="259572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Feature matching example</a:t>
            </a:r>
          </a:p>
        </p:txBody>
      </p:sp>
      <p:pic>
        <p:nvPicPr>
          <p:cNvPr id="5" name="Picture 2" descr="C:\snavely\matlab\A2P3\sear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28800"/>
            <a:ext cx="4267200" cy="3708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2590800" cy="393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33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8534400" cy="392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56000" y="5867400"/>
            <a:ext cx="1397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/>
              <a:t>51 matches</a:t>
            </a:r>
          </a:p>
        </p:txBody>
      </p:sp>
    </p:spTree>
    <p:extLst>
      <p:ext uri="{BB962C8B-B14F-4D97-AF65-F5344CB8AC3E}">
        <p14:creationId xmlns:p14="http://schemas.microsoft.com/office/powerpoint/2010/main" val="1180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Feature matching example</a:t>
            </a:r>
          </a:p>
        </p:txBody>
      </p:sp>
      <p:pic>
        <p:nvPicPr>
          <p:cNvPr id="4" name="Picture 2" descr="C:\snavely\matlab\A2P3\sear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28800"/>
            <a:ext cx="4267200" cy="3708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6" name="Picture 2" descr="C:\snavely\matlab\A2P3\templat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828800"/>
            <a:ext cx="24066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3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85344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56000" y="5867400"/>
            <a:ext cx="1397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/>
              <a:t>58 matches</a:t>
            </a:r>
          </a:p>
        </p:txBody>
      </p:sp>
    </p:spTree>
    <p:extLst>
      <p:ext uri="{BB962C8B-B14F-4D97-AF65-F5344CB8AC3E}">
        <p14:creationId xmlns:p14="http://schemas.microsoft.com/office/powerpoint/2010/main" val="220323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Evaluating the results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685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 smtClean="0"/>
              <a:t>How can we measure the performance of a feature matcher?</a:t>
            </a:r>
          </a:p>
        </p:txBody>
      </p:sp>
      <p:pic>
        <p:nvPicPr>
          <p:cNvPr id="73732" name="Picture 2" descr="http://farm1.static.flickr.com/47/136915456_c6f719ea3f.jpg?v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62163"/>
            <a:ext cx="30861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4" descr="http://farm1.static.flickr.com/133/328570837_37b6289916.jpg?v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2057400"/>
            <a:ext cx="3260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4" name="Rectangle 7"/>
          <p:cNvSpPr>
            <a:spLocks noChangeArrowheads="1"/>
          </p:cNvSpPr>
          <p:nvPr/>
        </p:nvSpPr>
        <p:spPr bwMode="auto">
          <a:xfrm>
            <a:off x="2438400" y="26241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3735" name="Rectangle 8"/>
          <p:cNvSpPr>
            <a:spLocks noChangeArrowheads="1"/>
          </p:cNvSpPr>
          <p:nvPr/>
        </p:nvSpPr>
        <p:spPr bwMode="auto">
          <a:xfrm>
            <a:off x="6365875" y="2587625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3736" name="Rectangle 9"/>
          <p:cNvSpPr>
            <a:spLocks noChangeArrowheads="1"/>
          </p:cNvSpPr>
          <p:nvPr/>
        </p:nvSpPr>
        <p:spPr bwMode="auto">
          <a:xfrm>
            <a:off x="1752600" y="24717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3737" name="Rectangle 10"/>
          <p:cNvSpPr>
            <a:spLocks noChangeArrowheads="1"/>
          </p:cNvSpPr>
          <p:nvPr/>
        </p:nvSpPr>
        <p:spPr bwMode="auto">
          <a:xfrm>
            <a:off x="5715000" y="22431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3738" name="Rectangle 11"/>
          <p:cNvSpPr>
            <a:spLocks noChangeArrowheads="1"/>
          </p:cNvSpPr>
          <p:nvPr/>
        </p:nvSpPr>
        <p:spPr bwMode="auto">
          <a:xfrm>
            <a:off x="1524000" y="20907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3739" name="Rectangle 12"/>
          <p:cNvSpPr>
            <a:spLocks noChangeArrowheads="1"/>
          </p:cNvSpPr>
          <p:nvPr/>
        </p:nvSpPr>
        <p:spPr bwMode="auto">
          <a:xfrm>
            <a:off x="5410200" y="2928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3740" name="Line 13"/>
          <p:cNvSpPr>
            <a:spLocks noChangeShapeType="1"/>
          </p:cNvSpPr>
          <p:nvPr/>
        </p:nvSpPr>
        <p:spPr bwMode="auto">
          <a:xfrm flipV="1">
            <a:off x="1905000" y="2306638"/>
            <a:ext cx="381000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1" name="Rectangle 14"/>
          <p:cNvSpPr>
            <a:spLocks noChangeArrowheads="1"/>
          </p:cNvSpPr>
          <p:nvPr/>
        </p:nvSpPr>
        <p:spPr bwMode="auto">
          <a:xfrm>
            <a:off x="4181475" y="2151063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>
                <a:solidFill>
                  <a:schemeClr val="accent2"/>
                </a:solidFill>
                <a:latin typeface="Arial" panose="020B0604020202020204" pitchFamily="34" charset="0"/>
              </a:rPr>
              <a:t>50</a:t>
            </a:r>
            <a:endParaRPr lang="en-US" altLang="en-US" sz="2000" baseline="-250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73742" name="Line 15"/>
          <p:cNvSpPr>
            <a:spLocks noChangeShapeType="1"/>
          </p:cNvSpPr>
          <p:nvPr/>
        </p:nvSpPr>
        <p:spPr bwMode="auto">
          <a:xfrm flipV="1">
            <a:off x="2590800" y="2624138"/>
            <a:ext cx="3775075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3" name="Rectangle 16"/>
          <p:cNvSpPr>
            <a:spLocks noChangeArrowheads="1"/>
          </p:cNvSpPr>
          <p:nvPr/>
        </p:nvSpPr>
        <p:spPr bwMode="auto">
          <a:xfrm>
            <a:off x="4267200" y="2471738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>
                <a:solidFill>
                  <a:schemeClr val="accent2"/>
                </a:solidFill>
                <a:latin typeface="Arial" panose="020B0604020202020204" pitchFamily="34" charset="0"/>
              </a:rPr>
              <a:t>75</a:t>
            </a:r>
            <a:endParaRPr lang="en-US" altLang="en-US" sz="2000" baseline="-250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73744" name="Freeform 17"/>
          <p:cNvSpPr>
            <a:spLocks/>
          </p:cNvSpPr>
          <p:nvPr/>
        </p:nvSpPr>
        <p:spPr bwMode="auto">
          <a:xfrm>
            <a:off x="1562100" y="2243138"/>
            <a:ext cx="3848100" cy="1155700"/>
          </a:xfrm>
          <a:custGeom>
            <a:avLst/>
            <a:gdLst>
              <a:gd name="T0" fmla="*/ 38100 w 2424"/>
              <a:gd name="T1" fmla="*/ 0 h 728"/>
              <a:gd name="T2" fmla="*/ 114300 w 2424"/>
              <a:gd name="T3" fmla="*/ 838200 h 728"/>
              <a:gd name="T4" fmla="*/ 723900 w 2424"/>
              <a:gd name="T5" fmla="*/ 1143000 h 728"/>
              <a:gd name="T6" fmla="*/ 3848100 w 2424"/>
              <a:gd name="T7" fmla="*/ 762000 h 728"/>
              <a:gd name="T8" fmla="*/ 0 60000 65536"/>
              <a:gd name="T9" fmla="*/ 0 60000 65536"/>
              <a:gd name="T10" fmla="*/ 0 60000 65536"/>
              <a:gd name="T11" fmla="*/ 0 60000 65536"/>
              <a:gd name="T12" fmla="*/ 0 w 2424"/>
              <a:gd name="T13" fmla="*/ 0 h 728"/>
              <a:gd name="T14" fmla="*/ 2424 w 2424"/>
              <a:gd name="T15" fmla="*/ 728 h 7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24" h="728">
                <a:moveTo>
                  <a:pt x="24" y="0"/>
                </a:moveTo>
                <a:cubicBezTo>
                  <a:pt x="12" y="204"/>
                  <a:pt x="0" y="408"/>
                  <a:pt x="72" y="528"/>
                </a:cubicBezTo>
                <a:cubicBezTo>
                  <a:pt x="144" y="648"/>
                  <a:pt x="64" y="728"/>
                  <a:pt x="456" y="720"/>
                </a:cubicBezTo>
                <a:cubicBezTo>
                  <a:pt x="848" y="712"/>
                  <a:pt x="1636" y="596"/>
                  <a:pt x="2424" y="480"/>
                </a:cubicBez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5" name="Rectangle 18"/>
          <p:cNvSpPr>
            <a:spLocks noChangeArrowheads="1"/>
          </p:cNvSpPr>
          <p:nvPr/>
        </p:nvSpPr>
        <p:spPr bwMode="auto">
          <a:xfrm>
            <a:off x="4191000" y="2928938"/>
            <a:ext cx="6080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>
                <a:solidFill>
                  <a:schemeClr val="accent2"/>
                </a:solidFill>
                <a:latin typeface="Arial" panose="020B0604020202020204" pitchFamily="34" charset="0"/>
              </a:rPr>
              <a:t>200</a:t>
            </a:r>
            <a:endParaRPr lang="en-US" altLang="en-US" sz="2000" baseline="-250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73746" name="Rectangle 19"/>
          <p:cNvSpPr>
            <a:spLocks noChangeArrowheads="1"/>
          </p:cNvSpPr>
          <p:nvPr/>
        </p:nvSpPr>
        <p:spPr bwMode="auto">
          <a:xfrm>
            <a:off x="3657600" y="4616450"/>
            <a:ext cx="18700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/>
              <a:t>feature distance</a:t>
            </a:r>
            <a:endParaRPr lang="en-US" altLang="en-US" sz="2000" baseline="-25000"/>
          </a:p>
        </p:txBody>
      </p:sp>
      <p:sp>
        <p:nvSpPr>
          <p:cNvPr id="73747" name="Line 20"/>
          <p:cNvSpPr>
            <a:spLocks noChangeShapeType="1"/>
          </p:cNvSpPr>
          <p:nvPr/>
        </p:nvSpPr>
        <p:spPr bwMode="auto">
          <a:xfrm flipH="1" flipV="1">
            <a:off x="4495800" y="3429000"/>
            <a:ext cx="76200" cy="1187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6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4" grpId="0" animBg="1"/>
      <p:bldP spid="73735" grpId="0" animBg="1"/>
      <p:bldP spid="73736" grpId="0" animBg="1"/>
      <p:bldP spid="73737" grpId="0" animBg="1"/>
      <p:bldP spid="73738" grpId="0" animBg="1"/>
      <p:bldP spid="73739" grpId="0" animBg="1"/>
      <p:bldP spid="73740" grpId="0" animBg="1"/>
      <p:bldP spid="73741" grpId="0" animBg="1"/>
      <p:bldP spid="73742" grpId="0" animBg="1"/>
      <p:bldP spid="73743" grpId="0" animBg="1"/>
      <p:bldP spid="73744" grpId="0" animBg="1"/>
      <p:bldP spid="73745" grpId="0" animBg="1"/>
      <p:bldP spid="73746" grpId="0" animBg="1"/>
      <p:bldP spid="7374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mtClean="0"/>
              <a:t>True/false positives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828800"/>
            <a:ext cx="8229600" cy="51054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Tx/>
              <a:buNone/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en-US" sz="2000" dirty="0" smtClean="0"/>
              <a:t>The distance threshold affects performance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800" dirty="0" smtClean="0"/>
              <a:t>True positives = # of detected matches that are correct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1600" dirty="0" smtClean="0"/>
              <a:t>Suppose we want to maximize these—how to choose threshold?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800" dirty="0" smtClean="0"/>
              <a:t>False positives = # of detected matches that are incorrect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1600" dirty="0" smtClean="0"/>
              <a:t>Suppose we want to minimize these—how to choose threshold?</a:t>
            </a:r>
          </a:p>
        </p:txBody>
      </p:sp>
      <p:pic>
        <p:nvPicPr>
          <p:cNvPr id="10244" name="Picture 2" descr="http://farm1.static.flickr.com/47/136915456_c6f719ea3f.jpg?v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73275"/>
            <a:ext cx="30861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 descr="http://farm1.static.flickr.com/133/328570837_37b6289916.jpg?v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2068513"/>
            <a:ext cx="3260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2438400" y="2635250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6365875" y="25987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1752600" y="2482850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5715000" y="2254250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1524000" y="2101850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5410200" y="2940050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 flipV="1">
            <a:off x="1905000" y="2317750"/>
            <a:ext cx="3810000" cy="228600"/>
          </a:xfrm>
          <a:prstGeom prst="line">
            <a:avLst/>
          </a:prstGeom>
          <a:noFill/>
          <a:ln w="28575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3" name="Rectangle 14"/>
          <p:cNvSpPr>
            <a:spLocks noChangeArrowheads="1"/>
          </p:cNvSpPr>
          <p:nvPr/>
        </p:nvSpPr>
        <p:spPr bwMode="auto">
          <a:xfrm>
            <a:off x="4181475" y="2162175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>
                <a:solidFill>
                  <a:srgbClr val="00B050"/>
                </a:solidFill>
                <a:latin typeface="Arial" panose="020B0604020202020204" pitchFamily="34" charset="0"/>
              </a:rPr>
              <a:t>50</a:t>
            </a:r>
            <a:endParaRPr lang="en-US" altLang="en-US" sz="2000" baseline="-2500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 flipV="1">
            <a:off x="2590800" y="2635250"/>
            <a:ext cx="3775075" cy="76200"/>
          </a:xfrm>
          <a:prstGeom prst="line">
            <a:avLst/>
          </a:prstGeom>
          <a:noFill/>
          <a:ln w="28575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4267200" y="2482850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>
                <a:solidFill>
                  <a:srgbClr val="00B050"/>
                </a:solidFill>
                <a:latin typeface="Arial" panose="020B0604020202020204" pitchFamily="34" charset="0"/>
              </a:rPr>
              <a:t>75</a:t>
            </a:r>
            <a:endParaRPr lang="en-US" altLang="en-US" sz="2000" baseline="-2500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10256" name="Freeform 16"/>
          <p:cNvSpPr>
            <a:spLocks/>
          </p:cNvSpPr>
          <p:nvPr/>
        </p:nvSpPr>
        <p:spPr bwMode="auto">
          <a:xfrm>
            <a:off x="1562100" y="2254250"/>
            <a:ext cx="3848100" cy="1155700"/>
          </a:xfrm>
          <a:custGeom>
            <a:avLst/>
            <a:gdLst>
              <a:gd name="T0" fmla="*/ 38100 w 2424"/>
              <a:gd name="T1" fmla="*/ 0 h 728"/>
              <a:gd name="T2" fmla="*/ 114300 w 2424"/>
              <a:gd name="T3" fmla="*/ 838200 h 728"/>
              <a:gd name="T4" fmla="*/ 723900 w 2424"/>
              <a:gd name="T5" fmla="*/ 1143000 h 728"/>
              <a:gd name="T6" fmla="*/ 3848100 w 2424"/>
              <a:gd name="T7" fmla="*/ 762000 h 728"/>
              <a:gd name="T8" fmla="*/ 0 60000 65536"/>
              <a:gd name="T9" fmla="*/ 0 60000 65536"/>
              <a:gd name="T10" fmla="*/ 0 60000 65536"/>
              <a:gd name="T11" fmla="*/ 0 60000 65536"/>
              <a:gd name="T12" fmla="*/ 0 w 2424"/>
              <a:gd name="T13" fmla="*/ 0 h 728"/>
              <a:gd name="T14" fmla="*/ 2424 w 2424"/>
              <a:gd name="T15" fmla="*/ 728 h 7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24" h="728">
                <a:moveTo>
                  <a:pt x="24" y="0"/>
                </a:moveTo>
                <a:cubicBezTo>
                  <a:pt x="12" y="204"/>
                  <a:pt x="0" y="408"/>
                  <a:pt x="72" y="528"/>
                </a:cubicBezTo>
                <a:cubicBezTo>
                  <a:pt x="144" y="648"/>
                  <a:pt x="64" y="728"/>
                  <a:pt x="456" y="720"/>
                </a:cubicBezTo>
                <a:cubicBezTo>
                  <a:pt x="848" y="712"/>
                  <a:pt x="1636" y="596"/>
                  <a:pt x="2424" y="48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7" name="Rectangle 17"/>
          <p:cNvSpPr>
            <a:spLocks noChangeArrowheads="1"/>
          </p:cNvSpPr>
          <p:nvPr/>
        </p:nvSpPr>
        <p:spPr bwMode="auto">
          <a:xfrm>
            <a:off x="4191000" y="2940050"/>
            <a:ext cx="6080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200</a:t>
            </a:r>
            <a:endParaRPr lang="en-US" altLang="en-US" sz="2000" baseline="-25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258" name="Rectangle 20"/>
          <p:cNvSpPr>
            <a:spLocks noChangeArrowheads="1"/>
          </p:cNvSpPr>
          <p:nvPr/>
        </p:nvSpPr>
        <p:spPr bwMode="auto">
          <a:xfrm>
            <a:off x="4014788" y="3165475"/>
            <a:ext cx="9620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>
                <a:solidFill>
                  <a:srgbClr val="FF0000"/>
                </a:solidFill>
                <a:latin typeface="Arial" panose="020B0604020202020204" pitchFamily="34" charset="0"/>
              </a:rPr>
              <a:t>false match</a:t>
            </a:r>
            <a:endParaRPr lang="en-US" altLang="en-US" sz="1200" baseline="-25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259" name="Rectangle 22"/>
          <p:cNvSpPr>
            <a:spLocks noChangeArrowheads="1"/>
          </p:cNvSpPr>
          <p:nvPr/>
        </p:nvSpPr>
        <p:spPr bwMode="auto">
          <a:xfrm>
            <a:off x="4049713" y="2373313"/>
            <a:ext cx="903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>
                <a:solidFill>
                  <a:srgbClr val="00B050"/>
                </a:solidFill>
                <a:latin typeface="Arial" panose="020B0604020202020204" pitchFamily="34" charset="0"/>
              </a:rPr>
              <a:t>true match</a:t>
            </a:r>
            <a:endParaRPr lang="en-US" altLang="en-US" sz="1200" baseline="-2500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10260" name="Rectangle 19"/>
          <p:cNvSpPr>
            <a:spLocks noChangeArrowheads="1"/>
          </p:cNvSpPr>
          <p:nvPr/>
        </p:nvSpPr>
        <p:spPr bwMode="auto">
          <a:xfrm>
            <a:off x="3657600" y="4616450"/>
            <a:ext cx="18700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/>
              <a:t>feature distance</a:t>
            </a:r>
            <a:endParaRPr lang="en-US" altLang="en-US" sz="2000" baseline="-25000"/>
          </a:p>
        </p:txBody>
      </p:sp>
      <p:sp>
        <p:nvSpPr>
          <p:cNvPr id="10261" name="Line 20"/>
          <p:cNvSpPr>
            <a:spLocks noChangeShapeType="1"/>
          </p:cNvSpPr>
          <p:nvPr/>
        </p:nvSpPr>
        <p:spPr bwMode="auto">
          <a:xfrm flipH="1" flipV="1">
            <a:off x="4495800" y="3429000"/>
            <a:ext cx="76200" cy="1187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2" name="Rectangle 3"/>
          <p:cNvSpPr txBox="1">
            <a:spLocks noChangeArrowheads="1"/>
          </p:cNvSpPr>
          <p:nvPr/>
        </p:nvSpPr>
        <p:spPr bwMode="auto">
          <a:xfrm>
            <a:off x="457200" y="15240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400"/>
              <a:t>How can we measure the performance of a feature matcher?</a:t>
            </a:r>
          </a:p>
        </p:txBody>
      </p:sp>
    </p:spTree>
    <p:extLst>
      <p:ext uri="{BB962C8B-B14F-4D97-AF65-F5344CB8AC3E}">
        <p14:creationId xmlns:p14="http://schemas.microsoft.com/office/powerpoint/2010/main" val="39310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Line 34"/>
          <p:cNvSpPr>
            <a:spLocks noChangeShapeType="1"/>
          </p:cNvSpPr>
          <p:nvPr/>
        </p:nvSpPr>
        <p:spPr bwMode="auto">
          <a:xfrm flipH="1">
            <a:off x="4138613" y="3282950"/>
            <a:ext cx="4191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7" name="Line 32"/>
          <p:cNvSpPr>
            <a:spLocks noChangeShapeType="1"/>
          </p:cNvSpPr>
          <p:nvPr/>
        </p:nvSpPr>
        <p:spPr bwMode="auto">
          <a:xfrm>
            <a:off x="4556125" y="3244850"/>
            <a:ext cx="0" cy="20859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8" name="TextBox 23"/>
          <p:cNvSpPr txBox="1">
            <a:spLocks noChangeArrowheads="1"/>
          </p:cNvSpPr>
          <p:nvPr/>
        </p:nvSpPr>
        <p:spPr bwMode="auto">
          <a:xfrm>
            <a:off x="3725863" y="310515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>
                <a:latin typeface="Arial" panose="020B0604020202020204" pitchFamily="34" charset="0"/>
              </a:rPr>
              <a:t>0.7</a:t>
            </a: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Evaluating the results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4291013" y="2635250"/>
            <a:ext cx="25908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271" name="Text Box 6"/>
          <p:cNvSpPr txBox="1">
            <a:spLocks noChangeArrowheads="1"/>
          </p:cNvSpPr>
          <p:nvPr/>
        </p:nvSpPr>
        <p:spPr bwMode="auto">
          <a:xfrm>
            <a:off x="4062413" y="5149850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1272" name="Text Box 7"/>
          <p:cNvSpPr txBox="1">
            <a:spLocks noChangeArrowheads="1"/>
          </p:cNvSpPr>
          <p:nvPr/>
        </p:nvSpPr>
        <p:spPr bwMode="auto">
          <a:xfrm>
            <a:off x="6729413" y="51943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1273" name="Text Box 8"/>
          <p:cNvSpPr txBox="1">
            <a:spLocks noChangeArrowheads="1"/>
          </p:cNvSpPr>
          <p:nvPr/>
        </p:nvSpPr>
        <p:spPr bwMode="auto">
          <a:xfrm>
            <a:off x="4062413" y="24828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1274" name="Text Box 9"/>
          <p:cNvSpPr txBox="1">
            <a:spLocks noChangeArrowheads="1"/>
          </p:cNvSpPr>
          <p:nvPr/>
        </p:nvSpPr>
        <p:spPr bwMode="auto">
          <a:xfrm>
            <a:off x="3910013" y="5226050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400" i="1">
                <a:solidFill>
                  <a:srgbClr val="FF0000"/>
                </a:solidFill>
                <a:latin typeface="Arial" panose="020B0604020202020204" pitchFamily="34" charset="0"/>
              </a:rPr>
              <a:t>false positive rate</a:t>
            </a:r>
          </a:p>
        </p:txBody>
      </p:sp>
      <p:sp>
        <p:nvSpPr>
          <p:cNvPr id="11275" name="Text Box 10"/>
          <p:cNvSpPr txBox="1">
            <a:spLocks noChangeArrowheads="1"/>
          </p:cNvSpPr>
          <p:nvPr/>
        </p:nvSpPr>
        <p:spPr bwMode="auto">
          <a:xfrm>
            <a:off x="3300413" y="3625850"/>
            <a:ext cx="1219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400" i="1">
                <a:solidFill>
                  <a:srgbClr val="FF0000"/>
                </a:solidFill>
                <a:latin typeface="Arial" panose="020B0604020202020204" pitchFamily="34" charset="0"/>
              </a:rPr>
              <a:t>true</a:t>
            </a:r>
            <a:br>
              <a:rPr lang="en-US" altLang="en-US" sz="1400" i="1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en-US" altLang="en-US" sz="1400" i="1">
                <a:solidFill>
                  <a:srgbClr val="FF0000"/>
                </a:solidFill>
                <a:latin typeface="Arial" panose="020B0604020202020204" pitchFamily="34" charset="0"/>
              </a:rPr>
              <a:t>positive</a:t>
            </a:r>
            <a:br>
              <a:rPr lang="en-US" altLang="en-US" sz="1400" i="1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en-US" altLang="en-US" sz="1400" i="1">
                <a:solidFill>
                  <a:srgbClr val="FF0000"/>
                </a:solidFill>
                <a:latin typeface="Arial" panose="020B0604020202020204" pitchFamily="34" charset="0"/>
              </a:rPr>
              <a:t>rate</a:t>
            </a:r>
            <a:br>
              <a:rPr lang="en-US" altLang="en-US" sz="1400" i="1">
                <a:solidFill>
                  <a:srgbClr val="FF0000"/>
                </a:solidFill>
                <a:latin typeface="Arial" panose="020B0604020202020204" pitchFamily="34" charset="0"/>
              </a:rPr>
            </a:br>
            <a:endParaRPr lang="en-US" altLang="en-US" sz="1400" i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11276" name="Group 12"/>
          <p:cNvGrpSpPr>
            <a:grpSpLocks/>
          </p:cNvGrpSpPr>
          <p:nvPr/>
        </p:nvGrpSpPr>
        <p:grpSpPr bwMode="auto">
          <a:xfrm>
            <a:off x="152400" y="3749675"/>
            <a:ext cx="3378200" cy="523875"/>
            <a:chOff x="-48" y="1786"/>
            <a:chExt cx="1200" cy="330"/>
          </a:xfrm>
        </p:grpSpPr>
        <p:sp>
          <p:nvSpPr>
            <p:cNvPr id="11288" name="Text Box 23"/>
            <p:cNvSpPr txBox="1">
              <a:spLocks noChangeArrowheads="1"/>
            </p:cNvSpPr>
            <p:nvPr/>
          </p:nvSpPr>
          <p:spPr bwMode="auto">
            <a:xfrm>
              <a:off x="-48" y="1786"/>
              <a:ext cx="120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400">
                  <a:latin typeface="Arial" panose="020B0604020202020204" pitchFamily="34" charset="0"/>
                </a:rPr>
                <a:t># true positives</a:t>
              </a:r>
            </a:p>
            <a:p>
              <a:pPr algn="ctr"/>
              <a:r>
                <a:rPr lang="en-US" altLang="en-US" sz="1400">
                  <a:latin typeface="Arial" panose="020B0604020202020204" pitchFamily="34" charset="0"/>
                </a:rPr>
                <a:t># correctly matched features (positives)</a:t>
              </a:r>
              <a:endParaRPr lang="en-US" altLang="en-US" baseline="-25000"/>
            </a:p>
          </p:txBody>
        </p:sp>
        <p:sp>
          <p:nvSpPr>
            <p:cNvPr id="11289" name="Line 14"/>
            <p:cNvSpPr>
              <a:spLocks noChangeShapeType="1"/>
            </p:cNvSpPr>
            <p:nvPr/>
          </p:nvSpPr>
          <p:spPr bwMode="auto">
            <a:xfrm>
              <a:off x="52" y="1956"/>
              <a:ext cx="100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77" name="Oval 15"/>
          <p:cNvSpPr>
            <a:spLocks noChangeArrowheads="1"/>
          </p:cNvSpPr>
          <p:nvPr/>
        </p:nvSpPr>
        <p:spPr bwMode="auto">
          <a:xfrm>
            <a:off x="4519613" y="3244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278" name="Line 16"/>
          <p:cNvSpPr>
            <a:spLocks noChangeShapeType="1"/>
          </p:cNvSpPr>
          <p:nvPr/>
        </p:nvSpPr>
        <p:spPr bwMode="auto">
          <a:xfrm>
            <a:off x="4557713" y="5102225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9" name="Line 17"/>
          <p:cNvSpPr>
            <a:spLocks noChangeShapeType="1"/>
          </p:cNvSpPr>
          <p:nvPr/>
        </p:nvSpPr>
        <p:spPr bwMode="auto">
          <a:xfrm rot="-5400000">
            <a:off x="4252913" y="31686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0" name="Text Box 15"/>
          <p:cNvSpPr txBox="1">
            <a:spLocks noChangeArrowheads="1"/>
          </p:cNvSpPr>
          <p:nvPr/>
        </p:nvSpPr>
        <p:spPr bwMode="auto">
          <a:xfrm>
            <a:off x="4316413" y="522605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>
                <a:latin typeface="Arial" panose="020B0604020202020204" pitchFamily="34" charset="0"/>
              </a:rPr>
              <a:t>0.1</a:t>
            </a:r>
          </a:p>
        </p:txBody>
      </p:sp>
      <p:sp>
        <p:nvSpPr>
          <p:cNvPr id="11281" name="Line 23"/>
          <p:cNvSpPr>
            <a:spLocks noChangeShapeType="1"/>
          </p:cNvSpPr>
          <p:nvPr/>
        </p:nvSpPr>
        <p:spPr bwMode="auto">
          <a:xfrm flipV="1">
            <a:off x="4291013" y="2635250"/>
            <a:ext cx="259080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2" name="Rectangle 3"/>
          <p:cNvSpPr txBox="1">
            <a:spLocks noChangeArrowheads="1"/>
          </p:cNvSpPr>
          <p:nvPr/>
        </p:nvSpPr>
        <p:spPr bwMode="auto">
          <a:xfrm>
            <a:off x="457200" y="15240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400"/>
              <a:t>How can we measure the performance of a feature matcher?</a:t>
            </a:r>
          </a:p>
        </p:txBody>
      </p:sp>
      <p:sp>
        <p:nvSpPr>
          <p:cNvPr id="11283" name="TextBox 23"/>
          <p:cNvSpPr txBox="1">
            <a:spLocks noChangeArrowheads="1"/>
          </p:cNvSpPr>
          <p:nvPr/>
        </p:nvSpPr>
        <p:spPr bwMode="auto">
          <a:xfrm>
            <a:off x="1341438" y="4267200"/>
            <a:ext cx="879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“recall”</a:t>
            </a:r>
          </a:p>
        </p:txBody>
      </p:sp>
      <p:grpSp>
        <p:nvGrpSpPr>
          <p:cNvPr id="11284" name="Group 20"/>
          <p:cNvGrpSpPr>
            <a:grpSpLocks/>
          </p:cNvGrpSpPr>
          <p:nvPr/>
        </p:nvGrpSpPr>
        <p:grpSpPr bwMode="auto">
          <a:xfrm>
            <a:off x="3603625" y="5578475"/>
            <a:ext cx="4119563" cy="738188"/>
            <a:chOff x="-48" y="1786"/>
            <a:chExt cx="1200" cy="465"/>
          </a:xfrm>
        </p:grpSpPr>
        <p:sp>
          <p:nvSpPr>
            <p:cNvPr id="11286" name="Text Box 19"/>
            <p:cNvSpPr txBox="1">
              <a:spLocks noChangeArrowheads="1"/>
            </p:cNvSpPr>
            <p:nvPr/>
          </p:nvSpPr>
          <p:spPr bwMode="auto">
            <a:xfrm>
              <a:off x="-48" y="1786"/>
              <a:ext cx="120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400">
                  <a:latin typeface="Arial" panose="020B0604020202020204" pitchFamily="34" charset="0"/>
                </a:rPr>
                <a:t># false positives</a:t>
              </a:r>
            </a:p>
            <a:p>
              <a:pPr algn="ctr"/>
              <a:r>
                <a:rPr lang="en-US" altLang="en-US" sz="1400">
                  <a:latin typeface="Arial" panose="020B0604020202020204" pitchFamily="34" charset="0"/>
                </a:rPr>
                <a:t># incorrectly matched features (negatives)</a:t>
              </a:r>
              <a:endParaRPr lang="en-US" altLang="en-US" baseline="-25000"/>
            </a:p>
          </p:txBody>
        </p:sp>
        <p:sp>
          <p:nvSpPr>
            <p:cNvPr id="11287" name="Line 22"/>
            <p:cNvSpPr>
              <a:spLocks noChangeShapeType="1"/>
            </p:cNvSpPr>
            <p:nvPr/>
          </p:nvSpPr>
          <p:spPr bwMode="auto">
            <a:xfrm>
              <a:off x="48" y="1956"/>
              <a:ext cx="102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85" name="TextBox 29"/>
          <p:cNvSpPr txBox="1">
            <a:spLocks noChangeArrowheads="1"/>
          </p:cNvSpPr>
          <p:nvPr/>
        </p:nvSpPr>
        <p:spPr bwMode="auto">
          <a:xfrm>
            <a:off x="4903788" y="6096000"/>
            <a:ext cx="1520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1 - “precision”</a:t>
            </a:r>
          </a:p>
        </p:txBody>
      </p:sp>
    </p:spTree>
    <p:extLst>
      <p:ext uri="{BB962C8B-B14F-4D97-AF65-F5344CB8AC3E}">
        <p14:creationId xmlns:p14="http://schemas.microsoft.com/office/powerpoint/2010/main" val="399177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0000" y="1752600"/>
            <a:ext cx="5000625" cy="2471738"/>
            <a:chOff x="498" y="1116"/>
            <a:chExt cx="4638" cy="2292"/>
          </a:xfrm>
        </p:grpSpPr>
        <p:sp>
          <p:nvSpPr>
            <p:cNvPr id="37891" name="Line 3"/>
            <p:cNvSpPr>
              <a:spLocks noChangeShapeType="1"/>
            </p:cNvSpPr>
            <p:nvPr/>
          </p:nvSpPr>
          <p:spPr bwMode="auto">
            <a:xfrm flipV="1">
              <a:off x="2844" y="2907"/>
              <a:ext cx="573" cy="7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7892" name="Line 4"/>
            <p:cNvSpPr>
              <a:spLocks noChangeShapeType="1"/>
            </p:cNvSpPr>
            <p:nvPr/>
          </p:nvSpPr>
          <p:spPr bwMode="auto">
            <a:xfrm>
              <a:off x="2056" y="1976"/>
              <a:ext cx="501" cy="100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7893" name="Line 5"/>
            <p:cNvSpPr>
              <a:spLocks noChangeShapeType="1"/>
            </p:cNvSpPr>
            <p:nvPr/>
          </p:nvSpPr>
          <p:spPr bwMode="auto">
            <a:xfrm>
              <a:off x="576" y="1872"/>
              <a:ext cx="692" cy="31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894" name="Line 6"/>
            <p:cNvSpPr>
              <a:spLocks noChangeShapeType="1"/>
            </p:cNvSpPr>
            <p:nvPr/>
          </p:nvSpPr>
          <p:spPr bwMode="auto">
            <a:xfrm flipH="1" flipV="1">
              <a:off x="4062" y="1546"/>
              <a:ext cx="71" cy="7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7895" name="Line 7"/>
            <p:cNvSpPr>
              <a:spLocks noChangeShapeType="1"/>
            </p:cNvSpPr>
            <p:nvPr/>
          </p:nvSpPr>
          <p:spPr bwMode="auto">
            <a:xfrm flipV="1">
              <a:off x="2772" y="2405"/>
              <a:ext cx="2" cy="52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896" name="Line 8"/>
            <p:cNvSpPr>
              <a:spLocks noChangeShapeType="1"/>
            </p:cNvSpPr>
            <p:nvPr/>
          </p:nvSpPr>
          <p:spPr bwMode="auto">
            <a:xfrm flipV="1">
              <a:off x="3417" y="1546"/>
              <a:ext cx="401" cy="14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897" name="Line 9"/>
            <p:cNvSpPr>
              <a:spLocks noChangeShapeType="1"/>
            </p:cNvSpPr>
            <p:nvPr/>
          </p:nvSpPr>
          <p:spPr bwMode="auto">
            <a:xfrm flipH="1" flipV="1">
              <a:off x="4205" y="1617"/>
              <a:ext cx="716" cy="6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7898" name="Line 10"/>
            <p:cNvSpPr>
              <a:spLocks noChangeShapeType="1"/>
            </p:cNvSpPr>
            <p:nvPr/>
          </p:nvSpPr>
          <p:spPr bwMode="auto">
            <a:xfrm flipH="1" flipV="1">
              <a:off x="4706" y="2405"/>
              <a:ext cx="0" cy="50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7899" name="Line 11"/>
            <p:cNvSpPr>
              <a:spLocks noChangeShapeType="1"/>
            </p:cNvSpPr>
            <p:nvPr/>
          </p:nvSpPr>
          <p:spPr bwMode="auto">
            <a:xfrm flipH="1" flipV="1">
              <a:off x="3345" y="1761"/>
              <a:ext cx="143" cy="104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7900" name="Line 12"/>
            <p:cNvSpPr>
              <a:spLocks noChangeShapeType="1"/>
            </p:cNvSpPr>
            <p:nvPr/>
          </p:nvSpPr>
          <p:spPr bwMode="auto">
            <a:xfrm flipH="1">
              <a:off x="3985" y="3122"/>
              <a:ext cx="35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7901" name="Line 13"/>
            <p:cNvSpPr>
              <a:spLocks noChangeShapeType="1"/>
            </p:cNvSpPr>
            <p:nvPr/>
          </p:nvSpPr>
          <p:spPr bwMode="auto">
            <a:xfrm flipH="1" flipV="1">
              <a:off x="1411" y="1331"/>
              <a:ext cx="2" cy="59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7902" name="Line 14"/>
            <p:cNvSpPr>
              <a:spLocks noChangeShapeType="1"/>
            </p:cNvSpPr>
            <p:nvPr/>
          </p:nvSpPr>
          <p:spPr bwMode="auto">
            <a:xfrm>
              <a:off x="2271" y="1977"/>
              <a:ext cx="401" cy="14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903" name="Line 15"/>
            <p:cNvSpPr>
              <a:spLocks noChangeShapeType="1"/>
            </p:cNvSpPr>
            <p:nvPr/>
          </p:nvSpPr>
          <p:spPr bwMode="auto">
            <a:xfrm flipV="1">
              <a:off x="4133" y="2405"/>
              <a:ext cx="481" cy="21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904" name="Line 16"/>
            <p:cNvSpPr>
              <a:spLocks noChangeShapeType="1"/>
            </p:cNvSpPr>
            <p:nvPr/>
          </p:nvSpPr>
          <p:spPr bwMode="auto">
            <a:xfrm flipV="1">
              <a:off x="1411" y="1689"/>
              <a:ext cx="645" cy="57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905" name="Line 17"/>
            <p:cNvSpPr>
              <a:spLocks noChangeShapeType="1"/>
            </p:cNvSpPr>
            <p:nvPr/>
          </p:nvSpPr>
          <p:spPr bwMode="auto">
            <a:xfrm>
              <a:off x="3130" y="2340"/>
              <a:ext cx="788" cy="28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906" name="Line 18"/>
            <p:cNvSpPr>
              <a:spLocks noChangeShapeType="1"/>
            </p:cNvSpPr>
            <p:nvPr/>
          </p:nvSpPr>
          <p:spPr bwMode="auto">
            <a:xfrm flipV="1">
              <a:off x="2199" y="1617"/>
              <a:ext cx="860" cy="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907" name="Line 19"/>
            <p:cNvSpPr>
              <a:spLocks noChangeShapeType="1"/>
            </p:cNvSpPr>
            <p:nvPr/>
          </p:nvSpPr>
          <p:spPr bwMode="auto">
            <a:xfrm>
              <a:off x="3202" y="1546"/>
              <a:ext cx="1074" cy="150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908" name="Line 20"/>
            <p:cNvSpPr>
              <a:spLocks noChangeShapeType="1"/>
            </p:cNvSpPr>
            <p:nvPr/>
          </p:nvSpPr>
          <p:spPr bwMode="auto">
            <a:xfrm>
              <a:off x="1483" y="2620"/>
              <a:ext cx="1192" cy="41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909" name="Line 21"/>
            <p:cNvSpPr>
              <a:spLocks noChangeShapeType="1"/>
            </p:cNvSpPr>
            <p:nvPr/>
          </p:nvSpPr>
          <p:spPr bwMode="auto">
            <a:xfrm>
              <a:off x="1554" y="2334"/>
              <a:ext cx="129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910" name="Line 22"/>
            <p:cNvSpPr>
              <a:spLocks noChangeShapeType="1"/>
            </p:cNvSpPr>
            <p:nvPr/>
          </p:nvSpPr>
          <p:spPr bwMode="auto">
            <a:xfrm flipV="1">
              <a:off x="767" y="1259"/>
              <a:ext cx="528" cy="28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911" name="Freeform 23"/>
            <p:cNvSpPr>
              <a:spLocks/>
            </p:cNvSpPr>
            <p:nvPr/>
          </p:nvSpPr>
          <p:spPr bwMode="auto">
            <a:xfrm>
              <a:off x="3847" y="2334"/>
              <a:ext cx="391" cy="573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672" y="0"/>
                </a:cxn>
                <a:cxn ang="0">
                  <a:pos x="672" y="864"/>
                </a:cxn>
                <a:cxn ang="0">
                  <a:pos x="0" y="1056"/>
                </a:cxn>
                <a:cxn ang="0">
                  <a:pos x="0" y="192"/>
                </a:cxn>
              </a:cxnLst>
              <a:rect l="0" t="0" r="r" b="b"/>
              <a:pathLst>
                <a:path w="672" h="1056">
                  <a:moveTo>
                    <a:pt x="0" y="192"/>
                  </a:moveTo>
                  <a:lnTo>
                    <a:pt x="672" y="0"/>
                  </a:lnTo>
                  <a:lnTo>
                    <a:pt x="672" y="864"/>
                  </a:lnTo>
                  <a:lnTo>
                    <a:pt x="0" y="105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008000"/>
            </a:solidFill>
            <a:ln w="2540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3" name="Group 24"/>
            <p:cNvGrpSpPr>
              <a:grpSpLocks/>
            </p:cNvGrpSpPr>
            <p:nvPr/>
          </p:nvGrpSpPr>
          <p:grpSpPr bwMode="auto">
            <a:xfrm rot="-134143">
              <a:off x="1125" y="1802"/>
              <a:ext cx="401" cy="1033"/>
              <a:chOff x="4368" y="2688"/>
              <a:chExt cx="384" cy="1056"/>
            </a:xfrm>
          </p:grpSpPr>
          <p:sp>
            <p:nvSpPr>
              <p:cNvPr id="37913" name="Freeform 25"/>
              <p:cNvSpPr>
                <a:spLocks/>
              </p:cNvSpPr>
              <p:nvPr/>
            </p:nvSpPr>
            <p:spPr bwMode="auto">
              <a:xfrm>
                <a:off x="4368" y="2688"/>
                <a:ext cx="384" cy="105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36" y="144"/>
                  </a:cxn>
                  <a:cxn ang="0">
                    <a:pos x="336" y="960"/>
                  </a:cxn>
                  <a:cxn ang="0">
                    <a:pos x="0" y="816"/>
                  </a:cxn>
                  <a:cxn ang="0">
                    <a:pos x="0" y="0"/>
                  </a:cxn>
                </a:cxnLst>
                <a:rect l="0" t="0" r="r" b="b"/>
                <a:pathLst>
                  <a:path w="336" h="960">
                    <a:moveTo>
                      <a:pt x="0" y="0"/>
                    </a:moveTo>
                    <a:lnTo>
                      <a:pt x="336" y="144"/>
                    </a:lnTo>
                    <a:lnTo>
                      <a:pt x="336" y="960"/>
                    </a:lnTo>
                    <a:lnTo>
                      <a:pt x="0" y="8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FF"/>
              </a:solidFill>
              <a:ln w="25400" cap="flat" cmpd="sng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37914" name="Picture 26" descr="part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6" y="2784"/>
                <a:ext cx="288" cy="912"/>
              </a:xfrm>
              <a:prstGeom prst="rect">
                <a:avLst/>
              </a:prstGeom>
              <a:noFill/>
            </p:spPr>
          </p:pic>
        </p:grpSp>
        <p:sp>
          <p:nvSpPr>
            <p:cNvPr id="37915" name="Freeform 27"/>
            <p:cNvSpPr>
              <a:spLocks/>
            </p:cNvSpPr>
            <p:nvPr/>
          </p:nvSpPr>
          <p:spPr bwMode="auto">
            <a:xfrm rot="-327350">
              <a:off x="2414" y="2620"/>
              <a:ext cx="506" cy="7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0" y="288"/>
                </a:cxn>
                <a:cxn ang="0">
                  <a:pos x="480" y="912"/>
                </a:cxn>
                <a:cxn ang="0">
                  <a:pos x="0" y="624"/>
                </a:cxn>
                <a:cxn ang="0">
                  <a:pos x="0" y="0"/>
                </a:cxn>
              </a:cxnLst>
              <a:rect l="0" t="0" r="r" b="b"/>
              <a:pathLst>
                <a:path w="480" h="912">
                  <a:moveTo>
                    <a:pt x="0" y="0"/>
                  </a:moveTo>
                  <a:lnTo>
                    <a:pt x="480" y="288"/>
                  </a:lnTo>
                  <a:lnTo>
                    <a:pt x="480" y="912"/>
                  </a:lnTo>
                  <a:lnTo>
                    <a:pt x="0" y="6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 w="25400" cap="flat" cmpd="sng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7916" name="Freeform 28"/>
            <p:cNvSpPr>
              <a:spLocks/>
            </p:cNvSpPr>
            <p:nvPr/>
          </p:nvSpPr>
          <p:spPr bwMode="auto">
            <a:xfrm>
              <a:off x="4563" y="2047"/>
              <a:ext cx="573" cy="573"/>
            </a:xfrm>
            <a:custGeom>
              <a:avLst/>
              <a:gdLst/>
              <a:ahLst/>
              <a:cxnLst>
                <a:cxn ang="0">
                  <a:pos x="0" y="336"/>
                </a:cxn>
                <a:cxn ang="0">
                  <a:pos x="1248" y="0"/>
                </a:cxn>
                <a:cxn ang="0">
                  <a:pos x="1296" y="960"/>
                </a:cxn>
                <a:cxn ang="0">
                  <a:pos x="48" y="1296"/>
                </a:cxn>
                <a:cxn ang="0">
                  <a:pos x="0" y="336"/>
                </a:cxn>
              </a:cxnLst>
              <a:rect l="0" t="0" r="r" b="b"/>
              <a:pathLst>
                <a:path w="1296" h="1296">
                  <a:moveTo>
                    <a:pt x="0" y="336"/>
                  </a:moveTo>
                  <a:lnTo>
                    <a:pt x="1248" y="0"/>
                  </a:lnTo>
                  <a:lnTo>
                    <a:pt x="1296" y="960"/>
                  </a:lnTo>
                  <a:lnTo>
                    <a:pt x="48" y="1296"/>
                  </a:lnTo>
                  <a:lnTo>
                    <a:pt x="0" y="336"/>
                  </a:lnTo>
                  <a:close/>
                </a:path>
              </a:pathLst>
            </a:custGeom>
            <a:solidFill>
              <a:srgbClr val="99CC00"/>
            </a:solidFill>
            <a:ln w="2540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37917" name="Picture 29" descr="part8"/>
            <p:cNvPicPr>
              <a:picLocks noChangeAspect="1" noChangeArrowheads="1"/>
            </p:cNvPicPr>
            <p:nvPr/>
          </p:nvPicPr>
          <p:blipFill>
            <a:blip r:embed="rId4" cstate="print">
              <a:lum bright="-6000" contrast="-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4" y="2089"/>
              <a:ext cx="531" cy="505"/>
            </a:xfrm>
            <a:prstGeom prst="rect">
              <a:avLst/>
            </a:prstGeom>
            <a:noFill/>
          </p:spPr>
        </p:pic>
        <p:grpSp>
          <p:nvGrpSpPr>
            <p:cNvPr id="4" name="Group 30"/>
            <p:cNvGrpSpPr>
              <a:grpSpLocks/>
            </p:cNvGrpSpPr>
            <p:nvPr/>
          </p:nvGrpSpPr>
          <p:grpSpPr bwMode="auto">
            <a:xfrm>
              <a:off x="3847" y="2692"/>
              <a:ext cx="1074" cy="635"/>
              <a:chOff x="-576" y="3216"/>
              <a:chExt cx="2352" cy="1392"/>
            </a:xfrm>
          </p:grpSpPr>
          <p:sp>
            <p:nvSpPr>
              <p:cNvPr id="37919" name="Freeform 31"/>
              <p:cNvSpPr>
                <a:spLocks/>
              </p:cNvSpPr>
              <p:nvPr/>
            </p:nvSpPr>
            <p:spPr bwMode="auto">
              <a:xfrm>
                <a:off x="-528" y="3216"/>
                <a:ext cx="2304" cy="1392"/>
              </a:xfrm>
              <a:custGeom>
                <a:avLst/>
                <a:gdLst/>
                <a:ahLst/>
                <a:cxnLst>
                  <a:cxn ang="0">
                    <a:pos x="0" y="672"/>
                  </a:cxn>
                  <a:cxn ang="0">
                    <a:pos x="2256" y="0"/>
                  </a:cxn>
                  <a:cxn ang="0">
                    <a:pos x="2304" y="720"/>
                  </a:cxn>
                  <a:cxn ang="0">
                    <a:pos x="48" y="1392"/>
                  </a:cxn>
                  <a:cxn ang="0">
                    <a:pos x="0" y="672"/>
                  </a:cxn>
                </a:cxnLst>
                <a:rect l="0" t="0" r="r" b="b"/>
                <a:pathLst>
                  <a:path w="2304" h="1392">
                    <a:moveTo>
                      <a:pt x="0" y="672"/>
                    </a:moveTo>
                    <a:lnTo>
                      <a:pt x="2256" y="0"/>
                    </a:lnTo>
                    <a:lnTo>
                      <a:pt x="2304" y="720"/>
                    </a:lnTo>
                    <a:lnTo>
                      <a:pt x="48" y="1392"/>
                    </a:lnTo>
                    <a:lnTo>
                      <a:pt x="0" y="672"/>
                    </a:lnTo>
                    <a:close/>
                  </a:path>
                </a:pathLst>
              </a:custGeom>
              <a:solidFill>
                <a:srgbClr val="00FF00"/>
              </a:solidFill>
              <a:ln w="25400" cap="rnd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37920" name="Picture 32" descr="part9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79817">
                <a:off x="-576" y="3312"/>
                <a:ext cx="2352" cy="1213"/>
              </a:xfrm>
              <a:prstGeom prst="rect">
                <a:avLst/>
              </a:prstGeom>
              <a:noFill/>
            </p:spPr>
          </p:pic>
        </p:grpSp>
        <p:sp>
          <p:nvSpPr>
            <p:cNvPr id="37921" name="Freeform 33"/>
            <p:cNvSpPr>
              <a:spLocks/>
            </p:cNvSpPr>
            <p:nvPr/>
          </p:nvSpPr>
          <p:spPr bwMode="auto">
            <a:xfrm>
              <a:off x="498" y="1331"/>
              <a:ext cx="483" cy="9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24" y="240"/>
                </a:cxn>
                <a:cxn ang="0">
                  <a:pos x="624" y="1200"/>
                </a:cxn>
                <a:cxn ang="0">
                  <a:pos x="0" y="960"/>
                </a:cxn>
                <a:cxn ang="0">
                  <a:pos x="0" y="0"/>
                </a:cxn>
              </a:cxnLst>
              <a:rect l="0" t="0" r="r" b="b"/>
              <a:pathLst>
                <a:path w="624" h="1200">
                  <a:moveTo>
                    <a:pt x="0" y="0"/>
                  </a:moveTo>
                  <a:lnTo>
                    <a:pt x="624" y="240"/>
                  </a:lnTo>
                  <a:lnTo>
                    <a:pt x="624" y="1200"/>
                  </a:lnTo>
                  <a:lnTo>
                    <a:pt x="0" y="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CCCC"/>
            </a:solidFill>
            <a:ln w="2540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7922" name="Freeform 34"/>
            <p:cNvSpPr>
              <a:spLocks/>
            </p:cNvSpPr>
            <p:nvPr/>
          </p:nvSpPr>
          <p:spPr bwMode="auto">
            <a:xfrm>
              <a:off x="1134" y="1116"/>
              <a:ext cx="364" cy="6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0" y="144"/>
                </a:cxn>
                <a:cxn ang="0">
                  <a:pos x="528" y="1008"/>
                </a:cxn>
                <a:cxn ang="0">
                  <a:pos x="48" y="864"/>
                </a:cxn>
                <a:cxn ang="0">
                  <a:pos x="0" y="0"/>
                </a:cxn>
              </a:cxnLst>
              <a:rect l="0" t="0" r="r" b="b"/>
              <a:pathLst>
                <a:path w="528" h="1008">
                  <a:moveTo>
                    <a:pt x="0" y="0"/>
                  </a:moveTo>
                  <a:lnTo>
                    <a:pt x="480" y="144"/>
                  </a:lnTo>
                  <a:lnTo>
                    <a:pt x="528" y="1008"/>
                  </a:lnTo>
                  <a:lnTo>
                    <a:pt x="48" y="8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FF"/>
            </a:solidFill>
            <a:ln w="2540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7923" name="Rectangle 35"/>
            <p:cNvSpPr>
              <a:spLocks noChangeArrowheads="1"/>
            </p:cNvSpPr>
            <p:nvPr/>
          </p:nvSpPr>
          <p:spPr bwMode="auto">
            <a:xfrm flipH="1">
              <a:off x="3274" y="2692"/>
              <a:ext cx="501" cy="455"/>
            </a:xfrm>
            <a:prstGeom prst="rect">
              <a:avLst/>
            </a:prstGeom>
            <a:solidFill>
              <a:srgbClr val="FFFF00"/>
            </a:solidFill>
            <a:ln w="25400" algn="ctr">
              <a:solidFill>
                <a:srgbClr val="333333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4" name="Rectangle 36"/>
            <p:cNvSpPr>
              <a:spLocks noChangeArrowheads="1"/>
            </p:cNvSpPr>
            <p:nvPr/>
          </p:nvSpPr>
          <p:spPr bwMode="auto">
            <a:xfrm>
              <a:off x="1929" y="1474"/>
              <a:ext cx="549" cy="645"/>
            </a:xfrm>
            <a:prstGeom prst="rect">
              <a:avLst/>
            </a:prstGeom>
            <a:solidFill>
              <a:srgbClr val="FF9900"/>
            </a:solidFill>
            <a:ln w="25400" algn="ctr">
              <a:solidFill>
                <a:srgbClr val="333333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5" name="Freeform 37"/>
            <p:cNvSpPr>
              <a:spLocks/>
            </p:cNvSpPr>
            <p:nvPr/>
          </p:nvSpPr>
          <p:spPr bwMode="auto">
            <a:xfrm>
              <a:off x="3345" y="1220"/>
              <a:ext cx="1003" cy="541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672" y="672"/>
                </a:cxn>
                <a:cxn ang="0">
                  <a:pos x="1152" y="576"/>
                </a:cxn>
                <a:cxn ang="0">
                  <a:pos x="480" y="0"/>
                </a:cxn>
                <a:cxn ang="0">
                  <a:pos x="0" y="48"/>
                </a:cxn>
              </a:cxnLst>
              <a:rect l="0" t="0" r="r" b="b"/>
              <a:pathLst>
                <a:path w="1152" h="672">
                  <a:moveTo>
                    <a:pt x="0" y="48"/>
                  </a:moveTo>
                  <a:lnTo>
                    <a:pt x="672" y="672"/>
                  </a:lnTo>
                  <a:lnTo>
                    <a:pt x="1152" y="576"/>
                  </a:lnTo>
                  <a:lnTo>
                    <a:pt x="480" y="0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CC99FF"/>
            </a:solidFill>
            <a:ln w="2540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5" name="Group 38"/>
            <p:cNvGrpSpPr>
              <a:grpSpLocks/>
            </p:cNvGrpSpPr>
            <p:nvPr/>
          </p:nvGrpSpPr>
          <p:grpSpPr bwMode="auto">
            <a:xfrm>
              <a:off x="2629" y="1349"/>
              <a:ext cx="1146" cy="555"/>
              <a:chOff x="384" y="3072"/>
              <a:chExt cx="2016" cy="974"/>
            </a:xfrm>
          </p:grpSpPr>
          <p:sp>
            <p:nvSpPr>
              <p:cNvPr id="37927" name="Freeform 39"/>
              <p:cNvSpPr>
                <a:spLocks/>
              </p:cNvSpPr>
              <p:nvPr/>
            </p:nvSpPr>
            <p:spPr bwMode="auto">
              <a:xfrm>
                <a:off x="384" y="3120"/>
                <a:ext cx="2016" cy="92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1008" y="0"/>
                  </a:cxn>
                  <a:cxn ang="0">
                    <a:pos x="1776" y="624"/>
                  </a:cxn>
                  <a:cxn ang="0">
                    <a:pos x="768" y="816"/>
                  </a:cxn>
                  <a:cxn ang="0">
                    <a:pos x="0" y="144"/>
                  </a:cxn>
                </a:cxnLst>
                <a:rect l="0" t="0" r="r" b="b"/>
                <a:pathLst>
                  <a:path w="1776" h="816">
                    <a:moveTo>
                      <a:pt x="0" y="144"/>
                    </a:moveTo>
                    <a:lnTo>
                      <a:pt x="1008" y="0"/>
                    </a:lnTo>
                    <a:lnTo>
                      <a:pt x="1776" y="624"/>
                    </a:lnTo>
                    <a:lnTo>
                      <a:pt x="768" y="816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00FF"/>
              </a:solidFill>
              <a:ln w="2540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37928" name="Picture 40" descr="part1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3072"/>
                <a:ext cx="1968" cy="945"/>
              </a:xfrm>
              <a:prstGeom prst="rect">
                <a:avLst/>
              </a:prstGeom>
              <a:noFill/>
            </p:spPr>
          </p:pic>
        </p:grpSp>
        <p:sp>
          <p:nvSpPr>
            <p:cNvPr id="37929" name="Rectangle 41"/>
            <p:cNvSpPr>
              <a:spLocks noChangeArrowheads="1"/>
            </p:cNvSpPr>
            <p:nvPr/>
          </p:nvSpPr>
          <p:spPr bwMode="auto">
            <a:xfrm>
              <a:off x="2557" y="2047"/>
              <a:ext cx="645" cy="573"/>
            </a:xfrm>
            <a:prstGeom prst="rect">
              <a:avLst/>
            </a:prstGeom>
            <a:solidFill>
              <a:srgbClr val="FFCC00"/>
            </a:solidFill>
            <a:ln w="25400" algn="ctr">
              <a:solidFill>
                <a:srgbClr val="333333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7930" name="Picture 42" descr="p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2688"/>
              <a:ext cx="398" cy="624"/>
            </a:xfrm>
            <a:prstGeom prst="rect">
              <a:avLst/>
            </a:prstGeom>
            <a:noFill/>
          </p:spPr>
        </p:pic>
        <p:pic>
          <p:nvPicPr>
            <p:cNvPr id="37931" name="Picture 43" descr="p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440"/>
              <a:ext cx="458" cy="672"/>
            </a:xfrm>
            <a:prstGeom prst="rect">
              <a:avLst/>
            </a:prstGeom>
            <a:noFill/>
          </p:spPr>
        </p:pic>
        <p:pic>
          <p:nvPicPr>
            <p:cNvPr id="37932" name="Picture 44" descr="p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2005">
              <a:off x="1176" y="1200"/>
              <a:ext cx="264" cy="528"/>
            </a:xfrm>
            <a:prstGeom prst="rect">
              <a:avLst/>
            </a:prstGeom>
            <a:noFill/>
          </p:spPr>
        </p:pic>
        <p:pic>
          <p:nvPicPr>
            <p:cNvPr id="37933" name="Picture 45" descr="p4_c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2118"/>
              <a:ext cx="552" cy="426"/>
            </a:xfrm>
            <a:prstGeom prst="rect">
              <a:avLst/>
            </a:prstGeom>
            <a:noFill/>
          </p:spPr>
        </p:pic>
        <p:pic>
          <p:nvPicPr>
            <p:cNvPr id="37934" name="Picture 46" descr="p5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352"/>
              <a:ext cx="393" cy="576"/>
            </a:xfrm>
            <a:prstGeom prst="rect">
              <a:avLst/>
            </a:prstGeom>
            <a:noFill/>
          </p:spPr>
        </p:pic>
        <p:pic>
          <p:nvPicPr>
            <p:cNvPr id="37935" name="Picture 47" descr="p6_c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2736"/>
              <a:ext cx="384" cy="370"/>
            </a:xfrm>
            <a:prstGeom prst="rect">
              <a:avLst/>
            </a:prstGeom>
            <a:noFill/>
          </p:spPr>
        </p:pic>
        <p:pic>
          <p:nvPicPr>
            <p:cNvPr id="37936" name="Picture 48" descr="p7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89390">
              <a:off x="3456" y="1200"/>
              <a:ext cx="816" cy="544"/>
            </a:xfrm>
            <a:prstGeom prst="rect">
              <a:avLst/>
            </a:prstGeom>
            <a:noFill/>
          </p:spPr>
        </p:pic>
        <p:pic>
          <p:nvPicPr>
            <p:cNvPr id="37937" name="Picture 49" descr="car_A6_H2_S1"/>
            <p:cNvPicPr>
              <a:picLocks noChangeAspect="1" noChangeArrowheads="1"/>
            </p:cNvPicPr>
            <p:nvPr/>
          </p:nvPicPr>
          <p:blipFill>
            <a:blip r:embed="rId14" cstate="print">
              <a:lum bright="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537"/>
              <a:ext cx="422" cy="527"/>
            </a:xfrm>
            <a:prstGeom prst="rect">
              <a:avLst/>
            </a:prstGeom>
            <a:noFill/>
          </p:spPr>
        </p:pic>
      </p:grpSp>
      <p:pic>
        <p:nvPicPr>
          <p:cNvPr id="37959" name="Picture 7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38600"/>
            <a:ext cx="4762500" cy="2209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37960" name="Rectangle 72"/>
          <p:cNvSpPr>
            <a:spLocks noChangeArrowheads="1"/>
          </p:cNvSpPr>
          <p:nvPr/>
        </p:nvSpPr>
        <p:spPr bwMode="auto">
          <a:xfrm>
            <a:off x="1295400" y="4953000"/>
            <a:ext cx="457200" cy="7620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961" name="Rectangle 73"/>
          <p:cNvSpPr>
            <a:spLocks noChangeArrowheads="1"/>
          </p:cNvSpPr>
          <p:nvPr/>
        </p:nvSpPr>
        <p:spPr bwMode="auto">
          <a:xfrm>
            <a:off x="2514600" y="5105400"/>
            <a:ext cx="762000" cy="9144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962" name="Rectangle 74"/>
          <p:cNvSpPr>
            <a:spLocks noChangeArrowheads="1"/>
          </p:cNvSpPr>
          <p:nvPr/>
        </p:nvSpPr>
        <p:spPr bwMode="auto">
          <a:xfrm>
            <a:off x="1219200" y="4419600"/>
            <a:ext cx="304800" cy="4572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963" name="Rectangle 75"/>
          <p:cNvSpPr>
            <a:spLocks noChangeArrowheads="1"/>
          </p:cNvSpPr>
          <p:nvPr/>
        </p:nvSpPr>
        <p:spPr bwMode="auto">
          <a:xfrm>
            <a:off x="1752600" y="3962400"/>
            <a:ext cx="457200" cy="6858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964" name="Rectangle 76"/>
          <p:cNvSpPr>
            <a:spLocks noChangeArrowheads="1"/>
          </p:cNvSpPr>
          <p:nvPr/>
        </p:nvSpPr>
        <p:spPr bwMode="auto">
          <a:xfrm>
            <a:off x="2438400" y="4114800"/>
            <a:ext cx="457200" cy="6858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965" name="Rectangle 77"/>
          <p:cNvSpPr>
            <a:spLocks noChangeArrowheads="1"/>
          </p:cNvSpPr>
          <p:nvPr/>
        </p:nvSpPr>
        <p:spPr bwMode="auto">
          <a:xfrm>
            <a:off x="3200400" y="4648200"/>
            <a:ext cx="609600" cy="6858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966" name="Rectangle 78"/>
          <p:cNvSpPr>
            <a:spLocks noChangeArrowheads="1"/>
          </p:cNvSpPr>
          <p:nvPr/>
        </p:nvSpPr>
        <p:spPr bwMode="auto">
          <a:xfrm>
            <a:off x="4648200" y="4800600"/>
            <a:ext cx="685800" cy="6096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967" name="Rectangle 79"/>
          <p:cNvSpPr>
            <a:spLocks noChangeArrowheads="1"/>
          </p:cNvSpPr>
          <p:nvPr/>
        </p:nvSpPr>
        <p:spPr bwMode="auto">
          <a:xfrm>
            <a:off x="3962400" y="5334000"/>
            <a:ext cx="1295400" cy="4572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968" name="Rectangle 80"/>
          <p:cNvSpPr>
            <a:spLocks noChangeArrowheads="1"/>
          </p:cNvSpPr>
          <p:nvPr/>
        </p:nvSpPr>
        <p:spPr bwMode="auto">
          <a:xfrm>
            <a:off x="3276600" y="3886200"/>
            <a:ext cx="838200" cy="7620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itle 6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/>
            <a:r>
              <a:rPr lang="en-US" sz="3600" dirty="0" smtClean="0">
                <a:latin typeface="+mj-lt"/>
                <a:sym typeface="Symbol" pitchFamily="18" charset="2"/>
              </a:rPr>
              <a:t>Example: fitting a 3D object model</a:t>
            </a:r>
            <a:endParaRPr lang="en-US" sz="3600" dirty="0">
              <a:latin typeface="+mj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427913" y="6581001"/>
            <a:ext cx="1765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from Silvio Savarese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78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3"/>
          <p:cNvSpPr txBox="1">
            <a:spLocks noChangeArrowheads="1"/>
          </p:cNvSpPr>
          <p:nvPr/>
        </p:nvSpPr>
        <p:spPr bwMode="auto">
          <a:xfrm>
            <a:off x="3725863" y="310515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>
                <a:latin typeface="Arial" panose="020B0604020202020204" pitchFamily="34" charset="0"/>
              </a:rPr>
              <a:t>0.7</a:t>
            </a:r>
          </a:p>
        </p:txBody>
      </p:sp>
      <p:sp>
        <p:nvSpPr>
          <p:cNvPr id="12291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mtClean="0"/>
              <a:t>Evaluating the results</a:t>
            </a:r>
          </a:p>
        </p:txBody>
      </p:sp>
      <p:sp>
        <p:nvSpPr>
          <p:cNvPr id="12292" name="Rectangle 6"/>
          <p:cNvSpPr>
            <a:spLocks noChangeArrowheads="1"/>
          </p:cNvSpPr>
          <p:nvPr/>
        </p:nvSpPr>
        <p:spPr bwMode="auto">
          <a:xfrm>
            <a:off x="4291013" y="2635250"/>
            <a:ext cx="25908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4062413" y="5149850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2294" name="Text Box 7"/>
          <p:cNvSpPr txBox="1">
            <a:spLocks noChangeArrowheads="1"/>
          </p:cNvSpPr>
          <p:nvPr/>
        </p:nvSpPr>
        <p:spPr bwMode="auto">
          <a:xfrm>
            <a:off x="6729413" y="51943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2295" name="Text Box 8"/>
          <p:cNvSpPr txBox="1">
            <a:spLocks noChangeArrowheads="1"/>
          </p:cNvSpPr>
          <p:nvPr/>
        </p:nvSpPr>
        <p:spPr bwMode="auto">
          <a:xfrm>
            <a:off x="4062413" y="24828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2296" name="Text Box 9"/>
          <p:cNvSpPr txBox="1">
            <a:spLocks noChangeArrowheads="1"/>
          </p:cNvSpPr>
          <p:nvPr/>
        </p:nvSpPr>
        <p:spPr bwMode="auto">
          <a:xfrm>
            <a:off x="3910013" y="5226050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400" i="1">
                <a:solidFill>
                  <a:srgbClr val="FF0000"/>
                </a:solidFill>
                <a:latin typeface="Arial" panose="020B0604020202020204" pitchFamily="34" charset="0"/>
              </a:rPr>
              <a:t>false positive rate</a:t>
            </a:r>
          </a:p>
        </p:txBody>
      </p:sp>
      <p:sp>
        <p:nvSpPr>
          <p:cNvPr id="12297" name="Text Box 10"/>
          <p:cNvSpPr txBox="1">
            <a:spLocks noChangeArrowheads="1"/>
          </p:cNvSpPr>
          <p:nvPr/>
        </p:nvSpPr>
        <p:spPr bwMode="auto">
          <a:xfrm>
            <a:off x="3300413" y="3625850"/>
            <a:ext cx="1219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400" i="1">
                <a:solidFill>
                  <a:srgbClr val="FF0000"/>
                </a:solidFill>
                <a:latin typeface="Arial" panose="020B0604020202020204" pitchFamily="34" charset="0"/>
              </a:rPr>
              <a:t>true</a:t>
            </a:r>
            <a:br>
              <a:rPr lang="en-US" altLang="en-US" sz="1400" i="1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en-US" altLang="en-US" sz="1400" i="1">
                <a:solidFill>
                  <a:srgbClr val="FF0000"/>
                </a:solidFill>
                <a:latin typeface="Arial" panose="020B0604020202020204" pitchFamily="34" charset="0"/>
              </a:rPr>
              <a:t>positive</a:t>
            </a:r>
            <a:br>
              <a:rPr lang="en-US" altLang="en-US" sz="1400" i="1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en-US" altLang="en-US" sz="1400" i="1">
                <a:solidFill>
                  <a:srgbClr val="FF0000"/>
                </a:solidFill>
                <a:latin typeface="Arial" panose="020B0604020202020204" pitchFamily="34" charset="0"/>
              </a:rPr>
              <a:t>rate</a:t>
            </a:r>
            <a:br>
              <a:rPr lang="en-US" altLang="en-US" sz="1400" i="1">
                <a:solidFill>
                  <a:srgbClr val="FF0000"/>
                </a:solidFill>
                <a:latin typeface="Arial" panose="020B0604020202020204" pitchFamily="34" charset="0"/>
              </a:rPr>
            </a:br>
            <a:endParaRPr lang="en-US" altLang="en-US" sz="1400" i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298" name="Oval 15"/>
          <p:cNvSpPr>
            <a:spLocks noChangeArrowheads="1"/>
          </p:cNvSpPr>
          <p:nvPr/>
        </p:nvSpPr>
        <p:spPr bwMode="auto">
          <a:xfrm>
            <a:off x="4519613" y="3244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299" name="Line 16"/>
          <p:cNvSpPr>
            <a:spLocks noChangeShapeType="1"/>
          </p:cNvSpPr>
          <p:nvPr/>
        </p:nvSpPr>
        <p:spPr bwMode="auto">
          <a:xfrm>
            <a:off x="4557713" y="5102225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0" name="Line 17"/>
          <p:cNvSpPr>
            <a:spLocks noChangeShapeType="1"/>
          </p:cNvSpPr>
          <p:nvPr/>
        </p:nvSpPr>
        <p:spPr bwMode="auto">
          <a:xfrm rot="-5400000">
            <a:off x="4252913" y="31686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1" name="Text Box 17"/>
          <p:cNvSpPr txBox="1">
            <a:spLocks noChangeArrowheads="1"/>
          </p:cNvSpPr>
          <p:nvPr/>
        </p:nvSpPr>
        <p:spPr bwMode="auto">
          <a:xfrm>
            <a:off x="4316413" y="522605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>
                <a:latin typeface="Arial" panose="020B0604020202020204" pitchFamily="34" charset="0"/>
              </a:rPr>
              <a:t>0.1</a:t>
            </a:r>
          </a:p>
        </p:txBody>
      </p:sp>
      <p:sp>
        <p:nvSpPr>
          <p:cNvPr id="12302" name="Line 23"/>
          <p:cNvSpPr>
            <a:spLocks noChangeShapeType="1"/>
          </p:cNvSpPr>
          <p:nvPr/>
        </p:nvSpPr>
        <p:spPr bwMode="auto">
          <a:xfrm flipV="1">
            <a:off x="4291013" y="2635250"/>
            <a:ext cx="259080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3" name="Freeform 25"/>
          <p:cNvSpPr>
            <a:spLocks/>
          </p:cNvSpPr>
          <p:nvPr/>
        </p:nvSpPr>
        <p:spPr bwMode="auto">
          <a:xfrm>
            <a:off x="4291013" y="2635250"/>
            <a:ext cx="2590800" cy="2590800"/>
          </a:xfrm>
          <a:custGeom>
            <a:avLst/>
            <a:gdLst>
              <a:gd name="T0" fmla="*/ 0 w 1632"/>
              <a:gd name="T1" fmla="*/ 2147483647 h 1632"/>
              <a:gd name="T2" fmla="*/ 2147483647 w 1632"/>
              <a:gd name="T3" fmla="*/ 2147483647 h 1632"/>
              <a:gd name="T4" fmla="*/ 2147483647 w 1632"/>
              <a:gd name="T5" fmla="*/ 2147483647 h 1632"/>
              <a:gd name="T6" fmla="*/ 2147483647 w 1632"/>
              <a:gd name="T7" fmla="*/ 2147483647 h 1632"/>
              <a:gd name="T8" fmla="*/ 2147483647 w 1632"/>
              <a:gd name="T9" fmla="*/ 2147483647 h 1632"/>
              <a:gd name="T10" fmla="*/ 2147483647 w 1632"/>
              <a:gd name="T11" fmla="*/ 2147483647 h 1632"/>
              <a:gd name="T12" fmla="*/ 2147483647 w 1632"/>
              <a:gd name="T13" fmla="*/ 0 h 16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32"/>
              <a:gd name="T22" fmla="*/ 0 h 1632"/>
              <a:gd name="T23" fmla="*/ 1632 w 1632"/>
              <a:gd name="T24" fmla="*/ 1632 h 16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32" h="1632">
                <a:moveTo>
                  <a:pt x="0" y="1632"/>
                </a:moveTo>
                <a:cubicBezTo>
                  <a:pt x="16" y="1456"/>
                  <a:pt x="32" y="1280"/>
                  <a:pt x="48" y="1104"/>
                </a:cubicBezTo>
                <a:cubicBezTo>
                  <a:pt x="64" y="928"/>
                  <a:pt x="72" y="696"/>
                  <a:pt x="96" y="576"/>
                </a:cubicBezTo>
                <a:cubicBezTo>
                  <a:pt x="120" y="456"/>
                  <a:pt x="128" y="448"/>
                  <a:pt x="192" y="384"/>
                </a:cubicBezTo>
                <a:cubicBezTo>
                  <a:pt x="256" y="320"/>
                  <a:pt x="304" y="248"/>
                  <a:pt x="480" y="192"/>
                </a:cubicBezTo>
                <a:cubicBezTo>
                  <a:pt x="656" y="136"/>
                  <a:pt x="1056" y="80"/>
                  <a:pt x="1248" y="48"/>
                </a:cubicBezTo>
                <a:cubicBezTo>
                  <a:pt x="1440" y="16"/>
                  <a:pt x="1536" y="8"/>
                  <a:pt x="1632" y="0"/>
                </a:cubicBezTo>
              </a:path>
            </a:pathLst>
          </a:custGeom>
          <a:noFill/>
          <a:ln w="381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4" name="Text Box 23"/>
          <p:cNvSpPr txBox="1">
            <a:spLocks noChangeArrowheads="1"/>
          </p:cNvSpPr>
          <p:nvPr/>
        </p:nvSpPr>
        <p:spPr bwMode="auto">
          <a:xfrm>
            <a:off x="3452813" y="22860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rgbClr val="33CC33"/>
                </a:solidFill>
                <a:latin typeface="Arial" panose="020B0604020202020204" pitchFamily="34" charset="0"/>
              </a:rPr>
              <a:t>ROC curve  </a:t>
            </a:r>
            <a:r>
              <a:rPr lang="en-US" altLang="en-US" sz="1200">
                <a:solidFill>
                  <a:srgbClr val="33CC33"/>
                </a:solidFill>
                <a:latin typeface="Arial" panose="020B0604020202020204" pitchFamily="34" charset="0"/>
              </a:rPr>
              <a:t>(“Receiver Operator Characteristic”)</a:t>
            </a:r>
          </a:p>
        </p:txBody>
      </p:sp>
      <p:sp>
        <p:nvSpPr>
          <p:cNvPr id="12305" name="Rectangle 3"/>
          <p:cNvSpPr txBox="1">
            <a:spLocks noChangeArrowheads="1"/>
          </p:cNvSpPr>
          <p:nvPr/>
        </p:nvSpPr>
        <p:spPr bwMode="auto">
          <a:xfrm>
            <a:off x="457200" y="15240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400"/>
              <a:t>How can we measure the performance of a feature matcher?</a:t>
            </a:r>
          </a:p>
        </p:txBody>
      </p:sp>
      <p:grpSp>
        <p:nvGrpSpPr>
          <p:cNvPr id="12306" name="Group 12"/>
          <p:cNvGrpSpPr>
            <a:grpSpLocks/>
          </p:cNvGrpSpPr>
          <p:nvPr/>
        </p:nvGrpSpPr>
        <p:grpSpPr bwMode="auto">
          <a:xfrm>
            <a:off x="152400" y="3749675"/>
            <a:ext cx="3378200" cy="523875"/>
            <a:chOff x="-48" y="1786"/>
            <a:chExt cx="1200" cy="330"/>
          </a:xfrm>
        </p:grpSpPr>
        <p:sp>
          <p:nvSpPr>
            <p:cNvPr id="12312" name="Text Box 23"/>
            <p:cNvSpPr txBox="1">
              <a:spLocks noChangeArrowheads="1"/>
            </p:cNvSpPr>
            <p:nvPr/>
          </p:nvSpPr>
          <p:spPr bwMode="auto">
            <a:xfrm>
              <a:off x="-48" y="1786"/>
              <a:ext cx="120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400">
                  <a:latin typeface="Arial" panose="020B0604020202020204" pitchFamily="34" charset="0"/>
                </a:rPr>
                <a:t># true positives</a:t>
              </a:r>
            </a:p>
            <a:p>
              <a:pPr algn="ctr"/>
              <a:r>
                <a:rPr lang="en-US" altLang="en-US" sz="1400">
                  <a:latin typeface="Arial" panose="020B0604020202020204" pitchFamily="34" charset="0"/>
                </a:rPr>
                <a:t># correctly matched features (positives)</a:t>
              </a:r>
              <a:endParaRPr lang="en-US" altLang="en-US" baseline="-25000"/>
            </a:p>
          </p:txBody>
        </p:sp>
        <p:sp>
          <p:nvSpPr>
            <p:cNvPr id="12313" name="Line 14"/>
            <p:cNvSpPr>
              <a:spLocks noChangeShapeType="1"/>
            </p:cNvSpPr>
            <p:nvPr/>
          </p:nvSpPr>
          <p:spPr bwMode="auto">
            <a:xfrm>
              <a:off x="52" y="1956"/>
              <a:ext cx="100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307" name="TextBox 29"/>
          <p:cNvSpPr txBox="1">
            <a:spLocks noChangeArrowheads="1"/>
          </p:cNvSpPr>
          <p:nvPr/>
        </p:nvSpPr>
        <p:spPr bwMode="auto">
          <a:xfrm>
            <a:off x="1341438" y="4267200"/>
            <a:ext cx="879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“recall”</a:t>
            </a:r>
          </a:p>
        </p:txBody>
      </p:sp>
      <p:grpSp>
        <p:nvGrpSpPr>
          <p:cNvPr id="12308" name="Group 20"/>
          <p:cNvGrpSpPr>
            <a:grpSpLocks/>
          </p:cNvGrpSpPr>
          <p:nvPr/>
        </p:nvGrpSpPr>
        <p:grpSpPr bwMode="auto">
          <a:xfrm>
            <a:off x="3603625" y="5578475"/>
            <a:ext cx="4119563" cy="738188"/>
            <a:chOff x="-48" y="1786"/>
            <a:chExt cx="1200" cy="465"/>
          </a:xfrm>
        </p:grpSpPr>
        <p:sp>
          <p:nvSpPr>
            <p:cNvPr id="12310" name="Text Box 19"/>
            <p:cNvSpPr txBox="1">
              <a:spLocks noChangeArrowheads="1"/>
            </p:cNvSpPr>
            <p:nvPr/>
          </p:nvSpPr>
          <p:spPr bwMode="auto">
            <a:xfrm>
              <a:off x="-48" y="1786"/>
              <a:ext cx="120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400">
                  <a:latin typeface="Arial" panose="020B0604020202020204" pitchFamily="34" charset="0"/>
                </a:rPr>
                <a:t># false positives</a:t>
              </a:r>
            </a:p>
            <a:p>
              <a:pPr algn="ctr"/>
              <a:r>
                <a:rPr lang="en-US" altLang="en-US" sz="1400">
                  <a:latin typeface="Arial" panose="020B0604020202020204" pitchFamily="34" charset="0"/>
                </a:rPr>
                <a:t># incorrectly matched features (negatives)</a:t>
              </a:r>
              <a:endParaRPr lang="en-US" altLang="en-US" baseline="-25000"/>
            </a:p>
          </p:txBody>
        </p:sp>
        <p:sp>
          <p:nvSpPr>
            <p:cNvPr id="12311" name="Line 22"/>
            <p:cNvSpPr>
              <a:spLocks noChangeShapeType="1"/>
            </p:cNvSpPr>
            <p:nvPr/>
          </p:nvSpPr>
          <p:spPr bwMode="auto">
            <a:xfrm>
              <a:off x="48" y="1956"/>
              <a:ext cx="102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309" name="TextBox 33"/>
          <p:cNvSpPr txBox="1">
            <a:spLocks noChangeArrowheads="1"/>
          </p:cNvSpPr>
          <p:nvPr/>
        </p:nvSpPr>
        <p:spPr bwMode="auto">
          <a:xfrm>
            <a:off x="4903788" y="6096000"/>
            <a:ext cx="1520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1 - “precision”</a:t>
            </a:r>
          </a:p>
        </p:txBody>
      </p:sp>
    </p:spTree>
    <p:extLst>
      <p:ext uri="{BB962C8B-B14F-4D97-AF65-F5344CB8AC3E}">
        <p14:creationId xmlns:p14="http://schemas.microsoft.com/office/powerpoint/2010/main" val="180529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Matching SIFT Descriptors</a:t>
            </a:r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Nearest neighbor (Euclidean distance)</a:t>
            </a:r>
          </a:p>
          <a:p>
            <a:r>
              <a:rPr lang="en-US" sz="2800" smtClean="0"/>
              <a:t>Threshold ratio of nearest to 2</a:t>
            </a:r>
            <a:r>
              <a:rPr lang="en-US" sz="2800" baseline="30000" smtClean="0"/>
              <a:t>nd</a:t>
            </a:r>
            <a:r>
              <a:rPr lang="en-US" sz="2800" smtClean="0"/>
              <a:t> nearest descriptor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2707556"/>
            <a:ext cx="5767388" cy="4150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Lowe IJCV 2004</a:t>
            </a:r>
          </a:p>
        </p:txBody>
      </p:sp>
    </p:spTree>
    <p:extLst>
      <p:ext uri="{BB962C8B-B14F-4D97-AF65-F5344CB8AC3E}">
        <p14:creationId xmlns:p14="http://schemas.microsoft.com/office/powerpoint/2010/main" val="125859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SIFT Repeatability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690689"/>
            <a:ext cx="67818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Box 4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Lowe IJCV 2004</a:t>
            </a:r>
          </a:p>
        </p:txBody>
      </p:sp>
    </p:spTree>
    <p:extLst>
      <p:ext uri="{BB962C8B-B14F-4D97-AF65-F5344CB8AC3E}">
        <p14:creationId xmlns:p14="http://schemas.microsoft.com/office/powerpoint/2010/main" val="54971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SIFT Repeatability</a:t>
            </a:r>
          </a:p>
        </p:txBody>
      </p:sp>
      <p:pic>
        <p:nvPicPr>
          <p:cNvPr id="65539" name="Picture 4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318" y="1690689"/>
            <a:ext cx="7345363" cy="4881563"/>
          </a:xfrm>
          <a:noFill/>
        </p:spPr>
      </p:pic>
    </p:spTree>
    <p:extLst>
      <p:ext uri="{BB962C8B-B14F-4D97-AF65-F5344CB8AC3E}">
        <p14:creationId xmlns:p14="http://schemas.microsoft.com/office/powerpoint/2010/main" val="223375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SIFT Repeatability</a:t>
            </a:r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47553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TextBox 6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Lowe IJCV 2004</a:t>
            </a:r>
          </a:p>
        </p:txBody>
      </p:sp>
    </p:spTree>
    <p:extLst>
      <p:ext uri="{BB962C8B-B14F-4D97-AF65-F5344CB8AC3E}">
        <p14:creationId xmlns:p14="http://schemas.microsoft.com/office/powerpoint/2010/main" val="176410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Local Descriptors: SURF</a:t>
            </a:r>
            <a:endParaRPr lang="de-CH" dirty="0" smtClean="0"/>
          </a:p>
        </p:txBody>
      </p:sp>
      <p:sp>
        <p:nvSpPr>
          <p:cNvPr id="4710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schemeClr val="tx1"/>
                </a:solidFill>
              </a:rPr>
              <a:t>K. Grauman, B. Leibe</a:t>
            </a: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311275"/>
            <a:ext cx="3525838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3286125"/>
            <a:ext cx="3548063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1"/>
          <p:cNvSpPr txBox="1">
            <a:spLocks noChangeArrowheads="1"/>
          </p:cNvSpPr>
          <p:nvPr/>
        </p:nvSpPr>
        <p:spPr bwMode="auto">
          <a:xfrm>
            <a:off x="3878263" y="1201738"/>
            <a:ext cx="52578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1"/>
              </a:buClr>
              <a:buSzPct val="115000"/>
              <a:buFontTx/>
              <a:buChar char="•"/>
              <a:defRPr/>
            </a:pPr>
            <a:r>
              <a:rPr kumimoji="1" lang="en-US" sz="2800" b="1" kern="0" dirty="0">
                <a:latin typeface="+mn-lt"/>
              </a:rPr>
              <a:t>Fast approximation of SIFT idea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sz="2000" kern="0" dirty="0">
                <a:latin typeface="+mn-lt"/>
              </a:rPr>
              <a:t>Efficient computation by 2D box filters &amp; integral images</a:t>
            </a:r>
            <a:br>
              <a:rPr kumimoji="1" lang="en-US" sz="2000" kern="0" dirty="0">
                <a:latin typeface="+mn-lt"/>
              </a:rPr>
            </a:br>
            <a:r>
              <a:rPr kumimoji="1" lang="en-US" sz="2000" kern="0" dirty="0">
                <a:latin typeface="+mn-lt"/>
                <a:sym typeface="Symbol" pitchFamily="18" charset="2"/>
              </a:rPr>
              <a:t> </a:t>
            </a:r>
            <a:r>
              <a:rPr kumimoji="1" lang="en-US" sz="2000" kern="0" dirty="0">
                <a:latin typeface="+mn-lt"/>
              </a:rPr>
              <a:t>6 times faster than SIFT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sz="2000" kern="0" dirty="0">
                <a:latin typeface="+mn-lt"/>
              </a:rPr>
              <a:t>Equivalent quality for object identification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373063" y="6276975"/>
            <a:ext cx="4435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[Bay, ECCV’06], [Cornelis, CVGPU’08]</a:t>
            </a:r>
          </a:p>
        </p:txBody>
      </p:sp>
      <p:sp>
        <p:nvSpPr>
          <p:cNvPr id="10" name="Rectangle 11"/>
          <p:cNvSpPr txBox="1">
            <a:spLocks noChangeArrowheads="1"/>
          </p:cNvSpPr>
          <p:nvPr/>
        </p:nvSpPr>
        <p:spPr bwMode="auto">
          <a:xfrm>
            <a:off x="3878263" y="4451350"/>
            <a:ext cx="54356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1"/>
              </a:buClr>
              <a:buSzPct val="115000"/>
              <a:buFontTx/>
              <a:buChar char="•"/>
              <a:defRPr/>
            </a:pPr>
            <a:r>
              <a:rPr kumimoji="1" lang="en-US" sz="2400" b="1" kern="0" dirty="0">
                <a:latin typeface="+mn-lt"/>
              </a:rPr>
              <a:t>GPU implementation available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latin typeface="+mn-lt"/>
              </a:rPr>
              <a:t>Feature extraction @ 200Hz</a:t>
            </a:r>
            <a:br>
              <a:rPr kumimoji="1" lang="en-US" b="1" kern="0" dirty="0">
                <a:latin typeface="+mn-lt"/>
              </a:rPr>
            </a:br>
            <a:r>
              <a:rPr kumimoji="1" lang="en-US" b="1" kern="0" dirty="0">
                <a:latin typeface="+mn-lt"/>
              </a:rPr>
              <a:t>(detector + descriptor, 640×480 </a:t>
            </a:r>
            <a:r>
              <a:rPr kumimoji="1" lang="en-US" b="1" kern="0" dirty="0" err="1">
                <a:latin typeface="+mn-lt"/>
              </a:rPr>
              <a:t>img</a:t>
            </a:r>
            <a:r>
              <a:rPr kumimoji="1" lang="en-US" b="1" kern="0" dirty="0">
                <a:latin typeface="+mn-lt"/>
              </a:rPr>
              <a:t>)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r>
              <a:rPr lang="en-US" u="sng" dirty="0">
                <a:latin typeface="Arial" pitchFamily="34" charset="0"/>
              </a:rPr>
              <a:t>http://www.vision.ee.ethz.ch/~surf</a:t>
            </a:r>
            <a:endParaRPr kumimoji="1" lang="en-US" b="1" kern="0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endParaRPr kumimoji="1" lang="en-US" b="1" kern="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1326" y="4878169"/>
            <a:ext cx="3436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Many other efficient descriptors are also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24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69635" name="Rectangle 4"/>
          <p:cNvSpPr>
            <a:spLocks noChangeArrowheads="1"/>
          </p:cNvSpPr>
          <p:nvPr/>
        </p:nvSpPr>
        <p:spPr bwMode="auto">
          <a:xfrm>
            <a:off x="457200" y="442913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kumimoji="1" lang="en-US" sz="4000" dirty="0">
                <a:latin typeface="+mj-lt"/>
              </a:rPr>
              <a:t>Local Descriptors: Shape Context</a:t>
            </a:r>
          </a:p>
        </p:txBody>
      </p:sp>
      <p:sp>
        <p:nvSpPr>
          <p:cNvPr id="69636" name="Rectangle 26"/>
          <p:cNvSpPr>
            <a:spLocks noChangeArrowheads="1"/>
          </p:cNvSpPr>
          <p:nvPr/>
        </p:nvSpPr>
        <p:spPr bwMode="auto">
          <a:xfrm>
            <a:off x="381000" y="1066800"/>
            <a:ext cx="4191000" cy="472440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DE" sz="2100" b="1">
              <a:solidFill>
                <a:schemeClr val="bg2"/>
              </a:solidFill>
            </a:endParaRPr>
          </a:p>
        </p:txBody>
      </p:sp>
      <p:pic>
        <p:nvPicPr>
          <p:cNvPr id="69637" name="Picture 27" descr="sample_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31369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9638" name="Group 28"/>
          <p:cNvGrpSpPr>
            <a:grpSpLocks/>
          </p:cNvGrpSpPr>
          <p:nvPr/>
        </p:nvGrpSpPr>
        <p:grpSpPr bwMode="auto">
          <a:xfrm>
            <a:off x="609600" y="1219200"/>
            <a:ext cx="3810000" cy="3733800"/>
            <a:chOff x="1200" y="1152"/>
            <a:chExt cx="2400" cy="2352"/>
          </a:xfrm>
        </p:grpSpPr>
        <p:sp>
          <p:nvSpPr>
            <p:cNvPr id="69648" name="Oval 29"/>
            <p:cNvSpPr>
              <a:spLocks noChangeArrowheads="1"/>
            </p:cNvSpPr>
            <p:nvPr/>
          </p:nvSpPr>
          <p:spPr bwMode="auto">
            <a:xfrm>
              <a:off x="1200" y="1152"/>
              <a:ext cx="2400" cy="23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49" name="Oval 30"/>
            <p:cNvSpPr>
              <a:spLocks noChangeArrowheads="1"/>
            </p:cNvSpPr>
            <p:nvPr/>
          </p:nvSpPr>
          <p:spPr bwMode="auto">
            <a:xfrm>
              <a:off x="1824" y="1776"/>
              <a:ext cx="1152" cy="11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0" name="Oval 31"/>
            <p:cNvSpPr>
              <a:spLocks noChangeArrowheads="1"/>
            </p:cNvSpPr>
            <p:nvPr/>
          </p:nvSpPr>
          <p:spPr bwMode="auto">
            <a:xfrm>
              <a:off x="2112" y="2064"/>
              <a:ext cx="576" cy="57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1" name="Oval 32"/>
            <p:cNvSpPr>
              <a:spLocks noChangeArrowheads="1"/>
            </p:cNvSpPr>
            <p:nvPr/>
          </p:nvSpPr>
          <p:spPr bwMode="auto">
            <a:xfrm>
              <a:off x="2256" y="2208"/>
              <a:ext cx="288" cy="28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2" name="Oval 33"/>
            <p:cNvSpPr>
              <a:spLocks noChangeArrowheads="1"/>
            </p:cNvSpPr>
            <p:nvPr/>
          </p:nvSpPr>
          <p:spPr bwMode="auto">
            <a:xfrm>
              <a:off x="2352" y="2304"/>
              <a:ext cx="96" cy="9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3" name="Line 34"/>
            <p:cNvSpPr>
              <a:spLocks noChangeShapeType="1"/>
            </p:cNvSpPr>
            <p:nvPr/>
          </p:nvSpPr>
          <p:spPr bwMode="auto">
            <a:xfrm>
              <a:off x="1200" y="2352"/>
              <a:ext cx="240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4" name="Line 35"/>
            <p:cNvSpPr>
              <a:spLocks noChangeShapeType="1"/>
            </p:cNvSpPr>
            <p:nvPr/>
          </p:nvSpPr>
          <p:spPr bwMode="auto">
            <a:xfrm flipV="1">
              <a:off x="1392" y="1728"/>
              <a:ext cx="2064" cy="12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5" name="Line 36"/>
            <p:cNvSpPr>
              <a:spLocks noChangeShapeType="1"/>
            </p:cNvSpPr>
            <p:nvPr/>
          </p:nvSpPr>
          <p:spPr bwMode="auto">
            <a:xfrm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6" name="Line 37"/>
            <p:cNvSpPr>
              <a:spLocks noChangeShapeType="1"/>
            </p:cNvSpPr>
            <p:nvPr/>
          </p:nvSpPr>
          <p:spPr bwMode="auto">
            <a:xfrm flipV="1">
              <a:off x="2400" y="1200"/>
              <a:ext cx="0" cy="230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7" name="Line 38"/>
            <p:cNvSpPr>
              <a:spLocks noChangeShapeType="1"/>
            </p:cNvSpPr>
            <p:nvPr/>
          </p:nvSpPr>
          <p:spPr bwMode="auto">
            <a:xfrm flipH="1"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8" name="Line 39"/>
            <p:cNvSpPr>
              <a:spLocks noChangeShapeType="1"/>
            </p:cNvSpPr>
            <p:nvPr/>
          </p:nvSpPr>
          <p:spPr bwMode="auto">
            <a:xfrm flipH="1" flipV="1">
              <a:off x="1392" y="1776"/>
              <a:ext cx="2016" cy="115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9639" name="Text Box 40"/>
          <p:cNvSpPr txBox="1">
            <a:spLocks noChangeArrowheads="1"/>
          </p:cNvSpPr>
          <p:nvPr/>
        </p:nvSpPr>
        <p:spPr bwMode="auto">
          <a:xfrm>
            <a:off x="4837113" y="1543050"/>
            <a:ext cx="4164012" cy="733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Count the number of points inside each bin, e.g.:</a:t>
            </a:r>
          </a:p>
        </p:txBody>
      </p:sp>
      <p:sp>
        <p:nvSpPr>
          <p:cNvPr id="69640" name="Text Box 41"/>
          <p:cNvSpPr txBox="1">
            <a:spLocks noChangeArrowheads="1"/>
          </p:cNvSpPr>
          <p:nvPr/>
        </p:nvSpPr>
        <p:spPr bwMode="auto">
          <a:xfrm>
            <a:off x="5029200" y="2667000"/>
            <a:ext cx="24384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Count = 4</a:t>
            </a:r>
          </a:p>
        </p:txBody>
      </p:sp>
      <p:sp>
        <p:nvSpPr>
          <p:cNvPr id="69641" name="Text Box 42"/>
          <p:cNvSpPr txBox="1">
            <a:spLocks noChangeArrowheads="1"/>
          </p:cNvSpPr>
          <p:nvPr/>
        </p:nvSpPr>
        <p:spPr bwMode="auto">
          <a:xfrm>
            <a:off x="5029200" y="3357563"/>
            <a:ext cx="24384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Count = 10</a:t>
            </a:r>
          </a:p>
        </p:txBody>
      </p:sp>
      <p:sp>
        <p:nvSpPr>
          <p:cNvPr id="69642" name="Line 43"/>
          <p:cNvSpPr>
            <a:spLocks noChangeShapeType="1"/>
          </p:cNvSpPr>
          <p:nvPr/>
        </p:nvSpPr>
        <p:spPr bwMode="auto">
          <a:xfrm flipH="1" flipV="1">
            <a:off x="3962400" y="2743200"/>
            <a:ext cx="1066800" cy="1524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3" name="Line 44"/>
          <p:cNvSpPr>
            <a:spLocks noChangeShapeType="1"/>
          </p:cNvSpPr>
          <p:nvPr/>
        </p:nvSpPr>
        <p:spPr bwMode="auto">
          <a:xfrm flipH="1">
            <a:off x="3733800" y="3644900"/>
            <a:ext cx="1343025" cy="6223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4" name="Text Box 45"/>
          <p:cNvSpPr txBox="1">
            <a:spLocks noChangeArrowheads="1"/>
          </p:cNvSpPr>
          <p:nvPr/>
        </p:nvSpPr>
        <p:spPr bwMode="auto">
          <a:xfrm rot="5400000">
            <a:off x="5356225" y="3055938"/>
            <a:ext cx="4572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latin typeface="Times New Roman" pitchFamily="18" charset="0"/>
              </a:rPr>
              <a:t>...</a:t>
            </a:r>
          </a:p>
        </p:txBody>
      </p:sp>
      <p:sp>
        <p:nvSpPr>
          <p:cNvPr id="69645" name="Text Box 46"/>
          <p:cNvSpPr txBox="1">
            <a:spLocks noChangeArrowheads="1"/>
          </p:cNvSpPr>
          <p:nvPr/>
        </p:nvSpPr>
        <p:spPr bwMode="auto">
          <a:xfrm>
            <a:off x="4932363" y="4210050"/>
            <a:ext cx="3708400" cy="137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buFont typeface="ZapfDingbats" pitchFamily="82" charset="2"/>
              <a:buNone/>
            </a:pPr>
            <a:r>
              <a:rPr lang="en-US" sz="2100" b="1"/>
              <a:t>Log-polar binning: more precision for nearby points, more flexibility for farther points.</a:t>
            </a:r>
          </a:p>
        </p:txBody>
      </p:sp>
      <p:sp>
        <p:nvSpPr>
          <p:cNvPr id="69646" name="Text Box 47"/>
          <p:cNvSpPr txBox="1">
            <a:spLocks noChangeArrowheads="1"/>
          </p:cNvSpPr>
          <p:nvPr/>
        </p:nvSpPr>
        <p:spPr bwMode="auto">
          <a:xfrm>
            <a:off x="611188" y="634523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Belongie &amp; Malik, ICCV 2001</a:t>
            </a:r>
          </a:p>
        </p:txBody>
      </p:sp>
      <p:sp>
        <p:nvSpPr>
          <p:cNvPr id="69647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de-DE" sz="1200">
                <a:solidFill>
                  <a:schemeClr val="bg2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69961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ChangeArrowheads="1"/>
          </p:cNvSpPr>
          <p:nvPr/>
        </p:nvSpPr>
        <p:spPr bwMode="auto">
          <a:xfrm>
            <a:off x="457200" y="442913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kumimoji="1" lang="en-US" sz="4000" dirty="0">
                <a:latin typeface="+mj-lt"/>
              </a:rPr>
              <a:t>Local Descriptors: Geometric Blur</a:t>
            </a:r>
          </a:p>
        </p:txBody>
      </p:sp>
      <p:pic>
        <p:nvPicPr>
          <p:cNvPr id="7065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1630363"/>
            <a:ext cx="2822575" cy="180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0660" name="Group 6"/>
          <p:cNvGrpSpPr>
            <a:grpSpLocks/>
          </p:cNvGrpSpPr>
          <p:nvPr/>
        </p:nvGrpSpPr>
        <p:grpSpPr bwMode="auto">
          <a:xfrm>
            <a:off x="520700" y="2265363"/>
            <a:ext cx="781050" cy="781050"/>
            <a:chOff x="385" y="2062"/>
            <a:chExt cx="492" cy="492"/>
          </a:xfrm>
        </p:grpSpPr>
        <p:sp>
          <p:nvSpPr>
            <p:cNvPr id="70697" name="Oval 7"/>
            <p:cNvSpPr>
              <a:spLocks noChangeArrowheads="1"/>
            </p:cNvSpPr>
            <p:nvPr/>
          </p:nvSpPr>
          <p:spPr bwMode="auto">
            <a:xfrm>
              <a:off x="385" y="2062"/>
              <a:ext cx="493" cy="493"/>
            </a:xfrm>
            <a:prstGeom prst="ellipse">
              <a:avLst/>
            </a:prstGeom>
            <a:noFill/>
            <a:ln w="6408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 sz="2100" b="1"/>
            </a:p>
          </p:txBody>
        </p:sp>
        <p:sp>
          <p:nvSpPr>
            <p:cNvPr id="70698" name="Oval 8"/>
            <p:cNvSpPr>
              <a:spLocks noChangeArrowheads="1"/>
            </p:cNvSpPr>
            <p:nvPr/>
          </p:nvSpPr>
          <p:spPr bwMode="auto">
            <a:xfrm>
              <a:off x="385" y="2062"/>
              <a:ext cx="493" cy="493"/>
            </a:xfrm>
            <a:prstGeom prst="ellipse">
              <a:avLst/>
            </a:prstGeom>
            <a:noFill/>
            <a:ln w="2736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 sz="2100" b="1"/>
            </a:p>
          </p:txBody>
        </p:sp>
      </p:grpSp>
      <p:grpSp>
        <p:nvGrpSpPr>
          <p:cNvPr id="70661" name="Group 9"/>
          <p:cNvGrpSpPr>
            <a:grpSpLocks/>
          </p:cNvGrpSpPr>
          <p:nvPr/>
        </p:nvGrpSpPr>
        <p:grpSpPr bwMode="auto">
          <a:xfrm>
            <a:off x="792163" y="4117975"/>
            <a:ext cx="1289050" cy="1255713"/>
            <a:chOff x="556" y="3229"/>
            <a:chExt cx="812" cy="791"/>
          </a:xfrm>
        </p:grpSpPr>
        <p:pic>
          <p:nvPicPr>
            <p:cNvPr id="70695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" y="3261"/>
              <a:ext cx="760" cy="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96" name="AutoShape 11"/>
            <p:cNvSpPr>
              <a:spLocks noChangeArrowheads="1"/>
            </p:cNvSpPr>
            <p:nvPr/>
          </p:nvSpPr>
          <p:spPr bwMode="auto">
            <a:xfrm>
              <a:off x="556" y="3229"/>
              <a:ext cx="800" cy="792"/>
            </a:xfrm>
            <a:prstGeom prst="roundRect">
              <a:avLst>
                <a:gd name="adj" fmla="val 125"/>
              </a:avLst>
            </a:prstGeom>
            <a:noFill/>
            <a:ln w="9360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 sz="2100" b="1"/>
            </a:p>
          </p:txBody>
        </p:sp>
      </p:grpSp>
      <p:sp>
        <p:nvSpPr>
          <p:cNvPr id="70662" name="Freeform 12"/>
          <p:cNvSpPr>
            <a:spLocks/>
          </p:cNvSpPr>
          <p:nvPr/>
        </p:nvSpPr>
        <p:spPr bwMode="auto">
          <a:xfrm>
            <a:off x="831850" y="2674938"/>
            <a:ext cx="293688" cy="1387475"/>
          </a:xfrm>
          <a:custGeom>
            <a:avLst/>
            <a:gdLst>
              <a:gd name="T0" fmla="*/ 2147483647 w 817"/>
              <a:gd name="T1" fmla="*/ 0 h 3854"/>
              <a:gd name="T2" fmla="*/ 2147483647 w 817"/>
              <a:gd name="T3" fmla="*/ 2147483647 h 3854"/>
              <a:gd name="T4" fmla="*/ 0 60000 65536"/>
              <a:gd name="T5" fmla="*/ 0 60000 65536"/>
              <a:gd name="T6" fmla="*/ 0 w 817"/>
              <a:gd name="T7" fmla="*/ 0 h 3854"/>
              <a:gd name="T8" fmla="*/ 817 w 817"/>
              <a:gd name="T9" fmla="*/ 3854 h 385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17" h="3854">
                <a:moveTo>
                  <a:pt x="56" y="0"/>
                </a:moveTo>
                <a:cubicBezTo>
                  <a:pt x="0" y="3060"/>
                  <a:pt x="816" y="3853"/>
                  <a:pt x="816" y="3853"/>
                </a:cubicBezTo>
              </a:path>
            </a:pathLst>
          </a:cu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0663" name="Text Box 13"/>
          <p:cNvSpPr txBox="1">
            <a:spLocks noChangeArrowheads="1"/>
          </p:cNvSpPr>
          <p:nvPr/>
        </p:nvSpPr>
        <p:spPr bwMode="auto">
          <a:xfrm>
            <a:off x="463550" y="5338763"/>
            <a:ext cx="2054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hangingPunct="0">
              <a:lnSpc>
                <a:spcPts val="2775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200"/>
              <a:t>Example descriptor</a:t>
            </a:r>
          </a:p>
        </p:txBody>
      </p:sp>
      <p:sp>
        <p:nvSpPr>
          <p:cNvPr id="70664" name="AutoShape 14"/>
          <p:cNvSpPr>
            <a:spLocks noChangeArrowheads="1"/>
          </p:cNvSpPr>
          <p:nvPr/>
        </p:nvSpPr>
        <p:spPr bwMode="auto">
          <a:xfrm>
            <a:off x="3736975" y="4179888"/>
            <a:ext cx="277813" cy="655637"/>
          </a:xfrm>
          <a:prstGeom prst="roundRect">
            <a:avLst>
              <a:gd name="adj" fmla="val 579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hangingPunct="0">
              <a:lnSpc>
                <a:spcPct val="116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000">
                <a:latin typeface="Times New Roman" pitchFamily="18" charset="0"/>
              </a:rPr>
              <a:t>~</a:t>
            </a:r>
          </a:p>
        </p:txBody>
      </p:sp>
      <p:grpSp>
        <p:nvGrpSpPr>
          <p:cNvPr id="70665" name="Group 15"/>
          <p:cNvGrpSpPr>
            <a:grpSpLocks/>
          </p:cNvGrpSpPr>
          <p:nvPr/>
        </p:nvGrpSpPr>
        <p:grpSpPr bwMode="auto">
          <a:xfrm>
            <a:off x="4032250" y="1628775"/>
            <a:ext cx="2976563" cy="2003425"/>
            <a:chOff x="2597" y="1661"/>
            <a:chExt cx="1875" cy="1262"/>
          </a:xfrm>
        </p:grpSpPr>
        <p:grpSp>
          <p:nvGrpSpPr>
            <p:cNvPr id="70678" name="Group 16"/>
            <p:cNvGrpSpPr>
              <a:grpSpLocks/>
            </p:cNvGrpSpPr>
            <p:nvPr/>
          </p:nvGrpSpPr>
          <p:grpSpPr bwMode="auto">
            <a:xfrm>
              <a:off x="2597" y="1661"/>
              <a:ext cx="1875" cy="1262"/>
              <a:chOff x="2597" y="1661"/>
              <a:chExt cx="1875" cy="1262"/>
            </a:xfrm>
          </p:grpSpPr>
          <p:pic>
            <p:nvPicPr>
              <p:cNvPr id="70691" name="Picture 1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5" y="1662"/>
                <a:ext cx="1860" cy="1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692" name="AutoShape 18"/>
              <p:cNvSpPr>
                <a:spLocks noChangeArrowheads="1"/>
              </p:cNvSpPr>
              <p:nvPr/>
            </p:nvSpPr>
            <p:spPr bwMode="auto">
              <a:xfrm>
                <a:off x="2597" y="1661"/>
                <a:ext cx="1876" cy="1263"/>
              </a:xfrm>
              <a:prstGeom prst="roundRect">
                <a:avLst>
                  <a:gd name="adj" fmla="val 79"/>
                </a:avLst>
              </a:prstGeom>
              <a:noFill/>
              <a:ln w="3672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de-DE" sz="2100" b="1"/>
              </a:p>
            </p:txBody>
          </p:sp>
          <p:sp>
            <p:nvSpPr>
              <p:cNvPr id="70693" name="Line 19"/>
              <p:cNvSpPr>
                <a:spLocks noChangeShapeType="1"/>
              </p:cNvSpPr>
              <p:nvPr/>
            </p:nvSpPr>
            <p:spPr bwMode="auto">
              <a:xfrm>
                <a:off x="3534" y="1671"/>
                <a:ext cx="1" cy="1238"/>
              </a:xfrm>
              <a:prstGeom prst="line">
                <a:avLst/>
              </a:prstGeom>
              <a:noFill/>
              <a:ln w="1836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94" name="Line 20"/>
              <p:cNvSpPr>
                <a:spLocks noChangeShapeType="1"/>
              </p:cNvSpPr>
              <p:nvPr/>
            </p:nvSpPr>
            <p:spPr bwMode="auto">
              <a:xfrm flipH="1">
                <a:off x="2596" y="2313"/>
                <a:ext cx="1872" cy="1"/>
              </a:xfrm>
              <a:prstGeom prst="line">
                <a:avLst/>
              </a:prstGeom>
              <a:noFill/>
              <a:ln w="1836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0679" name="Group 21"/>
            <p:cNvGrpSpPr>
              <a:grpSpLocks/>
            </p:cNvGrpSpPr>
            <p:nvPr/>
          </p:nvGrpSpPr>
          <p:grpSpPr bwMode="auto">
            <a:xfrm>
              <a:off x="3604" y="2512"/>
              <a:ext cx="225" cy="225"/>
              <a:chOff x="3604" y="2512"/>
              <a:chExt cx="225" cy="225"/>
            </a:xfrm>
          </p:grpSpPr>
          <p:sp>
            <p:nvSpPr>
              <p:cNvPr id="70689" name="Oval 22"/>
              <p:cNvSpPr>
                <a:spLocks noChangeArrowheads="1"/>
              </p:cNvSpPr>
              <p:nvPr/>
            </p:nvSpPr>
            <p:spPr bwMode="auto">
              <a:xfrm>
                <a:off x="3604" y="2512"/>
                <a:ext cx="226" cy="226"/>
              </a:xfrm>
              <a:prstGeom prst="ellipse">
                <a:avLst/>
              </a:prstGeom>
              <a:noFill/>
              <a:ln w="6408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de-DE" sz="2100" b="1"/>
              </a:p>
            </p:txBody>
          </p:sp>
          <p:sp>
            <p:nvSpPr>
              <p:cNvPr id="70690" name="Oval 23"/>
              <p:cNvSpPr>
                <a:spLocks noChangeArrowheads="1"/>
              </p:cNvSpPr>
              <p:nvPr/>
            </p:nvSpPr>
            <p:spPr bwMode="auto">
              <a:xfrm>
                <a:off x="3604" y="2512"/>
                <a:ext cx="226" cy="226"/>
              </a:xfrm>
              <a:prstGeom prst="ellipse">
                <a:avLst/>
              </a:prstGeom>
              <a:noFill/>
              <a:ln w="2736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de-DE" sz="2100" b="1"/>
              </a:p>
            </p:txBody>
          </p:sp>
        </p:grpSp>
        <p:grpSp>
          <p:nvGrpSpPr>
            <p:cNvPr id="70680" name="Group 24"/>
            <p:cNvGrpSpPr>
              <a:grpSpLocks/>
            </p:cNvGrpSpPr>
            <p:nvPr/>
          </p:nvGrpSpPr>
          <p:grpSpPr bwMode="auto">
            <a:xfrm>
              <a:off x="2659" y="2512"/>
              <a:ext cx="226" cy="225"/>
              <a:chOff x="2659" y="2512"/>
              <a:chExt cx="226" cy="225"/>
            </a:xfrm>
          </p:grpSpPr>
          <p:sp>
            <p:nvSpPr>
              <p:cNvPr id="70687" name="Oval 25"/>
              <p:cNvSpPr>
                <a:spLocks noChangeArrowheads="1"/>
              </p:cNvSpPr>
              <p:nvPr/>
            </p:nvSpPr>
            <p:spPr bwMode="auto">
              <a:xfrm>
                <a:off x="2659" y="2512"/>
                <a:ext cx="226" cy="226"/>
              </a:xfrm>
              <a:prstGeom prst="ellipse">
                <a:avLst/>
              </a:prstGeom>
              <a:noFill/>
              <a:ln w="6408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de-DE" sz="2100" b="1"/>
              </a:p>
            </p:txBody>
          </p:sp>
          <p:sp>
            <p:nvSpPr>
              <p:cNvPr id="70688" name="Oval 26"/>
              <p:cNvSpPr>
                <a:spLocks noChangeArrowheads="1"/>
              </p:cNvSpPr>
              <p:nvPr/>
            </p:nvSpPr>
            <p:spPr bwMode="auto">
              <a:xfrm>
                <a:off x="2659" y="2512"/>
                <a:ext cx="226" cy="226"/>
              </a:xfrm>
              <a:prstGeom prst="ellipse">
                <a:avLst/>
              </a:prstGeom>
              <a:noFill/>
              <a:ln w="2736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de-DE" sz="2100" b="1"/>
              </a:p>
            </p:txBody>
          </p:sp>
        </p:grpSp>
        <p:grpSp>
          <p:nvGrpSpPr>
            <p:cNvPr id="70681" name="Group 27"/>
            <p:cNvGrpSpPr>
              <a:grpSpLocks/>
            </p:cNvGrpSpPr>
            <p:nvPr/>
          </p:nvGrpSpPr>
          <p:grpSpPr bwMode="auto">
            <a:xfrm>
              <a:off x="3604" y="1957"/>
              <a:ext cx="225" cy="225"/>
              <a:chOff x="3604" y="1957"/>
              <a:chExt cx="225" cy="225"/>
            </a:xfrm>
          </p:grpSpPr>
          <p:sp>
            <p:nvSpPr>
              <p:cNvPr id="70685" name="Oval 28"/>
              <p:cNvSpPr>
                <a:spLocks noChangeArrowheads="1"/>
              </p:cNvSpPr>
              <p:nvPr/>
            </p:nvSpPr>
            <p:spPr bwMode="auto">
              <a:xfrm>
                <a:off x="3604" y="1957"/>
                <a:ext cx="226" cy="226"/>
              </a:xfrm>
              <a:prstGeom prst="ellipse">
                <a:avLst/>
              </a:prstGeom>
              <a:noFill/>
              <a:ln w="6408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de-DE" sz="2100" b="1"/>
              </a:p>
            </p:txBody>
          </p:sp>
          <p:sp>
            <p:nvSpPr>
              <p:cNvPr id="70686" name="Oval 29"/>
              <p:cNvSpPr>
                <a:spLocks noChangeArrowheads="1"/>
              </p:cNvSpPr>
              <p:nvPr/>
            </p:nvSpPr>
            <p:spPr bwMode="auto">
              <a:xfrm>
                <a:off x="3604" y="1957"/>
                <a:ext cx="226" cy="226"/>
              </a:xfrm>
              <a:prstGeom prst="ellipse">
                <a:avLst/>
              </a:prstGeom>
              <a:noFill/>
              <a:ln w="2736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de-DE" sz="2100" b="1"/>
              </a:p>
            </p:txBody>
          </p:sp>
        </p:grpSp>
        <p:grpSp>
          <p:nvGrpSpPr>
            <p:cNvPr id="70682" name="Group 30"/>
            <p:cNvGrpSpPr>
              <a:grpSpLocks/>
            </p:cNvGrpSpPr>
            <p:nvPr/>
          </p:nvGrpSpPr>
          <p:grpSpPr bwMode="auto">
            <a:xfrm>
              <a:off x="2647" y="1957"/>
              <a:ext cx="225" cy="225"/>
              <a:chOff x="2647" y="1957"/>
              <a:chExt cx="225" cy="225"/>
            </a:xfrm>
          </p:grpSpPr>
          <p:sp>
            <p:nvSpPr>
              <p:cNvPr id="70683" name="Oval 31"/>
              <p:cNvSpPr>
                <a:spLocks noChangeArrowheads="1"/>
              </p:cNvSpPr>
              <p:nvPr/>
            </p:nvSpPr>
            <p:spPr bwMode="auto">
              <a:xfrm>
                <a:off x="2647" y="1957"/>
                <a:ext cx="226" cy="226"/>
              </a:xfrm>
              <a:prstGeom prst="ellipse">
                <a:avLst/>
              </a:prstGeom>
              <a:noFill/>
              <a:ln w="6408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de-DE" sz="2100" b="1"/>
              </a:p>
            </p:txBody>
          </p:sp>
          <p:sp>
            <p:nvSpPr>
              <p:cNvPr id="70684" name="Oval 32"/>
              <p:cNvSpPr>
                <a:spLocks noChangeArrowheads="1"/>
              </p:cNvSpPr>
              <p:nvPr/>
            </p:nvSpPr>
            <p:spPr bwMode="auto">
              <a:xfrm>
                <a:off x="2647" y="1957"/>
                <a:ext cx="226" cy="225"/>
              </a:xfrm>
              <a:prstGeom prst="ellipse">
                <a:avLst/>
              </a:prstGeom>
              <a:noFill/>
              <a:ln w="2736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de-DE" sz="2100" b="1"/>
              </a:p>
            </p:txBody>
          </p:sp>
        </p:grpSp>
      </p:grpSp>
      <p:pic>
        <p:nvPicPr>
          <p:cNvPr id="70666" name="Picture 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4276725"/>
            <a:ext cx="1528763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7" name="Picture 3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9"/>
          <a:stretch>
            <a:fillRect/>
          </a:stretch>
        </p:blipFill>
        <p:spPr bwMode="auto">
          <a:xfrm>
            <a:off x="2741613" y="4284663"/>
            <a:ext cx="1528762" cy="1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8" name="Line 35"/>
          <p:cNvSpPr>
            <a:spLocks noChangeShapeType="1"/>
          </p:cNvSpPr>
          <p:nvPr/>
        </p:nvSpPr>
        <p:spPr bwMode="auto">
          <a:xfrm>
            <a:off x="3354388" y="2655888"/>
            <a:ext cx="592137" cy="1587"/>
          </a:xfrm>
          <a:prstGeom prst="line">
            <a:avLst/>
          </a:prstGeom>
          <a:noFill/>
          <a:ln w="128160">
            <a:solidFill>
              <a:srgbClr val="CCCC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0669" name="Line 36"/>
          <p:cNvSpPr>
            <a:spLocks noChangeShapeType="1"/>
          </p:cNvSpPr>
          <p:nvPr/>
        </p:nvSpPr>
        <p:spPr bwMode="auto">
          <a:xfrm flipH="1">
            <a:off x="4294188" y="4910138"/>
            <a:ext cx="493712" cy="1587"/>
          </a:xfrm>
          <a:prstGeom prst="line">
            <a:avLst/>
          </a:prstGeom>
          <a:noFill/>
          <a:ln w="128160">
            <a:solidFill>
              <a:srgbClr val="CCCC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0670" name="Line 37"/>
          <p:cNvSpPr>
            <a:spLocks noChangeShapeType="1"/>
          </p:cNvSpPr>
          <p:nvPr/>
        </p:nvSpPr>
        <p:spPr bwMode="auto">
          <a:xfrm flipH="1">
            <a:off x="2198688" y="4878388"/>
            <a:ext cx="493712" cy="1587"/>
          </a:xfrm>
          <a:prstGeom prst="line">
            <a:avLst/>
          </a:prstGeom>
          <a:noFill/>
          <a:ln w="128160">
            <a:solidFill>
              <a:srgbClr val="CCCC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0671" name="Line 38"/>
          <p:cNvSpPr>
            <a:spLocks noChangeShapeType="1"/>
          </p:cNvSpPr>
          <p:nvPr/>
        </p:nvSpPr>
        <p:spPr bwMode="auto">
          <a:xfrm>
            <a:off x="5529263" y="3690938"/>
            <a:ext cx="1587" cy="519112"/>
          </a:xfrm>
          <a:prstGeom prst="line">
            <a:avLst/>
          </a:prstGeom>
          <a:noFill/>
          <a:ln w="128160">
            <a:solidFill>
              <a:srgbClr val="CCCC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0672" name="AutoShape 39"/>
          <p:cNvSpPr>
            <a:spLocks noChangeArrowheads="1"/>
          </p:cNvSpPr>
          <p:nvPr/>
        </p:nvSpPr>
        <p:spPr bwMode="auto">
          <a:xfrm>
            <a:off x="7129463" y="1663700"/>
            <a:ext cx="1835150" cy="1058863"/>
          </a:xfrm>
          <a:prstGeom prst="roundRect">
            <a:avLst>
              <a:gd name="adj" fmla="val 222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hangingPunct="0">
              <a:lnSpc>
                <a:spcPts val="2775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100"/>
              <a:t>Compute edges at four orientations</a:t>
            </a:r>
          </a:p>
        </p:txBody>
      </p:sp>
      <p:sp>
        <p:nvSpPr>
          <p:cNvPr id="70673" name="AutoShape 40"/>
          <p:cNvSpPr>
            <a:spLocks noChangeArrowheads="1"/>
          </p:cNvSpPr>
          <p:nvPr/>
        </p:nvSpPr>
        <p:spPr bwMode="auto">
          <a:xfrm>
            <a:off x="7127875" y="2901950"/>
            <a:ext cx="1884363" cy="706438"/>
          </a:xfrm>
          <a:prstGeom prst="roundRect">
            <a:avLst>
              <a:gd name="adj" fmla="val 222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hangingPunct="0">
              <a:lnSpc>
                <a:spcPts val="2775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100"/>
              <a:t>Extract a patch</a:t>
            </a:r>
          </a:p>
          <a:p>
            <a:pPr hangingPunct="0">
              <a:lnSpc>
                <a:spcPts val="2775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100"/>
              <a:t>in each channel</a:t>
            </a:r>
          </a:p>
        </p:txBody>
      </p:sp>
      <p:sp>
        <p:nvSpPr>
          <p:cNvPr id="70674" name="AutoShape 41"/>
          <p:cNvSpPr>
            <a:spLocks noChangeArrowheads="1"/>
          </p:cNvSpPr>
          <p:nvPr/>
        </p:nvSpPr>
        <p:spPr bwMode="auto">
          <a:xfrm>
            <a:off x="6264275" y="4702175"/>
            <a:ext cx="2790825" cy="687388"/>
          </a:xfrm>
          <a:prstGeom prst="roundRect">
            <a:avLst>
              <a:gd name="adj" fmla="val 222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hangingPunct="0">
              <a:lnSpc>
                <a:spcPts val="2775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/>
              <a:t>Apply spatially varying</a:t>
            </a:r>
          </a:p>
          <a:p>
            <a:pPr hangingPunct="0">
              <a:lnSpc>
                <a:spcPts val="2775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/>
              <a:t>blur and sub-sample </a:t>
            </a:r>
          </a:p>
        </p:txBody>
      </p:sp>
      <p:sp>
        <p:nvSpPr>
          <p:cNvPr id="70675" name="AutoShape 42"/>
          <p:cNvSpPr>
            <a:spLocks noChangeArrowheads="1"/>
          </p:cNvSpPr>
          <p:nvPr/>
        </p:nvSpPr>
        <p:spPr bwMode="auto">
          <a:xfrm>
            <a:off x="5119688" y="5546725"/>
            <a:ext cx="1171575" cy="304800"/>
          </a:xfrm>
          <a:prstGeom prst="roundRect">
            <a:avLst>
              <a:gd name="adj" fmla="val 375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hangingPunct="0">
              <a:lnSpc>
                <a:spcPts val="2775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200"/>
              <a:t>(Idealized signal)</a:t>
            </a:r>
          </a:p>
        </p:txBody>
      </p:sp>
      <p:sp>
        <p:nvSpPr>
          <p:cNvPr id="70676" name="Text Box 45"/>
          <p:cNvSpPr txBox="1">
            <a:spLocks noChangeArrowheads="1"/>
          </p:cNvSpPr>
          <p:nvPr/>
        </p:nvSpPr>
        <p:spPr bwMode="auto">
          <a:xfrm>
            <a:off x="611188" y="634523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Berg &amp; Malik, CVPR 2001</a:t>
            </a:r>
          </a:p>
        </p:txBody>
      </p:sp>
      <p:sp>
        <p:nvSpPr>
          <p:cNvPr id="70677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de-DE" sz="1200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211351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a detector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0138"/>
            <a:ext cx="8229600" cy="4943061"/>
          </a:xfrm>
        </p:spPr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What do you want it for?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Precise localization in x-y: Harris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Good localization in scale: Difference of Gaussian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Flexible region shape: MSER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Best choice often application dependent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Harris-/Hessian-Laplace/</a:t>
            </a:r>
            <a:r>
              <a:rPr lang="en-US" dirty="0" err="1" smtClean="0"/>
              <a:t>DoG</a:t>
            </a:r>
            <a:r>
              <a:rPr lang="en-US" dirty="0" smtClean="0"/>
              <a:t> work well for many natural categories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MSER works well for buildings and printed things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Why choose?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Get more points with more detectors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There have been extensive evaluations/comparisons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[</a:t>
            </a:r>
            <a:r>
              <a:rPr lang="en-US" dirty="0" err="1" smtClean="0"/>
              <a:t>Mikolajczyk</a:t>
            </a:r>
            <a:r>
              <a:rPr lang="en-US" dirty="0" smtClean="0"/>
              <a:t> et al., IJCV’05, PAMI’05]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All detectors/descriptors shown here work well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 lvl="1">
              <a:buFont typeface="Arial" pitchFamily="34" charset="0"/>
              <a:buChar char="–"/>
              <a:defRPr/>
            </a:pPr>
            <a:endParaRPr lang="en-US" dirty="0" smtClean="0"/>
          </a:p>
          <a:p>
            <a:pPr lvl="1">
              <a:buFont typeface="Arial" pitchFamily="34" charset="0"/>
              <a:buChar char="–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54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Comparison of Keypoint Detectors</a:t>
            </a:r>
          </a:p>
        </p:txBody>
      </p:sp>
      <p:sp>
        <p:nvSpPr>
          <p:cNvPr id="72707" name="TextBox 3"/>
          <p:cNvSpPr txBox="1">
            <a:spLocks noChangeArrowheads="1"/>
          </p:cNvSpPr>
          <p:nvPr/>
        </p:nvSpPr>
        <p:spPr bwMode="auto">
          <a:xfrm>
            <a:off x="6069013" y="6488113"/>
            <a:ext cx="3074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Tuytelaars Mikolajczyk 2008</a:t>
            </a:r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2463"/>
            <a:ext cx="91440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358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det(A - \lambda I) = 0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0"/>
  <p:tag name="PICTUREFILESIZE" val="286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det&#10;\left[&#10;\begin{array}{cc}&#10;h_{11} - \lambda &amp; h_{12} \\&#10;h_{21} &amp; h_{22} - \lambda \\&#10;\end{array}&#10;\right] = 0&#10;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8"/>
  <p:tag name="PICTUREFILESIZE" val="596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lambda_{\pm} = \frac{1}{2}&#10;\left[&#10;(h_{11} + h_{22}) \pm &#10;\sqrt{4 h_{12} h_{21} + {(h_{11} - h_{22})}^2}&#10;\right]&#10;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11"/>
  <p:tag name="PICTUREFILESIZE" val="890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\left[&#10;\begin{array}{cc}&#10;h_{11} - \lambda &amp; h_{12} \\&#10;h_{21} &amp; h_{22} - \lambda \\&#10;\end{array}&#10;\right]&#10;\left[&#10;\begin{array}{c}&#10;x \\&#10;y \\&#10;\end{array}&#10;\right]&#10; = 0&#10;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9"/>
  <p:tag name="PICTUREFILESIZE" val="585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29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29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determinant(H)}{trace (H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2"/>
  <p:tag name="PICTUREFILESIZE" val="155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I(x+u, y+v) \approx I(x,y) +  \frac{\partial I}{\partial x} u + \frac{\partial I}{\partial y}v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357"/>
  <p:tag name="PICTUREFILESIZE" val="3966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I(x+u, y+v) = I(x,y) +  \frac{\partial I}{\partial x} u + \frac{\partial I}{\partial y}v + \mbox{higher order terms}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529"/>
  <p:tag name="PICTUREFILESIZE" val="58849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approx I(x,y) +  [I_x~I_y] &#10;\left[&#10;\begin{array}{c}&#10;u \\&#10;v&#10;\end{array}&#10;\right]&#10;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221"/>
  <p:tag name="PICTUREFILESIZE" val="40977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shorthand:  $I_x = \frac{\partial I}{\partial x}$&#10;\end{document}&#10;"/>
  <p:tag name="EXTERNALNAME" val="Edittex"/>
  <p:tag name="BLEND" val="False"/>
  <p:tag name="TRANSPARENT" val="False"/>
  <p:tag name="BITMAPFORMAT" val="bmp16m"/>
  <p:tag name="DEBUGINTERACTIVE" val="True"/>
  <p:tag name="ORIGWIDTH" val="708.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Ax = \lambda x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39"/>
  <p:tag name="PICTUREFILESIZE" val="157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11231</TotalTime>
  <Words>3156</Words>
  <Application>Microsoft Office PowerPoint</Application>
  <PresentationFormat>On-screen Show (4:3)</PresentationFormat>
  <Paragraphs>665</Paragraphs>
  <Slides>104</Slides>
  <Notes>42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104</vt:i4>
      </vt:variant>
    </vt:vector>
  </HeadingPairs>
  <TitlesOfParts>
    <vt:vector size="124" baseType="lpstr">
      <vt:lpstr>AvantGarde Bk BT</vt:lpstr>
      <vt:lpstr>CMEX10</vt:lpstr>
      <vt:lpstr>CMMI10</vt:lpstr>
      <vt:lpstr>CMMI7</vt:lpstr>
      <vt:lpstr>CMR10</vt:lpstr>
      <vt:lpstr>CMR7</vt:lpstr>
      <vt:lpstr>CMSY10</vt:lpstr>
      <vt:lpstr>StarSymbol</vt:lpstr>
      <vt:lpstr>ZapfDingbats</vt:lpstr>
      <vt:lpstr>Algerian</vt:lpstr>
      <vt:lpstr>Arial</vt:lpstr>
      <vt:lpstr>Calibri</vt:lpstr>
      <vt:lpstr>Calibri Light</vt:lpstr>
      <vt:lpstr>Symbol</vt:lpstr>
      <vt:lpstr>Tahoma</vt:lpstr>
      <vt:lpstr>Times New Roman</vt:lpstr>
      <vt:lpstr>Wingdings</vt:lpstr>
      <vt:lpstr>Office Theme</vt:lpstr>
      <vt:lpstr>Equation</vt:lpstr>
      <vt:lpstr>Microsoft Equation 3.0</vt:lpstr>
      <vt:lpstr>Interest Points</vt:lpstr>
      <vt:lpstr>Administrative Stuffs</vt:lpstr>
      <vt:lpstr>What have we learned so far?</vt:lpstr>
      <vt:lpstr>This module: Correspondence and Alignment</vt:lpstr>
      <vt:lpstr>This module: Correspondence and Alignment</vt:lpstr>
      <vt:lpstr>The three biggest problems in computer vision?</vt:lpstr>
      <vt:lpstr>Example: automatic panoramas</vt:lpstr>
      <vt:lpstr>Example: fitting an 2D shape template</vt:lpstr>
      <vt:lpstr>Example: fitting a 3D object model</vt:lpstr>
      <vt:lpstr>Example: estimating “fundamental matrix” that corresponds two views</vt:lpstr>
      <vt:lpstr>Example: tracking points</vt:lpstr>
      <vt:lpstr>Today’s class</vt:lpstr>
      <vt:lpstr>Why extract features?</vt:lpstr>
      <vt:lpstr>Why extract features?</vt:lpstr>
      <vt:lpstr>Why extract features?</vt:lpstr>
      <vt:lpstr>Image matching</vt:lpstr>
      <vt:lpstr>Harder case</vt:lpstr>
      <vt:lpstr>Harder still?</vt:lpstr>
      <vt:lpstr>Answer below (look for tiny colored squares…)</vt:lpstr>
      <vt:lpstr>Applications  </vt:lpstr>
      <vt:lpstr>Advantages of local features</vt:lpstr>
      <vt:lpstr>Overview of Keypoint Matching</vt:lpstr>
      <vt:lpstr>Goals for Keypoints</vt:lpstr>
      <vt:lpstr>Key trade-offs</vt:lpstr>
      <vt:lpstr>Choosing interest points</vt:lpstr>
      <vt:lpstr>Choosing interest points</vt:lpstr>
      <vt:lpstr>Corner Detection: Basic Idea</vt:lpstr>
      <vt:lpstr>Harris corner detection:  the math</vt:lpstr>
      <vt:lpstr>Small motion assumption</vt:lpstr>
      <vt:lpstr>Harris corner detection:  the math</vt:lpstr>
      <vt:lpstr>Corner detection:  the math</vt:lpstr>
      <vt:lpstr>The second moment matrix</vt:lpstr>
      <vt:lpstr>PowerPoint Presentation</vt:lpstr>
      <vt:lpstr>PowerPoint Presentation</vt:lpstr>
      <vt:lpstr>General case</vt:lpstr>
      <vt:lpstr>Quick eigenvalue/eigenvector review</vt:lpstr>
      <vt:lpstr>Corner detection:  the math</vt:lpstr>
      <vt:lpstr>Corner detection:  the math</vt:lpstr>
      <vt:lpstr>Corner detection:  the math</vt:lpstr>
      <vt:lpstr>Interpreting the eigenvalues</vt:lpstr>
      <vt:lpstr>Corner detection summary</vt:lpstr>
      <vt:lpstr>Corner detection summary</vt:lpstr>
      <vt:lpstr>The Harris operator</vt:lpstr>
      <vt:lpstr>The Harris operator</vt:lpstr>
      <vt:lpstr>Harris detector example</vt:lpstr>
      <vt:lpstr>PowerPoint Presentation</vt:lpstr>
      <vt:lpstr>f value (red high, blue low)</vt:lpstr>
      <vt:lpstr>Threshold (f &gt; value) </vt:lpstr>
      <vt:lpstr>Find local maxima of f</vt:lpstr>
      <vt:lpstr>Harris features (in red)</vt:lpstr>
      <vt:lpstr>Weighting the derivatives</vt:lpstr>
      <vt:lpstr>Harris Detector – Responses [Harris88]</vt:lpstr>
      <vt:lpstr>Harris Detector – Responses [Harris88]</vt:lpstr>
      <vt:lpstr>Harris Detector: Invariance Properties</vt:lpstr>
      <vt:lpstr>Harris Detector: Invariance Properties</vt:lpstr>
      <vt:lpstr>Harris Detector: Invariance Properties</vt:lpstr>
      <vt:lpstr>Scale invariant detection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Implementation</vt:lpstr>
      <vt:lpstr>What Is A Useful Signature Function?</vt:lpstr>
      <vt:lpstr>Difference-of-Gaussian (DoG)</vt:lpstr>
      <vt:lpstr>DoG – Efficient Computation</vt:lpstr>
      <vt:lpstr>Find local maxima in position-scale space of Difference-of-Gaussian</vt:lpstr>
      <vt:lpstr>Results: Difference-of-Gaussian</vt:lpstr>
      <vt:lpstr>Orientation Normalization</vt:lpstr>
      <vt:lpstr>Maximally Stable Extremal Regions [Matas ‘02]</vt:lpstr>
      <vt:lpstr>Example Results: MSER</vt:lpstr>
      <vt:lpstr>Available at a web site near you…</vt:lpstr>
      <vt:lpstr>Two minutes break</vt:lpstr>
      <vt:lpstr>Local Descriptors</vt:lpstr>
      <vt:lpstr>Scale Invariant Feature Transform</vt:lpstr>
      <vt:lpstr>SIFT descriptor</vt:lpstr>
      <vt:lpstr>Local Descriptors: SIFT Descriptor</vt:lpstr>
      <vt:lpstr>Details of Lowe’s SIFT algorithm</vt:lpstr>
      <vt:lpstr>SIFT Example</vt:lpstr>
      <vt:lpstr>Feature matching</vt:lpstr>
      <vt:lpstr>Feature distance</vt:lpstr>
      <vt:lpstr>Feature distance</vt:lpstr>
      <vt:lpstr>Feature matching example</vt:lpstr>
      <vt:lpstr>Feature matching example</vt:lpstr>
      <vt:lpstr>Evaluating the results</vt:lpstr>
      <vt:lpstr>True/false positives</vt:lpstr>
      <vt:lpstr>Evaluating the results</vt:lpstr>
      <vt:lpstr>Evaluating the results</vt:lpstr>
      <vt:lpstr>Matching SIFT Descriptors</vt:lpstr>
      <vt:lpstr>SIFT Repeatability</vt:lpstr>
      <vt:lpstr>SIFT Repeatability</vt:lpstr>
      <vt:lpstr>SIFT Repeatability</vt:lpstr>
      <vt:lpstr>Local Descriptors: SURF</vt:lpstr>
      <vt:lpstr>PowerPoint Presentation</vt:lpstr>
      <vt:lpstr>PowerPoint Presentation</vt:lpstr>
      <vt:lpstr>Choosing a detector</vt:lpstr>
      <vt:lpstr>Comparison of Keypoint Detectors</vt:lpstr>
      <vt:lpstr>Choosing a descriptor</vt:lpstr>
      <vt:lpstr>Recent advances in interest points</vt:lpstr>
      <vt:lpstr>Things to remember</vt:lpstr>
      <vt:lpstr>OpenCV demo – Feature Detection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</dc:title>
  <dc:creator>Huang Jia-Bin</dc:creator>
  <cp:lastModifiedBy>Huang Jia-Bin</cp:lastModifiedBy>
  <cp:revision>226</cp:revision>
  <dcterms:created xsi:type="dcterms:W3CDTF">2016-08-21T04:59:05Z</dcterms:created>
  <dcterms:modified xsi:type="dcterms:W3CDTF">2017-09-19T23:58:35Z</dcterms:modified>
</cp:coreProperties>
</file>