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19"/>
  </p:notesMasterIdLst>
  <p:sldIdLst>
    <p:sldId id="257" r:id="rId2"/>
    <p:sldId id="656" r:id="rId3"/>
    <p:sldId id="658" r:id="rId4"/>
    <p:sldId id="594" r:id="rId5"/>
    <p:sldId id="597" r:id="rId6"/>
    <p:sldId id="596" r:id="rId7"/>
    <p:sldId id="598" r:id="rId8"/>
    <p:sldId id="599" r:id="rId9"/>
    <p:sldId id="600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12" r:id="rId22"/>
    <p:sldId id="613" r:id="rId23"/>
    <p:sldId id="614" r:id="rId24"/>
    <p:sldId id="615" r:id="rId25"/>
    <p:sldId id="616" r:id="rId26"/>
    <p:sldId id="617" r:id="rId27"/>
    <p:sldId id="618" r:id="rId28"/>
    <p:sldId id="619" r:id="rId29"/>
    <p:sldId id="620" r:id="rId30"/>
    <p:sldId id="623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31" r:id="rId39"/>
    <p:sldId id="632" r:id="rId40"/>
    <p:sldId id="633" r:id="rId41"/>
    <p:sldId id="634" r:id="rId42"/>
    <p:sldId id="635" r:id="rId43"/>
    <p:sldId id="636" r:id="rId44"/>
    <p:sldId id="637" r:id="rId45"/>
    <p:sldId id="638" r:id="rId46"/>
    <p:sldId id="639" r:id="rId47"/>
    <p:sldId id="640" r:id="rId48"/>
    <p:sldId id="641" r:id="rId49"/>
    <p:sldId id="642" r:id="rId50"/>
    <p:sldId id="643" r:id="rId51"/>
    <p:sldId id="644" r:id="rId52"/>
    <p:sldId id="659" r:id="rId53"/>
    <p:sldId id="660" r:id="rId54"/>
    <p:sldId id="645" r:id="rId55"/>
    <p:sldId id="646" r:id="rId56"/>
    <p:sldId id="647" r:id="rId57"/>
    <p:sldId id="648" r:id="rId58"/>
    <p:sldId id="662" r:id="rId59"/>
    <p:sldId id="663" r:id="rId60"/>
    <p:sldId id="664" r:id="rId61"/>
    <p:sldId id="665" r:id="rId62"/>
    <p:sldId id="666" r:id="rId63"/>
    <p:sldId id="667" r:id="rId64"/>
    <p:sldId id="668" r:id="rId65"/>
    <p:sldId id="669" r:id="rId66"/>
    <p:sldId id="670" r:id="rId67"/>
    <p:sldId id="671" r:id="rId68"/>
    <p:sldId id="672" r:id="rId69"/>
    <p:sldId id="673" r:id="rId70"/>
    <p:sldId id="674" r:id="rId71"/>
    <p:sldId id="675" r:id="rId72"/>
    <p:sldId id="676" r:id="rId73"/>
    <p:sldId id="677" r:id="rId74"/>
    <p:sldId id="678" r:id="rId75"/>
    <p:sldId id="679" r:id="rId76"/>
    <p:sldId id="680" r:id="rId77"/>
    <p:sldId id="681" r:id="rId78"/>
    <p:sldId id="682" r:id="rId79"/>
    <p:sldId id="683" r:id="rId80"/>
    <p:sldId id="684" r:id="rId81"/>
    <p:sldId id="685" r:id="rId82"/>
    <p:sldId id="686" r:id="rId83"/>
    <p:sldId id="687" r:id="rId84"/>
    <p:sldId id="688" r:id="rId85"/>
    <p:sldId id="689" r:id="rId86"/>
    <p:sldId id="690" r:id="rId87"/>
    <p:sldId id="691" r:id="rId88"/>
    <p:sldId id="692" r:id="rId89"/>
    <p:sldId id="693" r:id="rId90"/>
    <p:sldId id="694" r:id="rId91"/>
    <p:sldId id="695" r:id="rId92"/>
    <p:sldId id="696" r:id="rId93"/>
    <p:sldId id="697" r:id="rId94"/>
    <p:sldId id="698" r:id="rId95"/>
    <p:sldId id="699" r:id="rId96"/>
    <p:sldId id="700" r:id="rId97"/>
    <p:sldId id="701" r:id="rId98"/>
    <p:sldId id="702" r:id="rId99"/>
    <p:sldId id="703" r:id="rId100"/>
    <p:sldId id="706" r:id="rId101"/>
    <p:sldId id="707" r:id="rId102"/>
    <p:sldId id="708" r:id="rId103"/>
    <p:sldId id="709" r:id="rId104"/>
    <p:sldId id="710" r:id="rId105"/>
    <p:sldId id="711" r:id="rId106"/>
    <p:sldId id="712" r:id="rId107"/>
    <p:sldId id="713" r:id="rId108"/>
    <p:sldId id="714" r:id="rId109"/>
    <p:sldId id="715" r:id="rId110"/>
    <p:sldId id="716" r:id="rId111"/>
    <p:sldId id="717" r:id="rId112"/>
    <p:sldId id="718" r:id="rId113"/>
    <p:sldId id="719" r:id="rId114"/>
    <p:sldId id="723" r:id="rId115"/>
    <p:sldId id="650" r:id="rId116"/>
    <p:sldId id="651" r:id="rId117"/>
    <p:sldId id="725" r:id="rId1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>
        <p:scale>
          <a:sx n="66" d="100"/>
          <a:sy n="66" d="100"/>
        </p:scale>
        <p:origin x="149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4" Type="http://schemas.openxmlformats.org/officeDocument/2006/relationships/image" Target="../media/image1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34D53A-8031-4E74-A682-A1AE85D01CBD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345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58637-3F1B-4801-9AC9-281AA07EE91F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533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32AA58-BB10-4140-94B7-2596A5F648BF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596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9721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4924B-AA27-47BB-86D4-7742672275BE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8427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gy</a:t>
            </a:r>
            <a:r>
              <a:rPr lang="en-US" baseline="0" dirty="0" smtClean="0"/>
              <a:t> because y=2 is below y=1, and we typically want 90 degrees to point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C2D44-F121-47D6-A190-82ED0ED050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7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94FC45-5BCA-48B2-B248-7ED0A801B8EC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6214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5781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9126B-AC1B-4899-A8F3-28868993CA83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86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7893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1350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91DA-4F3A-48AA-9859-D6C2800C2AA3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677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2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43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24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20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8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97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30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41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3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371912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426527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1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88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  <p:extLst>
      <p:ext uri="{BB962C8B-B14F-4D97-AF65-F5344CB8AC3E}">
        <p14:creationId xmlns:p14="http://schemas.microsoft.com/office/powerpoint/2010/main" val="931135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74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59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83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47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91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40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19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7680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95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24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959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63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7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6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0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66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325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4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218AF-BFC5-4894-8AB7-0FC82E74B16B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22088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839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416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636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98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6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128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994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555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428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2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96D2C-47DF-4CBA-804E-E3933AF0B9C0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23988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A80A3E7-7F27-418E-BA7E-7BE70B61BD3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712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914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81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821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729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630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184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138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503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4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FBA0B-7EDB-41A2-9A13-ECE1955CEF00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67117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540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3C45C5-5068-4525-8D28-453ED8FF5F4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152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110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3079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080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12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79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3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876CF-74B2-4064-BF1E-60E988D31740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409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365FE-2997-42DD-AEA6-A497CAB65FF3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Figures show gradient magnitude of zebra at two different scales</a:t>
            </a:r>
          </a:p>
        </p:txBody>
      </p:sp>
    </p:spTree>
    <p:extLst>
      <p:ext uri="{BB962C8B-B14F-4D97-AF65-F5344CB8AC3E}">
        <p14:creationId xmlns:p14="http://schemas.microsoft.com/office/powerpoint/2010/main" val="321020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187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27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11" Type="http://schemas.openxmlformats.org/officeDocument/2006/relationships/image" Target="../media/image126.png"/><Relationship Id="rId5" Type="http://schemas.openxmlformats.org/officeDocument/2006/relationships/image" Target="../media/image182.png"/><Relationship Id="rId10" Type="http://schemas.openxmlformats.org/officeDocument/2006/relationships/image" Target="../media/image186.jpeg"/><Relationship Id="rId4" Type="http://schemas.openxmlformats.org/officeDocument/2006/relationships/image" Target="../media/image181.png"/><Relationship Id="rId9" Type="http://schemas.openxmlformats.org/officeDocument/2006/relationships/image" Target="../media/image124.png"/><Relationship Id="rId14" Type="http://schemas.openxmlformats.org/officeDocument/2006/relationships/image" Target="../media/image18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.xml"/><Relationship Id="rId7" Type="http://schemas.openxmlformats.org/officeDocument/2006/relationships/image" Target="../media/image31.png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11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isnumber=4767846&amp;arnumber=4767851&amp;count=16&amp;index=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linear_interpolation" TargetMode="Externa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cubic_interpolation" TargetMode="Externa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Research/Projects/CS/vision/bsds/bench/html/108082-color.html" TargetMode="Externa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hyperlink" Target="http://research.microsoft.com/pubs/202540/DollarICCV13edg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hyperlink" Target="http://web.mit.edu/phillipi/www/publications/crisp_boundari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9xie/hed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9xie/hed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20.wmf"/><Relationship Id="rId4" Type="http://schemas.openxmlformats.org/officeDocument/2006/relationships/image" Target="../media/image117.wmf"/><Relationship Id="rId9" Type="http://schemas.openxmlformats.org/officeDocument/2006/relationships/oleObject" Target="../embeddings/oleObject1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18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19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20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gwww.epfl.ch/demo/jmorpho/start.php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00808" y="430097"/>
            <a:ext cx="10345615" cy="105116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Edge Detection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491" y="5781898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pic>
        <p:nvPicPr>
          <p:cNvPr id="7" name="Picture 2" descr="Edge dete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06" y="1766310"/>
            <a:ext cx="8263170" cy="37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13989" y="6631124"/>
            <a:ext cx="29088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D. Hoiem and K.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4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5257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8650" y="75674"/>
            <a:ext cx="78867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Closeup of edges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01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6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67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dirty="0" smtClean="0"/>
              <a:t>We’ll consider a sequential algorithm that requires only 2 passes over the image.</a:t>
            </a:r>
          </a:p>
          <a:p>
            <a:endParaRPr lang="en-US" sz="2400" dirty="0" smtClean="0"/>
          </a:p>
          <a:p>
            <a:r>
              <a:rPr lang="en-US" sz="2400" b="1" dirty="0" smtClean="0"/>
              <a:t>Input</a:t>
            </a:r>
            <a:r>
              <a:rPr lang="en-US" sz="2400" dirty="0" smtClean="0"/>
              <a:t>: binary image</a:t>
            </a:r>
          </a:p>
          <a:p>
            <a:r>
              <a:rPr lang="en-US" sz="2400" b="1" dirty="0" smtClean="0"/>
              <a:t>Output</a:t>
            </a:r>
            <a:r>
              <a:rPr lang="en-US" sz="2400" dirty="0" smtClean="0"/>
              <a:t>: “label” image, where pixels are numbered per their component</a:t>
            </a:r>
          </a:p>
          <a:p>
            <a:endParaRPr lang="en-US" sz="2400" dirty="0" smtClean="0"/>
          </a:p>
          <a:p>
            <a:r>
              <a:rPr lang="en-US" sz="2400" dirty="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5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0" y="6581775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from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J.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0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</p:spTree>
    <p:extLst>
      <p:ext uri="{BB962C8B-B14F-4D97-AF65-F5344CB8AC3E}">
        <p14:creationId xmlns:p14="http://schemas.microsoft.com/office/powerpoint/2010/main" val="29107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868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  <a:p>
            <a:pPr lvl="1"/>
            <a:r>
              <a:rPr lang="en-US" sz="2000" dirty="0" smtClean="0"/>
              <a:t>Circularity (ratio of mean dist. to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Circularity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6581001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&amp; Stockman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9248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[Haralick]</a:t>
            </a:r>
          </a:p>
        </p:txBody>
      </p:sp>
    </p:spTree>
    <p:extLst>
      <p:ext uri="{BB962C8B-B14F-4D97-AF65-F5344CB8AC3E}">
        <p14:creationId xmlns:p14="http://schemas.microsoft.com/office/powerpoint/2010/main" val="31121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Characterizing edges</a:t>
            </a:r>
          </a:p>
        </p:txBody>
      </p:sp>
      <p:sp>
        <p:nvSpPr>
          <p:cNvPr id="16387" name="Rectangle 26"/>
          <p:cNvSpPr>
            <a:spLocks noGrp="1" noChangeArrowheads="1"/>
          </p:cNvSpPr>
          <p:nvPr>
            <p:ph idx="1"/>
          </p:nvPr>
        </p:nvSpPr>
        <p:spPr>
          <a:xfrm>
            <a:off x="628650" y="1627001"/>
            <a:ext cx="7886700" cy="45499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An edge is a place of rapid change in the image intensity function</a:t>
            </a:r>
          </a:p>
        </p:txBody>
      </p:sp>
      <p:pic>
        <p:nvPicPr>
          <p:cNvPr id="16388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30" y="3068918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Line 21"/>
          <p:cNvSpPr>
            <a:spLocks noChangeShapeType="1"/>
          </p:cNvSpPr>
          <p:nvPr/>
        </p:nvSpPr>
        <p:spPr bwMode="auto">
          <a:xfrm>
            <a:off x="246530" y="4135718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186434" y="2687918"/>
            <a:ext cx="8189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05618" y="2427568"/>
            <a:ext cx="2924175" cy="2725738"/>
            <a:chOff x="1945" y="1420"/>
            <a:chExt cx="1842" cy="1717"/>
          </a:xfrm>
        </p:grpSpPr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6403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404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405" name="Text Box 24"/>
            <p:cNvSpPr txBox="1">
              <a:spLocks noChangeArrowheads="1"/>
            </p:cNvSpPr>
            <p:nvPr/>
          </p:nvSpPr>
          <p:spPr bwMode="auto">
            <a:xfrm>
              <a:off x="1945" y="1420"/>
              <a:ext cx="184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intensity function</a:t>
              </a:r>
              <a:br>
                <a:rPr lang="en-US" sz="2000"/>
              </a:br>
              <a:r>
                <a:rPr lang="en-US" sz="200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90130" y="2702206"/>
            <a:ext cx="2743200" cy="2451100"/>
            <a:chOff x="3888" y="1593"/>
            <a:chExt cx="1728" cy="1544"/>
          </a:xfrm>
        </p:grpSpPr>
        <p:sp>
          <p:nvSpPr>
            <p:cNvPr id="16397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000"/>
            </a:p>
          </p:txBody>
        </p:sp>
        <p:grpSp>
          <p:nvGrpSpPr>
            <p:cNvPr id="16398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6400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6401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4188" y="1593"/>
              <a:ext cx="10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55243" y="3449918"/>
            <a:ext cx="2409825" cy="3267075"/>
            <a:chOff x="4055" y="2064"/>
            <a:chExt cx="1518" cy="2058"/>
          </a:xfrm>
        </p:grpSpPr>
        <p:sp>
          <p:nvSpPr>
            <p:cNvPr id="16394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395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6396" name="Text Box 30"/>
            <p:cNvSpPr txBox="1">
              <a:spLocks noChangeArrowheads="1"/>
            </p:cNvSpPr>
            <p:nvPr/>
          </p:nvSpPr>
          <p:spPr bwMode="auto">
            <a:xfrm>
              <a:off x="4055" y="3676"/>
              <a:ext cx="151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edges correspond to</a:t>
              </a:r>
              <a:br>
                <a:rPr lang="en-US" sz="2000"/>
              </a:br>
              <a:r>
                <a:rPr lang="en-US" sz="2000"/>
                <a:t>extrema of derivative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47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N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hist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(Y,M);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bwlabel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STATS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regionprops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'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BoundingBox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imclose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imopen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8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Example using binary image analysis: segmentation of a liver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0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3d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46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03425" y="0"/>
            <a:ext cx="7886700" cy="1325563"/>
          </a:xfrm>
        </p:spPr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084668"/>
            <a:ext cx="5791200" cy="568189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Canny edge detector =            </a:t>
            </a:r>
            <a:br>
              <a:rPr lang="en-US" sz="2800" dirty="0" smtClean="0"/>
            </a:br>
            <a:r>
              <a:rPr lang="en-US" sz="2000" dirty="0" smtClean="0"/>
              <a:t>smooth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derivative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thin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threshold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link</a:t>
            </a:r>
            <a:endParaRPr lang="en-US" sz="24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err="1" smtClean="0"/>
              <a:t>Pb</a:t>
            </a:r>
            <a:r>
              <a:rPr lang="en-US" sz="2800" dirty="0" smtClean="0"/>
              <a:t>: learns weighting of gradient, color, texture differences</a:t>
            </a:r>
            <a:br>
              <a:rPr lang="en-US" sz="2800" dirty="0" smtClean="0"/>
            </a:br>
            <a:r>
              <a:rPr lang="en-US" sz="2400" dirty="0" smtClean="0"/>
              <a:t>More recent learning approaches give at least as good accuracy and are faster</a:t>
            </a:r>
            <a:endParaRPr lang="en-US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Straight line detector = 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canny + gradient orientations </a:t>
            </a:r>
            <a:r>
              <a:rPr lang="en-US" sz="2000" dirty="0" smtClean="0">
                <a:sym typeface="Wingdings" pitchFamily="2" charset="2"/>
              </a:rPr>
              <a:t> orientation binning  linking  check for straightness</a:t>
            </a:r>
            <a:endParaRPr lang="en-US" sz="2400" dirty="0" smtClean="0">
              <a:sym typeface="Wingdings" pitchFamily="2" charset="2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Binary image analysis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thresholding, </a:t>
            </a:r>
            <a:r>
              <a:rPr lang="en-US" sz="2400" dirty="0" err="1" smtClean="0"/>
              <a:t>dialation</a:t>
            </a:r>
            <a:r>
              <a:rPr lang="en-US" sz="2400" dirty="0" smtClean="0"/>
              <a:t>, erosion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82255" y="242454"/>
            <a:ext cx="1935610" cy="5067373"/>
            <a:chOff x="6324600" y="135351"/>
            <a:chExt cx="2209800" cy="5785195"/>
          </a:xfrm>
        </p:grpSpPr>
        <p:pic>
          <p:nvPicPr>
            <p:cNvPr id="55300" name="Picture 2" descr="C:\Documents and Settings\Derek Hoiem\My Documents\Classes\Spring10 - Computer Vision\figs\7\lena_canny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35351"/>
              <a:ext cx="2208965" cy="2208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6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280659"/>
              <a:ext cx="2209800" cy="163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6324600" y="2390424"/>
              <a:ext cx="2209800" cy="1835997"/>
              <a:chOff x="6324600" y="2781409"/>
              <a:chExt cx="2209800" cy="1835997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24600" y="2781409"/>
                <a:ext cx="1256880" cy="874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24600" y="3655593"/>
                <a:ext cx="2209800" cy="961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853"/>
              <a:stretch/>
            </p:blipFill>
            <p:spPr bwMode="auto">
              <a:xfrm>
                <a:off x="7543800" y="2781411"/>
                <a:ext cx="990600" cy="87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482256" y="5422980"/>
            <a:ext cx="1935609" cy="1194583"/>
            <a:chOff x="406400" y="1238221"/>
            <a:chExt cx="8401050" cy="5184804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" y="1238250"/>
              <a:ext cx="2344738" cy="226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rfcgw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1238250"/>
              <a:ext cx="1277938" cy="236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edges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8" y="3867150"/>
              <a:ext cx="2590800" cy="243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Slide42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48954" y="1402529"/>
              <a:ext cx="2336832" cy="2008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 descr="img2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550" y="1274763"/>
              <a:ext cx="2120900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img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27" t="7059" r="64227" b="65492"/>
            <a:stretch>
              <a:fillRect/>
            </a:stretch>
          </p:blipFill>
          <p:spPr bwMode="auto">
            <a:xfrm>
              <a:off x="7051675" y="4086225"/>
              <a:ext cx="1752600" cy="2117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013" y="3794125"/>
              <a:ext cx="182880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225" y="3794125"/>
              <a:ext cx="160655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356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Next classes: Correspondence and Alignment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interest points</a:t>
            </a:r>
          </a:p>
          <a:p>
            <a:endParaRPr lang="en-US" dirty="0" smtClean="0"/>
          </a:p>
          <a:p>
            <a:r>
              <a:rPr lang="en-US" dirty="0" smtClean="0"/>
              <a:t>Tracking points</a:t>
            </a:r>
          </a:p>
          <a:p>
            <a:endParaRPr lang="en-US" dirty="0" smtClean="0"/>
          </a:p>
          <a:p>
            <a:r>
              <a:rPr lang="en-US" dirty="0" smtClean="0"/>
              <a:t>Object/image alignment and registration</a:t>
            </a:r>
          </a:p>
          <a:p>
            <a:pPr lvl="1"/>
            <a:r>
              <a:rPr lang="en-US" dirty="0" smtClean="0"/>
              <a:t>Aligning 3D or edge points</a:t>
            </a:r>
          </a:p>
          <a:p>
            <a:pPr lvl="1"/>
            <a:r>
              <a:rPr lang="en-US" dirty="0" smtClean="0"/>
              <a:t>Object instance recognition</a:t>
            </a:r>
          </a:p>
          <a:p>
            <a:pPr lvl="1"/>
            <a:r>
              <a:rPr lang="en-US" dirty="0" smtClean="0"/>
              <a:t>Image stitching</a:t>
            </a:r>
          </a:p>
          <a:p>
            <a:pPr lvl="1"/>
            <a:endParaRPr lang="en-US" dirty="0" smtClean="0"/>
          </a:p>
        </p:txBody>
      </p:sp>
      <p:pic>
        <p:nvPicPr>
          <p:cNvPr id="61442" name="Picture 2" descr="https://filebox.ece.vt.edu/~jbhuang/teaching/ece5554-4554/fa16/images/interest_point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766" y="1356459"/>
            <a:ext cx="2095210" cy="184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s://filebox.ece.vt.edu/~jbhuang/teaching/ece5554-4554/fa16/images/feature_track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766" y="3203552"/>
            <a:ext cx="2095210" cy="9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https://filebox.ece.vt.edu/~jbhuang/teaching/ece5554-4554/fa16/images/instance_recognit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766" y="4299144"/>
            <a:ext cx="2087831" cy="17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9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pple iPhone X Animoji Presentation Joke 2017 Tim C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54" y="837267"/>
            <a:ext cx="9019692" cy="5073462"/>
          </a:xfrm>
        </p:spPr>
      </p:pic>
    </p:spTree>
    <p:extLst>
      <p:ext uri="{BB962C8B-B14F-4D97-AF65-F5344CB8AC3E}">
        <p14:creationId xmlns:p14="http://schemas.microsoft.com/office/powerpoint/2010/main" val="26946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Intensity profile</a:t>
            </a:r>
          </a:p>
        </p:txBody>
      </p:sp>
      <p:pic>
        <p:nvPicPr>
          <p:cNvPr id="17411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17416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24600" y="228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2818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3053"/>
          </a:xfrm>
        </p:spPr>
        <p:txBody>
          <a:bodyPr/>
          <a:lstStyle/>
          <a:p>
            <a:r>
              <a:rPr lang="en-US" dirty="0" smtClean="0"/>
              <a:t>With a little Gaussian noise</a:t>
            </a:r>
          </a:p>
        </p:txBody>
      </p:sp>
      <p:pic>
        <p:nvPicPr>
          <p:cNvPr id="18435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815974"/>
          </a:xfrm>
        </p:spPr>
        <p:txBody>
          <a:bodyPr/>
          <a:lstStyle/>
          <a:p>
            <a:r>
              <a:rPr lang="en-US" dirty="0" smtClean="0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81100"/>
            <a:ext cx="7772400" cy="6477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Plotting intensity as a function of position gives a signal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676230" cy="2743200"/>
            <a:chOff x="432" y="2544"/>
            <a:chExt cx="4896" cy="1728"/>
          </a:xfrm>
        </p:grpSpPr>
        <p:graphicFrame>
          <p:nvGraphicFramePr>
            <p:cNvPr id="5123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1372698"/>
                </p:ext>
              </p:extLst>
            </p:nvPr>
          </p:nvGraphicFramePr>
          <p:xfrm>
            <a:off x="1099" y="2544"/>
            <a:ext cx="3320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1"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320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9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051598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Difference filters respond strongly to noise</a:t>
            </a:r>
          </a:p>
          <a:p>
            <a:pPr lvl="1"/>
            <a:r>
              <a:rPr lang="en-US" dirty="0" smtClean="0"/>
              <a:t>Image noise results in pixels that look very different from their neighbors</a:t>
            </a:r>
          </a:p>
          <a:p>
            <a:pPr lvl="1"/>
            <a:r>
              <a:rPr lang="en-US" dirty="0" smtClean="0"/>
              <a:t>Generally, the larger the noise the stronger the response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18012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227024"/>
            <a:ext cx="7886700" cy="890578"/>
          </a:xfrm>
        </p:spPr>
        <p:txBody>
          <a:bodyPr/>
          <a:lstStyle/>
          <a:p>
            <a:r>
              <a:rPr lang="en-US" dirty="0" smtClean="0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6161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6147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2" name="Equation" r:id="rId4" imgW="660240" imgH="393480" progId="Equation.3">
                    <p:embed/>
                  </p:oleObj>
                </mc:Choice>
                <mc:Fallback>
                  <p:oleObj name="Equation" r:id="rId4" imgW="6602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6159" name="Picture 10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6156" name="Picture 1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3" name="Equation" r:id="rId10" imgW="660240" imgH="393480" progId="Equation.3">
                    <p:embed/>
                  </p:oleObj>
                </mc:Choice>
                <mc:Fallback>
                  <p:oleObj name="Equation" r:id="rId10" imgW="6602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5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746336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theorem of convolution</a:t>
            </a:r>
          </a:p>
        </p:txBody>
      </p:sp>
      <p:sp>
        <p:nvSpPr>
          <p:cNvPr id="7174" name="Rectangle 4"/>
          <p:cNvSpPr>
            <a:spLocks noGrp="1" noChangeArrowheads="1"/>
          </p:cNvSpPr>
          <p:nvPr>
            <p:ph idx="1"/>
          </p:nvPr>
        </p:nvSpPr>
        <p:spPr>
          <a:xfrm>
            <a:off x="628650" y="1582858"/>
            <a:ext cx="7886700" cy="459410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Differentiation is convolution, and convolution is associative:</a:t>
            </a:r>
          </a:p>
          <a:p>
            <a:pPr>
              <a:buFontTx/>
              <a:buChar char="•"/>
            </a:pPr>
            <a:r>
              <a:rPr lang="en-US" sz="2800" dirty="0" smtClean="0"/>
              <a:t>This saves us one operation:</a:t>
            </a:r>
            <a:endParaRPr lang="en-US" sz="2800" i="1" dirty="0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881725"/>
              </p:ext>
            </p:extLst>
          </p:nvPr>
        </p:nvGraphicFramePr>
        <p:xfrm>
          <a:off x="6059544" y="1963858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8" name="Equation" r:id="rId4" imgW="1320480" imgH="393480" progId="Equation.3">
                  <p:embed/>
                </p:oleObj>
              </mc:Choice>
              <mc:Fallback>
                <p:oleObj name="Equation" r:id="rId4" imgW="1320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544" y="1963858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6" name="Group 7"/>
          <p:cNvGrpSpPr>
            <a:grpSpLocks/>
          </p:cNvGrpSpPr>
          <p:nvPr/>
        </p:nvGrpSpPr>
        <p:grpSpPr bwMode="auto">
          <a:xfrm>
            <a:off x="1295400" y="2895600"/>
            <a:ext cx="6096000" cy="3810000"/>
            <a:chOff x="720" y="1317"/>
            <a:chExt cx="4474" cy="2907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19" name="Photo Editor Photo" r:id="rId6" imgW="6001588" imgH="4847619" progId="">
                    <p:embed/>
                  </p:oleObj>
                </mc:Choice>
                <mc:Fallback>
                  <p:oleObj name="Photo Editor Photo" r:id="rId6" imgW="6001588" imgH="48476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20" name="Equation" r:id="rId8" imgW="558720" imgH="393480" progId="Equation.3">
                    <p:embed/>
                  </p:oleObj>
                </mc:Choice>
                <mc:Fallback>
                  <p:oleObj name="Equation" r:id="rId8" imgW="5587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21" name="Equation" r:id="rId10" imgW="330120" imgH="393480" progId="Equation.3">
                    <p:embed/>
                  </p:oleObj>
                </mc:Choice>
                <mc:Fallback>
                  <p:oleObj name="Equation" r:id="rId10" imgW="3301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732361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8"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1662" name="Rectangle 14"/>
          <p:cNvSpPr>
            <a:spLocks noGrp="1" noChangeArrowheads="1"/>
          </p:cNvSpPr>
          <p:nvPr>
            <p:ph type="body" idx="4294967295"/>
          </p:nvPr>
        </p:nvSpPr>
        <p:spPr>
          <a:xfrm>
            <a:off x="5257800" y="4267200"/>
            <a:ext cx="3886200" cy="1905000"/>
          </a:xfrm>
        </p:spPr>
        <p:txBody>
          <a:bodyPr/>
          <a:lstStyle/>
          <a:p>
            <a:r>
              <a:rPr lang="en-US" smtClean="0"/>
              <a:t>Is this filter separable?</a:t>
            </a:r>
          </a:p>
        </p:txBody>
      </p:sp>
      <p:graphicFrame>
        <p:nvGraphicFramePr>
          <p:cNvPr id="8195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9" name="Photo Editor Photo" r:id="rId6" imgW="6001588" imgH="2629267" progId="">
                  <p:embed/>
                </p:oleObj>
              </mc:Choice>
              <mc:Fallback>
                <p:oleObj name="Photo Editor Photo" r:id="rId6" imgW="6001588" imgH="26292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505200" y="2628900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* [1 </a:t>
            </a:r>
            <a:r>
              <a:rPr lang="en-US" dirty="0" smtClean="0"/>
              <a:t>0 -1</a:t>
            </a:r>
            <a:r>
              <a:rPr lang="en-US" dirty="0"/>
              <a:t>] = </a:t>
            </a:r>
          </a:p>
        </p:txBody>
      </p:sp>
    </p:spTree>
    <p:extLst>
      <p:ext uri="{BB962C8B-B14F-4D97-AF65-F5344CB8AC3E}">
        <p14:creationId xmlns:p14="http://schemas.microsoft.com/office/powerpoint/2010/main" val="1292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6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628650" y="76200"/>
            <a:ext cx="7886700" cy="9144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Tradeoff between smoothing and localization</a:t>
            </a:r>
          </a:p>
        </p:txBody>
      </p:sp>
      <p:sp>
        <p:nvSpPr>
          <p:cNvPr id="16386" name="Rectangle 10"/>
          <p:cNvSpPr>
            <a:spLocks noGrp="1" noChangeArrowheads="1"/>
          </p:cNvSpPr>
          <p:nvPr>
            <p:ph idx="1"/>
          </p:nvPr>
        </p:nvSpPr>
        <p:spPr>
          <a:xfrm>
            <a:off x="466165" y="5181600"/>
            <a:ext cx="7992035" cy="1371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Smoothed derivative removes noise, but blurs edge. Also finds edges at different “scales”.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7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5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14425" y="43402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pixel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1195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 pixels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0913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 pixels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16667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r>
              <a:rPr lang="en-US" dirty="0" smtClean="0"/>
              <a:t>about HW?</a:t>
            </a:r>
          </a:p>
          <a:p>
            <a:pPr lvl="1"/>
            <a:r>
              <a:rPr lang="en-US" dirty="0" smtClean="0"/>
              <a:t>Ask me/TA after classes</a:t>
            </a:r>
          </a:p>
          <a:p>
            <a:pPr lvl="1"/>
            <a:r>
              <a:rPr lang="en-US" dirty="0" smtClean="0"/>
              <a:t>Post questions on Piazza (no emails)</a:t>
            </a:r>
          </a:p>
          <a:p>
            <a:pPr lvl="1"/>
            <a:r>
              <a:rPr lang="en-US" dirty="0" smtClean="0"/>
              <a:t>Attend office hours</a:t>
            </a:r>
          </a:p>
        </p:txBody>
      </p:sp>
    </p:spTree>
    <p:extLst>
      <p:ext uri="{BB962C8B-B14F-4D97-AF65-F5344CB8AC3E}">
        <p14:creationId xmlns:p14="http://schemas.microsoft.com/office/powerpoint/2010/main" val="24739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 issues</a:t>
            </a:r>
          </a:p>
        </p:txBody>
      </p:sp>
      <p:sp>
        <p:nvSpPr>
          <p:cNvPr id="17410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5082802"/>
            <a:ext cx="8712550" cy="1470397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The gradient magnitude is large along a thick “trail” or “ridge,” so how do we identify the actual edge points?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How do we link the edge points to form curves?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05" y="1326775"/>
            <a:ext cx="3600590" cy="366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41213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an edge 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41929"/>
            <a:ext cx="8458200" cy="5249856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Criteria for a good edge detector:</a:t>
            </a:r>
          </a:p>
          <a:p>
            <a:pPr lvl="1"/>
            <a:r>
              <a:rPr lang="en-US" b="1" dirty="0" smtClean="0"/>
              <a:t>Good detection:</a:t>
            </a:r>
            <a:r>
              <a:rPr lang="en-US" dirty="0" smtClean="0"/>
              <a:t> </a:t>
            </a:r>
          </a:p>
          <a:p>
            <a:pPr lvl="2"/>
            <a:r>
              <a:rPr lang="en-US" sz="2400" dirty="0" smtClean="0"/>
              <a:t>find all real edges, ignoring noise or other artifacts</a:t>
            </a:r>
          </a:p>
          <a:p>
            <a:pPr lvl="1"/>
            <a:r>
              <a:rPr lang="en-US" b="1" dirty="0" smtClean="0"/>
              <a:t>Good localization</a:t>
            </a:r>
          </a:p>
          <a:p>
            <a:pPr lvl="2"/>
            <a:r>
              <a:rPr lang="en-US" sz="2400" dirty="0" smtClean="0"/>
              <a:t>detect edges as close as possible to the true edges</a:t>
            </a:r>
          </a:p>
          <a:p>
            <a:pPr lvl="2"/>
            <a:r>
              <a:rPr lang="en-US" sz="2400" dirty="0" smtClean="0"/>
              <a:t>return one point only for each true edge point</a:t>
            </a:r>
            <a:endParaRPr lang="en-US" sz="3600" dirty="0" smtClean="0"/>
          </a:p>
          <a:p>
            <a:endParaRPr lang="en-US" sz="3200" dirty="0" smtClean="0"/>
          </a:p>
          <a:p>
            <a:r>
              <a:rPr lang="en-US" sz="3200" dirty="0" smtClean="0"/>
              <a:t>Cues of edge detection</a:t>
            </a:r>
          </a:p>
          <a:p>
            <a:pPr lvl="1"/>
            <a:r>
              <a:rPr lang="en-US" dirty="0" smtClean="0"/>
              <a:t>Differences in color, intensity, or texture across the boundary</a:t>
            </a:r>
          </a:p>
          <a:p>
            <a:pPr lvl="1"/>
            <a:r>
              <a:rPr lang="en-US" dirty="0" smtClean="0"/>
              <a:t>Continuity and closure</a:t>
            </a:r>
          </a:p>
          <a:p>
            <a:pPr lvl="1"/>
            <a:r>
              <a:rPr lang="en-US" dirty="0" smtClean="0"/>
              <a:t>High-level knowledge</a:t>
            </a:r>
          </a:p>
          <a:p>
            <a:pPr lvl="1"/>
            <a:endParaRPr lang="en-US" dirty="0" smtClean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L. Fei-Fei</a:t>
            </a:r>
          </a:p>
        </p:txBody>
      </p:sp>
    </p:spTree>
    <p:extLst>
      <p:ext uri="{BB962C8B-B14F-4D97-AF65-F5344CB8AC3E}">
        <p14:creationId xmlns:p14="http://schemas.microsoft.com/office/powerpoint/2010/main" val="2929047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28649" y="1690688"/>
            <a:ext cx="8153773" cy="3841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The most widely used edge detector </a:t>
            </a:r>
            <a:endParaRPr lang="en-US" dirty="0"/>
          </a:p>
          <a:p>
            <a:pPr>
              <a:defRPr/>
            </a:pPr>
            <a:r>
              <a:rPr lang="en-US" dirty="0" smtClean="0"/>
              <a:t>Theoretical model: </a:t>
            </a:r>
          </a:p>
          <a:p>
            <a:pPr lvl="1">
              <a:defRPr/>
            </a:pPr>
            <a:r>
              <a:rPr lang="en-US" dirty="0" smtClean="0"/>
              <a:t>step-edges corrupted by additive Gaussian noise</a:t>
            </a:r>
          </a:p>
          <a:p>
            <a:pPr>
              <a:defRPr/>
            </a:pPr>
            <a:r>
              <a:rPr lang="en-US" dirty="0" smtClean="0"/>
              <a:t>The first derivative of the Gaussian closely approximates the operator that optimizes the product of </a:t>
            </a:r>
            <a:r>
              <a:rPr lang="en-US" i="1" dirty="0" smtClean="0"/>
              <a:t>signal-to-noise ratio</a:t>
            </a:r>
            <a:r>
              <a:rPr lang="en-US" dirty="0" smtClean="0"/>
              <a:t> and </a:t>
            </a:r>
            <a:r>
              <a:rPr lang="en-US" i="1" dirty="0" smtClean="0"/>
              <a:t>localization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28650" y="6081713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/>
              <a:t>J. Canny, </a:t>
            </a:r>
            <a:r>
              <a:rPr lang="en-US" sz="2000" b="1" i="1" dirty="0">
                <a:hlinkClick r:id="rId3"/>
              </a:rPr>
              <a:t>A Computational Approach To Edge Detection</a:t>
            </a:r>
            <a:r>
              <a:rPr lang="en-US" sz="2000" dirty="0"/>
              <a:t>, IEEE Trans. Pattern Analysis and Machine Intelligence, 8:679-714, 1986.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L. Fei-Fei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8" y="4487862"/>
            <a:ext cx="8319463" cy="151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 smtClean="0"/>
              <a:t>input image (“Lena”)</a:t>
            </a:r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7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 of Gaussian filter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237" y="481488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237" y="481488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037" y="1706564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837" y="1690689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155562" y="4244977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608375" y="4205289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  <p:extLst>
      <p:ext uri="{BB962C8B-B14F-4D97-AF65-F5344CB8AC3E}">
        <p14:creationId xmlns:p14="http://schemas.microsoft.com/office/powerpoint/2010/main" val="4174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22348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 Orientation at Each Pixel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28650" y="1324303"/>
            <a:ext cx="7886700" cy="4852660"/>
          </a:xfrm>
        </p:spPr>
        <p:txBody>
          <a:bodyPr/>
          <a:lstStyle/>
          <a:p>
            <a:r>
              <a:rPr lang="en-US" sz="2400" smtClean="0"/>
              <a:t>Threshold at minimum level</a:t>
            </a:r>
          </a:p>
          <a:p>
            <a:r>
              <a:rPr lang="en-US" sz="2400" smtClean="0"/>
              <a:t>Get orientation</a:t>
            </a:r>
          </a:p>
        </p:txBody>
      </p:sp>
      <p:pic>
        <p:nvPicPr>
          <p:cNvPr id="2867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195086"/>
            <a:ext cx="4662914" cy="466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5791200" y="2057400"/>
            <a:ext cx="309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theta = atan2</a:t>
            </a:r>
            <a:r>
              <a:rPr lang="en-US" sz="2400" dirty="0" smtClean="0"/>
              <a:t>(-</a:t>
            </a:r>
            <a:r>
              <a:rPr lang="en-US" sz="2400" dirty="0" err="1" smtClean="0"/>
              <a:t>gy</a:t>
            </a:r>
            <a:r>
              <a:rPr lang="en-US" sz="2400" dirty="0"/>
              <a:t>, </a:t>
            </a:r>
            <a:r>
              <a:rPr lang="en-US" sz="2400" dirty="0" err="1"/>
              <a:t>gx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80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1721644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Non-maximum suppression for each orientation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5696082" y="1721644"/>
            <a:ext cx="31767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At q, we have a maximum if the value is larger than those at both p and at r. Interpolate to get these values.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90488" y="65532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31077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pic>
        <p:nvPicPr>
          <p:cNvPr id="476162" name="Picture 2" descr="File:Bili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0086" y="2457000"/>
            <a:ext cx="4023914" cy="4038600"/>
          </a:xfrm>
          <a:prstGeom prst="rect">
            <a:avLst/>
          </a:prstGeom>
          <a:noFill/>
        </p:spPr>
      </p:pic>
      <p:pic>
        <p:nvPicPr>
          <p:cNvPr id="476164" name="Picture 4" descr="http://upload.wikimedia.org/wikipedia/commons/thumb/e/e7/Bilinear_interpolation.png/220px-Bilinear_interpol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761800"/>
            <a:ext cx="3505200" cy="3345874"/>
          </a:xfrm>
          <a:prstGeom prst="rect">
            <a:avLst/>
          </a:prstGeom>
          <a:noFill/>
        </p:spPr>
      </p:pic>
      <p:pic>
        <p:nvPicPr>
          <p:cNvPr id="476166" name="Picture 6" descr=" f(x,y) \approx \begin{bmatrix}&#10;1-x &amp; x \end{bmatrix} \begin{bmatrix}&#10;f(0,0) &amp; f(0,1) \\&#10;f(1,0) &amp; f(1,1) \end{bmatrix} \begin{bmatrix}&#10;1-y \\&#10;y \end{bmatrix}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71200"/>
            <a:ext cx="5817565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47733" y="648866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http://en.wikipedia.org/wiki/Bilinear_interpolation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Interpolation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172200" cy="4953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imx2 =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imresize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2,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interpolation_type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en-US" dirty="0" smtClean="0"/>
          </a:p>
          <a:p>
            <a:r>
              <a:rPr lang="en-US" dirty="0" smtClean="0"/>
              <a:t>‘nearest’ </a:t>
            </a:r>
          </a:p>
          <a:p>
            <a:pPr lvl="1"/>
            <a:r>
              <a:rPr lang="en-US" dirty="0" smtClean="0"/>
              <a:t>Copy value from nearest known</a:t>
            </a:r>
          </a:p>
          <a:p>
            <a:pPr lvl="1"/>
            <a:r>
              <a:rPr lang="en-US" dirty="0" smtClean="0"/>
              <a:t>Very fast but creates blocky edges</a:t>
            </a:r>
          </a:p>
          <a:p>
            <a:endParaRPr lang="en-US" dirty="0"/>
          </a:p>
          <a:p>
            <a:r>
              <a:rPr lang="en-US" dirty="0" smtClean="0"/>
              <a:t>‘bilinear’</a:t>
            </a:r>
          </a:p>
          <a:p>
            <a:pPr lvl="1"/>
            <a:r>
              <a:rPr lang="en-US" dirty="0" smtClean="0"/>
              <a:t>Weighted average from four nearest known pixels</a:t>
            </a:r>
          </a:p>
          <a:p>
            <a:pPr lvl="1"/>
            <a:r>
              <a:rPr lang="en-US" dirty="0" smtClean="0"/>
              <a:t>Fast and reasonable results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 err="1" smtClean="0"/>
              <a:t>bicubic</a:t>
            </a:r>
            <a:r>
              <a:rPr lang="en-US" dirty="0" smtClean="0"/>
              <a:t>’ (default)</a:t>
            </a:r>
          </a:p>
          <a:p>
            <a:pPr lvl="1"/>
            <a:r>
              <a:rPr lang="en-US" dirty="0" smtClean="0"/>
              <a:t>Non-linear smoothing over larger area</a:t>
            </a:r>
          </a:p>
          <a:p>
            <a:pPr lvl="1"/>
            <a:r>
              <a:rPr lang="en-US" dirty="0" smtClean="0"/>
              <a:t>Slower, visually appealing, may create negative pixel values</a:t>
            </a:r>
            <a:endParaRPr lang="en-US" dirty="0"/>
          </a:p>
        </p:txBody>
      </p:sp>
      <p:pic>
        <p:nvPicPr>
          <p:cNvPr id="98306" name="Picture 2" descr="http://upload.wikimedia.org/wikipedia/commons/thumb/c/c1/Nearest2DInterpolExample.png/220px-Nearest2DInterpol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283" y="1524000"/>
            <a:ext cx="2095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://upload.wikimedia.org/wikipedia/commons/thumb/d/d5/BicubicInterpolationExample.png/220px-BicubicInterpolation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283" y="5105400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://upload.wikimedia.org/wikipedia/commons/thumb/1/16/BilinearInterpolExample.png/220px-BilinearInterpol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6773" y="3333751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0287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 from </a:t>
            </a:r>
            <a:r>
              <a:rPr lang="en-US" sz="1400" dirty="0">
                <a:hlinkClick r:id="rId5"/>
              </a:rPr>
              <a:t>http://en.wikipedia.org/wiki/Bicubic_interpolation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47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Previous three classes: Image Filtering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3686" y="1366900"/>
            <a:ext cx="58983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cs typeface="+mn-cs"/>
              </a:rPr>
              <a:t>Spatial domain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Smoothing, sharpening, measuring texture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57699" y="1283093"/>
            <a:ext cx="5439285" cy="2548060"/>
            <a:chOff x="157699" y="1283093"/>
            <a:chExt cx="5439285" cy="25480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846" y="2808490"/>
              <a:ext cx="418789" cy="448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841" y="2320095"/>
              <a:ext cx="1886483" cy="142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64" y="2320095"/>
              <a:ext cx="1842671" cy="1425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190944" y="2694924"/>
              <a:ext cx="464345" cy="867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accent1">
                      <a:lumMod val="75000"/>
                    </a:schemeClr>
                  </a:solidFill>
                  <a:cs typeface="+mn-cs"/>
                </a:rPr>
                <a:t>*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5883" y="2724824"/>
              <a:ext cx="363095" cy="607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  <a:cs typeface="+mn-cs"/>
                </a:rPr>
                <a:t>=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7699" y="1283093"/>
              <a:ext cx="5439285" cy="254806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7699" y="3737195"/>
            <a:ext cx="5548222" cy="2998287"/>
            <a:chOff x="157699" y="3737195"/>
            <a:chExt cx="5548222" cy="3029719"/>
          </a:xfrm>
        </p:grpSpPr>
        <p:sp>
          <p:nvSpPr>
            <p:cNvPr id="12" name="TextBox 11"/>
            <p:cNvSpPr txBox="1"/>
            <p:nvPr/>
          </p:nvSpPr>
          <p:spPr>
            <a:xfrm>
              <a:off x="303686" y="5779087"/>
              <a:ext cx="504830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cs typeface="+mn-cs"/>
                </a:rPr>
                <a:t>Frequency domain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err="1" smtClean="0"/>
                <a:t>Denoising</a:t>
              </a:r>
              <a:r>
                <a:rPr lang="en-US" dirty="0"/>
                <a:t>, sampling, image </a:t>
              </a:r>
              <a:r>
                <a:rPr lang="en-US" dirty="0" smtClean="0"/>
                <a:t>compression</a:t>
              </a:r>
              <a:endParaRPr lang="en-US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308" y="4365409"/>
              <a:ext cx="1440717" cy="1102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36" y="4298892"/>
              <a:ext cx="1508139" cy="1236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34"/>
            <p:cNvSpPr txBox="1">
              <a:spLocks noChangeArrowheads="1"/>
            </p:cNvSpPr>
            <p:nvPr/>
          </p:nvSpPr>
          <p:spPr bwMode="auto">
            <a:xfrm>
              <a:off x="1362217" y="3996155"/>
              <a:ext cx="6749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/>
                <a:t>FFT</a:t>
              </a:r>
              <a:endParaRPr lang="en-US" dirty="0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1949094" y="4761727"/>
              <a:ext cx="209395" cy="31033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482" y="4365409"/>
              <a:ext cx="1494355" cy="114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568841" y="4486045"/>
              <a:ext cx="40809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cs typeface="+mn-cs"/>
                </a:rPr>
                <a:t>=</a:t>
              </a:r>
            </a:p>
          </p:txBody>
        </p:sp>
        <p:sp>
          <p:nvSpPr>
            <p:cNvPr id="22" name="TextBox 37"/>
            <p:cNvSpPr txBox="1">
              <a:spLocks noChangeArrowheads="1"/>
            </p:cNvSpPr>
            <p:nvPr/>
          </p:nvSpPr>
          <p:spPr bwMode="auto">
            <a:xfrm>
              <a:off x="4376072" y="3993317"/>
              <a:ext cx="13298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Inverse FFT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57699" y="3962443"/>
              <a:ext cx="5439285" cy="2804471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4"/>
            <p:cNvSpPr txBox="1">
              <a:spLocks noChangeArrowheads="1"/>
            </p:cNvSpPr>
            <p:nvPr/>
          </p:nvSpPr>
          <p:spPr bwMode="auto">
            <a:xfrm>
              <a:off x="3074890" y="3990934"/>
              <a:ext cx="73147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/>
                <a:t>FFT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 rot="5400000">
              <a:off x="1013533" y="3934287"/>
              <a:ext cx="561699" cy="167516"/>
            </a:xfrm>
            <a:prstGeom prst="rightArrow">
              <a:avLst/>
            </a:prstGeom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2679735" y="3934287"/>
              <a:ext cx="561699" cy="167516"/>
            </a:xfrm>
            <a:prstGeom prst="rightArrow">
              <a:avLst/>
            </a:prstGeom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 rot="16200000">
              <a:off x="4124581" y="3930104"/>
              <a:ext cx="553336" cy="167518"/>
            </a:xfrm>
            <a:prstGeom prst="rightArrow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48577" y="3992368"/>
            <a:ext cx="4273756" cy="2745761"/>
            <a:chOff x="5751516" y="1065934"/>
            <a:chExt cx="4273756" cy="2774546"/>
          </a:xfrm>
        </p:grpSpPr>
        <p:sp>
          <p:nvSpPr>
            <p:cNvPr id="27" name="TextBox 26"/>
            <p:cNvSpPr txBox="1"/>
            <p:nvPr/>
          </p:nvSpPr>
          <p:spPr>
            <a:xfrm>
              <a:off x="5989719" y="1100703"/>
              <a:ext cx="4035553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cs typeface="+mn-cs"/>
                </a:rPr>
                <a:t>Image pyramid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smtClean="0"/>
                <a:t>Coarse-to-fine search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smtClean="0"/>
                <a:t>Multi-scale detection</a:t>
              </a:r>
              <a:endParaRPr lang="en-US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751516" y="1065934"/>
              <a:ext cx="3301248" cy="2774546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45633" y="2320095"/>
              <a:ext cx="2135827" cy="141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5744754" y="1283092"/>
            <a:ext cx="3399246" cy="2548061"/>
            <a:chOff x="5758155" y="3962443"/>
            <a:chExt cx="3399246" cy="2689298"/>
          </a:xfrm>
        </p:grpSpPr>
        <p:sp>
          <p:nvSpPr>
            <p:cNvPr id="28" name="Rounded Rectangle 27"/>
            <p:cNvSpPr/>
            <p:nvPr/>
          </p:nvSpPr>
          <p:spPr>
            <a:xfrm>
              <a:off x="5758155" y="3962443"/>
              <a:ext cx="3305071" cy="2689298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21951" y="4013862"/>
              <a:ext cx="3335450" cy="779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cs typeface="+mn-cs"/>
                </a:rPr>
                <a:t>Template matching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smtClean="0">
                  <a:cs typeface="+mn-cs"/>
                </a:rPr>
                <a:t>Find a template in an image</a:t>
              </a:r>
              <a:endParaRPr lang="en-US" dirty="0"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426854" y="5091080"/>
              <a:ext cx="2297862" cy="1457448"/>
              <a:chOff x="6552014" y="5216296"/>
              <a:chExt cx="1778648" cy="1128130"/>
            </a:xfrm>
          </p:grpSpPr>
          <p:pic>
            <p:nvPicPr>
              <p:cNvPr id="33" name="Picture 2" descr="C:\Documents and Settings\Derek Hoiem\My Documents\Classes\Spring10 - Computer Vision\figs\einstein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2014" y="5216296"/>
                <a:ext cx="880890" cy="1128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" descr="C:\Documents and Settings\Derek Hoiem\My Documents\Classes\Spring10 - Computer Vision\figs\eyedet_ssd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1812" y="5216296"/>
                <a:ext cx="878850" cy="11255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262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  <p:extLst>
      <p:ext uri="{BB962C8B-B14F-4D97-AF65-F5344CB8AC3E}">
        <p14:creationId xmlns:p14="http://schemas.microsoft.com/office/powerpoint/2010/main" val="28442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4819" name="Picture 2" descr="C:\Documents and Settings\Derek Hoiem\My Documents\Classes\Spring10 - Computer Vision\figs\7\lena_grad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8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Hysteresis thresholding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low/high levels to get weak/strong edge pixels</a:t>
            </a:r>
          </a:p>
          <a:p>
            <a:r>
              <a:rPr lang="en-US" sz="2400" smtClean="0"/>
              <a:t>Do connected components, starting from strong edge pixels</a:t>
            </a:r>
          </a:p>
        </p:txBody>
      </p:sp>
      <p:pic>
        <p:nvPicPr>
          <p:cNvPr id="35844" name="Picture 2" descr="C:\Documents and Settings\Derek Hoiem\My Documents\Classes\Spring10 - Computer Vision\figs\7\lena_hysteresi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71" y="2705363"/>
            <a:ext cx="4044380" cy="404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49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201738"/>
            <a:ext cx="7772400" cy="4114800"/>
          </a:xfrm>
        </p:spPr>
        <p:txBody>
          <a:bodyPr/>
          <a:lstStyle/>
          <a:p>
            <a:r>
              <a:rPr lang="en-US" dirty="0" smtClean="0"/>
              <a:t>Check that maximum value of gradient value is sufficiently large</a:t>
            </a:r>
          </a:p>
          <a:p>
            <a:pPr lvl="1"/>
            <a:r>
              <a:rPr lang="en-US" sz="2800" dirty="0" smtClean="0"/>
              <a:t>drop-outs?  use </a:t>
            </a:r>
            <a:r>
              <a:rPr lang="en-US" sz="2800" b="1" dirty="0" smtClean="0"/>
              <a:t>hysteresis</a:t>
            </a:r>
          </a:p>
          <a:p>
            <a:pPr lvl="2"/>
            <a:r>
              <a:rPr lang="en-US" sz="2400" dirty="0" smtClean="0"/>
              <a:t>use a high threshold to start edge curves and a low threshold to continue them.</a:t>
            </a:r>
            <a:endParaRPr lang="en-US" sz="2400" b="1" dirty="0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74059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Final Canny Edges</a:t>
            </a:r>
          </a:p>
        </p:txBody>
      </p:sp>
      <p:pic>
        <p:nvPicPr>
          <p:cNvPr id="37891" name="Picture 4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5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33400" indent="-533400">
              <a:buFontTx/>
              <a:buAutoNum type="arabicPeriod"/>
            </a:pPr>
            <a:r>
              <a:rPr lang="en-US" sz="2800" dirty="0" smtClean="0"/>
              <a:t>Filter image with x, y derivatives of Gaussian </a:t>
            </a:r>
          </a:p>
          <a:p>
            <a:pPr marL="533400" indent="-533400">
              <a:buFontTx/>
              <a:buAutoNum type="arabicPeriod"/>
            </a:pPr>
            <a:r>
              <a:rPr lang="en-US" sz="2800" dirty="0" smtClean="0"/>
              <a:t>Find magnitude and orientation of gradient</a:t>
            </a:r>
          </a:p>
          <a:p>
            <a:pPr marL="533400" indent="-533400">
              <a:buFontTx/>
              <a:buAutoNum type="arabicPeriod"/>
            </a:pPr>
            <a:r>
              <a:rPr lang="en-US" sz="2800" dirty="0" smtClean="0"/>
              <a:t>Non-maximum suppression:</a:t>
            </a:r>
          </a:p>
          <a:p>
            <a:pPr marL="838200" lvl="1" indent="-381000"/>
            <a:r>
              <a:rPr lang="en-US" sz="2400" dirty="0" smtClean="0"/>
              <a:t>Thin multi-pixel wide “ridges” down to single pixel width</a:t>
            </a:r>
          </a:p>
          <a:p>
            <a:pPr marL="533400" indent="-533400">
              <a:buFontTx/>
              <a:buAutoNum type="arabicPeriod"/>
            </a:pPr>
            <a:r>
              <a:rPr lang="en-US" sz="2800" dirty="0" smtClean="0"/>
              <a:t>Thresholding and linking (hysteresis):</a:t>
            </a:r>
          </a:p>
          <a:p>
            <a:pPr marL="838200" lvl="1" indent="-381000"/>
            <a:r>
              <a:rPr lang="en-US" sz="2400" dirty="0" smtClean="0"/>
              <a:t>Define two thresholds: low and high</a:t>
            </a:r>
          </a:p>
          <a:p>
            <a:pPr marL="838200" lvl="1" indent="-381000"/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1257300" lvl="2" indent="-342900"/>
            <a:endParaRPr lang="en-US" sz="2000" dirty="0" smtClean="0"/>
          </a:p>
          <a:p>
            <a:pPr marL="533400" indent="-533400"/>
            <a:endParaRPr lang="en-US" sz="2800" dirty="0" smtClean="0"/>
          </a:p>
          <a:p>
            <a:pPr marL="533400" indent="-533400"/>
            <a:r>
              <a:rPr lang="en-US" sz="2800" dirty="0" smtClean="0"/>
              <a:t>MATLAB: 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edge(image, ‘canny’)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Lowe, L. Fei-Fei</a:t>
            </a:r>
          </a:p>
        </p:txBody>
      </p:sp>
    </p:spTree>
    <p:extLst>
      <p:ext uri="{BB962C8B-B14F-4D97-AF65-F5344CB8AC3E}">
        <p14:creationId xmlns:p14="http://schemas.microsoft.com/office/powerpoint/2010/main" val="102540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334" y="76199"/>
            <a:ext cx="8373066" cy="1196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</a:t>
            </a:r>
            <a:r>
              <a:rPr lang="en-US" dirty="0" smtClean="0">
                <a:sym typeface="Symbol" pitchFamily="18" charset="2"/>
              </a:rPr>
              <a:t> (</a:t>
            </a:r>
            <a:r>
              <a:rPr lang="en-US" dirty="0" smtClean="0"/>
              <a:t>Gaussian kernel spread/size)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4902200"/>
            <a:ext cx="8229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dirty="0"/>
              <a:t>The choice of </a:t>
            </a:r>
            <a:r>
              <a:rPr lang="en-US" sz="3200" dirty="0">
                <a:sym typeface="Symbol" pitchFamily="18" charset="2"/>
              </a:rPr>
              <a:t></a:t>
            </a:r>
            <a:r>
              <a:rPr lang="en-US" sz="3200" dirty="0"/>
              <a:t> depends on desired behavior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large </a:t>
            </a:r>
            <a:r>
              <a:rPr lang="en-US" sz="2400" dirty="0">
                <a:sym typeface="Symbol" pitchFamily="18" charset="2"/>
              </a:rPr>
              <a:t></a:t>
            </a:r>
            <a:r>
              <a:rPr lang="en-US" sz="2400" dirty="0"/>
              <a:t> detects large scale edges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small </a:t>
            </a:r>
            <a:r>
              <a:rPr lang="en-US" sz="2400" dirty="0">
                <a:sym typeface="Symbol" pitchFamily="18" charset="2"/>
              </a:rPr>
              <a:t></a:t>
            </a:r>
            <a:r>
              <a:rPr lang="en-US" sz="2400" dirty="0"/>
              <a:t> detects fine features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4810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detect boundaries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26569" y="5856386"/>
            <a:ext cx="7772400" cy="838200"/>
          </a:xfrm>
        </p:spPr>
        <p:txBody>
          <a:bodyPr/>
          <a:lstStyle/>
          <a:p>
            <a:r>
              <a:rPr lang="en-US" sz="2400" dirty="0" smtClean="0"/>
              <a:t>Berkeley segmentation database:</a:t>
            </a:r>
            <a:br>
              <a:rPr lang="en-US" sz="2400" dirty="0" smtClean="0"/>
            </a:br>
            <a:r>
              <a:rPr lang="en-US" sz="1600" dirty="0" smtClean="0">
                <a:hlinkClick r:id="rId3"/>
              </a:rPr>
              <a:t>http://www.eecs.berkeley.edu/Research/Projects/CS/vision/grouping/segbench/</a:t>
            </a:r>
            <a:endParaRPr lang="en-US" sz="1600" dirty="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2" y="1855623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969" y="1855623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buffal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19" y="1855623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69" y="3809836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969" y="3809836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boy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19" y="3809836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1415569" y="1398423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3542819" y="1395248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human segmentation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6387619" y="1398423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8822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785" y="1364844"/>
            <a:ext cx="6878429" cy="511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95535" y="6550223"/>
            <a:ext cx="1648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Fowlkes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782918" y="6596390"/>
            <a:ext cx="5342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Martin, Fowlkes, Malik 2004: </a:t>
            </a:r>
            <a:r>
              <a:rPr lang="en-US" sz="1100" dirty="0" smtClean="0">
                <a:hlinkClick r:id="rId3"/>
              </a:rPr>
              <a:t>Learning to Detection Natural Boundaries…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33281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154305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86317" y="6550223"/>
            <a:ext cx="1648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Fowlkes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9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edges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Finding straight lines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Binary image analysis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986984"/>
              </p:ext>
            </p:extLst>
          </p:nvPr>
        </p:nvGraphicFramePr>
        <p:xfrm>
          <a:off x="5876813" y="1145357"/>
          <a:ext cx="1662123" cy="1787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3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813" y="1145357"/>
                        <a:ext cx="1662123" cy="1787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813" y="3067323"/>
            <a:ext cx="1660109" cy="219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https://upload.wikimedia.org/wikipedia/commons/thumb/3/3a/Erosion.png/220px-Erosio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807" y="5401903"/>
            <a:ext cx="1138432" cy="11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https://upload.wikimedia.org/wikipedia/commons/thumb/8/8d/Dilation.png/220px-Dilation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930" y="5401903"/>
            <a:ext cx="1138052" cy="112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73342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6252" y="16764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Brightness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667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244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791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pic>
        <p:nvPicPr>
          <p:cNvPr id="93186" name="Picture 2" descr="http://www.cs.berkeley.edu/projects/vision/grouping/segbench/BSDS300/html/images/plain/normal/color/167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www.eecs.berkeley.edu/Research/Projects/CS/vision/bsds/bench/color/human/1670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" y="3800474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3" y="39361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3190" name="Picture 6" descr="http://www.eecs.berkeley.edu/Research/Projects/CS/vision/bsds/bench/color/bgtg/167062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711" y="2456377"/>
            <a:ext cx="4304814" cy="2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1849" y="24645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83" y="39361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1259" y="227171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0" name="Picture 2" descr="http://www.cs.berkeley.edu/projects/vision/grouping/segbench/BSDS300/html/images/plain/normal/color/4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://www.eecs.berkeley.edu/Research/Projects/CS/vision/bsds/bench/color/human/4204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774198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9595" y="245637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6" name="Picture 8" descr="http://www.eecs.berkeley.edu/Research/Projects/CS/vision/bsds/bench/color/bgtg/42049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259" y="2264983"/>
            <a:ext cx="4391791" cy="2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55832" y="24203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cs.berkeley.edu/projects/vision/grouping/segbench/BSDS300/html/images/plain/normal/color/25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eecs.berkeley.edu/Research/Projects/CS/vision/bsds/bench/color/human/25305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" y="3619829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eecs.berkeley.edu/Research/Projects/CS/vision/bsds/bench/color/cgtg/253055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1" y="2521115"/>
            <a:ext cx="4343400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55181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(0.63)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www.eecs.berkeley.edu/Research/Projects/CS/vision/bsds/bench/color/bgtg/108082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013062"/>
            <a:ext cx="4419600" cy="2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cs.berkeley.edu/projects/vision/grouping/segbench/BSDS300/html/images/plain/normal/color/108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eecs.berkeley.edu/Research/Projects/CS/vision/bsds/bench/color/human/10808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698" y="378274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23894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(0.35)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60092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For more: </a:t>
            </a:r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://www.eecs.berkeley.edu/Research/Projects/CS/vision/bsds/bench/html/108082-color.html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2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223" y="1330625"/>
            <a:ext cx="7013553" cy="521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32280" y="6550223"/>
            <a:ext cx="1648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Fowlkes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6712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81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Edge Detection with Structured Random Forests (Dollar and Zitnick ICCV 2013)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4445"/>
            <a:ext cx="6262656" cy="47987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Goal: quickly predict whether each pixel is an edge</a:t>
            </a:r>
          </a:p>
          <a:p>
            <a:endParaRPr lang="en-US" dirty="0" smtClean="0"/>
          </a:p>
          <a:p>
            <a:r>
              <a:rPr lang="en-US" dirty="0" smtClean="0"/>
              <a:t>Insights</a:t>
            </a:r>
          </a:p>
          <a:p>
            <a:pPr lvl="1"/>
            <a:r>
              <a:rPr lang="en-US" dirty="0" smtClean="0"/>
              <a:t>Predictions can be learned from training data</a:t>
            </a:r>
          </a:p>
          <a:p>
            <a:pPr lvl="1"/>
            <a:r>
              <a:rPr lang="en-US" dirty="0" smtClean="0"/>
              <a:t>Predictions for nearby pixels should not be independent</a:t>
            </a:r>
          </a:p>
          <a:p>
            <a:endParaRPr lang="en-US" dirty="0" smtClean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Train structured random forests to split data into patches with similar boundaries based on features</a:t>
            </a:r>
          </a:p>
          <a:p>
            <a:pPr lvl="1"/>
            <a:r>
              <a:rPr lang="en-US" dirty="0"/>
              <a:t>Predict boundaries at patch level, rather than pixel level, and aggregate (average votes)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8482" y="6534834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http://research.microsoft.com/pubs/202540/DollarICCV13edges.pdf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10" y="1410203"/>
            <a:ext cx="1973400" cy="1310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746635" y="2798642"/>
            <a:ext cx="228600" cy="21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10" y="3122843"/>
            <a:ext cx="2152800" cy="14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3023" y="5070753"/>
            <a:ext cx="1000388" cy="910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32395" y="5079921"/>
            <a:ext cx="579864" cy="646771"/>
          </a:xfrm>
          <a:custGeom>
            <a:avLst/>
            <a:gdLst>
              <a:gd name="connsiteX0" fmla="*/ 579864 w 579864"/>
              <a:gd name="connsiteY0" fmla="*/ 646771 h 646771"/>
              <a:gd name="connsiteX1" fmla="*/ 524108 w 579864"/>
              <a:gd name="connsiteY1" fmla="*/ 624468 h 646771"/>
              <a:gd name="connsiteX2" fmla="*/ 512956 w 579864"/>
              <a:gd name="connsiteY2" fmla="*/ 591015 h 646771"/>
              <a:gd name="connsiteX3" fmla="*/ 457200 w 579864"/>
              <a:gd name="connsiteY3" fmla="*/ 535259 h 646771"/>
              <a:gd name="connsiteX4" fmla="*/ 434898 w 579864"/>
              <a:gd name="connsiteY4" fmla="*/ 501805 h 646771"/>
              <a:gd name="connsiteX5" fmla="*/ 390293 w 579864"/>
              <a:gd name="connsiteY5" fmla="*/ 446049 h 646771"/>
              <a:gd name="connsiteX6" fmla="*/ 367991 w 579864"/>
              <a:gd name="connsiteY6" fmla="*/ 379141 h 646771"/>
              <a:gd name="connsiteX7" fmla="*/ 345688 w 579864"/>
              <a:gd name="connsiteY7" fmla="*/ 356839 h 646771"/>
              <a:gd name="connsiteX8" fmla="*/ 301083 w 579864"/>
              <a:gd name="connsiteY8" fmla="*/ 301083 h 646771"/>
              <a:gd name="connsiteX9" fmla="*/ 289932 w 579864"/>
              <a:gd name="connsiteY9" fmla="*/ 267629 h 646771"/>
              <a:gd name="connsiteX10" fmla="*/ 256478 w 579864"/>
              <a:gd name="connsiteY10" fmla="*/ 245327 h 646771"/>
              <a:gd name="connsiteX11" fmla="*/ 200722 w 579864"/>
              <a:gd name="connsiteY11" fmla="*/ 200722 h 646771"/>
              <a:gd name="connsiteX12" fmla="*/ 133815 w 579864"/>
              <a:gd name="connsiteY12" fmla="*/ 122663 h 646771"/>
              <a:gd name="connsiteX13" fmla="*/ 100361 w 579864"/>
              <a:gd name="connsiteY13" fmla="*/ 111512 h 646771"/>
              <a:gd name="connsiteX14" fmla="*/ 66908 w 579864"/>
              <a:gd name="connsiteY14" fmla="*/ 89210 h 646771"/>
              <a:gd name="connsiteX15" fmla="*/ 55756 w 579864"/>
              <a:gd name="connsiteY15" fmla="*/ 55756 h 646771"/>
              <a:gd name="connsiteX16" fmla="*/ 33454 w 579864"/>
              <a:gd name="connsiteY16" fmla="*/ 22302 h 646771"/>
              <a:gd name="connsiteX17" fmla="*/ 0 w 579864"/>
              <a:gd name="connsiteY17" fmla="*/ 0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9864" h="646771">
                <a:moveTo>
                  <a:pt x="579864" y="646771"/>
                </a:moveTo>
                <a:cubicBezTo>
                  <a:pt x="561279" y="639337"/>
                  <a:pt x="539486" y="637283"/>
                  <a:pt x="524108" y="624468"/>
                </a:cubicBezTo>
                <a:cubicBezTo>
                  <a:pt x="515078" y="616943"/>
                  <a:pt x="520009" y="600418"/>
                  <a:pt x="512956" y="591015"/>
                </a:cubicBezTo>
                <a:cubicBezTo>
                  <a:pt x="497186" y="569988"/>
                  <a:pt x="471779" y="557129"/>
                  <a:pt x="457200" y="535259"/>
                </a:cubicBezTo>
                <a:cubicBezTo>
                  <a:pt x="449766" y="524108"/>
                  <a:pt x="443270" y="512270"/>
                  <a:pt x="434898" y="501805"/>
                </a:cubicBezTo>
                <a:cubicBezTo>
                  <a:pt x="371335" y="422350"/>
                  <a:pt x="458942" y="549022"/>
                  <a:pt x="390293" y="446049"/>
                </a:cubicBezTo>
                <a:cubicBezTo>
                  <a:pt x="382859" y="423746"/>
                  <a:pt x="384615" y="395764"/>
                  <a:pt x="367991" y="379141"/>
                </a:cubicBezTo>
                <a:cubicBezTo>
                  <a:pt x="360557" y="371707"/>
                  <a:pt x="352256" y="365049"/>
                  <a:pt x="345688" y="356839"/>
                </a:cubicBezTo>
                <a:cubicBezTo>
                  <a:pt x="289419" y="286503"/>
                  <a:pt x="354934" y="354931"/>
                  <a:pt x="301083" y="301083"/>
                </a:cubicBezTo>
                <a:cubicBezTo>
                  <a:pt x="297366" y="289932"/>
                  <a:pt x="297275" y="276808"/>
                  <a:pt x="289932" y="267629"/>
                </a:cubicBezTo>
                <a:cubicBezTo>
                  <a:pt x="281560" y="257164"/>
                  <a:pt x="266943" y="253699"/>
                  <a:pt x="256478" y="245327"/>
                </a:cubicBezTo>
                <a:cubicBezTo>
                  <a:pt x="177030" y="181769"/>
                  <a:pt x="303690" y="269365"/>
                  <a:pt x="200722" y="200722"/>
                </a:cubicBezTo>
                <a:cubicBezTo>
                  <a:pt x="186453" y="179318"/>
                  <a:pt x="156994" y="130389"/>
                  <a:pt x="133815" y="122663"/>
                </a:cubicBezTo>
                <a:lnTo>
                  <a:pt x="100361" y="111512"/>
                </a:lnTo>
                <a:cubicBezTo>
                  <a:pt x="89210" y="104078"/>
                  <a:pt x="75280" y="99675"/>
                  <a:pt x="66908" y="89210"/>
                </a:cubicBezTo>
                <a:cubicBezTo>
                  <a:pt x="59565" y="80031"/>
                  <a:pt x="61013" y="66270"/>
                  <a:pt x="55756" y="55756"/>
                </a:cubicBezTo>
                <a:cubicBezTo>
                  <a:pt x="49762" y="43769"/>
                  <a:pt x="42931" y="31779"/>
                  <a:pt x="33454" y="22302"/>
                </a:cubicBezTo>
                <a:cubicBezTo>
                  <a:pt x="23977" y="1282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219800" y="5135677"/>
            <a:ext cx="814039" cy="847493"/>
          </a:xfrm>
          <a:custGeom>
            <a:avLst/>
            <a:gdLst>
              <a:gd name="connsiteX0" fmla="*/ 814039 w 814039"/>
              <a:gd name="connsiteY0" fmla="*/ 847493 h 847493"/>
              <a:gd name="connsiteX1" fmla="*/ 735980 w 814039"/>
              <a:gd name="connsiteY1" fmla="*/ 791737 h 847493"/>
              <a:gd name="connsiteX2" fmla="*/ 713678 w 814039"/>
              <a:gd name="connsiteY2" fmla="*/ 724829 h 847493"/>
              <a:gd name="connsiteX3" fmla="*/ 702526 w 814039"/>
              <a:gd name="connsiteY3" fmla="*/ 691376 h 847493"/>
              <a:gd name="connsiteX4" fmla="*/ 669073 w 814039"/>
              <a:gd name="connsiteY4" fmla="*/ 579863 h 847493"/>
              <a:gd name="connsiteX5" fmla="*/ 635619 w 814039"/>
              <a:gd name="connsiteY5" fmla="*/ 568712 h 847493"/>
              <a:gd name="connsiteX6" fmla="*/ 568712 w 814039"/>
              <a:gd name="connsiteY6" fmla="*/ 535259 h 847493"/>
              <a:gd name="connsiteX7" fmla="*/ 512956 w 814039"/>
              <a:gd name="connsiteY7" fmla="*/ 479503 h 847493"/>
              <a:gd name="connsiteX8" fmla="*/ 490653 w 814039"/>
              <a:gd name="connsiteY8" fmla="*/ 457200 h 847493"/>
              <a:gd name="connsiteX9" fmla="*/ 401443 w 814039"/>
              <a:gd name="connsiteY9" fmla="*/ 379142 h 847493"/>
              <a:gd name="connsiteX10" fmla="*/ 379141 w 814039"/>
              <a:gd name="connsiteY10" fmla="*/ 356839 h 847493"/>
              <a:gd name="connsiteX11" fmla="*/ 312234 w 814039"/>
              <a:gd name="connsiteY11" fmla="*/ 312234 h 847493"/>
              <a:gd name="connsiteX12" fmla="*/ 289931 w 814039"/>
              <a:gd name="connsiteY12" fmla="*/ 245327 h 847493"/>
              <a:gd name="connsiteX13" fmla="*/ 278780 w 814039"/>
              <a:gd name="connsiteY13" fmla="*/ 211873 h 847493"/>
              <a:gd name="connsiteX14" fmla="*/ 245326 w 814039"/>
              <a:gd name="connsiteY14" fmla="*/ 200722 h 847493"/>
              <a:gd name="connsiteX15" fmla="*/ 189570 w 814039"/>
              <a:gd name="connsiteY15" fmla="*/ 156117 h 847493"/>
              <a:gd name="connsiteX16" fmla="*/ 144965 w 814039"/>
              <a:gd name="connsiteY16" fmla="*/ 89210 h 847493"/>
              <a:gd name="connsiteX17" fmla="*/ 78058 w 814039"/>
              <a:gd name="connsiteY17" fmla="*/ 66907 h 847493"/>
              <a:gd name="connsiteX18" fmla="*/ 33453 w 814039"/>
              <a:gd name="connsiteY18" fmla="*/ 33454 h 847493"/>
              <a:gd name="connsiteX19" fmla="*/ 11151 w 814039"/>
              <a:gd name="connsiteY19" fmla="*/ 11151 h 847493"/>
              <a:gd name="connsiteX20" fmla="*/ 0 w 814039"/>
              <a:gd name="connsiteY20" fmla="*/ 0 h 8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4039" h="847493">
                <a:moveTo>
                  <a:pt x="814039" y="847493"/>
                </a:moveTo>
                <a:cubicBezTo>
                  <a:pt x="804681" y="841878"/>
                  <a:pt x="746730" y="813237"/>
                  <a:pt x="735980" y="791737"/>
                </a:cubicBezTo>
                <a:cubicBezTo>
                  <a:pt x="725466" y="770710"/>
                  <a:pt x="721112" y="747132"/>
                  <a:pt x="713678" y="724829"/>
                </a:cubicBezTo>
                <a:cubicBezTo>
                  <a:pt x="709961" y="713678"/>
                  <a:pt x="705377" y="702779"/>
                  <a:pt x="702526" y="691376"/>
                </a:cubicBezTo>
                <a:cubicBezTo>
                  <a:pt x="698545" y="675452"/>
                  <a:pt x="676477" y="582331"/>
                  <a:pt x="669073" y="579863"/>
                </a:cubicBezTo>
                <a:cubicBezTo>
                  <a:pt x="657922" y="576146"/>
                  <a:pt x="646133" y="573969"/>
                  <a:pt x="635619" y="568712"/>
                </a:cubicBezTo>
                <a:cubicBezTo>
                  <a:pt x="549148" y="525478"/>
                  <a:pt x="652800" y="563288"/>
                  <a:pt x="568712" y="535259"/>
                </a:cubicBezTo>
                <a:lnTo>
                  <a:pt x="512956" y="479503"/>
                </a:lnTo>
                <a:cubicBezTo>
                  <a:pt x="505522" y="472069"/>
                  <a:pt x="499401" y="463032"/>
                  <a:pt x="490653" y="457200"/>
                </a:cubicBezTo>
                <a:cubicBezTo>
                  <a:pt x="435332" y="420320"/>
                  <a:pt x="466673" y="444372"/>
                  <a:pt x="401443" y="379142"/>
                </a:cubicBezTo>
                <a:cubicBezTo>
                  <a:pt x="394009" y="371708"/>
                  <a:pt x="387889" y="362671"/>
                  <a:pt x="379141" y="356839"/>
                </a:cubicBezTo>
                <a:lnTo>
                  <a:pt x="312234" y="312234"/>
                </a:lnTo>
                <a:lnTo>
                  <a:pt x="289931" y="245327"/>
                </a:lnTo>
                <a:cubicBezTo>
                  <a:pt x="286214" y="234176"/>
                  <a:pt x="289931" y="215590"/>
                  <a:pt x="278780" y="211873"/>
                </a:cubicBezTo>
                <a:lnTo>
                  <a:pt x="245326" y="200722"/>
                </a:lnTo>
                <a:cubicBezTo>
                  <a:pt x="223379" y="186091"/>
                  <a:pt x="205460" y="177304"/>
                  <a:pt x="189570" y="156117"/>
                </a:cubicBezTo>
                <a:cubicBezTo>
                  <a:pt x="173487" y="134674"/>
                  <a:pt x="170394" y="97686"/>
                  <a:pt x="144965" y="89210"/>
                </a:cubicBezTo>
                <a:lnTo>
                  <a:pt x="78058" y="66907"/>
                </a:lnTo>
                <a:cubicBezTo>
                  <a:pt x="63190" y="55756"/>
                  <a:pt x="47731" y="45352"/>
                  <a:pt x="33453" y="33454"/>
                </a:cubicBezTo>
                <a:cubicBezTo>
                  <a:pt x="25376" y="26723"/>
                  <a:pt x="18585" y="18585"/>
                  <a:pt x="11151" y="11151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370" y="5947858"/>
            <a:ext cx="112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Boundaries in patch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150" y="3384200"/>
            <a:ext cx="89700" cy="8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50" y="3536600"/>
            <a:ext cx="89700" cy="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Edge Detection with Structured Random </a:t>
            </a:r>
            <a:r>
              <a:rPr lang="en-US" sz="3600" dirty="0"/>
              <a:t>Forests -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90689"/>
                <a:ext cx="5791200" cy="4435474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Extract overlapping 32x32 patches at three scales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Features are pixel values and pairwise differences in feature maps (LUV color, gradient magnitude, oriented gradient)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Predict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boundary maps in the central 16x16 region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trained decision trees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Average predictions for each pixel across all patches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90689"/>
                <a:ext cx="5791200" cy="4435474"/>
              </a:xfrm>
              <a:blipFill rotWithShape="0">
                <a:blip r:embed="rId2"/>
                <a:stretch>
                  <a:fillRect l="-1895" r="-263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991492"/>
            <a:ext cx="1973400" cy="131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78" t="52326" r="42864" b="25903"/>
          <a:stretch/>
        </p:blipFill>
        <p:spPr>
          <a:xfrm>
            <a:off x="8306828" y="2872197"/>
            <a:ext cx="517138" cy="517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31" t="46933" r="36501" b="18177"/>
          <a:stretch/>
        </p:blipFill>
        <p:spPr>
          <a:xfrm>
            <a:off x="6858000" y="2723060"/>
            <a:ext cx="761216" cy="761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5369" y="1580654"/>
            <a:ext cx="423993" cy="41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7238608" y="1991362"/>
            <a:ext cx="466761" cy="73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7800057" y="3103667"/>
            <a:ext cx="4183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652452"/>
            <a:ext cx="2152800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2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Edge Detection with Structured Random Forests - Results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1" y="2058182"/>
            <a:ext cx="4465429" cy="417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8343" y="1797316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BSDS 500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1913" y="1797316"/>
            <a:ext cx="2840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NYU Depth dataset edges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5942"/>
            <a:ext cx="4419600" cy="396022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6571" y="5638800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572000" y="5708496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51389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36400"/>
            <a:ext cx="8073001" cy="36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032400"/>
            <a:ext cx="8117851" cy="182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367" y="320670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Ground truth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367" y="50402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Results (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multiscale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finding edges 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88264"/>
            <a:ext cx="5127923" cy="5158477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Cues for 3D shape</a:t>
            </a:r>
          </a:p>
          <a:p>
            <a:endParaRPr lang="en-US" dirty="0" smtClean="0"/>
          </a:p>
          <a:p>
            <a:r>
              <a:rPr lang="en-US" dirty="0" smtClean="0"/>
              <a:t>Group pixels into objects or parts</a:t>
            </a:r>
          </a:p>
          <a:p>
            <a:endParaRPr lang="en-US" dirty="0"/>
          </a:p>
          <a:p>
            <a:r>
              <a:rPr lang="en-US" dirty="0" smtClean="0"/>
              <a:t>Guiding interactive image editing</a:t>
            </a:r>
          </a:p>
          <a:p>
            <a:endParaRPr lang="en-US" dirty="0"/>
          </a:p>
          <a:p>
            <a:r>
              <a:rPr lang="en-US" dirty="0"/>
              <a:t>Recover geometry and viewpoint</a:t>
            </a:r>
          </a:p>
        </p:txBody>
      </p:sp>
      <p:pic>
        <p:nvPicPr>
          <p:cNvPr id="92162" name="Picture 2" descr="http://imagedatabase.cs.washington.edu/demo/rst_1_0_3_0_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281" y="3134983"/>
            <a:ext cx="2327434" cy="174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4802754" y="4980714"/>
            <a:ext cx="4116388" cy="1862138"/>
            <a:chOff x="-28575" y="1676401"/>
            <a:chExt cx="9296400" cy="475456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7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57" name="Photo Editor Photo" r:id="rId4" imgW="9752381" imgH="7314286" progId="">
                    <p:embed/>
                  </p:oleObj>
                </mc:Choice>
                <mc:Fallback>
                  <p:oleObj name="Photo Editor Photo" r:id="rId4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7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31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965647" y="1684375"/>
            <a:ext cx="3799680" cy="1231078"/>
            <a:chOff x="3167030" y="1825625"/>
            <a:chExt cx="8466791" cy="27432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7030" y="1825625"/>
              <a:ext cx="2748611" cy="27432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6007" y="1825625"/>
              <a:ext cx="2748611" cy="27432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984" y="1825625"/>
              <a:ext cx="2768837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2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 (</a:t>
            </a:r>
            <a:r>
              <a:rPr lang="en-US" sz="3200" dirty="0" err="1" smtClean="0"/>
              <a:t>Isola</a:t>
            </a:r>
            <a:r>
              <a:rPr lang="en-US" sz="3200" dirty="0" smtClean="0"/>
              <a:t> et al. ECCV 2014)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6400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web.mit.edu/phillipi/www/publications/crisp_boundaries.pdf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1623"/>
            <a:ext cx="5905200" cy="197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77" y="3522151"/>
            <a:ext cx="6499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Pixel combinations that are unlikely to be together are edges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241481"/>
            <a:ext cx="2582321" cy="5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36" y="4388546"/>
            <a:ext cx="8525358" cy="2012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877" y="420388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9247" y="4205224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Spectral clustering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4234657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Kernel density estimation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320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07715"/>
            <a:ext cx="3334863" cy="26985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000" y="1482926"/>
            <a:ext cx="5389833" cy="524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Holistically-Nested Edge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428" y="1825625"/>
            <a:ext cx="6127144" cy="4498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4986" y="6550223"/>
            <a:ext cx="4359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3"/>
              </a:rPr>
              <a:t>Xie and Tu, Holistically-Nested </a:t>
            </a:r>
            <a:r>
              <a:rPr lang="en-US" sz="1400" dirty="0">
                <a:hlinkClick r:id="rId3"/>
              </a:rPr>
              <a:t>Edge </a:t>
            </a:r>
            <a:r>
              <a:rPr lang="en-US" sz="1400" dirty="0" smtClean="0">
                <a:hlinkClick r:id="rId3"/>
              </a:rPr>
              <a:t>Detection, ICCV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66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Holistically-Nested Edge Detection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989" y="1468195"/>
            <a:ext cx="5146021" cy="50661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4986" y="6550223"/>
            <a:ext cx="4359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3"/>
              </a:rPr>
              <a:t>Xie and Tu, Holistically-Nested </a:t>
            </a:r>
            <a:r>
              <a:rPr lang="en-US" sz="1400" dirty="0">
                <a:hlinkClick r:id="rId3"/>
              </a:rPr>
              <a:t>Edge </a:t>
            </a:r>
            <a:r>
              <a:rPr lang="en-US" sz="1400" dirty="0" smtClean="0">
                <a:hlinkClick r:id="rId3"/>
              </a:rPr>
              <a:t>Detection, ICCV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44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Local edge detection is mostly solved</a:t>
            </a:r>
          </a:p>
          <a:p>
            <a:pPr lvl="1"/>
            <a:r>
              <a:rPr lang="en-US" dirty="0" smtClean="0"/>
              <a:t>Intensity gradient, color, texture </a:t>
            </a:r>
          </a:p>
          <a:p>
            <a:endParaRPr lang="en-US" dirty="0" smtClean="0"/>
          </a:p>
          <a:p>
            <a:r>
              <a:rPr lang="en-US" dirty="0" smtClean="0"/>
              <a:t>Work on RGB-D edge detection is currently more active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Some methods take into account longer contours, but could probably do better</a:t>
            </a:r>
          </a:p>
          <a:p>
            <a:endParaRPr lang="en-US" dirty="0"/>
          </a:p>
          <a:p>
            <a:r>
              <a:rPr lang="en-US" dirty="0" smtClean="0"/>
              <a:t>Often used in combination with object detectors or region classifiers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Finding straight lines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4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Finding line segments using connected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9977"/>
            <a:ext cx="8229600" cy="54044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canny edges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</a:t>
            </a:r>
            <a:r>
              <a:rPr lang="en-US" sz="2000" dirty="0" err="1" smtClean="0"/>
              <a:t>gx</a:t>
            </a:r>
            <a:r>
              <a:rPr lang="en-US" sz="2000" dirty="0" smtClean="0"/>
              <a:t>, </a:t>
            </a:r>
            <a:r>
              <a:rPr lang="en-US" sz="2000" dirty="0" err="1" smtClean="0"/>
              <a:t>gy</a:t>
            </a:r>
            <a:r>
              <a:rPr lang="en-US" sz="2000" dirty="0" smtClean="0"/>
              <a:t> (</a:t>
            </a:r>
            <a:r>
              <a:rPr lang="en-US" sz="2000" dirty="0" err="1" smtClean="0"/>
              <a:t>DoG</a:t>
            </a:r>
            <a:r>
              <a:rPr lang="en-US" sz="2000" dirty="0" smtClean="0"/>
              <a:t> in </a:t>
            </a:r>
            <a:r>
              <a:rPr lang="en-US" sz="2000" dirty="0" err="1" smtClean="0"/>
              <a:t>x,y</a:t>
            </a:r>
            <a:r>
              <a:rPr lang="en-US" sz="2000" dirty="0" smtClean="0"/>
              <a:t> directions)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theta = </a:t>
            </a:r>
            <a:r>
              <a:rPr lang="en-US" sz="2000" dirty="0" err="1" smtClean="0"/>
              <a:t>atan</a:t>
            </a:r>
            <a:r>
              <a:rPr lang="en-US" sz="2000" dirty="0" smtClean="0"/>
              <a:t>(</a:t>
            </a:r>
            <a:r>
              <a:rPr lang="en-US" sz="2000" dirty="0" err="1" smtClean="0"/>
              <a:t>gy</a:t>
            </a:r>
            <a:r>
              <a:rPr lang="en-US" sz="2000" dirty="0" smtClean="0"/>
              <a:t> / </a:t>
            </a:r>
            <a:r>
              <a:rPr lang="en-US" sz="2000" dirty="0" err="1" smtClean="0"/>
              <a:t>gx</a:t>
            </a:r>
            <a:r>
              <a:rPr lang="en-US" sz="2000" dirty="0" smtClean="0"/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Assign each edge to one of 8 directions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For each direction d, get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: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find connected components for edge pixels with directions in {d-1, d, d+1}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straightness and theta of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 using </a:t>
            </a:r>
            <a:r>
              <a:rPr lang="en-US" sz="2400" dirty="0" err="1" smtClean="0"/>
              <a:t>eig</a:t>
            </a:r>
            <a:r>
              <a:rPr lang="en-US" sz="2400" dirty="0" smtClean="0"/>
              <a:t> of </a:t>
            </a:r>
            <a:r>
              <a:rPr lang="en-US" sz="2400" dirty="0" err="1" smtClean="0"/>
              <a:t>x,y</a:t>
            </a:r>
            <a:r>
              <a:rPr lang="en-US" sz="2400" dirty="0" smtClean="0"/>
              <a:t>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moment matrix of their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Threshold on straightness, store segment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969856"/>
              </p:ext>
            </p:extLst>
          </p:nvPr>
        </p:nvGraphicFramePr>
        <p:xfrm>
          <a:off x="381000" y="5116961"/>
          <a:ext cx="390906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6" name="Equation" r:id="rId3" imgW="2895480" imgH="507960" progId="Equation.3">
                  <p:embed/>
                </p:oleObj>
              </mc:Choice>
              <mc:Fallback>
                <p:oleObj name="Equation" r:id="rId3" imgW="28954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116961"/>
                        <a:ext cx="390906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299669"/>
              </p:ext>
            </p:extLst>
          </p:nvPr>
        </p:nvGraphicFramePr>
        <p:xfrm>
          <a:off x="4587875" y="5269361"/>
          <a:ext cx="1252538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7" name="Equation" r:id="rId5" imgW="927000" imgH="203040" progId="Equation.3">
                  <p:embed/>
                </p:oleObj>
              </mc:Choice>
              <mc:Fallback>
                <p:oleObj name="Equation" r:id="rId5" imgW="927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5269361"/>
                        <a:ext cx="1252538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178144"/>
              </p:ext>
            </p:extLst>
          </p:nvPr>
        </p:nvGraphicFramePr>
        <p:xfrm>
          <a:off x="6553200" y="5451923"/>
          <a:ext cx="2024063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8" name="Equation" r:id="rId7" imgW="1498320" imgH="203040" progId="Equation.3">
                  <p:embed/>
                </p:oleObj>
              </mc:Choice>
              <mc:Fallback>
                <p:oleObj name="Equation" r:id="rId7" imgW="1498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451923"/>
                        <a:ext cx="2024063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467394"/>
              </p:ext>
            </p:extLst>
          </p:nvPr>
        </p:nvGraphicFramePr>
        <p:xfrm>
          <a:off x="6913563" y="5726561"/>
          <a:ext cx="11493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69" name="Equation" r:id="rId9" imgW="850680" imgH="215640" progId="Equation.3">
                  <p:embed/>
                </p:oleObj>
              </mc:Choice>
              <mc:Fallback>
                <p:oleObj name="Equation" r:id="rId9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5726561"/>
                        <a:ext cx="114935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91400" y="4994723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Larger eigenvector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796600" y="5275323"/>
            <a:ext cx="180198" cy="76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5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Canny lines 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> … 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>straight edges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140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1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Binary image analysis: 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Origin of Edges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25061"/>
            <a:ext cx="7772400" cy="51248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Edges are caused by a variety of factors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588" y="9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96435" y="1421199"/>
            <a:ext cx="8342773" cy="4104341"/>
            <a:chOff x="2667000" y="1447800"/>
            <a:chExt cx="5808355" cy="2857500"/>
          </a:xfrm>
        </p:grpSpPr>
        <p:graphicFrame>
          <p:nvGraphicFramePr>
            <p:cNvPr id="307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1075023"/>
                </p:ext>
              </p:extLst>
            </p:nvPr>
          </p:nvGraphicFramePr>
          <p:xfrm>
            <a:off x="2667000" y="1447800"/>
            <a:ext cx="2990850" cy="285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2" name="Photo Editor Photo" r:id="rId4" imgW="2991268" imgH="2857899" progId="">
                    <p:embed/>
                  </p:oleObj>
                </mc:Choice>
                <mc:Fallback>
                  <p:oleObj name="Photo Editor Photo" r:id="rId4" imgW="2991268" imgH="285789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1447800"/>
                          <a:ext cx="2990850" cy="2857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5638800" y="2330450"/>
              <a:ext cx="1977353" cy="350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depth discontinuity</a:t>
              </a:r>
            </a:p>
          </p:txBody>
        </p:sp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5638800" y="2971800"/>
              <a:ext cx="2635043" cy="350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surface color discontinuity</a:t>
              </a:r>
            </a:p>
          </p:txBody>
        </p: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5638800" y="3625850"/>
              <a:ext cx="2548110" cy="350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illumination discontinuity</a:t>
              </a: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5638800" y="1676400"/>
              <a:ext cx="2836555" cy="350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surface normal discontinuity</a:t>
              </a:r>
            </a:p>
          </p:txBody>
        </p:sp>
      </p:grp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7239000" y="6477000"/>
            <a:ext cx="18415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323202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Two pixel values</a:t>
            </a:r>
          </a:p>
          <a:p>
            <a:pPr lvl="1" eaLnBrk="1" hangingPunct="1"/>
            <a:r>
              <a:rPr lang="en-US" dirty="0" smtClean="0"/>
              <a:t>Foreground and background</a:t>
            </a:r>
          </a:p>
          <a:p>
            <a:pPr lvl="1" eaLnBrk="1" hangingPunct="1"/>
            <a:r>
              <a:rPr lang="en-US" dirty="0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3625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br>
              <a:rPr lang="en-US" sz="2400" dirty="0" smtClean="0"/>
            </a:b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pic>
        <p:nvPicPr>
          <p:cNvPr id="4" name="Picture 5" descr="canny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388" y="2949575"/>
            <a:ext cx="24701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150" y="2949575"/>
            <a:ext cx="24828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br>
              <a:rPr lang="en-US" sz="2400" dirty="0" smtClean="0"/>
            </a:b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br>
              <a:rPr lang="en-US" sz="2400" dirty="0" smtClean="0"/>
            </a:b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191000"/>
            <a:ext cx="518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</p:spTree>
    <p:extLst>
      <p:ext uri="{BB962C8B-B14F-4D97-AF65-F5344CB8AC3E}">
        <p14:creationId xmlns:p14="http://schemas.microsoft.com/office/powerpoint/2010/main" val="17073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7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6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</a:t>
            </a:r>
            <a:r>
              <a:rPr lang="en-US" sz="2800" b="1" dirty="0" smtClean="0">
                <a:solidFill>
                  <a:srgbClr val="FF0000"/>
                </a:solidFill>
              </a:rPr>
              <a:t>structuring element </a:t>
            </a:r>
            <a:r>
              <a:rPr lang="en-US" sz="2800" dirty="0" smtClean="0"/>
              <a:t>and binary image.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28650" y="75674"/>
            <a:ext cx="7886700" cy="914401"/>
          </a:xfrm>
        </p:spPr>
        <p:txBody>
          <a:bodyPr>
            <a:normAutofit/>
          </a:bodyPr>
          <a:lstStyle/>
          <a:p>
            <a:r>
              <a:rPr lang="en-US" dirty="0" err="1" smtClean="0"/>
              <a:t>Closeup</a:t>
            </a:r>
            <a:r>
              <a:rPr lang="en-US" dirty="0" smtClean="0"/>
              <a:t> of edges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27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1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At each position: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Dilation</a:t>
            </a:r>
            <a:r>
              <a:rPr lang="en-US" sz="2800" dirty="0" smtClean="0"/>
              <a:t>: if current pixel is foreground, OR the structuring element with the input image.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18004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endParaRPr lang="en-US" sz="2400" b="1" kern="1200" dirty="0" smtClean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94594" name="Object 2"/>
          <p:cNvGraphicFramePr>
            <a:graphicFrameLocks noChangeAspect="1"/>
          </p:cNvGraphicFramePr>
          <p:nvPr/>
        </p:nvGraphicFramePr>
        <p:xfrm>
          <a:off x="5499100" y="3192463"/>
          <a:ext cx="31067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9" name="Ligning" r:id="rId4" imgW="1117440" imgH="203040" progId="Equation.3">
                  <p:embed/>
                </p:oleObj>
              </mc:Choice>
              <mc:Fallback>
                <p:oleObj name="Ligning" r:id="rId4" imgW="1117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3192463"/>
                        <a:ext cx="3106738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1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16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91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96674"/>
              </p:ext>
            </p:extLst>
          </p:nvPr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437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403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6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1550988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4495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448300" y="42291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829300" y="42291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057900" y="4229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8100" y="51435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628650" y="75674"/>
            <a:ext cx="78867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Closeup of edges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46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095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816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09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2466" name="Picture 2" descr="https://upload.wikimedia.org/wikipedia/commons/thumb/8/8d/Dilation.png/220px-Dil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692" y="1690689"/>
            <a:ext cx="4820616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foreground, OR the structuring element with the input image.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element’s nonzero entries is foreground, OR the current pixel with S.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0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02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01" name="Text Box 68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84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6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25" name="Text Box 72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2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47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26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464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57600" y="45720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753100" y="4610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895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086100" y="51435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628650" y="75674"/>
            <a:ext cx="78867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Closeup of edges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72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13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815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58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3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03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63490" name="Picture 2" descr="https://upload.wikimedia.org/wikipedia/commons/thumb/3/3a/Erosion.png/220px-Ero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692" y="1690689"/>
            <a:ext cx="4820616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2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First erode,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0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First dilate,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8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lower_dilat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350" y="3657600"/>
            <a:ext cx="38703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>
          <a:xfrm>
            <a:off x="428822" y="106363"/>
            <a:ext cx="8500767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Morphology operators on grayscale images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300038" y="1600200"/>
            <a:ext cx="8686800" cy="2770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Dilation and erosion typically performed on binary images.</a:t>
            </a:r>
          </a:p>
          <a:p>
            <a:r>
              <a:rPr lang="en-US" sz="2800" dirty="0" smtClean="0"/>
              <a:t>If image is grayscale: </a:t>
            </a:r>
            <a:endParaRPr lang="en-US" dirty="0"/>
          </a:p>
          <a:p>
            <a:pPr lvl="1"/>
            <a:r>
              <a:rPr lang="en-US" dirty="0" err="1" smtClean="0"/>
              <a:t>Diation</a:t>
            </a:r>
            <a:r>
              <a:rPr lang="en-US" dirty="0" smtClean="0"/>
              <a:t>: take the neighborhood </a:t>
            </a:r>
            <a:r>
              <a:rPr lang="en-US" b="1" dirty="0" smtClean="0"/>
              <a:t>MAX</a:t>
            </a:r>
          </a:p>
          <a:p>
            <a:pPr lvl="1"/>
            <a:r>
              <a:rPr lang="en-US" sz="2400" dirty="0" smtClean="0"/>
              <a:t>Erosion: take the neighborhood </a:t>
            </a:r>
            <a:r>
              <a:rPr lang="en-US" sz="2400" b="1" dirty="0" smtClean="0"/>
              <a:t>MIN</a:t>
            </a:r>
          </a:p>
        </p:txBody>
      </p:sp>
      <p:pic>
        <p:nvPicPr>
          <p:cNvPr id="93189" name="Picture 3" descr="gray_flow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3825875"/>
            <a:ext cx="28543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5" descr="flower_erode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988" y="3825875"/>
            <a:ext cx="293052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Box 6"/>
          <p:cNvSpPr txBox="1">
            <a:spLocks noChangeArrowheads="1"/>
          </p:cNvSpPr>
          <p:nvPr/>
        </p:nvSpPr>
        <p:spPr bwMode="auto">
          <a:xfrm>
            <a:off x="811213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93192" name="TextBox 7"/>
          <p:cNvSpPr txBox="1">
            <a:spLocks noChangeArrowheads="1"/>
          </p:cNvSpPr>
          <p:nvPr/>
        </p:nvSpPr>
        <p:spPr bwMode="auto">
          <a:xfrm>
            <a:off x="4206875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dilated</a:t>
            </a:r>
          </a:p>
        </p:txBody>
      </p:sp>
      <p:sp>
        <p:nvSpPr>
          <p:cNvPr id="93193" name="TextBox 8"/>
          <p:cNvSpPr txBox="1">
            <a:spLocks noChangeArrowheads="1"/>
          </p:cNvSpPr>
          <p:nvPr/>
        </p:nvSpPr>
        <p:spPr bwMode="auto">
          <a:xfrm>
            <a:off x="7200900" y="579278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eroded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8943</TotalTime>
  <Words>3102</Words>
  <Application>Microsoft Office PowerPoint</Application>
  <PresentationFormat>On-screen Show (4:3)</PresentationFormat>
  <Paragraphs>1035</Paragraphs>
  <Slides>117</Slides>
  <Notes>76</Notes>
  <HiddenSlides>7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117</vt:i4>
      </vt:variant>
    </vt:vector>
  </HeadingPairs>
  <TitlesOfParts>
    <vt:vector size="131" baseType="lpstr">
      <vt:lpstr>Arial</vt:lpstr>
      <vt:lpstr>Calibri</vt:lpstr>
      <vt:lpstr>Calibri Light</vt:lpstr>
      <vt:lpstr>Cambria Math</vt:lpstr>
      <vt:lpstr>Courier New</vt:lpstr>
      <vt:lpstr>Symbol</vt:lpstr>
      <vt:lpstr>Tahoma</vt:lpstr>
      <vt:lpstr>Times New Roman</vt:lpstr>
      <vt:lpstr>Wingdings</vt:lpstr>
      <vt:lpstr>Office Theme</vt:lpstr>
      <vt:lpstr>Bitmap Image</vt:lpstr>
      <vt:lpstr>Photo Editor Photo</vt:lpstr>
      <vt:lpstr>Equation</vt:lpstr>
      <vt:lpstr>Ligning</vt:lpstr>
      <vt:lpstr>Edge Detection</vt:lpstr>
      <vt:lpstr>Administrative Stuffs</vt:lpstr>
      <vt:lpstr>Previous three classes: Image Filtering</vt:lpstr>
      <vt:lpstr>Today’s class</vt:lpstr>
      <vt:lpstr>Why finding edges is important?</vt:lpstr>
      <vt:lpstr>Origin of Edges</vt:lpstr>
      <vt:lpstr>Closeup of edges</vt:lpstr>
      <vt:lpstr>PowerPoint Presentation</vt:lpstr>
      <vt:lpstr>PowerPoint Presentation</vt:lpstr>
      <vt:lpstr>PowerPoint Presentation</vt:lpstr>
      <vt:lpstr>Characterizing edges</vt:lpstr>
      <vt:lpstr>Intensity profile</vt:lpstr>
      <vt:lpstr>With a little Gaussian noise</vt:lpstr>
      <vt:lpstr>Effects of noise</vt:lpstr>
      <vt:lpstr>Effects of noise</vt:lpstr>
      <vt:lpstr>Solution: smooth first</vt:lpstr>
      <vt:lpstr>Derivative theorem of convolution</vt:lpstr>
      <vt:lpstr>Derivative of Gaussian filter</vt:lpstr>
      <vt:lpstr>Tradeoff between smoothing and localization</vt:lpstr>
      <vt:lpstr>Implementation issues</vt:lpstr>
      <vt:lpstr>Designing an edge detector</vt:lpstr>
      <vt:lpstr>Canny edge detector</vt:lpstr>
      <vt:lpstr>Example</vt:lpstr>
      <vt:lpstr>Derivative of Gaussian filter</vt:lpstr>
      <vt:lpstr>Compute Gradients (DoG)</vt:lpstr>
      <vt:lpstr>Get Orientation at Each Pixel</vt:lpstr>
      <vt:lpstr>Non-maximum suppression for each orientation</vt:lpstr>
      <vt:lpstr>Bilinear Interpolation</vt:lpstr>
      <vt:lpstr>Sidebar: Interpolation options</vt:lpstr>
      <vt:lpstr>Before Non-max Suppression</vt:lpstr>
      <vt:lpstr>After non-max suppression</vt:lpstr>
      <vt:lpstr>Hysteresis thresholding</vt:lpstr>
      <vt:lpstr>Hysteresis thresholding</vt:lpstr>
      <vt:lpstr>Final Canny Edges</vt:lpstr>
      <vt:lpstr>Canny edge detector</vt:lpstr>
      <vt:lpstr>Effect of  (Gaussian kernel spread/size)</vt:lpstr>
      <vt:lpstr>Learning to detect boundaries</vt:lpstr>
      <vt:lpstr>pB boundary detector</vt:lpstr>
      <vt:lpstr>pB Boundary Detector</vt:lpstr>
      <vt:lpstr>PowerPoint Presentation</vt:lpstr>
      <vt:lpstr>Results</vt:lpstr>
      <vt:lpstr>Results</vt:lpstr>
      <vt:lpstr>PowerPoint Presentation</vt:lpstr>
      <vt:lpstr>PowerPoint Presentation</vt:lpstr>
      <vt:lpstr>Global pB boundary detector</vt:lpstr>
      <vt:lpstr>Edge Detection with Structured Random Forests (Dollar and Zitnick ICCV 2013)</vt:lpstr>
      <vt:lpstr>Edge Detection with Structured Random Forests - Algorithm</vt:lpstr>
      <vt:lpstr>Edge Detection with Structured Random Forests - Results</vt:lpstr>
      <vt:lpstr>Edge Detection with Structured Random Forests</vt:lpstr>
      <vt:lpstr>Crisp Boundary Detection using Pointwise Mutual Information (Isola et al. ECCV 2014)</vt:lpstr>
      <vt:lpstr>Crisp Boundary Detection using Pointwise Mutual Information</vt:lpstr>
      <vt:lpstr>Holistically-Nested Edge Detection</vt:lpstr>
      <vt:lpstr>Holistically-Nested Edge Detection</vt:lpstr>
      <vt:lpstr>State of edge detection</vt:lpstr>
      <vt:lpstr>Finding straight lines</vt:lpstr>
      <vt:lpstr>Finding line segments using connected components</vt:lpstr>
      <vt:lpstr>Canny lines  … straight edges</vt:lpstr>
      <vt:lpstr>Binary images</vt:lpstr>
      <vt:lpstr>Binary image analysis: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Morphology operators on grayscale images</vt:lpstr>
      <vt:lpstr>Issues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Sequential connected components</vt:lpstr>
      <vt:lpstr>Connected components</vt:lpstr>
      <vt:lpstr>Region properties</vt:lpstr>
      <vt:lpstr>Circularity</vt:lpstr>
      <vt:lpstr>Binary image analysis:  basic steps (recap)</vt:lpstr>
      <vt:lpstr>Matlab</vt:lpstr>
      <vt:lpstr>Example using binary image analysis: OCR</vt:lpstr>
      <vt:lpstr>PowerPoint Presentation</vt:lpstr>
      <vt:lpstr>Binary images</vt:lpstr>
      <vt:lpstr>Things to remember</vt:lpstr>
      <vt:lpstr>Next classes: Correspondence and Alignment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200</cp:revision>
  <dcterms:created xsi:type="dcterms:W3CDTF">2016-08-21T04:59:05Z</dcterms:created>
  <dcterms:modified xsi:type="dcterms:W3CDTF">2018-09-06T21:13:54Z</dcterms:modified>
</cp:coreProperties>
</file>