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7" r:id="rId2"/>
    <p:sldId id="262" r:id="rId3"/>
    <p:sldId id="394" r:id="rId4"/>
    <p:sldId id="260" r:id="rId5"/>
    <p:sldId id="259" r:id="rId6"/>
    <p:sldId id="261" r:id="rId7"/>
    <p:sldId id="277" r:id="rId8"/>
    <p:sldId id="276" r:id="rId9"/>
    <p:sldId id="282" r:id="rId10"/>
    <p:sldId id="278" r:id="rId11"/>
    <p:sldId id="279" r:id="rId12"/>
    <p:sldId id="280" r:id="rId13"/>
    <p:sldId id="286" r:id="rId14"/>
    <p:sldId id="288" r:id="rId15"/>
    <p:sldId id="292" r:id="rId16"/>
    <p:sldId id="293" r:id="rId17"/>
    <p:sldId id="294" r:id="rId18"/>
    <p:sldId id="295" r:id="rId19"/>
    <p:sldId id="308" r:id="rId20"/>
    <p:sldId id="297" r:id="rId21"/>
    <p:sldId id="309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291" r:id="rId30"/>
    <p:sldId id="306" r:id="rId31"/>
    <p:sldId id="274" r:id="rId32"/>
    <p:sldId id="382" r:id="rId33"/>
    <p:sldId id="383" r:id="rId34"/>
    <p:sldId id="384" r:id="rId35"/>
    <p:sldId id="385" r:id="rId36"/>
    <p:sldId id="390" r:id="rId37"/>
    <p:sldId id="331" r:id="rId38"/>
    <p:sldId id="341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80" r:id="rId47"/>
    <p:sldId id="340" r:id="rId48"/>
    <p:sldId id="342" r:id="rId49"/>
    <p:sldId id="386" r:id="rId50"/>
    <p:sldId id="387" r:id="rId51"/>
    <p:sldId id="388" r:id="rId52"/>
    <p:sldId id="389" r:id="rId53"/>
    <p:sldId id="344" r:id="rId54"/>
    <p:sldId id="345" r:id="rId55"/>
    <p:sldId id="346" r:id="rId56"/>
    <p:sldId id="347" r:id="rId57"/>
    <p:sldId id="348" r:id="rId58"/>
    <p:sldId id="328" r:id="rId59"/>
    <p:sldId id="329" r:id="rId60"/>
    <p:sldId id="330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81" r:id="rId73"/>
    <p:sldId id="362" r:id="rId74"/>
    <p:sldId id="363" r:id="rId75"/>
    <p:sldId id="364" r:id="rId76"/>
    <p:sldId id="366" r:id="rId77"/>
    <p:sldId id="367" r:id="rId78"/>
    <p:sldId id="368" r:id="rId79"/>
    <p:sldId id="369" r:id="rId80"/>
    <p:sldId id="370" r:id="rId81"/>
    <p:sldId id="371" r:id="rId82"/>
    <p:sldId id="372" r:id="rId83"/>
    <p:sldId id="373" r:id="rId84"/>
    <p:sldId id="374" r:id="rId85"/>
    <p:sldId id="375" r:id="rId86"/>
    <p:sldId id="376" r:id="rId87"/>
    <p:sldId id="393" r:id="rId88"/>
    <p:sldId id="377" r:id="rId89"/>
    <p:sldId id="391" r:id="rId90"/>
    <p:sldId id="258" r:id="rId91"/>
    <p:sldId id="266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7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albedo</a:t>
            </a:r>
            <a:r>
              <a:rPr lang="en-US" baseline="0" dirty="0" smtClean="0"/>
              <a:t> is the fraction of light reflected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1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Floaty</a:t>
            </a:r>
            <a:r>
              <a:rPr lang="en-US" dirty="0" smtClean="0"/>
              <a:t> things in your vision are white blood</a:t>
            </a:r>
            <a:r>
              <a:rPr lang="en-US" baseline="0" dirty="0" smtClean="0"/>
              <a:t> cells in capillaries.  Some animals have two </a:t>
            </a:r>
            <a:r>
              <a:rPr lang="en-US" baseline="0" dirty="0" err="1" smtClean="0"/>
              <a:t>foveas</a:t>
            </a:r>
            <a:r>
              <a:rPr lang="en-US" baseline="0" dirty="0" smtClean="0"/>
              <a:t> (some birds) and some have none (cats and dogs).  100x sensors than nerve fibers: much processing (e.g., center surround) in retina itself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01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CF6DC8-1850-49D1-B7CD-17E1C25FB60F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sym typeface="Symbol" pitchFamily="18" charset="2"/>
              </a:rPr>
              <a:t>  </a:t>
            </a:r>
            <a:r>
              <a:rPr 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 smtClean="0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1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7B3E6-F0DF-4A63-90DC-798A9EA95A93}" type="slidenum">
              <a:rPr lang="en-US" altLang="en-US" sz="1200">
                <a:solidFill>
                  <a:srgbClr val="000000"/>
                </a:solidFill>
              </a:rPr>
              <a:pPr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69050" cy="358298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16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far, most people have gotten away with just knowing that differences are important and designing features that measure differences.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1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6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9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5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4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3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9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1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1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1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0ahUKEwi4j7KvudrOAhWI2R4KHT_ID6MQjhwIBQ&amp;url=http://www.renemagritte.org/empire-of-light.jsp&amp;bvm=bv.129759880,d.dmo&amp;psig=AFQjCNEhrgcW0BL_R95ZjbTQs6-4mVteUw&amp;ust=147214170948450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://en.wikipedia.org/wiki/Lambert's_cosine_la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CEADVISE@vt.edu" TargetMode="External"/><Relationship Id="rId2" Type="http://schemas.openxmlformats.org/officeDocument/2006/relationships/hyperlink" Target="https://piazza.com/class/j6vqe2ljo9y4l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b/b1/Colouring_pencils.jpg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otometric_stereo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dartmouth.edu/farid/downloads/publications/tog14.pdf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halk.co.uk/amusements/OpticalIllusions/colourPerception/colourPerception.html" TargetMode="Externa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taff.fnwi.uva.nl/th.gevers/pub/GeversPAMI09.pdf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en/b/b6/The_Empire_of_Light_MO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41" y="0"/>
            <a:ext cx="86155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666413" y="6596390"/>
            <a:ext cx="26340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u="sng" dirty="0">
                <a:solidFill>
                  <a:srgbClr val="FFFFFF"/>
                </a:solidFill>
                <a:latin typeface="arial" panose="020B0604020202020204" pitchFamily="34" charset="0"/>
                <a:hlinkClick r:id="rId3"/>
              </a:rPr>
              <a:t>Empire of Light, 1950 by Rene Magritte</a:t>
            </a:r>
            <a:endParaRPr lang="en-US" sz="11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2140" y="0"/>
            <a:ext cx="8615579" cy="1051168"/>
          </a:xfrm>
          <a:prstGeom prst="rect">
            <a:avLst/>
          </a:prstGeom>
          <a:solidFill>
            <a:srgbClr val="7F7F7F">
              <a:alpha val="50196"/>
            </a:srgbClr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chemeClr val="bg1"/>
                </a:solidFill>
              </a:rPr>
              <a:t>Light and Color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702140" y="5791200"/>
            <a:ext cx="8615579" cy="1066800"/>
          </a:xfrm>
          <a:prstGeom prst="rect">
            <a:avLst/>
          </a:prstGeom>
          <a:solidFill>
            <a:srgbClr val="7F7F7F">
              <a:alpha val="50196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</a:rPr>
              <a:t>Computer Vision</a:t>
            </a:r>
          </a:p>
          <a:p>
            <a:r>
              <a:rPr lang="en-US" sz="3200" dirty="0">
                <a:solidFill>
                  <a:schemeClr val="bg1"/>
                </a:solidFill>
              </a:rPr>
              <a:t>Jia-Bin </a:t>
            </a:r>
            <a:r>
              <a:rPr lang="en-US" sz="3200" dirty="0" smtClean="0">
                <a:solidFill>
                  <a:schemeClr val="bg1"/>
                </a:solidFill>
              </a:rPr>
              <a:t>Huang, Virginia Tech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913445" y="0"/>
            <a:ext cx="8365110" cy="6805667"/>
            <a:chOff x="8686800" y="1690688"/>
            <a:chExt cx="2855628" cy="23232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2617415"/>
              <a:ext cx="2855628" cy="139654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1690688"/>
              <a:ext cx="2855628" cy="889252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pic>
        <p:nvPicPr>
          <p:cNvPr id="32772" name="Picture 5" descr="humaney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7696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7467600" y="3429000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Digital Camera</a:t>
            </a:r>
          </a:p>
        </p:txBody>
      </p:sp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7772401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The Eye</a:t>
            </a:r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5013326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42865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33732"/>
            <a:ext cx="6009524" cy="431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Sensor Array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96" y="2810916"/>
            <a:ext cx="2552191" cy="256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8270055" y="5471124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/>
              <a:t>CMOS sensor</a:t>
            </a:r>
          </a:p>
        </p:txBody>
      </p:sp>
    </p:spTree>
    <p:extLst>
      <p:ext uri="{BB962C8B-B14F-4D97-AF65-F5344CB8AC3E}">
        <p14:creationId xmlns:p14="http://schemas.microsoft.com/office/powerpoint/2010/main" val="22540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humans see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8633" y="6413717"/>
            <a:ext cx="2225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Larry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Zitnick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1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computers see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342151" y="1418286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8633" y="6413717"/>
            <a:ext cx="2225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Larry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Zitnick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8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7266952" y="5172230"/>
            <a:ext cx="209697" cy="59586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 rot="16200000">
            <a:off x="7574228" y="5053217"/>
            <a:ext cx="1524000" cy="83388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a pixel get its value?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87988" y="3107960"/>
            <a:ext cx="2743200" cy="2895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84430" y="162206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H="1">
            <a:off x="3688830" y="1947264"/>
            <a:ext cx="2951396" cy="230369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87456" y="2442454"/>
            <a:ext cx="143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emitted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88830" y="4250961"/>
            <a:ext cx="4495800" cy="15359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54796" y="623216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29397" y="5786943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66258" y="3936746"/>
            <a:ext cx="249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Fraction of light reflects into camera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577" y="6500639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a pixel get its value?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05827"/>
            <a:ext cx="5397034" cy="4320337"/>
          </a:xfrm>
        </p:spPr>
        <p:txBody>
          <a:bodyPr/>
          <a:lstStyle/>
          <a:p>
            <a:r>
              <a:rPr lang="en-US" dirty="0" smtClean="0"/>
              <a:t>Major factors</a:t>
            </a:r>
          </a:p>
          <a:p>
            <a:pPr lvl="1"/>
            <a:r>
              <a:rPr lang="en-US" dirty="0" smtClean="0"/>
              <a:t>Illumination strength and direction</a:t>
            </a:r>
          </a:p>
          <a:p>
            <a:pPr lvl="1"/>
            <a:r>
              <a:rPr lang="en-US" dirty="0" smtClean="0"/>
              <a:t>Surface geometry</a:t>
            </a:r>
          </a:p>
          <a:p>
            <a:pPr lvl="1"/>
            <a:r>
              <a:rPr lang="en-US" dirty="0" smtClean="0"/>
              <a:t>Surface material </a:t>
            </a:r>
          </a:p>
          <a:p>
            <a:pPr lvl="1"/>
            <a:r>
              <a:rPr lang="en-US" dirty="0" smtClean="0"/>
              <a:t>Nearby surfaces</a:t>
            </a:r>
          </a:p>
          <a:p>
            <a:pPr lvl="1"/>
            <a:r>
              <a:rPr lang="en-US" dirty="0" smtClean="0"/>
              <a:t>Camera gain/exposure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217089" y="1805827"/>
            <a:ext cx="4016370" cy="3048000"/>
            <a:chOff x="6235234" y="904372"/>
            <a:chExt cx="4016370" cy="3048000"/>
          </a:xfrm>
        </p:grpSpPr>
        <p:sp>
          <p:nvSpPr>
            <p:cNvPr id="4" name="Rectangle 3"/>
            <p:cNvSpPr/>
            <p:nvPr/>
          </p:nvSpPr>
          <p:spPr>
            <a:xfrm>
              <a:off x="6235234" y="904372"/>
              <a:ext cx="4016370" cy="3048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6235234" y="1018673"/>
              <a:ext cx="3801456" cy="2811529"/>
              <a:chOff x="508958" y="1104900"/>
              <a:chExt cx="7175955" cy="530728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787921" y="4655069"/>
                <a:ext cx="209697" cy="59586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rapezoid 11"/>
              <p:cNvSpPr/>
              <p:nvPr/>
            </p:nvSpPr>
            <p:spPr>
              <a:xfrm rot="16200000">
                <a:off x="6095198" y="4536056"/>
                <a:ext cx="1524000" cy="833887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508958" y="2590800"/>
                <a:ext cx="2743200" cy="2895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scene3d>
                <a:camera prst="perspectiveContrastingRightFacing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105400" y="1104900"/>
                <a:ext cx="381000" cy="381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/>
              <p:cNvCxnSpPr>
                <a:stCxn id="6" idx="3"/>
              </p:cNvCxnSpPr>
              <p:nvPr/>
            </p:nvCxnSpPr>
            <p:spPr>
              <a:xfrm flipH="1">
                <a:off x="2209800" y="1430104"/>
                <a:ext cx="2951396" cy="230369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4408426" y="1925294"/>
                <a:ext cx="2703034" cy="697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Light emitted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2209800" y="3733800"/>
                <a:ext cx="4495800" cy="153598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138039" y="5715001"/>
                <a:ext cx="1546874" cy="697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Sensor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650205" y="3123765"/>
                <a:ext cx="3531822" cy="1220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Light reflected to camera</a:t>
                </a: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46577" y="6500639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models of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2125"/>
            <a:ext cx="7976506" cy="4364039"/>
          </a:xfrm>
        </p:spPr>
        <p:txBody>
          <a:bodyPr/>
          <a:lstStyle/>
          <a:p>
            <a:r>
              <a:rPr lang="en-US" b="1" dirty="0" smtClean="0"/>
              <a:t>Specular</a:t>
            </a:r>
            <a:r>
              <a:rPr lang="en-US" dirty="0" smtClean="0"/>
              <a:t>: light bounces off at the incident angle</a:t>
            </a:r>
          </a:p>
          <a:p>
            <a:pPr lvl="1"/>
            <a:r>
              <a:rPr lang="en-US" dirty="0" smtClean="0"/>
              <a:t>E.g., mirror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Diffuse</a:t>
            </a:r>
            <a:r>
              <a:rPr lang="en-US" dirty="0" smtClean="0"/>
              <a:t>: light scatters in all directions</a:t>
            </a:r>
          </a:p>
          <a:p>
            <a:pPr lvl="1"/>
            <a:r>
              <a:rPr lang="en-US" dirty="0" smtClean="0"/>
              <a:t>E.g., brick, cloth, rough wood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033054" y="1830911"/>
            <a:ext cx="5283812" cy="1856070"/>
            <a:chOff x="7129862" y="1922770"/>
            <a:chExt cx="4455036" cy="1564942"/>
          </a:xfrm>
        </p:grpSpPr>
        <p:sp>
          <p:nvSpPr>
            <p:cNvPr id="9" name="TextBox 8"/>
            <p:cNvSpPr txBox="1"/>
            <p:nvPr/>
          </p:nvSpPr>
          <p:spPr>
            <a:xfrm>
              <a:off x="9691276" y="2423774"/>
              <a:ext cx="1893622" cy="33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incoming light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129862" y="1922770"/>
              <a:ext cx="3037664" cy="1564942"/>
              <a:chOff x="7129862" y="1922770"/>
              <a:chExt cx="3037664" cy="1564942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7466139" y="3487712"/>
                <a:ext cx="2500313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9691276" y="1922770"/>
                <a:ext cx="476250" cy="47625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Arrow Connector 6"/>
              <p:cNvCxnSpPr>
                <a:stCxn id="6" idx="3"/>
              </p:cNvCxnSpPr>
              <p:nvPr/>
            </p:nvCxnSpPr>
            <p:spPr>
              <a:xfrm flipH="1">
                <a:off x="8894889" y="2329275"/>
                <a:ext cx="866133" cy="11101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8248118" y="2731958"/>
                <a:ext cx="646771" cy="6813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7129862" y="2371011"/>
                <a:ext cx="1823591" cy="337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specular reflection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9166638" y="3070105"/>
                    <a:ext cx="39946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Θ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66638" y="3070105"/>
                    <a:ext cx="39946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8241386" y="3070105"/>
                    <a:ext cx="39946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Θ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41386" y="3070105"/>
                    <a:ext cx="399468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" name="Group 7"/>
          <p:cNvGrpSpPr/>
          <p:nvPr/>
        </p:nvGrpSpPr>
        <p:grpSpPr>
          <a:xfrm>
            <a:off x="7033054" y="4169948"/>
            <a:ext cx="5037125" cy="1951178"/>
            <a:chOff x="7033055" y="5132879"/>
            <a:chExt cx="4247042" cy="1645132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7190964" y="6778011"/>
              <a:ext cx="250031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519579" y="5132879"/>
              <a:ext cx="476250" cy="47625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stCxn id="17" idx="3"/>
            </p:cNvCxnSpPr>
            <p:nvPr/>
          </p:nvCxnSpPr>
          <p:spPr>
            <a:xfrm flipH="1">
              <a:off x="8619716" y="5539384"/>
              <a:ext cx="969608" cy="11642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516808" y="5602516"/>
              <a:ext cx="1763289" cy="33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incoming light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6200000" flipV="1">
              <a:off x="7964869" y="6048755"/>
              <a:ext cx="714378" cy="5953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7667213" y="6346411"/>
              <a:ext cx="952500" cy="3571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8638763" y="6349386"/>
              <a:ext cx="952500" cy="3571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033055" y="5609129"/>
              <a:ext cx="1687082" cy="337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diffuse reflection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577" y="6500639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Lambertian</a:t>
            </a:r>
            <a:r>
              <a:rPr lang="en-US" dirty="0" smtClean="0"/>
              <a:t> reflectance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58780"/>
                <a:ext cx="9067801" cy="426738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Some </a:t>
                </a:r>
                <a:r>
                  <a:rPr lang="en-US" dirty="0"/>
                  <a:t>light is absorbed (function of albedo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𝜌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Remaining light is scattered (diffuse reflection)</a:t>
                </a:r>
              </a:p>
              <a:p>
                <a:r>
                  <a:rPr lang="en-US" dirty="0"/>
                  <a:t>Examples: soft cloth, concrete, matte paints</a:t>
                </a:r>
              </a:p>
            </p:txBody>
          </p:sp>
        </mc:Choice>
        <mc:Fallback xmlns="">
          <p:sp>
            <p:nvSpPr>
              <p:cNvPr id="38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58780"/>
                <a:ext cx="9067801" cy="4267384"/>
              </a:xfrm>
              <a:blipFill rotWithShape="0">
                <a:blip r:embed="rId3"/>
                <a:stretch>
                  <a:fillRect l="-1210" t="-2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610308" y="3500205"/>
            <a:ext cx="8971384" cy="2999464"/>
            <a:chOff x="2057401" y="3575180"/>
            <a:chExt cx="8119432" cy="2714625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366834" y="6289805"/>
              <a:ext cx="250031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9224333" y="3953205"/>
              <a:ext cx="476250" cy="47625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>
              <a:stCxn id="40" idx="3"/>
            </p:cNvCxnSpPr>
            <p:nvPr/>
          </p:nvCxnSpPr>
          <p:spPr>
            <a:xfrm rot="5400000">
              <a:off x="7616992" y="4538304"/>
              <a:ext cx="1855683" cy="14984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806839" y="3575180"/>
              <a:ext cx="1369994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light source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rot="16200000" flipV="1">
              <a:off x="7140739" y="5560549"/>
              <a:ext cx="714378" cy="5953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0800000">
              <a:off x="6843083" y="5858205"/>
              <a:ext cx="952500" cy="3571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7814633" y="5861180"/>
              <a:ext cx="952500" cy="3571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057401" y="6289805"/>
              <a:ext cx="250031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14900" y="3953205"/>
              <a:ext cx="476250" cy="47625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>
              <a:stCxn id="48" idx="3"/>
            </p:cNvCxnSpPr>
            <p:nvPr/>
          </p:nvCxnSpPr>
          <p:spPr>
            <a:xfrm rot="5400000">
              <a:off x="3307559" y="4538304"/>
              <a:ext cx="1855683" cy="14984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497406" y="3575180"/>
              <a:ext cx="1369994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light source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420473" y="5062669"/>
              <a:ext cx="1222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absorption</a:t>
              </a:r>
              <a:endParaRPr lang="en-US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55462" y="4460007"/>
              <a:ext cx="1812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diffuse reflection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2620239" y="5497057"/>
                  <a:ext cx="9777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(1−</m:t>
                        </m:r>
                        <m:r>
                          <a:rPr lang="en-US" sz="2000" i="1">
                            <a:latin typeface="Cambria Math"/>
                          </a:rPr>
                          <m:t>𝜌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0239" y="5497057"/>
                  <a:ext cx="977768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6937882" y="4878003"/>
                  <a:ext cx="352771" cy="3621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𝜌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7882" y="4878003"/>
                  <a:ext cx="352771" cy="36211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/>
          <p:cNvSpPr txBox="1"/>
          <p:nvPr/>
        </p:nvSpPr>
        <p:spPr>
          <a:xfrm>
            <a:off x="46577" y="6500639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8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reflection: Lambert’s cosine </a:t>
            </a:r>
            <a:r>
              <a:rPr lang="en-US" dirty="0" smtClean="0"/>
              <a:t>law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Intensity does </a:t>
                </a:r>
                <a:r>
                  <a:rPr lang="en-US" i="1" dirty="0"/>
                  <a:t>not</a:t>
                </a:r>
                <a:r>
                  <a:rPr lang="en-US" dirty="0"/>
                  <a:t> depend on viewer angle.</a:t>
                </a:r>
              </a:p>
              <a:p>
                <a:pPr lvl="1"/>
                <a:r>
                  <a:rPr lang="en-US" dirty="0"/>
                  <a:t>Amount of reflected light proportional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</a:rPr>
                      <m:t>𝜃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Visible solid angle also proportional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</a:rPr>
                      <m:t>𝜃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upload.wikimedia.org/wikipedia/commons/thumb/8/8f/Lambert_Cosine_Law_2.svg/300px-Lambert_Cosine_Law_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38" y="2998241"/>
            <a:ext cx="4341962" cy="36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2519" y="6431877"/>
            <a:ext cx="5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http://en.wikipedia.org/wiki/Lambert%27s_cosine_law</a:t>
            </a:r>
            <a:endParaRPr lang="en-US" dirty="0"/>
          </a:p>
        </p:txBody>
      </p:sp>
      <p:pic>
        <p:nvPicPr>
          <p:cNvPr id="6" name="Picture 4" descr="http://upload.wikimedia.org/wikipedia/commons/thumb/2/25/Lambert_Cosine_Law_1.svg/300px-Lambert_Cosine_Law_1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51" y="3154116"/>
            <a:ext cx="413766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577" y="6500639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744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Signed up</a:t>
            </a:r>
            <a:r>
              <a:rPr lang="zh-TW" altLang="en-US" dirty="0" smtClean="0"/>
              <a:t> </a:t>
            </a:r>
            <a:r>
              <a:rPr lang="en-US" dirty="0">
                <a:hlinkClick r:id="rId2"/>
              </a:rPr>
              <a:t>Piazza discussion board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 smtClean="0"/>
              <a:t>Sample final project ideas posted</a:t>
            </a:r>
          </a:p>
          <a:p>
            <a:endParaRPr lang="en-US" dirty="0"/>
          </a:p>
          <a:p>
            <a:r>
              <a:rPr lang="en-US" dirty="0" smtClean="0"/>
              <a:t>Force-add: </a:t>
            </a:r>
            <a:r>
              <a:rPr lang="en-US" dirty="0"/>
              <a:t>email </a:t>
            </a:r>
            <a:r>
              <a:rPr lang="en-US" dirty="0" smtClean="0">
                <a:hlinkClick r:id="rId3"/>
              </a:rPr>
              <a:t>ECEADVISE@vt.edu</a:t>
            </a:r>
            <a:endParaRPr lang="en-US" dirty="0"/>
          </a:p>
          <a:p>
            <a:endParaRPr lang="en-US" altLang="zh-TW" dirty="0" smtClean="0"/>
          </a:p>
          <a:p>
            <a:r>
              <a:rPr lang="en-US" altLang="zh-TW" dirty="0" smtClean="0"/>
              <a:t>Reviewed </a:t>
            </a:r>
            <a:r>
              <a:rPr lang="en-US" altLang="zh-TW" dirty="0"/>
              <a:t>Linear Algebra</a:t>
            </a:r>
            <a:r>
              <a:rPr lang="en-US" altLang="zh-TW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Vote for </a:t>
            </a:r>
            <a:r>
              <a:rPr lang="en-US" dirty="0" smtClean="0"/>
              <a:t>Chen &amp; </a:t>
            </a:r>
            <a:r>
              <a:rPr lang="en-US" dirty="0" err="1" smtClean="0"/>
              <a:t>Yuliang’s</a:t>
            </a:r>
            <a:r>
              <a:rPr lang="en-US" dirty="0" smtClean="0"/>
              <a:t> </a:t>
            </a:r>
            <a:r>
              <a:rPr lang="en-US" dirty="0" smtClean="0"/>
              <a:t>office hour and MATLAB tutorial time slots?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Questions about the course logistics?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163" y="898282"/>
            <a:ext cx="4388094" cy="24585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80163" y="528950"/>
            <a:ext cx="2565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Search for Teammates!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3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Reflection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838200" y="1690688"/>
            <a:ext cx="6400800" cy="4435476"/>
          </a:xfrm>
        </p:spPr>
        <p:txBody>
          <a:bodyPr>
            <a:normAutofit/>
          </a:bodyPr>
          <a:lstStyle/>
          <a:p>
            <a:r>
              <a:rPr lang="en-US" dirty="0"/>
              <a:t>Reflected direction depends on light orientation and surface normal</a:t>
            </a:r>
          </a:p>
          <a:p>
            <a:pPr lvl="1"/>
            <a:r>
              <a:rPr lang="en-US" dirty="0"/>
              <a:t>E.g., mirrors are fully specular</a:t>
            </a:r>
          </a:p>
          <a:p>
            <a:pPr lvl="1"/>
            <a:r>
              <a:rPr lang="en-US" dirty="0"/>
              <a:t>Most surfaces can be modeled with a mixture of diffuse and specular components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587409" y="6149499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414066" y="3990869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  <a:endCxn id="15" idx="2"/>
          </p:cNvCxnSpPr>
          <p:nvPr/>
        </p:nvCxnSpPr>
        <p:spPr>
          <a:xfrm flipH="1">
            <a:off x="4038600" y="4397374"/>
            <a:ext cx="1445211" cy="17287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96571" y="3612844"/>
            <a:ext cx="1395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369388" y="5393745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51133" y="4747168"/>
            <a:ext cx="2162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specular reflection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02" y="1611048"/>
            <a:ext cx="2935801" cy="220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9164198" y="1379209"/>
            <a:ext cx="19358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tx1"/>
                </a:solidFill>
                <a:cs typeface="Times" charset="0"/>
              </a:rPr>
              <a:t>Flickr, by </a:t>
            </a:r>
            <a:r>
              <a:rPr lang="en-US" sz="1600" dirty="0" err="1">
                <a:solidFill>
                  <a:schemeClr val="tx1"/>
                </a:solidFill>
                <a:cs typeface="Times" charset="0"/>
              </a:rPr>
              <a:t>suzysputnik</a:t>
            </a:r>
            <a:endParaRPr lang="en-US" sz="1600" dirty="0">
              <a:solidFill>
                <a:schemeClr val="tx1"/>
              </a:solidFill>
              <a:cs typeface="Times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02" y="3828042"/>
            <a:ext cx="3522456" cy="246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9133601" y="6293761"/>
            <a:ext cx="19970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tx1"/>
                </a:solidFill>
                <a:cs typeface="Times" charset="0"/>
              </a:rPr>
              <a:t>Flickr, by </a:t>
            </a:r>
            <a:r>
              <a:rPr lang="en-US" sz="1600" dirty="0" err="1">
                <a:solidFill>
                  <a:schemeClr val="tx1"/>
                </a:solidFill>
                <a:cs typeface="Times" charset="0"/>
              </a:rPr>
              <a:t>piratejohnny</a:t>
            </a:r>
            <a:endParaRPr lang="en-US" sz="1600" dirty="0">
              <a:solidFill>
                <a:schemeClr val="tx1"/>
              </a:solidFill>
              <a:cs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287908" y="5731892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908" y="5731892"/>
                <a:ext cx="399468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362656" y="5731892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656" y="5731892"/>
                <a:ext cx="39946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46577" y="6500639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surfaces have both specular and diffuse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46354"/>
            <a:ext cx="10515600" cy="4430609"/>
          </a:xfrm>
        </p:spPr>
        <p:txBody>
          <a:bodyPr/>
          <a:lstStyle/>
          <a:p>
            <a:r>
              <a:rPr lang="en-US" dirty="0" err="1"/>
              <a:t>Specularity</a:t>
            </a:r>
            <a:r>
              <a:rPr lang="en-US" dirty="0"/>
              <a:t> = spot where specular reflection dominates (typically reflects light source)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12" descr="http://northcountryhardwoodfloors.com/wp-content/uploads/slideshow-gallery-pro/Hard-Wood-54653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8269" y="2645183"/>
            <a:ext cx="3162492" cy="38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027" y="3503583"/>
            <a:ext cx="2980630" cy="208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28568" y="6448425"/>
            <a:ext cx="3172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Photo: northcountryhardwoodfloors.com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4292" y="5590024"/>
            <a:ext cx="417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Typically, specular component is small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77" y="6500639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and Surface Orientation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Intensity depends on illumination angle </a:t>
                </a:r>
              </a:p>
              <a:p>
                <a:pPr marL="0" indent="0">
                  <a:buNone/>
                </a:pPr>
                <a:r>
                  <a:rPr lang="en-US" dirty="0" smtClean="0"/>
                  <a:t>Why? </a:t>
                </a:r>
                <a:r>
                  <a:rPr lang="en-US" dirty="0"/>
                  <a:t>L</a:t>
                </a:r>
                <a:r>
                  <a:rPr lang="en-US" dirty="0" smtClean="0"/>
                  <a:t>ess light comes in at oblique angles.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𝜌</m:t>
                    </m:r>
                    <m:r>
                      <a:rPr lang="en-US" sz="2400">
                        <a:latin typeface="Cambria Math"/>
                      </a:rPr>
                      <m:t>= </m:t>
                    </m:r>
                  </m:oMath>
                </a14:m>
                <a:r>
                  <a:rPr lang="en-US" sz="2400" dirty="0"/>
                  <a:t>Albedo: fraction of light that is </a:t>
                </a:r>
                <a:r>
                  <a:rPr lang="en-US" sz="2400" dirty="0" smtClean="0"/>
                  <a:t>reflected</a:t>
                </a: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𝑺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directional source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𝑵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surface normal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I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reflected intensity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06315" y="5496171"/>
                <a:ext cx="472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>
                              <a:latin typeface="Cambria Math"/>
                            </a:rPr>
                            <m:t>𝑺</m:t>
                          </m:r>
                          <m:r>
                            <a:rPr lang="en-US" sz="3600" b="1" i="1">
                              <a:latin typeface="Cambria Math"/>
                            </a:rPr>
                            <m:t>⋅</m:t>
                          </m:r>
                          <m:r>
                            <a:rPr lang="en-US" sz="3600" b="1" i="1">
                              <a:latin typeface="Cambria Math"/>
                            </a:rPr>
                            <m:t>𝑵</m:t>
                          </m:r>
                          <m:r>
                            <a:rPr lang="en-US" sz="3600" i="1">
                              <a:latin typeface="Cambria Math"/>
                            </a:rPr>
                            <m:t>(</m:t>
                          </m:r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315" y="5496171"/>
                <a:ext cx="4724400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2" y="2870616"/>
            <a:ext cx="5646206" cy="313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577" y="6500639"/>
            <a:ext cx="2075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David Forsyth</a:t>
            </a:r>
          </a:p>
        </p:txBody>
      </p:sp>
    </p:spTree>
    <p:extLst>
      <p:ext uri="{BB962C8B-B14F-4D97-AF65-F5344CB8AC3E}">
        <p14:creationId xmlns:p14="http://schemas.microsoft.com/office/powerpoint/2010/main" val="4761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742544" y="365125"/>
            <a:ext cx="4706911" cy="6436261"/>
            <a:chOff x="1542827" y="1880558"/>
            <a:chExt cx="2649611" cy="3623096"/>
          </a:xfrm>
        </p:grpSpPr>
        <p:pic>
          <p:nvPicPr>
            <p:cNvPr id="5" name="Picture 2" descr="http://www.cranearts.com/wordpress/wp-content/uploads/2009/01/the_crane_building_pic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42827" y="1880558"/>
              <a:ext cx="2649611" cy="3623096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1915721" y="4085493"/>
              <a:ext cx="224957" cy="286184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cxnSp>
          <p:nvCxnSpPr>
            <p:cNvPr id="7" name="Straight Arrow Connector 6"/>
            <p:cNvCxnSpPr>
              <a:stCxn id="6" idx="3"/>
            </p:cNvCxnSpPr>
            <p:nvPr/>
          </p:nvCxnSpPr>
          <p:spPr>
            <a:xfrm>
              <a:off x="2140678" y="4228585"/>
              <a:ext cx="468949" cy="37864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906321" y="4912025"/>
              <a:ext cx="224957" cy="286184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cxnSp>
          <p:nvCxnSpPr>
            <p:cNvPr id="9" name="Straight Arrow Connector 8"/>
            <p:cNvCxnSpPr>
              <a:stCxn id="8" idx="0"/>
            </p:cNvCxnSpPr>
            <p:nvPr/>
          </p:nvCxnSpPr>
          <p:spPr>
            <a:xfrm flipH="1" flipV="1">
              <a:off x="2838229" y="4607226"/>
              <a:ext cx="180571" cy="30479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29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Recap</a:t>
            </a:r>
            <a:endParaRPr lang="en-US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7291094" cy="5014912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 smtClean="0"/>
                  <a:t>When light hits a typical surface</a:t>
                </a:r>
              </a:p>
              <a:p>
                <a:pPr lvl="1"/>
                <a:r>
                  <a:rPr lang="en-US" sz="2800" dirty="0" smtClean="0"/>
                  <a:t>Some light is absorbed (1-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US" sz="2800" dirty="0" smtClean="0"/>
                  <a:t>)</a:t>
                </a:r>
              </a:p>
              <a:p>
                <a:pPr lvl="2"/>
                <a:r>
                  <a:rPr lang="en-US" sz="2400" dirty="0" smtClean="0"/>
                  <a:t>More absorbed for low albedos</a:t>
                </a:r>
              </a:p>
              <a:p>
                <a:pPr marL="457200" lvl="1" indent="0">
                  <a:buNone/>
                </a:pPr>
                <a:endParaRPr lang="en-US" sz="2800" dirty="0"/>
              </a:p>
              <a:p>
                <a:pPr lvl="1"/>
                <a:r>
                  <a:rPr lang="en-US" sz="2800" dirty="0" smtClean="0"/>
                  <a:t>Some light is reflected diffusely</a:t>
                </a:r>
              </a:p>
              <a:p>
                <a:pPr lvl="2"/>
                <a:r>
                  <a:rPr lang="en-US" sz="2400" dirty="0" smtClean="0"/>
                  <a:t>Independent of viewing direction</a:t>
                </a:r>
              </a:p>
              <a:p>
                <a:pPr lvl="2"/>
                <a:endParaRPr lang="en-US" sz="2400" dirty="0"/>
              </a:p>
              <a:p>
                <a:pPr lvl="2"/>
                <a:endParaRPr lang="en-US" sz="1400" dirty="0"/>
              </a:p>
              <a:p>
                <a:pPr lvl="1"/>
                <a:r>
                  <a:rPr lang="en-US" sz="2800" dirty="0" smtClean="0"/>
                  <a:t>Some light is reflected </a:t>
                </a:r>
                <a:r>
                  <a:rPr lang="en-US" sz="2800" dirty="0" err="1" smtClean="0"/>
                  <a:t>specularly</a:t>
                </a:r>
                <a:endParaRPr lang="en-US" sz="2800" dirty="0" smtClean="0"/>
              </a:p>
              <a:p>
                <a:pPr lvl="2"/>
                <a:r>
                  <a:rPr lang="en-US" sz="2400" dirty="0" smtClean="0"/>
                  <a:t>Light bounces off (like a mirror), depends on viewing direction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7291094" cy="5014912"/>
              </a:xfrm>
              <a:blipFill>
                <a:blip r:embed="rId2"/>
                <a:stretch>
                  <a:fillRect l="-1923" t="-2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7710280" y="655779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9935417" y="4992848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H="1">
            <a:off x="9139030" y="5399353"/>
            <a:ext cx="866133" cy="1110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492259" y="5802036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92258" y="5230974"/>
            <a:ext cx="180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specular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410779" y="6140183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79" y="6140183"/>
                <a:ext cx="39946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485527" y="6140183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527" y="6140183"/>
                <a:ext cx="3994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710104" y="44958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0038719" y="2850668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H="1">
            <a:off x="9138856" y="3257173"/>
            <a:ext cx="969608" cy="11642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8484009" y="3766544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8186353" y="40642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157903" y="406717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653625" y="3060682"/>
            <a:ext cx="158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diffuse reflection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806095" y="23139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0031232" y="748983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H="1">
            <a:off x="9234845" y="1155488"/>
            <a:ext cx="866133" cy="1110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29294" y="1501608"/>
            <a:ext cx="12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absorption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577" y="6500639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possible effects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62323" y="5866713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119822" y="3530113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3512481" y="4115212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02328" y="3152088"/>
            <a:ext cx="1498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3036229" y="6045307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07980" y="3631125"/>
            <a:ext cx="2686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transparency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553201" y="5860807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410700" y="3524207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rot="5400000">
            <a:off x="7803359" y="4109306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93205" y="3146182"/>
            <a:ext cx="1550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 source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7184860" y="5970388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7730705" y="5821808"/>
            <a:ext cx="228600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57986" y="3631125"/>
            <a:ext cx="2063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refraction</a:t>
            </a:r>
          </a:p>
        </p:txBody>
      </p:sp>
      <p:pic>
        <p:nvPicPr>
          <p:cNvPr id="117762" name="Picture 2" descr="http://t0.gstatic.com/images?q=tbn:ANd9GcStfRcWs4Zd9-P14OXg9VBB2geITrlA6vOhh1LHGCrK-nL-FPg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28" y="1366150"/>
            <a:ext cx="25908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577" y="6500639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196162" y="62990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053661" y="3962400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3446320" y="4547499"/>
            <a:ext cx="1855683" cy="149849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46658" y="4319588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λ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36167" y="3584375"/>
            <a:ext cx="1382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2970067" y="5569744"/>
            <a:ext cx="714378" cy="5953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2672411" y="5867400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743974" y="5867400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05761" y="5108375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λ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33208" y="4005129"/>
            <a:ext cx="2617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fluorescence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772546" y="63466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9630045" y="40100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rot="5400000">
            <a:off x="8022704" y="4595124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004067" y="4367213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t=1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12550" y="3632000"/>
            <a:ext cx="1415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 source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7503321" y="5651873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7205665" y="59495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152771" y="59495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10746" y="5232200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t&gt;1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61680" y="3994766"/>
            <a:ext cx="353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phosphorescence</a:t>
            </a:r>
          </a:p>
        </p:txBody>
      </p:sp>
      <p:pic>
        <p:nvPicPr>
          <p:cNvPr id="104450" name="Picture 2" descr="http://www.imagegossips.com/wp-content/uploads/2011/11/1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88" y="1201463"/>
            <a:ext cx="2033715" cy="156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4" descr="http://3.bp.blogspot.com/_FLs7qz-WGnA/SYfFreHQYEI/AAAAAAAABgE/rleWDKCEDCQ/s400/IMG_0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65" y="826878"/>
            <a:ext cx="1732191" cy="23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577" y="6500639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759686" y="6120034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7617185" y="3783434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6009844" y="436853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10182" y="414062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99691" y="3405409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5448404" y="5486573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150748" y="57842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106841" y="57842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49257" y="3815833"/>
            <a:ext cx="3133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subsurface scattering</a:t>
            </a:r>
          </a:p>
        </p:txBody>
      </p:sp>
      <p:pic>
        <p:nvPicPr>
          <p:cNvPr id="105474" name="Picture 2" descr="http://www.itchstudios.com/psg/tuts/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85" y="635886"/>
            <a:ext cx="1934497" cy="255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577" y="6500639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BRDF</a:t>
            </a:r>
            <a:r>
              <a:rPr lang="en-US" dirty="0"/>
              <a:t>: </a:t>
            </a:r>
            <a:r>
              <a:rPr lang="en-US" sz="3100" dirty="0"/>
              <a:t>Bidirectional Reflectance Distribution Function</a:t>
            </a:r>
          </a:p>
        </p:txBody>
      </p:sp>
      <p:graphicFrame>
        <p:nvGraphicFramePr>
          <p:cNvPr id="7" name="Object 4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6858001" y="4230689"/>
          <a:ext cx="2868613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Equation" r:id="rId3" imgW="1180800" imgH="228600" progId="Equation.3">
                  <p:embed/>
                </p:oleObj>
              </mc:Choice>
              <mc:Fallback>
                <p:oleObj name="Equation" r:id="rId3" imgW="1180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1" y="4230689"/>
                        <a:ext cx="2868613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676400" y="3438526"/>
            <a:ext cx="5029200" cy="3190875"/>
            <a:chOff x="192" y="2208"/>
            <a:chExt cx="2883" cy="1920"/>
          </a:xfrm>
        </p:grpSpPr>
        <p:graphicFrame>
          <p:nvGraphicFramePr>
            <p:cNvPr id="9" name="Object 6"/>
            <p:cNvGraphicFramePr>
              <a:graphicFrameLocks noChangeAspect="1"/>
            </p:cNvGraphicFramePr>
            <p:nvPr/>
          </p:nvGraphicFramePr>
          <p:xfrm>
            <a:off x="192" y="2208"/>
            <a:ext cx="2883" cy="1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7" name="Photo Editor Photo" r:id="rId5" imgW="6563641" imgH="4371429" progId="MSPhotoEd.3">
                    <p:embed/>
                  </p:oleObj>
                </mc:Choice>
                <mc:Fallback>
                  <p:oleObj name="Photo Editor Photo" r:id="rId5" imgW="6563641" imgH="4371429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208"/>
                          <a:ext cx="2883" cy="19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632" y="2235"/>
              <a:ext cx="643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cs typeface="Arial" charset="0"/>
                </a:rPr>
                <a:t>surface normal</a:t>
              </a:r>
            </a:p>
          </p:txBody>
        </p:sp>
      </p:grpSp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6400800" y="5181601"/>
          <a:ext cx="39624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Equation" r:id="rId7" imgW="1904760" imgH="431640" progId="Equation.3">
                  <p:embed/>
                </p:oleObj>
              </mc:Choice>
              <mc:Fallback>
                <p:oleObj name="Equation" r:id="rId7" imgW="1904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181601"/>
                        <a:ext cx="3962400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7028" y="6460124"/>
            <a:ext cx="2134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S. Savarese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838199" y="2085975"/>
            <a:ext cx="10584305" cy="156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Model of local reflection that tells how bright a surface appears when viewed from one direction when light falls on it from another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93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models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47248" y="1866276"/>
            <a:ext cx="11097503" cy="2757225"/>
            <a:chOff x="1580846" y="2459290"/>
            <a:chExt cx="9615695" cy="2389063"/>
          </a:xfrm>
        </p:grpSpPr>
        <p:pic>
          <p:nvPicPr>
            <p:cNvPr id="3" name="Picture 2" descr="8-1/2&quot; Uncoated Foam B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846" y="2459290"/>
              <a:ext cx="2767252" cy="238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://static.panoramio.com/photos/original/6606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297" y="2465256"/>
              <a:ext cx="3142982" cy="238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upload.wikimedia.org/wikipedia/commons/thumb/f/fe/Billiards_balls.jpg/250px-Billiards_ball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478" y="2469726"/>
              <a:ext cx="3163063" cy="237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624420" y="4799087"/>
            <a:ext cx="274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Lambertian</a:t>
            </a:r>
            <a:r>
              <a:rPr lang="en-US" sz="2400" dirty="0"/>
              <a:t>: reflection all diffuse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996" y="4799087"/>
            <a:ext cx="274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Mirrored: reflection all specular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54036" y="4799086"/>
            <a:ext cx="3490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Glossy: reflection mostly diffuse, some specular </a:t>
            </a:r>
          </a:p>
        </p:txBody>
      </p:sp>
    </p:spTree>
    <p:extLst>
      <p:ext uri="{BB962C8B-B14F-4D97-AF65-F5344CB8AC3E}">
        <p14:creationId xmlns:p14="http://schemas.microsoft.com/office/powerpoint/2010/main" val="265806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ARC </a:t>
            </a:r>
            <a:r>
              <a:rPr lang="en-US" dirty="0" err="1" smtClean="0"/>
              <a:t>NewRiver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Allocation name: cv_fall_2018</a:t>
            </a:r>
          </a:p>
          <a:p>
            <a:pPr lvl="1"/>
            <a:r>
              <a:rPr lang="en-US" dirty="0" smtClean="0"/>
              <a:t>MATLAB available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Google cloud platform</a:t>
            </a:r>
          </a:p>
          <a:p>
            <a:pPr lvl="1"/>
            <a:r>
              <a:rPr lang="en-US" dirty="0" smtClean="0"/>
              <a:t>$50 coupon for each student</a:t>
            </a:r>
          </a:p>
          <a:p>
            <a:endParaRPr lang="en-US" dirty="0"/>
          </a:p>
          <a:p>
            <a:r>
              <a:rPr lang="en-US" dirty="0" smtClean="0"/>
              <a:t>ECE students</a:t>
            </a:r>
          </a:p>
          <a:p>
            <a:pPr lvl="1"/>
            <a:r>
              <a:rPr lang="en-US" dirty="0" smtClean="0"/>
              <a:t>CVL</a:t>
            </a:r>
          </a:p>
        </p:txBody>
      </p:sp>
    </p:spTree>
    <p:extLst>
      <p:ext uri="{BB962C8B-B14F-4D97-AF65-F5344CB8AC3E}">
        <p14:creationId xmlns:p14="http://schemas.microsoft.com/office/powerpoint/2010/main" val="369316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 and camera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5742482" cy="4633913"/>
          </a:xfrm>
        </p:spPr>
        <p:txBody>
          <a:bodyPr/>
          <a:lstStyle/>
          <a:p>
            <a:r>
              <a:rPr lang="en-US" dirty="0" smtClean="0"/>
              <a:t>Typical scenes have a huge dynamic range </a:t>
            </a:r>
          </a:p>
          <a:p>
            <a:endParaRPr lang="en-US" dirty="0" smtClean="0"/>
          </a:p>
          <a:p>
            <a:r>
              <a:rPr lang="en-US" dirty="0" smtClean="0"/>
              <a:t>Camera </a:t>
            </a:r>
            <a:r>
              <a:rPr lang="en-US" dirty="0"/>
              <a:t>response is roughly linear in the mid range </a:t>
            </a:r>
            <a:r>
              <a:rPr lang="en-US" dirty="0" smtClean="0"/>
              <a:t>(15 </a:t>
            </a:r>
            <a:r>
              <a:rPr lang="en-US" dirty="0"/>
              <a:t>to </a:t>
            </a:r>
            <a:r>
              <a:rPr lang="en-US" dirty="0" smtClean="0"/>
              <a:t>240) </a:t>
            </a:r>
            <a:r>
              <a:rPr lang="en-US" dirty="0"/>
              <a:t>but non-linear at the </a:t>
            </a:r>
            <a:r>
              <a:rPr lang="en-US" dirty="0" smtClean="0"/>
              <a:t>extremes</a:t>
            </a:r>
          </a:p>
          <a:p>
            <a:pPr lvl="1"/>
            <a:r>
              <a:rPr lang="en-US" dirty="0" smtClean="0"/>
              <a:t>called </a:t>
            </a:r>
            <a:r>
              <a:rPr lang="en-US" dirty="0"/>
              <a:t>saturation or </a:t>
            </a:r>
            <a:r>
              <a:rPr lang="en-US" dirty="0" smtClean="0"/>
              <a:t>under-saturation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939372" y="1341620"/>
            <a:ext cx="3828415" cy="5410319"/>
            <a:chOff x="6527143" y="892834"/>
            <a:chExt cx="4214929" cy="5956541"/>
          </a:xfrm>
        </p:grpSpPr>
        <p:pic>
          <p:nvPicPr>
            <p:cNvPr id="112642" name="Picture 2" descr="http://www.imaging-resource.com/PRODS/EOS1DS2/ZVF5E2528_Step_2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825" b="62339"/>
            <a:stretch/>
          </p:blipFill>
          <p:spPr bwMode="auto">
            <a:xfrm>
              <a:off x="6527143" y="4015597"/>
              <a:ext cx="4214928" cy="260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44" name="Picture 4" descr="http://www.imaging-resource.com/PRODS/EOS1DS2/ZVF5E2528_Step_2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075" r="34798"/>
            <a:stretch/>
          </p:blipFill>
          <p:spPr bwMode="auto">
            <a:xfrm>
              <a:off x="6705601" y="6625088"/>
              <a:ext cx="3477883" cy="224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725" y="892834"/>
              <a:ext cx="4160347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794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determines </a:t>
            </a:r>
            <a:r>
              <a:rPr lang="en-US" dirty="0" smtClean="0"/>
              <a:t>pixels’ color?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666" y="1825625"/>
            <a:ext cx="6994668" cy="4663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5875" y="6550223"/>
            <a:ext cx="5906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https://upload.wikimedia.org/wikipedia/commons/b/b1/Colouring_pencils.jpg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67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794" y="4580335"/>
            <a:ext cx="10820400" cy="1524000"/>
          </a:xfrm>
        </p:spPr>
        <p:txBody>
          <a:bodyPr>
            <a:noAutofit/>
          </a:bodyPr>
          <a:lstStyle/>
          <a:p>
            <a:r>
              <a:rPr lang="en-US" dirty="0" smtClean="0"/>
              <a:t>The human eye is a camera!</a:t>
            </a:r>
          </a:p>
          <a:p>
            <a:pPr lvl="1"/>
            <a:r>
              <a:rPr lang="en-US" sz="2800" b="1" dirty="0" smtClean="0"/>
              <a:t>Iris</a:t>
            </a:r>
            <a:r>
              <a:rPr lang="en-US" sz="2800" dirty="0" smtClean="0"/>
              <a:t> - </a:t>
            </a:r>
            <a:r>
              <a:rPr lang="en-US" sz="2800" dirty="0"/>
              <a:t>colored annulus with radial </a:t>
            </a:r>
            <a:r>
              <a:rPr lang="en-US" sz="2800" dirty="0" smtClean="0"/>
              <a:t>muscles</a:t>
            </a:r>
          </a:p>
          <a:p>
            <a:pPr lvl="1"/>
            <a:r>
              <a:rPr lang="en-US" sz="2800" b="1" dirty="0" smtClean="0"/>
              <a:t>Pupil</a:t>
            </a:r>
            <a:r>
              <a:rPr lang="en-US" sz="2800" dirty="0" smtClean="0"/>
              <a:t> - </a:t>
            </a:r>
            <a:r>
              <a:rPr lang="en-US" sz="2800" dirty="0"/>
              <a:t>the hole (aperture) whose size is controlled by the iris</a:t>
            </a:r>
          </a:p>
          <a:p>
            <a:pPr lvl="1"/>
            <a:r>
              <a:rPr lang="en-US" sz="2800" dirty="0"/>
              <a:t>What’s the “film</a:t>
            </a:r>
            <a:r>
              <a:rPr lang="en-US" sz="2800" dirty="0" smtClean="0"/>
              <a:t>”? </a:t>
            </a:r>
            <a:r>
              <a:rPr lang="en-US" sz="2800" dirty="0" smtClean="0">
                <a:solidFill>
                  <a:srgbClr val="000000"/>
                </a:solidFill>
                <a:cs typeface="Arial" charset="0"/>
              </a:rPr>
              <a:t>photoreceptor </a:t>
            </a:r>
            <a:r>
              <a:rPr lang="en-US" sz="2800" dirty="0">
                <a:solidFill>
                  <a:srgbClr val="000000"/>
                </a:solidFill>
                <a:cs typeface="Arial" charset="0"/>
              </a:rPr>
              <a:t>cells (rods and cones) in the </a:t>
            </a:r>
            <a:r>
              <a:rPr lang="en-US" sz="2800" b="1" dirty="0">
                <a:solidFill>
                  <a:srgbClr val="000000"/>
                </a:solidFill>
                <a:cs typeface="Arial" charset="0"/>
              </a:rPr>
              <a:t>retina</a:t>
            </a:r>
          </a:p>
          <a:p>
            <a:pPr lvl="1"/>
            <a:endParaRPr lang="en-US" sz="2800" dirty="0"/>
          </a:p>
        </p:txBody>
      </p:sp>
      <p:pic>
        <p:nvPicPr>
          <p:cNvPr id="11268" name="Picture 4" descr="humaney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7" y="689548"/>
            <a:ext cx="6116001" cy="365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2209800" y="6339682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43000" lvl="2" indent="-228600" eaLnBrk="0" hangingPunct="0">
              <a:spcBef>
                <a:spcPct val="20000"/>
              </a:spcBef>
              <a:buFontTx/>
              <a:buChar char="–"/>
            </a:pPr>
            <a:endParaRPr lang="en-US" sz="1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4831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Retina up-close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567"/>
          <a:stretch>
            <a:fillRect/>
          </a:stretch>
        </p:blipFill>
        <p:spPr bwMode="auto">
          <a:xfrm>
            <a:off x="838200" y="1690688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41690" y="5804249"/>
            <a:ext cx="957263" cy="914400"/>
            <a:chOff x="2544" y="3264"/>
            <a:chExt cx="603" cy="576"/>
          </a:xfrm>
        </p:grpSpPr>
        <p:sp>
          <p:nvSpPr>
            <p:cNvPr id="13317" name="Text Box 4"/>
            <p:cNvSpPr txBox="1">
              <a:spLocks noChangeArrowheads="1"/>
            </p:cNvSpPr>
            <p:nvPr/>
          </p:nvSpPr>
          <p:spPr bwMode="auto">
            <a:xfrm>
              <a:off x="2544" y="3513"/>
              <a:ext cx="6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 sz="2800" dirty="0">
                  <a:solidFill>
                    <a:srgbClr val="000000"/>
                  </a:solidFill>
                </a:rPr>
                <a:t>Light</a:t>
              </a:r>
            </a:p>
          </p:txBody>
        </p:sp>
        <p:sp>
          <p:nvSpPr>
            <p:cNvPr id="13318" name="Line 5"/>
            <p:cNvSpPr>
              <a:spLocks noChangeShapeType="1"/>
            </p:cNvSpPr>
            <p:nvPr/>
          </p:nvSpPr>
          <p:spPr bwMode="auto">
            <a:xfrm flipV="1">
              <a:off x="2784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319" name="Line 6"/>
            <p:cNvSpPr>
              <a:spLocks noChangeShapeType="1"/>
            </p:cNvSpPr>
            <p:nvPr/>
          </p:nvSpPr>
          <p:spPr bwMode="auto">
            <a:xfrm flipV="1">
              <a:off x="2880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320" name="Line 7"/>
            <p:cNvSpPr>
              <a:spLocks noChangeShapeType="1"/>
            </p:cNvSpPr>
            <p:nvPr/>
          </p:nvSpPr>
          <p:spPr bwMode="auto">
            <a:xfrm flipV="1">
              <a:off x="2976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103426" name="Picture 2" descr="File:Fundus of eye norm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60" y="4002373"/>
            <a:ext cx="3537998" cy="264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2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000">
                <a:solidFill>
                  <a:srgbClr val="FFFFFF"/>
                </a:solidFill>
                <a:latin typeface="EngraversGothic BT Regular" charset="0"/>
                <a:cs typeface="Arial" charset="0"/>
              </a:rPr>
              <a:t>© Stephen E. Palmer, 2002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041817" y="1143000"/>
            <a:ext cx="57112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 smtClean="0">
                <a:solidFill>
                  <a:srgbClr val="FF0000"/>
                </a:solidFill>
                <a:latin typeface="Helvetica" charset="0"/>
                <a:cs typeface="Arial" charset="0"/>
              </a:rPr>
              <a:t>C</a:t>
            </a:r>
            <a:r>
              <a:rPr lang="en-US" altLang="en-US" sz="2800" b="1" dirty="0" smtClean="0">
                <a:solidFill>
                  <a:srgbClr val="00FF00"/>
                </a:solidFill>
                <a:latin typeface="Helvetica" charset="0"/>
                <a:cs typeface="Arial" charset="0"/>
              </a:rPr>
              <a:t>on</a:t>
            </a:r>
            <a:r>
              <a:rPr lang="en-US" altLang="en-US" sz="2800" b="1" dirty="0" smtClean="0">
                <a:solidFill>
                  <a:srgbClr val="0000FF"/>
                </a:solidFill>
                <a:latin typeface="Helvetica" charset="0"/>
                <a:cs typeface="Arial" charset="0"/>
              </a:rPr>
              <a:t>es</a:t>
            </a:r>
            <a:endParaRPr lang="en-US" altLang="en-US" sz="2800" dirty="0">
              <a:solidFill>
                <a:srgbClr val="0000FF"/>
              </a:solidFill>
              <a:latin typeface="Helvetica" charset="0"/>
              <a:cs typeface="Arial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cone-shaped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less sensitive</a:t>
            </a:r>
            <a:r>
              <a:rPr lang="zh-TW" altLang="en-US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 </a:t>
            </a:r>
            <a:endParaRPr lang="en-US" altLang="zh-TW" sz="2800" dirty="0" smtClean="0">
              <a:solidFill>
                <a:srgbClr val="000000"/>
              </a:solidFill>
              <a:latin typeface="Helvetica" charset="0"/>
              <a:cs typeface="Arial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zh-TW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o</a:t>
            </a: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perate </a:t>
            </a:r>
            <a:r>
              <a:rPr lang="en-US" altLang="en-US" sz="2800" dirty="0">
                <a:solidFill>
                  <a:srgbClr val="000000"/>
                </a:solidFill>
                <a:latin typeface="Helvetica" charset="0"/>
                <a:cs typeface="Arial" charset="0"/>
              </a:rPr>
              <a:t>in high </a:t>
            </a: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light color </a:t>
            </a:r>
            <a:r>
              <a:rPr lang="en-US" altLang="en-US" sz="2800" dirty="0">
                <a:solidFill>
                  <a:srgbClr val="000000"/>
                </a:solidFill>
                <a:latin typeface="Helvetica" charset="0"/>
                <a:cs typeface="Arial" charset="0"/>
              </a:rPr>
              <a:t>vision</a:t>
            </a:r>
            <a:endParaRPr lang="en-US" altLang="en-US" sz="2800" b="1" dirty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057400" y="182564"/>
            <a:ext cx="6859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altLang="en-US" sz="3200" dirty="0">
                <a:solidFill>
                  <a:srgbClr val="000000"/>
                </a:solidFill>
                <a:latin typeface="Helvetica" charset="0"/>
              </a:rPr>
              <a:t>Two types of light-sensitive receptors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6" y="1143000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041816" y="3352800"/>
            <a:ext cx="459698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altLang="en-US" sz="2800" b="1" dirty="0">
                <a:solidFill>
                  <a:srgbClr val="000000"/>
                </a:solidFill>
                <a:latin typeface="Helvetica" charset="0"/>
              </a:rPr>
              <a:t>Rods</a:t>
            </a:r>
            <a:r>
              <a:rPr lang="en-US" altLang="en-US" sz="2800" dirty="0">
                <a:solidFill>
                  <a:srgbClr val="000000"/>
                </a:solidFill>
                <a:latin typeface="Helvetica" charset="0"/>
              </a:rPr>
              <a:t>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rod-shaped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highly sensitive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operate </a:t>
            </a:r>
            <a:r>
              <a:rPr lang="en-US" altLang="en-US" sz="2800" dirty="0">
                <a:solidFill>
                  <a:srgbClr val="000000"/>
                </a:solidFill>
                <a:latin typeface="Helvetica" charset="0"/>
              </a:rPr>
              <a:t>at </a:t>
            </a: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night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gray-scale vision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slower </a:t>
            </a:r>
            <a:r>
              <a:rPr lang="en-US" altLang="en-US" sz="2800" dirty="0">
                <a:solidFill>
                  <a:srgbClr val="000000"/>
                </a:solidFill>
                <a:latin typeface="Helvetica" charset="0"/>
              </a:rPr>
              <a:t>to </a:t>
            </a: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respond</a:t>
            </a:r>
            <a:endParaRPr lang="en-US" altLang="en-US" sz="2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39029" y="6550224"/>
            <a:ext cx="146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Efros</a:t>
            </a:r>
          </a:p>
        </p:txBody>
      </p:sp>
    </p:spTree>
    <p:extLst>
      <p:ext uri="{BB962C8B-B14F-4D97-AF65-F5344CB8AC3E}">
        <p14:creationId xmlns:p14="http://schemas.microsoft.com/office/powerpoint/2010/main" val="39318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000">
                <a:solidFill>
                  <a:srgbClr val="FFFFFF"/>
                </a:solidFill>
                <a:latin typeface="EngraversGothic BT Regular" charset="0"/>
                <a:cs typeface="Arial" charset="0"/>
              </a:rPr>
              <a:t>© Stephen E. Palmer, 2002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35833" y="438834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 sz="3600" dirty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2895600" y="6096000"/>
            <a:ext cx="665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</a:rPr>
              <a:t>Night Sky: why are there more stars off-center?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832" y="6493046"/>
            <a:ext cx="146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credit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Efros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604803"/>
            <a:ext cx="52959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dirty="0"/>
              <a:t>Distribution of Rods and Cones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839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</a:t>
            </a:r>
            <a:r>
              <a:rPr lang="en-US" dirty="0"/>
              <a:t>your blind spot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5" y="1825625"/>
            <a:ext cx="1053673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Physics of Light</a:t>
            </a:r>
          </a:p>
        </p:txBody>
      </p:sp>
      <p:pic>
        <p:nvPicPr>
          <p:cNvPr id="47107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81" y="2951855"/>
            <a:ext cx="7477593" cy="162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81" y="4221751"/>
            <a:ext cx="4798122" cy="19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8782858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400">
                <a:solidFill>
                  <a:schemeClr val="accent1"/>
                </a:solidFill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2002281" y="6400800"/>
            <a:ext cx="545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tx2"/>
                </a:solidFill>
              </a:rPr>
              <a:t>Human Luminance Sensitivity Function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1832233"/>
            <a:ext cx="98049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Light /</a:t>
            </a:r>
            <a:r>
              <a:rPr lang="en-US" sz="3600" dirty="0" err="1" smtClean="0"/>
              <a:t>līt</a:t>
            </a:r>
            <a:r>
              <a:rPr lang="en-US" sz="3600" b="1" dirty="0"/>
              <a:t>/</a:t>
            </a:r>
            <a:r>
              <a:rPr lang="en-US" sz="3600" b="1" dirty="0" smtClean="0"/>
              <a:t>: </a:t>
            </a:r>
            <a:r>
              <a:rPr lang="en-US" sz="3600" dirty="0" smtClean="0">
                <a:latin typeface="ArialMT"/>
              </a:rPr>
              <a:t>Electromagnetic energy </a:t>
            </a:r>
            <a:r>
              <a:rPr lang="en-US" sz="2400" dirty="0" smtClean="0">
                <a:latin typeface="ArialMT"/>
              </a:rPr>
              <a:t/>
            </a:r>
            <a:br>
              <a:rPr lang="en-US" sz="2400" dirty="0" smtClean="0">
                <a:latin typeface="ArialMT"/>
              </a:rPr>
            </a:br>
            <a:r>
              <a:rPr lang="en-US" sz="2400" dirty="0" smtClean="0">
                <a:latin typeface="ArialMT"/>
              </a:rPr>
              <a:t>- Wavelength </a:t>
            </a:r>
            <a:r>
              <a:rPr lang="en-US" sz="2400" dirty="0" smtClean="0">
                <a:latin typeface="ArialMT"/>
              </a:rPr>
              <a:t>is between 400 nm and 700 nm. (1 nm = 10 -9 meter)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-21566" y="6550223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Efros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85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Light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46521" y="1394086"/>
            <a:ext cx="9298958" cy="5277787"/>
            <a:chOff x="1905000" y="1676400"/>
            <a:chExt cx="8458200" cy="4800600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905000" y="1676400"/>
              <a:ext cx="8458200" cy="4800600"/>
            </a:xfrm>
            <a:prstGeom prst="rect">
              <a:avLst/>
            </a:prstGeom>
            <a:gradFill rotWithShape="0">
              <a:gsLst>
                <a:gs pos="0">
                  <a:srgbClr val="133825"/>
                </a:gs>
                <a:gs pos="100000">
                  <a:srgbClr val="28785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latin typeface="Times" panose="02020603050405020304" pitchFamily="18" charset="0"/>
              </a:endParaRPr>
            </a:p>
          </p:txBody>
        </p:sp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3048001" y="1951038"/>
              <a:ext cx="70135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dirty="0">
                  <a:solidFill>
                    <a:srgbClr val="FFFF00"/>
                  </a:solidFill>
                  <a:latin typeface="Helvetica" panose="020B0604020202020204" pitchFamily="34" charset="0"/>
                </a:rPr>
                <a:t>Why do we see light of these wavelengths?</a:t>
              </a: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8458201" y="6156326"/>
              <a:ext cx="173637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000">
                  <a:solidFill>
                    <a:schemeClr val="bg1"/>
                  </a:solidFill>
                  <a:latin typeface="EngraversGothic BT Regular" charset="0"/>
                </a:rPr>
                <a:t>© Stephen E. Palmer, 2002</a:t>
              </a:r>
            </a:p>
          </p:txBody>
        </p:sp>
        <p:pic>
          <p:nvPicPr>
            <p:cNvPr id="7" name="Picture 1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1" y="2559050"/>
              <a:ext cx="4416425" cy="384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715001" y="3048000"/>
              <a:ext cx="4500563" cy="94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>
                  <a:solidFill>
                    <a:srgbClr val="FFFF00"/>
                  </a:solidFill>
                  <a:latin typeface="Helvetica" panose="020B0604020202020204" pitchFamily="34" charset="0"/>
                </a:rPr>
                <a:t>…because that’s where the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>
                  <a:solidFill>
                    <a:srgbClr val="FFFF00"/>
                  </a:solidFill>
                  <a:latin typeface="Helvetica" panose="020B0604020202020204" pitchFamily="34" charset="0"/>
                </a:rPr>
                <a:t>Sun radiates EM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10" y="0"/>
            <a:ext cx="980669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879725" y="1349376"/>
            <a:ext cx="7011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Helvetica" panose="020B0604020202020204" pitchFamily="34" charset="0"/>
              </a:rPr>
              <a:t>Any patch of light can be completely described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Helvetica" panose="020B0604020202020204" pitchFamily="34" charset="0"/>
              </a:rPr>
              <a:t>physically by its spectrum: the number of photons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Helvetica" panose="020B0604020202020204" pitchFamily="34" charset="0"/>
              </a:rPr>
              <a:t>(per time unit) at each wavelength 400 - 700 nm.</a:t>
            </a:r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V="1">
            <a:off x="8555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flipV="1">
            <a:off x="8382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V="1">
            <a:off x="8208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V="1">
            <a:off x="8035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 flipV="1">
            <a:off x="7858126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V="1">
            <a:off x="7689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 flipV="1">
            <a:off x="7516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 flipV="1">
            <a:off x="7343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 flipV="1">
            <a:off x="7170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 flipV="1">
            <a:off x="6997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 flipV="1">
            <a:off x="6824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 flipV="1">
            <a:off x="6651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 flipV="1">
            <a:off x="6478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0" name="Line 18"/>
          <p:cNvSpPr>
            <a:spLocks noChangeShapeType="1"/>
          </p:cNvSpPr>
          <p:nvPr/>
        </p:nvSpPr>
        <p:spPr bwMode="auto">
          <a:xfrm flipV="1">
            <a:off x="6305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 flipV="1">
            <a:off x="6132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 flipV="1">
            <a:off x="5959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3" name="Line 21"/>
          <p:cNvSpPr>
            <a:spLocks noChangeShapeType="1"/>
          </p:cNvSpPr>
          <p:nvPr/>
        </p:nvSpPr>
        <p:spPr bwMode="auto">
          <a:xfrm flipV="1">
            <a:off x="5786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4" name="Line 22"/>
          <p:cNvSpPr>
            <a:spLocks noChangeShapeType="1"/>
          </p:cNvSpPr>
          <p:nvPr/>
        </p:nvSpPr>
        <p:spPr bwMode="auto">
          <a:xfrm flipV="1">
            <a:off x="5613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917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833688"/>
            <a:ext cx="5607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6" name="Rectangle 24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12694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class: Introduction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6433"/>
            <a:ext cx="10515600" cy="4550530"/>
          </a:xfrm>
        </p:spPr>
        <p:txBody>
          <a:bodyPr/>
          <a:lstStyle/>
          <a:p>
            <a:r>
              <a:rPr lang="en-US" dirty="0" smtClean="0"/>
              <a:t>Overview of computer vision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Examples of computer vision applications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91526" y="3554642"/>
            <a:ext cx="1064097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91526" y="2127215"/>
            <a:ext cx="10569908" cy="1251481"/>
            <a:chOff x="204826" y="2558893"/>
            <a:chExt cx="11625986" cy="13765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26" y="2562225"/>
              <a:ext cx="1374306" cy="1371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108" y="2558893"/>
              <a:ext cx="1015536" cy="1371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7713" y="2563814"/>
              <a:ext cx="1461858" cy="1371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4640" y="2558893"/>
              <a:ext cx="1423100" cy="1371600"/>
            </a:xfrm>
            <a:prstGeom prst="rect">
              <a:avLst/>
            </a:prstGeom>
          </p:spPr>
        </p:pic>
        <p:pic>
          <p:nvPicPr>
            <p:cNvPr id="10" name="Content Placeholder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42809" y="2558893"/>
              <a:ext cx="1633176" cy="1371600"/>
            </a:xfrm>
            <a:prstGeom prst="rect">
              <a:avLst/>
            </a:prstGeom>
          </p:spPr>
        </p:pic>
        <p:pic>
          <p:nvPicPr>
            <p:cNvPr id="14" name="Picture 2" descr="http://i2.cdn.turner.com/cnnnext/dam/assets/140528102551-google-selft-driving-car-story-top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84047" y="2558893"/>
              <a:ext cx="162306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6788" y="2558893"/>
              <a:ext cx="954024" cy="13716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054" y="2558893"/>
              <a:ext cx="1677924" cy="137160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591104" y="4151126"/>
            <a:ext cx="4641816" cy="2781825"/>
            <a:chOff x="2133601" y="1609725"/>
            <a:chExt cx="7689056" cy="4608028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1" y="1609725"/>
              <a:ext cx="2138363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5"/>
            <p:cNvSpPr txBox="1">
              <a:spLocks noChangeArrowheads="1"/>
            </p:cNvSpPr>
            <p:nvPr/>
          </p:nvSpPr>
          <p:spPr bwMode="auto">
            <a:xfrm>
              <a:off x="2473008" y="3186281"/>
              <a:ext cx="1508763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Safety</a:t>
              </a: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609725"/>
              <a:ext cx="2401888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7"/>
            <p:cNvSpPr txBox="1">
              <a:spLocks noChangeArrowheads="1"/>
            </p:cNvSpPr>
            <p:nvPr/>
          </p:nvSpPr>
          <p:spPr bwMode="auto">
            <a:xfrm>
              <a:off x="5160539" y="3189679"/>
              <a:ext cx="1535316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Health</a:t>
              </a:r>
            </a:p>
          </p:txBody>
        </p:sp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1" y="1609725"/>
              <a:ext cx="2005013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9"/>
            <p:cNvSpPr txBox="1">
              <a:spLocks noChangeArrowheads="1"/>
            </p:cNvSpPr>
            <p:nvPr/>
          </p:nvSpPr>
          <p:spPr bwMode="auto">
            <a:xfrm>
              <a:off x="7889493" y="3186281"/>
              <a:ext cx="1840679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Security</a:t>
              </a:r>
            </a:p>
          </p:txBody>
        </p:sp>
        <p:sp>
          <p:nvSpPr>
            <p:cNvPr id="35" name="TextBox 11"/>
            <p:cNvSpPr txBox="1">
              <a:spLocks noChangeArrowheads="1"/>
            </p:cNvSpPr>
            <p:nvPr/>
          </p:nvSpPr>
          <p:spPr bwMode="auto">
            <a:xfrm>
              <a:off x="2295719" y="5554980"/>
              <a:ext cx="1814126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Comfort</a:t>
              </a:r>
            </a:p>
          </p:txBody>
        </p:sp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7157" y="3954781"/>
              <a:ext cx="2095500" cy="160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13"/>
            <p:cNvSpPr txBox="1">
              <a:spLocks noChangeArrowheads="1"/>
            </p:cNvSpPr>
            <p:nvPr/>
          </p:nvSpPr>
          <p:spPr bwMode="auto">
            <a:xfrm>
              <a:off x="7936882" y="5553769"/>
              <a:ext cx="1676047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Access</a:t>
              </a:r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700" y="3954781"/>
              <a:ext cx="221615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15"/>
            <p:cNvSpPr txBox="1">
              <a:spLocks noChangeArrowheads="1"/>
            </p:cNvSpPr>
            <p:nvPr/>
          </p:nvSpPr>
          <p:spPr bwMode="auto">
            <a:xfrm>
              <a:off x="5427391" y="5553769"/>
              <a:ext cx="1038768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Fun</a:t>
              </a: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954" y="3954781"/>
              <a:ext cx="1920875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614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336926" y="1425575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2849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833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Some examples of the </a:t>
            </a:r>
            <a:r>
              <a:rPr lang="en-US" altLang="en-US" sz="2400" u="sng">
                <a:solidFill>
                  <a:srgbClr val="FFFF00"/>
                </a:solidFill>
                <a:latin typeface="Helvetica" panose="020B0604020202020204" pitchFamily="34" charset="0"/>
              </a:rPr>
              <a:t>reflectance</a:t>
            </a: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 spectra of </a:t>
            </a:r>
            <a:r>
              <a:rPr lang="en-US" altLang="en-US" sz="2400" u="sng">
                <a:solidFill>
                  <a:srgbClr val="FFFF00"/>
                </a:solidFill>
                <a:latin typeface="Helvetica" panose="020B0604020202020204" pitchFamily="34" charset="0"/>
              </a:rPr>
              <a:t>surfaces</a:t>
            </a:r>
            <a:endParaRPr lang="en-US" altLang="en-US" sz="2400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334001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Helvetica" panose="020B0604020202020204" pitchFamily="34" charset="0"/>
              </a:rPr>
              <a:t>Wavelength (nm)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 rot="-5400000">
            <a:off x="1150938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Helvetica" panose="020B0604020202020204" pitchFamily="34" charset="0"/>
              </a:rPr>
              <a:t>% Photons Reflected</a:t>
            </a:r>
          </a:p>
        </p:txBody>
      </p:sp>
      <p:grpSp>
        <p:nvGrpSpPr>
          <p:cNvPr id="51207" name="Group 7"/>
          <p:cNvGrpSpPr>
            <a:grpSpLocks/>
          </p:cNvGrpSpPr>
          <p:nvPr/>
        </p:nvGrpSpPr>
        <p:grpSpPr bwMode="auto">
          <a:xfrm>
            <a:off x="2819400" y="3265488"/>
            <a:ext cx="2044700" cy="3046412"/>
            <a:chOff x="816" y="2057"/>
            <a:chExt cx="1288" cy="1919"/>
          </a:xfrm>
        </p:grpSpPr>
        <p:pic>
          <p:nvPicPr>
            <p:cNvPr id="5122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30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1231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Helvetica" panose="020B0604020202020204" pitchFamily="34" charset="0"/>
                </a:rPr>
                <a:t>Red</a:t>
              </a:r>
            </a:p>
          </p:txBody>
        </p:sp>
        <p:sp>
          <p:nvSpPr>
            <p:cNvPr id="51232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51208" name="Group 12"/>
          <p:cNvGrpSpPr>
            <a:grpSpLocks/>
          </p:cNvGrpSpPr>
          <p:nvPr/>
        </p:nvGrpSpPr>
        <p:grpSpPr bwMode="auto">
          <a:xfrm>
            <a:off x="4776788" y="3265488"/>
            <a:ext cx="2044700" cy="3046412"/>
            <a:chOff x="2049" y="2057"/>
            <a:chExt cx="1288" cy="1919"/>
          </a:xfrm>
        </p:grpSpPr>
        <p:pic>
          <p:nvPicPr>
            <p:cNvPr id="5122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6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1227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Yellow</a:t>
              </a:r>
            </a:p>
          </p:txBody>
        </p:sp>
        <p:sp>
          <p:nvSpPr>
            <p:cNvPr id="51228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51209" name="Group 17"/>
          <p:cNvGrpSpPr>
            <a:grpSpLocks/>
          </p:cNvGrpSpPr>
          <p:nvPr/>
        </p:nvGrpSpPr>
        <p:grpSpPr bwMode="auto">
          <a:xfrm>
            <a:off x="6732588" y="3265488"/>
            <a:ext cx="2044700" cy="3046412"/>
            <a:chOff x="3281" y="2057"/>
            <a:chExt cx="1288" cy="1919"/>
          </a:xfrm>
        </p:grpSpPr>
        <p:pic>
          <p:nvPicPr>
            <p:cNvPr id="51221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2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1223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Blue</a:t>
              </a:r>
            </a:p>
          </p:txBody>
        </p:sp>
        <p:sp>
          <p:nvSpPr>
            <p:cNvPr id="51224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51210" name="Group 22"/>
          <p:cNvGrpSpPr>
            <a:grpSpLocks/>
          </p:cNvGrpSpPr>
          <p:nvPr/>
        </p:nvGrpSpPr>
        <p:grpSpPr bwMode="auto">
          <a:xfrm>
            <a:off x="8689975" y="3263900"/>
            <a:ext cx="2044700" cy="3048000"/>
            <a:chOff x="4514" y="2056"/>
            <a:chExt cx="1288" cy="1920"/>
          </a:xfrm>
        </p:grpSpPr>
        <p:pic>
          <p:nvPicPr>
            <p:cNvPr id="51217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8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966FF"/>
                  </a:solidFill>
                  <a:latin typeface="Helvetica" panose="020B0604020202020204" pitchFamily="34" charset="0"/>
                </a:rPr>
                <a:t>Purple</a:t>
              </a:r>
            </a:p>
          </p:txBody>
        </p:sp>
        <p:sp>
          <p:nvSpPr>
            <p:cNvPr id="51219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  <p:sp>
          <p:nvSpPr>
            <p:cNvPr id="51220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Arial" panose="020B0604020202020204" pitchFamily="34" charset="0"/>
              </a:endParaRPr>
            </a:p>
          </p:txBody>
        </p:sp>
      </p:grpSp>
      <p:sp>
        <p:nvSpPr>
          <p:cNvPr id="51211" name="Rectangle 2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  <p:grpSp>
        <p:nvGrpSpPr>
          <p:cNvPr id="51212" name="Group 28"/>
          <p:cNvGrpSpPr>
            <a:grpSpLocks/>
          </p:cNvGrpSpPr>
          <p:nvPr/>
        </p:nvGrpSpPr>
        <p:grpSpPr bwMode="auto">
          <a:xfrm>
            <a:off x="3200400" y="2020889"/>
            <a:ext cx="7010400" cy="1068387"/>
            <a:chOff x="1056" y="1273"/>
            <a:chExt cx="4416" cy="673"/>
          </a:xfrm>
        </p:grpSpPr>
        <p:pic>
          <p:nvPicPr>
            <p:cNvPr id="51213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4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5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6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57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514600" y="1617664"/>
            <a:ext cx="80602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There is no simple functional description for the perceived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color of all lights under all viewing conditions, but …...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514600" y="2667001"/>
            <a:ext cx="79239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66FF"/>
                </a:solidFill>
                <a:latin typeface="Helvetica" panose="020B0604020202020204" pitchFamily="34" charset="0"/>
              </a:rPr>
              <a:t>A helpful constraint: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66FF"/>
                </a:solidFill>
                <a:latin typeface="Helvetica" panose="020B0604020202020204" pitchFamily="34" charset="0"/>
              </a:rPr>
              <a:t>  Consider only physical spectra with normal distributions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470525" y="432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en-US" sz="2400"/>
          </a:p>
        </p:txBody>
      </p:sp>
      <p:grpSp>
        <p:nvGrpSpPr>
          <p:cNvPr id="52231" name="Group 7"/>
          <p:cNvGrpSpPr>
            <a:grpSpLocks/>
          </p:cNvGrpSpPr>
          <p:nvPr/>
        </p:nvGrpSpPr>
        <p:grpSpPr bwMode="auto">
          <a:xfrm>
            <a:off x="5318126" y="4183063"/>
            <a:ext cx="2976563" cy="1314450"/>
            <a:chOff x="2390" y="2635"/>
            <a:chExt cx="1875" cy="828"/>
          </a:xfrm>
        </p:grpSpPr>
        <p:pic>
          <p:nvPicPr>
            <p:cNvPr id="5224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2635"/>
              <a:ext cx="1872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1" name="Text Box 9"/>
            <p:cNvSpPr txBox="1">
              <a:spLocks noChangeArrowheads="1"/>
            </p:cNvSpPr>
            <p:nvPr/>
          </p:nvSpPr>
          <p:spPr bwMode="auto">
            <a:xfrm>
              <a:off x="2390" y="2770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area</a:t>
              </a:r>
            </a:p>
          </p:txBody>
        </p:sp>
      </p:grpSp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64000"/>
            <a:ext cx="5848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33" name="Group 11"/>
          <p:cNvGrpSpPr>
            <a:grpSpLocks/>
          </p:cNvGrpSpPr>
          <p:nvPr/>
        </p:nvGrpSpPr>
        <p:grpSpPr bwMode="auto">
          <a:xfrm>
            <a:off x="6357939" y="3538538"/>
            <a:ext cx="947737" cy="1947862"/>
            <a:chOff x="3038" y="2229"/>
            <a:chExt cx="597" cy="1227"/>
          </a:xfrm>
        </p:grpSpPr>
        <p:sp>
          <p:nvSpPr>
            <p:cNvPr id="52238" name="Line 12"/>
            <p:cNvSpPr>
              <a:spLocks noChangeShapeType="1"/>
            </p:cNvSpPr>
            <p:nvPr/>
          </p:nvSpPr>
          <p:spPr bwMode="auto">
            <a:xfrm>
              <a:off x="3333" y="2496"/>
              <a:ext cx="0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9" name="Text Box 13"/>
            <p:cNvSpPr txBox="1">
              <a:spLocks noChangeArrowheads="1"/>
            </p:cNvSpPr>
            <p:nvPr/>
          </p:nvSpPr>
          <p:spPr bwMode="auto">
            <a:xfrm>
              <a:off x="3038" y="2229"/>
              <a:ext cx="5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mean</a:t>
              </a:r>
            </a:p>
          </p:txBody>
        </p:sp>
      </p:grpSp>
      <p:grpSp>
        <p:nvGrpSpPr>
          <p:cNvPr id="52234" name="Group 14"/>
          <p:cNvGrpSpPr>
            <a:grpSpLocks/>
          </p:cNvGrpSpPr>
          <p:nvPr/>
        </p:nvGrpSpPr>
        <p:grpSpPr bwMode="auto">
          <a:xfrm>
            <a:off x="6411913" y="4616450"/>
            <a:ext cx="2209800" cy="457200"/>
            <a:chOff x="3072" y="2908"/>
            <a:chExt cx="1392" cy="288"/>
          </a:xfrm>
        </p:grpSpPr>
        <p:sp>
          <p:nvSpPr>
            <p:cNvPr id="52236" name="Line 15"/>
            <p:cNvSpPr>
              <a:spLocks noChangeShapeType="1"/>
            </p:cNvSpPr>
            <p:nvPr/>
          </p:nvSpPr>
          <p:spPr bwMode="auto">
            <a:xfrm>
              <a:off x="3072" y="3072"/>
              <a:ext cx="52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7" name="Text Box 16"/>
            <p:cNvSpPr txBox="1">
              <a:spLocks noChangeArrowheads="1"/>
            </p:cNvSpPr>
            <p:nvPr/>
          </p:nvSpPr>
          <p:spPr bwMode="auto">
            <a:xfrm>
              <a:off x="3621" y="2908"/>
              <a:ext cx="8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66FF"/>
                  </a:solidFill>
                  <a:latin typeface="Helvetica" panose="020B0604020202020204" pitchFamily="34" charset="0"/>
                </a:rPr>
                <a:t>variance</a:t>
              </a:r>
            </a:p>
          </p:txBody>
        </p:sp>
      </p:grpSp>
      <p:sp>
        <p:nvSpPr>
          <p:cNvPr id="52235" name="Rectangle 1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37211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840289" y="1630364"/>
            <a:ext cx="12207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Mean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950912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Hue</a:t>
            </a:r>
          </a:p>
        </p:txBody>
      </p:sp>
      <p:sp>
        <p:nvSpPr>
          <p:cNvPr id="53254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grpSp>
        <p:nvGrpSpPr>
          <p:cNvPr id="53255" name="Group 7"/>
          <p:cNvGrpSpPr>
            <a:grpSpLocks/>
          </p:cNvGrpSpPr>
          <p:nvPr/>
        </p:nvGrpSpPr>
        <p:grpSpPr bwMode="auto">
          <a:xfrm>
            <a:off x="3124200" y="2998789"/>
            <a:ext cx="6611938" cy="3317875"/>
            <a:chOff x="1008" y="1889"/>
            <a:chExt cx="4165" cy="2090"/>
          </a:xfrm>
        </p:grpSpPr>
        <p:pic>
          <p:nvPicPr>
            <p:cNvPr id="5325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889"/>
              <a:ext cx="3685" cy="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8" name="Text Box 9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  <p:sp>
          <p:nvSpPr>
            <p:cNvPr id="53259" name="Text Box 10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</p:grpSp>
      <p:sp>
        <p:nvSpPr>
          <p:cNvPr id="53256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51174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191001" y="1630364"/>
            <a:ext cx="1876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Variance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2190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Saturation</a:t>
            </a:r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grpSp>
        <p:nvGrpSpPr>
          <p:cNvPr id="54279" name="Group 7"/>
          <p:cNvGrpSpPr>
            <a:grpSpLocks/>
          </p:cNvGrpSpPr>
          <p:nvPr/>
        </p:nvGrpSpPr>
        <p:grpSpPr bwMode="auto">
          <a:xfrm>
            <a:off x="3048000" y="2895601"/>
            <a:ext cx="7391400" cy="3421063"/>
            <a:chOff x="960" y="1824"/>
            <a:chExt cx="4656" cy="2155"/>
          </a:xfrm>
        </p:grpSpPr>
        <p:sp>
          <p:nvSpPr>
            <p:cNvPr id="54281" name="Text Box 8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  <p:pic>
          <p:nvPicPr>
            <p:cNvPr id="5428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824"/>
              <a:ext cx="4656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</p:grpSp>
      <p:sp>
        <p:nvSpPr>
          <p:cNvPr id="54280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953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343400" y="1630364"/>
            <a:ext cx="10874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Area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400801" y="1630364"/>
            <a:ext cx="23034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Brightness</a:t>
            </a:r>
          </a:p>
        </p:txBody>
      </p:sp>
      <p:sp>
        <p:nvSpPr>
          <p:cNvPr id="55302" name="AutoShape 6"/>
          <p:cNvSpPr>
            <a:spLocks noChangeArrowheads="1"/>
          </p:cNvSpPr>
          <p:nvPr/>
        </p:nvSpPr>
        <p:spPr bwMode="auto">
          <a:xfrm>
            <a:off x="5564188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grpSp>
        <p:nvGrpSpPr>
          <p:cNvPr id="55303" name="Group 7"/>
          <p:cNvGrpSpPr>
            <a:grpSpLocks/>
          </p:cNvGrpSpPr>
          <p:nvPr/>
        </p:nvGrpSpPr>
        <p:grpSpPr bwMode="auto">
          <a:xfrm>
            <a:off x="2819400" y="2693989"/>
            <a:ext cx="6858000" cy="3622675"/>
            <a:chOff x="816" y="1697"/>
            <a:chExt cx="4320" cy="2282"/>
          </a:xfrm>
        </p:grpSpPr>
        <p:sp>
          <p:nvSpPr>
            <p:cNvPr id="55305" name="Text Box 8"/>
            <p:cNvSpPr txBox="1">
              <a:spLocks noChangeArrowheads="1"/>
            </p:cNvSpPr>
            <p:nvPr/>
          </p:nvSpPr>
          <p:spPr bwMode="auto">
            <a:xfrm rot="-5400000">
              <a:off x="417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  <p:sp>
          <p:nvSpPr>
            <p:cNvPr id="55306" name="Text Box 9"/>
            <p:cNvSpPr txBox="1">
              <a:spLocks noChangeArrowheads="1"/>
            </p:cNvSpPr>
            <p:nvPr/>
          </p:nvSpPr>
          <p:spPr bwMode="auto">
            <a:xfrm>
              <a:off x="2400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  <p:pic>
          <p:nvPicPr>
            <p:cNvPr id="55307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697"/>
              <a:ext cx="3936" cy="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04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52142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Question: draw a “pink” light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95666" y="5621311"/>
            <a:ext cx="68280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795666" y="1825625"/>
            <a:ext cx="0" cy="3795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6926062" y="2578307"/>
            <a:ext cx="1086787" cy="3043004"/>
          </a:xfrm>
          <a:custGeom>
            <a:avLst/>
            <a:gdLst>
              <a:gd name="connsiteX0" fmla="*/ 0 w 2047508"/>
              <a:gd name="connsiteY0" fmla="*/ 2833278 h 3246495"/>
              <a:gd name="connsiteX1" fmla="*/ 974360 w 2047508"/>
              <a:gd name="connsiteY1" fmla="*/ 137 h 3246495"/>
              <a:gd name="connsiteX2" fmla="*/ 1948721 w 2047508"/>
              <a:gd name="connsiteY2" fmla="*/ 2930714 h 3246495"/>
              <a:gd name="connsiteX3" fmla="*/ 1963711 w 2047508"/>
              <a:gd name="connsiteY3" fmla="*/ 3028150 h 3246495"/>
              <a:gd name="connsiteX0" fmla="*/ 0 w 1976699"/>
              <a:gd name="connsiteY0" fmla="*/ 2833278 h 3250360"/>
              <a:gd name="connsiteX1" fmla="*/ 974360 w 1976699"/>
              <a:gd name="connsiteY1" fmla="*/ 137 h 3250360"/>
              <a:gd name="connsiteX2" fmla="*/ 1948721 w 1976699"/>
              <a:gd name="connsiteY2" fmla="*/ 2930714 h 3250360"/>
              <a:gd name="connsiteX3" fmla="*/ 1693888 w 1976699"/>
              <a:gd name="connsiteY3" fmla="*/ 3035645 h 3250360"/>
              <a:gd name="connsiteX0" fmla="*/ 0 w 1948721"/>
              <a:gd name="connsiteY0" fmla="*/ 2833278 h 2930714"/>
              <a:gd name="connsiteX1" fmla="*/ 974360 w 1948721"/>
              <a:gd name="connsiteY1" fmla="*/ 137 h 2930714"/>
              <a:gd name="connsiteX2" fmla="*/ 1948721 w 1948721"/>
              <a:gd name="connsiteY2" fmla="*/ 2930714 h 2930714"/>
              <a:gd name="connsiteX0" fmla="*/ 0 w 2004400"/>
              <a:gd name="connsiteY0" fmla="*/ 3043111 h 3043111"/>
              <a:gd name="connsiteX1" fmla="*/ 1030039 w 2004400"/>
              <a:gd name="connsiteY1" fmla="*/ 108 h 3043111"/>
              <a:gd name="connsiteX2" fmla="*/ 2004400 w 2004400"/>
              <a:gd name="connsiteY2" fmla="*/ 2930685 h 3043111"/>
              <a:gd name="connsiteX0" fmla="*/ 0 w 2018319"/>
              <a:gd name="connsiteY0" fmla="*/ 3043004 h 3043004"/>
              <a:gd name="connsiteX1" fmla="*/ 1030039 w 2018319"/>
              <a:gd name="connsiteY1" fmla="*/ 1 h 3043004"/>
              <a:gd name="connsiteX2" fmla="*/ 2018319 w 2018319"/>
              <a:gd name="connsiteY2" fmla="*/ 3035509 h 3043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8319" h="3043004">
                <a:moveTo>
                  <a:pt x="0" y="3043004"/>
                </a:moveTo>
                <a:cubicBezTo>
                  <a:pt x="324786" y="1618314"/>
                  <a:pt x="693653" y="1250"/>
                  <a:pt x="1030039" y="1"/>
                </a:cubicBezTo>
                <a:cubicBezTo>
                  <a:pt x="1366425" y="-1248"/>
                  <a:pt x="1898398" y="2529591"/>
                  <a:pt x="2018319" y="3035509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87800" y="5691805"/>
            <a:ext cx="1671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Wavelength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144200" y="3052835"/>
            <a:ext cx="553998" cy="134126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400" dirty="0" smtClean="0"/>
              <a:t># Photons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367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>
            <a:fillRect/>
          </a:stretch>
        </p:blipFill>
        <p:spPr bwMode="auto">
          <a:xfrm>
            <a:off x="2514600" y="1595438"/>
            <a:ext cx="4953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124200" y="1371601"/>
            <a:ext cx="3589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Three kinds of cones:</a:t>
            </a:r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3687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FF99"/>
                </a:solidFill>
                <a:latin typeface="Helvetica" panose="020B0604020202020204" pitchFamily="34" charset="0"/>
              </a:rPr>
              <a:t>Physiology of Color Vision</a:t>
            </a:r>
            <a:endParaRPr lang="en-US" altLang="en-US" sz="2400" dirty="0">
              <a:solidFill>
                <a:srgbClr val="00FF99"/>
              </a:solidFill>
            </a:endParaRPr>
          </a:p>
        </p:txBody>
      </p:sp>
      <p:pic>
        <p:nvPicPr>
          <p:cNvPr id="5632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828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10"/>
          <p:cNvSpPr txBox="1">
            <a:spLocks noChangeArrowheads="1"/>
          </p:cNvSpPr>
          <p:nvPr/>
        </p:nvSpPr>
        <p:spPr bwMode="auto">
          <a:xfrm>
            <a:off x="4481514" y="5943601"/>
            <a:ext cx="5003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Why are M and L cones so close?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260946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Trichromacy</a:t>
            </a:r>
            <a:endParaRPr lang="en-US" altLang="en-US" dirty="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581400"/>
            <a:ext cx="9525000" cy="1905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Rods and cones act as </a:t>
            </a:r>
            <a:r>
              <a:rPr lang="en-US" altLang="en-US" i="1" dirty="0" smtClean="0"/>
              <a:t>filters</a:t>
            </a:r>
            <a:r>
              <a:rPr lang="en-US" altLang="en-US" dirty="0" smtClean="0"/>
              <a:t> on the spectrum</a:t>
            </a:r>
          </a:p>
          <a:p>
            <a:pPr lvl="1"/>
            <a:r>
              <a:rPr lang="en-US" altLang="en-US" dirty="0" smtClean="0"/>
              <a:t>To get the output of a filter, multiply its response curve by the spectrum, integrate over all wavelengths</a:t>
            </a:r>
          </a:p>
          <a:p>
            <a:pPr lvl="2"/>
            <a:r>
              <a:rPr lang="en-US" altLang="en-US" sz="1800" dirty="0"/>
              <a:t>Each cone yields one number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3352800" y="1770063"/>
            <a:ext cx="1588" cy="14462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3352800" y="3216275"/>
            <a:ext cx="4572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Freeform 6"/>
          <p:cNvSpPr>
            <a:spLocks/>
          </p:cNvSpPr>
          <p:nvPr/>
        </p:nvSpPr>
        <p:spPr bwMode="auto">
          <a:xfrm>
            <a:off x="3365500" y="1979614"/>
            <a:ext cx="4572000" cy="1216025"/>
          </a:xfrm>
          <a:custGeom>
            <a:avLst/>
            <a:gdLst>
              <a:gd name="T0" fmla="*/ 2147483647 w 2880"/>
              <a:gd name="T1" fmla="*/ 2147483647 h 766"/>
              <a:gd name="T2" fmla="*/ 2147483647 w 2880"/>
              <a:gd name="T3" fmla="*/ 2147483647 h 766"/>
              <a:gd name="T4" fmla="*/ 2147483647 w 2880"/>
              <a:gd name="T5" fmla="*/ 2147483647 h 766"/>
              <a:gd name="T6" fmla="*/ 2147483647 w 2880"/>
              <a:gd name="T7" fmla="*/ 2147483647 h 766"/>
              <a:gd name="T8" fmla="*/ 2147483647 w 2880"/>
              <a:gd name="T9" fmla="*/ 2147483647 h 766"/>
              <a:gd name="T10" fmla="*/ 2147483647 w 2880"/>
              <a:gd name="T11" fmla="*/ 2147483647 h 766"/>
              <a:gd name="T12" fmla="*/ 2147483647 w 2880"/>
              <a:gd name="T13" fmla="*/ 2147483647 h 766"/>
              <a:gd name="T14" fmla="*/ 2147483647 w 2880"/>
              <a:gd name="T15" fmla="*/ 2147483647 h 766"/>
              <a:gd name="T16" fmla="*/ 2147483647 w 2880"/>
              <a:gd name="T17" fmla="*/ 2147483647 h 766"/>
              <a:gd name="T18" fmla="*/ 2147483647 w 2880"/>
              <a:gd name="T19" fmla="*/ 2147483647 h 766"/>
              <a:gd name="T20" fmla="*/ 2147483647 w 2880"/>
              <a:gd name="T21" fmla="*/ 2147483647 h 766"/>
              <a:gd name="T22" fmla="*/ 2147483647 w 2880"/>
              <a:gd name="T23" fmla="*/ 2147483647 h 766"/>
              <a:gd name="T24" fmla="*/ 2147483647 w 2880"/>
              <a:gd name="T25" fmla="*/ 2147483647 h 766"/>
              <a:gd name="T26" fmla="*/ 2147483647 w 2880"/>
              <a:gd name="T27" fmla="*/ 2147483647 h 766"/>
              <a:gd name="T28" fmla="*/ 2147483647 w 2880"/>
              <a:gd name="T29" fmla="*/ 2147483647 h 766"/>
              <a:gd name="T30" fmla="*/ 2147483647 w 2880"/>
              <a:gd name="T31" fmla="*/ 2147483647 h 766"/>
              <a:gd name="T32" fmla="*/ 2147483647 w 2880"/>
              <a:gd name="T33" fmla="*/ 2147483647 h 766"/>
              <a:gd name="T34" fmla="*/ 2147483647 w 2880"/>
              <a:gd name="T35" fmla="*/ 2147483647 h 766"/>
              <a:gd name="T36" fmla="*/ 2147483647 w 2880"/>
              <a:gd name="T37" fmla="*/ 2147483647 h 766"/>
              <a:gd name="T38" fmla="*/ 2147483647 w 2880"/>
              <a:gd name="T39" fmla="*/ 2147483647 h 766"/>
              <a:gd name="T40" fmla="*/ 2147483647 w 2880"/>
              <a:gd name="T41" fmla="*/ 2147483647 h 766"/>
              <a:gd name="T42" fmla="*/ 2147483647 w 2880"/>
              <a:gd name="T43" fmla="*/ 2147483647 h 766"/>
              <a:gd name="T44" fmla="*/ 2147483647 w 2880"/>
              <a:gd name="T45" fmla="*/ 2147483647 h 766"/>
              <a:gd name="T46" fmla="*/ 2147483647 w 2880"/>
              <a:gd name="T47" fmla="*/ 2147483647 h 766"/>
              <a:gd name="T48" fmla="*/ 2147483647 w 2880"/>
              <a:gd name="T49" fmla="*/ 2147483647 h 766"/>
              <a:gd name="T50" fmla="*/ 2147483647 w 2880"/>
              <a:gd name="T51" fmla="*/ 2147483647 h 766"/>
              <a:gd name="T52" fmla="*/ 2147483647 w 2880"/>
              <a:gd name="T53" fmla="*/ 2147483647 h 766"/>
              <a:gd name="T54" fmla="*/ 2147483647 w 2880"/>
              <a:gd name="T55" fmla="*/ 2147483647 h 766"/>
              <a:gd name="T56" fmla="*/ 2147483647 w 2880"/>
              <a:gd name="T57" fmla="*/ 2147483647 h 766"/>
              <a:gd name="T58" fmla="*/ 2147483647 w 2880"/>
              <a:gd name="T59" fmla="*/ 2147483647 h 766"/>
              <a:gd name="T60" fmla="*/ 2147483647 w 2880"/>
              <a:gd name="T61" fmla="*/ 2147483647 h 766"/>
              <a:gd name="T62" fmla="*/ 2147483647 w 2880"/>
              <a:gd name="T63" fmla="*/ 2147483647 h 766"/>
              <a:gd name="T64" fmla="*/ 2147483647 w 2880"/>
              <a:gd name="T65" fmla="*/ 2147483647 h 766"/>
              <a:gd name="T66" fmla="*/ 2147483647 w 2880"/>
              <a:gd name="T67" fmla="*/ 2147483647 h 766"/>
              <a:gd name="T68" fmla="*/ 2147483647 w 2880"/>
              <a:gd name="T69" fmla="*/ 2147483647 h 766"/>
              <a:gd name="T70" fmla="*/ 2147483647 w 2880"/>
              <a:gd name="T71" fmla="*/ 2147483647 h 766"/>
              <a:gd name="T72" fmla="*/ 2147483647 w 2880"/>
              <a:gd name="T73" fmla="*/ 2147483647 h 766"/>
              <a:gd name="T74" fmla="*/ 2147483647 w 2880"/>
              <a:gd name="T75" fmla="*/ 2147483647 h 766"/>
              <a:gd name="T76" fmla="*/ 2147483647 w 2880"/>
              <a:gd name="T77" fmla="*/ 2147483647 h 766"/>
              <a:gd name="T78" fmla="*/ 2147483647 w 2880"/>
              <a:gd name="T79" fmla="*/ 2147483647 h 766"/>
              <a:gd name="T80" fmla="*/ 2147483647 w 2880"/>
              <a:gd name="T81" fmla="*/ 2147483647 h 766"/>
              <a:gd name="T82" fmla="*/ 2147483647 w 2880"/>
              <a:gd name="T83" fmla="*/ 2147483647 h 766"/>
              <a:gd name="T84" fmla="*/ 2147483647 w 2880"/>
              <a:gd name="T85" fmla="*/ 2147483647 h 766"/>
              <a:gd name="T86" fmla="*/ 2147483647 w 2880"/>
              <a:gd name="T87" fmla="*/ 2147483647 h 766"/>
              <a:gd name="T88" fmla="*/ 2147483647 w 2880"/>
              <a:gd name="T89" fmla="*/ 2147483647 h 766"/>
              <a:gd name="T90" fmla="*/ 2147483647 w 2880"/>
              <a:gd name="T91" fmla="*/ 2147483647 h 766"/>
              <a:gd name="T92" fmla="*/ 2147483647 w 2880"/>
              <a:gd name="T93" fmla="*/ 2147483647 h 766"/>
              <a:gd name="T94" fmla="*/ 2147483647 w 2880"/>
              <a:gd name="T95" fmla="*/ 2147483647 h 766"/>
              <a:gd name="T96" fmla="*/ 2147483647 w 2880"/>
              <a:gd name="T97" fmla="*/ 2147483647 h 76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80"/>
              <a:gd name="T148" fmla="*/ 0 h 766"/>
              <a:gd name="T149" fmla="*/ 2880 w 2880"/>
              <a:gd name="T150" fmla="*/ 766 h 76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80" h="766">
                <a:moveTo>
                  <a:pt x="0" y="700"/>
                </a:moveTo>
                <a:lnTo>
                  <a:pt x="32" y="707"/>
                </a:lnTo>
                <a:lnTo>
                  <a:pt x="56" y="707"/>
                </a:lnTo>
                <a:lnTo>
                  <a:pt x="80" y="693"/>
                </a:lnTo>
                <a:lnTo>
                  <a:pt x="104" y="687"/>
                </a:lnTo>
                <a:lnTo>
                  <a:pt x="128" y="667"/>
                </a:lnTo>
                <a:lnTo>
                  <a:pt x="152" y="647"/>
                </a:lnTo>
                <a:lnTo>
                  <a:pt x="159" y="641"/>
                </a:lnTo>
                <a:lnTo>
                  <a:pt x="175" y="627"/>
                </a:lnTo>
                <a:lnTo>
                  <a:pt x="183" y="614"/>
                </a:lnTo>
                <a:lnTo>
                  <a:pt x="191" y="601"/>
                </a:lnTo>
                <a:lnTo>
                  <a:pt x="199" y="588"/>
                </a:lnTo>
                <a:lnTo>
                  <a:pt x="207" y="575"/>
                </a:lnTo>
                <a:lnTo>
                  <a:pt x="223" y="561"/>
                </a:lnTo>
                <a:lnTo>
                  <a:pt x="231" y="548"/>
                </a:lnTo>
                <a:lnTo>
                  <a:pt x="239" y="535"/>
                </a:lnTo>
                <a:lnTo>
                  <a:pt x="247" y="522"/>
                </a:lnTo>
                <a:lnTo>
                  <a:pt x="255" y="508"/>
                </a:lnTo>
                <a:lnTo>
                  <a:pt x="263" y="495"/>
                </a:lnTo>
                <a:lnTo>
                  <a:pt x="279" y="469"/>
                </a:lnTo>
                <a:lnTo>
                  <a:pt x="295" y="442"/>
                </a:lnTo>
                <a:lnTo>
                  <a:pt x="311" y="423"/>
                </a:lnTo>
                <a:lnTo>
                  <a:pt x="327" y="409"/>
                </a:lnTo>
                <a:lnTo>
                  <a:pt x="335" y="390"/>
                </a:lnTo>
                <a:lnTo>
                  <a:pt x="351" y="383"/>
                </a:lnTo>
                <a:lnTo>
                  <a:pt x="367" y="383"/>
                </a:lnTo>
                <a:lnTo>
                  <a:pt x="383" y="383"/>
                </a:lnTo>
                <a:lnTo>
                  <a:pt x="399" y="396"/>
                </a:lnTo>
                <a:lnTo>
                  <a:pt x="407" y="403"/>
                </a:lnTo>
                <a:lnTo>
                  <a:pt x="415" y="409"/>
                </a:lnTo>
                <a:lnTo>
                  <a:pt x="423" y="423"/>
                </a:lnTo>
                <a:lnTo>
                  <a:pt x="431" y="436"/>
                </a:lnTo>
                <a:lnTo>
                  <a:pt x="439" y="449"/>
                </a:lnTo>
                <a:lnTo>
                  <a:pt x="447" y="469"/>
                </a:lnTo>
                <a:lnTo>
                  <a:pt x="471" y="469"/>
                </a:lnTo>
                <a:lnTo>
                  <a:pt x="487" y="482"/>
                </a:lnTo>
                <a:lnTo>
                  <a:pt x="495" y="495"/>
                </a:lnTo>
                <a:lnTo>
                  <a:pt x="511" y="508"/>
                </a:lnTo>
                <a:lnTo>
                  <a:pt x="519" y="528"/>
                </a:lnTo>
                <a:lnTo>
                  <a:pt x="526" y="542"/>
                </a:lnTo>
                <a:lnTo>
                  <a:pt x="542" y="555"/>
                </a:lnTo>
                <a:lnTo>
                  <a:pt x="550" y="568"/>
                </a:lnTo>
                <a:lnTo>
                  <a:pt x="566" y="575"/>
                </a:lnTo>
                <a:lnTo>
                  <a:pt x="582" y="575"/>
                </a:lnTo>
                <a:lnTo>
                  <a:pt x="598" y="575"/>
                </a:lnTo>
                <a:lnTo>
                  <a:pt x="622" y="555"/>
                </a:lnTo>
                <a:lnTo>
                  <a:pt x="630" y="548"/>
                </a:lnTo>
                <a:lnTo>
                  <a:pt x="638" y="535"/>
                </a:lnTo>
                <a:lnTo>
                  <a:pt x="654" y="522"/>
                </a:lnTo>
                <a:lnTo>
                  <a:pt x="662" y="508"/>
                </a:lnTo>
                <a:lnTo>
                  <a:pt x="670" y="495"/>
                </a:lnTo>
                <a:lnTo>
                  <a:pt x="678" y="475"/>
                </a:lnTo>
                <a:lnTo>
                  <a:pt x="694" y="462"/>
                </a:lnTo>
                <a:lnTo>
                  <a:pt x="702" y="442"/>
                </a:lnTo>
                <a:lnTo>
                  <a:pt x="710" y="423"/>
                </a:lnTo>
                <a:lnTo>
                  <a:pt x="718" y="409"/>
                </a:lnTo>
                <a:lnTo>
                  <a:pt x="734" y="390"/>
                </a:lnTo>
                <a:lnTo>
                  <a:pt x="742" y="376"/>
                </a:lnTo>
                <a:lnTo>
                  <a:pt x="750" y="357"/>
                </a:lnTo>
                <a:lnTo>
                  <a:pt x="766" y="343"/>
                </a:lnTo>
                <a:lnTo>
                  <a:pt x="774" y="330"/>
                </a:lnTo>
                <a:lnTo>
                  <a:pt x="782" y="317"/>
                </a:lnTo>
                <a:lnTo>
                  <a:pt x="798" y="310"/>
                </a:lnTo>
                <a:lnTo>
                  <a:pt x="806" y="304"/>
                </a:lnTo>
                <a:lnTo>
                  <a:pt x="814" y="297"/>
                </a:lnTo>
                <a:lnTo>
                  <a:pt x="830" y="297"/>
                </a:lnTo>
                <a:lnTo>
                  <a:pt x="838" y="304"/>
                </a:lnTo>
                <a:lnTo>
                  <a:pt x="846" y="310"/>
                </a:lnTo>
                <a:lnTo>
                  <a:pt x="862" y="317"/>
                </a:lnTo>
                <a:lnTo>
                  <a:pt x="870" y="337"/>
                </a:lnTo>
                <a:lnTo>
                  <a:pt x="989" y="291"/>
                </a:lnTo>
                <a:lnTo>
                  <a:pt x="997" y="277"/>
                </a:lnTo>
                <a:lnTo>
                  <a:pt x="997" y="264"/>
                </a:lnTo>
                <a:lnTo>
                  <a:pt x="1005" y="251"/>
                </a:lnTo>
                <a:lnTo>
                  <a:pt x="1013" y="231"/>
                </a:lnTo>
                <a:lnTo>
                  <a:pt x="1021" y="218"/>
                </a:lnTo>
                <a:lnTo>
                  <a:pt x="1037" y="198"/>
                </a:lnTo>
                <a:lnTo>
                  <a:pt x="1045" y="185"/>
                </a:lnTo>
                <a:lnTo>
                  <a:pt x="1053" y="165"/>
                </a:lnTo>
                <a:lnTo>
                  <a:pt x="1069" y="152"/>
                </a:lnTo>
                <a:lnTo>
                  <a:pt x="1077" y="139"/>
                </a:lnTo>
                <a:lnTo>
                  <a:pt x="1093" y="119"/>
                </a:lnTo>
                <a:lnTo>
                  <a:pt x="1109" y="106"/>
                </a:lnTo>
                <a:lnTo>
                  <a:pt x="1117" y="93"/>
                </a:lnTo>
                <a:lnTo>
                  <a:pt x="1133" y="79"/>
                </a:lnTo>
                <a:lnTo>
                  <a:pt x="1149" y="66"/>
                </a:lnTo>
                <a:lnTo>
                  <a:pt x="1165" y="53"/>
                </a:lnTo>
                <a:lnTo>
                  <a:pt x="1181" y="40"/>
                </a:lnTo>
                <a:lnTo>
                  <a:pt x="1197" y="33"/>
                </a:lnTo>
                <a:lnTo>
                  <a:pt x="1213" y="20"/>
                </a:lnTo>
                <a:lnTo>
                  <a:pt x="1229" y="13"/>
                </a:lnTo>
                <a:lnTo>
                  <a:pt x="1245" y="7"/>
                </a:lnTo>
                <a:lnTo>
                  <a:pt x="1260" y="0"/>
                </a:lnTo>
                <a:lnTo>
                  <a:pt x="1276" y="0"/>
                </a:lnTo>
                <a:lnTo>
                  <a:pt x="1292" y="0"/>
                </a:lnTo>
                <a:lnTo>
                  <a:pt x="1316" y="20"/>
                </a:lnTo>
                <a:lnTo>
                  <a:pt x="1348" y="46"/>
                </a:lnTo>
                <a:lnTo>
                  <a:pt x="1372" y="73"/>
                </a:lnTo>
                <a:lnTo>
                  <a:pt x="1404" y="99"/>
                </a:lnTo>
                <a:lnTo>
                  <a:pt x="1428" y="126"/>
                </a:lnTo>
                <a:lnTo>
                  <a:pt x="1460" y="152"/>
                </a:lnTo>
                <a:lnTo>
                  <a:pt x="1476" y="165"/>
                </a:lnTo>
                <a:lnTo>
                  <a:pt x="1492" y="172"/>
                </a:lnTo>
                <a:lnTo>
                  <a:pt x="1508" y="185"/>
                </a:lnTo>
                <a:lnTo>
                  <a:pt x="1524" y="198"/>
                </a:lnTo>
                <a:lnTo>
                  <a:pt x="1540" y="205"/>
                </a:lnTo>
                <a:lnTo>
                  <a:pt x="1556" y="211"/>
                </a:lnTo>
                <a:lnTo>
                  <a:pt x="1580" y="218"/>
                </a:lnTo>
                <a:lnTo>
                  <a:pt x="1596" y="225"/>
                </a:lnTo>
                <a:lnTo>
                  <a:pt x="1612" y="231"/>
                </a:lnTo>
                <a:lnTo>
                  <a:pt x="1627" y="231"/>
                </a:lnTo>
                <a:lnTo>
                  <a:pt x="1651" y="231"/>
                </a:lnTo>
                <a:lnTo>
                  <a:pt x="1667" y="231"/>
                </a:lnTo>
                <a:lnTo>
                  <a:pt x="1675" y="218"/>
                </a:lnTo>
                <a:lnTo>
                  <a:pt x="1683" y="205"/>
                </a:lnTo>
                <a:lnTo>
                  <a:pt x="1691" y="198"/>
                </a:lnTo>
                <a:lnTo>
                  <a:pt x="1699" y="192"/>
                </a:lnTo>
                <a:lnTo>
                  <a:pt x="1707" y="185"/>
                </a:lnTo>
                <a:lnTo>
                  <a:pt x="1715" y="185"/>
                </a:lnTo>
                <a:lnTo>
                  <a:pt x="1731" y="178"/>
                </a:lnTo>
                <a:lnTo>
                  <a:pt x="1739" y="178"/>
                </a:lnTo>
                <a:lnTo>
                  <a:pt x="1755" y="185"/>
                </a:lnTo>
                <a:lnTo>
                  <a:pt x="1771" y="198"/>
                </a:lnTo>
                <a:lnTo>
                  <a:pt x="1779" y="211"/>
                </a:lnTo>
                <a:lnTo>
                  <a:pt x="1795" y="225"/>
                </a:lnTo>
                <a:lnTo>
                  <a:pt x="1803" y="238"/>
                </a:lnTo>
                <a:lnTo>
                  <a:pt x="1819" y="258"/>
                </a:lnTo>
                <a:lnTo>
                  <a:pt x="1827" y="271"/>
                </a:lnTo>
                <a:lnTo>
                  <a:pt x="1835" y="297"/>
                </a:lnTo>
                <a:lnTo>
                  <a:pt x="1851" y="330"/>
                </a:lnTo>
                <a:lnTo>
                  <a:pt x="1875" y="350"/>
                </a:lnTo>
                <a:lnTo>
                  <a:pt x="1883" y="363"/>
                </a:lnTo>
                <a:lnTo>
                  <a:pt x="1899" y="370"/>
                </a:lnTo>
                <a:lnTo>
                  <a:pt x="1915" y="370"/>
                </a:lnTo>
                <a:lnTo>
                  <a:pt x="1931" y="370"/>
                </a:lnTo>
                <a:lnTo>
                  <a:pt x="1955" y="370"/>
                </a:lnTo>
                <a:lnTo>
                  <a:pt x="1971" y="357"/>
                </a:lnTo>
                <a:lnTo>
                  <a:pt x="2154" y="304"/>
                </a:lnTo>
                <a:lnTo>
                  <a:pt x="2170" y="317"/>
                </a:lnTo>
                <a:lnTo>
                  <a:pt x="2186" y="337"/>
                </a:lnTo>
                <a:lnTo>
                  <a:pt x="2202" y="357"/>
                </a:lnTo>
                <a:lnTo>
                  <a:pt x="2210" y="383"/>
                </a:lnTo>
                <a:lnTo>
                  <a:pt x="2226" y="409"/>
                </a:lnTo>
                <a:lnTo>
                  <a:pt x="2242" y="436"/>
                </a:lnTo>
                <a:lnTo>
                  <a:pt x="2258" y="462"/>
                </a:lnTo>
                <a:lnTo>
                  <a:pt x="2274" y="482"/>
                </a:lnTo>
                <a:lnTo>
                  <a:pt x="2290" y="489"/>
                </a:lnTo>
                <a:lnTo>
                  <a:pt x="2306" y="495"/>
                </a:lnTo>
                <a:lnTo>
                  <a:pt x="2330" y="495"/>
                </a:lnTo>
                <a:lnTo>
                  <a:pt x="2353" y="475"/>
                </a:lnTo>
                <a:lnTo>
                  <a:pt x="2361" y="469"/>
                </a:lnTo>
                <a:lnTo>
                  <a:pt x="2377" y="442"/>
                </a:lnTo>
                <a:lnTo>
                  <a:pt x="2385" y="423"/>
                </a:lnTo>
                <a:lnTo>
                  <a:pt x="2393" y="396"/>
                </a:lnTo>
                <a:lnTo>
                  <a:pt x="2401" y="370"/>
                </a:lnTo>
                <a:lnTo>
                  <a:pt x="2417" y="343"/>
                </a:lnTo>
                <a:lnTo>
                  <a:pt x="2425" y="317"/>
                </a:lnTo>
                <a:lnTo>
                  <a:pt x="2441" y="297"/>
                </a:lnTo>
                <a:lnTo>
                  <a:pt x="2449" y="291"/>
                </a:lnTo>
                <a:lnTo>
                  <a:pt x="2465" y="284"/>
                </a:lnTo>
                <a:lnTo>
                  <a:pt x="2481" y="284"/>
                </a:lnTo>
                <a:lnTo>
                  <a:pt x="2497" y="310"/>
                </a:lnTo>
                <a:lnTo>
                  <a:pt x="2505" y="317"/>
                </a:lnTo>
                <a:lnTo>
                  <a:pt x="2513" y="337"/>
                </a:lnTo>
                <a:lnTo>
                  <a:pt x="2537" y="363"/>
                </a:lnTo>
                <a:lnTo>
                  <a:pt x="2553" y="383"/>
                </a:lnTo>
                <a:lnTo>
                  <a:pt x="2569" y="409"/>
                </a:lnTo>
                <a:lnTo>
                  <a:pt x="2593" y="436"/>
                </a:lnTo>
                <a:lnTo>
                  <a:pt x="2609" y="456"/>
                </a:lnTo>
                <a:lnTo>
                  <a:pt x="2633" y="469"/>
                </a:lnTo>
                <a:lnTo>
                  <a:pt x="2649" y="469"/>
                </a:lnTo>
                <a:lnTo>
                  <a:pt x="2657" y="469"/>
                </a:lnTo>
                <a:lnTo>
                  <a:pt x="2665" y="462"/>
                </a:lnTo>
                <a:lnTo>
                  <a:pt x="2665" y="456"/>
                </a:lnTo>
                <a:lnTo>
                  <a:pt x="2673" y="442"/>
                </a:lnTo>
                <a:lnTo>
                  <a:pt x="2673" y="423"/>
                </a:lnTo>
                <a:lnTo>
                  <a:pt x="2689" y="403"/>
                </a:lnTo>
                <a:lnTo>
                  <a:pt x="2705" y="403"/>
                </a:lnTo>
                <a:lnTo>
                  <a:pt x="2728" y="423"/>
                </a:lnTo>
                <a:lnTo>
                  <a:pt x="2736" y="436"/>
                </a:lnTo>
                <a:lnTo>
                  <a:pt x="2744" y="449"/>
                </a:lnTo>
                <a:lnTo>
                  <a:pt x="2760" y="469"/>
                </a:lnTo>
                <a:lnTo>
                  <a:pt x="2768" y="482"/>
                </a:lnTo>
                <a:lnTo>
                  <a:pt x="2776" y="502"/>
                </a:lnTo>
                <a:lnTo>
                  <a:pt x="2792" y="528"/>
                </a:lnTo>
                <a:lnTo>
                  <a:pt x="2800" y="548"/>
                </a:lnTo>
                <a:lnTo>
                  <a:pt x="2808" y="568"/>
                </a:lnTo>
                <a:lnTo>
                  <a:pt x="2816" y="594"/>
                </a:lnTo>
                <a:lnTo>
                  <a:pt x="2824" y="614"/>
                </a:lnTo>
                <a:lnTo>
                  <a:pt x="2832" y="641"/>
                </a:lnTo>
                <a:lnTo>
                  <a:pt x="2840" y="660"/>
                </a:lnTo>
                <a:lnTo>
                  <a:pt x="2848" y="680"/>
                </a:lnTo>
                <a:lnTo>
                  <a:pt x="2856" y="700"/>
                </a:lnTo>
                <a:lnTo>
                  <a:pt x="2864" y="720"/>
                </a:lnTo>
                <a:lnTo>
                  <a:pt x="2872" y="740"/>
                </a:lnTo>
                <a:lnTo>
                  <a:pt x="2880" y="753"/>
                </a:lnTo>
                <a:lnTo>
                  <a:pt x="2880" y="766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52801" y="1941513"/>
            <a:ext cx="2595563" cy="1274762"/>
            <a:chOff x="1444" y="3060"/>
            <a:chExt cx="1635" cy="803"/>
          </a:xfrm>
        </p:grpSpPr>
        <p:sp>
          <p:nvSpPr>
            <p:cNvPr id="57362" name="Freeform 8"/>
            <p:cNvSpPr>
              <a:spLocks/>
            </p:cNvSpPr>
            <p:nvPr/>
          </p:nvSpPr>
          <p:spPr bwMode="auto">
            <a:xfrm>
              <a:off x="1444" y="3361"/>
              <a:ext cx="1635" cy="502"/>
            </a:xfrm>
            <a:custGeom>
              <a:avLst/>
              <a:gdLst>
                <a:gd name="T0" fmla="*/ 24 w 1635"/>
                <a:gd name="T1" fmla="*/ 496 h 502"/>
                <a:gd name="T2" fmla="*/ 56 w 1635"/>
                <a:gd name="T3" fmla="*/ 482 h 502"/>
                <a:gd name="T4" fmla="*/ 96 w 1635"/>
                <a:gd name="T5" fmla="*/ 469 h 502"/>
                <a:gd name="T6" fmla="*/ 128 w 1635"/>
                <a:gd name="T7" fmla="*/ 443 h 502"/>
                <a:gd name="T8" fmla="*/ 167 w 1635"/>
                <a:gd name="T9" fmla="*/ 423 h 502"/>
                <a:gd name="T10" fmla="*/ 199 w 1635"/>
                <a:gd name="T11" fmla="*/ 390 h 502"/>
                <a:gd name="T12" fmla="*/ 223 w 1635"/>
                <a:gd name="T13" fmla="*/ 364 h 502"/>
                <a:gd name="T14" fmla="*/ 255 w 1635"/>
                <a:gd name="T15" fmla="*/ 324 h 502"/>
                <a:gd name="T16" fmla="*/ 287 w 1635"/>
                <a:gd name="T17" fmla="*/ 291 h 502"/>
                <a:gd name="T18" fmla="*/ 311 w 1635"/>
                <a:gd name="T19" fmla="*/ 258 h 502"/>
                <a:gd name="T20" fmla="*/ 335 w 1635"/>
                <a:gd name="T21" fmla="*/ 218 h 502"/>
                <a:gd name="T22" fmla="*/ 367 w 1635"/>
                <a:gd name="T23" fmla="*/ 185 h 502"/>
                <a:gd name="T24" fmla="*/ 391 w 1635"/>
                <a:gd name="T25" fmla="*/ 152 h 502"/>
                <a:gd name="T26" fmla="*/ 415 w 1635"/>
                <a:gd name="T27" fmla="*/ 119 h 502"/>
                <a:gd name="T28" fmla="*/ 447 w 1635"/>
                <a:gd name="T29" fmla="*/ 86 h 502"/>
                <a:gd name="T30" fmla="*/ 487 w 1635"/>
                <a:gd name="T31" fmla="*/ 47 h 502"/>
                <a:gd name="T32" fmla="*/ 534 w 1635"/>
                <a:gd name="T33" fmla="*/ 14 h 502"/>
                <a:gd name="T34" fmla="*/ 598 w 1635"/>
                <a:gd name="T35" fmla="*/ 0 h 502"/>
                <a:gd name="T36" fmla="*/ 638 w 1635"/>
                <a:gd name="T37" fmla="*/ 14 h 502"/>
                <a:gd name="T38" fmla="*/ 678 w 1635"/>
                <a:gd name="T39" fmla="*/ 33 h 502"/>
                <a:gd name="T40" fmla="*/ 710 w 1635"/>
                <a:gd name="T41" fmla="*/ 53 h 502"/>
                <a:gd name="T42" fmla="*/ 750 w 1635"/>
                <a:gd name="T43" fmla="*/ 99 h 502"/>
                <a:gd name="T44" fmla="*/ 806 w 1635"/>
                <a:gd name="T45" fmla="*/ 146 h 502"/>
                <a:gd name="T46" fmla="*/ 854 w 1635"/>
                <a:gd name="T47" fmla="*/ 198 h 502"/>
                <a:gd name="T48" fmla="*/ 901 w 1635"/>
                <a:gd name="T49" fmla="*/ 238 h 502"/>
                <a:gd name="T50" fmla="*/ 949 w 1635"/>
                <a:gd name="T51" fmla="*/ 278 h 502"/>
                <a:gd name="T52" fmla="*/ 997 w 1635"/>
                <a:gd name="T53" fmla="*/ 317 h 502"/>
                <a:gd name="T54" fmla="*/ 1053 w 1635"/>
                <a:gd name="T55" fmla="*/ 357 h 502"/>
                <a:gd name="T56" fmla="*/ 1101 w 1635"/>
                <a:gd name="T57" fmla="*/ 383 h 502"/>
                <a:gd name="T58" fmla="*/ 1157 w 1635"/>
                <a:gd name="T59" fmla="*/ 410 h 502"/>
                <a:gd name="T60" fmla="*/ 1205 w 1635"/>
                <a:gd name="T61" fmla="*/ 430 h 502"/>
                <a:gd name="T62" fmla="*/ 1237 w 1635"/>
                <a:gd name="T63" fmla="*/ 436 h 502"/>
                <a:gd name="T64" fmla="*/ 1268 w 1635"/>
                <a:gd name="T65" fmla="*/ 449 h 502"/>
                <a:gd name="T66" fmla="*/ 1300 w 1635"/>
                <a:gd name="T67" fmla="*/ 456 h 502"/>
                <a:gd name="T68" fmla="*/ 1340 w 1635"/>
                <a:gd name="T69" fmla="*/ 463 h 502"/>
                <a:gd name="T70" fmla="*/ 1380 w 1635"/>
                <a:gd name="T71" fmla="*/ 469 h 502"/>
                <a:gd name="T72" fmla="*/ 1420 w 1635"/>
                <a:gd name="T73" fmla="*/ 469 h 502"/>
                <a:gd name="T74" fmla="*/ 1452 w 1635"/>
                <a:gd name="T75" fmla="*/ 469 h 502"/>
                <a:gd name="T76" fmla="*/ 1492 w 1635"/>
                <a:gd name="T77" fmla="*/ 476 h 502"/>
                <a:gd name="T78" fmla="*/ 1532 w 1635"/>
                <a:gd name="T79" fmla="*/ 489 h 502"/>
                <a:gd name="T80" fmla="*/ 1572 w 1635"/>
                <a:gd name="T81" fmla="*/ 496 h 502"/>
                <a:gd name="T82" fmla="*/ 1612 w 1635"/>
                <a:gd name="T83" fmla="*/ 502 h 5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35"/>
                <a:gd name="T127" fmla="*/ 0 h 502"/>
                <a:gd name="T128" fmla="*/ 1635 w 1635"/>
                <a:gd name="T129" fmla="*/ 502 h 50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35" h="502">
                  <a:moveTo>
                    <a:pt x="0" y="496"/>
                  </a:moveTo>
                  <a:lnTo>
                    <a:pt x="24" y="496"/>
                  </a:lnTo>
                  <a:lnTo>
                    <a:pt x="40" y="489"/>
                  </a:lnTo>
                  <a:lnTo>
                    <a:pt x="56" y="482"/>
                  </a:lnTo>
                  <a:lnTo>
                    <a:pt x="80" y="476"/>
                  </a:lnTo>
                  <a:lnTo>
                    <a:pt x="96" y="469"/>
                  </a:lnTo>
                  <a:lnTo>
                    <a:pt x="112" y="456"/>
                  </a:lnTo>
                  <a:lnTo>
                    <a:pt x="128" y="443"/>
                  </a:lnTo>
                  <a:lnTo>
                    <a:pt x="152" y="436"/>
                  </a:lnTo>
                  <a:lnTo>
                    <a:pt x="167" y="423"/>
                  </a:lnTo>
                  <a:lnTo>
                    <a:pt x="183" y="410"/>
                  </a:lnTo>
                  <a:lnTo>
                    <a:pt x="199" y="390"/>
                  </a:lnTo>
                  <a:lnTo>
                    <a:pt x="207" y="377"/>
                  </a:lnTo>
                  <a:lnTo>
                    <a:pt x="223" y="364"/>
                  </a:lnTo>
                  <a:lnTo>
                    <a:pt x="239" y="344"/>
                  </a:lnTo>
                  <a:lnTo>
                    <a:pt x="255" y="324"/>
                  </a:lnTo>
                  <a:lnTo>
                    <a:pt x="271" y="311"/>
                  </a:lnTo>
                  <a:lnTo>
                    <a:pt x="287" y="291"/>
                  </a:lnTo>
                  <a:lnTo>
                    <a:pt x="295" y="271"/>
                  </a:lnTo>
                  <a:lnTo>
                    <a:pt x="311" y="258"/>
                  </a:lnTo>
                  <a:lnTo>
                    <a:pt x="327" y="238"/>
                  </a:lnTo>
                  <a:lnTo>
                    <a:pt x="335" y="218"/>
                  </a:lnTo>
                  <a:lnTo>
                    <a:pt x="351" y="198"/>
                  </a:lnTo>
                  <a:lnTo>
                    <a:pt x="367" y="185"/>
                  </a:lnTo>
                  <a:lnTo>
                    <a:pt x="375" y="165"/>
                  </a:lnTo>
                  <a:lnTo>
                    <a:pt x="391" y="152"/>
                  </a:lnTo>
                  <a:lnTo>
                    <a:pt x="407" y="132"/>
                  </a:lnTo>
                  <a:lnTo>
                    <a:pt x="415" y="119"/>
                  </a:lnTo>
                  <a:lnTo>
                    <a:pt x="431" y="99"/>
                  </a:lnTo>
                  <a:lnTo>
                    <a:pt x="447" y="86"/>
                  </a:lnTo>
                  <a:lnTo>
                    <a:pt x="455" y="73"/>
                  </a:lnTo>
                  <a:lnTo>
                    <a:pt x="487" y="47"/>
                  </a:lnTo>
                  <a:lnTo>
                    <a:pt x="511" y="27"/>
                  </a:lnTo>
                  <a:lnTo>
                    <a:pt x="534" y="14"/>
                  </a:lnTo>
                  <a:lnTo>
                    <a:pt x="566" y="7"/>
                  </a:lnTo>
                  <a:lnTo>
                    <a:pt x="598" y="0"/>
                  </a:lnTo>
                  <a:lnTo>
                    <a:pt x="630" y="7"/>
                  </a:lnTo>
                  <a:lnTo>
                    <a:pt x="638" y="14"/>
                  </a:lnTo>
                  <a:lnTo>
                    <a:pt x="654" y="20"/>
                  </a:lnTo>
                  <a:lnTo>
                    <a:pt x="678" y="33"/>
                  </a:lnTo>
                  <a:lnTo>
                    <a:pt x="694" y="40"/>
                  </a:lnTo>
                  <a:lnTo>
                    <a:pt x="710" y="53"/>
                  </a:lnTo>
                  <a:lnTo>
                    <a:pt x="726" y="73"/>
                  </a:lnTo>
                  <a:lnTo>
                    <a:pt x="750" y="99"/>
                  </a:lnTo>
                  <a:lnTo>
                    <a:pt x="774" y="126"/>
                  </a:lnTo>
                  <a:lnTo>
                    <a:pt x="806" y="146"/>
                  </a:lnTo>
                  <a:lnTo>
                    <a:pt x="830" y="172"/>
                  </a:lnTo>
                  <a:lnTo>
                    <a:pt x="854" y="198"/>
                  </a:lnTo>
                  <a:lnTo>
                    <a:pt x="878" y="218"/>
                  </a:lnTo>
                  <a:lnTo>
                    <a:pt x="901" y="238"/>
                  </a:lnTo>
                  <a:lnTo>
                    <a:pt x="925" y="258"/>
                  </a:lnTo>
                  <a:lnTo>
                    <a:pt x="949" y="278"/>
                  </a:lnTo>
                  <a:lnTo>
                    <a:pt x="973" y="298"/>
                  </a:lnTo>
                  <a:lnTo>
                    <a:pt x="997" y="317"/>
                  </a:lnTo>
                  <a:lnTo>
                    <a:pt x="1021" y="337"/>
                  </a:lnTo>
                  <a:lnTo>
                    <a:pt x="1053" y="357"/>
                  </a:lnTo>
                  <a:lnTo>
                    <a:pt x="1077" y="370"/>
                  </a:lnTo>
                  <a:lnTo>
                    <a:pt x="1101" y="383"/>
                  </a:lnTo>
                  <a:lnTo>
                    <a:pt x="1133" y="397"/>
                  </a:lnTo>
                  <a:lnTo>
                    <a:pt x="1157" y="410"/>
                  </a:lnTo>
                  <a:lnTo>
                    <a:pt x="1189" y="423"/>
                  </a:lnTo>
                  <a:lnTo>
                    <a:pt x="1205" y="430"/>
                  </a:lnTo>
                  <a:lnTo>
                    <a:pt x="1221" y="436"/>
                  </a:lnTo>
                  <a:lnTo>
                    <a:pt x="1237" y="436"/>
                  </a:lnTo>
                  <a:lnTo>
                    <a:pt x="1253" y="443"/>
                  </a:lnTo>
                  <a:lnTo>
                    <a:pt x="1268" y="449"/>
                  </a:lnTo>
                  <a:lnTo>
                    <a:pt x="1284" y="449"/>
                  </a:lnTo>
                  <a:lnTo>
                    <a:pt x="1300" y="456"/>
                  </a:lnTo>
                  <a:lnTo>
                    <a:pt x="1324" y="456"/>
                  </a:lnTo>
                  <a:lnTo>
                    <a:pt x="1340" y="463"/>
                  </a:lnTo>
                  <a:lnTo>
                    <a:pt x="1356" y="463"/>
                  </a:lnTo>
                  <a:lnTo>
                    <a:pt x="1380" y="469"/>
                  </a:lnTo>
                  <a:lnTo>
                    <a:pt x="1396" y="469"/>
                  </a:lnTo>
                  <a:lnTo>
                    <a:pt x="1420" y="469"/>
                  </a:lnTo>
                  <a:lnTo>
                    <a:pt x="1436" y="469"/>
                  </a:lnTo>
                  <a:lnTo>
                    <a:pt x="1452" y="469"/>
                  </a:lnTo>
                  <a:lnTo>
                    <a:pt x="1476" y="476"/>
                  </a:lnTo>
                  <a:lnTo>
                    <a:pt x="1492" y="476"/>
                  </a:lnTo>
                  <a:lnTo>
                    <a:pt x="1516" y="482"/>
                  </a:lnTo>
                  <a:lnTo>
                    <a:pt x="1532" y="489"/>
                  </a:lnTo>
                  <a:lnTo>
                    <a:pt x="1556" y="496"/>
                  </a:lnTo>
                  <a:lnTo>
                    <a:pt x="1572" y="496"/>
                  </a:lnTo>
                  <a:lnTo>
                    <a:pt x="1596" y="502"/>
                  </a:lnTo>
                  <a:lnTo>
                    <a:pt x="1612" y="502"/>
                  </a:lnTo>
                  <a:lnTo>
                    <a:pt x="1635" y="502"/>
                  </a:lnTo>
                </a:path>
              </a:pathLst>
            </a:cu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3" name="Rectangle 9"/>
            <p:cNvSpPr>
              <a:spLocks noChangeArrowheads="1"/>
            </p:cNvSpPr>
            <p:nvPr/>
          </p:nvSpPr>
          <p:spPr bwMode="auto">
            <a:xfrm>
              <a:off x="1956" y="3060"/>
              <a:ext cx="17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800" b="1">
                  <a:solidFill>
                    <a:srgbClr val="0000CC"/>
                  </a:solidFill>
                </a:rPr>
                <a:t>S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416300" y="990601"/>
            <a:ext cx="3479800" cy="2219325"/>
            <a:chOff x="1192" y="624"/>
            <a:chExt cx="2192" cy="1398"/>
          </a:xfrm>
        </p:grpSpPr>
        <p:sp>
          <p:nvSpPr>
            <p:cNvPr id="57360" name="Freeform 11"/>
            <p:cNvSpPr>
              <a:spLocks/>
            </p:cNvSpPr>
            <p:nvPr/>
          </p:nvSpPr>
          <p:spPr bwMode="auto">
            <a:xfrm>
              <a:off x="1192" y="884"/>
              <a:ext cx="2192" cy="1138"/>
            </a:xfrm>
            <a:custGeom>
              <a:avLst/>
              <a:gdLst>
                <a:gd name="T0" fmla="*/ 40 w 2192"/>
                <a:gd name="T1" fmla="*/ 1136 h 1138"/>
                <a:gd name="T2" fmla="*/ 104 w 2192"/>
                <a:gd name="T3" fmla="*/ 1129 h 1138"/>
                <a:gd name="T4" fmla="*/ 159 w 2192"/>
                <a:gd name="T5" fmla="*/ 1122 h 1138"/>
                <a:gd name="T6" fmla="*/ 223 w 2192"/>
                <a:gd name="T7" fmla="*/ 1109 h 1138"/>
                <a:gd name="T8" fmla="*/ 287 w 2192"/>
                <a:gd name="T9" fmla="*/ 1103 h 1138"/>
                <a:gd name="T10" fmla="*/ 343 w 2192"/>
                <a:gd name="T11" fmla="*/ 1083 h 1138"/>
                <a:gd name="T12" fmla="*/ 407 w 2192"/>
                <a:gd name="T13" fmla="*/ 1070 h 1138"/>
                <a:gd name="T14" fmla="*/ 463 w 2192"/>
                <a:gd name="T15" fmla="*/ 1050 h 1138"/>
                <a:gd name="T16" fmla="*/ 518 w 2192"/>
                <a:gd name="T17" fmla="*/ 1030 h 1138"/>
                <a:gd name="T18" fmla="*/ 574 w 2192"/>
                <a:gd name="T19" fmla="*/ 1004 h 1138"/>
                <a:gd name="T20" fmla="*/ 630 w 2192"/>
                <a:gd name="T21" fmla="*/ 977 h 1138"/>
                <a:gd name="T22" fmla="*/ 686 w 2192"/>
                <a:gd name="T23" fmla="*/ 951 h 1138"/>
                <a:gd name="T24" fmla="*/ 734 w 2192"/>
                <a:gd name="T25" fmla="*/ 918 h 1138"/>
                <a:gd name="T26" fmla="*/ 782 w 2192"/>
                <a:gd name="T27" fmla="*/ 885 h 1138"/>
                <a:gd name="T28" fmla="*/ 822 w 2192"/>
                <a:gd name="T29" fmla="*/ 852 h 1138"/>
                <a:gd name="T30" fmla="*/ 861 w 2192"/>
                <a:gd name="T31" fmla="*/ 812 h 1138"/>
                <a:gd name="T32" fmla="*/ 901 w 2192"/>
                <a:gd name="T33" fmla="*/ 772 h 1138"/>
                <a:gd name="T34" fmla="*/ 941 w 2192"/>
                <a:gd name="T35" fmla="*/ 720 h 1138"/>
                <a:gd name="T36" fmla="*/ 973 w 2192"/>
                <a:gd name="T37" fmla="*/ 654 h 1138"/>
                <a:gd name="T38" fmla="*/ 1013 w 2192"/>
                <a:gd name="T39" fmla="*/ 588 h 1138"/>
                <a:gd name="T40" fmla="*/ 1053 w 2192"/>
                <a:gd name="T41" fmla="*/ 508 h 1138"/>
                <a:gd name="T42" fmla="*/ 1093 w 2192"/>
                <a:gd name="T43" fmla="*/ 436 h 1138"/>
                <a:gd name="T44" fmla="*/ 1133 w 2192"/>
                <a:gd name="T45" fmla="*/ 357 h 1138"/>
                <a:gd name="T46" fmla="*/ 1165 w 2192"/>
                <a:gd name="T47" fmla="*/ 284 h 1138"/>
                <a:gd name="T48" fmla="*/ 1205 w 2192"/>
                <a:gd name="T49" fmla="*/ 211 h 1138"/>
                <a:gd name="T50" fmla="*/ 1236 w 2192"/>
                <a:gd name="T51" fmla="*/ 145 h 1138"/>
                <a:gd name="T52" fmla="*/ 1268 w 2192"/>
                <a:gd name="T53" fmla="*/ 92 h 1138"/>
                <a:gd name="T54" fmla="*/ 1300 w 2192"/>
                <a:gd name="T55" fmla="*/ 46 h 1138"/>
                <a:gd name="T56" fmla="*/ 1348 w 2192"/>
                <a:gd name="T57" fmla="*/ 0 h 1138"/>
                <a:gd name="T58" fmla="*/ 1388 w 2192"/>
                <a:gd name="T59" fmla="*/ 7 h 1138"/>
                <a:gd name="T60" fmla="*/ 1404 w 2192"/>
                <a:gd name="T61" fmla="*/ 33 h 1138"/>
                <a:gd name="T62" fmla="*/ 1428 w 2192"/>
                <a:gd name="T63" fmla="*/ 79 h 1138"/>
                <a:gd name="T64" fmla="*/ 1444 w 2192"/>
                <a:gd name="T65" fmla="*/ 132 h 1138"/>
                <a:gd name="T66" fmla="*/ 1460 w 2192"/>
                <a:gd name="T67" fmla="*/ 185 h 1138"/>
                <a:gd name="T68" fmla="*/ 1468 w 2192"/>
                <a:gd name="T69" fmla="*/ 238 h 1138"/>
                <a:gd name="T70" fmla="*/ 1484 w 2192"/>
                <a:gd name="T71" fmla="*/ 291 h 1138"/>
                <a:gd name="T72" fmla="*/ 1492 w 2192"/>
                <a:gd name="T73" fmla="*/ 337 h 1138"/>
                <a:gd name="T74" fmla="*/ 1500 w 2192"/>
                <a:gd name="T75" fmla="*/ 390 h 1138"/>
                <a:gd name="T76" fmla="*/ 1516 w 2192"/>
                <a:gd name="T77" fmla="*/ 436 h 1138"/>
                <a:gd name="T78" fmla="*/ 1524 w 2192"/>
                <a:gd name="T79" fmla="*/ 489 h 1138"/>
                <a:gd name="T80" fmla="*/ 1540 w 2192"/>
                <a:gd name="T81" fmla="*/ 535 h 1138"/>
                <a:gd name="T82" fmla="*/ 1556 w 2192"/>
                <a:gd name="T83" fmla="*/ 581 h 1138"/>
                <a:gd name="T84" fmla="*/ 1572 w 2192"/>
                <a:gd name="T85" fmla="*/ 634 h 1138"/>
                <a:gd name="T86" fmla="*/ 1595 w 2192"/>
                <a:gd name="T87" fmla="*/ 680 h 1138"/>
                <a:gd name="T88" fmla="*/ 1627 w 2192"/>
                <a:gd name="T89" fmla="*/ 726 h 1138"/>
                <a:gd name="T90" fmla="*/ 1659 w 2192"/>
                <a:gd name="T91" fmla="*/ 772 h 1138"/>
                <a:gd name="T92" fmla="*/ 1699 w 2192"/>
                <a:gd name="T93" fmla="*/ 819 h 1138"/>
                <a:gd name="T94" fmla="*/ 1755 w 2192"/>
                <a:gd name="T95" fmla="*/ 871 h 1138"/>
                <a:gd name="T96" fmla="*/ 1811 w 2192"/>
                <a:gd name="T97" fmla="*/ 924 h 1138"/>
                <a:gd name="T98" fmla="*/ 1859 w 2192"/>
                <a:gd name="T99" fmla="*/ 977 h 1138"/>
                <a:gd name="T100" fmla="*/ 1915 w 2192"/>
                <a:gd name="T101" fmla="*/ 1023 h 1138"/>
                <a:gd name="T102" fmla="*/ 1978 w 2192"/>
                <a:gd name="T103" fmla="*/ 1070 h 1138"/>
                <a:gd name="T104" fmla="*/ 2093 w 2192"/>
                <a:gd name="T105" fmla="*/ 1126 h 113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92"/>
                <a:gd name="T160" fmla="*/ 0 h 1138"/>
                <a:gd name="T161" fmla="*/ 2192 w 2192"/>
                <a:gd name="T162" fmla="*/ 1138 h 113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92" h="1138">
                  <a:moveTo>
                    <a:pt x="0" y="1136"/>
                  </a:moveTo>
                  <a:lnTo>
                    <a:pt x="24" y="1136"/>
                  </a:lnTo>
                  <a:lnTo>
                    <a:pt x="40" y="1136"/>
                  </a:lnTo>
                  <a:lnTo>
                    <a:pt x="64" y="1129"/>
                  </a:lnTo>
                  <a:lnTo>
                    <a:pt x="80" y="1129"/>
                  </a:lnTo>
                  <a:lnTo>
                    <a:pt x="104" y="1129"/>
                  </a:lnTo>
                  <a:lnTo>
                    <a:pt x="120" y="1129"/>
                  </a:lnTo>
                  <a:lnTo>
                    <a:pt x="143" y="1122"/>
                  </a:lnTo>
                  <a:lnTo>
                    <a:pt x="159" y="1122"/>
                  </a:lnTo>
                  <a:lnTo>
                    <a:pt x="183" y="1116"/>
                  </a:lnTo>
                  <a:lnTo>
                    <a:pt x="199" y="1116"/>
                  </a:lnTo>
                  <a:lnTo>
                    <a:pt x="223" y="1109"/>
                  </a:lnTo>
                  <a:lnTo>
                    <a:pt x="247" y="1109"/>
                  </a:lnTo>
                  <a:lnTo>
                    <a:pt x="263" y="1103"/>
                  </a:lnTo>
                  <a:lnTo>
                    <a:pt x="287" y="1103"/>
                  </a:lnTo>
                  <a:lnTo>
                    <a:pt x="303" y="1096"/>
                  </a:lnTo>
                  <a:lnTo>
                    <a:pt x="327" y="1089"/>
                  </a:lnTo>
                  <a:lnTo>
                    <a:pt x="343" y="1083"/>
                  </a:lnTo>
                  <a:lnTo>
                    <a:pt x="367" y="1083"/>
                  </a:lnTo>
                  <a:lnTo>
                    <a:pt x="383" y="1076"/>
                  </a:lnTo>
                  <a:lnTo>
                    <a:pt x="407" y="1070"/>
                  </a:lnTo>
                  <a:lnTo>
                    <a:pt x="423" y="1063"/>
                  </a:lnTo>
                  <a:lnTo>
                    <a:pt x="447" y="1056"/>
                  </a:lnTo>
                  <a:lnTo>
                    <a:pt x="463" y="1050"/>
                  </a:lnTo>
                  <a:lnTo>
                    <a:pt x="487" y="1043"/>
                  </a:lnTo>
                  <a:lnTo>
                    <a:pt x="502" y="1037"/>
                  </a:lnTo>
                  <a:lnTo>
                    <a:pt x="518" y="1030"/>
                  </a:lnTo>
                  <a:lnTo>
                    <a:pt x="542" y="1023"/>
                  </a:lnTo>
                  <a:lnTo>
                    <a:pt x="558" y="1017"/>
                  </a:lnTo>
                  <a:lnTo>
                    <a:pt x="574" y="1004"/>
                  </a:lnTo>
                  <a:lnTo>
                    <a:pt x="598" y="997"/>
                  </a:lnTo>
                  <a:lnTo>
                    <a:pt x="614" y="990"/>
                  </a:lnTo>
                  <a:lnTo>
                    <a:pt x="630" y="977"/>
                  </a:lnTo>
                  <a:lnTo>
                    <a:pt x="646" y="971"/>
                  </a:lnTo>
                  <a:lnTo>
                    <a:pt x="670" y="964"/>
                  </a:lnTo>
                  <a:lnTo>
                    <a:pt x="686" y="951"/>
                  </a:lnTo>
                  <a:lnTo>
                    <a:pt x="702" y="944"/>
                  </a:lnTo>
                  <a:lnTo>
                    <a:pt x="718" y="931"/>
                  </a:lnTo>
                  <a:lnTo>
                    <a:pt x="734" y="918"/>
                  </a:lnTo>
                  <a:lnTo>
                    <a:pt x="750" y="911"/>
                  </a:lnTo>
                  <a:lnTo>
                    <a:pt x="766" y="898"/>
                  </a:lnTo>
                  <a:lnTo>
                    <a:pt x="782" y="885"/>
                  </a:lnTo>
                  <a:lnTo>
                    <a:pt x="798" y="878"/>
                  </a:lnTo>
                  <a:lnTo>
                    <a:pt x="814" y="865"/>
                  </a:lnTo>
                  <a:lnTo>
                    <a:pt x="822" y="852"/>
                  </a:lnTo>
                  <a:lnTo>
                    <a:pt x="838" y="838"/>
                  </a:lnTo>
                  <a:lnTo>
                    <a:pt x="854" y="825"/>
                  </a:lnTo>
                  <a:lnTo>
                    <a:pt x="861" y="812"/>
                  </a:lnTo>
                  <a:lnTo>
                    <a:pt x="877" y="799"/>
                  </a:lnTo>
                  <a:lnTo>
                    <a:pt x="885" y="786"/>
                  </a:lnTo>
                  <a:lnTo>
                    <a:pt x="901" y="772"/>
                  </a:lnTo>
                  <a:lnTo>
                    <a:pt x="917" y="753"/>
                  </a:lnTo>
                  <a:lnTo>
                    <a:pt x="925" y="739"/>
                  </a:lnTo>
                  <a:lnTo>
                    <a:pt x="941" y="720"/>
                  </a:lnTo>
                  <a:lnTo>
                    <a:pt x="949" y="700"/>
                  </a:lnTo>
                  <a:lnTo>
                    <a:pt x="965" y="680"/>
                  </a:lnTo>
                  <a:lnTo>
                    <a:pt x="973" y="654"/>
                  </a:lnTo>
                  <a:lnTo>
                    <a:pt x="989" y="634"/>
                  </a:lnTo>
                  <a:lnTo>
                    <a:pt x="1005" y="607"/>
                  </a:lnTo>
                  <a:lnTo>
                    <a:pt x="1013" y="588"/>
                  </a:lnTo>
                  <a:lnTo>
                    <a:pt x="1029" y="561"/>
                  </a:lnTo>
                  <a:lnTo>
                    <a:pt x="1037" y="535"/>
                  </a:lnTo>
                  <a:lnTo>
                    <a:pt x="1053" y="508"/>
                  </a:lnTo>
                  <a:lnTo>
                    <a:pt x="1069" y="489"/>
                  </a:lnTo>
                  <a:lnTo>
                    <a:pt x="1077" y="462"/>
                  </a:lnTo>
                  <a:lnTo>
                    <a:pt x="1093" y="436"/>
                  </a:lnTo>
                  <a:lnTo>
                    <a:pt x="1101" y="409"/>
                  </a:lnTo>
                  <a:lnTo>
                    <a:pt x="1117" y="383"/>
                  </a:lnTo>
                  <a:lnTo>
                    <a:pt x="1133" y="357"/>
                  </a:lnTo>
                  <a:lnTo>
                    <a:pt x="1141" y="330"/>
                  </a:lnTo>
                  <a:lnTo>
                    <a:pt x="1157" y="304"/>
                  </a:lnTo>
                  <a:lnTo>
                    <a:pt x="1165" y="284"/>
                  </a:lnTo>
                  <a:lnTo>
                    <a:pt x="1181" y="257"/>
                  </a:lnTo>
                  <a:lnTo>
                    <a:pt x="1189" y="231"/>
                  </a:lnTo>
                  <a:lnTo>
                    <a:pt x="1205" y="211"/>
                  </a:lnTo>
                  <a:lnTo>
                    <a:pt x="1213" y="191"/>
                  </a:lnTo>
                  <a:lnTo>
                    <a:pt x="1228" y="165"/>
                  </a:lnTo>
                  <a:lnTo>
                    <a:pt x="1236" y="145"/>
                  </a:lnTo>
                  <a:lnTo>
                    <a:pt x="1252" y="125"/>
                  </a:lnTo>
                  <a:lnTo>
                    <a:pt x="1260" y="106"/>
                  </a:lnTo>
                  <a:lnTo>
                    <a:pt x="1268" y="92"/>
                  </a:lnTo>
                  <a:lnTo>
                    <a:pt x="1284" y="73"/>
                  </a:lnTo>
                  <a:lnTo>
                    <a:pt x="1292" y="59"/>
                  </a:lnTo>
                  <a:lnTo>
                    <a:pt x="1300" y="46"/>
                  </a:lnTo>
                  <a:lnTo>
                    <a:pt x="1316" y="33"/>
                  </a:lnTo>
                  <a:lnTo>
                    <a:pt x="1332" y="13"/>
                  </a:lnTo>
                  <a:lnTo>
                    <a:pt x="1348" y="0"/>
                  </a:lnTo>
                  <a:lnTo>
                    <a:pt x="1364" y="0"/>
                  </a:lnTo>
                  <a:lnTo>
                    <a:pt x="1380" y="0"/>
                  </a:lnTo>
                  <a:lnTo>
                    <a:pt x="1388" y="7"/>
                  </a:lnTo>
                  <a:lnTo>
                    <a:pt x="1388" y="13"/>
                  </a:lnTo>
                  <a:lnTo>
                    <a:pt x="1396" y="20"/>
                  </a:lnTo>
                  <a:lnTo>
                    <a:pt x="1404" y="33"/>
                  </a:lnTo>
                  <a:lnTo>
                    <a:pt x="1412" y="46"/>
                  </a:lnTo>
                  <a:lnTo>
                    <a:pt x="1420" y="66"/>
                  </a:lnTo>
                  <a:lnTo>
                    <a:pt x="1428" y="79"/>
                  </a:lnTo>
                  <a:lnTo>
                    <a:pt x="1436" y="99"/>
                  </a:lnTo>
                  <a:lnTo>
                    <a:pt x="1436" y="119"/>
                  </a:lnTo>
                  <a:lnTo>
                    <a:pt x="1444" y="132"/>
                  </a:lnTo>
                  <a:lnTo>
                    <a:pt x="1452" y="152"/>
                  </a:lnTo>
                  <a:lnTo>
                    <a:pt x="1452" y="172"/>
                  </a:lnTo>
                  <a:lnTo>
                    <a:pt x="1460" y="185"/>
                  </a:lnTo>
                  <a:lnTo>
                    <a:pt x="1460" y="205"/>
                  </a:lnTo>
                  <a:lnTo>
                    <a:pt x="1468" y="218"/>
                  </a:lnTo>
                  <a:lnTo>
                    <a:pt x="1468" y="238"/>
                  </a:lnTo>
                  <a:lnTo>
                    <a:pt x="1476" y="251"/>
                  </a:lnTo>
                  <a:lnTo>
                    <a:pt x="1476" y="271"/>
                  </a:lnTo>
                  <a:lnTo>
                    <a:pt x="1484" y="291"/>
                  </a:lnTo>
                  <a:lnTo>
                    <a:pt x="1484" y="304"/>
                  </a:lnTo>
                  <a:lnTo>
                    <a:pt x="1492" y="324"/>
                  </a:lnTo>
                  <a:lnTo>
                    <a:pt x="1492" y="337"/>
                  </a:lnTo>
                  <a:lnTo>
                    <a:pt x="1492" y="357"/>
                  </a:lnTo>
                  <a:lnTo>
                    <a:pt x="1500" y="370"/>
                  </a:lnTo>
                  <a:lnTo>
                    <a:pt x="1500" y="390"/>
                  </a:lnTo>
                  <a:lnTo>
                    <a:pt x="1508" y="403"/>
                  </a:lnTo>
                  <a:lnTo>
                    <a:pt x="1508" y="423"/>
                  </a:lnTo>
                  <a:lnTo>
                    <a:pt x="1516" y="436"/>
                  </a:lnTo>
                  <a:lnTo>
                    <a:pt x="1516" y="456"/>
                  </a:lnTo>
                  <a:lnTo>
                    <a:pt x="1516" y="469"/>
                  </a:lnTo>
                  <a:lnTo>
                    <a:pt x="1524" y="489"/>
                  </a:lnTo>
                  <a:lnTo>
                    <a:pt x="1524" y="502"/>
                  </a:lnTo>
                  <a:lnTo>
                    <a:pt x="1532" y="522"/>
                  </a:lnTo>
                  <a:lnTo>
                    <a:pt x="1540" y="535"/>
                  </a:lnTo>
                  <a:lnTo>
                    <a:pt x="1540" y="548"/>
                  </a:lnTo>
                  <a:lnTo>
                    <a:pt x="1548" y="568"/>
                  </a:lnTo>
                  <a:lnTo>
                    <a:pt x="1556" y="581"/>
                  </a:lnTo>
                  <a:lnTo>
                    <a:pt x="1556" y="601"/>
                  </a:lnTo>
                  <a:lnTo>
                    <a:pt x="1564" y="614"/>
                  </a:lnTo>
                  <a:lnTo>
                    <a:pt x="1572" y="634"/>
                  </a:lnTo>
                  <a:lnTo>
                    <a:pt x="1580" y="647"/>
                  </a:lnTo>
                  <a:lnTo>
                    <a:pt x="1587" y="660"/>
                  </a:lnTo>
                  <a:lnTo>
                    <a:pt x="1595" y="680"/>
                  </a:lnTo>
                  <a:lnTo>
                    <a:pt x="1603" y="693"/>
                  </a:lnTo>
                  <a:lnTo>
                    <a:pt x="1611" y="706"/>
                  </a:lnTo>
                  <a:lnTo>
                    <a:pt x="1627" y="726"/>
                  </a:lnTo>
                  <a:lnTo>
                    <a:pt x="1635" y="739"/>
                  </a:lnTo>
                  <a:lnTo>
                    <a:pt x="1643" y="753"/>
                  </a:lnTo>
                  <a:lnTo>
                    <a:pt x="1659" y="772"/>
                  </a:lnTo>
                  <a:lnTo>
                    <a:pt x="1675" y="786"/>
                  </a:lnTo>
                  <a:lnTo>
                    <a:pt x="1683" y="799"/>
                  </a:lnTo>
                  <a:lnTo>
                    <a:pt x="1699" y="819"/>
                  </a:lnTo>
                  <a:lnTo>
                    <a:pt x="1715" y="832"/>
                  </a:lnTo>
                  <a:lnTo>
                    <a:pt x="1731" y="852"/>
                  </a:lnTo>
                  <a:lnTo>
                    <a:pt x="1755" y="871"/>
                  </a:lnTo>
                  <a:lnTo>
                    <a:pt x="1771" y="885"/>
                  </a:lnTo>
                  <a:lnTo>
                    <a:pt x="1787" y="905"/>
                  </a:lnTo>
                  <a:lnTo>
                    <a:pt x="1811" y="924"/>
                  </a:lnTo>
                  <a:lnTo>
                    <a:pt x="1827" y="938"/>
                  </a:lnTo>
                  <a:lnTo>
                    <a:pt x="1843" y="957"/>
                  </a:lnTo>
                  <a:lnTo>
                    <a:pt x="1859" y="977"/>
                  </a:lnTo>
                  <a:lnTo>
                    <a:pt x="1883" y="990"/>
                  </a:lnTo>
                  <a:lnTo>
                    <a:pt x="1899" y="1010"/>
                  </a:lnTo>
                  <a:lnTo>
                    <a:pt x="1915" y="1023"/>
                  </a:lnTo>
                  <a:lnTo>
                    <a:pt x="1939" y="1037"/>
                  </a:lnTo>
                  <a:lnTo>
                    <a:pt x="1954" y="1056"/>
                  </a:lnTo>
                  <a:lnTo>
                    <a:pt x="1978" y="1070"/>
                  </a:lnTo>
                  <a:lnTo>
                    <a:pt x="1994" y="1083"/>
                  </a:lnTo>
                  <a:lnTo>
                    <a:pt x="2018" y="1096"/>
                  </a:lnTo>
                  <a:lnTo>
                    <a:pt x="2093" y="1126"/>
                  </a:lnTo>
                  <a:lnTo>
                    <a:pt x="2192" y="1138"/>
                  </a:lnTo>
                </a:path>
              </a:pathLst>
            </a:custGeom>
            <a:noFill/>
            <a:ln w="5080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1" name="Rectangle 12"/>
            <p:cNvSpPr>
              <a:spLocks noChangeArrowheads="1"/>
            </p:cNvSpPr>
            <p:nvPr/>
          </p:nvSpPr>
          <p:spPr bwMode="auto">
            <a:xfrm>
              <a:off x="2492" y="624"/>
              <a:ext cx="200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800" b="1">
                  <a:solidFill>
                    <a:srgbClr val="00CC00"/>
                  </a:solidFill>
                </a:rPr>
                <a:t>M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783014" y="990601"/>
            <a:ext cx="3951287" cy="2227263"/>
            <a:chOff x="1423" y="624"/>
            <a:chExt cx="2489" cy="1403"/>
          </a:xfrm>
        </p:grpSpPr>
        <p:sp>
          <p:nvSpPr>
            <p:cNvPr id="57358" name="Freeform 14"/>
            <p:cNvSpPr>
              <a:spLocks/>
            </p:cNvSpPr>
            <p:nvPr/>
          </p:nvSpPr>
          <p:spPr bwMode="auto">
            <a:xfrm>
              <a:off x="1423" y="947"/>
              <a:ext cx="2489" cy="1080"/>
            </a:xfrm>
            <a:custGeom>
              <a:avLst/>
              <a:gdLst>
                <a:gd name="T0" fmla="*/ 48 w 2489"/>
                <a:gd name="T1" fmla="*/ 1080 h 1080"/>
                <a:gd name="T2" fmla="*/ 112 w 2489"/>
                <a:gd name="T3" fmla="*/ 1080 h 1080"/>
                <a:gd name="T4" fmla="*/ 176 w 2489"/>
                <a:gd name="T5" fmla="*/ 1080 h 1080"/>
                <a:gd name="T6" fmla="*/ 240 w 2489"/>
                <a:gd name="T7" fmla="*/ 1075 h 1080"/>
                <a:gd name="T8" fmla="*/ 303 w 2489"/>
                <a:gd name="T9" fmla="*/ 1068 h 1080"/>
                <a:gd name="T10" fmla="*/ 367 w 2489"/>
                <a:gd name="T11" fmla="*/ 1062 h 1080"/>
                <a:gd name="T12" fmla="*/ 431 w 2489"/>
                <a:gd name="T13" fmla="*/ 1050 h 1080"/>
                <a:gd name="T14" fmla="*/ 487 w 2489"/>
                <a:gd name="T15" fmla="*/ 1031 h 1080"/>
                <a:gd name="T16" fmla="*/ 551 w 2489"/>
                <a:gd name="T17" fmla="*/ 1019 h 1080"/>
                <a:gd name="T18" fmla="*/ 607 w 2489"/>
                <a:gd name="T19" fmla="*/ 995 h 1080"/>
                <a:gd name="T20" fmla="*/ 662 w 2489"/>
                <a:gd name="T21" fmla="*/ 976 h 1080"/>
                <a:gd name="T22" fmla="*/ 718 w 2489"/>
                <a:gd name="T23" fmla="*/ 952 h 1080"/>
                <a:gd name="T24" fmla="*/ 774 w 2489"/>
                <a:gd name="T25" fmla="*/ 927 h 1080"/>
                <a:gd name="T26" fmla="*/ 830 w 2489"/>
                <a:gd name="T27" fmla="*/ 903 h 1080"/>
                <a:gd name="T28" fmla="*/ 886 w 2489"/>
                <a:gd name="T29" fmla="*/ 872 h 1080"/>
                <a:gd name="T30" fmla="*/ 942 w 2489"/>
                <a:gd name="T31" fmla="*/ 841 h 1080"/>
                <a:gd name="T32" fmla="*/ 997 w 2489"/>
                <a:gd name="T33" fmla="*/ 804 h 1080"/>
                <a:gd name="T34" fmla="*/ 1045 w 2489"/>
                <a:gd name="T35" fmla="*/ 749 h 1080"/>
                <a:gd name="T36" fmla="*/ 1101 w 2489"/>
                <a:gd name="T37" fmla="*/ 688 h 1080"/>
                <a:gd name="T38" fmla="*/ 1133 w 2489"/>
                <a:gd name="T39" fmla="*/ 639 h 1080"/>
                <a:gd name="T40" fmla="*/ 1157 w 2489"/>
                <a:gd name="T41" fmla="*/ 602 h 1080"/>
                <a:gd name="T42" fmla="*/ 1181 w 2489"/>
                <a:gd name="T43" fmla="*/ 565 h 1080"/>
                <a:gd name="T44" fmla="*/ 1197 w 2489"/>
                <a:gd name="T45" fmla="*/ 522 h 1080"/>
                <a:gd name="T46" fmla="*/ 1221 w 2489"/>
                <a:gd name="T47" fmla="*/ 479 h 1080"/>
                <a:gd name="T48" fmla="*/ 1245 w 2489"/>
                <a:gd name="T49" fmla="*/ 443 h 1080"/>
                <a:gd name="T50" fmla="*/ 1261 w 2489"/>
                <a:gd name="T51" fmla="*/ 399 h 1080"/>
                <a:gd name="T52" fmla="*/ 1285 w 2489"/>
                <a:gd name="T53" fmla="*/ 356 h 1080"/>
                <a:gd name="T54" fmla="*/ 1301 w 2489"/>
                <a:gd name="T55" fmla="*/ 320 h 1080"/>
                <a:gd name="T56" fmla="*/ 1317 w 2489"/>
                <a:gd name="T57" fmla="*/ 276 h 1080"/>
                <a:gd name="T58" fmla="*/ 1333 w 2489"/>
                <a:gd name="T59" fmla="*/ 240 h 1080"/>
                <a:gd name="T60" fmla="*/ 1356 w 2489"/>
                <a:gd name="T61" fmla="*/ 203 h 1080"/>
                <a:gd name="T62" fmla="*/ 1380 w 2489"/>
                <a:gd name="T63" fmla="*/ 148 h 1080"/>
                <a:gd name="T64" fmla="*/ 1412 w 2489"/>
                <a:gd name="T65" fmla="*/ 92 h 1080"/>
                <a:gd name="T66" fmla="*/ 1444 w 2489"/>
                <a:gd name="T67" fmla="*/ 43 h 1080"/>
                <a:gd name="T68" fmla="*/ 1500 w 2489"/>
                <a:gd name="T69" fmla="*/ 0 h 1080"/>
                <a:gd name="T70" fmla="*/ 1532 w 2489"/>
                <a:gd name="T71" fmla="*/ 12 h 1080"/>
                <a:gd name="T72" fmla="*/ 1564 w 2489"/>
                <a:gd name="T73" fmla="*/ 43 h 1080"/>
                <a:gd name="T74" fmla="*/ 1596 w 2489"/>
                <a:gd name="T75" fmla="*/ 104 h 1080"/>
                <a:gd name="T76" fmla="*/ 1620 w 2489"/>
                <a:gd name="T77" fmla="*/ 172 h 1080"/>
                <a:gd name="T78" fmla="*/ 1652 w 2489"/>
                <a:gd name="T79" fmla="*/ 240 h 1080"/>
                <a:gd name="T80" fmla="*/ 1676 w 2489"/>
                <a:gd name="T81" fmla="*/ 313 h 1080"/>
                <a:gd name="T82" fmla="*/ 1700 w 2489"/>
                <a:gd name="T83" fmla="*/ 387 h 1080"/>
                <a:gd name="T84" fmla="*/ 1723 w 2489"/>
                <a:gd name="T85" fmla="*/ 460 h 1080"/>
                <a:gd name="T86" fmla="*/ 1747 w 2489"/>
                <a:gd name="T87" fmla="*/ 535 h 1080"/>
                <a:gd name="T88" fmla="*/ 1771 w 2489"/>
                <a:gd name="T89" fmla="*/ 608 h 1080"/>
                <a:gd name="T90" fmla="*/ 1803 w 2489"/>
                <a:gd name="T91" fmla="*/ 675 h 1080"/>
                <a:gd name="T92" fmla="*/ 1835 w 2489"/>
                <a:gd name="T93" fmla="*/ 743 h 1080"/>
                <a:gd name="T94" fmla="*/ 1875 w 2489"/>
                <a:gd name="T95" fmla="*/ 804 h 1080"/>
                <a:gd name="T96" fmla="*/ 1915 w 2489"/>
                <a:gd name="T97" fmla="*/ 866 h 1080"/>
                <a:gd name="T98" fmla="*/ 1963 w 2489"/>
                <a:gd name="T99" fmla="*/ 921 h 1080"/>
                <a:gd name="T100" fmla="*/ 2019 w 2489"/>
                <a:gd name="T101" fmla="*/ 970 h 1080"/>
                <a:gd name="T102" fmla="*/ 2090 w 2489"/>
                <a:gd name="T103" fmla="*/ 1013 h 1080"/>
                <a:gd name="T104" fmla="*/ 2162 w 2489"/>
                <a:gd name="T105" fmla="*/ 1050 h 1080"/>
                <a:gd name="T106" fmla="*/ 2242 w 2489"/>
                <a:gd name="T107" fmla="*/ 1080 h 1080"/>
                <a:gd name="T108" fmla="*/ 2338 w 2489"/>
                <a:gd name="T109" fmla="*/ 1080 h 1080"/>
                <a:gd name="T110" fmla="*/ 2426 w 2489"/>
                <a:gd name="T111" fmla="*/ 1080 h 10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89"/>
                <a:gd name="T169" fmla="*/ 0 h 1080"/>
                <a:gd name="T170" fmla="*/ 2489 w 2489"/>
                <a:gd name="T171" fmla="*/ 1080 h 10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89" h="1080">
                  <a:moveTo>
                    <a:pt x="0" y="1080"/>
                  </a:moveTo>
                  <a:lnTo>
                    <a:pt x="24" y="1080"/>
                  </a:lnTo>
                  <a:lnTo>
                    <a:pt x="48" y="1080"/>
                  </a:lnTo>
                  <a:lnTo>
                    <a:pt x="72" y="1080"/>
                  </a:lnTo>
                  <a:lnTo>
                    <a:pt x="88" y="1080"/>
                  </a:lnTo>
                  <a:lnTo>
                    <a:pt x="112" y="1080"/>
                  </a:lnTo>
                  <a:lnTo>
                    <a:pt x="136" y="1080"/>
                  </a:lnTo>
                  <a:lnTo>
                    <a:pt x="160" y="1080"/>
                  </a:lnTo>
                  <a:lnTo>
                    <a:pt x="176" y="1080"/>
                  </a:lnTo>
                  <a:lnTo>
                    <a:pt x="200" y="1080"/>
                  </a:lnTo>
                  <a:lnTo>
                    <a:pt x="224" y="1080"/>
                  </a:lnTo>
                  <a:lnTo>
                    <a:pt x="240" y="1075"/>
                  </a:lnTo>
                  <a:lnTo>
                    <a:pt x="263" y="1075"/>
                  </a:lnTo>
                  <a:lnTo>
                    <a:pt x="287" y="1075"/>
                  </a:lnTo>
                  <a:lnTo>
                    <a:pt x="303" y="1068"/>
                  </a:lnTo>
                  <a:lnTo>
                    <a:pt x="327" y="1068"/>
                  </a:lnTo>
                  <a:lnTo>
                    <a:pt x="351" y="1062"/>
                  </a:lnTo>
                  <a:lnTo>
                    <a:pt x="367" y="1062"/>
                  </a:lnTo>
                  <a:lnTo>
                    <a:pt x="391" y="1056"/>
                  </a:lnTo>
                  <a:lnTo>
                    <a:pt x="407" y="1050"/>
                  </a:lnTo>
                  <a:lnTo>
                    <a:pt x="431" y="1050"/>
                  </a:lnTo>
                  <a:lnTo>
                    <a:pt x="447" y="1044"/>
                  </a:lnTo>
                  <a:lnTo>
                    <a:pt x="471" y="1038"/>
                  </a:lnTo>
                  <a:lnTo>
                    <a:pt x="487" y="1031"/>
                  </a:lnTo>
                  <a:lnTo>
                    <a:pt x="511" y="1026"/>
                  </a:lnTo>
                  <a:lnTo>
                    <a:pt x="527" y="1019"/>
                  </a:lnTo>
                  <a:lnTo>
                    <a:pt x="551" y="1019"/>
                  </a:lnTo>
                  <a:lnTo>
                    <a:pt x="567" y="1013"/>
                  </a:lnTo>
                  <a:lnTo>
                    <a:pt x="591" y="1007"/>
                  </a:lnTo>
                  <a:lnTo>
                    <a:pt x="607" y="995"/>
                  </a:lnTo>
                  <a:lnTo>
                    <a:pt x="623" y="988"/>
                  </a:lnTo>
                  <a:lnTo>
                    <a:pt x="646" y="983"/>
                  </a:lnTo>
                  <a:lnTo>
                    <a:pt x="662" y="976"/>
                  </a:lnTo>
                  <a:lnTo>
                    <a:pt x="686" y="970"/>
                  </a:lnTo>
                  <a:lnTo>
                    <a:pt x="702" y="964"/>
                  </a:lnTo>
                  <a:lnTo>
                    <a:pt x="718" y="952"/>
                  </a:lnTo>
                  <a:lnTo>
                    <a:pt x="742" y="946"/>
                  </a:lnTo>
                  <a:lnTo>
                    <a:pt x="758" y="939"/>
                  </a:lnTo>
                  <a:lnTo>
                    <a:pt x="774" y="927"/>
                  </a:lnTo>
                  <a:lnTo>
                    <a:pt x="798" y="921"/>
                  </a:lnTo>
                  <a:lnTo>
                    <a:pt x="814" y="908"/>
                  </a:lnTo>
                  <a:lnTo>
                    <a:pt x="830" y="903"/>
                  </a:lnTo>
                  <a:lnTo>
                    <a:pt x="846" y="891"/>
                  </a:lnTo>
                  <a:lnTo>
                    <a:pt x="870" y="884"/>
                  </a:lnTo>
                  <a:lnTo>
                    <a:pt x="886" y="872"/>
                  </a:lnTo>
                  <a:lnTo>
                    <a:pt x="902" y="860"/>
                  </a:lnTo>
                  <a:lnTo>
                    <a:pt x="918" y="854"/>
                  </a:lnTo>
                  <a:lnTo>
                    <a:pt x="942" y="841"/>
                  </a:lnTo>
                  <a:lnTo>
                    <a:pt x="958" y="828"/>
                  </a:lnTo>
                  <a:lnTo>
                    <a:pt x="974" y="816"/>
                  </a:lnTo>
                  <a:lnTo>
                    <a:pt x="997" y="804"/>
                  </a:lnTo>
                  <a:lnTo>
                    <a:pt x="1013" y="786"/>
                  </a:lnTo>
                  <a:lnTo>
                    <a:pt x="1029" y="767"/>
                  </a:lnTo>
                  <a:lnTo>
                    <a:pt x="1045" y="749"/>
                  </a:lnTo>
                  <a:lnTo>
                    <a:pt x="1069" y="731"/>
                  </a:lnTo>
                  <a:lnTo>
                    <a:pt x="1085" y="706"/>
                  </a:lnTo>
                  <a:lnTo>
                    <a:pt x="1101" y="688"/>
                  </a:lnTo>
                  <a:lnTo>
                    <a:pt x="1117" y="663"/>
                  </a:lnTo>
                  <a:lnTo>
                    <a:pt x="1125" y="651"/>
                  </a:lnTo>
                  <a:lnTo>
                    <a:pt x="1133" y="639"/>
                  </a:lnTo>
                  <a:lnTo>
                    <a:pt x="1141" y="627"/>
                  </a:lnTo>
                  <a:lnTo>
                    <a:pt x="1149" y="614"/>
                  </a:lnTo>
                  <a:lnTo>
                    <a:pt x="1157" y="602"/>
                  </a:lnTo>
                  <a:lnTo>
                    <a:pt x="1165" y="589"/>
                  </a:lnTo>
                  <a:lnTo>
                    <a:pt x="1173" y="577"/>
                  </a:lnTo>
                  <a:lnTo>
                    <a:pt x="1181" y="565"/>
                  </a:lnTo>
                  <a:lnTo>
                    <a:pt x="1189" y="547"/>
                  </a:lnTo>
                  <a:lnTo>
                    <a:pt x="1189" y="535"/>
                  </a:lnTo>
                  <a:lnTo>
                    <a:pt x="1197" y="522"/>
                  </a:lnTo>
                  <a:lnTo>
                    <a:pt x="1205" y="510"/>
                  </a:lnTo>
                  <a:lnTo>
                    <a:pt x="1213" y="497"/>
                  </a:lnTo>
                  <a:lnTo>
                    <a:pt x="1221" y="479"/>
                  </a:lnTo>
                  <a:lnTo>
                    <a:pt x="1229" y="467"/>
                  </a:lnTo>
                  <a:lnTo>
                    <a:pt x="1237" y="455"/>
                  </a:lnTo>
                  <a:lnTo>
                    <a:pt x="1245" y="443"/>
                  </a:lnTo>
                  <a:lnTo>
                    <a:pt x="1245" y="430"/>
                  </a:lnTo>
                  <a:lnTo>
                    <a:pt x="1253" y="412"/>
                  </a:lnTo>
                  <a:lnTo>
                    <a:pt x="1261" y="399"/>
                  </a:lnTo>
                  <a:lnTo>
                    <a:pt x="1269" y="387"/>
                  </a:lnTo>
                  <a:lnTo>
                    <a:pt x="1277" y="375"/>
                  </a:lnTo>
                  <a:lnTo>
                    <a:pt x="1285" y="356"/>
                  </a:lnTo>
                  <a:lnTo>
                    <a:pt x="1285" y="344"/>
                  </a:lnTo>
                  <a:lnTo>
                    <a:pt x="1293" y="332"/>
                  </a:lnTo>
                  <a:lnTo>
                    <a:pt x="1301" y="320"/>
                  </a:lnTo>
                  <a:lnTo>
                    <a:pt x="1309" y="307"/>
                  </a:lnTo>
                  <a:lnTo>
                    <a:pt x="1309" y="295"/>
                  </a:lnTo>
                  <a:lnTo>
                    <a:pt x="1317" y="276"/>
                  </a:lnTo>
                  <a:lnTo>
                    <a:pt x="1325" y="264"/>
                  </a:lnTo>
                  <a:lnTo>
                    <a:pt x="1333" y="252"/>
                  </a:lnTo>
                  <a:lnTo>
                    <a:pt x="1333" y="240"/>
                  </a:lnTo>
                  <a:lnTo>
                    <a:pt x="1341" y="227"/>
                  </a:lnTo>
                  <a:lnTo>
                    <a:pt x="1349" y="215"/>
                  </a:lnTo>
                  <a:lnTo>
                    <a:pt x="1356" y="203"/>
                  </a:lnTo>
                  <a:lnTo>
                    <a:pt x="1356" y="191"/>
                  </a:lnTo>
                  <a:lnTo>
                    <a:pt x="1372" y="172"/>
                  </a:lnTo>
                  <a:lnTo>
                    <a:pt x="1380" y="148"/>
                  </a:lnTo>
                  <a:lnTo>
                    <a:pt x="1396" y="129"/>
                  </a:lnTo>
                  <a:lnTo>
                    <a:pt x="1404" y="104"/>
                  </a:lnTo>
                  <a:lnTo>
                    <a:pt x="1412" y="92"/>
                  </a:lnTo>
                  <a:lnTo>
                    <a:pt x="1428" y="73"/>
                  </a:lnTo>
                  <a:lnTo>
                    <a:pt x="1436" y="56"/>
                  </a:lnTo>
                  <a:lnTo>
                    <a:pt x="1444" y="43"/>
                  </a:lnTo>
                  <a:lnTo>
                    <a:pt x="1460" y="31"/>
                  </a:lnTo>
                  <a:lnTo>
                    <a:pt x="1476" y="12"/>
                  </a:lnTo>
                  <a:lnTo>
                    <a:pt x="1500" y="0"/>
                  </a:lnTo>
                  <a:lnTo>
                    <a:pt x="1516" y="7"/>
                  </a:lnTo>
                  <a:lnTo>
                    <a:pt x="1524" y="7"/>
                  </a:lnTo>
                  <a:lnTo>
                    <a:pt x="1532" y="12"/>
                  </a:lnTo>
                  <a:lnTo>
                    <a:pt x="1540" y="19"/>
                  </a:lnTo>
                  <a:lnTo>
                    <a:pt x="1556" y="31"/>
                  </a:lnTo>
                  <a:lnTo>
                    <a:pt x="1564" y="43"/>
                  </a:lnTo>
                  <a:lnTo>
                    <a:pt x="1572" y="61"/>
                  </a:lnTo>
                  <a:lnTo>
                    <a:pt x="1580" y="80"/>
                  </a:lnTo>
                  <a:lnTo>
                    <a:pt x="1596" y="104"/>
                  </a:lnTo>
                  <a:lnTo>
                    <a:pt x="1604" y="129"/>
                  </a:lnTo>
                  <a:lnTo>
                    <a:pt x="1612" y="148"/>
                  </a:lnTo>
                  <a:lnTo>
                    <a:pt x="1620" y="172"/>
                  </a:lnTo>
                  <a:lnTo>
                    <a:pt x="1628" y="196"/>
                  </a:lnTo>
                  <a:lnTo>
                    <a:pt x="1636" y="221"/>
                  </a:lnTo>
                  <a:lnTo>
                    <a:pt x="1652" y="240"/>
                  </a:lnTo>
                  <a:lnTo>
                    <a:pt x="1660" y="264"/>
                  </a:lnTo>
                  <a:lnTo>
                    <a:pt x="1668" y="289"/>
                  </a:lnTo>
                  <a:lnTo>
                    <a:pt x="1676" y="313"/>
                  </a:lnTo>
                  <a:lnTo>
                    <a:pt x="1684" y="338"/>
                  </a:lnTo>
                  <a:lnTo>
                    <a:pt x="1692" y="363"/>
                  </a:lnTo>
                  <a:lnTo>
                    <a:pt x="1700" y="387"/>
                  </a:lnTo>
                  <a:lnTo>
                    <a:pt x="1708" y="412"/>
                  </a:lnTo>
                  <a:lnTo>
                    <a:pt x="1715" y="436"/>
                  </a:lnTo>
                  <a:lnTo>
                    <a:pt x="1723" y="460"/>
                  </a:lnTo>
                  <a:lnTo>
                    <a:pt x="1731" y="485"/>
                  </a:lnTo>
                  <a:lnTo>
                    <a:pt x="1739" y="510"/>
                  </a:lnTo>
                  <a:lnTo>
                    <a:pt x="1747" y="535"/>
                  </a:lnTo>
                  <a:lnTo>
                    <a:pt x="1755" y="559"/>
                  </a:lnTo>
                  <a:lnTo>
                    <a:pt x="1763" y="583"/>
                  </a:lnTo>
                  <a:lnTo>
                    <a:pt x="1771" y="608"/>
                  </a:lnTo>
                  <a:lnTo>
                    <a:pt x="1779" y="627"/>
                  </a:lnTo>
                  <a:lnTo>
                    <a:pt x="1795" y="651"/>
                  </a:lnTo>
                  <a:lnTo>
                    <a:pt x="1803" y="675"/>
                  </a:lnTo>
                  <a:lnTo>
                    <a:pt x="1811" y="700"/>
                  </a:lnTo>
                  <a:lnTo>
                    <a:pt x="1827" y="719"/>
                  </a:lnTo>
                  <a:lnTo>
                    <a:pt x="1835" y="743"/>
                  </a:lnTo>
                  <a:lnTo>
                    <a:pt x="1851" y="761"/>
                  </a:lnTo>
                  <a:lnTo>
                    <a:pt x="1859" y="786"/>
                  </a:lnTo>
                  <a:lnTo>
                    <a:pt x="1875" y="804"/>
                  </a:lnTo>
                  <a:lnTo>
                    <a:pt x="1891" y="828"/>
                  </a:lnTo>
                  <a:lnTo>
                    <a:pt x="1899" y="847"/>
                  </a:lnTo>
                  <a:lnTo>
                    <a:pt x="1915" y="866"/>
                  </a:lnTo>
                  <a:lnTo>
                    <a:pt x="1931" y="884"/>
                  </a:lnTo>
                  <a:lnTo>
                    <a:pt x="1947" y="903"/>
                  </a:lnTo>
                  <a:lnTo>
                    <a:pt x="1963" y="921"/>
                  </a:lnTo>
                  <a:lnTo>
                    <a:pt x="1987" y="939"/>
                  </a:lnTo>
                  <a:lnTo>
                    <a:pt x="2003" y="958"/>
                  </a:lnTo>
                  <a:lnTo>
                    <a:pt x="2019" y="970"/>
                  </a:lnTo>
                  <a:lnTo>
                    <a:pt x="2043" y="988"/>
                  </a:lnTo>
                  <a:lnTo>
                    <a:pt x="2067" y="1000"/>
                  </a:lnTo>
                  <a:lnTo>
                    <a:pt x="2090" y="1013"/>
                  </a:lnTo>
                  <a:lnTo>
                    <a:pt x="2106" y="1026"/>
                  </a:lnTo>
                  <a:lnTo>
                    <a:pt x="2130" y="1044"/>
                  </a:lnTo>
                  <a:lnTo>
                    <a:pt x="2162" y="1050"/>
                  </a:lnTo>
                  <a:lnTo>
                    <a:pt x="2186" y="1062"/>
                  </a:lnTo>
                  <a:lnTo>
                    <a:pt x="2218" y="1075"/>
                  </a:lnTo>
                  <a:lnTo>
                    <a:pt x="2242" y="1080"/>
                  </a:lnTo>
                  <a:lnTo>
                    <a:pt x="2274" y="1080"/>
                  </a:lnTo>
                  <a:lnTo>
                    <a:pt x="2306" y="1080"/>
                  </a:lnTo>
                  <a:lnTo>
                    <a:pt x="2338" y="1080"/>
                  </a:lnTo>
                  <a:lnTo>
                    <a:pt x="2370" y="1080"/>
                  </a:lnTo>
                  <a:lnTo>
                    <a:pt x="2394" y="1080"/>
                  </a:lnTo>
                  <a:lnTo>
                    <a:pt x="2426" y="1080"/>
                  </a:lnTo>
                  <a:lnTo>
                    <a:pt x="2457" y="1080"/>
                  </a:lnTo>
                  <a:lnTo>
                    <a:pt x="2489" y="108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9" name="Rectangle 15"/>
            <p:cNvSpPr>
              <a:spLocks noChangeArrowheads="1"/>
            </p:cNvSpPr>
            <p:nvPr/>
          </p:nvSpPr>
          <p:spPr bwMode="auto">
            <a:xfrm>
              <a:off x="2860" y="624"/>
              <a:ext cx="168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800" b="1">
                  <a:solidFill>
                    <a:srgbClr val="FF0000"/>
                  </a:solidFill>
                </a:rPr>
                <a:t>L</a:t>
              </a:r>
            </a:p>
          </p:txBody>
        </p:sp>
      </p:grpSp>
      <p:sp>
        <p:nvSpPr>
          <p:cNvPr id="57354" name="Rectangle 16"/>
          <p:cNvSpPr>
            <a:spLocks noChangeArrowheads="1"/>
          </p:cNvSpPr>
          <p:nvPr/>
        </p:nvSpPr>
        <p:spPr bwMode="auto">
          <a:xfrm>
            <a:off x="8108950" y="3103563"/>
            <a:ext cx="14097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Wavelength</a:t>
            </a:r>
          </a:p>
        </p:txBody>
      </p:sp>
      <p:sp>
        <p:nvSpPr>
          <p:cNvPr id="57355" name="Rectangle 17"/>
          <p:cNvSpPr>
            <a:spLocks noChangeArrowheads="1"/>
          </p:cNvSpPr>
          <p:nvPr/>
        </p:nvSpPr>
        <p:spPr bwMode="auto">
          <a:xfrm>
            <a:off x="3359150" y="1433513"/>
            <a:ext cx="13208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Power        </a:t>
            </a:r>
          </a:p>
        </p:txBody>
      </p:sp>
      <p:sp>
        <p:nvSpPr>
          <p:cNvPr id="564242" name="Rectangle 18"/>
          <p:cNvSpPr>
            <a:spLocks noChangeArrowheads="1"/>
          </p:cNvSpPr>
          <p:nvPr/>
        </p:nvSpPr>
        <p:spPr bwMode="auto">
          <a:xfrm>
            <a:off x="838200" y="5257800"/>
            <a:ext cx="9601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How can we represent an entire spectrum with 3 numbers?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We can’t!  Most of the information is lost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altLang="en-US" sz="1800" dirty="0">
                <a:solidFill>
                  <a:srgbClr val="000000"/>
                </a:solidFill>
              </a:rPr>
              <a:t>As a result, two different spectra may appear indistinguishable</a:t>
            </a:r>
          </a:p>
          <a:p>
            <a:pPr lvl="3">
              <a:spcBef>
                <a:spcPct val="20000"/>
              </a:spcBef>
              <a:buFontTx/>
              <a:buChar char="»"/>
            </a:pPr>
            <a:r>
              <a:rPr lang="en-US" altLang="en-US" sz="1600" dirty="0">
                <a:solidFill>
                  <a:srgbClr val="000000"/>
                </a:solidFill>
              </a:rPr>
              <a:t>such spectra are known as </a:t>
            </a:r>
            <a:r>
              <a:rPr lang="en-US" altLang="en-US" sz="1600" b="1" dirty="0" err="1">
                <a:solidFill>
                  <a:srgbClr val="000000"/>
                </a:solidFill>
              </a:rPr>
              <a:t>metamers</a:t>
            </a:r>
            <a:endParaRPr lang="en-US" altLang="en-US" sz="1600" b="1" dirty="0">
              <a:solidFill>
                <a:srgbClr val="000000"/>
              </a:solidFill>
            </a:endParaRPr>
          </a:p>
        </p:txBody>
      </p:sp>
      <p:sp>
        <p:nvSpPr>
          <p:cNvPr id="57357" name="Text Box 19"/>
          <p:cNvSpPr txBox="1">
            <a:spLocks noChangeArrowheads="1"/>
          </p:cNvSpPr>
          <p:nvPr/>
        </p:nvSpPr>
        <p:spPr bwMode="auto">
          <a:xfrm>
            <a:off x="88392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3798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42" grpId="0" build="p" bldLvl="2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95" y="-284814"/>
            <a:ext cx="10071020" cy="7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9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Today’s class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29669" cy="4351338"/>
          </a:xfrm>
        </p:spPr>
        <p:txBody>
          <a:bodyPr>
            <a:noAutofit/>
          </a:bodyPr>
          <a:lstStyle/>
          <a:p>
            <a:r>
              <a:rPr lang="en-US" sz="3600" dirty="0"/>
              <a:t>What determines pixels’ </a:t>
            </a:r>
            <a:r>
              <a:rPr lang="en-US" sz="3600" b="1" dirty="0" smtClean="0">
                <a:solidFill>
                  <a:srgbClr val="C9C9C9"/>
                </a:solidFill>
              </a:rPr>
              <a:t>b</a:t>
            </a:r>
            <a:r>
              <a:rPr lang="en-US" sz="3600" b="1" dirty="0" smtClean="0">
                <a:solidFill>
                  <a:srgbClr val="B4B4B4"/>
                </a:solidFill>
              </a:rPr>
              <a:t>r</a:t>
            </a:r>
            <a:r>
              <a:rPr lang="en-US" sz="3600" b="1" dirty="0" smtClean="0">
                <a:solidFill>
                  <a:srgbClr val="A0A0A0"/>
                </a:solidFill>
              </a:rPr>
              <a:t>i</a:t>
            </a:r>
            <a:r>
              <a:rPr lang="en-US" sz="3600" b="1" dirty="0" smtClean="0">
                <a:solidFill>
                  <a:srgbClr val="8C8C8C"/>
                </a:solidFill>
              </a:rPr>
              <a:t>g</a:t>
            </a:r>
            <a:r>
              <a:rPr lang="en-US" sz="3600" b="1" dirty="0" smtClean="0">
                <a:solidFill>
                  <a:srgbClr val="787878"/>
                </a:solidFill>
              </a:rPr>
              <a:t>h</a:t>
            </a:r>
            <a:r>
              <a:rPr lang="en-US" sz="3600" b="1" dirty="0" smtClean="0">
                <a:solidFill>
                  <a:srgbClr val="646464"/>
                </a:solidFill>
              </a:rPr>
              <a:t>t</a:t>
            </a:r>
            <a:r>
              <a:rPr lang="en-US" sz="3600" b="1" dirty="0" smtClean="0">
                <a:solidFill>
                  <a:srgbClr val="505050"/>
                </a:solidFill>
              </a:rPr>
              <a:t>n</a:t>
            </a:r>
            <a:r>
              <a:rPr lang="en-US" sz="3600" b="1" dirty="0" smtClean="0">
                <a:solidFill>
                  <a:srgbClr val="3C3C3C"/>
                </a:solidFill>
              </a:rPr>
              <a:t>e</a:t>
            </a:r>
            <a:r>
              <a:rPr lang="en-US" sz="3600" b="1" dirty="0" smtClean="0">
                <a:solidFill>
                  <a:srgbClr val="282828"/>
                </a:solidFill>
              </a:rPr>
              <a:t>s</a:t>
            </a:r>
            <a:r>
              <a:rPr lang="en-US" sz="3600" b="1" dirty="0" smtClean="0"/>
              <a:t>s</a:t>
            </a:r>
            <a:r>
              <a:rPr lang="en-US" sz="3600" dirty="0" smtClean="0"/>
              <a:t>?</a:t>
            </a: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dirty="0" smtClean="0"/>
              <a:t>What determines pixels’ </a:t>
            </a:r>
            <a:r>
              <a:rPr lang="en-US" sz="3600" b="1" dirty="0" smtClean="0">
                <a:solidFill>
                  <a:srgbClr val="FF0000"/>
                </a:solidFill>
              </a:rPr>
              <a:t>c</a:t>
            </a:r>
            <a:r>
              <a:rPr lang="en-US" sz="3600" b="1" dirty="0" smtClean="0">
                <a:solidFill>
                  <a:srgbClr val="FFC000"/>
                </a:solidFill>
              </a:rPr>
              <a:t>o</a:t>
            </a:r>
            <a:r>
              <a:rPr lang="en-US" sz="3600" b="1" dirty="0" smtClean="0">
                <a:solidFill>
                  <a:srgbClr val="00B050"/>
                </a:solidFill>
              </a:rPr>
              <a:t>l</a:t>
            </a:r>
            <a:r>
              <a:rPr lang="en-US" sz="3600" b="1" dirty="0" smtClean="0">
                <a:solidFill>
                  <a:srgbClr val="0070C0"/>
                </a:solidFill>
              </a:rPr>
              <a:t>o</a:t>
            </a:r>
            <a:r>
              <a:rPr lang="en-US" sz="3600" b="1" dirty="0" smtClean="0">
                <a:solidFill>
                  <a:srgbClr val="7030A0"/>
                </a:solidFill>
              </a:rPr>
              <a:t>r</a:t>
            </a:r>
            <a:r>
              <a:rPr lang="en-US" sz="3600" dirty="0" smtClean="0"/>
              <a:t>?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What can we infer about the scene from pixel intensities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3742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39" y="-284813"/>
            <a:ext cx="10003954" cy="7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46" y="-284814"/>
            <a:ext cx="10006717" cy="7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Correcting Colorblind?</a:t>
            </a:r>
            <a:endParaRPr lang="en-US" dirty="0"/>
          </a:p>
        </p:txBody>
      </p:sp>
      <p:pic>
        <p:nvPicPr>
          <p:cNvPr id="5122" name="Picture 2" descr="Enchroma filter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4" y="1690688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6488668"/>
            <a:ext cx="2314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http://enchroma.com/</a:t>
            </a:r>
          </a:p>
        </p:txBody>
      </p:sp>
      <p:pic>
        <p:nvPicPr>
          <p:cNvPr id="6" name="First Time Reactions to EnChroma Glas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8647" y="1987186"/>
            <a:ext cx="6164133" cy="34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59396" name="Text Box 10"/>
          <p:cNvSpPr txBox="1">
            <a:spLocks noChangeArrowheads="1"/>
          </p:cNvSpPr>
          <p:nvPr/>
        </p:nvSpPr>
        <p:spPr bwMode="auto">
          <a:xfrm>
            <a:off x="4495800" y="152400"/>
            <a:ext cx="3430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6CCFF"/>
                </a:solidFill>
                <a:latin typeface="Helvetica" panose="020B0604020202020204" pitchFamily="34" charset="0"/>
              </a:rPr>
              <a:t>Color Constancy</a:t>
            </a:r>
            <a:endParaRPr lang="en-US" altLang="en-US" sz="2400">
              <a:solidFill>
                <a:srgbClr val="66CCFF"/>
              </a:solidFill>
            </a:endParaRPr>
          </a:p>
        </p:txBody>
      </p:sp>
      <p:pic>
        <p:nvPicPr>
          <p:cNvPr id="5939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15"/>
          <p:cNvSpPr txBox="1">
            <a:spLocks noChangeArrowheads="1"/>
          </p:cNvSpPr>
          <p:nvPr/>
        </p:nvSpPr>
        <p:spPr bwMode="auto">
          <a:xfrm>
            <a:off x="2819400" y="1617664"/>
            <a:ext cx="788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FF66CC"/>
                </a:solidFill>
                <a:latin typeface="Helvetica" panose="020B0604020202020204" pitchFamily="34" charset="0"/>
              </a:rPr>
              <a:t>The “photometer metaphor” of color perception</a:t>
            </a:r>
            <a:r>
              <a:rPr lang="en-US" altLang="en-US" sz="2400">
                <a:solidFill>
                  <a:srgbClr val="FF66CC"/>
                </a:solidFill>
                <a:latin typeface="Helvetica" panose="020B0604020202020204" pitchFamily="34" charset="0"/>
              </a:rPr>
              <a:t>:</a:t>
            </a: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Color perception is determined by the spectrum of light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on each retinal receptor (as measured by a photometer).</a:t>
            </a:r>
          </a:p>
        </p:txBody>
      </p:sp>
    </p:spTree>
    <p:extLst>
      <p:ext uri="{BB962C8B-B14F-4D97-AF65-F5344CB8AC3E}">
        <p14:creationId xmlns:p14="http://schemas.microsoft.com/office/powerpoint/2010/main" val="18469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4495800" y="152400"/>
            <a:ext cx="3430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6CCFF"/>
                </a:solidFill>
                <a:latin typeface="Helvetica" panose="020B0604020202020204" pitchFamily="34" charset="0"/>
              </a:rPr>
              <a:t>Color Constancy</a:t>
            </a:r>
            <a:endParaRPr lang="en-US" altLang="en-US" sz="2400">
              <a:solidFill>
                <a:srgbClr val="66CCFF"/>
              </a:solidFill>
            </a:endParaRPr>
          </a:p>
        </p:txBody>
      </p:sp>
      <p:pic>
        <p:nvPicPr>
          <p:cNvPr id="604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15"/>
          <p:cNvSpPr txBox="1">
            <a:spLocks noChangeArrowheads="1"/>
          </p:cNvSpPr>
          <p:nvPr/>
        </p:nvSpPr>
        <p:spPr bwMode="auto">
          <a:xfrm>
            <a:off x="2819400" y="1617664"/>
            <a:ext cx="788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FF66CC"/>
                </a:solidFill>
                <a:latin typeface="Helvetica" panose="020B0604020202020204" pitchFamily="34" charset="0"/>
              </a:rPr>
              <a:t>The “photometer metaphor” of color perception</a:t>
            </a:r>
            <a:r>
              <a:rPr lang="en-US" altLang="en-US" sz="2400">
                <a:solidFill>
                  <a:srgbClr val="FF66CC"/>
                </a:solidFill>
                <a:latin typeface="Helvetica" panose="020B0604020202020204" pitchFamily="34" charset="0"/>
              </a:rPr>
              <a:t>:</a:t>
            </a: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Color perception is determined by the spectrum of light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on each retinal receptor (as measured by a photometer).</a:t>
            </a:r>
          </a:p>
        </p:txBody>
      </p:sp>
    </p:spTree>
    <p:extLst>
      <p:ext uri="{BB962C8B-B14F-4D97-AF65-F5344CB8AC3E}">
        <p14:creationId xmlns:p14="http://schemas.microsoft.com/office/powerpoint/2010/main" val="2237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4495800" y="152400"/>
            <a:ext cx="3430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6CCFF"/>
                </a:solidFill>
                <a:latin typeface="Helvetica" panose="020B0604020202020204" pitchFamily="34" charset="0"/>
              </a:rPr>
              <a:t>Color Constancy</a:t>
            </a:r>
            <a:endParaRPr lang="en-US" altLang="en-US" sz="2400">
              <a:solidFill>
                <a:srgbClr val="66CCFF"/>
              </a:solidFill>
            </a:endParaRPr>
          </a:p>
        </p:txBody>
      </p:sp>
      <p:pic>
        <p:nvPicPr>
          <p:cNvPr id="614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15"/>
          <p:cNvSpPr txBox="1">
            <a:spLocks noChangeArrowheads="1"/>
          </p:cNvSpPr>
          <p:nvPr/>
        </p:nvSpPr>
        <p:spPr bwMode="auto">
          <a:xfrm>
            <a:off x="2819400" y="1617664"/>
            <a:ext cx="788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FF66CC"/>
                </a:solidFill>
                <a:latin typeface="Helvetica" panose="020B0604020202020204" pitchFamily="34" charset="0"/>
              </a:rPr>
              <a:t>The “photometer metaphor” of color perception</a:t>
            </a:r>
            <a:r>
              <a:rPr lang="en-US" altLang="en-US" sz="2400">
                <a:solidFill>
                  <a:srgbClr val="FF66CC"/>
                </a:solidFill>
                <a:latin typeface="Helvetica" panose="020B0604020202020204" pitchFamily="34" charset="0"/>
              </a:rPr>
              <a:t>:</a:t>
            </a: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Color perception is determined by the spectrum of light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on each retinal receptor (as measured by a photometer).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895600" y="1447800"/>
            <a:ext cx="6553200" cy="1524000"/>
            <a:chOff x="1008" y="912"/>
            <a:chExt cx="4128" cy="960"/>
          </a:xfrm>
        </p:grpSpPr>
        <p:sp>
          <p:nvSpPr>
            <p:cNvPr id="61448" name="Line 17"/>
            <p:cNvSpPr>
              <a:spLocks noChangeShapeType="1"/>
            </p:cNvSpPr>
            <p:nvPr/>
          </p:nvSpPr>
          <p:spPr bwMode="auto">
            <a:xfrm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9" name="Line 18"/>
            <p:cNvSpPr>
              <a:spLocks noChangeShapeType="1"/>
            </p:cNvSpPr>
            <p:nvPr/>
          </p:nvSpPr>
          <p:spPr bwMode="auto">
            <a:xfrm flipV="1"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33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466" name="Picture 1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1027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2468" name="Text Box 1028"/>
          <p:cNvSpPr txBox="1">
            <a:spLocks noChangeArrowheads="1"/>
          </p:cNvSpPr>
          <p:nvPr/>
        </p:nvSpPr>
        <p:spPr bwMode="auto">
          <a:xfrm>
            <a:off x="4495800" y="152400"/>
            <a:ext cx="3430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6CCFF"/>
                </a:solidFill>
                <a:latin typeface="Helvetica" panose="020B0604020202020204" pitchFamily="34" charset="0"/>
              </a:rPr>
              <a:t>Color Constancy</a:t>
            </a:r>
            <a:endParaRPr lang="en-US" altLang="en-US" sz="2400">
              <a:solidFill>
                <a:srgbClr val="66CCFF"/>
              </a:solidFill>
            </a:endParaRPr>
          </a:p>
        </p:txBody>
      </p:sp>
      <p:sp>
        <p:nvSpPr>
          <p:cNvPr id="62469" name="Text Box 1035"/>
          <p:cNvSpPr txBox="1">
            <a:spLocks noChangeArrowheads="1"/>
          </p:cNvSpPr>
          <p:nvPr/>
        </p:nvSpPr>
        <p:spPr bwMode="auto">
          <a:xfrm>
            <a:off x="3108325" y="1508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2470" name="Text Box 1037"/>
          <p:cNvSpPr txBox="1">
            <a:spLocks noChangeArrowheads="1"/>
          </p:cNvSpPr>
          <p:nvPr/>
        </p:nvSpPr>
        <p:spPr bwMode="auto">
          <a:xfrm>
            <a:off x="3581401" y="1371600"/>
            <a:ext cx="52165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Do we have constancy over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FFFF00"/>
                </a:solidFill>
                <a:latin typeface="Helvetica" panose="020B0604020202020204" pitchFamily="34" charset="0"/>
              </a:rPr>
              <a:t>all</a:t>
            </a: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 global color transformations?</a:t>
            </a:r>
          </a:p>
        </p:txBody>
      </p:sp>
      <p:grpSp>
        <p:nvGrpSpPr>
          <p:cNvPr id="2" name="Group 1042"/>
          <p:cNvGrpSpPr>
            <a:grpSpLocks/>
          </p:cNvGrpSpPr>
          <p:nvPr/>
        </p:nvGrpSpPr>
        <p:grpSpPr bwMode="auto">
          <a:xfrm>
            <a:off x="2886075" y="2868614"/>
            <a:ext cx="3657600" cy="3532187"/>
            <a:chOff x="858" y="1807"/>
            <a:chExt cx="2304" cy="2225"/>
          </a:xfrm>
        </p:grpSpPr>
        <p:pic>
          <p:nvPicPr>
            <p:cNvPr id="62478" name="Picture 103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" y="1807"/>
              <a:ext cx="2304" cy="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9" name="Text Box 1039"/>
            <p:cNvSpPr txBox="1">
              <a:spLocks noChangeArrowheads="1"/>
            </p:cNvSpPr>
            <p:nvPr/>
          </p:nvSpPr>
          <p:spPr bwMode="auto">
            <a:xfrm>
              <a:off x="1340" y="3744"/>
              <a:ext cx="13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60% blue filter</a:t>
              </a:r>
            </a:p>
          </p:txBody>
        </p:sp>
      </p:grpSp>
      <p:grpSp>
        <p:nvGrpSpPr>
          <p:cNvPr id="3" name="Group 1041"/>
          <p:cNvGrpSpPr>
            <a:grpSpLocks/>
          </p:cNvGrpSpPr>
          <p:nvPr/>
        </p:nvGrpSpPr>
        <p:grpSpPr bwMode="auto">
          <a:xfrm>
            <a:off x="6854826" y="2819400"/>
            <a:ext cx="3660775" cy="3581400"/>
            <a:chOff x="3358" y="1776"/>
            <a:chExt cx="2306" cy="2256"/>
          </a:xfrm>
        </p:grpSpPr>
        <p:pic>
          <p:nvPicPr>
            <p:cNvPr id="62476" name="Picture 10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" y="1776"/>
              <a:ext cx="2306" cy="1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7" name="Text Box 1040"/>
            <p:cNvSpPr txBox="1">
              <a:spLocks noChangeArrowheads="1"/>
            </p:cNvSpPr>
            <p:nvPr/>
          </p:nvSpPr>
          <p:spPr bwMode="auto">
            <a:xfrm>
              <a:off x="3696" y="3744"/>
              <a:ext cx="17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Complete inversion</a:t>
              </a:r>
            </a:p>
          </p:txBody>
        </p:sp>
      </p:grpSp>
      <p:grpSp>
        <p:nvGrpSpPr>
          <p:cNvPr id="4" name="Group 1043"/>
          <p:cNvGrpSpPr>
            <a:grpSpLocks/>
          </p:cNvGrpSpPr>
          <p:nvPr/>
        </p:nvGrpSpPr>
        <p:grpSpPr bwMode="auto">
          <a:xfrm>
            <a:off x="2895600" y="1143000"/>
            <a:ext cx="6553200" cy="1524000"/>
            <a:chOff x="1008" y="912"/>
            <a:chExt cx="4128" cy="960"/>
          </a:xfrm>
        </p:grpSpPr>
        <p:sp>
          <p:nvSpPr>
            <p:cNvPr id="62474" name="Line 1044"/>
            <p:cNvSpPr>
              <a:spLocks noChangeShapeType="1"/>
            </p:cNvSpPr>
            <p:nvPr/>
          </p:nvSpPr>
          <p:spPr bwMode="auto">
            <a:xfrm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5" name="Line 1045"/>
            <p:cNvSpPr>
              <a:spLocks noChangeShapeType="1"/>
            </p:cNvSpPr>
            <p:nvPr/>
          </p:nvSpPr>
          <p:spPr bwMode="auto">
            <a:xfrm flipV="1"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4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495800" y="152400"/>
            <a:ext cx="3430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6CCFF"/>
                </a:solidFill>
                <a:latin typeface="Helvetica" panose="020B0604020202020204" pitchFamily="34" charset="0"/>
              </a:rPr>
              <a:t>Color Constancy</a:t>
            </a:r>
            <a:endParaRPr lang="en-US" altLang="en-US" sz="2400">
              <a:solidFill>
                <a:srgbClr val="66CCFF"/>
              </a:solidFill>
              <a:latin typeface="Arial" panose="020B0604020202020204" pitchFamily="34" charset="0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667001" y="1827214"/>
            <a:ext cx="729456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FF00FF"/>
                </a:solidFill>
                <a:latin typeface="Helvetica" panose="020B0604020202020204" pitchFamily="34" charset="0"/>
              </a:rPr>
              <a:t>Color Constancy</a:t>
            </a: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:  the ability to perceive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invariant color of a surface despite ecological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Variations in the conditions of observation.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590801" y="4037014"/>
            <a:ext cx="796131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66CCFF"/>
                </a:solidFill>
                <a:latin typeface="Helvetica" panose="020B0604020202020204" pitchFamily="34" charset="0"/>
              </a:rPr>
              <a:t>Another of these hard </a:t>
            </a:r>
            <a:r>
              <a:rPr lang="en-US" altLang="en-US" sz="2800" u="sng">
                <a:solidFill>
                  <a:srgbClr val="FF66CC"/>
                </a:solidFill>
                <a:latin typeface="Helvetica" panose="020B0604020202020204" pitchFamily="34" charset="0"/>
              </a:rPr>
              <a:t>inverse problems</a:t>
            </a:r>
            <a:r>
              <a:rPr lang="en-US" altLang="en-US" sz="2800">
                <a:solidFill>
                  <a:srgbClr val="66CCFF"/>
                </a:solidFill>
                <a:latin typeface="Helvetica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66CCFF"/>
                </a:solidFill>
                <a:latin typeface="Helvetica" panose="020B0604020202020204" pitchFamily="34" charset="0"/>
              </a:rPr>
              <a:t>    Physics of light emission and surface reflection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66CCFF"/>
                </a:solidFill>
                <a:latin typeface="Helvetica" panose="020B0604020202020204" pitchFamily="34" charset="0"/>
              </a:rPr>
              <a:t>    </a:t>
            </a:r>
            <a:r>
              <a:rPr lang="en-US" altLang="en-US" sz="2800" u="sng">
                <a:solidFill>
                  <a:srgbClr val="66CCFF"/>
                </a:solidFill>
                <a:latin typeface="Helvetica" panose="020B0604020202020204" pitchFamily="34" charset="0"/>
              </a:rPr>
              <a:t>underdetermine</a:t>
            </a:r>
            <a:r>
              <a:rPr lang="en-US" altLang="en-US" sz="2800">
                <a:solidFill>
                  <a:srgbClr val="66CCFF"/>
                </a:solidFill>
                <a:latin typeface="Helvetica" panose="020B0604020202020204" pitchFamily="34" charset="0"/>
              </a:rPr>
              <a:t> perception of surface color</a:t>
            </a:r>
          </a:p>
        </p:txBody>
      </p:sp>
    </p:spTree>
    <p:extLst>
      <p:ext uri="{BB962C8B-B14F-4D97-AF65-F5344CB8AC3E}">
        <p14:creationId xmlns:p14="http://schemas.microsoft.com/office/powerpoint/2010/main" val="370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Practical Color Sensing: Bayer Grid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1" y="3962400"/>
            <a:ext cx="4100514" cy="2052638"/>
          </a:xfrm>
        </p:spPr>
        <p:txBody>
          <a:bodyPr/>
          <a:lstStyle/>
          <a:p>
            <a:r>
              <a:rPr lang="en-US" altLang="en-US" dirty="0" smtClean="0"/>
              <a:t>Estimate RGB</a:t>
            </a:r>
            <a:br>
              <a:rPr lang="en-US" altLang="en-US" dirty="0" smtClean="0"/>
            </a:br>
            <a:r>
              <a:rPr lang="en-US" altLang="en-US" dirty="0" smtClean="0"/>
              <a:t>at ‘G’ </a:t>
            </a:r>
            <a:r>
              <a:rPr lang="en-US" altLang="en-US" dirty="0" err="1" smtClean="0"/>
              <a:t>cels</a:t>
            </a:r>
            <a:r>
              <a:rPr lang="en-US" altLang="en-US" dirty="0" smtClean="0"/>
              <a:t> from neighboring values</a:t>
            </a:r>
          </a:p>
        </p:txBody>
      </p:sp>
      <p:pic>
        <p:nvPicPr>
          <p:cNvPr id="6758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319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838200" y="6074351"/>
            <a:ext cx="2720425" cy="646331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chemeClr val="accent1"/>
                </a:solidFill>
                <a:latin typeface="Arial Narrow" panose="020B0606020202030204" pitchFamily="34" charset="0"/>
              </a:rPr>
              <a:t>http://www.cooldictionary.com/</a:t>
            </a:r>
            <a:br>
              <a:rPr lang="en-US" altLang="en-US" sz="1800" dirty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en-US" altLang="en-US" sz="1800" dirty="0">
                <a:solidFill>
                  <a:schemeClr val="accent1"/>
                </a:solidFill>
                <a:latin typeface="Arial Narrow" panose="020B0606020202030204" pitchFamily="34" charset="0"/>
              </a:rPr>
              <a:t>words/Bayer-</a:t>
            </a:r>
            <a:r>
              <a:rPr lang="en-US" altLang="en-US" sz="18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filter.wikipedia</a:t>
            </a:r>
            <a:endParaRPr lang="en-US" altLang="en-US" sz="1800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1499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Image</a:t>
            </a:r>
          </a:p>
        </p:txBody>
      </p:sp>
      <p:pic>
        <p:nvPicPr>
          <p:cNvPr id="68611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TextBox 7"/>
          <p:cNvSpPr txBox="1">
            <a:spLocks noChangeArrowheads="1"/>
          </p:cNvSpPr>
          <p:nvPr/>
        </p:nvSpPr>
        <p:spPr bwMode="auto">
          <a:xfrm>
            <a:off x="8805863" y="7620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68616" name="TextBox 8"/>
          <p:cNvSpPr txBox="1">
            <a:spLocks noChangeArrowheads="1"/>
          </p:cNvSpPr>
          <p:nvPr/>
        </p:nvSpPr>
        <p:spPr bwMode="auto">
          <a:xfrm>
            <a:off x="9567863" y="24384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68617" name="TextBox 9"/>
          <p:cNvSpPr txBox="1">
            <a:spLocks noChangeArrowheads="1"/>
          </p:cNvSpPr>
          <p:nvPr/>
        </p:nvSpPr>
        <p:spPr bwMode="auto">
          <a:xfrm>
            <a:off x="10253663" y="396240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562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3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Why should we care?</a:t>
            </a:r>
            <a:endParaRPr lang="en-US" dirty="0"/>
          </a:p>
        </p:txBody>
      </p:sp>
      <p:pic>
        <p:nvPicPr>
          <p:cNvPr id="3074" name="Picture 2" descr="https://upload.wikimedia.org/wikipedia/commons/b/b5/Photometric_stere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53" y="1690688"/>
            <a:ext cx="6060293" cy="454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83213" y="6048557"/>
            <a:ext cx="30255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3"/>
              </a:rPr>
              <a:t>Photometric Stereo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038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en-US" dirty="0" smtClean="0"/>
              <a:t>Images in </a:t>
            </a:r>
            <a:r>
              <a:rPr lang="en-US" altLang="en-US" dirty="0" err="1" smtClean="0"/>
              <a:t>Matlab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7582"/>
            <a:ext cx="9372600" cy="2857501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Suppose we have a </a:t>
            </a:r>
            <a:r>
              <a:rPr lang="en-US" sz="2400" dirty="0" err="1" smtClean="0"/>
              <a:t>NxM</a:t>
            </a:r>
            <a:r>
              <a:rPr lang="en-US" sz="2400" dirty="0" smtClean="0"/>
              <a:t> RGB image called “</a:t>
            </a:r>
            <a:r>
              <a:rPr lang="en-US" sz="2400" dirty="0" err="1" smtClean="0"/>
              <a:t>im</a:t>
            </a:r>
            <a:r>
              <a:rPr lang="en-US" sz="2400" dirty="0" smtClean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err="1" smtClean="0"/>
              <a:t>im</a:t>
            </a:r>
            <a:r>
              <a:rPr lang="en-US" sz="2000" dirty="0" smtClean="0"/>
              <a:t>(1,1,1)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err="1" smtClean="0"/>
              <a:t>im</a:t>
            </a:r>
            <a:r>
              <a:rPr lang="en-US" sz="2000" dirty="0" smtClean="0"/>
              <a:t>(y, x, b) = y pixels down, x pixels to right in the </a:t>
            </a:r>
            <a:r>
              <a:rPr lang="en-US" sz="2000" dirty="0" err="1" smtClean="0"/>
              <a:t>b</a:t>
            </a:r>
            <a:r>
              <a:rPr lang="en-US" sz="2000" baseline="30000" dirty="0" err="1" smtClean="0"/>
              <a:t>th</a:t>
            </a:r>
            <a:r>
              <a:rPr lang="en-US" sz="2000" dirty="0" smtClean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err="1" smtClean="0"/>
              <a:t>im</a:t>
            </a:r>
            <a:r>
              <a:rPr lang="en-US" sz="2000" dirty="0" smtClean="0"/>
              <a:t>(N, M, 3) = bottom-right pixel in B-channel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err="1" smtClean="0"/>
              <a:t>imread</a:t>
            </a:r>
            <a:r>
              <a:rPr lang="en-US" sz="2400" dirty="0" smtClean="0"/>
              <a:t>(filename) returns a uint8 image (values 0 to 255)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Convert to double format (values 0 to 1) with im2double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162398"/>
              </p:ext>
            </p:extLst>
          </p:nvPr>
        </p:nvGraphicFramePr>
        <p:xfrm>
          <a:off x="5246558" y="4739483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746095"/>
              </p:ext>
            </p:extLst>
          </p:nvPr>
        </p:nvGraphicFramePr>
        <p:xfrm>
          <a:off x="4408358" y="4282283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048209"/>
              </p:ext>
            </p:extLst>
          </p:nvPr>
        </p:nvGraphicFramePr>
        <p:xfrm>
          <a:off x="3493958" y="3825083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0074" name="TextBox 6"/>
          <p:cNvSpPr txBox="1">
            <a:spLocks noChangeArrowheads="1"/>
          </p:cNvSpPr>
          <p:nvPr/>
        </p:nvSpPr>
        <p:spPr bwMode="auto">
          <a:xfrm>
            <a:off x="8446958" y="359648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70075" name="TextBox 7"/>
          <p:cNvSpPr txBox="1">
            <a:spLocks noChangeArrowheads="1"/>
          </p:cNvSpPr>
          <p:nvPr/>
        </p:nvSpPr>
        <p:spPr bwMode="auto">
          <a:xfrm>
            <a:off x="9361358" y="4053684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70076" name="TextBox 8"/>
          <p:cNvSpPr txBox="1">
            <a:spLocks noChangeArrowheads="1"/>
          </p:cNvSpPr>
          <p:nvPr/>
        </p:nvSpPr>
        <p:spPr bwMode="auto">
          <a:xfrm>
            <a:off x="10123358" y="443468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0077" name="TextBox 9"/>
          <p:cNvSpPr txBox="1">
            <a:spLocks noChangeArrowheads="1"/>
          </p:cNvSpPr>
          <p:nvPr/>
        </p:nvSpPr>
        <p:spPr bwMode="auto">
          <a:xfrm>
            <a:off x="2884358" y="359648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198559" y="4968084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079" name="TextBox 12"/>
          <p:cNvSpPr txBox="1">
            <a:spLocks noChangeArrowheads="1"/>
          </p:cNvSpPr>
          <p:nvPr/>
        </p:nvSpPr>
        <p:spPr bwMode="auto">
          <a:xfrm>
            <a:off x="3417758" y="3444084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0000"/>
                </a:solidFill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92912" y="3654612"/>
            <a:ext cx="4038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5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How can we represent color?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Box 4"/>
          <p:cNvSpPr txBox="1">
            <a:spLocks noChangeArrowheads="1"/>
          </p:cNvSpPr>
          <p:nvPr/>
        </p:nvSpPr>
        <p:spPr bwMode="auto">
          <a:xfrm>
            <a:off x="7210426" y="6596064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http://en.wikipedia.org/wiki/File:RGB_illumination.jpg</a:t>
            </a:r>
          </a:p>
        </p:txBody>
      </p:sp>
    </p:spTree>
    <p:extLst>
      <p:ext uri="{BB962C8B-B14F-4D97-AF65-F5344CB8AC3E}">
        <p14:creationId xmlns:p14="http://schemas.microsoft.com/office/powerpoint/2010/main" val="648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RGB</a:t>
            </a:r>
          </a:p>
        </p:txBody>
      </p:sp>
      <p:grpSp>
        <p:nvGrpSpPr>
          <p:cNvPr id="71683" name="Group 13"/>
          <p:cNvGrpSpPr>
            <a:grpSpLocks/>
          </p:cNvGrpSpPr>
          <p:nvPr/>
        </p:nvGrpSpPr>
        <p:grpSpPr bwMode="auto">
          <a:xfrm>
            <a:off x="2302731" y="1854018"/>
            <a:ext cx="3011446" cy="3004148"/>
            <a:chOff x="609600" y="1371600"/>
            <a:chExt cx="4765973" cy="4953000"/>
          </a:xfrm>
        </p:grpSpPr>
        <p:pic>
          <p:nvPicPr>
            <p:cNvPr id="716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695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09890"/>
                <a:ext cx="838512" cy="22787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396" y="4990375"/>
                <a:ext cx="761828" cy="77203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952" y="5447850"/>
                <a:ext cx="609910" cy="533987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696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1174120" cy="64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srgbClr val="000000"/>
                  </a:solidFill>
                </a:rPr>
                <a:t>0,1,0</a:t>
              </a:r>
            </a:p>
          </p:txBody>
        </p:sp>
        <p:sp>
          <p:nvSpPr>
            <p:cNvPr id="71697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1174120" cy="64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srgbClr val="000000"/>
                  </a:solidFill>
                </a:rPr>
                <a:t>0,0,1</a:t>
              </a:r>
            </a:p>
          </p:txBody>
        </p:sp>
        <p:sp>
          <p:nvSpPr>
            <p:cNvPr id="71698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174120" cy="64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srgbClr val="000000"/>
                  </a:solidFill>
                </a:rPr>
                <a:t>1,0,0</a:t>
              </a:r>
            </a:p>
          </p:txBody>
        </p:sp>
      </p:grpSp>
      <p:sp>
        <p:nvSpPr>
          <p:cNvPr id="71684" name="TextBox 38"/>
          <p:cNvSpPr txBox="1">
            <a:spLocks noChangeArrowheads="1"/>
          </p:cNvSpPr>
          <p:nvPr/>
        </p:nvSpPr>
        <p:spPr bwMode="auto">
          <a:xfrm>
            <a:off x="5630864" y="6581776"/>
            <a:ext cx="503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Image from: http://en.wikipedia.org/wiki/File:RGB_color_solid_cube.png</a:t>
            </a:r>
          </a:p>
        </p:txBody>
      </p:sp>
      <p:sp>
        <p:nvSpPr>
          <p:cNvPr id="71685" name="TextBox 12"/>
          <p:cNvSpPr txBox="1">
            <a:spLocks noChangeArrowheads="1"/>
          </p:cNvSpPr>
          <p:nvPr/>
        </p:nvSpPr>
        <p:spPr bwMode="auto">
          <a:xfrm>
            <a:off x="838200" y="1348777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000000"/>
                </a:solidFill>
              </a:rPr>
              <a:t>Default color space</a:t>
            </a:r>
          </a:p>
        </p:txBody>
      </p:sp>
      <p:pic>
        <p:nvPicPr>
          <p:cNvPr id="71686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0493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55" y="122743"/>
            <a:ext cx="2286000" cy="156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0" name="TextBox 18"/>
          <p:cNvSpPr txBox="1">
            <a:spLocks noChangeArrowheads="1"/>
          </p:cNvSpPr>
          <p:nvPr/>
        </p:nvSpPr>
        <p:spPr bwMode="auto">
          <a:xfrm>
            <a:off x="9220201" y="2068513"/>
            <a:ext cx="84029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(G=0,B=0)</a:t>
            </a:r>
          </a:p>
        </p:txBody>
      </p:sp>
      <p:sp>
        <p:nvSpPr>
          <p:cNvPr id="71691" name="TextBox 19"/>
          <p:cNvSpPr txBox="1">
            <a:spLocks noChangeArrowheads="1"/>
          </p:cNvSpPr>
          <p:nvPr/>
        </p:nvSpPr>
        <p:spPr bwMode="auto">
          <a:xfrm>
            <a:off x="9220201" y="3657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G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(R=0,B=0)</a:t>
            </a:r>
            <a:endParaRPr lang="en-US" altLang="en-US" sz="1100" b="1">
              <a:solidFill>
                <a:srgbClr val="000000"/>
              </a:solidFill>
            </a:endParaRPr>
          </a:p>
        </p:txBody>
      </p:sp>
      <p:sp>
        <p:nvSpPr>
          <p:cNvPr id="71692" name="TextBox 20"/>
          <p:cNvSpPr txBox="1">
            <a:spLocks noChangeArrowheads="1"/>
          </p:cNvSpPr>
          <p:nvPr/>
        </p:nvSpPr>
        <p:spPr bwMode="auto">
          <a:xfrm>
            <a:off x="9220201" y="5257800"/>
            <a:ext cx="8483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(R=0,G=0)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728955" y="4726205"/>
            <a:ext cx="8915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kern="0" dirty="0"/>
              <a:t>RGB cube</a:t>
            </a:r>
          </a:p>
          <a:p>
            <a:pPr lvl="1">
              <a:defRPr/>
            </a:pPr>
            <a:r>
              <a:rPr lang="en-US" altLang="en-US" kern="0" dirty="0">
                <a:cs typeface="Arial" charset="0"/>
              </a:rPr>
              <a:t>Easy for devices</a:t>
            </a:r>
          </a:p>
          <a:p>
            <a:pPr lvl="1">
              <a:defRPr/>
            </a:pPr>
            <a:r>
              <a:rPr lang="en-US" altLang="en-US" kern="0" dirty="0">
                <a:cs typeface="Arial" charset="0"/>
              </a:rPr>
              <a:t>But not perceptual</a:t>
            </a:r>
          </a:p>
          <a:p>
            <a:pPr lvl="1">
              <a:defRPr/>
            </a:pPr>
            <a:r>
              <a:rPr lang="en-US" altLang="en-US" kern="0" dirty="0">
                <a:cs typeface="Arial" charset="0"/>
              </a:rPr>
              <a:t>Where do the grays live?</a:t>
            </a:r>
          </a:p>
          <a:p>
            <a:pPr lvl="1">
              <a:defRPr/>
            </a:pPr>
            <a:r>
              <a:rPr lang="en-US" altLang="en-US" kern="0" dirty="0">
                <a:cs typeface="Arial" charset="0"/>
              </a:rPr>
              <a:t>Where is hue and saturation?</a:t>
            </a:r>
          </a:p>
        </p:txBody>
      </p:sp>
    </p:spTree>
    <p:extLst>
      <p:ext uri="{BB962C8B-B14F-4D97-AF65-F5344CB8AC3E}">
        <p14:creationId xmlns:p14="http://schemas.microsoft.com/office/powerpoint/2010/main" val="9497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HSV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548982"/>
            <a:ext cx="9144000" cy="190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Hue, Saturation, Value (Intensity)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RGB cube on its vertex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Decouples the three components (a bit)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Use rgb2hsv() and hsv2rgb() in </a:t>
            </a:r>
            <a:r>
              <a:rPr lang="en-US" altLang="en-US" dirty="0" err="1" smtClean="0"/>
              <a:t>Matlab</a:t>
            </a:r>
            <a:endParaRPr lang="en-US" altLang="en-US" dirty="0" smtClean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82676"/>
            <a:ext cx="1905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901700"/>
            <a:ext cx="3683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8796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HSV</a:t>
            </a:r>
          </a:p>
        </p:txBody>
      </p:sp>
      <p:pic>
        <p:nvPicPr>
          <p:cNvPr id="737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Box 3"/>
          <p:cNvSpPr txBox="1">
            <a:spLocks noChangeArrowheads="1"/>
          </p:cNvSpPr>
          <p:nvPr/>
        </p:nvSpPr>
        <p:spPr bwMode="auto">
          <a:xfrm>
            <a:off x="2667001" y="1143001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</a:rPr>
              <a:t>Intuitive color space</a:t>
            </a:r>
          </a:p>
        </p:txBody>
      </p:sp>
      <p:pic>
        <p:nvPicPr>
          <p:cNvPr id="7373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62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7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8258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H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(S=1,V=1)</a:t>
            </a:r>
          </a:p>
        </p:txBody>
      </p:sp>
      <p:sp>
        <p:nvSpPr>
          <p:cNvPr id="73738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(H=1,V=1)</a:t>
            </a:r>
          </a:p>
        </p:txBody>
      </p:sp>
      <p:sp>
        <p:nvSpPr>
          <p:cNvPr id="73739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V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(H=1,S=0)</a:t>
            </a:r>
          </a:p>
        </p:txBody>
      </p:sp>
      <p:pic>
        <p:nvPicPr>
          <p:cNvPr id="12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55" y="122743"/>
            <a:ext cx="2286000" cy="156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2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L*a*b*</a:t>
            </a:r>
          </a:p>
        </p:txBody>
      </p:sp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833583" y="1919161"/>
            <a:ext cx="578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</a:rPr>
              <a:t>“Perceptually uniform</a:t>
            </a:r>
            <a:r>
              <a:rPr lang="en-US" altLang="en-US" dirty="0" smtClean="0">
                <a:solidFill>
                  <a:srgbClr val="000000"/>
                </a:solidFill>
              </a:rPr>
              <a:t>” </a:t>
            </a:r>
            <a:r>
              <a:rPr lang="en-US" altLang="en-US" dirty="0">
                <a:solidFill>
                  <a:srgbClr val="000000"/>
                </a:solidFill>
              </a:rPr>
              <a:t>color space</a:t>
            </a:r>
          </a:p>
        </p:txBody>
      </p:sp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613677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525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289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1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79380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(a=0,b=0)</a:t>
            </a:r>
          </a:p>
        </p:txBody>
      </p:sp>
      <p:sp>
        <p:nvSpPr>
          <p:cNvPr id="74762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(L=65,b=0)</a:t>
            </a:r>
          </a:p>
        </p:txBody>
      </p:sp>
      <p:sp>
        <p:nvSpPr>
          <p:cNvPr id="74763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(L=65,a=0)</a:t>
            </a:r>
          </a:p>
        </p:txBody>
      </p:sp>
      <p:pic>
        <p:nvPicPr>
          <p:cNvPr id="12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55" y="122743"/>
            <a:ext cx="2286000" cy="156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7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far: </a:t>
            </a:r>
            <a:r>
              <a:rPr lang="en-US" dirty="0" err="1" smtClean="0"/>
              <a:t>light</a:t>
            </a:r>
            <a:r>
              <a:rPr lang="en-US" dirty="0" err="1" smtClean="0">
                <a:sym typeface="Wingdings" pitchFamily="2" charset="2"/>
              </a:rPr>
              <a:t>surfacecamera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Called a local illumination model</a:t>
            </a:r>
          </a:p>
          <a:p>
            <a:r>
              <a:rPr lang="en-US" dirty="0"/>
              <a:t>But much light comes from surrounding surfaces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596" y="2810656"/>
            <a:ext cx="4830808" cy="36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2304414" y="6429532"/>
            <a:ext cx="7583172" cy="40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From </a:t>
            </a:r>
            <a:r>
              <a:rPr lang="en-US" sz="1800" dirty="0" err="1">
                <a:solidFill>
                  <a:schemeClr val="tx1"/>
                </a:solidFill>
                <a:latin typeface="+mj-lt"/>
                <a:cs typeface="Times" charset="0"/>
              </a:rPr>
              <a:t>Koenderink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 slides on image texture and the flow of light</a:t>
            </a:r>
          </a:p>
        </p:txBody>
      </p:sp>
    </p:spTree>
    <p:extLst>
      <p:ext uri="{BB962C8B-B14F-4D97-AF65-F5344CB8AC3E}">
        <p14:creationId xmlns:p14="http://schemas.microsoft.com/office/powerpoint/2010/main" val="28806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Inter-reflection is a major source of light</a:t>
            </a:r>
            <a:endParaRPr lang="en-US" dirty="0"/>
          </a:p>
        </p:txBody>
      </p:sp>
      <p:pic>
        <p:nvPicPr>
          <p:cNvPr id="103426" name="Picture 2" descr="http://www.taomc.com/ridge/indoors1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580" y="1425939"/>
            <a:ext cx="7102839" cy="532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Inter-reflection affects the apparent color of objects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67" y="1330377"/>
            <a:ext cx="6816725" cy="51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1393980" y="6511976"/>
            <a:ext cx="8699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From </a:t>
            </a:r>
            <a:r>
              <a:rPr lang="en-US" sz="1800" dirty="0" err="1">
                <a:solidFill>
                  <a:schemeClr val="tx1"/>
                </a:solidFill>
                <a:latin typeface="+mj-lt"/>
                <a:cs typeface="Times" charset="0"/>
              </a:rPr>
              <a:t>Koenderink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 slides on image texture and the flow of light</a:t>
            </a:r>
          </a:p>
        </p:txBody>
      </p:sp>
    </p:spTree>
    <p:extLst>
      <p:ext uri="{BB962C8B-B14F-4D97-AF65-F5344CB8AC3E}">
        <p14:creationId xmlns:p14="http://schemas.microsoft.com/office/powerpoint/2010/main" val="207111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 surfaces also cause shadows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Shadow: reduction in intensity due to a blocked source</a:t>
            </a:r>
            <a:endParaRPr lang="en-US" dirty="0"/>
          </a:p>
        </p:txBody>
      </p:sp>
      <p:pic>
        <p:nvPicPr>
          <p:cNvPr id="106502" name="Picture 6" descr="illustration of umbra/penum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556294"/>
            <a:ext cx="37343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7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should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38" y="1827370"/>
            <a:ext cx="5390213" cy="4361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91" y="1829114"/>
            <a:ext cx="3956154" cy="4358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3272" y="6311900"/>
            <a:ext cx="7285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Exposing Photo Manipulation from Shading and </a:t>
            </a:r>
            <a:r>
              <a:rPr lang="en-US" dirty="0" smtClean="0"/>
              <a:t>Shadows [</a:t>
            </a:r>
            <a:r>
              <a:rPr lang="en-US" dirty="0" err="1">
                <a:hlinkClick r:id="rId4"/>
              </a:rPr>
              <a:t>Kee</a:t>
            </a:r>
            <a:r>
              <a:rPr lang="en-US" dirty="0">
                <a:hlinkClick r:id="rId4"/>
              </a:rPr>
              <a:t> </a:t>
            </a:r>
            <a:r>
              <a:rPr lang="en-US" dirty="0" smtClean="0">
                <a:hlinkClick r:id="rId4"/>
              </a:rPr>
              <a:t>et al. TOG 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2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54" y="2209801"/>
            <a:ext cx="4914900" cy="3350763"/>
          </a:xfrm>
          <a:prstGeom prst="rect">
            <a:avLst/>
          </a:prstGeom>
          <a:noFill/>
          <a:ln w="254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04" y="5715000"/>
            <a:ext cx="2200096" cy="80486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52" y="2344081"/>
            <a:ext cx="3581400" cy="3082201"/>
          </a:xfrm>
          <a:prstGeom prst="rect">
            <a:avLst/>
          </a:prstGeom>
          <a:noFill/>
          <a:ln w="254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8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of light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3948"/>
            <a:ext cx="9372600" cy="5025452"/>
          </a:xfrm>
        </p:spPr>
        <p:txBody>
          <a:bodyPr>
            <a:noAutofit/>
          </a:bodyPr>
          <a:lstStyle/>
          <a:p>
            <a:endParaRPr lang="en-US" sz="1200" dirty="0"/>
          </a:p>
          <a:p>
            <a:r>
              <a:rPr lang="en-US" dirty="0"/>
              <a:t>Distant point source</a:t>
            </a:r>
          </a:p>
          <a:p>
            <a:pPr lvl="1"/>
            <a:r>
              <a:rPr lang="en-US" dirty="0"/>
              <a:t>One illumination direction</a:t>
            </a:r>
          </a:p>
          <a:p>
            <a:pPr lvl="1"/>
            <a:r>
              <a:rPr lang="en-US" dirty="0"/>
              <a:t>E.g., sun</a:t>
            </a:r>
          </a:p>
          <a:p>
            <a:endParaRPr lang="en-US" sz="1200" dirty="0"/>
          </a:p>
          <a:p>
            <a:r>
              <a:rPr lang="en-US" dirty="0"/>
              <a:t>Area source</a:t>
            </a:r>
          </a:p>
          <a:p>
            <a:pPr lvl="1"/>
            <a:r>
              <a:rPr lang="en-US" dirty="0"/>
              <a:t>E.g., white walls, diffuser lamps, sky</a:t>
            </a:r>
          </a:p>
          <a:p>
            <a:endParaRPr lang="en-US" sz="1200" dirty="0"/>
          </a:p>
          <a:p>
            <a:r>
              <a:rPr lang="en-US" dirty="0"/>
              <a:t>Ambient light</a:t>
            </a:r>
          </a:p>
          <a:p>
            <a:pPr lvl="1"/>
            <a:r>
              <a:rPr lang="en-US" dirty="0"/>
              <a:t>Substitute for dealing with </a:t>
            </a:r>
            <a:r>
              <a:rPr lang="en-US" dirty="0" err="1"/>
              <a:t>interreflections</a:t>
            </a:r>
            <a:endParaRPr lang="en-US" dirty="0"/>
          </a:p>
          <a:p>
            <a:endParaRPr lang="en-US" sz="1200" dirty="0"/>
          </a:p>
          <a:p>
            <a:r>
              <a:rPr lang="en-US" dirty="0"/>
              <a:t>Global illumination model</a:t>
            </a:r>
          </a:p>
          <a:p>
            <a:pPr lvl="1"/>
            <a:r>
              <a:rPr lang="en-US" dirty="0"/>
              <a:t>Account for </a:t>
            </a:r>
            <a:r>
              <a:rPr lang="en-US" dirty="0" err="1"/>
              <a:t>interreflections</a:t>
            </a:r>
            <a:r>
              <a:rPr lang="en-US" dirty="0"/>
              <a:t> in modeled scene </a:t>
            </a:r>
          </a:p>
        </p:txBody>
      </p:sp>
    </p:spTree>
    <p:extLst>
      <p:ext uri="{BB962C8B-B14F-4D97-AF65-F5344CB8AC3E}">
        <p14:creationId xmlns:p14="http://schemas.microsoft.com/office/powerpoint/2010/main" val="5020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1" y="-2183"/>
            <a:ext cx="10515600" cy="1325563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530301" y="1313995"/>
            <a:ext cx="7935437" cy="4460732"/>
            <a:chOff x="838200" y="954087"/>
            <a:chExt cx="4267200" cy="2398713"/>
          </a:xfrm>
        </p:grpSpPr>
        <p:pic>
          <p:nvPicPr>
            <p:cNvPr id="11" name="Picture 3" descr="C:\Users\Hoiem\Documents\Classes\Spring11 - Computer Vision\hw\hw1\blocks_4802611949_3e98f9612f_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954087"/>
              <a:ext cx="4267200" cy="2398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352800" y="2935287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/>
                <a:t>1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6200000" flipV="1">
              <a:off x="3162300" y="2897187"/>
              <a:ext cx="228600" cy="1524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5" idx="1"/>
            </p:cNvCxnSpPr>
            <p:nvPr/>
          </p:nvCxnSpPr>
          <p:spPr>
            <a:xfrm flipH="1" flipV="1">
              <a:off x="2667004" y="3116264"/>
              <a:ext cx="152396" cy="4805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819400" y="3040062"/>
              <a:ext cx="18914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2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6000" y="1411287"/>
              <a:ext cx="187420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3</a:t>
              </a:r>
              <a:endParaRPr lang="en-US" sz="2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2095500" y="1830387"/>
              <a:ext cx="304800" cy="762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343690" y="2072068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4</a:t>
              </a:r>
              <a:endParaRPr lang="en-US" sz="2400" dirty="0"/>
            </a:p>
          </p:txBody>
        </p:sp>
        <p:cxnSp>
          <p:nvCxnSpPr>
            <p:cNvPr id="19" name="Straight Arrow Connector 18"/>
            <p:cNvCxnSpPr>
              <a:stCxn id="18" idx="1"/>
            </p:cNvCxnSpPr>
            <p:nvPr/>
          </p:nvCxnSpPr>
          <p:spPr>
            <a:xfrm flipH="1" flipV="1">
              <a:off x="2139945" y="2151882"/>
              <a:ext cx="203745" cy="4444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124200" y="1792287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5</a:t>
              </a:r>
              <a:endParaRPr lang="en-US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95400" y="1106487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6</a:t>
              </a:r>
              <a:endParaRPr lang="en-US" sz="24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>
              <a:off x="3081338" y="2173287"/>
              <a:ext cx="228600" cy="762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6200000" flipH="1">
              <a:off x="1392238" y="1335087"/>
              <a:ext cx="152400" cy="1524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045680" y="1716087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7</a:t>
              </a:r>
              <a:endParaRPr lang="en-US" sz="240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4045680" y="1964600"/>
              <a:ext cx="99826" cy="2975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33206" y="1716087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8</a:t>
              </a:r>
              <a:endParaRPr lang="en-US" sz="24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2789931" y="1964600"/>
              <a:ext cx="143101" cy="2975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909363" y="2106811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9</a:t>
              </a:r>
              <a:endParaRPr lang="en-US" sz="24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073022" y="2174103"/>
              <a:ext cx="212842" cy="550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8509130" y="1307794"/>
            <a:ext cx="34729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</a:t>
            </a:r>
            <a:r>
              <a:rPr lang="en-US" sz="2000" dirty="0"/>
              <a:t>is </a:t>
            </a:r>
            <a:r>
              <a:rPr lang="en-US" sz="2000" dirty="0" smtClean="0"/>
              <a:t>(2) </a:t>
            </a:r>
            <a:r>
              <a:rPr lang="en-US" sz="2000" dirty="0"/>
              <a:t>brighter than </a:t>
            </a:r>
            <a:r>
              <a:rPr lang="en-US" sz="2000" dirty="0" smtClean="0"/>
              <a:t>(1)? </a:t>
            </a:r>
            <a:r>
              <a:rPr lang="en-US" sz="2000" dirty="0"/>
              <a:t>Each points to the asphalt. </a:t>
            </a:r>
            <a:endParaRPr lang="en-US" sz="2000" dirty="0" smtClean="0"/>
          </a:p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</a:t>
            </a:r>
            <a:r>
              <a:rPr lang="en-US" sz="2000" dirty="0"/>
              <a:t>is </a:t>
            </a:r>
            <a:r>
              <a:rPr lang="en-US" sz="2000" dirty="0" smtClean="0"/>
              <a:t>(4) </a:t>
            </a:r>
            <a:r>
              <a:rPr lang="en-US" sz="2000" dirty="0"/>
              <a:t>darker than </a:t>
            </a:r>
            <a:r>
              <a:rPr lang="en-US" sz="2000" dirty="0" smtClean="0"/>
              <a:t>(3)? (4) points </a:t>
            </a:r>
            <a:r>
              <a:rPr lang="en-US" sz="2000" dirty="0"/>
              <a:t>to the </a:t>
            </a:r>
            <a:r>
              <a:rPr lang="en-US" sz="2000" dirty="0" smtClean="0"/>
              <a:t>marking.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</a:t>
            </a:r>
            <a:r>
              <a:rPr lang="en-US" sz="2000" dirty="0"/>
              <a:t>is </a:t>
            </a:r>
            <a:r>
              <a:rPr lang="en-US" sz="2000" dirty="0" smtClean="0"/>
              <a:t>(5) </a:t>
            </a:r>
            <a:r>
              <a:rPr lang="en-US" sz="2000" dirty="0"/>
              <a:t>brighter than </a:t>
            </a:r>
            <a:r>
              <a:rPr lang="en-US" sz="2000" dirty="0" smtClean="0"/>
              <a:t>(3)? </a:t>
            </a:r>
            <a:r>
              <a:rPr lang="en-US" sz="2000" dirty="0"/>
              <a:t>Each points to the side of the wooden block. </a:t>
            </a:r>
            <a:endParaRPr lang="en-US" sz="2000" dirty="0" smtClean="0"/>
          </a:p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</a:t>
            </a:r>
            <a:r>
              <a:rPr lang="en-US" sz="2000" dirty="0"/>
              <a:t>isn’t (6) black, given that there is no direct path from it to the sun? </a:t>
            </a:r>
            <a:endParaRPr lang="en-US" sz="2000" dirty="0" smtClean="0"/>
          </a:p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(7) brighter than (8)? Both point to the yellow paints.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is (9) green, given that the sun light contains all visible wavelengths?</a:t>
            </a:r>
          </a:p>
        </p:txBody>
      </p:sp>
    </p:spTree>
    <p:extLst>
      <p:ext uri="{BB962C8B-B14F-4D97-AF65-F5344CB8AC3E}">
        <p14:creationId xmlns:p14="http://schemas.microsoft.com/office/powerpoint/2010/main" val="8645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intensity of a pixel tell us?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810000" y="337644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5410200" y="2690640"/>
            <a:ext cx="1219200" cy="1676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45216" y="217673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im</a:t>
            </a:r>
            <a:r>
              <a:rPr lang="en-US" dirty="0"/>
              <a:t>(234, 452) = 0.58</a:t>
            </a:r>
          </a:p>
        </p:txBody>
      </p:sp>
    </p:spTree>
    <p:extLst>
      <p:ext uri="{BB962C8B-B14F-4D97-AF65-F5344CB8AC3E}">
        <p14:creationId xmlns:p14="http://schemas.microsoft.com/office/powerpoint/2010/main" val="143570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The plight of the poor pixel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pixel’s brightness is determined by</a:t>
            </a:r>
          </a:p>
          <a:p>
            <a:pPr lvl="1"/>
            <a:r>
              <a:rPr lang="en-US" sz="2800" dirty="0" smtClean="0"/>
              <a:t>Light source (strength, direction, color)</a:t>
            </a:r>
          </a:p>
          <a:p>
            <a:pPr lvl="1"/>
            <a:r>
              <a:rPr lang="en-US" sz="2800" dirty="0" smtClean="0"/>
              <a:t>Surface orientation</a:t>
            </a:r>
          </a:p>
          <a:p>
            <a:pPr lvl="1"/>
            <a:r>
              <a:rPr lang="en-US" sz="2800" dirty="0" smtClean="0"/>
              <a:t>Surface material and albedo</a:t>
            </a:r>
          </a:p>
          <a:p>
            <a:pPr lvl="1"/>
            <a:r>
              <a:rPr lang="en-US" sz="2800" dirty="0" smtClean="0"/>
              <a:t>Reflected light and shadows from surrounding surfaces</a:t>
            </a:r>
          </a:p>
          <a:p>
            <a:pPr lvl="1"/>
            <a:r>
              <a:rPr lang="en-US" sz="2800" dirty="0" smtClean="0"/>
              <a:t>Gain on the sensor</a:t>
            </a:r>
          </a:p>
          <a:p>
            <a:endParaRPr lang="en-US" sz="3200" dirty="0" smtClean="0"/>
          </a:p>
          <a:p>
            <a:r>
              <a:rPr lang="en-US" sz="3200" dirty="0" smtClean="0"/>
              <a:t>A pixel’s brightness tells us nothing by itself</a:t>
            </a:r>
          </a:p>
          <a:p>
            <a:endParaRPr lang="en-US" sz="32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208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67" y="838200"/>
            <a:ext cx="829235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4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yet we can interpret images…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62152"/>
            <a:ext cx="10584305" cy="6248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idea: for nearby scene points, most factors do not change much</a:t>
            </a:r>
          </a:p>
          <a:p>
            <a:r>
              <a:rPr lang="en-US" dirty="0" smtClean="0"/>
              <a:t>The </a:t>
            </a:r>
            <a:r>
              <a:rPr lang="en-US" dirty="0"/>
              <a:t>information is mainly contained in </a:t>
            </a:r>
            <a:r>
              <a:rPr lang="en-US" b="1" i="1" dirty="0">
                <a:solidFill>
                  <a:srgbClr val="FF0000"/>
                </a:solidFill>
              </a:rPr>
              <a:t>local differences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of brightness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056" y="1543987"/>
            <a:ext cx="4462888" cy="305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3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Darkness = Large Difference in Neighboring Pixels</a:t>
            </a:r>
          </a:p>
        </p:txBody>
      </p:sp>
      <p:pic>
        <p:nvPicPr>
          <p:cNvPr id="108547" name="Picture 3" descr="C:\Users\Hoiem\Documents\Classes\Spring 2012 - Computer Vision\lectures\materials\shading\neighborhood6_gradi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7467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82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 descr="C:\Users\Hoiem\Documents\Classes\Spring 2012 - Computer Vision\lectures\materials\shading\zebra-on-motorcycle_gradi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62" y="1162323"/>
            <a:ext cx="7266432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2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Hoiem\Documents\Classes\Spring 2012 - Computer Vision\lectures\materials\shading\zebra-on-motor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79576"/>
            <a:ext cx="7266432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3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should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https://upload.wikimedia.org/wikipedia/en/a/a8/The_Dress_%28viral_phenomenon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4"/>
            <a:ext cx="3588778" cy="47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330694" y="2504437"/>
            <a:ext cx="4023106" cy="2993714"/>
            <a:chOff x="7505700" y="0"/>
            <a:chExt cx="4610100" cy="3429001"/>
          </a:xfrm>
        </p:grpSpPr>
        <p:pic>
          <p:nvPicPr>
            <p:cNvPr id="6" name="Picture 5" descr="http://cdn5.raywenderlich.com/wp-content/uploads/2014/01/What_Me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0"/>
              <a:ext cx="4572000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505700" y="3276651"/>
              <a:ext cx="647226" cy="152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426978" y="2943604"/>
            <a:ext cx="306423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/>
              <a:t>White and gold? </a:t>
            </a:r>
          </a:p>
          <a:p>
            <a:endParaRPr lang="en-US" sz="3200" dirty="0"/>
          </a:p>
          <a:p>
            <a:r>
              <a:rPr lang="en-US" sz="3200" dirty="0" smtClean="0"/>
              <a:t>Or</a:t>
            </a:r>
          </a:p>
          <a:p>
            <a:endParaRPr lang="en-US" sz="3200" dirty="0"/>
          </a:p>
          <a:p>
            <a:r>
              <a:rPr lang="en-US" sz="3200" b="1" dirty="0" smtClean="0"/>
              <a:t>Black and blue?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9017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differences in intensity tell us about shape?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Changes in surface normal</a:t>
            </a:r>
          </a:p>
          <a:p>
            <a:r>
              <a:rPr lang="en-US" dirty="0"/>
              <a:t>Texture</a:t>
            </a:r>
          </a:p>
          <a:p>
            <a:r>
              <a:rPr lang="en-US" dirty="0"/>
              <a:t>Proximity</a:t>
            </a:r>
          </a:p>
          <a:p>
            <a:r>
              <a:rPr lang="en-US" dirty="0"/>
              <a:t>Indents and bumps</a:t>
            </a:r>
          </a:p>
          <a:p>
            <a:r>
              <a:rPr lang="en-US" dirty="0"/>
              <a:t>Grooves and creases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3507120" cy="467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6469856"/>
            <a:ext cx="609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" charset="0"/>
              </a:rPr>
              <a:t>Photos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cs typeface="Times" charset="0"/>
              </a:rPr>
              <a:t>Koenderink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" charset="0"/>
              </a:rPr>
              <a:t> slides on image texture and the flow of light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829" y="3424466"/>
            <a:ext cx="1981200" cy="262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7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07" y="1455539"/>
            <a:ext cx="6164833" cy="479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/>
          </p:cNvSpPr>
          <p:nvPr/>
        </p:nvSpPr>
        <p:spPr bwMode="auto">
          <a:xfrm>
            <a:off x="2286000" y="6340078"/>
            <a:ext cx="6865070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750067" algn="l"/>
              </a:tabLst>
            </a:pPr>
            <a:r>
              <a:rPr lang="en-US" dirty="0">
                <a:cs typeface="Times" charset="0"/>
              </a:rPr>
              <a:t>From </a:t>
            </a:r>
            <a:r>
              <a:rPr lang="en-US" dirty="0" err="1">
                <a:cs typeface="Times" charset="0"/>
              </a:rPr>
              <a:t>Koenderink</a:t>
            </a:r>
            <a:r>
              <a:rPr lang="en-US" dirty="0">
                <a:cs typeface="Times" charset="0"/>
              </a:rPr>
              <a:t> slides on image texture and the flow of light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pPr>
              <a:tabLst>
                <a:tab pos="857220" algn="l"/>
              </a:tabLst>
            </a:pPr>
            <a:r>
              <a:rPr lang="en-US" dirty="0" smtClean="0"/>
              <a:t>Shadows as cues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67015" y="6478489"/>
            <a:ext cx="1161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Slide: Forsyth</a:t>
            </a:r>
          </a:p>
        </p:txBody>
      </p:sp>
    </p:spTree>
    <p:extLst>
      <p:ext uri="{BB962C8B-B14F-4D97-AF65-F5344CB8AC3E}">
        <p14:creationId xmlns:p14="http://schemas.microsoft.com/office/powerpoint/2010/main" val="29494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constancy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Interpret surface in terms of albedo or “true color”, rather than observed intensity</a:t>
            </a:r>
          </a:p>
          <a:p>
            <a:pPr lvl="1"/>
            <a:r>
              <a:rPr lang="en-US" sz="2800" dirty="0"/>
              <a:t>Humans are good at it</a:t>
            </a:r>
          </a:p>
          <a:p>
            <a:pPr lvl="1"/>
            <a:r>
              <a:rPr lang="en-US" sz="2800" dirty="0"/>
              <a:t>Computers are not nearly as good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20" y="2553530"/>
            <a:ext cx="5668780" cy="385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2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source of constancy: local 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96" y="1825625"/>
            <a:ext cx="6488243" cy="504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80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illusionspoint.com/wp-content/uploads/2010/09/Color-Adapting-optical-illusion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12" y="874427"/>
            <a:ext cx="717697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4825" y="6511816"/>
            <a:ext cx="8189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http://www.echalk.co.uk/amusements/OpticalIllusions/colourPerception/colourPerception.html</a:t>
            </a:r>
            <a:endParaRPr lang="en-US" sz="1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Perception of Intensity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49" y="1412951"/>
            <a:ext cx="6779302" cy="52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075864" y="64881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from Ted Adelson</a:t>
            </a:r>
          </a:p>
        </p:txBody>
      </p:sp>
    </p:spTree>
    <p:extLst>
      <p:ext uri="{BB962C8B-B14F-4D97-AF65-F5344CB8AC3E}">
        <p14:creationId xmlns:p14="http://schemas.microsoft.com/office/powerpoint/2010/main" val="1955123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Intensity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0075864" y="64881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from Ted Adelson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49" y="1412951"/>
            <a:ext cx="6779302" cy="52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107" y="16906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486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34727 0.1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25859 0.343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credible Shade Illusion!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3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4"/>
            <a:ext cx="10517346" cy="5883275"/>
          </a:xfrm>
        </p:spPr>
      </p:pic>
    </p:spTree>
    <p:extLst>
      <p:ext uri="{BB962C8B-B14F-4D97-AF65-F5344CB8AC3E}">
        <p14:creationId xmlns:p14="http://schemas.microsoft.com/office/powerpoint/2010/main" val="35005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Correction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 bwMode="auto">
              <a:xfrm>
                <a:off x="966866" y="1491520"/>
                <a:ext cx="9396334" cy="5137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Simple idea: multiply R, G, and B values by separate constants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 dirty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/>
                  <a:t>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2800" i="1" baseline="-25000" dirty="0">
                                  <a:latin typeface="Cambria Math"/>
                                </a:rPr>
                                <m:t>𝑟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2800" i="1" baseline="-25000" dirty="0">
                                  <a:latin typeface="Cambria Math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2800" i="1" baseline="-25000" dirty="0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i="1">
                                  <a:latin typeface="Cambria Math"/>
                                </a:rPr>
                                <m:t>𝑟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𝑔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How to choose the constants?</a:t>
                </a:r>
              </a:p>
              <a:p>
                <a:pPr lvl="1"/>
                <a:r>
                  <a:rPr lang="en-US" dirty="0"/>
                  <a:t>“White world” assumption: brightest pixel is white</a:t>
                </a:r>
              </a:p>
              <a:p>
                <a:pPr lvl="2"/>
                <a:r>
                  <a:rPr lang="en-US" dirty="0"/>
                  <a:t>Divide by largest value</a:t>
                </a:r>
              </a:p>
              <a:p>
                <a:pPr lvl="1"/>
                <a:r>
                  <a:rPr lang="en-US" dirty="0"/>
                  <a:t>“Gray world” assumption: average value should be gray</a:t>
                </a:r>
              </a:p>
              <a:p>
                <a:pPr lvl="2"/>
                <a:r>
                  <a:rPr lang="en-US" dirty="0"/>
                  <a:t>E.g., multiply r channel by </a:t>
                </a:r>
                <a:r>
                  <a:rPr lang="en-US" dirty="0" err="1"/>
                  <a:t>avg</a:t>
                </a:r>
                <a:r>
                  <a:rPr lang="en-US" dirty="0"/>
                  <a:t>(r) /</a:t>
                </a:r>
                <a:r>
                  <a:rPr lang="en-US" dirty="0" err="1"/>
                  <a:t>avg</a:t>
                </a:r>
                <a:r>
                  <a:rPr lang="en-US" dirty="0"/>
                  <a:t>((</a:t>
                </a:r>
                <a:r>
                  <a:rPr lang="en-US" dirty="0" err="1"/>
                  <a:t>r+g+b</a:t>
                </a:r>
                <a:r>
                  <a:rPr lang="en-US" dirty="0"/>
                  <a:t>)/3)</a:t>
                </a:r>
              </a:p>
              <a:p>
                <a:pPr lvl="1"/>
                <a:r>
                  <a:rPr lang="en-US" dirty="0"/>
                  <a:t>White balancing: choose a reference as the white or gray color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6866" y="1491520"/>
                <a:ext cx="9396334" cy="5137879"/>
              </a:xfrm>
              <a:prstGeom prst="rect">
                <a:avLst/>
              </a:prstGeom>
              <a:blipFill rotWithShape="0">
                <a:blip r:embed="rId2"/>
                <a:stretch>
                  <a:fillRect l="-1363" t="-30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uto W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855" y="1194561"/>
            <a:ext cx="2510972" cy="188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reset Tungsten W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855" y="3142940"/>
            <a:ext cx="2510972" cy="18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3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wired.com/wp-content/uploads/2015/02/Untitled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0520602" cy="53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4606" y="5697106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52525"/>
                </a:solidFill>
                <a:latin typeface="Arial" panose="020B0604020202020204" pitchFamily="34" charset="0"/>
              </a:rPr>
              <a:t>Discount </a:t>
            </a:r>
            <a:r>
              <a:rPr lang="en-US" sz="2400" dirty="0">
                <a:solidFill>
                  <a:srgbClr val="252525"/>
                </a:solidFill>
                <a:latin typeface="Arial" panose="020B0604020202020204" pitchFamily="34" charset="0"/>
              </a:rPr>
              <a:t>the blue side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131449" y="5697107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52525"/>
                </a:solidFill>
                <a:latin typeface="Arial" panose="020B0604020202020204" pitchFamily="34" charset="0"/>
              </a:rPr>
              <a:t>Discount </a:t>
            </a:r>
            <a:r>
              <a:rPr lang="en-US" sz="2400" dirty="0">
                <a:solidFill>
                  <a:srgbClr val="252525"/>
                </a:solidFill>
                <a:latin typeface="Arial" panose="020B0604020202020204" pitchFamily="34" charset="0"/>
              </a:rPr>
              <a:t>the </a:t>
            </a:r>
            <a:r>
              <a:rPr lang="en-US" sz="2400" dirty="0" smtClean="0">
                <a:solidFill>
                  <a:srgbClr val="252525"/>
                </a:solidFill>
                <a:latin typeface="Arial" panose="020B0604020202020204" pitchFamily="34" charset="0"/>
              </a:rPr>
              <a:t>gold side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44606" y="6294475"/>
            <a:ext cx="10509194" cy="0"/>
          </a:xfrm>
          <a:prstGeom prst="straightConnector1">
            <a:avLst/>
          </a:prstGeom>
          <a:ln w="762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8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should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55634" y="6311900"/>
            <a:ext cx="5480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Object and scene categorization [</a:t>
            </a:r>
            <a:r>
              <a:rPr lang="en-US" dirty="0" smtClean="0">
                <a:hlinkClick r:id="rId2"/>
              </a:rPr>
              <a:t>Sande et al. PAMI 2010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85" y="1825625"/>
            <a:ext cx="98940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29662" cy="481501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Important terms: diffuse/specular reflectance, </a:t>
            </a:r>
            <a:r>
              <a:rPr lang="en-US" dirty="0" smtClean="0"/>
              <a:t>albedo</a:t>
            </a:r>
          </a:p>
          <a:p>
            <a:endParaRPr lang="en-US" dirty="0"/>
          </a:p>
          <a:p>
            <a:r>
              <a:rPr lang="en-US" altLang="zh-TW" dirty="0" smtClean="0"/>
              <a:t>Color vision: physics of light, </a:t>
            </a:r>
            <a:r>
              <a:rPr lang="en-US" altLang="en-US" dirty="0" err="1" smtClean="0"/>
              <a:t>trichromacy</a:t>
            </a:r>
            <a:r>
              <a:rPr lang="en-US" altLang="en-US" dirty="0" smtClean="0"/>
              <a:t>, color consistency, </a:t>
            </a:r>
            <a:r>
              <a:rPr lang="en-US" altLang="zh-TW" dirty="0" smtClean="0"/>
              <a:t>color spaces (RGB, HSV, Lab)</a:t>
            </a:r>
            <a:endParaRPr lang="en-US" dirty="0"/>
          </a:p>
          <a:p>
            <a:endParaRPr lang="en-US" dirty="0"/>
          </a:p>
          <a:p>
            <a:r>
              <a:rPr lang="en-US" dirty="0"/>
              <a:t>Observed intensity depends on </a:t>
            </a:r>
            <a:endParaRPr lang="en-US" dirty="0" smtClean="0"/>
          </a:p>
          <a:p>
            <a:pPr lvl="1"/>
            <a:r>
              <a:rPr lang="en-US" dirty="0" smtClean="0"/>
              <a:t>light </a:t>
            </a:r>
            <a:r>
              <a:rPr lang="en-US" dirty="0"/>
              <a:t>sources, </a:t>
            </a:r>
            <a:endParaRPr lang="en-US" dirty="0" smtClean="0"/>
          </a:p>
          <a:p>
            <a:pPr lvl="1"/>
            <a:r>
              <a:rPr lang="en-US" dirty="0" smtClean="0"/>
              <a:t>geometry/material </a:t>
            </a:r>
            <a:r>
              <a:rPr lang="en-US" dirty="0"/>
              <a:t>of reflecting </a:t>
            </a:r>
            <a:r>
              <a:rPr lang="en-US" dirty="0" smtClean="0"/>
              <a:t>surface,</a:t>
            </a:r>
          </a:p>
          <a:p>
            <a:pPr lvl="1"/>
            <a:r>
              <a:rPr lang="en-US" dirty="0" smtClean="0"/>
              <a:t>surrounding </a:t>
            </a:r>
            <a:r>
              <a:rPr lang="en-US" dirty="0"/>
              <a:t>objects, </a:t>
            </a:r>
            <a:endParaRPr lang="en-US" dirty="0" smtClean="0"/>
          </a:p>
          <a:p>
            <a:pPr lvl="1"/>
            <a:r>
              <a:rPr lang="en-US" dirty="0" smtClean="0"/>
              <a:t>camera </a:t>
            </a:r>
            <a:r>
              <a:rPr lang="en-US" dirty="0"/>
              <a:t>settings</a:t>
            </a:r>
          </a:p>
          <a:p>
            <a:endParaRPr lang="en-US" dirty="0"/>
          </a:p>
          <a:p>
            <a:r>
              <a:rPr lang="en-US" dirty="0"/>
              <a:t>Objects cast light and shadows on each other</a:t>
            </a:r>
          </a:p>
          <a:p>
            <a:endParaRPr lang="en-US" dirty="0"/>
          </a:p>
          <a:p>
            <a:r>
              <a:rPr lang="en-US" dirty="0"/>
              <a:t>Differences in intensity are primary cues for shape </a:t>
            </a:r>
          </a:p>
          <a:p>
            <a:endParaRPr lang="en-US" dirty="0"/>
          </a:p>
        </p:txBody>
      </p:sp>
      <p:pic>
        <p:nvPicPr>
          <p:cNvPr id="4" name="Picture 3" descr="C:\Users\Hoiem\Documents\Classes\Spring 2012 - Computer Vision\lectures\materials\shading\zebra-on-motorcycle_gradi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442" y="4909852"/>
            <a:ext cx="2307721" cy="173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81" y="3288307"/>
            <a:ext cx="2306283" cy="172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81" y="1434602"/>
            <a:ext cx="242359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7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class: Image Filters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522096" y="2269760"/>
            <a:ext cx="7151357" cy="4427862"/>
            <a:chOff x="2559571" y="2322226"/>
            <a:chExt cx="7151357" cy="44278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71" y="2322226"/>
              <a:ext cx="3493757" cy="442786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571" y="2322226"/>
              <a:ext cx="3493757" cy="442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3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4318</TotalTime>
  <Words>2945</Words>
  <Application>Microsoft Office PowerPoint</Application>
  <PresentationFormat>Widescreen</PresentationFormat>
  <Paragraphs>1184</Paragraphs>
  <Slides>91</Slides>
  <Notes>5</Notes>
  <HiddenSlides>3</HiddenSlides>
  <MMClips>2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109" baseType="lpstr">
      <vt:lpstr>ArialMT</vt:lpstr>
      <vt:lpstr>EngraversGothic BT Regular</vt:lpstr>
      <vt:lpstr>Helvetica Neue</vt:lpstr>
      <vt:lpstr>新細明體</vt:lpstr>
      <vt:lpstr>ヒラギノ明朝 ProN W3</vt:lpstr>
      <vt:lpstr>Arial</vt:lpstr>
      <vt:lpstr>Arial</vt:lpstr>
      <vt:lpstr>Arial Narrow</vt:lpstr>
      <vt:lpstr>Calibri</vt:lpstr>
      <vt:lpstr>Calibri Light</vt:lpstr>
      <vt:lpstr>Cambria Math</vt:lpstr>
      <vt:lpstr>Helvetica</vt:lpstr>
      <vt:lpstr>Symbol</vt:lpstr>
      <vt:lpstr>Times</vt:lpstr>
      <vt:lpstr>Wingdings</vt:lpstr>
      <vt:lpstr>Office Theme</vt:lpstr>
      <vt:lpstr>Equation</vt:lpstr>
      <vt:lpstr>Photo Editor Photo</vt:lpstr>
      <vt:lpstr>PowerPoint Presentation</vt:lpstr>
      <vt:lpstr>Administrative stuffs</vt:lpstr>
      <vt:lpstr>Computing resources</vt:lpstr>
      <vt:lpstr>Previous class: Introduction </vt:lpstr>
      <vt:lpstr>Today’s class</vt:lpstr>
      <vt:lpstr>Why should we care?</vt:lpstr>
      <vt:lpstr>Why should we care?</vt:lpstr>
      <vt:lpstr>Why should we care?</vt:lpstr>
      <vt:lpstr>Why should we care?</vt:lpstr>
      <vt:lpstr>PowerPoint Presentation</vt:lpstr>
      <vt:lpstr>Image Formation</vt:lpstr>
      <vt:lpstr>Sensor Array</vt:lpstr>
      <vt:lpstr>What humans see</vt:lpstr>
      <vt:lpstr>What computers see</vt:lpstr>
      <vt:lpstr>How does a pixel get its value?</vt:lpstr>
      <vt:lpstr>How does a pixel get its value?</vt:lpstr>
      <vt:lpstr>Basic models of reflection</vt:lpstr>
      <vt:lpstr>Lambertian reflectance model</vt:lpstr>
      <vt:lpstr>Diffuse reflection: Lambert’s cosine law</vt:lpstr>
      <vt:lpstr>Specular Reflection</vt:lpstr>
      <vt:lpstr>Most surfaces have both specular and diffuse components</vt:lpstr>
      <vt:lpstr>Intensity and Surface Orientation</vt:lpstr>
      <vt:lpstr>PowerPoint Presentation</vt:lpstr>
      <vt:lpstr>Recap</vt:lpstr>
      <vt:lpstr>Other possible effects</vt:lpstr>
      <vt:lpstr>PowerPoint Presentation</vt:lpstr>
      <vt:lpstr>PowerPoint Presentation</vt:lpstr>
      <vt:lpstr>BRDF: Bidirectional Reflectance Distribution Function</vt:lpstr>
      <vt:lpstr>Reflection models</vt:lpstr>
      <vt:lpstr>Dynamic range and camera response</vt:lpstr>
      <vt:lpstr>What determines pixels’ color?</vt:lpstr>
      <vt:lpstr>The Eye</vt:lpstr>
      <vt:lpstr>Retina up-close</vt:lpstr>
      <vt:lpstr>PowerPoint Presentation</vt:lpstr>
      <vt:lpstr>Distribution of Rods and Cones</vt:lpstr>
      <vt:lpstr>Find your blind spot</vt:lpstr>
      <vt:lpstr>The Physics of Light</vt:lpstr>
      <vt:lpstr>Visible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Question: draw a “pink” light</vt:lpstr>
      <vt:lpstr>PowerPoint Presentation</vt:lpstr>
      <vt:lpstr>Trichromacy</vt:lpstr>
      <vt:lpstr>PowerPoint Presentation</vt:lpstr>
      <vt:lpstr>PowerPoint Presentation</vt:lpstr>
      <vt:lpstr>PowerPoint Presentation</vt:lpstr>
      <vt:lpstr>Correcting Colorblind?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Color Sensing: Bayer Grid</vt:lpstr>
      <vt:lpstr>Color Image</vt:lpstr>
      <vt:lpstr>Images in Matlab</vt:lpstr>
      <vt:lpstr>Color spaces</vt:lpstr>
      <vt:lpstr>Color spaces: RGB</vt:lpstr>
      <vt:lpstr>HSV</vt:lpstr>
      <vt:lpstr>Color spaces: HSV</vt:lpstr>
      <vt:lpstr>Color spaces: L*a*b*</vt:lpstr>
      <vt:lpstr>So far: lightsurfacecamera</vt:lpstr>
      <vt:lpstr>Inter-reflection is a major source of light</vt:lpstr>
      <vt:lpstr>Inter-reflection affects the apparent color of objects</vt:lpstr>
      <vt:lpstr>Scene surfaces also cause shadows</vt:lpstr>
      <vt:lpstr>Shadows</vt:lpstr>
      <vt:lpstr>Models of light sources</vt:lpstr>
      <vt:lpstr>Questions</vt:lpstr>
      <vt:lpstr>What does the intensity of a pixel tell us?</vt:lpstr>
      <vt:lpstr>The plight of the poor pixel</vt:lpstr>
      <vt:lpstr>PowerPoint Presentation</vt:lpstr>
      <vt:lpstr>And yet we can interpret images…</vt:lpstr>
      <vt:lpstr>Darkness = Large Difference in Neighboring Pixels</vt:lpstr>
      <vt:lpstr>What is this?</vt:lpstr>
      <vt:lpstr>PowerPoint Presentation</vt:lpstr>
      <vt:lpstr>What differences in intensity tell us about shape?</vt:lpstr>
      <vt:lpstr>Shadows as cues</vt:lpstr>
      <vt:lpstr>Color constancy</vt:lpstr>
      <vt:lpstr>One source of constancy: local comparisons</vt:lpstr>
      <vt:lpstr>PowerPoint Presentation</vt:lpstr>
      <vt:lpstr>Perception of Intensity</vt:lpstr>
      <vt:lpstr>Perception of Intensity</vt:lpstr>
      <vt:lpstr>PowerPoint Presentation</vt:lpstr>
      <vt:lpstr>Color Correction</vt:lpstr>
      <vt:lpstr>PowerPoint Presentation</vt:lpstr>
      <vt:lpstr>Things to remember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85</cp:revision>
  <dcterms:created xsi:type="dcterms:W3CDTF">2016-08-21T04:59:05Z</dcterms:created>
  <dcterms:modified xsi:type="dcterms:W3CDTF">2018-08-23T15:48:51Z</dcterms:modified>
</cp:coreProperties>
</file>