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64"/>
  </p:notesMasterIdLst>
  <p:sldIdLst>
    <p:sldId id="257" r:id="rId4"/>
    <p:sldId id="1220" r:id="rId5"/>
    <p:sldId id="1221" r:id="rId6"/>
    <p:sldId id="1222" r:id="rId7"/>
    <p:sldId id="1223" r:id="rId8"/>
    <p:sldId id="1224" r:id="rId9"/>
    <p:sldId id="1225" r:id="rId10"/>
    <p:sldId id="1226" r:id="rId11"/>
    <p:sldId id="1227" r:id="rId12"/>
    <p:sldId id="1228" r:id="rId13"/>
    <p:sldId id="1229" r:id="rId14"/>
    <p:sldId id="1230" r:id="rId15"/>
    <p:sldId id="1231" r:id="rId16"/>
    <p:sldId id="1232" r:id="rId17"/>
    <p:sldId id="1233" r:id="rId18"/>
    <p:sldId id="1234" r:id="rId19"/>
    <p:sldId id="1235" r:id="rId20"/>
    <p:sldId id="1236" r:id="rId21"/>
    <p:sldId id="1237" r:id="rId22"/>
    <p:sldId id="1238" r:id="rId23"/>
    <p:sldId id="1239" r:id="rId24"/>
    <p:sldId id="1240" r:id="rId25"/>
    <p:sldId id="1241" r:id="rId26"/>
    <p:sldId id="1242" r:id="rId27"/>
    <p:sldId id="1243" r:id="rId28"/>
    <p:sldId id="1244" r:id="rId29"/>
    <p:sldId id="1245" r:id="rId30"/>
    <p:sldId id="1246" r:id="rId31"/>
    <p:sldId id="1249" r:id="rId32"/>
    <p:sldId id="1250" r:id="rId33"/>
    <p:sldId id="1251" r:id="rId34"/>
    <p:sldId id="1252" r:id="rId35"/>
    <p:sldId id="1253" r:id="rId36"/>
    <p:sldId id="1254" r:id="rId37"/>
    <p:sldId id="1255" r:id="rId38"/>
    <p:sldId id="1256" r:id="rId39"/>
    <p:sldId id="1257" r:id="rId40"/>
    <p:sldId id="1258" r:id="rId41"/>
    <p:sldId id="1259" r:id="rId42"/>
    <p:sldId id="1260" r:id="rId43"/>
    <p:sldId id="1261" r:id="rId44"/>
    <p:sldId id="1262" r:id="rId45"/>
    <p:sldId id="1263" r:id="rId46"/>
    <p:sldId id="1264" r:id="rId47"/>
    <p:sldId id="1265" r:id="rId48"/>
    <p:sldId id="1266" r:id="rId49"/>
    <p:sldId id="1267" r:id="rId50"/>
    <p:sldId id="1268" r:id="rId51"/>
    <p:sldId id="1269" r:id="rId52"/>
    <p:sldId id="1270" r:id="rId53"/>
    <p:sldId id="1271" r:id="rId54"/>
    <p:sldId id="1272" r:id="rId55"/>
    <p:sldId id="1273" r:id="rId56"/>
    <p:sldId id="1274" r:id="rId57"/>
    <p:sldId id="1275" r:id="rId58"/>
    <p:sldId id="1276" r:id="rId59"/>
    <p:sldId id="1277" r:id="rId60"/>
    <p:sldId id="1278" r:id="rId61"/>
    <p:sldId id="1279" r:id="rId62"/>
    <p:sldId id="128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1" autoAdjust="0"/>
    <p:restoredTop sz="92787" autoAdjust="0"/>
  </p:normalViewPr>
  <p:slideViewPr>
    <p:cSldViewPr snapToGrid="0">
      <p:cViewPr varScale="1">
        <p:scale>
          <a:sx n="148" d="100"/>
          <a:sy n="148" d="100"/>
        </p:scale>
        <p:origin x="1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4.wmf"/><Relationship Id="rId4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4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41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46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71055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51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41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8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78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87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for outliers by</a:t>
            </a:r>
            <a:r>
              <a:rPr lang="en-US" baseline="0" dirty="0" smtClean="0"/>
              <a:t> computing distance from </a:t>
            </a:r>
            <a:r>
              <a:rPr lang="en-US" baseline="0" dirty="0" err="1" smtClean="0"/>
              <a:t>epipolar</a:t>
            </a:r>
            <a:r>
              <a:rPr lang="en-US" baseline="0" dirty="0" smtClean="0"/>
              <a:t> line to corresponding point (NOT by taking square of </a:t>
            </a:r>
            <a:r>
              <a:rPr lang="en-US" baseline="0" dirty="0" err="1" smtClean="0"/>
              <a:t>x</a:t>
            </a:r>
            <a:r>
              <a:rPr lang="en-US" baseline="30000" dirty="0" err="1" smtClean="0"/>
              <a:t>T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4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80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62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15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5312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4585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5290BF-5343-4E93-B6C1-9443D70F7A58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922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E2F93-44B5-430B-8CF5-E84D5DA74343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6356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5257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5484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7903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6179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23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57075-AE7F-485D-AA6B-C3293D4558C9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1582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0313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6341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9492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1261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  <p:extLst>
      <p:ext uri="{BB962C8B-B14F-4D97-AF65-F5344CB8AC3E}">
        <p14:creationId xmlns:p14="http://schemas.microsoft.com/office/powerpoint/2010/main" val="912881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97384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3095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647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208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5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54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592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43889-E5EC-4016-BBD0-F3DEE460E67D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4170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17DDC2-56D4-423B-A426-B41418C15EB6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621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6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6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8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0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0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39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2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0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24.png"/><Relationship Id="rId10" Type="http://schemas.openxmlformats.org/officeDocument/2006/relationships/image" Target="../media/image21.wmf"/><Relationship Id="rId19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en.wikipedia.org/wiki/Cross_product#Conversion_to_matrix_multiplication" TargetMode="Externa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wmf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0.png"/><Relationship Id="rId5" Type="http://schemas.openxmlformats.org/officeDocument/2006/relationships/image" Target="../media/image24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8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28.bin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hyperlink" Target="http://danielwedge.com/fmatrix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9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wmf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wmf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76.png"/><Relationship Id="rId4" Type="http://schemas.openxmlformats.org/officeDocument/2006/relationships/oleObject" Target="../embeddings/oleObject41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www.csd.uwo.ca/~yuri/Papers/pami01.pdf" TargetMode="External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84.png"/><Relationship Id="rId10" Type="http://schemas.openxmlformats.org/officeDocument/2006/relationships/image" Target="../media/image82.w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44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43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5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47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4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224973"/>
            <a:ext cx="8135017" cy="1538514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Epipolar</a:t>
            </a:r>
            <a:r>
              <a:rPr lang="en-US" sz="5400" dirty="0" smtClean="0"/>
              <a:t> Geometry and Stereo Vision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3274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and D. Hoiem</a:t>
            </a:r>
            <a:endParaRPr lang="en-US" sz="1200" dirty="0"/>
          </a:p>
        </p:txBody>
      </p:sp>
      <p:pic>
        <p:nvPicPr>
          <p:cNvPr id="200706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63" y="1763487"/>
            <a:ext cx="5818466" cy="38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803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35800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smtClean="0"/>
              <a:t>Example: Motion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23104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3200" dirty="0" smtClean="0"/>
              <a:t>	What would the </a:t>
            </a:r>
            <a:r>
              <a:rPr lang="en-US" sz="3200" dirty="0" err="1" smtClean="0"/>
              <a:t>epipolar</a:t>
            </a:r>
            <a:r>
              <a:rPr lang="en-US" sz="3200" dirty="0" smtClean="0"/>
              <a:t> lines look like if the camera moves directly forward?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8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18062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  <a:r>
              <a:rPr lang="en-US" sz="2000" dirty="0"/>
              <a:t>Given the intrinsic parameters of the cameras</a:t>
            </a:r>
            <a:r>
              <a:rPr lang="en-US" sz="2000" dirty="0" smtClean="0"/>
              <a:t>:</a:t>
            </a:r>
            <a:endParaRPr lang="en-US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524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2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>
            <p:extLst/>
          </p:nvPr>
        </p:nvGraphicFramePr>
        <p:xfrm>
          <a:off x="5705475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3" name="Equation" r:id="rId7" imgW="1028520" imgH="253800" progId="Equation.3">
                  <p:embed/>
                </p:oleObj>
              </mc:Choice>
              <mc:Fallback>
                <p:oleObj name="Equation" r:id="rId7" imgW="1028520" imgH="253800" progId="Equation.3">
                  <p:embed/>
                  <p:pic>
                    <p:nvPicPr>
                      <p:cNvPr id="154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241" y="5908344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Homogeneous 2d point (3D ray towards X)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123156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760663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30440" y="6135469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2D pixel coordinate (homogeneous)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581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82290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494318" y="6232267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scene point in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camera’s 3D coordinates</a:t>
            </a:r>
            <a:endParaRPr lang="en-US" sz="1600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7772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	Given the intrinsic parameters of the cameras:</a:t>
            </a:r>
            <a:endParaRPr lang="en-US" sz="1200" dirty="0" smtClean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Convert to normalized coordinates by pre-multiplying all points with the inverse of the calibration </a:t>
            </a:r>
            <a:r>
              <a:rPr lang="en-US" sz="1800" dirty="0"/>
              <a:t>matrix; set first camera’s coordinate system to world coordinates </a:t>
            </a:r>
            <a:r>
              <a:rPr lang="en-US" sz="1800" dirty="0" smtClean="0"/>
              <a:t>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 smtClean="0"/>
              <a:t>Define some </a:t>
            </a:r>
            <a:r>
              <a:rPr lang="en-US" sz="1800" i="1" dirty="0" smtClean="0"/>
              <a:t>R</a:t>
            </a:r>
            <a:r>
              <a:rPr lang="en-US" sz="1800" dirty="0" smtClean="0"/>
              <a:t> and </a:t>
            </a:r>
            <a:r>
              <a:rPr lang="en-US" sz="1800" i="1" dirty="0" smtClean="0"/>
              <a:t>t</a:t>
            </a:r>
            <a:r>
              <a:rPr lang="en-US" sz="1800" dirty="0" smtClean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295568"/>
              </p:ext>
            </p:extLst>
          </p:nvPr>
        </p:nvGraphicFramePr>
        <p:xfrm>
          <a:off x="3294189" y="6196571"/>
          <a:ext cx="1897015" cy="502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8" name="Equation" r:id="rId5" imgW="672840" imgH="177480" progId="Equation.3">
                  <p:embed/>
                </p:oleObj>
              </mc:Choice>
              <mc:Fallback>
                <p:oleObj name="Equation" r:id="rId5" imgW="672840" imgH="177480" progId="Equation.3">
                  <p:embed/>
                  <p:pic>
                    <p:nvPicPr>
                      <p:cNvPr id="1546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4189" y="6196571"/>
                        <a:ext cx="1897015" cy="502679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accent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52525" y="581977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9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581977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330825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0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94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some scale factor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50964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60663" y="5715000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2655888" y="483235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3581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6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7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318983" y="4520184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8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983" y="4520184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97283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9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283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121417"/>
              </p:ext>
            </p:extLst>
          </p:nvPr>
        </p:nvGraphicFramePr>
        <p:xfrm>
          <a:off x="1957388" y="5156994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0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5156994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20378035"/>
              </p:ext>
            </p:extLst>
          </p:nvPr>
        </p:nvGraphicFramePr>
        <p:xfrm>
          <a:off x="4741863" y="5214938"/>
          <a:ext cx="21415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1" name="Equation" r:id="rId13" imgW="990360" imgH="203040" progId="Equation.3">
                  <p:embed/>
                </p:oleObj>
              </mc:Choice>
              <mc:Fallback>
                <p:oleObj name="Equation" r:id="rId13" imgW="990360" imgH="203040" progId="Equation.3">
                  <p:embed/>
                  <p:pic>
                    <p:nvPicPr>
                      <p:cNvPr id="16" name="Object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3" y="5214938"/>
                        <a:ext cx="2141537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3668713" y="5218125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41214" y="5582721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are co-planar)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214" y="5582721"/>
                <a:ext cx="3932359" cy="369332"/>
              </a:xfrm>
              <a:prstGeom prst="rect">
                <a:avLst/>
              </a:prstGeom>
              <a:blipFill>
                <a:blip r:embed="rId15"/>
                <a:stretch>
                  <a:fillRect l="-13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716" y="2609321"/>
                <a:ext cx="453714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45" y="2439888"/>
                <a:ext cx="379206" cy="369332"/>
              </a:xfrm>
              <a:prstGeom prst="rect">
                <a:avLst/>
              </a:prstGeom>
              <a:blipFill rotWithShape="0"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7596" y="6202584"/>
                <a:ext cx="34392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×(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96" y="6202584"/>
                <a:ext cx="3439275" cy="276999"/>
              </a:xfrm>
              <a:prstGeom prst="rect">
                <a:avLst/>
              </a:prstGeom>
              <a:blipFill>
                <a:blip r:embed="rId18"/>
                <a:stretch>
                  <a:fillRect l="-1064" t="-23913" r="-478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/>
          <p:cNvSpPr/>
          <p:nvPr/>
        </p:nvSpPr>
        <p:spPr>
          <a:xfrm>
            <a:off x="4391025" y="6150583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63762" y="6206979"/>
                <a:ext cx="3060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762" y="6206979"/>
                <a:ext cx="3060903" cy="276999"/>
              </a:xfrm>
              <a:prstGeom prst="rect">
                <a:avLst/>
              </a:prstGeom>
              <a:blipFill>
                <a:blip r:embed="rId19"/>
                <a:stretch>
                  <a:fillRect l="-598" t="-23913" r="-159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  <p:bldP spid="4" grpId="0"/>
      <p:bldP spid="31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952529" y="5173593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824556" y="5714930"/>
            <a:ext cx="26639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Essential Matrix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Longuet</a:t>
            </a:r>
            <a:r>
              <a:rPr lang="en-US" sz="2000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352329" y="5630793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758825" y="4156075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2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156075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162300" y="4041775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3" name="Equation" r:id="rId6" imgW="1790640" imgH="228600" progId="Equation.3">
                    <p:embed/>
                  </p:oleObj>
                </mc:Choice>
                <mc:Fallback>
                  <p:oleObj name="Equation" r:id="rId6" imgW="179064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5868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1193800" y="3721678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31" y="4585373"/>
            <a:ext cx="2190750" cy="47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31" y="5176838"/>
            <a:ext cx="21336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885" y="5577277"/>
            <a:ext cx="2797657" cy="1032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0346" y="6147524"/>
            <a:ext cx="2047875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193" y="6553496"/>
            <a:ext cx="4033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B0080"/>
                </a:solidFill>
                <a:latin typeface="Arial" panose="020B0604020202020204" pitchFamily="34" charset="0"/>
                <a:hlinkClick r:id="rId13" tooltip="Cross product"/>
              </a:rPr>
              <a:t>Matrix </a:t>
            </a:r>
            <a:r>
              <a:rPr lang="en-US" sz="1600" dirty="0">
                <a:solidFill>
                  <a:srgbClr val="0B0080"/>
                </a:solidFill>
                <a:latin typeface="Arial" panose="020B0604020202020204" pitchFamily="34" charset="0"/>
                <a:hlinkClick r:id="rId13" tooltip="Cross product"/>
              </a:rPr>
              <a:t>representation of the cross product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99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95935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x’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x’ </a:t>
            </a:r>
            <a:r>
              <a:rPr lang="en-US" sz="2400" dirty="0" smtClean="0"/>
              <a:t>(</a:t>
            </a:r>
            <a:r>
              <a:rPr lang="en-US" sz="2400" i="1" dirty="0" smtClean="0"/>
              <a:t>l = E x’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 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i="1" dirty="0" smtClean="0"/>
              <a:t>x </a:t>
            </a:r>
            <a:r>
              <a:rPr lang="en-US" sz="2400" dirty="0" smtClean="0"/>
              <a:t>(</a:t>
            </a:r>
            <a:r>
              <a:rPr lang="en-US" sz="2400" i="1" dirty="0" smtClean="0"/>
              <a:t>l’ =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x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’ </a:t>
            </a:r>
            <a:r>
              <a:rPr lang="en-US" sz="2400" dirty="0" smtClean="0"/>
              <a:t>= 0   and  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i="1" dirty="0" err="1" smtClean="0"/>
              <a:t>e</a:t>
            </a:r>
            <a:r>
              <a:rPr lang="en-US" sz="2400" i="1" dirty="0" smtClean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smtClean="0"/>
              <a:t>E</a:t>
            </a:r>
            <a:r>
              <a:rPr lang="en-US" sz="2400" dirty="0" smtClean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 smtClean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388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23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Drop ^ below to simplify notation</a:t>
            </a:r>
            <a:endParaRPr lang="en-US" sz="1400" dirty="0"/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/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9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3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 pitchFamily="18" charset="0"/>
              </a:rPr>
              <a:t>x’</a:t>
            </a:r>
            <a:endParaRPr lang="en-US" sz="1400" b="1" i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Skew-symmetric matrix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69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uiExpand="1" animBg="1"/>
      <p:bldP spid="660501" grpId="0" uiExpand="1" animBg="1"/>
      <p:bldP spid="660510" grpId="0" uiExpand="1" build="p"/>
      <p:bldP spid="660498" grpId="0" uiExpand="1" animBg="1"/>
      <p:bldP spid="660499" grpId="0" uiExpan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Image Stitching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images with rotation/zoom but no translation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55630" y="1718155"/>
            <a:ext cx="4648200" cy="4702628"/>
            <a:chOff x="4567238" y="1191639"/>
            <a:chExt cx="3509962" cy="315176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6780304" y="1191639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 dirty="0"/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5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If we don’t know </a:t>
            </a:r>
            <a:r>
              <a:rPr lang="en-US" i="1" dirty="0" smtClean="0"/>
              <a:t>K</a:t>
            </a:r>
            <a:r>
              <a:rPr lang="en-US" dirty="0" smtClean="0"/>
              <a:t> and </a:t>
            </a:r>
            <a:r>
              <a:rPr lang="en-US" i="1" dirty="0" smtClean="0"/>
              <a:t>K’</a:t>
            </a:r>
            <a:r>
              <a:rPr lang="en-US" dirty="0" smtClean="0"/>
              <a:t>, then 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95400" y="5943600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2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679972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943600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648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3" name="Equation" r:id="rId7" imgW="1168200" imgH="203040" progId="Equation.3">
                  <p:embed/>
                </p:oleObj>
              </mc:Choice>
              <mc:Fallback>
                <p:oleObj name="Equation" r:id="rId7" imgW="1168200" imgH="203040" progId="Equation.3">
                  <p:embed/>
                  <p:pic>
                    <p:nvPicPr>
                      <p:cNvPr id="6799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4953000" y="518953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Faugeras</a:t>
            </a:r>
            <a:r>
              <a:rPr lang="en-US" sz="1800" dirty="0"/>
              <a:t> and </a:t>
            </a:r>
            <a:r>
              <a:rPr lang="en-US" sz="1800" dirty="0" err="1"/>
              <a:t>Luong</a:t>
            </a:r>
            <a:r>
              <a:rPr lang="en-US" sz="1800" dirty="0"/>
              <a:t>, 1992)</a:t>
            </a:r>
            <a:endParaRPr lang="en-US" dirty="0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648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248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457200" y="3470275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4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70275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90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455" name="Equation" r:id="rId6" imgW="2095200" imgH="228600" progId="Equation.3">
                    <p:embed/>
                  </p:oleObj>
                </mc:Choice>
                <mc:Fallback>
                  <p:oleObj name="Equation" r:id="rId6" imgW="2095200" imgH="228600" progId="Equation.3">
                    <p:embed/>
                    <p:pic>
                      <p:nvPicPr>
                        <p:cNvPr id="410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738187" y="1585912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Without knowing K and K’, we can define a similar relation using </a:t>
            </a:r>
            <a:r>
              <a:rPr lang="en-US" sz="2400" i="1" dirty="0" smtClean="0"/>
              <a:t>unknown</a:t>
            </a:r>
            <a:r>
              <a:rPr lang="en-US" sz="2400" dirty="0" smtClean="0"/>
              <a:t> normalized coordinates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7200" y="4208793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6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08793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57200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7" name="Equation" r:id="rId10" imgW="711000" imgH="253800" progId="Equation.3">
                  <p:embed/>
                </p:oleObj>
              </mc:Choice>
              <mc:Fallback>
                <p:oleObj name="Equation" r:id="rId10" imgW="71100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1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581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1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512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x’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x’ </a:t>
            </a:r>
            <a:r>
              <a:rPr lang="en-US" sz="2800" dirty="0"/>
              <a:t>(</a:t>
            </a:r>
            <a:r>
              <a:rPr lang="en-US" sz="2800" i="1" dirty="0"/>
              <a:t>l = F x’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x</a:t>
            </a:r>
            <a:r>
              <a:rPr lang="en-US" dirty="0"/>
              <a:t>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i="1" dirty="0"/>
              <a:t>x </a:t>
            </a:r>
            <a:r>
              <a:rPr lang="en-US" sz="2800" dirty="0"/>
              <a:t>(</a:t>
            </a:r>
            <a:r>
              <a:rPr lang="en-US" sz="2800" i="1" dirty="0"/>
              <a:t>l’ = </a:t>
            </a:r>
            <a:r>
              <a:rPr lang="en-US" sz="2800" i="1" dirty="0" err="1"/>
              <a:t>F</a:t>
            </a:r>
            <a:r>
              <a:rPr lang="en-US" sz="2800" i="1" baseline="30000" dirty="0" err="1"/>
              <a:t>T</a:t>
            </a:r>
            <a:r>
              <a:rPr lang="en-US" sz="2800" i="1" dirty="0" err="1"/>
              <a:t>x</a:t>
            </a:r>
            <a:r>
              <a:rPr lang="en-US" sz="2800" dirty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e’ </a:t>
            </a:r>
            <a:r>
              <a:rPr lang="en-US" dirty="0"/>
              <a:t>= 0   and   </a:t>
            </a:r>
            <a:r>
              <a:rPr lang="en-US" i="1" dirty="0" err="1"/>
              <a:t>F</a:t>
            </a:r>
            <a:r>
              <a:rPr lang="en-US" i="1" baseline="30000" dirty="0" err="1"/>
              <a:t>T</a:t>
            </a:r>
            <a:r>
              <a:rPr lang="en-US" i="1" dirty="0" err="1"/>
              <a:t>e</a:t>
            </a:r>
            <a:r>
              <a:rPr lang="en-US" i="1" dirty="0"/>
              <a:t> = 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 </a:t>
            </a:r>
            <a:r>
              <a:rPr lang="en-US" dirty="0"/>
              <a:t>is singular (rank </a:t>
            </a:r>
            <a:r>
              <a:rPr lang="en-US" dirty="0" smtClean="0"/>
              <a:t>two):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/>
              <a:t>F</a:t>
            </a:r>
            <a:r>
              <a:rPr lang="en-US" dirty="0"/>
              <a:t> has seven degrees of </a:t>
            </a:r>
            <a:r>
              <a:rPr lang="en-US" dirty="0" smtClean="0"/>
              <a:t>freedom: 9 entries but defined up to scale,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the Fundamental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4856"/>
            <a:ext cx="7886700" cy="4992107"/>
          </a:xfrm>
        </p:spPr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8-point algorithm</a:t>
            </a:r>
          </a:p>
          <a:p>
            <a:pPr lvl="1"/>
            <a:r>
              <a:rPr lang="en-US" dirty="0" smtClean="0"/>
              <a:t>Least squares solution using SVD on equations from 8 pairs of correspondences</a:t>
            </a:r>
          </a:p>
          <a:p>
            <a:pPr lvl="1"/>
            <a:r>
              <a:rPr lang="en-US" dirty="0" smtClean="0"/>
              <a:t>Enforce </a:t>
            </a:r>
            <a:r>
              <a:rPr lang="en-US" dirty="0" err="1" smtClean="0"/>
              <a:t>det</a:t>
            </a:r>
            <a:r>
              <a:rPr lang="en-US" dirty="0" smtClean="0"/>
              <a:t>(F)=0 constraint using SVD on </a:t>
            </a:r>
            <a:r>
              <a:rPr lang="en-US" dirty="0" smtClean="0"/>
              <a:t>F</a:t>
            </a:r>
            <a:endParaRPr lang="en-US" dirty="0" smtClean="0"/>
          </a:p>
          <a:p>
            <a:r>
              <a:rPr lang="en-US" dirty="0" smtClean="0"/>
              <a:t>7-point algorithm</a:t>
            </a:r>
          </a:p>
          <a:p>
            <a:pPr lvl="1"/>
            <a:r>
              <a:rPr lang="en-US" dirty="0" smtClean="0"/>
              <a:t>Use least squares to solve for null space (two vectors) using SVD and 7 pairs of correspondences</a:t>
            </a:r>
          </a:p>
          <a:p>
            <a:pPr lvl="1"/>
            <a:r>
              <a:rPr lang="en-US" dirty="0" smtClean="0"/>
              <a:t>Solve for linear combination of null space vectors that satisfies </a:t>
            </a:r>
            <a:r>
              <a:rPr lang="en-US" dirty="0" err="1" smtClean="0"/>
              <a:t>det</a:t>
            </a:r>
            <a:r>
              <a:rPr lang="en-US" dirty="0" smtClean="0"/>
              <a:t>(F)=0</a:t>
            </a:r>
          </a:p>
          <a:p>
            <a:r>
              <a:rPr lang="en-US" dirty="0" smtClean="0"/>
              <a:t>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  <a:p>
            <a:pPr lvl="1"/>
            <a:r>
              <a:rPr lang="en-US" dirty="0" smtClean="0"/>
              <a:t>Non-linear least squares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6518" y="6396335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Note: estimation of F (or E) is degenerate for a planar scene.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78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  <a:endParaRPr lang="en-US" dirty="0"/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5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19353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blipFill rotWithShape="0"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 smtClean="0"/>
                  <a:t>=</a:t>
                </a:r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blipFill rotWithShape="0"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3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enforce singularity constraint</a:t>
            </a:r>
            <a:endParaRPr lang="en-US" dirty="0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8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4743"/>
            <a:ext cx="7886700" cy="41522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914400" lvl="1" indent="-514350">
              <a:buFont typeface="+mj-lt"/>
              <a:buAutoNum type="alphaL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using SVD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Matlab</a:t>
            </a:r>
            <a:r>
              <a:rPr lang="en-US" sz="2000" dirty="0" smtClean="0"/>
              <a:t>: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8-point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23489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Solve </a:t>
            </a:r>
            <a:r>
              <a:rPr lang="en-US" b="1" dirty="0" smtClean="0"/>
              <a:t>f</a:t>
            </a:r>
            <a:r>
              <a:rPr lang="en-US" dirty="0" smtClean="0"/>
              <a:t> from  </a:t>
            </a:r>
            <a:r>
              <a:rPr lang="en-US" dirty="0" err="1" smtClean="0"/>
              <a:t>A</a:t>
            </a:r>
            <a:r>
              <a:rPr lang="en-US" b="1" dirty="0" err="1" smtClean="0"/>
              <a:t>f</a:t>
            </a:r>
            <a:r>
              <a:rPr lang="en-US" dirty="0" smtClean="0"/>
              <a:t>=</a:t>
            </a:r>
            <a:r>
              <a:rPr lang="en-US" b="1" dirty="0" smtClean="0"/>
              <a:t>0 </a:t>
            </a:r>
            <a:r>
              <a:rPr lang="en-US" dirty="0" smtClean="0"/>
              <a:t>using SVD</a:t>
            </a: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Resolve </a:t>
            </a:r>
            <a:r>
              <a:rPr lang="en-US" dirty="0" err="1" smtClean="0"/>
              <a:t>det</a:t>
            </a:r>
            <a:r>
              <a:rPr lang="en-US" dirty="0" smtClean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Notes:</a:t>
            </a:r>
          </a:p>
          <a:p>
            <a:pPr marL="514350" indent="-514350"/>
            <a:r>
              <a:rPr lang="en-US" dirty="0" smtClean="0"/>
              <a:t>Use RANSAC to deal with outliers (sample 8 points)</a:t>
            </a:r>
          </a:p>
          <a:p>
            <a:pPr marL="914400" lvl="1" indent="-514350"/>
            <a:r>
              <a:rPr lang="en-US" dirty="0" smtClean="0"/>
              <a:t>How to test for outliers?</a:t>
            </a:r>
          </a:p>
          <a:p>
            <a:pPr marL="514350" indent="-514350"/>
            <a:r>
              <a:rPr lang="en-US" dirty="0" smtClean="0"/>
              <a:t>Solve in normalized coordinates</a:t>
            </a:r>
          </a:p>
          <a:p>
            <a:pPr marL="914400" lvl="1" indent="-514350"/>
            <a:r>
              <a:rPr lang="en-US" dirty="0" smtClean="0"/>
              <a:t>mean=0</a:t>
            </a:r>
          </a:p>
          <a:p>
            <a:pPr marL="914400" lvl="1" indent="-514350"/>
            <a:r>
              <a:rPr lang="en-US" dirty="0"/>
              <a:t>s</a:t>
            </a:r>
            <a:r>
              <a:rPr lang="en-US" dirty="0" smtClean="0"/>
              <a:t>tandard deviation ~= (1,1,1)</a:t>
            </a:r>
          </a:p>
          <a:p>
            <a:pPr marL="914400" lvl="1" indent="-514350"/>
            <a:r>
              <a:rPr lang="en-US" dirty="0" smtClean="0"/>
              <a:t>just like with estimating the </a:t>
            </a:r>
            <a:r>
              <a:rPr lang="en-US" dirty="0" err="1" smtClean="0"/>
              <a:t>homography</a:t>
            </a:r>
            <a:r>
              <a:rPr lang="en-US" dirty="0" smtClean="0"/>
              <a:t> for stitching</a:t>
            </a:r>
          </a:p>
          <a:p>
            <a:pPr marL="514350" indent="-514350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2785" y="4576353"/>
                <a:ext cx="2201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|&lt;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𝑡h𝑟𝑒𝑠h𝑜𝑙𝑑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785" y="4576353"/>
                <a:ext cx="2201565" cy="276999"/>
              </a:xfrm>
              <a:prstGeom prst="rect">
                <a:avLst/>
              </a:prstGeom>
              <a:blipFill>
                <a:blip r:embed="rId3"/>
                <a:stretch>
                  <a:fillRect l="-3315" t="-4444" r="-193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0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3"/>
          </a:xfrm>
        </p:spPr>
        <p:txBody>
          <a:bodyPr anchor="ctr">
            <a:norm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Homography</a:t>
            </a:r>
            <a:r>
              <a:rPr lang="en-US" sz="2000" dirty="0" smtClean="0">
                <a:solidFill>
                  <a:srgbClr val="FF0000"/>
                </a:solidFill>
              </a:rPr>
              <a:t> (No Translation)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498975" cy="639763"/>
          </a:xfrm>
        </p:spPr>
        <p:txBody>
          <a:bodyPr anchor="ctr"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Fundamental Matrix (Translation)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239963"/>
            <a:ext cx="4041775" cy="39512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Correspondence Relation</a:t>
            </a:r>
          </a:p>
          <a:p>
            <a:pPr>
              <a:defRPr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sz="2400" dirty="0" smtClean="0"/>
              <a:t>Initial solution via SVD</a:t>
            </a:r>
          </a:p>
          <a:p>
            <a:pPr marL="857250" lvl="1" indent="-457200">
              <a:defRPr/>
            </a:pPr>
            <a:r>
              <a:rPr lang="en-US" sz="2400" dirty="0" smtClean="0"/>
              <a:t>Enforce 		   by SVD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39963"/>
            <a:ext cx="4040188" cy="3951287"/>
          </a:xfrm>
        </p:spPr>
        <p:txBody>
          <a:bodyPr>
            <a:normAutofit/>
          </a:bodyPr>
          <a:lstStyle/>
          <a:p>
            <a:pPr marL="514350" indent="-514350">
              <a:defRPr/>
            </a:pPr>
            <a:r>
              <a:rPr lang="en-US" sz="2400" dirty="0" smtClean="0"/>
              <a:t>Correspondence Relation</a:t>
            </a:r>
          </a:p>
          <a:p>
            <a:pPr marL="514350" indent="-514350"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Normalize image coordinates</a:t>
            </a:r>
          </a:p>
          <a:p>
            <a:pPr marL="514350" indent="-514350">
              <a:buFont typeface="Arial" charset="0"/>
              <a:buNone/>
              <a:defRPr/>
            </a:pPr>
            <a:endParaRPr lang="en-US" sz="2400" i="1" dirty="0" smtClean="0"/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z="2400" dirty="0" smtClean="0"/>
              <a:t>RANSAC with 4 points</a:t>
            </a:r>
          </a:p>
          <a:p>
            <a:pPr marL="914400" lvl="1" indent="-514350">
              <a:defRPr/>
            </a:pPr>
            <a:r>
              <a:rPr lang="en-US" sz="2400" dirty="0" smtClean="0"/>
              <a:t>Solution via SVD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r>
              <a:rPr lang="en-US" sz="2400" dirty="0" smtClean="0"/>
              <a:t>De-normalize: </a:t>
            </a:r>
          </a:p>
          <a:p>
            <a:pPr marL="514350" indent="-514350">
              <a:buFont typeface="Arial" charset="0"/>
              <a:buAutoNum type="arabicPeriod" startAt="2"/>
              <a:defRPr/>
            </a:pPr>
            <a:endParaRPr lang="en-US" sz="2400" dirty="0" smtClean="0"/>
          </a:p>
          <a:p>
            <a:pPr>
              <a:buFont typeface="Arial" charset="0"/>
              <a:buNone/>
              <a:defRPr/>
            </a:pPr>
            <a:endParaRPr lang="en-US" sz="2400" dirty="0" smtClean="0"/>
          </a:p>
          <a:p>
            <a:pPr>
              <a:buFont typeface="Arial" charset="0"/>
              <a:buNone/>
              <a:defRPr/>
            </a:pPr>
            <a:endParaRPr lang="en-US" sz="2400" dirty="0" smtClean="0"/>
          </a:p>
          <a:p>
            <a:pPr>
              <a:buFont typeface="Arial" charset="0"/>
              <a:buNone/>
              <a:defRPr/>
            </a:pPr>
            <a:endParaRPr lang="en-US" sz="2400" dirty="0" smtClean="0"/>
          </a:p>
          <a:p>
            <a:pPr marL="514350" indent="-514350">
              <a:buFont typeface="Arial" charset="0"/>
              <a:buNone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672394"/>
              </p:ext>
            </p:extLst>
          </p:nvPr>
        </p:nvGraphicFramePr>
        <p:xfrm>
          <a:off x="1131888" y="2797483"/>
          <a:ext cx="23622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4" name="Equation" r:id="rId3" imgW="1346040" imgH="177480" progId="Equation.3">
                  <p:embed/>
                </p:oleObj>
              </mc:Choice>
              <mc:Fallback>
                <p:oleObj name="Equation" r:id="rId3" imgW="1346040" imgH="17748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2797483"/>
                        <a:ext cx="23622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213500"/>
              </p:ext>
            </p:extLst>
          </p:nvPr>
        </p:nvGraphicFramePr>
        <p:xfrm>
          <a:off x="1118394" y="3974760"/>
          <a:ext cx="9144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5" name="Equation" r:id="rId5" imgW="482400" imgH="164880" progId="Equation.3">
                  <p:embed/>
                </p:oleObj>
              </mc:Choice>
              <mc:Fallback>
                <p:oleObj name="Equation" r:id="rId5" imgW="482400" imgH="16488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394" y="3974760"/>
                        <a:ext cx="9144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899147"/>
              </p:ext>
            </p:extLst>
          </p:nvPr>
        </p:nvGraphicFramePr>
        <p:xfrm>
          <a:off x="2120106" y="3957298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6" name="Equation" r:id="rId7" imgW="583920" imgH="164880" progId="Equation.3">
                  <p:embed/>
                </p:oleObj>
              </mc:Choice>
              <mc:Fallback>
                <p:oleObj name="Equation" r:id="rId7" imgW="583920" imgH="164880" progId="Equation.3">
                  <p:embed/>
                  <p:pic>
                    <p:nvPicPr>
                      <p:cNvPr id="30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06" y="3957298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227477"/>
              </p:ext>
            </p:extLst>
          </p:nvPr>
        </p:nvGraphicFramePr>
        <p:xfrm>
          <a:off x="2899228" y="5111769"/>
          <a:ext cx="14478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7" name="Equation" r:id="rId9" imgW="799920" imgH="190440" progId="Equation.3">
                  <p:embed/>
                </p:oleObj>
              </mc:Choice>
              <mc:Fallback>
                <p:oleObj name="Equation" r:id="rId9" imgW="799920" imgH="1904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228" y="5111769"/>
                        <a:ext cx="14478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3"/>
          <p:cNvGraphicFramePr>
            <a:graphicFrameLocks noChangeAspect="1"/>
          </p:cNvGraphicFramePr>
          <p:nvPr/>
        </p:nvGraphicFramePr>
        <p:xfrm>
          <a:off x="5627688" y="3979863"/>
          <a:ext cx="9144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8" name="Equation" r:id="rId11" imgW="482400" imgH="164880" progId="Equation.3">
                  <p:embed/>
                </p:oleObj>
              </mc:Choice>
              <mc:Fallback>
                <p:oleObj name="Equation" r:id="rId11" imgW="482400" imgH="164880" progId="Equation.3">
                  <p:embed/>
                  <p:pic>
                    <p:nvPicPr>
                      <p:cNvPr id="3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688" y="3979863"/>
                        <a:ext cx="91440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/>
        </p:nvGraphicFramePr>
        <p:xfrm>
          <a:off x="6629400" y="3962400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9" name="Equation" r:id="rId12" imgW="583920" imgH="164880" progId="Equation.3">
                  <p:embed/>
                </p:oleObj>
              </mc:Choice>
              <mc:Fallback>
                <p:oleObj name="Equation" r:id="rId12" imgW="583920" imgH="164880" progId="Equation.3">
                  <p:embed/>
                  <p:pic>
                    <p:nvPicPr>
                      <p:cNvPr id="30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962400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4263"/>
              </p:ext>
            </p:extLst>
          </p:nvPr>
        </p:nvGraphicFramePr>
        <p:xfrm>
          <a:off x="7029450" y="5481826"/>
          <a:ext cx="12636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10" name="Equation" r:id="rId13" imgW="698400" imgH="203040" progId="Equation.3">
                  <p:embed/>
                </p:oleObj>
              </mc:Choice>
              <mc:Fallback>
                <p:oleObj name="Equation" r:id="rId13" imgW="698400" imgH="2030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5481826"/>
                        <a:ext cx="1263650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178547"/>
              </p:ext>
            </p:extLst>
          </p:nvPr>
        </p:nvGraphicFramePr>
        <p:xfrm>
          <a:off x="6571456" y="5070855"/>
          <a:ext cx="1147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11" name="Equation" r:id="rId15" imgW="634680" imgH="241200" progId="Equation.3">
                  <p:embed/>
                </p:oleObj>
              </mc:Choice>
              <mc:Fallback>
                <p:oleObj name="Equation" r:id="rId15" imgW="634680" imgH="24120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456" y="5070855"/>
                        <a:ext cx="11477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135034"/>
              </p:ext>
            </p:extLst>
          </p:nvPr>
        </p:nvGraphicFramePr>
        <p:xfrm>
          <a:off x="5942012" y="2755260"/>
          <a:ext cx="12033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12" name="Equation" r:id="rId17" imgW="634680" imgH="203040" progId="Equation.3">
                  <p:embed/>
                </p:oleObj>
              </mc:Choice>
              <mc:Fallback>
                <p:oleObj name="Equation" r:id="rId17" imgW="634680" imgH="203040" progId="Equation.3">
                  <p:embed/>
                  <p:pic>
                    <p:nvPicPr>
                      <p:cNvPr id="30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012" y="2755260"/>
                        <a:ext cx="12033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Comparison of homography estimation and the 8-point algorithm</a:t>
            </a:r>
            <a:endParaRPr lang="en-US" sz="3200" dirty="0" smtClean="0"/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err="1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21" name="Left-Right Arrow 20"/>
          <p:cNvSpPr/>
          <p:nvPr/>
        </p:nvSpPr>
        <p:spPr>
          <a:xfrm>
            <a:off x="5348514" y="1219200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3200" dirty="0" smtClean="0"/>
          </a:p>
          <a:p>
            <a:pPr>
              <a:defRPr/>
            </a:pPr>
            <a:r>
              <a:rPr lang="en-US" sz="3200" dirty="0" err="1" smtClean="0"/>
              <a:t>Epipolar</a:t>
            </a:r>
            <a:r>
              <a:rPr lang="en-US" sz="3200" dirty="0" smtClean="0"/>
              <a:t> geometry</a:t>
            </a:r>
          </a:p>
          <a:p>
            <a:pPr lvl="1">
              <a:defRPr/>
            </a:pPr>
            <a:r>
              <a:rPr lang="en-US" sz="2800" dirty="0" smtClean="0"/>
              <a:t>Relates cameras from two positions</a:t>
            </a:r>
          </a:p>
          <a:p>
            <a:pPr>
              <a:defRPr/>
            </a:pPr>
            <a:endParaRPr lang="en-US" sz="3200" dirty="0" smtClean="0"/>
          </a:p>
          <a:p>
            <a:pPr>
              <a:defRPr/>
            </a:pPr>
            <a:r>
              <a:rPr lang="en-US" sz="3200" dirty="0" smtClean="0"/>
              <a:t>Stereo depth estimation</a:t>
            </a:r>
          </a:p>
          <a:p>
            <a:pPr lvl="1">
              <a:defRPr/>
            </a:pPr>
            <a:r>
              <a:rPr lang="en-US" sz="2800" dirty="0" smtClean="0"/>
              <a:t>Recover depth from two images</a:t>
            </a:r>
          </a:p>
          <a:p>
            <a:pPr>
              <a:buNone/>
              <a:defRPr/>
            </a:pPr>
            <a:endParaRPr lang="en-US" sz="3200" dirty="0" smtClean="0"/>
          </a:p>
          <a:p>
            <a:pPr>
              <a:defRPr/>
            </a:pPr>
            <a:endParaRPr lang="en-US" sz="3200" dirty="0" smtClean="0"/>
          </a:p>
          <a:p>
            <a:pPr>
              <a:defRPr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472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7-point algorithm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Faster (need fewer points) and could be more robust (fewer points), but also need to check for degenerate cases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72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“Gold standard”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8-point algorithm to get initial value of F</a:t>
            </a:r>
          </a:p>
          <a:p>
            <a:r>
              <a:rPr lang="en-US" dirty="0" smtClean="0"/>
              <a:t>Use F to solve for P and P’ (discussed later)</a:t>
            </a:r>
          </a:p>
          <a:p>
            <a:r>
              <a:rPr lang="en-US" dirty="0" smtClean="0"/>
              <a:t>Jointly solve for 3d points </a:t>
            </a:r>
            <a:r>
              <a:rPr lang="en-US" b="1" dirty="0" smtClean="0"/>
              <a:t>X</a:t>
            </a:r>
            <a:r>
              <a:rPr lang="en-US" dirty="0" smtClean="0"/>
              <a:t> and </a:t>
            </a:r>
            <a:r>
              <a:rPr lang="en-US" b="1" dirty="0" smtClean="0"/>
              <a:t>F </a:t>
            </a:r>
            <a:r>
              <a:rPr lang="en-US" dirty="0" smtClean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352484" y="3701143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Algorithm 11.2 and Algorithm 11.3 in HZ (pages 284-285) for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7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10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3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>
              <a:hlinkClick r:id="rId3"/>
            </a:endParaRPr>
          </a:p>
          <a:p>
            <a:pPr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9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0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1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K’*translation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K’*rotation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we know the intrinsic matrices (K and K’), we can resolve the ambiguity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11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</a:t>
            </a:r>
            <a:r>
              <a:rPr lang="en-US" sz="3600" dirty="0" err="1" smtClean="0"/>
              <a:t>epipolar</a:t>
            </a:r>
            <a:r>
              <a:rPr lang="en-US" sz="3600" dirty="0" smtClean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Estimating </a:t>
            </a:r>
            <a:r>
              <a:rPr lang="en-US" dirty="0" smtClean="0"/>
              <a:t>the fundamental matrix is known as “weak calibration”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If we know the calibration matrices of the two cameras, we can estimate the essential matrix: </a:t>
            </a:r>
            <a:r>
              <a:rPr lang="en-US" i="1" dirty="0" smtClean="0"/>
              <a:t>E = K</a:t>
            </a:r>
            <a:r>
              <a:rPr lang="en-US" i="1" baseline="30000" dirty="0" smtClean="0"/>
              <a:t>T</a:t>
            </a:r>
            <a:r>
              <a:rPr lang="en-US" i="1" dirty="0" smtClean="0"/>
              <a:t>FK’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essential matrix gives us the relative rotation and translation between the cameras, or their extrinsic parameters</a:t>
            </a:r>
          </a:p>
        </p:txBody>
      </p:sp>
    </p:spTree>
    <p:extLst>
      <p:ext uri="{BB962C8B-B14F-4D97-AF65-F5344CB8AC3E}">
        <p14:creationId xmlns:p14="http://schemas.microsoft.com/office/powerpoint/2010/main" val="23472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28650" y="1240971"/>
            <a:ext cx="7886700" cy="4935992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Fundamental matrix song</a:t>
            </a:r>
            <a:endParaRPr lang="en-US" dirty="0" smtClean="0"/>
          </a:p>
        </p:txBody>
      </p:sp>
      <p:pic>
        <p:nvPicPr>
          <p:cNvPr id="2" name="The Fundamental Matrix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4174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1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03021" y="1993901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1</a:t>
            </a:r>
            <a:endParaRPr lang="en-GB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27221" y="1993901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6559" y="2344738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371" y="2333626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43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Simplest Case: Parallel images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 smtClean="0"/>
              <a:t>Focal lengths are the same</a:t>
            </a:r>
          </a:p>
          <a:p>
            <a:endParaRPr lang="en-US" sz="2000" dirty="0" smtClean="0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smtClean="0"/>
              <a:t>Focal lengths are the same</a:t>
            </a:r>
          </a:p>
          <a:p>
            <a:pPr>
              <a:buFontTx/>
              <a:buChar char="•"/>
            </a:pPr>
            <a:r>
              <a:rPr lang="en-US" sz="2000" smtClean="0"/>
              <a:t>Then, epipolar lines fall along the horizontal scan lines of the images</a:t>
            </a:r>
          </a:p>
          <a:p>
            <a:pPr>
              <a:buFontTx/>
              <a:buChar char="•"/>
            </a:pPr>
            <a:endParaRPr lang="en-US" sz="2000" smtClean="0"/>
          </a:p>
        </p:txBody>
      </p:sp>
      <p:grpSp>
        <p:nvGrpSpPr>
          <p:cNvPr id="41988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86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6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3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1229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4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1229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79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Epipolar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5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616484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5904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y-coordinates of corresponding points are the </a:t>
            </a:r>
            <a:r>
              <a:rPr lang="en-US" dirty="0" smtClean="0"/>
              <a:t>same</a:t>
            </a:r>
            <a:endParaRPr lang="en-US" dirty="0"/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15907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8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9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19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8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</a:t>
            </a:r>
            <a:r>
              <a:rPr lang="en-US" sz="2800" dirty="0" smtClean="0"/>
              <a:t>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75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Rectification example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0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rectify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3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uiExpand="1" animBg="1"/>
      <p:bldP spid="731147" grpId="0" uiExpand="1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Matching cost: SSD or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2613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316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1325563"/>
            <a:ext cx="8435662" cy="28701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</a:t>
            </a:r>
            <a:r>
              <a:rPr lang="en-US" dirty="0" smtClean="0"/>
              <a:t>Recover </a:t>
            </a:r>
            <a:r>
              <a:rPr lang="en-US" dirty="0" smtClean="0"/>
              <a:t>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 smtClean="0"/>
              <a:t>Calibration: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What’s the relation </a:t>
            </a:r>
            <a:r>
              <a:rPr lang="en-US" sz="2400" dirty="0" smtClean="0"/>
              <a:t>of the </a:t>
            </a:r>
            <a:r>
              <a:rPr lang="en-US" sz="2400" dirty="0" smtClean="0"/>
              <a:t>two cameras?</a:t>
            </a: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 smtClean="0"/>
              <a:t>Correspondence: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Where is the matching </a:t>
            </a:r>
            <a:r>
              <a:rPr lang="en-US" dirty="0"/>
              <a:t>point x</a:t>
            </a:r>
            <a:r>
              <a:rPr lang="en-US" dirty="0" smtClean="0"/>
              <a:t>’?</a:t>
            </a:r>
            <a:endParaRPr lang="en-US" dirty="0"/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290767" y="3937578"/>
            <a:ext cx="2058901" cy="2735647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45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7549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How can we improve window-based matching?</a:t>
            </a:r>
            <a:endParaRPr lang="en-US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</p:spTree>
    <p:extLst>
      <p:ext uri="{BB962C8B-B14F-4D97-AF65-F5344CB8AC3E}">
        <p14:creationId xmlns:p14="http://schemas.microsoft.com/office/powerpoint/2010/main" val="27383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3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</p:spTree>
    <p:extLst>
      <p:ext uri="{BB962C8B-B14F-4D97-AF65-F5344CB8AC3E}">
        <p14:creationId xmlns:p14="http://schemas.microsoft.com/office/powerpoint/2010/main" val="6019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</p:spTree>
    <p:extLst>
      <p:ext uri="{BB962C8B-B14F-4D97-AF65-F5344CB8AC3E}">
        <p14:creationId xmlns:p14="http://schemas.microsoft.com/office/powerpoint/2010/main" val="3122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15366" name="Picture 6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SSDWindowSize"/>
          <p:cNvPicPr>
            <a:picLocks noChangeAspect="1" noChangeArrowheads="1"/>
          </p:cNvPicPr>
          <p:nvPr/>
        </p:nvPicPr>
        <p:blipFill>
          <a:blip r:embed="rId5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15385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1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15383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2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15381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ym typeface="Symbol" pitchFamily="18" charset="2"/>
              </a:rPr>
              <a:t>Y. Boykov, O. Veksler, and R. Zabih, </a:t>
            </a:r>
            <a:r>
              <a:rPr lang="en-US"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>
                <a:sym typeface="Symbol" pitchFamily="18" charset="2"/>
              </a:rPr>
              <a:t>,  PAMI 2001</a:t>
            </a:r>
          </a:p>
        </p:txBody>
      </p:sp>
      <p:sp>
        <p:nvSpPr>
          <p:cNvPr id="15378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79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80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5362" name="Object 40"/>
          <p:cNvGraphicFramePr>
            <a:graphicFrameLocks noChangeAspect="1"/>
          </p:cNvGraphicFramePr>
          <p:nvPr/>
        </p:nvGraphicFramePr>
        <p:xfrm>
          <a:off x="1981200" y="3581400"/>
          <a:ext cx="49577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5" name="Equation" r:id="rId7" imgW="2031840" imgH="228600" progId="Equation.3">
                  <p:embed/>
                </p:oleObj>
              </mc:Choice>
              <mc:Fallback>
                <p:oleObj name="Equation" r:id="rId7" imgW="2031840" imgH="228600" progId="Equation.3">
                  <p:embed/>
                  <p:pic>
                    <p:nvPicPr>
                      <p:cNvPr id="15362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81400"/>
                        <a:ext cx="49577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41"/>
          <p:cNvGraphicFramePr>
            <a:graphicFrameLocks noChangeAspect="1"/>
          </p:cNvGraphicFramePr>
          <p:nvPr/>
        </p:nvGraphicFramePr>
        <p:xfrm>
          <a:off x="4986338" y="4319588"/>
          <a:ext cx="38719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6" name="Equation" r:id="rId9" imgW="1765080" imgH="393480" progId="Equation.3">
                  <p:embed/>
                </p:oleObj>
              </mc:Choice>
              <mc:Fallback>
                <p:oleObj name="Equation" r:id="rId9" imgW="1765080" imgH="393480" progId="Equation.3">
                  <p:embed/>
                  <p:pic>
                    <p:nvPicPr>
                      <p:cNvPr id="1536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4319588"/>
                        <a:ext cx="38719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2"/>
          <p:cNvGraphicFramePr>
            <a:graphicFrameLocks noChangeAspect="1"/>
          </p:cNvGraphicFramePr>
          <p:nvPr/>
        </p:nvGraphicFramePr>
        <p:xfrm>
          <a:off x="209550" y="4343400"/>
          <a:ext cx="43307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7" name="Equation" r:id="rId11" imgW="1981080" imgH="368280" progId="Equation.3">
                  <p:embed/>
                </p:oleObj>
              </mc:Choice>
              <mc:Fallback>
                <p:oleObj name="Equation" r:id="rId11" imgW="1981080" imgH="368280" progId="Equation.3">
                  <p:embed/>
                  <p:pic>
                    <p:nvPicPr>
                      <p:cNvPr id="1536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4343400"/>
                        <a:ext cx="433070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519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smtClean="0"/>
              <a:t>Many of these constraints can be encoded in an energy function and solved using graph cuts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492625" y="2133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74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2133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5291472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Graph cuts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876925" y="5289885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pic>
        <p:nvPicPr>
          <p:cNvPr id="174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4800" y="2133600"/>
            <a:ext cx="4114800" cy="3194050"/>
          </a:xfrm>
          <a:noFill/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47663" y="6332538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28600" y="5596272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2667000" y="990600"/>
          <a:ext cx="178843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3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990600"/>
                        <a:ext cx="1788432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64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290" y="1325563"/>
            <a:ext cx="8174060" cy="52203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err="1" smtClean="0"/>
              <a:t>Epipolar</a:t>
            </a:r>
            <a:r>
              <a:rPr lang="en-US" b="1" dirty="0" smtClean="0"/>
              <a:t> </a:t>
            </a:r>
            <a:r>
              <a:rPr lang="en-US" b="1" dirty="0" smtClean="0"/>
              <a:t>geometry</a:t>
            </a:r>
          </a:p>
          <a:p>
            <a:pPr lvl="1">
              <a:defRPr/>
            </a:pPr>
            <a:r>
              <a:rPr lang="en-US" sz="2000" dirty="0" err="1" smtClean="0"/>
              <a:t>Epipoles</a:t>
            </a:r>
            <a:r>
              <a:rPr lang="en-US" sz="2000" dirty="0" smtClean="0"/>
              <a:t> are intersection of baseline with image planes</a:t>
            </a:r>
          </a:p>
          <a:p>
            <a:pPr lvl="1">
              <a:defRPr/>
            </a:pPr>
            <a:r>
              <a:rPr lang="en-US" sz="2000" dirty="0" smtClean="0"/>
              <a:t>Matching point in second image is on a line passing through its </a:t>
            </a:r>
            <a:r>
              <a:rPr lang="en-US" sz="2000" dirty="0" err="1" smtClean="0"/>
              <a:t>epipole</a:t>
            </a:r>
            <a:endParaRPr lang="en-US" sz="2000" dirty="0" smtClean="0"/>
          </a:p>
          <a:p>
            <a:pPr lvl="1">
              <a:defRPr/>
            </a:pPr>
            <a:r>
              <a:rPr lang="en-US" sz="2000" dirty="0" smtClean="0"/>
              <a:t>Fundamental matrix maps from a point in one image to a line (its </a:t>
            </a:r>
            <a:r>
              <a:rPr lang="en-US" sz="2000" dirty="0" err="1" smtClean="0"/>
              <a:t>epipolar</a:t>
            </a:r>
            <a:r>
              <a:rPr lang="en-US" sz="2000" dirty="0" smtClean="0"/>
              <a:t> line) in the other</a:t>
            </a:r>
          </a:p>
          <a:p>
            <a:pPr lvl="1">
              <a:defRPr/>
            </a:pPr>
            <a:r>
              <a:rPr lang="en-US" sz="2000" dirty="0" smtClean="0"/>
              <a:t>Can solve for F given corresponding points (e.g., interest points)</a:t>
            </a:r>
          </a:p>
          <a:p>
            <a:pPr lvl="1">
              <a:defRPr/>
            </a:pPr>
            <a:r>
              <a:rPr lang="en-US" sz="2000" dirty="0" smtClean="0"/>
              <a:t>Can recover canonical camera matrices from F (with projective ambiguity</a:t>
            </a:r>
            <a:r>
              <a:rPr lang="en-US" sz="2000" dirty="0" smtClean="0"/>
              <a:t>)</a:t>
            </a:r>
          </a:p>
          <a:p>
            <a:pPr lvl="1">
              <a:defRPr/>
            </a:pPr>
            <a:endParaRPr lang="en-US" sz="2000" dirty="0" smtClean="0"/>
          </a:p>
          <a:p>
            <a:pPr>
              <a:defRPr/>
            </a:pPr>
            <a:r>
              <a:rPr lang="en-US" b="1" dirty="0" smtClean="0"/>
              <a:t>Stereo depth estimation</a:t>
            </a:r>
          </a:p>
          <a:p>
            <a:pPr lvl="1">
              <a:defRPr/>
            </a:pPr>
            <a:r>
              <a:rPr lang="en-US" sz="2000" dirty="0" smtClean="0"/>
              <a:t>Estimate disparity by finding corresponding points along </a:t>
            </a:r>
            <a:r>
              <a:rPr lang="en-US" sz="2000" dirty="0" err="1" smtClean="0"/>
              <a:t>scanlines</a:t>
            </a:r>
            <a:endParaRPr lang="en-US" sz="2000" dirty="0" smtClean="0"/>
          </a:p>
          <a:p>
            <a:pPr lvl="1">
              <a:defRPr/>
            </a:pPr>
            <a:r>
              <a:rPr lang="en-US" sz="2000" dirty="0" smtClean="0"/>
              <a:t>Depth is inverse to disparity</a:t>
            </a:r>
          </a:p>
          <a:p>
            <a:pPr>
              <a:defRPr/>
            </a:pPr>
            <a:endParaRPr lang="en-US" sz="2400" dirty="0" smtClean="0"/>
          </a:p>
        </p:txBody>
      </p:sp>
      <p:pic>
        <p:nvPicPr>
          <p:cNvPr id="4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7" y="3480151"/>
            <a:ext cx="2103164" cy="14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325440"/>
              </p:ext>
            </p:extLst>
          </p:nvPr>
        </p:nvGraphicFramePr>
        <p:xfrm>
          <a:off x="6774287" y="5241282"/>
          <a:ext cx="2103164" cy="152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07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74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4287" y="5241282"/>
                        <a:ext cx="2103164" cy="15226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9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30512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images </a:t>
            </a:r>
            <a:r>
              <a:rPr lang="en-US" sz="2400" dirty="0" smtClean="0"/>
              <a:t>taken from cameras with different </a:t>
            </a:r>
            <a:r>
              <a:rPr lang="en-US" sz="2400" dirty="0" smtClean="0"/>
              <a:t>intrinsic and </a:t>
            </a:r>
            <a:r>
              <a:rPr lang="en-US" sz="2400" dirty="0" smtClean="0"/>
              <a:t>extrinsic </a:t>
            </a:r>
            <a:r>
              <a:rPr lang="en-US" sz="2400" dirty="0" smtClean="0"/>
              <a:t>parameters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How </a:t>
            </a:r>
            <a:r>
              <a:rPr lang="en-US" sz="2400" dirty="0" smtClean="0"/>
              <a:t>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structure from motion</a:t>
            </a:r>
          </a:p>
        </p:txBody>
      </p:sp>
      <p:pic>
        <p:nvPicPr>
          <p:cNvPr id="4" name="cvpr1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094" y="1445990"/>
            <a:ext cx="6473812" cy="4854917"/>
          </a:xfrm>
        </p:spPr>
      </p:pic>
    </p:spTree>
    <p:extLst>
      <p:ext uri="{BB962C8B-B14F-4D97-AF65-F5344CB8AC3E}">
        <p14:creationId xmlns:p14="http://schemas.microsoft.com/office/powerpoint/2010/main" val="26118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</p:spTree>
    <p:extLst>
      <p:ext uri="{BB962C8B-B14F-4D97-AF65-F5344CB8AC3E}">
        <p14:creationId xmlns:p14="http://schemas.microsoft.com/office/powerpoint/2010/main" val="21987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735167" y="4537372"/>
            <a:ext cx="7978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Potential </a:t>
            </a:r>
            <a:r>
              <a:rPr lang="en-US" sz="2400" dirty="0"/>
              <a:t>matches for </a:t>
            </a:r>
            <a:r>
              <a:rPr lang="en-US" sz="2400" i="1" dirty="0"/>
              <a:t>x</a:t>
            </a:r>
            <a:r>
              <a:rPr lang="en-US" sz="2400" dirty="0"/>
              <a:t> have to lie on the corresponding </a:t>
            </a:r>
            <a:r>
              <a:rPr lang="en-US" sz="2400" dirty="0" smtClean="0"/>
              <a:t>line </a:t>
            </a:r>
            <a:r>
              <a:rPr lang="en-US" sz="2400" i="1" dirty="0"/>
              <a:t>l’</a:t>
            </a:r>
            <a:r>
              <a:rPr lang="en-US" sz="24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725642" y="5604172"/>
            <a:ext cx="7985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Potential </a:t>
            </a:r>
            <a:r>
              <a:rPr lang="en-US" sz="2400" dirty="0"/>
              <a:t>matches for </a:t>
            </a:r>
            <a:r>
              <a:rPr lang="en-US" sz="2400" i="1" dirty="0"/>
              <a:t>x’</a:t>
            </a:r>
            <a:r>
              <a:rPr lang="en-US" sz="2400" dirty="0"/>
              <a:t> have to lie on the corresponding </a:t>
            </a:r>
            <a:r>
              <a:rPr lang="en-US" sz="2400" dirty="0" smtClean="0"/>
              <a:t>line </a:t>
            </a:r>
            <a:r>
              <a:rPr lang="en-US" sz="2400" i="1" dirty="0"/>
              <a:t>l</a:t>
            </a:r>
            <a:r>
              <a:rPr lang="en-US" sz="24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88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99293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20820</TotalTime>
  <Words>2096</Words>
  <Application>Microsoft Office PowerPoint</Application>
  <PresentationFormat>On-screen Show (4:3)</PresentationFormat>
  <Paragraphs>476</Paragraphs>
  <Slides>60</Slides>
  <Notes>43</Notes>
  <HiddenSlides>2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Arial Unicode MS</vt:lpstr>
      <vt:lpstr>新細明體</vt:lpstr>
      <vt:lpstr>SimSun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Verdana</vt:lpstr>
      <vt:lpstr>Wingdings</vt:lpstr>
      <vt:lpstr>Office Theme</vt:lpstr>
      <vt:lpstr>1_Office Theme</vt:lpstr>
      <vt:lpstr>2_Office Theme</vt:lpstr>
      <vt:lpstr>Equation</vt:lpstr>
      <vt:lpstr>Image</vt:lpstr>
      <vt:lpstr>Epipolar Geometry and Stereo Vision</vt:lpstr>
      <vt:lpstr>Last class: Image Stitching</vt:lpstr>
      <vt:lpstr>This class: Two-View Geometry</vt:lpstr>
      <vt:lpstr>Depth from Stereo</vt:lpstr>
      <vt:lpstr>Depth from Stereo</vt:lpstr>
      <vt:lpstr>Correspondence Problem</vt:lpstr>
      <vt:lpstr>Key idea: Epipolar constraint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PowerPoint Presentation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  <vt:lpstr>Moving on to stereo…</vt:lpstr>
      <vt:lpstr>Basic stereo matching algorithm</vt:lpstr>
      <vt:lpstr>Simplest Case: Parallel images</vt:lpstr>
      <vt:lpstr>Simplest Case: Parallel images</vt:lpstr>
      <vt:lpstr>Simplest Case: Parallel images</vt:lpstr>
      <vt:lpstr>Depth from disparity</vt:lpstr>
      <vt:lpstr>Stereo image rectification</vt:lpstr>
      <vt:lpstr>Stereo image rectification</vt:lpstr>
      <vt:lpstr>Rectification example</vt:lpstr>
      <vt:lpstr>Basic stereo matching algorithm</vt:lpstr>
      <vt:lpstr>Correspondence search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matching as energy minimization</vt:lpstr>
      <vt:lpstr>Many of these constraints can be encoded in an energy function and solved using graph cuts</vt:lpstr>
      <vt:lpstr>Things to remember</vt:lpstr>
      <vt:lpstr>Next class: structure from motion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335</cp:revision>
  <dcterms:created xsi:type="dcterms:W3CDTF">2016-08-21T04:59:05Z</dcterms:created>
  <dcterms:modified xsi:type="dcterms:W3CDTF">2017-10-12T18:37:21Z</dcterms:modified>
</cp:coreProperties>
</file>