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75"/>
  </p:notesMasterIdLst>
  <p:sldIdLst>
    <p:sldId id="257" r:id="rId2"/>
    <p:sldId id="1027" r:id="rId3"/>
    <p:sldId id="1061" r:id="rId4"/>
    <p:sldId id="975" r:id="rId5"/>
    <p:sldId id="976" r:id="rId6"/>
    <p:sldId id="1028" r:id="rId7"/>
    <p:sldId id="1032" r:id="rId8"/>
    <p:sldId id="1029" r:id="rId9"/>
    <p:sldId id="1033" r:id="rId10"/>
    <p:sldId id="1031" r:id="rId11"/>
    <p:sldId id="1034" r:id="rId12"/>
    <p:sldId id="1036" r:id="rId13"/>
    <p:sldId id="1035" r:id="rId14"/>
    <p:sldId id="1039" r:id="rId15"/>
    <p:sldId id="1037" r:id="rId16"/>
    <p:sldId id="1038" r:id="rId17"/>
    <p:sldId id="1040" r:id="rId18"/>
    <p:sldId id="1026" r:id="rId19"/>
    <p:sldId id="1046" r:id="rId20"/>
    <p:sldId id="1047" r:id="rId21"/>
    <p:sldId id="1048" r:id="rId22"/>
    <p:sldId id="1049" r:id="rId23"/>
    <p:sldId id="1050" r:id="rId24"/>
    <p:sldId id="1051" r:id="rId25"/>
    <p:sldId id="1052" r:id="rId26"/>
    <p:sldId id="1054" r:id="rId27"/>
    <p:sldId id="985" r:id="rId28"/>
    <p:sldId id="986" r:id="rId29"/>
    <p:sldId id="987" r:id="rId30"/>
    <p:sldId id="988" r:id="rId31"/>
    <p:sldId id="989" r:id="rId32"/>
    <p:sldId id="990" r:id="rId33"/>
    <p:sldId id="991" r:id="rId34"/>
    <p:sldId id="992" r:id="rId35"/>
    <p:sldId id="993" r:id="rId36"/>
    <p:sldId id="994" r:id="rId37"/>
    <p:sldId id="995" r:id="rId38"/>
    <p:sldId id="996" r:id="rId39"/>
    <p:sldId id="1041" r:id="rId40"/>
    <p:sldId id="1055" r:id="rId41"/>
    <p:sldId id="1056" r:id="rId42"/>
    <p:sldId id="997" r:id="rId43"/>
    <p:sldId id="1008" r:id="rId44"/>
    <p:sldId id="1009" r:id="rId45"/>
    <p:sldId id="1011" r:id="rId46"/>
    <p:sldId id="1012" r:id="rId47"/>
    <p:sldId id="1013" r:id="rId48"/>
    <p:sldId id="1043" r:id="rId49"/>
    <p:sldId id="1044" r:id="rId50"/>
    <p:sldId id="1045" r:id="rId51"/>
    <p:sldId id="1015" r:id="rId52"/>
    <p:sldId id="1016" r:id="rId53"/>
    <p:sldId id="1017" r:id="rId54"/>
    <p:sldId id="1018" r:id="rId55"/>
    <p:sldId id="1019" r:id="rId56"/>
    <p:sldId id="1020" r:id="rId57"/>
    <p:sldId id="1021" r:id="rId58"/>
    <p:sldId id="1022" r:id="rId59"/>
    <p:sldId id="1023" r:id="rId60"/>
    <p:sldId id="1024" r:id="rId61"/>
    <p:sldId id="1066" r:id="rId62"/>
    <p:sldId id="1058" r:id="rId63"/>
    <p:sldId id="1064" r:id="rId64"/>
    <p:sldId id="1067" r:id="rId65"/>
    <p:sldId id="1069" r:id="rId66"/>
    <p:sldId id="1068" r:id="rId67"/>
    <p:sldId id="1059" r:id="rId68"/>
    <p:sldId id="1070" r:id="rId69"/>
    <p:sldId id="1060" r:id="rId70"/>
    <p:sldId id="1071" r:id="rId71"/>
    <p:sldId id="1025" r:id="rId72"/>
    <p:sldId id="956" r:id="rId73"/>
    <p:sldId id="901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C33"/>
    <a:srgbClr val="B0D5BD"/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8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" y="18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4" Type="http://schemas.openxmlformats.org/officeDocument/2006/relationships/image" Target="../media/image99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5893F9-9E6E-47B4-B8FE-0A59E02EFF9B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9598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9C5A9-E23C-4B83-96A8-AB298EBEF104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2362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9C5A9-E23C-4B83-96A8-AB298EBEF104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5055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8C85E2-53EB-40AD-95F5-592FD0279B94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9490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05712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750120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199035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6574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26615-B5F7-48FA-B3E6-C728F086742C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3329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BAB9DD-3AB1-4AB0-A8A3-1E278AB587F4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􀁑 Basic ideas</a:t>
            </a:r>
          </a:p>
          <a:p>
            <a:r>
              <a:rPr lang="en-US"/>
              <a:t>• A line is represented as . Every line in the image corresponds</a:t>
            </a:r>
          </a:p>
          <a:p>
            <a:r>
              <a:rPr lang="en-US"/>
              <a:t>to a point in the parameter space</a:t>
            </a:r>
          </a:p>
          <a:p>
            <a:r>
              <a:rPr lang="en-US"/>
              <a:t>• Every point in the image domain corresponds to a line in the parameter</a:t>
            </a:r>
          </a:p>
          <a:p>
            <a:r>
              <a:rPr lang="en-US"/>
              <a:t>space (why ? Fix (x,y), (m,n) can change on the line . In other</a:t>
            </a:r>
          </a:p>
          <a:p>
            <a:r>
              <a:rPr lang="en-US"/>
              <a:t>words, for all the lines passing through (x,y) in the image space, their</a:t>
            </a:r>
          </a:p>
          <a:p>
            <a:r>
              <a:rPr lang="en-US"/>
              <a:t>parameters form a line in the parameter space)</a:t>
            </a:r>
          </a:p>
          <a:p>
            <a:r>
              <a:rPr lang="en-US"/>
              <a:t>• Points along a line in the space correspond to lines passing through the</a:t>
            </a:r>
          </a:p>
          <a:p>
            <a:r>
              <a:rPr lang="en-US"/>
              <a:t>same point in the parameter space (why ?)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0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0EBD-25A8-4D2D-84D6-A0B57D3202AA}" type="slidenum">
              <a:rPr lang="en-US"/>
              <a:pPr/>
              <a:t>14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35088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319F-B880-4CC9-AA2B-71DB4646606D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6093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BC1BC-018B-4752-8C88-D43E30D97030}" type="slidenum">
              <a:rPr lang="en-US"/>
              <a:pPr/>
              <a:t>30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8500"/>
            <a:ext cx="4598988" cy="344963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147" y="4386594"/>
            <a:ext cx="5085907" cy="4153158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0998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56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C6B2A-EB0C-4C9D-8AB0-D3589F437165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4491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2215E-D580-4DB9-A58A-6E03500B23F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3225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4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0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29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0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4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0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5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18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9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8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5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37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43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7.jpeg"/><Relationship Id="rId4" Type="http://schemas.openxmlformats.org/officeDocument/2006/relationships/image" Target="../media/image46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9.png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6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28.jpeg"/><Relationship Id="rId4" Type="http://schemas.openxmlformats.org/officeDocument/2006/relationships/image" Target="../media/image70.jpeg"/><Relationship Id="rId9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75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74.wmf"/><Relationship Id="rId5" Type="http://schemas.openxmlformats.org/officeDocument/2006/relationships/image" Target="../media/image71.w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73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76.wmf"/><Relationship Id="rId5" Type="http://schemas.openxmlformats.org/officeDocument/2006/relationships/image" Target="../media/image71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73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76.wmf"/><Relationship Id="rId4" Type="http://schemas.openxmlformats.org/officeDocument/2006/relationships/oleObject" Target="../embeddings/oleObject54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79.png"/><Relationship Id="rId4" Type="http://schemas.openxmlformats.org/officeDocument/2006/relationships/oleObject" Target="../embeddings/oleObject55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cnbc.cmu.edu/cns/papers/berg-cvpr05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e.ufl.edu/~anand/pdf/rangarajan_cviu_si_final.pdf" TargetMode="External"/><Relationship Id="rId2" Type="http://schemas.openxmlformats.org/officeDocument/2006/relationships/hyperlink" Target="http://step.polymtl.ca/~rv101/thinplates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image" Target="../media/image100.jpeg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99.wmf"/><Relationship Id="rId5" Type="http://schemas.openxmlformats.org/officeDocument/2006/relationships/image" Target="../media/image96.w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98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107.wmf"/><Relationship Id="rId7" Type="http://schemas.openxmlformats.org/officeDocument/2006/relationships/image" Target="../media/image1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.png"/><Relationship Id="rId9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1.wmf"/><Relationship Id="rId17" Type="http://schemas.openxmlformats.org/officeDocument/2006/relationships/image" Target="../media/image13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8.wmf"/><Relationship Id="rId15" Type="http://schemas.openxmlformats.org/officeDocument/2006/relationships/hyperlink" Target="http://en.wikipedia.org/wiki/Rayleigh_quotient" TargetMode="External"/><Relationship Id="rId10" Type="http://schemas.openxmlformats.org/officeDocument/2006/relationships/image" Target="../media/image10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9" y="438086"/>
            <a:ext cx="8135017" cy="1051169"/>
          </a:xfrm>
        </p:spPr>
        <p:txBody>
          <a:bodyPr>
            <a:noAutofit/>
          </a:bodyPr>
          <a:lstStyle/>
          <a:p>
            <a:r>
              <a:rPr lang="en-US" sz="4000" dirty="0"/>
              <a:t>Alignment and </a:t>
            </a:r>
            <a:r>
              <a:rPr lang="en-US" sz="4000" dirty="0" smtClean="0"/>
              <a:t>Object </a:t>
            </a:r>
            <a:r>
              <a:rPr lang="en-US" sz="4000" dirty="0"/>
              <a:t>Instance Recognition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5730" y="6581001"/>
            <a:ext cx="2894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</a:t>
            </a:r>
            <a:r>
              <a:rPr lang="en-US" sz="1200" dirty="0"/>
              <a:t>S. </a:t>
            </a:r>
            <a:r>
              <a:rPr lang="en-US" sz="1200" dirty="0" err="1"/>
              <a:t>Lazebnik</a:t>
            </a:r>
            <a:r>
              <a:rPr lang="en-US" sz="1200" dirty="0"/>
              <a:t> </a:t>
            </a:r>
            <a:r>
              <a:rPr lang="en-US" sz="1200" dirty="0" smtClean="0"/>
              <a:t> and D. Hoiem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037" y="1542829"/>
            <a:ext cx="3756860" cy="388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Estimator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Initialize: e.g., choose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𝜃</m:t>
                    </m:r>
                  </m:oMath>
                </a14:m>
                <a:r>
                  <a:rPr lang="en-US" sz="2800" dirty="0" smtClean="0"/>
                  <a:t> by least squares fit and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Choose </a:t>
                </a:r>
                <a:r>
                  <a:rPr lang="en-US" sz="2800" dirty="0" err="1" smtClean="0"/>
                  <a:t>params</a:t>
                </a:r>
                <a:r>
                  <a:rPr lang="en-US" sz="2800" dirty="0" smtClean="0"/>
                  <a:t> to minimize:</a:t>
                </a:r>
              </a:p>
              <a:p>
                <a:pPr marL="914400" lvl="1" indent="-514350"/>
                <a:r>
                  <a:rPr lang="en-US" sz="2400" dirty="0" smtClean="0"/>
                  <a:t>E.g., numerical optimization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Compute new 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Repeat (2) and (3) until convergence</a:t>
                </a:r>
                <a:endParaRPr lang="en-US" sz="28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23" t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993839"/>
              </p:ext>
            </p:extLst>
          </p:nvPr>
        </p:nvGraphicFramePr>
        <p:xfrm>
          <a:off x="3486294" y="4490698"/>
          <a:ext cx="3276600" cy="497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0" name="Equation" r:id="rId4" imgW="1422360" imgH="215640" progId="Equation.3">
                  <p:embed/>
                </p:oleObj>
              </mc:Choice>
              <mc:Fallback>
                <p:oleObj name="Equation" r:id="rId4" imgW="1422360" imgH="215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294" y="4490698"/>
                        <a:ext cx="3276600" cy="4973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869452"/>
              </p:ext>
            </p:extLst>
          </p:nvPr>
        </p:nvGraphicFramePr>
        <p:xfrm>
          <a:off x="5483412" y="3206865"/>
          <a:ext cx="3082925" cy="916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1" name="Equation" r:id="rId6" imgW="1536480" imgH="457200" progId="Equation.3">
                  <p:embed/>
                </p:oleObj>
              </mc:Choice>
              <mc:Fallback>
                <p:oleObj name="Equation" r:id="rId6" imgW="1536480" imgH="457200" progId="Equation.3">
                  <p:embed/>
                  <p:pic>
                    <p:nvPicPr>
                      <p:cNvPr id="146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412" y="3206865"/>
                        <a:ext cx="3082925" cy="916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30330"/>
              </p:ext>
            </p:extLst>
          </p:nvPr>
        </p:nvGraphicFramePr>
        <p:xfrm>
          <a:off x="2933700" y="2532361"/>
          <a:ext cx="327660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2" name="Equation" r:id="rId8" imgW="1422400" imgH="215900" progId="Equation.3">
                  <p:embed/>
                </p:oleObj>
              </mc:Choice>
              <mc:Fallback>
                <p:oleObj name="Equation" r:id="rId8" imgW="1422400" imgH="2159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2532361"/>
                        <a:ext cx="3276600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314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73741"/>
            <a:ext cx="8312150" cy="62394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[m, b]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robust_lsqfit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y)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iterative robust </a:t>
            </a:r>
            <a:r>
              <a:rPr lang="en-US" sz="20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 </a:t>
            </a: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 = mx + b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find line that best predicts y given x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minimize </a:t>
            </a:r>
            <a:r>
              <a:rPr lang="en-US" sz="20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sum_i</a:t>
            </a: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(m*</a:t>
            </a:r>
            <a:r>
              <a:rPr lang="en-US" sz="20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x_i</a:t>
            </a: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b - </a:t>
            </a:r>
            <a:r>
              <a:rPr lang="en-US" sz="20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y_i</a:t>
            </a: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).^2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m, b]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lsqfit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(x, y);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 = [m ; b];</a:t>
            </a:r>
          </a:p>
          <a:p>
            <a:pPr marL="0" indent="0">
              <a:buNone/>
            </a:pPr>
            <a:r>
              <a:rPr lang="es-E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err</a:t>
            </a:r>
            <a:r>
              <a:rPr lang="es-E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= </a:t>
            </a:r>
            <a:r>
              <a:rPr lang="es-E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es-E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((y-p(1)*x-p(2)).^2);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sigma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median(err)*1.5;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k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 1:7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E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     = </a:t>
            </a:r>
            <a:r>
              <a:rPr lang="es-E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fminunc</a:t>
            </a:r>
            <a:r>
              <a:rPr lang="es-E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(@(</a:t>
            </a:r>
            <a:r>
              <a:rPr lang="es-E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p)</a:t>
            </a:r>
            <a:r>
              <a:rPr lang="es-E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geterr</a:t>
            </a:r>
            <a:r>
              <a:rPr lang="es-E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E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p,x,y,sigma</a:t>
            </a:r>
            <a:r>
              <a:rPr lang="es-E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), p);</a:t>
            </a:r>
          </a:p>
          <a:p>
            <a:pPr marL="0" indent="0">
              <a:buNone/>
            </a:pPr>
            <a:r>
              <a:rPr lang="es-E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E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err</a:t>
            </a:r>
            <a:r>
              <a:rPr lang="es-E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= </a:t>
            </a:r>
            <a:r>
              <a:rPr lang="es-E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es-E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((y-p(1)*x-p(2)).^2);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sigma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 median(err)*1.5;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 = p(1);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 = p(2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3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Line 2"/>
          <p:cNvSpPr>
            <a:spLocks noChangeShapeType="1"/>
          </p:cNvSpPr>
          <p:nvPr/>
        </p:nvSpPr>
        <p:spPr bwMode="auto">
          <a:xfrm>
            <a:off x="1698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07" name="Line 3"/>
          <p:cNvSpPr>
            <a:spLocks noChangeShapeType="1"/>
          </p:cNvSpPr>
          <p:nvPr/>
        </p:nvSpPr>
        <p:spPr bwMode="auto">
          <a:xfrm flipV="1">
            <a:off x="1546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08" name="Line 4"/>
          <p:cNvSpPr>
            <a:spLocks noChangeShapeType="1"/>
          </p:cNvSpPr>
          <p:nvPr/>
        </p:nvSpPr>
        <p:spPr bwMode="auto">
          <a:xfrm>
            <a:off x="1546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3756025" y="54102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1066800" y="32766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6314" name="Line 10"/>
          <p:cNvSpPr>
            <a:spLocks noChangeShapeType="1"/>
          </p:cNvSpPr>
          <p:nvPr/>
        </p:nvSpPr>
        <p:spPr bwMode="auto">
          <a:xfrm flipV="1">
            <a:off x="4692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15" name="Line 11"/>
          <p:cNvSpPr>
            <a:spLocks noChangeShapeType="1"/>
          </p:cNvSpPr>
          <p:nvPr/>
        </p:nvSpPr>
        <p:spPr bwMode="auto">
          <a:xfrm>
            <a:off x="4692650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19" name="Rectangle 15"/>
          <p:cNvSpPr>
            <a:spLocks noChangeArrowheads="1"/>
          </p:cNvSpPr>
          <p:nvPr/>
        </p:nvSpPr>
        <p:spPr bwMode="auto">
          <a:xfrm>
            <a:off x="304800" y="228600"/>
            <a:ext cx="5334000" cy="92333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5400" dirty="0" smtClean="0">
                <a:solidFill>
                  <a:srgbClr val="000000"/>
                </a:solidFill>
                <a:latin typeface="+mj-lt"/>
              </a:rPr>
              <a:t>Hough transform</a:t>
            </a:r>
          </a:p>
        </p:txBody>
      </p:sp>
      <p:sp>
        <p:nvSpPr>
          <p:cNvPr id="226321" name="Oval 17"/>
          <p:cNvSpPr>
            <a:spLocks noChangeArrowheads="1"/>
          </p:cNvSpPr>
          <p:nvPr/>
        </p:nvSpPr>
        <p:spPr bwMode="auto">
          <a:xfrm>
            <a:off x="2514600" y="43434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2" name="Oval 18"/>
          <p:cNvSpPr>
            <a:spLocks noChangeArrowheads="1"/>
          </p:cNvSpPr>
          <p:nvPr/>
        </p:nvSpPr>
        <p:spPr bwMode="auto">
          <a:xfrm>
            <a:off x="1981200" y="38100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3" name="Oval 19"/>
          <p:cNvSpPr>
            <a:spLocks noChangeArrowheads="1"/>
          </p:cNvSpPr>
          <p:nvPr/>
        </p:nvSpPr>
        <p:spPr bwMode="auto">
          <a:xfrm>
            <a:off x="2263775" y="41148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5" name="Rectangle 21"/>
          <p:cNvSpPr>
            <a:spLocks noChangeArrowheads="1"/>
          </p:cNvSpPr>
          <p:nvPr/>
        </p:nvSpPr>
        <p:spPr bwMode="auto">
          <a:xfrm>
            <a:off x="381000" y="1128713"/>
            <a:ext cx="7127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26326" name="Text Box 22"/>
          <p:cNvSpPr txBox="1">
            <a:spLocks noChangeArrowheads="1"/>
          </p:cNvSpPr>
          <p:nvPr/>
        </p:nvSpPr>
        <p:spPr bwMode="auto">
          <a:xfrm>
            <a:off x="5241925" y="5676900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26330" name="Freeform 26"/>
          <p:cNvSpPr>
            <a:spLocks/>
          </p:cNvSpPr>
          <p:nvPr/>
        </p:nvSpPr>
        <p:spPr bwMode="auto">
          <a:xfrm>
            <a:off x="5029200" y="3048000"/>
            <a:ext cx="1981200" cy="23749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1" name="Line 27"/>
          <p:cNvSpPr>
            <a:spLocks noChangeShapeType="1"/>
          </p:cNvSpPr>
          <p:nvPr/>
        </p:nvSpPr>
        <p:spPr bwMode="auto">
          <a:xfrm flipV="1">
            <a:off x="1600200" y="4419600"/>
            <a:ext cx="9906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graphicFrame>
        <p:nvGraphicFramePr>
          <p:cNvPr id="226332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517835"/>
              </p:ext>
            </p:extLst>
          </p:nvPr>
        </p:nvGraphicFramePr>
        <p:xfrm>
          <a:off x="2767892" y="2302775"/>
          <a:ext cx="3251908" cy="496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5" name="Equation" r:id="rId4" imgW="1320480" imgH="203040" progId="Equation.3">
                  <p:embed/>
                </p:oleObj>
              </mc:Choice>
              <mc:Fallback>
                <p:oleObj name="Equation" r:id="rId4" imgW="1320480" imgH="203040" progId="Equation.3">
                  <p:embed/>
                  <p:pic>
                    <p:nvPicPr>
                      <p:cNvPr id="22633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892" y="2302775"/>
                        <a:ext cx="3251908" cy="4962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33" name="Object 29"/>
          <p:cNvGraphicFramePr>
            <a:graphicFrameLocks noChangeAspect="1"/>
          </p:cNvGraphicFramePr>
          <p:nvPr/>
        </p:nvGraphicFramePr>
        <p:xfrm>
          <a:off x="2093913" y="4800600"/>
          <a:ext cx="4206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6" name="Equation" r:id="rId6" imgW="177480" imgH="177480" progId="Equation.3">
                  <p:embed/>
                </p:oleObj>
              </mc:Choice>
              <mc:Fallback>
                <p:oleObj name="Equation" r:id="rId6" imgW="177480" imgH="177480" progId="Equation.3">
                  <p:embed/>
                  <p:pic>
                    <p:nvPicPr>
                      <p:cNvPr id="22633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4800600"/>
                        <a:ext cx="420687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34" name="Object 30"/>
          <p:cNvGraphicFramePr>
            <a:graphicFrameLocks noChangeAspect="1"/>
          </p:cNvGraphicFramePr>
          <p:nvPr/>
        </p:nvGraphicFramePr>
        <p:xfrm>
          <a:off x="1828800" y="4419600"/>
          <a:ext cx="360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7" name="Equation" r:id="rId8" imgW="152280" imgH="164880" progId="Equation.3">
                  <p:embed/>
                </p:oleObj>
              </mc:Choice>
              <mc:Fallback>
                <p:oleObj name="Equation" r:id="rId8" imgW="152280" imgH="164880" progId="Equation.3">
                  <p:embed/>
                  <p:pic>
                    <p:nvPicPr>
                      <p:cNvPr id="22633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419600"/>
                        <a:ext cx="36036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35" name="Freeform 31"/>
          <p:cNvSpPr>
            <a:spLocks/>
          </p:cNvSpPr>
          <p:nvPr/>
        </p:nvSpPr>
        <p:spPr bwMode="auto">
          <a:xfrm>
            <a:off x="1905000" y="5029200"/>
            <a:ext cx="177800" cy="304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96"/>
              </a:cxn>
              <a:cxn ang="0">
                <a:pos x="96" y="192"/>
              </a:cxn>
            </a:cxnLst>
            <a:rect l="0" t="0" r="r" b="b"/>
            <a:pathLst>
              <a:path w="112" h="192">
                <a:moveTo>
                  <a:pt x="0" y="0"/>
                </a:moveTo>
                <a:cubicBezTo>
                  <a:pt x="40" y="32"/>
                  <a:pt x="80" y="64"/>
                  <a:pt x="96" y="96"/>
                </a:cubicBezTo>
                <a:cubicBezTo>
                  <a:pt x="112" y="128"/>
                  <a:pt x="104" y="160"/>
                  <a:pt x="96" y="192"/>
                </a:cubicBezTo>
              </a:path>
            </a:pathLst>
          </a:custGeom>
          <a:noFill/>
          <a:ln w="254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6" name="Freeform 32"/>
          <p:cNvSpPr>
            <a:spLocks/>
          </p:cNvSpPr>
          <p:nvPr/>
        </p:nvSpPr>
        <p:spPr bwMode="auto">
          <a:xfrm>
            <a:off x="4800600" y="3124200"/>
            <a:ext cx="2438400" cy="19050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7" name="Freeform 33"/>
          <p:cNvSpPr>
            <a:spLocks/>
          </p:cNvSpPr>
          <p:nvPr/>
        </p:nvSpPr>
        <p:spPr bwMode="auto">
          <a:xfrm>
            <a:off x="4724400" y="3429000"/>
            <a:ext cx="2438400" cy="11430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0" name="Oval 16"/>
          <p:cNvSpPr>
            <a:spLocks noChangeArrowheads="1"/>
          </p:cNvSpPr>
          <p:nvPr/>
        </p:nvSpPr>
        <p:spPr bwMode="auto">
          <a:xfrm>
            <a:off x="5715000" y="4267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8" name="Rectangle 34"/>
          <p:cNvSpPr>
            <a:spLocks noChangeArrowheads="1"/>
          </p:cNvSpPr>
          <p:nvPr/>
        </p:nvSpPr>
        <p:spPr bwMode="auto">
          <a:xfrm>
            <a:off x="177800" y="1790433"/>
            <a:ext cx="8839200" cy="52322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Futura Bk BT" pitchFamily="34" charset="0"/>
              </a:rPr>
              <a:t>Use a polar representation for the parameter space </a:t>
            </a:r>
          </a:p>
        </p:txBody>
      </p:sp>
      <p:graphicFrame>
        <p:nvGraphicFramePr>
          <p:cNvPr id="226339" name="Object 35"/>
          <p:cNvGraphicFramePr>
            <a:graphicFrameLocks noChangeAspect="1"/>
          </p:cNvGraphicFramePr>
          <p:nvPr/>
        </p:nvGraphicFramePr>
        <p:xfrm>
          <a:off x="7620000" y="5486400"/>
          <a:ext cx="420688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8" name="Equation" r:id="rId10" imgW="177480" imgH="177480" progId="Equation.3">
                  <p:embed/>
                </p:oleObj>
              </mc:Choice>
              <mc:Fallback>
                <p:oleObj name="Equation" r:id="rId10" imgW="177480" imgH="177480" progId="Equation.3">
                  <p:embed/>
                  <p:pic>
                    <p:nvPicPr>
                      <p:cNvPr id="226339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5486400"/>
                        <a:ext cx="420688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40" name="Object 36"/>
          <p:cNvGraphicFramePr>
            <a:graphicFrameLocks noChangeAspect="1"/>
          </p:cNvGraphicFramePr>
          <p:nvPr/>
        </p:nvGraphicFramePr>
        <p:xfrm>
          <a:off x="4114800" y="3124200"/>
          <a:ext cx="360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9" name="Equation" r:id="rId11" imgW="152280" imgH="164880" progId="Equation.3">
                  <p:embed/>
                </p:oleObj>
              </mc:Choice>
              <mc:Fallback>
                <p:oleObj name="Equation" r:id="rId11" imgW="152280" imgH="164880" progId="Equation.3">
                  <p:embed/>
                  <p:pic>
                    <p:nvPicPr>
                      <p:cNvPr id="22634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36036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9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6" grpId="0" animBg="1"/>
      <p:bldP spid="226322" grpId="0" animBg="1"/>
      <p:bldP spid="226323" grpId="0" animBg="1"/>
      <p:bldP spid="226330" grpId="0" animBg="1"/>
      <p:bldP spid="226331" grpId="0" animBg="1"/>
      <p:bldP spid="226335" grpId="0" animBg="1"/>
      <p:bldP spid="226336" grpId="0" animBg="1"/>
      <p:bldP spid="2263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76236"/>
            <a:ext cx="5785224" cy="675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[m, b]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houghfit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y)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y = mx + b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x*cos(theta) + y*sin(theta) = r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find line that best predicts y given x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minimize </a:t>
            </a:r>
            <a:r>
              <a:rPr lang="en-US" sz="1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sum_i</a:t>
            </a: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(m*</a:t>
            </a:r>
            <a:r>
              <a:rPr lang="en-US" sz="1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x_i</a:t>
            </a: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b - </a:t>
            </a:r>
            <a:r>
              <a:rPr lang="en-US" sz="1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y_i</a:t>
            </a: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).^2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thetas = (-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pi+pi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/50):(pi/100):pi; </a:t>
            </a: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costhetas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cos(thetas);  </a:t>
            </a: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sinthetas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sin(thetas);</a:t>
            </a: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stepr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0.005;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1; 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count </a:t>
            </a:r>
            <a:r>
              <a:rPr lang="en-US" sz="1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hough</a:t>
            </a: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votes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counts = zeros(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(thetas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),(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maxr-minr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)/stepr+1);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for k = 1:numel(x)</a:t>
            </a:r>
          </a:p>
          <a:p>
            <a:pPr marL="0" indent="0">
              <a:buNone/>
            </a:pPr>
            <a:r>
              <a:rPr lang="es-E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r = x(k)*</a:t>
            </a:r>
            <a:r>
              <a:rPr lang="es-E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costhetas</a:t>
            </a:r>
            <a:r>
              <a:rPr lang="es-E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+ y(k)*</a:t>
            </a:r>
            <a:r>
              <a:rPr lang="es-E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sinthetas</a:t>
            </a:r>
            <a:r>
              <a:rPr lang="es-E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 </a:t>
            </a: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only count parameters within the range of r</a:t>
            </a:r>
          </a:p>
          <a:p>
            <a:pPr marL="0" indent="0">
              <a:buNone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inrange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find(r &gt;=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&amp; r &lt;=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endParaRPr lang="en-US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rnum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round((r(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inrange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)-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minr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)/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stepr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)+1;</a:t>
            </a:r>
          </a:p>
          <a:p>
            <a:pPr marL="0" indent="0">
              <a:buNone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ind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 sub2ind(size(counts),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inrange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rnum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counts(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= counts(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+ 1;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834966" y="176236"/>
            <a:ext cx="454809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smooth the bin counts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counts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imfilter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(counts,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fspecial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('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gaussian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', 5, 0.75));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get best theta, rho and show counts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maxind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 = max(counts(:));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thetaind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rind] =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ind2sub(size(counts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maxind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theta = thetas(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thetaind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stepr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*(rind-1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convert to slope-intercept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 = r/sin(theta);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 = -cos(theta)/sin(theta);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9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2971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2819400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8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14237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3505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/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3200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7161213" y="3657600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9" name="Equation" r:id="rId6" imgW="520560" imgH="215640" progId="Equation.3">
                  <p:embed/>
                </p:oleObj>
              </mc:Choice>
              <mc:Fallback>
                <p:oleObj name="Equation" r:id="rId6" imgW="520560" imgH="215640" progId="Equation.3">
                  <p:embed/>
                  <p:pic>
                    <p:nvPicPr>
                      <p:cNvPr id="48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213" y="3657600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52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Sample</a:t>
            </a:r>
            <a:r>
              <a:rPr lang="en-US" sz="2000" dirty="0" smtClean="0">
                <a:cs typeface="Arial" charset="0"/>
              </a:rPr>
              <a:t> (randomly) the number of points required to fit the model (#=2)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Solve</a:t>
            </a:r>
            <a:r>
              <a:rPr lang="en-US" sz="2000" dirty="0" smtClean="0">
                <a:cs typeface="Arial" charset="0"/>
              </a:rPr>
              <a:t> for model parameters using samples 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Score</a:t>
            </a:r>
            <a:r>
              <a:rPr lang="en-US" sz="2000" dirty="0" smtClean="0"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cs typeface="Arial" charset="0"/>
            </a:endParaRPr>
          </a:p>
          <a:p>
            <a:pPr marL="342900" indent="-342900"/>
            <a:r>
              <a:rPr lang="en-US" sz="2000" b="1" dirty="0" smtClean="0">
                <a:cs typeface="Arial" charset="0"/>
              </a:rPr>
              <a:t>Repeat</a:t>
            </a:r>
            <a:r>
              <a:rPr lang="en-US" sz="2000" dirty="0" smtClean="0">
                <a:cs typeface="Arial" charset="0"/>
              </a:rPr>
              <a:t> 1-3 until the best model is found with high confidence</a:t>
            </a:r>
            <a:endParaRPr lang="en-US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5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270"/>
            <a:ext cx="7886700" cy="65980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4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fr-F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[m, b] = </a:t>
            </a:r>
            <a:r>
              <a:rPr lang="fr-FR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ransacfit</a:t>
            </a:r>
            <a:r>
              <a:rPr lang="fr-F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y)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y = mx + b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N = 200;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thresh = 0.03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bestcount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pPr marL="0" indent="0">
              <a:buNone/>
            </a:pPr>
            <a:endParaRPr lang="en-US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k = 1:N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randperm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(x));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x(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(1:2));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ty = y(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(1:2));</a:t>
            </a:r>
          </a:p>
          <a:p>
            <a:pPr marL="0" indent="0">
              <a:buNone/>
            </a:pPr>
            <a:r>
              <a:rPr lang="pl-PL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m = (ty(2)-ty(1)) ./ (tx(2)-tx(1));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b = ty(2)-m*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(2);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sum(abs(y-m*x-b)&lt;thresh);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if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bestcount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bestcount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inliers = (abs(y - m*x - b) &lt; thresh);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end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total least square fitting on inliers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m, b]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total_lsqfit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(x(inliers), y(inliers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fitting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demo_linefit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npts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outliers, noise, method)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npts</a:t>
            </a:r>
            <a:r>
              <a:rPr lang="en-US" dirty="0" smtClean="0"/>
              <a:t>: number of points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outliers</a:t>
            </a:r>
            <a:r>
              <a:rPr lang="en-US" dirty="0" smtClean="0"/>
              <a:t>: number of outliers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noise</a:t>
            </a:r>
            <a:r>
              <a:rPr lang="en-US" dirty="0" smtClean="0"/>
              <a:t>: noise level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</a:p>
          <a:p>
            <a:pPr lvl="1"/>
            <a:r>
              <a:rPr lang="en-US" dirty="0" err="1" smtClean="0"/>
              <a:t>lsq</a:t>
            </a:r>
            <a:r>
              <a:rPr lang="en-US" dirty="0"/>
              <a:t>: least </a:t>
            </a:r>
            <a:r>
              <a:rPr lang="en-US" dirty="0" smtClean="0"/>
              <a:t>squares</a:t>
            </a:r>
          </a:p>
          <a:p>
            <a:pPr lvl="1"/>
            <a:r>
              <a:rPr lang="en-US" dirty="0" err="1" smtClean="0"/>
              <a:t>tlsq</a:t>
            </a:r>
            <a:r>
              <a:rPr lang="en-US" dirty="0"/>
              <a:t>: total least </a:t>
            </a:r>
            <a:r>
              <a:rPr lang="en-US" dirty="0" smtClean="0"/>
              <a:t>squares</a:t>
            </a:r>
          </a:p>
          <a:p>
            <a:pPr lvl="1"/>
            <a:r>
              <a:rPr lang="en-US" dirty="0" err="1" smtClean="0"/>
              <a:t>rlsq</a:t>
            </a:r>
            <a:r>
              <a:rPr lang="en-US" dirty="0"/>
              <a:t>: robust least </a:t>
            </a:r>
            <a:r>
              <a:rPr lang="en-US" dirty="0" smtClean="0"/>
              <a:t>squares</a:t>
            </a:r>
          </a:p>
          <a:p>
            <a:pPr lvl="1"/>
            <a:r>
              <a:rPr lang="en-US" dirty="0" err="1" smtClean="0"/>
              <a:t>hough</a:t>
            </a:r>
            <a:r>
              <a:rPr lang="en-US" dirty="0"/>
              <a:t>: </a:t>
            </a:r>
            <a:r>
              <a:rPr lang="en-US" dirty="0" err="1"/>
              <a:t>hough</a:t>
            </a:r>
            <a:r>
              <a:rPr lang="en-US" dirty="0"/>
              <a:t> </a:t>
            </a:r>
            <a:r>
              <a:rPr lang="en-US" dirty="0" smtClean="0"/>
              <a:t>transform</a:t>
            </a:r>
          </a:p>
          <a:p>
            <a:pPr lvl="1"/>
            <a:r>
              <a:rPr lang="en-US" dirty="0" err="1" smtClean="0"/>
              <a:t>ransac</a:t>
            </a:r>
            <a:r>
              <a:rPr lang="en-US" dirty="0"/>
              <a:t>: RANSAC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algorithm should I use?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If we know which points belong to the line, how do we find the “optimal” line parameters?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Least squares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What if there are outliers?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Robust fitting, RANSAC</a:t>
            </a: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dirty="0"/>
              <a:t>What if there are many lines?</a:t>
            </a:r>
          </a:p>
          <a:p>
            <a:pPr lvl="1"/>
            <a:r>
              <a:rPr lang="en-US" dirty="0"/>
              <a:t>Voting methods: RANSAC, Hough transform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61753" y="6550223"/>
            <a:ext cx="188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9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7886700" cy="1325563"/>
          </a:xfrm>
        </p:spPr>
        <p:txBody>
          <a:bodyPr/>
          <a:lstStyle/>
          <a:p>
            <a:r>
              <a:rPr lang="en-US" dirty="0" smtClean="0"/>
              <a:t>Alignment as fitting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Previous lectures: fitting a model to features in one image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Alignment: fitting a model to a transformation between pairs of features (</a:t>
            </a:r>
            <a:r>
              <a:rPr lang="en-US" i="1" dirty="0" smtClean="0"/>
              <a:t>matches</a:t>
            </a:r>
            <a:r>
              <a:rPr lang="en-US" dirty="0" smtClean="0"/>
              <a:t>) in two images</a:t>
            </a:r>
          </a:p>
          <a:p>
            <a:pPr>
              <a:buFontTx/>
              <a:buChar char="•"/>
            </a:pPr>
            <a:endParaRPr lang="en-US" dirty="0" smtClean="0"/>
          </a:p>
        </p:txBody>
      </p:sp>
      <p:graphicFrame>
        <p:nvGraphicFramePr>
          <p:cNvPr id="4098" name="Object 4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440455453"/>
              </p:ext>
            </p:extLst>
          </p:nvPr>
        </p:nvGraphicFramePr>
        <p:xfrm>
          <a:off x="6125369" y="2410702"/>
          <a:ext cx="21336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0" name="Equation" r:id="rId4" imgW="1143000" imgH="342720" progId="Equation.3">
                  <p:embed/>
                </p:oleObj>
              </mc:Choice>
              <mc:Fallback>
                <p:oleObj name="Equation" r:id="rId4" imgW="1143000" imgH="342720" progId="Equation.3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5369" y="2410702"/>
                        <a:ext cx="2133600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02" name="Group 5"/>
          <p:cNvGrpSpPr>
            <a:grpSpLocks/>
          </p:cNvGrpSpPr>
          <p:nvPr/>
        </p:nvGrpSpPr>
        <p:grpSpPr bwMode="auto">
          <a:xfrm>
            <a:off x="2057400" y="1828800"/>
            <a:ext cx="1555750" cy="1447800"/>
            <a:chOff x="796" y="863"/>
            <a:chExt cx="1316" cy="1249"/>
          </a:xfrm>
        </p:grpSpPr>
        <p:sp>
          <p:nvSpPr>
            <p:cNvPr id="4126" name="Line 6"/>
            <p:cNvSpPr>
              <a:spLocks noChangeShapeType="1"/>
            </p:cNvSpPr>
            <p:nvPr/>
          </p:nvSpPr>
          <p:spPr bwMode="auto">
            <a:xfrm flipV="1">
              <a:off x="796" y="863"/>
              <a:ext cx="1316" cy="124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Oval 7"/>
            <p:cNvSpPr>
              <a:spLocks noChangeAspect="1" noChangeArrowheads="1"/>
            </p:cNvSpPr>
            <p:nvPr/>
          </p:nvSpPr>
          <p:spPr bwMode="auto">
            <a:xfrm>
              <a:off x="960" y="1749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Oval 8"/>
            <p:cNvSpPr>
              <a:spLocks noChangeAspect="1" noChangeArrowheads="1"/>
            </p:cNvSpPr>
            <p:nvPr/>
          </p:nvSpPr>
          <p:spPr bwMode="auto">
            <a:xfrm>
              <a:off x="1200" y="170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Oval 9"/>
            <p:cNvSpPr>
              <a:spLocks noChangeAspect="1" noChangeArrowheads="1"/>
            </p:cNvSpPr>
            <p:nvPr/>
          </p:nvSpPr>
          <p:spPr bwMode="auto">
            <a:xfrm>
              <a:off x="1344" y="141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Oval 10"/>
            <p:cNvSpPr>
              <a:spLocks noChangeAspect="1" noChangeArrowheads="1"/>
            </p:cNvSpPr>
            <p:nvPr/>
          </p:nvSpPr>
          <p:spPr bwMode="auto">
            <a:xfrm>
              <a:off x="1584" y="136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Oval 11"/>
            <p:cNvSpPr>
              <a:spLocks noChangeAspect="1" noChangeArrowheads="1"/>
            </p:cNvSpPr>
            <p:nvPr/>
          </p:nvSpPr>
          <p:spPr bwMode="auto">
            <a:xfrm>
              <a:off x="1776" y="112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Oval 12"/>
            <p:cNvSpPr>
              <a:spLocks noChangeAspect="1" noChangeArrowheads="1"/>
            </p:cNvSpPr>
            <p:nvPr/>
          </p:nvSpPr>
          <p:spPr bwMode="auto">
            <a:xfrm>
              <a:off x="1941" y="93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Oval 13"/>
            <p:cNvSpPr>
              <a:spLocks noChangeAspect="1" noChangeArrowheads="1"/>
            </p:cNvSpPr>
            <p:nvPr/>
          </p:nvSpPr>
          <p:spPr bwMode="auto">
            <a:xfrm>
              <a:off x="1344" y="155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Oval 14"/>
            <p:cNvSpPr>
              <a:spLocks noChangeAspect="1" noChangeArrowheads="1"/>
            </p:cNvSpPr>
            <p:nvPr/>
          </p:nvSpPr>
          <p:spPr bwMode="auto">
            <a:xfrm>
              <a:off x="2037" y="98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Oval 15"/>
            <p:cNvSpPr>
              <a:spLocks noChangeAspect="1" noChangeArrowheads="1"/>
            </p:cNvSpPr>
            <p:nvPr/>
          </p:nvSpPr>
          <p:spPr bwMode="auto">
            <a:xfrm>
              <a:off x="912" y="203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099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981700" y="5638800"/>
          <a:ext cx="2324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1" name="Equation" r:id="rId6" imgW="1307880" imgH="342720" progId="Equation.3">
                  <p:embed/>
                </p:oleObj>
              </mc:Choice>
              <mc:Fallback>
                <p:oleObj name="Equation" r:id="rId6" imgW="1307880" imgH="342720" progId="Equation.3">
                  <p:embed/>
                  <p:pic>
                    <p:nvPicPr>
                      <p:cNvPr id="4099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5638800"/>
                        <a:ext cx="23241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4586288" y="1955800"/>
            <a:ext cx="3414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latin typeface="Arial" pitchFamily="34" charset="0"/>
              </a:rPr>
              <a:t>Find model </a:t>
            </a:r>
            <a:r>
              <a:rPr lang="en-US" sz="2000" b="0" i="1">
                <a:latin typeface="Arial" pitchFamily="34" charset="0"/>
              </a:rPr>
              <a:t>M</a:t>
            </a:r>
            <a:r>
              <a:rPr lang="en-US" sz="2000" b="0">
                <a:latin typeface="Arial" pitchFamily="34" charset="0"/>
              </a:rPr>
              <a:t> that minimizes</a:t>
            </a:r>
          </a:p>
        </p:txBody>
      </p:sp>
      <p:sp>
        <p:nvSpPr>
          <p:cNvPr id="4104" name="Text Box 18"/>
          <p:cNvSpPr txBox="1">
            <a:spLocks noChangeArrowheads="1"/>
          </p:cNvSpPr>
          <p:nvPr/>
        </p:nvSpPr>
        <p:spPr bwMode="auto">
          <a:xfrm>
            <a:off x="5764213" y="4848225"/>
            <a:ext cx="2665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latin typeface="Arial" pitchFamily="34" charset="0"/>
              </a:rPr>
              <a:t>Find transformation </a:t>
            </a:r>
            <a:r>
              <a:rPr lang="en-US" sz="2000" b="0" i="1">
                <a:latin typeface="Arial" pitchFamily="34" charset="0"/>
              </a:rPr>
              <a:t>T</a:t>
            </a:r>
            <a:r>
              <a:rPr lang="en-US" sz="2000" b="0">
                <a:latin typeface="Arial" pitchFamily="34" charset="0"/>
              </a:rPr>
              <a:t> </a:t>
            </a:r>
            <a:br>
              <a:rPr lang="en-US" sz="2000" b="0">
                <a:latin typeface="Arial" pitchFamily="34" charset="0"/>
              </a:rPr>
            </a:br>
            <a:r>
              <a:rPr lang="en-US" sz="2000" b="0">
                <a:latin typeface="Arial" pitchFamily="34" charset="0"/>
              </a:rPr>
              <a:t>that minimizes</a:t>
            </a:r>
          </a:p>
        </p:txBody>
      </p:sp>
      <p:sp>
        <p:nvSpPr>
          <p:cNvPr id="4105" name="Text Box 19"/>
          <p:cNvSpPr txBox="1">
            <a:spLocks noChangeArrowheads="1"/>
          </p:cNvSpPr>
          <p:nvPr/>
        </p:nvSpPr>
        <p:spPr bwMode="auto">
          <a:xfrm>
            <a:off x="3676650" y="14478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M</a:t>
            </a:r>
          </a:p>
        </p:txBody>
      </p:sp>
      <p:sp>
        <p:nvSpPr>
          <p:cNvPr id="4106" name="Text Box 20"/>
          <p:cNvSpPr txBox="1">
            <a:spLocks noChangeArrowheads="1"/>
          </p:cNvSpPr>
          <p:nvPr/>
        </p:nvSpPr>
        <p:spPr bwMode="auto">
          <a:xfrm>
            <a:off x="2393950" y="2057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x</a:t>
            </a:r>
            <a:r>
              <a:rPr lang="en-US" b="0" i="1" baseline="-25000"/>
              <a:t>i</a:t>
            </a:r>
          </a:p>
        </p:txBody>
      </p:sp>
      <p:grpSp>
        <p:nvGrpSpPr>
          <p:cNvPr id="4107" name="Group 21"/>
          <p:cNvGrpSpPr>
            <a:grpSpLocks/>
          </p:cNvGrpSpPr>
          <p:nvPr/>
        </p:nvGrpSpPr>
        <p:grpSpPr bwMode="auto">
          <a:xfrm>
            <a:off x="1035050" y="4572000"/>
            <a:ext cx="4375150" cy="1981200"/>
            <a:chOff x="192" y="2880"/>
            <a:chExt cx="2756" cy="1248"/>
          </a:xfrm>
        </p:grpSpPr>
        <p:grpSp>
          <p:nvGrpSpPr>
            <p:cNvPr id="4108" name="Group 22"/>
            <p:cNvGrpSpPr>
              <a:grpSpLocks/>
            </p:cNvGrpSpPr>
            <p:nvPr/>
          </p:nvGrpSpPr>
          <p:grpSpPr bwMode="auto">
            <a:xfrm>
              <a:off x="192" y="2906"/>
              <a:ext cx="2756" cy="1222"/>
              <a:chOff x="1276" y="2666"/>
              <a:chExt cx="3284" cy="1462"/>
            </a:xfrm>
          </p:grpSpPr>
          <p:sp>
            <p:nvSpPr>
              <p:cNvPr id="4113" name="Line 23"/>
              <p:cNvSpPr>
                <a:spLocks noChangeShapeType="1"/>
              </p:cNvSpPr>
              <p:nvPr/>
            </p:nvSpPr>
            <p:spPr bwMode="auto">
              <a:xfrm flipV="1">
                <a:off x="2860" y="3434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AutoShape 24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276" y="2666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5" name="Oval 25"/>
              <p:cNvSpPr>
                <a:spLocks noChangeAspect="1" noChangeArrowheads="1"/>
              </p:cNvSpPr>
              <p:nvPr/>
            </p:nvSpPr>
            <p:spPr bwMode="auto">
              <a:xfrm>
                <a:off x="1941" y="283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6" name="Oval 26"/>
              <p:cNvSpPr>
                <a:spLocks noChangeAspect="1" noChangeArrowheads="1"/>
              </p:cNvSpPr>
              <p:nvPr/>
            </p:nvSpPr>
            <p:spPr bwMode="auto">
              <a:xfrm>
                <a:off x="2325" y="3866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7" name="Oval 27"/>
              <p:cNvSpPr>
                <a:spLocks noChangeAspect="1" noChangeArrowheads="1"/>
              </p:cNvSpPr>
              <p:nvPr/>
            </p:nvSpPr>
            <p:spPr bwMode="auto">
              <a:xfrm>
                <a:off x="1872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8" name="Oval 28"/>
              <p:cNvSpPr>
                <a:spLocks noChangeAspect="1" noChangeArrowheads="1"/>
              </p:cNvSpPr>
              <p:nvPr/>
            </p:nvSpPr>
            <p:spPr bwMode="auto">
              <a:xfrm>
                <a:off x="1413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9" name="Oval 29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0" name="AutoShape 30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 rot="1247942">
                <a:off x="3628" y="2954"/>
                <a:ext cx="932" cy="1126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1" name="Oval 31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2" name="Oval 32"/>
              <p:cNvSpPr>
                <a:spLocks noChangeAspect="1" noChangeArrowheads="1"/>
              </p:cNvSpPr>
              <p:nvPr/>
            </p:nvSpPr>
            <p:spPr bwMode="auto">
              <a:xfrm>
                <a:off x="4176" y="3887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3" name="Oval 33"/>
              <p:cNvSpPr>
                <a:spLocks noChangeAspect="1" noChangeArrowheads="1"/>
              </p:cNvSpPr>
              <p:nvPr/>
            </p:nvSpPr>
            <p:spPr bwMode="auto">
              <a:xfrm>
                <a:off x="3936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4" name="Oval 34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5" name="Oval 35"/>
              <p:cNvSpPr>
                <a:spLocks noChangeAspect="1" noChangeArrowheads="1"/>
              </p:cNvSpPr>
              <p:nvPr/>
            </p:nvSpPr>
            <p:spPr bwMode="auto">
              <a:xfrm>
                <a:off x="4293" y="340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9" name="Text Box 36"/>
            <p:cNvSpPr txBox="1">
              <a:spLocks noChangeArrowheads="1"/>
            </p:cNvSpPr>
            <p:nvPr/>
          </p:nvSpPr>
          <p:spPr bwMode="auto">
            <a:xfrm>
              <a:off x="1649" y="321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T</a:t>
              </a:r>
            </a:p>
          </p:txBody>
        </p:sp>
        <p:sp>
          <p:nvSpPr>
            <p:cNvPr id="4110" name="Text Box 37"/>
            <p:cNvSpPr txBox="1">
              <a:spLocks noChangeArrowheads="1"/>
            </p:cNvSpPr>
            <p:nvPr/>
          </p:nvSpPr>
          <p:spPr bwMode="auto">
            <a:xfrm>
              <a:off x="480" y="2880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x</a:t>
              </a:r>
              <a:r>
                <a:rPr lang="en-US" b="0" i="1" baseline="-25000"/>
                <a:t>i</a:t>
              </a:r>
            </a:p>
          </p:txBody>
        </p:sp>
        <p:sp>
          <p:nvSpPr>
            <p:cNvPr id="4111" name="Text Box 38"/>
            <p:cNvSpPr txBox="1">
              <a:spLocks noChangeArrowheads="1"/>
            </p:cNvSpPr>
            <p:nvPr/>
          </p:nvSpPr>
          <p:spPr bwMode="auto">
            <a:xfrm>
              <a:off x="2448" y="3072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x</a:t>
              </a:r>
              <a:r>
                <a:rPr lang="en-US" b="0" i="1" baseline="-25000"/>
                <a:t>i</a:t>
              </a:r>
            </a:p>
          </p:txBody>
        </p:sp>
        <p:sp>
          <p:nvSpPr>
            <p:cNvPr id="4112" name="Text Box 39"/>
            <p:cNvSpPr txBox="1">
              <a:spLocks noChangeArrowheads="1"/>
            </p:cNvSpPr>
            <p:nvPr/>
          </p:nvSpPr>
          <p:spPr bwMode="auto">
            <a:xfrm>
              <a:off x="2532" y="3081"/>
              <a:ext cx="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>
                  <a:cs typeface="Times New Roman" pitchFamily="18" charset="0"/>
                </a:rPr>
                <a:t>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96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 if you want to align but have no prior matched pairs?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Hough transform and RANSAC not applicable</a:t>
            </a:r>
          </a:p>
          <a:p>
            <a:endParaRPr lang="en-US" dirty="0" smtClean="0"/>
          </a:p>
          <a:p>
            <a:r>
              <a:rPr lang="en-US" dirty="0" smtClean="0"/>
              <a:t>Important applications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55650" name="Picture 2" descr="http://www.judiciaryreport.com/images/brain-scans-84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81400"/>
            <a:ext cx="3352800" cy="2011680"/>
          </a:xfrm>
          <a:prstGeom prst="rect">
            <a:avLst/>
          </a:prstGeom>
          <a:noFill/>
        </p:spPr>
      </p:pic>
      <p:pic>
        <p:nvPicPr>
          <p:cNvPr id="155652" name="Picture 4" descr="http://cgg-journal.com/2004-2/02/image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581400"/>
            <a:ext cx="2088292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5715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Medical imaging: match brain scans or contours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57150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Robotics: match point 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40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22987"/>
          </a:xfrm>
        </p:spPr>
        <p:txBody>
          <a:bodyPr>
            <a:normAutofit/>
          </a:bodyPr>
          <a:lstStyle/>
          <a:p>
            <a:r>
              <a:rPr lang="en-US" dirty="0" smtClean="0"/>
              <a:t>HW 2 due 11:59 PM Oct 9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001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19" y="0"/>
            <a:ext cx="8348009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Iterative Closest Points (ICP) Algorithm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	Goal: estimate transform between two dense sets of points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Initialize</a:t>
            </a:r>
            <a:r>
              <a:rPr lang="en-US" sz="2600" dirty="0" smtClean="0"/>
              <a:t> transformation (e.g., compute difference in means and scale)</a:t>
            </a:r>
            <a:endParaRPr lang="en-US" sz="2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Assign</a:t>
            </a:r>
            <a:r>
              <a:rPr lang="en-US" sz="2600" dirty="0" smtClean="0"/>
              <a:t> each point in {Set 1} to its nearest neighbor in {Set 2}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Estimate</a:t>
            </a:r>
            <a:r>
              <a:rPr lang="en-US" sz="2600" dirty="0" smtClean="0"/>
              <a:t> transformation parameters </a:t>
            </a:r>
          </a:p>
          <a:p>
            <a:pPr marL="914400" lvl="1" indent="-514350"/>
            <a:r>
              <a:rPr lang="en-US" sz="2200" dirty="0" smtClean="0"/>
              <a:t>e.g., least squares or robust least squares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Transform</a:t>
            </a:r>
            <a:r>
              <a:rPr lang="en-US" sz="2600" dirty="0" smtClean="0"/>
              <a:t> the points in {Set 1} using estimated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Repeat</a:t>
            </a:r>
            <a:r>
              <a:rPr lang="en-US" sz="2600" dirty="0" smtClean="0"/>
              <a:t> steps 2-4 until change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34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793"/>
            <a:ext cx="7886700" cy="1325563"/>
          </a:xfrm>
        </p:spPr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20161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6193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8114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57200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Given matched points in {A} and {B}, estimate the translation of the object</a:t>
            </a:r>
            <a:endParaRPr lang="en-US" sz="2000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3352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7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037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5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173747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Least squares solution</a:t>
            </a:r>
            <a:endParaRPr lang="en-US" sz="2400" b="1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00800" y="43434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8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3434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2000" y="4559212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Write down objective function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Derived solution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Compute derivative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Compute solution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Computational solution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Write in form Ax=b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Solve using pseudo-inverse or eigenvalue  decomposition</a:t>
            </a:r>
            <a:endParaRPr lang="en-US" dirty="0"/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6553200" y="5372947"/>
          <a:ext cx="1905000" cy="148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9" name="Equation" r:id="rId6" imgW="1498320" imgH="1168200" progId="Equation.3">
                  <p:embed/>
                </p:oleObj>
              </mc:Choice>
              <mc:Fallback>
                <p:oleObj name="Equation" r:id="rId6" imgW="1498320" imgH="1168200" progId="Equation.3">
                  <p:embed/>
                  <p:pic>
                    <p:nvPicPr>
                      <p:cNvPr id="2375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372947"/>
                        <a:ext cx="1905000" cy="14850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RANSAC solution</a:t>
            </a:r>
            <a:endParaRPr lang="en-US" sz="2400" b="1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5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Sample a set of matching points (1 pair)</a:t>
            </a:r>
          </a:p>
          <a:p>
            <a:pPr marL="342900" indent="-342900">
              <a:buAutoNum type="arabicPeriod"/>
            </a:pPr>
            <a:r>
              <a:rPr lang="en-US" dirty="0" smtClean="0"/>
              <a:t>Solve for transformation parameters</a:t>
            </a:r>
          </a:p>
          <a:p>
            <a:pPr marL="342900" indent="-342900">
              <a:buAutoNum type="arabicPeriod"/>
            </a:pPr>
            <a:r>
              <a:rPr lang="en-US" dirty="0" smtClean="0"/>
              <a:t>Score parameters with number of inliers</a:t>
            </a:r>
          </a:p>
          <a:p>
            <a:pPr marL="342900" indent="-342900">
              <a:buAutoNum type="arabicPeriod"/>
            </a:pPr>
            <a:r>
              <a:rPr lang="en-US" dirty="0" smtClean="0"/>
              <a:t>Repeat steps 1-3 N times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581400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outliers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1295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FF00"/>
                </a:solidFill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2133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FF00"/>
                </a:solidFill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6781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00"/>
                </a:solidFill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6629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00"/>
                </a:solidFill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9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Hough transform solution</a:t>
            </a:r>
            <a:endParaRPr lang="en-US" sz="2400" b="1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9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Initialize a grid of parameter values</a:t>
            </a:r>
          </a:p>
          <a:p>
            <a:pPr marL="342900" indent="-342900">
              <a:buAutoNum type="arabicPeriod"/>
            </a:pPr>
            <a:r>
              <a:rPr lang="en-US" dirty="0" smtClean="0"/>
              <a:t>Each matched pair casts a vote for consistent values</a:t>
            </a:r>
          </a:p>
          <a:p>
            <a:pPr marL="342900" indent="-342900">
              <a:buAutoNum type="arabicPeriod"/>
            </a:pPr>
            <a:r>
              <a:rPr lang="en-US" dirty="0" smtClean="0"/>
              <a:t>Find the parameters with the most votes</a:t>
            </a:r>
          </a:p>
          <a:p>
            <a:pPr marL="342900" indent="-342900">
              <a:buAutoNum type="arabicPeriod"/>
            </a:pPr>
            <a:r>
              <a:rPr lang="en-US" dirty="0" smtClean="0"/>
              <a:t>Solve using least squares with inliers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2895600" y="2971800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5334000" y="990600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990600" y="41910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outliers, multiple objects, and/or many-to-one matches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79550"/>
            <a:ext cx="1260747" cy="1333500"/>
            <a:chOff x="2051050" y="2673350"/>
            <a:chExt cx="1260475" cy="1333500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1905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no initial guesses for correspondence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3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2426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685800" y="4724400"/>
            <a:ext cx="19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ICP solution</a:t>
            </a:r>
            <a:endParaRPr lang="en-US" sz="2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Find nearest neighbors for each point</a:t>
            </a:r>
          </a:p>
          <a:p>
            <a:pPr marL="342900" indent="-342900">
              <a:buAutoNum type="arabicPeriod"/>
            </a:pPr>
            <a:r>
              <a:rPr lang="en-US" dirty="0" smtClean="0"/>
              <a:t>Compute transform using matches</a:t>
            </a:r>
          </a:p>
          <a:p>
            <a:pPr marL="342900" indent="-342900">
              <a:buAutoNum type="arabicPeriod"/>
            </a:pPr>
            <a:r>
              <a:rPr lang="en-US" dirty="0" smtClean="0"/>
              <a:t>Move points using transform</a:t>
            </a:r>
          </a:p>
          <a:p>
            <a:pPr marL="342900" indent="-342900">
              <a:buAutoNum type="arabicPeriod"/>
            </a:pPr>
            <a:r>
              <a:rPr lang="en-US" dirty="0" smtClean="0"/>
              <a:t>Repeat steps 1-3 until convergence</a:t>
            </a:r>
          </a:p>
        </p:txBody>
      </p:sp>
      <p:grpSp>
        <p:nvGrpSpPr>
          <p:cNvPr id="61" name="Group 100"/>
          <p:cNvGrpSpPr>
            <a:grpSpLocks/>
          </p:cNvGrpSpPr>
          <p:nvPr/>
        </p:nvGrpSpPr>
        <p:grpSpPr bwMode="auto">
          <a:xfrm>
            <a:off x="1400175" y="1790700"/>
            <a:ext cx="1260747" cy="1333500"/>
            <a:chOff x="2051050" y="2673350"/>
            <a:chExt cx="1260475" cy="1333500"/>
          </a:xfrm>
        </p:grpSpPr>
        <p:grpSp>
          <p:nvGrpSpPr>
            <p:cNvPr id="6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98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9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96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7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92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3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88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9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grpSp>
        <p:nvGrpSpPr>
          <p:cNvPr id="100" name="Group 100"/>
          <p:cNvGrpSpPr>
            <a:grpSpLocks/>
          </p:cNvGrpSpPr>
          <p:nvPr/>
        </p:nvGrpSpPr>
        <p:grpSpPr bwMode="auto">
          <a:xfrm>
            <a:off x="1447800" y="1524000"/>
            <a:ext cx="1260747" cy="1333500"/>
            <a:chOff x="2051050" y="2673350"/>
            <a:chExt cx="1260475" cy="1333500"/>
          </a:xfrm>
        </p:grpSpPr>
        <p:grpSp>
          <p:nvGrpSpPr>
            <p:cNvPr id="10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1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1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1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1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0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6477000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6477000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158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5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12"/>
            <a:ext cx="7886700" cy="1325563"/>
          </a:xfrm>
        </p:spPr>
        <p:txBody>
          <a:bodyPr/>
          <a:lstStyle/>
          <a:p>
            <a:r>
              <a:rPr lang="en-US" dirty="0" smtClean="0"/>
              <a:t>Algorithm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6775"/>
            <a:ext cx="7886700" cy="536016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Least Squares Fit </a:t>
            </a:r>
          </a:p>
          <a:p>
            <a:pPr lvl="1"/>
            <a:r>
              <a:rPr lang="en-US" dirty="0" smtClean="0"/>
              <a:t>closed form solution</a:t>
            </a:r>
          </a:p>
          <a:p>
            <a:pPr lvl="1"/>
            <a:r>
              <a:rPr lang="en-US" dirty="0" smtClean="0"/>
              <a:t>robust to noise</a:t>
            </a:r>
          </a:p>
          <a:p>
            <a:pPr lvl="1"/>
            <a:r>
              <a:rPr lang="en-US" dirty="0" smtClean="0"/>
              <a:t>not robust to outliers</a:t>
            </a:r>
          </a:p>
          <a:p>
            <a:r>
              <a:rPr lang="en-US" dirty="0" smtClean="0"/>
              <a:t>Robust Least Squares</a:t>
            </a:r>
          </a:p>
          <a:p>
            <a:pPr lvl="1"/>
            <a:r>
              <a:rPr lang="en-US" dirty="0" smtClean="0"/>
              <a:t>improves robustness to noise</a:t>
            </a:r>
          </a:p>
          <a:p>
            <a:pPr lvl="1"/>
            <a:r>
              <a:rPr lang="en-US" dirty="0" smtClean="0"/>
              <a:t>requires iterative optimization</a:t>
            </a:r>
          </a:p>
          <a:p>
            <a:r>
              <a:rPr lang="en-US" dirty="0" smtClean="0"/>
              <a:t>Hough transform</a:t>
            </a:r>
          </a:p>
          <a:p>
            <a:pPr lvl="1"/>
            <a:r>
              <a:rPr lang="en-US" dirty="0" smtClean="0"/>
              <a:t>robust to noise and outliers</a:t>
            </a:r>
          </a:p>
          <a:p>
            <a:pPr lvl="1"/>
            <a:r>
              <a:rPr lang="en-US" dirty="0" smtClean="0"/>
              <a:t>can fit multiple models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nly works for a few parameters (1-4 typically)</a:t>
            </a:r>
          </a:p>
          <a:p>
            <a:r>
              <a:rPr lang="en-US" dirty="0" smtClean="0"/>
              <a:t>RANSAC</a:t>
            </a:r>
          </a:p>
          <a:p>
            <a:pPr lvl="1"/>
            <a:r>
              <a:rPr lang="en-US" dirty="0" smtClean="0"/>
              <a:t>robust to noise and outliers</a:t>
            </a:r>
          </a:p>
          <a:p>
            <a:pPr lvl="1"/>
            <a:r>
              <a:rPr lang="en-US" dirty="0" smtClean="0"/>
              <a:t>works with a moderate number of parameters (</a:t>
            </a:r>
            <a:r>
              <a:rPr lang="en-US" dirty="0" err="1" smtClean="0"/>
              <a:t>e.g</a:t>
            </a:r>
            <a:r>
              <a:rPr lang="en-US" dirty="0" smtClean="0"/>
              <a:t>, 1-8)</a:t>
            </a:r>
          </a:p>
          <a:p>
            <a:r>
              <a:rPr lang="en-US" dirty="0" smtClean="0"/>
              <a:t>Iterative Closest Point (ICP)</a:t>
            </a:r>
          </a:p>
          <a:p>
            <a:pPr lvl="1"/>
            <a:r>
              <a:rPr lang="en-US" dirty="0" smtClean="0"/>
              <a:t>For local alignment only: does not require initial correspondences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8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Alignment: find parameters of model that maps one set of points to another</a:t>
            </a:r>
          </a:p>
          <a:p>
            <a:endParaRPr lang="en-US" dirty="0" smtClean="0"/>
          </a:p>
          <a:p>
            <a:r>
              <a:rPr lang="en-US" dirty="0"/>
              <a:t>Typically want to solve for a global transformation that accounts for </a:t>
            </a:r>
            <a:r>
              <a:rPr lang="en-US" dirty="0" smtClean="0"/>
              <a:t>most </a:t>
            </a:r>
            <a:r>
              <a:rPr lang="en-US" dirty="0"/>
              <a:t>true correspondences</a:t>
            </a:r>
          </a:p>
          <a:p>
            <a:endParaRPr lang="en-US" dirty="0" smtClean="0"/>
          </a:p>
          <a:p>
            <a:r>
              <a:rPr lang="en-US" dirty="0" smtClean="0"/>
              <a:t>Difficulties</a:t>
            </a:r>
          </a:p>
          <a:p>
            <a:pPr lvl="1"/>
            <a:r>
              <a:rPr lang="en-US" dirty="0" smtClean="0"/>
              <a:t>Noise (typically 1-3 pixels)</a:t>
            </a:r>
          </a:p>
          <a:p>
            <a:pPr lvl="1"/>
            <a:r>
              <a:rPr lang="en-US" dirty="0" smtClean="0"/>
              <a:t>Outliers</a:t>
            </a:r>
            <a:r>
              <a:rPr lang="en-US" dirty="0"/>
              <a:t> </a:t>
            </a:r>
            <a:r>
              <a:rPr lang="en-US" dirty="0" smtClean="0"/>
              <a:t>(often 30-50%) </a:t>
            </a:r>
          </a:p>
          <a:p>
            <a:pPr lvl="1"/>
            <a:r>
              <a:rPr lang="en-US" dirty="0" smtClean="0"/>
              <a:t>Many-to-one matches or multiple objects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882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-5556"/>
            <a:ext cx="7886700" cy="1325563"/>
          </a:xfrm>
        </p:spPr>
        <p:txBody>
          <a:bodyPr/>
          <a:lstStyle/>
          <a:p>
            <a:r>
              <a:rPr lang="en-US" dirty="0" smtClean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	Transformation T is a coordinate-changing machine:</a:t>
            </a:r>
          </a:p>
          <a:p>
            <a:pPr>
              <a:buNone/>
            </a:pPr>
            <a:r>
              <a:rPr lang="en-US" dirty="0" smtClean="0"/>
              <a:t>					</a:t>
            </a:r>
            <a:r>
              <a:rPr lang="en-US" dirty="0" err="1" smtClean="0"/>
              <a:t>p’</a:t>
            </a:r>
            <a:r>
              <a:rPr lang="en-US" dirty="0" smtClean="0"/>
              <a:t> = </a:t>
            </a:r>
            <a:r>
              <a:rPr lang="en-US" i="1" dirty="0" smtClean="0"/>
              <a:t>T</a:t>
            </a:r>
            <a:r>
              <a:rPr lang="en-US" dirty="0" smtClean="0"/>
              <a:t>(p)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What does it mean that </a:t>
            </a:r>
            <a:r>
              <a:rPr lang="en-US" i="1" dirty="0" smtClean="0"/>
              <a:t>T</a:t>
            </a:r>
            <a:r>
              <a:rPr lang="en-US" dirty="0" smtClean="0"/>
              <a:t> is global?</a:t>
            </a:r>
          </a:p>
          <a:p>
            <a:pPr lvl="1"/>
            <a:r>
              <a:rPr lang="en-US" dirty="0" smtClean="0"/>
              <a:t>Is the same for any point p</a:t>
            </a:r>
          </a:p>
          <a:p>
            <a:pPr lvl="1"/>
            <a:r>
              <a:rPr lang="en-US" dirty="0" smtClean="0"/>
              <a:t>can be described by just a few numbers (parameters)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For linear transformations, we can represent T as a matrix</a:t>
            </a:r>
          </a:p>
          <a:p>
            <a:pPr>
              <a:buNone/>
            </a:pPr>
            <a:r>
              <a:rPr lang="en-US" dirty="0" smtClean="0"/>
              <a:t>					  </a:t>
            </a:r>
            <a:r>
              <a:rPr lang="en-US" dirty="0" err="1" smtClean="0"/>
              <a:t>p’</a:t>
            </a:r>
            <a:r>
              <a:rPr lang="en-US" dirty="0" smtClean="0"/>
              <a:t> = </a:t>
            </a:r>
            <a:r>
              <a:rPr lang="en-US" b="1" dirty="0" err="1" smtClean="0"/>
              <a:t>T</a:t>
            </a:r>
            <a:r>
              <a:rPr lang="en-US" dirty="0" err="1" smtClean="0"/>
              <a:t>p</a:t>
            </a:r>
            <a:endParaRPr lang="en-US" dirty="0" smtClean="0"/>
          </a:p>
          <a:p>
            <a:endParaRPr lang="en-US" dirty="0" smtClean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352800" y="1352550"/>
            <a:ext cx="1600200" cy="476250"/>
            <a:chOff x="2256" y="2064"/>
            <a:chExt cx="1008" cy="300"/>
          </a:xfrm>
        </p:grpSpPr>
        <p:sp>
          <p:nvSpPr>
            <p:cNvPr id="1036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i="1"/>
                <a:t>T</a:t>
              </a:r>
            </a:p>
          </p:txBody>
        </p:sp>
        <p:sp>
          <p:nvSpPr>
            <p:cNvPr id="1037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30" name="Picture 10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038225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1524000" y="2133600"/>
            <a:ext cx="126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/>
              <a:t> = (x,y)</a:t>
            </a: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5748338" y="2133600"/>
            <a:ext cx="1566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p’</a:t>
            </a:r>
            <a:r>
              <a:rPr lang="en-US"/>
              <a:t> = (x’,y’)</a:t>
            </a:r>
          </a:p>
        </p:txBody>
      </p:sp>
      <p:sp>
        <p:nvSpPr>
          <p:cNvPr id="1034" name="Oval 17"/>
          <p:cNvSpPr>
            <a:spLocks noChangeAspect="1" noChangeArrowheads="1"/>
          </p:cNvSpPr>
          <p:nvPr/>
        </p:nvSpPr>
        <p:spPr bwMode="auto">
          <a:xfrm>
            <a:off x="6129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Oval 18"/>
          <p:cNvSpPr>
            <a:spLocks noChangeAspect="1" noChangeArrowheads="1"/>
          </p:cNvSpPr>
          <p:nvPr/>
        </p:nvSpPr>
        <p:spPr bwMode="auto">
          <a:xfrm>
            <a:off x="2014538" y="12192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42423" name="Object 23"/>
          <p:cNvGraphicFramePr>
            <a:graphicFrameLocks noChangeAspect="1"/>
          </p:cNvGraphicFramePr>
          <p:nvPr>
            <p:extLst/>
          </p:nvPr>
        </p:nvGraphicFramePr>
        <p:xfrm>
          <a:off x="3632200" y="5638800"/>
          <a:ext cx="154146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3" name="Equation" r:id="rId4" imgW="761760" imgH="469800" progId="Equation.3">
                  <p:embed/>
                </p:oleObj>
              </mc:Choice>
              <mc:Fallback>
                <p:oleObj name="Equation" r:id="rId4" imgW="761760" imgH="469800" progId="Equation.3">
                  <p:embed/>
                  <p:pic>
                    <p:nvPicPr>
                      <p:cNvPr id="742423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2200" y="5638800"/>
                        <a:ext cx="1541463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592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302"/>
            <a:ext cx="7886700" cy="1325563"/>
          </a:xfrm>
        </p:spPr>
        <p:txBody>
          <a:bodyPr/>
          <a:lstStyle/>
          <a:p>
            <a:r>
              <a:rPr lang="en-US" dirty="0" smtClean="0"/>
              <a:t>Common transformations</a:t>
            </a:r>
            <a:endParaRPr lang="en-US" dirty="0"/>
          </a:p>
        </p:txBody>
      </p:sp>
      <p:pic>
        <p:nvPicPr>
          <p:cNvPr id="4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600" y="3240833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31887" y="433620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translation</a:t>
            </a:r>
          </a:p>
        </p:txBody>
      </p:sp>
      <p:pic>
        <p:nvPicPr>
          <p:cNvPr id="6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7" y="3255120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4087" y="3026520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725862" y="432192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/>
              <a:t>rotation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161087" y="424572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/>
              <a:t>aspect</a:t>
            </a:r>
          </a:p>
        </p:txBody>
      </p:sp>
      <p:pic>
        <p:nvPicPr>
          <p:cNvPr id="10" name="Picture 10" descr="aff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2932" y="4967287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415332" y="626706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affine</a:t>
            </a:r>
          </a:p>
        </p:txBody>
      </p:sp>
      <p:pic>
        <p:nvPicPr>
          <p:cNvPr id="12" name="Picture 12" descr="perspect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7532" y="5119687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893420" y="6211887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/>
              <a:t>perspective</a:t>
            </a:r>
          </a:p>
        </p:txBody>
      </p:sp>
      <p:pic>
        <p:nvPicPr>
          <p:cNvPr id="16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930" y="1024812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862500" y="212018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67313" y="2628606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Transformed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705600" y="6372164"/>
            <a:ext cx="260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Slide credit (next few slides):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A. Efros and/or S. Seitz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6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Anonymous </a:t>
            </a:r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Lectures</a:t>
            </a:r>
          </a:p>
          <a:p>
            <a:pPr lvl="1"/>
            <a:r>
              <a:rPr lang="en-US" dirty="0" smtClean="0"/>
              <a:t>Microphone on your shirt.</a:t>
            </a:r>
          </a:p>
          <a:p>
            <a:pPr lvl="1"/>
            <a:r>
              <a:rPr lang="en-US" dirty="0" smtClean="0"/>
              <a:t>A little quick to follow</a:t>
            </a:r>
          </a:p>
          <a:p>
            <a:pPr lvl="1"/>
            <a:r>
              <a:rPr lang="en-US" dirty="0" smtClean="0"/>
              <a:t>Make </a:t>
            </a:r>
            <a:r>
              <a:rPr lang="en-US" dirty="0"/>
              <a:t>the topics easier to </a:t>
            </a:r>
            <a:r>
              <a:rPr lang="en-US" dirty="0" smtClean="0"/>
              <a:t>understand</a:t>
            </a:r>
          </a:p>
          <a:p>
            <a:pPr marL="457200" lvl="1" indent="0" algn="r">
              <a:buNone/>
            </a:pPr>
            <a:r>
              <a:rPr lang="en-US" b="1" dirty="0" smtClean="0">
                <a:solidFill>
                  <a:srgbClr val="0070C0"/>
                </a:solidFill>
              </a:rPr>
              <a:t>Thanks for the feedback. I will adjust the contents.</a:t>
            </a:r>
          </a:p>
          <a:p>
            <a:r>
              <a:rPr lang="en-US" dirty="0" err="1" smtClean="0"/>
              <a:t>Homeworks</a:t>
            </a:r>
            <a:endParaRPr lang="en-US" dirty="0" smtClean="0"/>
          </a:p>
          <a:p>
            <a:pPr lvl="1"/>
            <a:r>
              <a:rPr lang="en-US" dirty="0" smtClean="0"/>
              <a:t>Minor mistakes in HW1</a:t>
            </a:r>
          </a:p>
          <a:p>
            <a:pPr lvl="1"/>
            <a:r>
              <a:rPr lang="en-US" dirty="0" smtClean="0"/>
              <a:t>Too many assignments.</a:t>
            </a:r>
          </a:p>
          <a:p>
            <a:pPr lvl="1"/>
            <a:r>
              <a:rPr lang="en-US" dirty="0" smtClean="0"/>
              <a:t>You are expecting too much.</a:t>
            </a:r>
          </a:p>
          <a:p>
            <a:pPr marL="457200" lvl="1" indent="0" algn="r">
              <a:buNone/>
            </a:pPr>
            <a:r>
              <a:rPr lang="en-US" b="1" dirty="0" smtClean="0">
                <a:solidFill>
                  <a:srgbClr val="0070C0"/>
                </a:solidFill>
              </a:rPr>
              <a:t>	Will provide explicit starter code structure and hints.</a:t>
            </a:r>
            <a:endParaRPr lang="en-US" dirty="0" smtClean="0"/>
          </a:p>
          <a:p>
            <a:r>
              <a:rPr lang="en-US" dirty="0" smtClean="0"/>
              <a:t>Other aspects</a:t>
            </a:r>
          </a:p>
          <a:p>
            <a:pPr lvl="1"/>
            <a:r>
              <a:rPr lang="en-US" dirty="0" smtClean="0"/>
              <a:t>Real-world demo first, then explain the foundation</a:t>
            </a:r>
          </a:p>
          <a:p>
            <a:pPr marL="457200" lvl="1" indent="0" algn="r">
              <a:buNone/>
            </a:pPr>
            <a:r>
              <a:rPr lang="en-US" b="1" dirty="0" smtClean="0">
                <a:solidFill>
                  <a:srgbClr val="0070C0"/>
                </a:solidFill>
              </a:rPr>
              <a:t>Will do.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3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Scaling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 dirty="0" smtClean="0">
                <a:solidFill>
                  <a:srgbClr val="CC3300"/>
                </a:solidFill>
              </a:rPr>
              <a:t>Scaling</a:t>
            </a:r>
            <a:r>
              <a:rPr lang="en-US" sz="2000" dirty="0" smtClean="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sz="2000" i="1" dirty="0" smtClean="0">
                <a:solidFill>
                  <a:srgbClr val="CC3300"/>
                </a:solidFill>
              </a:rPr>
              <a:t>Uniform scaling</a:t>
            </a:r>
            <a:r>
              <a:rPr lang="en-US" sz="2000" dirty="0" smtClean="0"/>
              <a:t> means this scalar is the same for all components: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22562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4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8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9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0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1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2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3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4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5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6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7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8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9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600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0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22541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6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7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8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6781800" y="3200400"/>
            <a:ext cx="1828800" cy="2133600"/>
            <a:chOff x="1440" y="2928"/>
            <a:chExt cx="576" cy="672"/>
          </a:xfrm>
        </p:grpSpPr>
        <p:sp>
          <p:nvSpPr>
            <p:cNvPr id="22538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6" name="AutoShape 50"/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Text Box 51"/>
          <p:cNvSpPr txBox="1">
            <a:spLocks noChangeArrowheads="1"/>
          </p:cNvSpPr>
          <p:nvPr/>
        </p:nvSpPr>
        <p:spPr bwMode="auto">
          <a:xfrm>
            <a:off x="4065588" y="5105400"/>
            <a:ext cx="57943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ym typeface="Symbol" pitchFamily="18" charset="2"/>
              </a:rPr>
              <a:t></a:t>
            </a:r>
            <a:r>
              <a:rPr lang="en-US">
                <a:sym typeface="Symbol" pitchFamily="18" charset="2"/>
              </a:rPr>
              <a:t> </a:t>
            </a:r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3243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 smtClean="0">
                <a:solidFill>
                  <a:srgbClr val="CC3300"/>
                </a:solidFill>
              </a:rPr>
              <a:t>Non-uniform scaling</a:t>
            </a:r>
            <a:r>
              <a:rPr lang="en-US" sz="2000" smtClean="0"/>
              <a:t>: different scalars per component:</a:t>
            </a:r>
          </a:p>
          <a:p>
            <a:pPr>
              <a:lnSpc>
                <a:spcPct val="90000"/>
              </a:lnSpc>
            </a:pPr>
            <a:endParaRPr lang="en-US" sz="200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Scaling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2514600"/>
            <a:ext cx="8001000" cy="2743200"/>
            <a:chOff x="384" y="1584"/>
            <a:chExt cx="5040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3587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4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5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6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7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8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9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0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1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2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3584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5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3566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7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8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9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0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1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2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3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4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5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6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3563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4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5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61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ru-RU" i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3562" name="Text Box 52"/>
            <p:cNvSpPr txBox="1">
              <a:spLocks noChangeArrowheads="1"/>
            </p:cNvSpPr>
            <p:nvPr/>
          </p:nvSpPr>
          <p:spPr bwMode="auto">
            <a:xfrm>
              <a:off x="2436" y="2592"/>
              <a:ext cx="618" cy="51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ym typeface="Symbol" pitchFamily="18" charset="2"/>
                </a:rPr>
                <a:t>X  </a:t>
              </a:r>
              <a:r>
                <a:rPr lang="en-US"/>
                <a:t>2,</a:t>
              </a:r>
              <a:br>
                <a:rPr lang="en-US"/>
              </a:br>
              <a:r>
                <a:rPr lang="en-US"/>
                <a:t>Y </a:t>
              </a:r>
              <a:r>
                <a:rPr lang="en-US">
                  <a:sym typeface="Symbol" pitchFamily="18" charset="2"/>
                </a:rPr>
                <a:t></a:t>
              </a:r>
              <a:r>
                <a:rPr lang="en-US"/>
                <a:t> 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2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Scaling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7772400" cy="4114800"/>
          </a:xfrm>
        </p:spPr>
        <p:txBody>
          <a:bodyPr/>
          <a:lstStyle/>
          <a:p>
            <a:r>
              <a:rPr lang="en-US" smtClean="0"/>
              <a:t>Scaling operation: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Or, in matrix form: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837113" y="2038350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4" name="Equation" r:id="rId3" imgW="444240" imgH="431640" progId="Equation.3">
                  <p:embed/>
                </p:oleObj>
              </mc:Choice>
              <mc:Fallback>
                <p:oleObj name="Equation" r:id="rId3" imgW="444240" imgH="431640" progId="Equation.3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2038350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5"/>
          <p:cNvGraphicFramePr>
            <a:graphicFrameLocks noChangeAspect="1"/>
          </p:cNvGraphicFramePr>
          <p:nvPr/>
        </p:nvGraphicFramePr>
        <p:xfrm>
          <a:off x="4030663" y="4095750"/>
          <a:ext cx="3271837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5" name="Equation" r:id="rId5" imgW="1091880" imgH="469800" progId="Equation.3">
                  <p:embed/>
                </p:oleObj>
              </mc:Choice>
              <mc:Fallback>
                <p:oleObj name="Equation" r:id="rId5" imgW="1091880" imgH="469800" progId="Equation.3">
                  <p:embed/>
                  <p:pic>
                    <p:nvPicPr>
                      <p:cNvPr id="7178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663" y="4095750"/>
                        <a:ext cx="3271837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30" name="AutoShape 6"/>
          <p:cNvSpPr>
            <a:spLocks/>
          </p:cNvSpPr>
          <p:nvPr/>
        </p:nvSpPr>
        <p:spPr bwMode="auto">
          <a:xfrm rot="-5400000">
            <a:off x="5811838" y="5067300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4767263" y="5791200"/>
            <a:ext cx="2336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i="1">
                <a:latin typeface="Arial" charset="0"/>
              </a:rPr>
              <a:t>scaling matrix S</a:t>
            </a: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2-D Rotation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0975" y="1524000"/>
            <a:ext cx="5838825" cy="4495800"/>
            <a:chOff x="128" y="960"/>
            <a:chExt cx="4138" cy="2832"/>
          </a:xfrm>
        </p:grpSpPr>
        <p:sp>
          <p:nvSpPr>
            <p:cNvPr id="24581" name="Oval 4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2" name="Line 5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3" name="Line 6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4" name="Oval 7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5" name="Line 8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Line 9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992" y="3006"/>
              <a:ext cx="316" cy="51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>
                  <a:sym typeface="Symbol" pitchFamily="18" charset="2"/>
                </a:rPr>
                <a:t></a:t>
              </a:r>
              <a:endParaRPr lang="en-US" sz="4800"/>
            </a:p>
          </p:txBody>
        </p:sp>
        <p:sp>
          <p:nvSpPr>
            <p:cNvPr id="24588" name="Text Box 11"/>
            <p:cNvSpPr txBox="1">
              <a:spLocks noChangeArrowheads="1"/>
            </p:cNvSpPr>
            <p:nvPr/>
          </p:nvSpPr>
          <p:spPr bwMode="auto">
            <a:xfrm>
              <a:off x="2916" y="1872"/>
              <a:ext cx="810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(x, y)</a:t>
              </a:r>
            </a:p>
          </p:txBody>
        </p:sp>
        <p:sp>
          <p:nvSpPr>
            <p:cNvPr id="24589" name="Text Box 12"/>
            <p:cNvSpPr txBox="1">
              <a:spLocks noChangeArrowheads="1"/>
            </p:cNvSpPr>
            <p:nvPr/>
          </p:nvSpPr>
          <p:spPr bwMode="auto">
            <a:xfrm>
              <a:off x="1656" y="960"/>
              <a:ext cx="1024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(x’, y’)</a:t>
              </a:r>
            </a:p>
          </p:txBody>
        </p:sp>
      </p:grpSp>
      <p:sp>
        <p:nvSpPr>
          <p:cNvPr id="718861" name="Text Box 13"/>
          <p:cNvSpPr txBox="1">
            <a:spLocks noChangeArrowheads="1"/>
          </p:cNvSpPr>
          <p:nvPr/>
        </p:nvSpPr>
        <p:spPr bwMode="auto">
          <a:xfrm>
            <a:off x="3767138" y="4324350"/>
            <a:ext cx="50720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/>
              <a:t>x’ = x </a:t>
            </a:r>
            <a:r>
              <a:rPr lang="en-US" sz="3600" b="1"/>
              <a:t>cos</a:t>
            </a:r>
            <a:r>
              <a:rPr lang="en-US" sz="3600"/>
              <a:t>(</a:t>
            </a:r>
            <a:r>
              <a:rPr lang="en-US" sz="3600">
                <a:sym typeface="Symbol" pitchFamily="18" charset="2"/>
              </a:rPr>
              <a:t>) - y </a:t>
            </a:r>
            <a:r>
              <a:rPr lang="en-US" sz="3600" b="1">
                <a:sym typeface="Symbol" pitchFamily="18" charset="2"/>
              </a:rPr>
              <a:t>sin</a:t>
            </a:r>
            <a:r>
              <a:rPr lang="en-US" sz="3600">
                <a:sym typeface="Symbol" pitchFamily="18" charset="2"/>
              </a:rPr>
              <a:t>()</a:t>
            </a:r>
          </a:p>
          <a:p>
            <a:pPr algn="ctr"/>
            <a:r>
              <a:rPr lang="en-US" sz="3600">
                <a:sym typeface="Symbol" pitchFamily="18" charset="2"/>
              </a:rPr>
              <a:t>y’ = x </a:t>
            </a:r>
            <a:r>
              <a:rPr lang="en-US" sz="3600" b="1">
                <a:sym typeface="Symbol" pitchFamily="18" charset="2"/>
              </a:rPr>
              <a:t>sin</a:t>
            </a:r>
            <a:r>
              <a:rPr lang="en-US" sz="3600">
                <a:sym typeface="Symbol" pitchFamily="18" charset="2"/>
              </a:rPr>
              <a:t>() + y </a:t>
            </a:r>
            <a:r>
              <a:rPr lang="en-US" sz="3600" b="1">
                <a:sym typeface="Symbol" pitchFamily="18" charset="2"/>
              </a:rPr>
              <a:t>cos</a:t>
            </a:r>
            <a:r>
              <a:rPr lang="en-US" sz="3600">
                <a:sym typeface="Symbol" pitchFamily="18" charset="2"/>
              </a:rPr>
              <a:t>()</a:t>
            </a:r>
          </a:p>
        </p:txBody>
      </p:sp>
    </p:spTree>
    <p:extLst>
      <p:ext uri="{BB962C8B-B14F-4D97-AF65-F5344CB8AC3E}">
        <p14:creationId xmlns:p14="http://schemas.microsoft.com/office/powerpoint/2010/main" val="7777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2-D Rotation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03738" y="1914128"/>
            <a:ext cx="3683444" cy="36933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</a:rPr>
              <a:t>Polar coordinates…</a:t>
            </a:r>
            <a:endParaRPr lang="en-US" dirty="0" smtClean="0"/>
          </a:p>
          <a:p>
            <a:r>
              <a:rPr lang="en-US" dirty="0" smtClean="0"/>
              <a:t>x </a:t>
            </a:r>
            <a:r>
              <a:rPr lang="en-US" dirty="0"/>
              <a:t>= r </a:t>
            </a:r>
            <a:r>
              <a:rPr lang="en-US" dirty="0" err="1"/>
              <a:t>cos</a:t>
            </a:r>
            <a:r>
              <a:rPr lang="en-US" dirty="0"/>
              <a:t>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</a:t>
            </a:r>
          </a:p>
          <a:p>
            <a:r>
              <a:rPr lang="en-US" dirty="0"/>
              <a:t>y = r sin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</a:t>
            </a:r>
          </a:p>
          <a:p>
            <a:r>
              <a:rPr lang="en-US" dirty="0"/>
              <a:t>x’ = r </a:t>
            </a:r>
            <a:r>
              <a:rPr lang="en-US" dirty="0" err="1"/>
              <a:t>cos</a:t>
            </a:r>
            <a:r>
              <a:rPr lang="en-US" dirty="0"/>
              <a:t>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 + 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r>
              <a:rPr lang="en-US" dirty="0"/>
              <a:t>y’ = r sin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 + 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CC3300"/>
                </a:solidFill>
              </a:rPr>
              <a:t>Trig Identity…</a:t>
            </a:r>
          </a:p>
          <a:p>
            <a:r>
              <a:rPr lang="en-US" dirty="0"/>
              <a:t>x’ = r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 – r sin(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sin(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r>
              <a:rPr lang="en-US" dirty="0"/>
              <a:t>y’ = r sin(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 + r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sin(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CC3300"/>
                </a:solidFill>
              </a:rPr>
              <a:t>Substitute…</a:t>
            </a:r>
          </a:p>
          <a:p>
            <a:r>
              <a:rPr lang="en-US" dirty="0"/>
              <a:t>x’ = x </a:t>
            </a:r>
            <a:r>
              <a:rPr lang="en-US" b="1" dirty="0" err="1"/>
              <a:t>cos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) - y </a:t>
            </a:r>
            <a:r>
              <a:rPr lang="en-US" b="1" dirty="0">
                <a:sym typeface="Symbol" pitchFamily="18" charset="2"/>
              </a:rPr>
              <a:t>sin</a:t>
            </a:r>
            <a:r>
              <a:rPr lang="en-US" dirty="0">
                <a:sym typeface="Symbol" pitchFamily="18" charset="2"/>
              </a:rPr>
              <a:t>()</a:t>
            </a:r>
          </a:p>
          <a:p>
            <a:r>
              <a:rPr lang="en-US" dirty="0">
                <a:sym typeface="Symbol" pitchFamily="18" charset="2"/>
              </a:rPr>
              <a:t>y’ = x </a:t>
            </a:r>
            <a:r>
              <a:rPr lang="en-US" b="1" dirty="0">
                <a:sym typeface="Symbol" pitchFamily="18" charset="2"/>
              </a:rPr>
              <a:t>sin</a:t>
            </a:r>
            <a:r>
              <a:rPr lang="en-US" dirty="0">
                <a:sym typeface="Symbol" pitchFamily="18" charset="2"/>
              </a:rPr>
              <a:t>() + y </a:t>
            </a:r>
            <a:r>
              <a:rPr lang="en-US" b="1" dirty="0" err="1">
                <a:sym typeface="Symbol" pitchFamily="18" charset="2"/>
              </a:rPr>
              <a:t>cos</a:t>
            </a:r>
            <a:r>
              <a:rPr lang="en-US" dirty="0">
                <a:sym typeface="Symbol" pitchFamily="18" charset="2"/>
              </a:rPr>
              <a:t>()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25608" name="Oval 5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9" name="Line 6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Line 7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Oval 8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Line 10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Text Box 11"/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dirty="0">
                  <a:sym typeface="Symbol" pitchFamily="18" charset="2"/>
                </a:rPr>
                <a:t></a:t>
              </a:r>
              <a:endParaRPr lang="en-US" sz="4800" dirty="0"/>
            </a:p>
          </p:txBody>
        </p:sp>
        <p:sp>
          <p:nvSpPr>
            <p:cNvPr id="25615" name="Text Box 12"/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(x, y)</a:t>
              </a:r>
            </a:p>
          </p:txBody>
        </p:sp>
        <p:sp>
          <p:nvSpPr>
            <p:cNvPr id="25616" name="Text Box 13"/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(x’, y’)</a:t>
              </a:r>
            </a:p>
          </p:txBody>
        </p:sp>
      </p:grp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latin typeface="Symbol" pitchFamily="18" charset="2"/>
                <a:sym typeface="Symbol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518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2-D Rotation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This is easy to capture in matrix form:</a:t>
            </a:r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Even though sin(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) and </a:t>
            </a:r>
            <a:r>
              <a:rPr lang="en-US" sz="2000" dirty="0" err="1" smtClean="0"/>
              <a:t>cos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) are nonlinear functions of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,</a:t>
            </a:r>
          </a:p>
          <a:p>
            <a:pPr lvl="1"/>
            <a:r>
              <a:rPr lang="en-US" sz="1800" b="1" i="1" dirty="0" smtClean="0"/>
              <a:t>x’ is a linear combination of x and y</a:t>
            </a:r>
          </a:p>
          <a:p>
            <a:pPr lvl="1"/>
            <a:r>
              <a:rPr lang="en-US" sz="1800" b="1" i="1" dirty="0" smtClean="0"/>
              <a:t>y’ is a linear combination of x and y</a:t>
            </a:r>
          </a:p>
          <a:p>
            <a:pPr lvl="1"/>
            <a:endParaRPr lang="en-US" sz="1800" b="1" i="1" dirty="0" smtClean="0"/>
          </a:p>
          <a:p>
            <a:pPr marL="0" indent="0">
              <a:buNone/>
            </a:pPr>
            <a:r>
              <a:rPr lang="en-US" sz="2000" dirty="0" smtClean="0"/>
              <a:t>What is the inverse transformation?</a:t>
            </a:r>
          </a:p>
          <a:p>
            <a:pPr lvl="1"/>
            <a:r>
              <a:rPr lang="en-US" sz="1800" dirty="0" smtClean="0"/>
              <a:t>Rotation by –</a:t>
            </a:r>
            <a:r>
              <a:rPr lang="en-US" sz="1800" dirty="0" smtClean="0">
                <a:latin typeface="Symbol" pitchFamily="18" charset="2"/>
              </a:rPr>
              <a:t>q</a:t>
            </a:r>
            <a:endParaRPr lang="en-US" sz="1800" dirty="0" smtClean="0"/>
          </a:p>
          <a:p>
            <a:pPr lvl="1"/>
            <a:r>
              <a:rPr lang="en-US" sz="1800" dirty="0" smtClean="0"/>
              <a:t>For rotation matrices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752600" y="1338263"/>
          <a:ext cx="4454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8" name="Equation" r:id="rId3" imgW="1777680" imgH="469800" progId="Equation.3">
                  <p:embed/>
                </p:oleObj>
              </mc:Choice>
              <mc:Fallback>
                <p:oleObj name="Equation" r:id="rId3" imgW="1777680" imgH="469800" progId="Equation.3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338263"/>
                        <a:ext cx="4454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3746500" y="5453063"/>
          <a:ext cx="12541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9" name="Equation" r:id="rId5" imgW="596880" imgH="190440" progId="Equation.3">
                  <p:embed/>
                </p:oleObj>
              </mc:Choice>
              <mc:Fallback>
                <p:oleObj name="Equation" r:id="rId5" imgW="596880" imgH="190440" progId="Equation.3">
                  <p:embed/>
                  <p:pic>
                    <p:nvPicPr>
                      <p:cNvPr id="7209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0" y="5453063"/>
                        <a:ext cx="12541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AutoShape 7"/>
          <p:cNvSpPr>
            <a:spLocks/>
          </p:cNvSpPr>
          <p:nvPr/>
        </p:nvSpPr>
        <p:spPr bwMode="auto">
          <a:xfrm rot="-5400000">
            <a:off x="4038600" y="1447800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3946525" y="2860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4201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2D transformations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30910" y="4387072"/>
            <a:ext cx="1293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Translate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01543" y="4387072"/>
            <a:ext cx="96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</a:rPr>
              <a:t>Rotate</a:t>
            </a:r>
            <a:endParaRPr lang="en-US" dirty="0">
              <a:latin typeface="Arial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234110" y="2499965"/>
            <a:ext cx="88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Shear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794423" y="2494771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Scale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5440360" y="1563340"/>
          <a:ext cx="247173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6" name="Equation" r:id="rId4" imgW="1282680" imgH="482400" progId="Equation.3">
                  <p:embed/>
                </p:oleObj>
              </mc:Choice>
              <mc:Fallback>
                <p:oleObj name="Equation" r:id="rId4" imgW="1282680" imgH="4824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0360" y="1563340"/>
                        <a:ext cx="247173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616973" y="3482942"/>
          <a:ext cx="3110551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7" name="Equation" r:id="rId6" imgW="1688760" imgH="469800" progId="Equation.3">
                  <p:embed/>
                </p:oleObj>
              </mc:Choice>
              <mc:Fallback>
                <p:oleObj name="Equation" r:id="rId6" imgW="1688760" imgH="4698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73" y="3482942"/>
                        <a:ext cx="3110551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770486" y="1433555"/>
          <a:ext cx="2624137" cy="1038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8" name="Equation" r:id="rId8" imgW="1218960" imgH="482400" progId="Equation.3">
                  <p:embed/>
                </p:oleObj>
              </mc:Choice>
              <mc:Fallback>
                <p:oleObj name="Equation" r:id="rId8" imgW="1218960" imgH="48240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486" y="1433555"/>
                        <a:ext cx="2624137" cy="1038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5343767" y="3244072"/>
          <a:ext cx="266809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89" name="Equation" r:id="rId10" imgW="1358640" imgH="698400" progId="Equation.3">
                  <p:embed/>
                </p:oleObj>
              </mc:Choice>
              <mc:Fallback>
                <p:oleObj name="Equation" r:id="rId10" imgW="1358640" imgH="698400" progId="Equation.3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3767" y="3244072"/>
                        <a:ext cx="266809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1601543" y="5184450"/>
          <a:ext cx="2667000" cy="1357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90" name="Equation" r:id="rId12" imgW="1371600" imgH="698400" progId="Equation.3">
                  <p:embed/>
                </p:oleObj>
              </mc:Choice>
              <mc:Fallback>
                <p:oleObj name="Equation" r:id="rId12" imgW="1371600" imgH="698400" progId="Equation.3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543" y="5184450"/>
                        <a:ext cx="2667000" cy="1357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720171" y="6327450"/>
            <a:ext cx="77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Affine</a:t>
            </a:r>
            <a:endParaRPr lang="en-US" dirty="0"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927" y="5496453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Affine is any combination of translation, scale, rotation, shear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80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 smtClean="0"/>
              <a:t>Affine Transformations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7882" y="1438729"/>
            <a:ext cx="8028268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Affine transformations are combinations of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Linear transformations, and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Translations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Properties of affine transformations: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Lines map to lines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Parallel lines remain parallel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Ratios are preserved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Closed under composition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791200" y="1143000"/>
          <a:ext cx="26670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2" name="Equation" r:id="rId3" imgW="1371600" imgH="698400" progId="Equation.3">
                  <p:embed/>
                </p:oleObj>
              </mc:Choice>
              <mc:Fallback>
                <p:oleObj name="Equation" r:id="rId3" imgW="1371600" imgH="6984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143000"/>
                        <a:ext cx="26670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740400" y="3200400"/>
          <a:ext cx="27559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3" name="Equation" r:id="rId5" imgW="1358640" imgH="698400" progId="Equation.3">
                  <p:embed/>
                </p:oleObj>
              </mc:Choice>
              <mc:Fallback>
                <p:oleObj name="Equation" r:id="rId5" imgW="1358640" imgH="6984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3200400"/>
                        <a:ext cx="27559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34200" y="254609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3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 smtClean="0"/>
              <a:t>Projective Transformations</a:t>
            </a: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5494338" y="14478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3" name="Equation" r:id="rId3" imgW="1384200" imgH="583920" progId="">
                  <p:embed/>
                </p:oleObj>
              </mc:Choice>
              <mc:Fallback>
                <p:oleObj name="Equation" r:id="rId3" imgW="1384200" imgH="583920" progId="">
                  <p:embed/>
                  <p:pic>
                    <p:nvPicPr>
                      <p:cNvPr id="163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1447800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1612900"/>
            <a:ext cx="856615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Projective transformations are combos of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Affine transformations, and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Projective warps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Properties of projective transformations: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Lines map to lines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Parallel lines do not necessarily remain parallel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Ratios are not preserved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Closed under composition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Models change of basis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Projective matrix is defined up to a scale (8 DOF)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46" y="4516172"/>
            <a:ext cx="2716617" cy="20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8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"/>
            <a:ext cx="7886700" cy="976604"/>
          </a:xfrm>
        </p:spPr>
        <p:txBody>
          <a:bodyPr>
            <a:normAutofit/>
          </a:bodyPr>
          <a:lstStyle/>
          <a:p>
            <a:r>
              <a:rPr lang="en-US" sz="3600" dirty="0"/>
              <a:t>Projective </a:t>
            </a:r>
            <a:r>
              <a:rPr lang="en-US" sz="3600" dirty="0" smtClean="0"/>
              <a:t>Transformations (</a:t>
            </a:r>
            <a:r>
              <a:rPr lang="en-US" sz="3600" dirty="0" err="1" smtClean="0"/>
              <a:t>homography</a:t>
            </a:r>
            <a:r>
              <a:rPr lang="en-US" sz="3600" dirty="0" smtClean="0"/>
              <a:t>)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107233"/>
            <a:ext cx="7886700" cy="506973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transformation between two views of a planar surface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transformation between images from two cameras that share the same center</a:t>
            </a:r>
          </a:p>
        </p:txBody>
      </p:sp>
      <p:grpSp>
        <p:nvGrpSpPr>
          <p:cNvPr id="62468" name="Group 8"/>
          <p:cNvGrpSpPr>
            <a:grpSpLocks/>
          </p:cNvGrpSpPr>
          <p:nvPr/>
        </p:nvGrpSpPr>
        <p:grpSpPr bwMode="auto">
          <a:xfrm>
            <a:off x="1828800" y="4724400"/>
            <a:ext cx="5486400" cy="1981200"/>
            <a:chOff x="288" y="2160"/>
            <a:chExt cx="5192" cy="1901"/>
          </a:xfrm>
        </p:grpSpPr>
        <p:pic>
          <p:nvPicPr>
            <p:cNvPr id="62471" name="Picture 5" descr="fig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2" name="Picture 6" descr="fig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2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2469" name="Picture 9" descr="graffiti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6240" y="1864308"/>
            <a:ext cx="24923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10" descr="graffiti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4990" y="1864308"/>
            <a:ext cx="24923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640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fitting</a:t>
            </a:r>
          </a:p>
          <a:p>
            <a:endParaRPr lang="en-US" dirty="0"/>
          </a:p>
          <a:p>
            <a:r>
              <a:rPr lang="en-US" dirty="0" smtClean="0"/>
              <a:t>Alignment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Object instance recognition</a:t>
            </a:r>
          </a:p>
          <a:p>
            <a:endParaRPr lang="en-US" dirty="0"/>
          </a:p>
          <a:p>
            <a:r>
              <a:rPr lang="en-US" dirty="0" smtClean="0"/>
              <a:t>Going </a:t>
            </a:r>
            <a:r>
              <a:rPr lang="en-US" dirty="0" smtClean="0"/>
              <a:t>over HW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650" y="4965700"/>
            <a:ext cx="4972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 descr="fig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775" y="102711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5" descr="fig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2700" y="3405188"/>
            <a:ext cx="1744663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 descr="fig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5675" y="280987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7" descr="fig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5925" y="2171700"/>
            <a:ext cx="1571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8" descr="fig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938" y="2652713"/>
            <a:ext cx="1633537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9" descr="fig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13238" y="2540000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10" descr="fig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22925" y="3241675"/>
            <a:ext cx="150971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Picture 11" descr="fig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488" y="224472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9" name="Picture 12" descr="fig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96150" y="130492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0" name="Rectangle 13"/>
          <p:cNvSpPr>
            <a:spLocks noGrp="1" noChangeArrowheads="1"/>
          </p:cNvSpPr>
          <p:nvPr>
            <p:ph type="title"/>
          </p:nvPr>
        </p:nvSpPr>
        <p:spPr>
          <a:xfrm>
            <a:off x="615335" y="0"/>
            <a:ext cx="7886700" cy="1325563"/>
          </a:xfrm>
        </p:spPr>
        <p:txBody>
          <a:bodyPr/>
          <a:lstStyle/>
          <a:p>
            <a:r>
              <a:rPr lang="en-US" dirty="0" smtClean="0"/>
              <a:t>Application: Panorama stitching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9782" y="6550223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Source: Hartley &amp; </a:t>
            </a:r>
            <a:r>
              <a:rPr lang="en-US" sz="1400" b="0" dirty="0" err="1" smtClean="0"/>
              <a:t>Zisserman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01312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document scanning </a:t>
            </a:r>
            <a:endParaRPr lang="en-US" dirty="0"/>
          </a:p>
        </p:txBody>
      </p:sp>
      <p:pic>
        <p:nvPicPr>
          <p:cNvPr id="3" name="Introducing Office Lens for iPhon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32" end="4925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690688"/>
            <a:ext cx="7931192" cy="44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1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image transformations (reference table)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1143000" y="1951946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1409700" y="3918857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28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>
          <a:xfrm>
            <a:off x="647700" y="-2945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 smtClean="0"/>
              <a:t>Object Instance Recognition</a:t>
            </a:r>
            <a:endParaRPr lang="de-CH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19011"/>
            <a:ext cx="4706938" cy="48071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r>
              <a:rPr lang="en-US" dirty="0" smtClean="0"/>
              <a:t> to object model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for affine transformation parameters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by inliers and choose solutions with score above threshold</a:t>
            </a:r>
            <a:endParaRPr lang="en-US" dirty="0"/>
          </a:p>
        </p:txBody>
      </p:sp>
      <p:pic>
        <p:nvPicPr>
          <p:cNvPr id="9227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7178675" y="1139760"/>
            <a:ext cx="1266825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Rectangle 42"/>
          <p:cNvSpPr>
            <a:spLocks noChangeArrowheads="1"/>
          </p:cNvSpPr>
          <p:nvPr/>
        </p:nvSpPr>
        <p:spPr bwMode="auto">
          <a:xfrm rot="-6419039">
            <a:off x="7835106" y="2004154"/>
            <a:ext cx="277813" cy="2635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29" name="Group 107"/>
          <p:cNvGrpSpPr>
            <a:grpSpLocks/>
          </p:cNvGrpSpPr>
          <p:nvPr/>
        </p:nvGrpSpPr>
        <p:grpSpPr bwMode="auto">
          <a:xfrm rot="-1019039">
            <a:off x="7261225" y="1169923"/>
            <a:ext cx="898525" cy="1201737"/>
            <a:chOff x="4980243" y="2404871"/>
            <a:chExt cx="1441195" cy="1919860"/>
          </a:xfrm>
        </p:grpSpPr>
        <p:grpSp>
          <p:nvGrpSpPr>
            <p:cNvPr id="9263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9283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4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64" name="Group 101"/>
            <p:cNvGrpSpPr>
              <a:grpSpLocks/>
            </p:cNvGrpSpPr>
            <p:nvPr/>
          </p:nvGrpSpPr>
          <p:grpSpPr bwMode="auto">
            <a:xfrm>
              <a:off x="4980243" y="2404871"/>
              <a:ext cx="1393435" cy="1919860"/>
              <a:chOff x="4980243" y="2404871"/>
              <a:chExt cx="1393435" cy="1919860"/>
            </a:xfrm>
          </p:grpSpPr>
          <p:grpSp>
            <p:nvGrpSpPr>
              <p:cNvPr id="9265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9281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66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9279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0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67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9277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68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9275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6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69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9273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4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270" name="Rectangle 88"/>
              <p:cNvSpPr>
                <a:spLocks noChangeArrowheads="1"/>
              </p:cNvSpPr>
              <p:nvPr/>
            </p:nvSpPr>
            <p:spPr bwMode="auto">
              <a:xfrm>
                <a:off x="4980243" y="3973090"/>
                <a:ext cx="361682" cy="31508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1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2" name="Rectangle 90"/>
              <p:cNvSpPr>
                <a:spLocks noChangeArrowheads="1"/>
              </p:cNvSpPr>
              <p:nvPr/>
            </p:nvSpPr>
            <p:spPr bwMode="auto">
              <a:xfrm>
                <a:off x="5893049" y="2404871"/>
                <a:ext cx="361682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923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141348"/>
            <a:ext cx="1143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Rectangle 6"/>
          <p:cNvSpPr>
            <a:spLocks noChangeArrowheads="1"/>
          </p:cNvSpPr>
          <p:nvPr/>
        </p:nvSpPr>
        <p:spPr bwMode="auto">
          <a:xfrm>
            <a:off x="5392738" y="1620773"/>
            <a:ext cx="236537" cy="22383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32" name="Group 7"/>
          <p:cNvGrpSpPr>
            <a:grpSpLocks/>
          </p:cNvGrpSpPr>
          <p:nvPr/>
        </p:nvGrpSpPr>
        <p:grpSpPr bwMode="auto">
          <a:xfrm>
            <a:off x="5487988" y="1723960"/>
            <a:ext cx="39687" cy="38100"/>
            <a:chOff x="1292" y="2205"/>
            <a:chExt cx="46" cy="46"/>
          </a:xfrm>
        </p:grpSpPr>
        <p:sp>
          <p:nvSpPr>
            <p:cNvPr id="9261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2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33" name="Group 10"/>
          <p:cNvGrpSpPr>
            <a:grpSpLocks/>
          </p:cNvGrpSpPr>
          <p:nvPr/>
        </p:nvGrpSpPr>
        <p:grpSpPr bwMode="auto">
          <a:xfrm>
            <a:off x="5507038" y="1301685"/>
            <a:ext cx="39687" cy="38100"/>
            <a:chOff x="1292" y="2205"/>
            <a:chExt cx="46" cy="46"/>
          </a:xfrm>
        </p:grpSpPr>
        <p:sp>
          <p:nvSpPr>
            <p:cNvPr id="925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34" name="Group 13"/>
          <p:cNvGrpSpPr>
            <a:grpSpLocks/>
          </p:cNvGrpSpPr>
          <p:nvPr/>
        </p:nvGrpSpPr>
        <p:grpSpPr bwMode="auto">
          <a:xfrm>
            <a:off x="5661025" y="1454085"/>
            <a:ext cx="38100" cy="39688"/>
            <a:chOff x="1292" y="2205"/>
            <a:chExt cx="46" cy="46"/>
          </a:xfrm>
        </p:grpSpPr>
        <p:sp>
          <p:nvSpPr>
            <p:cNvPr id="9257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35" name="Group 16"/>
          <p:cNvGrpSpPr>
            <a:grpSpLocks/>
          </p:cNvGrpSpPr>
          <p:nvPr/>
        </p:nvGrpSpPr>
        <p:grpSpPr bwMode="auto">
          <a:xfrm>
            <a:off x="6121400" y="1762060"/>
            <a:ext cx="39688" cy="38100"/>
            <a:chOff x="1292" y="2205"/>
            <a:chExt cx="46" cy="46"/>
          </a:xfrm>
        </p:grpSpPr>
        <p:sp>
          <p:nvSpPr>
            <p:cNvPr id="925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36" name="Group 19"/>
          <p:cNvGrpSpPr>
            <a:grpSpLocks/>
          </p:cNvGrpSpPr>
          <p:nvPr/>
        </p:nvGrpSpPr>
        <p:grpSpPr bwMode="auto">
          <a:xfrm>
            <a:off x="5986463" y="1954148"/>
            <a:ext cx="39687" cy="39687"/>
            <a:chOff x="1292" y="2205"/>
            <a:chExt cx="46" cy="46"/>
          </a:xfrm>
        </p:grpSpPr>
        <p:sp>
          <p:nvSpPr>
            <p:cNvPr id="9253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4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37" name="Group 22"/>
          <p:cNvGrpSpPr>
            <a:grpSpLocks/>
          </p:cNvGrpSpPr>
          <p:nvPr/>
        </p:nvGrpSpPr>
        <p:grpSpPr bwMode="auto">
          <a:xfrm>
            <a:off x="6064250" y="1282635"/>
            <a:ext cx="38100" cy="38100"/>
            <a:chOff x="1292" y="2205"/>
            <a:chExt cx="46" cy="46"/>
          </a:xfrm>
        </p:grpSpPr>
        <p:sp>
          <p:nvSpPr>
            <p:cNvPr id="925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38" name="Rectangle 91"/>
          <p:cNvSpPr>
            <a:spLocks noChangeArrowheads="1"/>
          </p:cNvSpPr>
          <p:nvPr/>
        </p:nvSpPr>
        <p:spPr bwMode="auto">
          <a:xfrm>
            <a:off x="5257800" y="1212785"/>
            <a:ext cx="225425" cy="196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39" name="Rectangle 92"/>
          <p:cNvSpPr>
            <a:spLocks noChangeArrowheads="1"/>
          </p:cNvSpPr>
          <p:nvPr/>
        </p:nvSpPr>
        <p:spPr bwMode="auto">
          <a:xfrm>
            <a:off x="5487988" y="1685860"/>
            <a:ext cx="225425" cy="196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0" name="Rectangle 93"/>
          <p:cNvSpPr>
            <a:spLocks noChangeArrowheads="1"/>
          </p:cNvSpPr>
          <p:nvPr/>
        </p:nvSpPr>
        <p:spPr bwMode="auto">
          <a:xfrm>
            <a:off x="6122988" y="1441385"/>
            <a:ext cx="225425" cy="196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1" name="Line 46"/>
          <p:cNvSpPr>
            <a:spLocks noChangeShapeType="1"/>
          </p:cNvSpPr>
          <p:nvPr/>
        </p:nvSpPr>
        <p:spPr bwMode="auto">
          <a:xfrm>
            <a:off x="5638800" y="1669985"/>
            <a:ext cx="2133600" cy="4572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715000" y="3429000"/>
            <a:ext cx="2133600" cy="838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Affine Parameters</a:t>
            </a:r>
          </a:p>
        </p:txBody>
      </p:sp>
      <p:sp>
        <p:nvSpPr>
          <p:cNvPr id="9243" name="TextBox 131"/>
          <p:cNvSpPr txBox="1">
            <a:spLocks noChangeArrowheads="1"/>
          </p:cNvSpPr>
          <p:nvPr/>
        </p:nvSpPr>
        <p:spPr bwMode="auto">
          <a:xfrm>
            <a:off x="5257800" y="5638800"/>
            <a:ext cx="32766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Choose hypothesis with max score above threshold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6096000" y="4724400"/>
            <a:ext cx="13716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# Inliers</a:t>
            </a:r>
          </a:p>
        </p:txBody>
      </p:sp>
      <p:sp>
        <p:nvSpPr>
          <p:cNvPr id="134" name="Right Arrow 133"/>
          <p:cNvSpPr/>
          <p:nvPr/>
        </p:nvSpPr>
        <p:spPr>
          <a:xfrm rot="5400000">
            <a:off x="6488097" y="2750558"/>
            <a:ext cx="603867" cy="448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5" name="Right Arrow 134"/>
          <p:cNvSpPr/>
          <p:nvPr/>
        </p:nvSpPr>
        <p:spPr>
          <a:xfrm rot="5400000">
            <a:off x="6577012" y="5233988"/>
            <a:ext cx="373063" cy="268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6" name="Right Arrow 135"/>
          <p:cNvSpPr/>
          <p:nvPr/>
        </p:nvSpPr>
        <p:spPr>
          <a:xfrm rot="5400000">
            <a:off x="6591300" y="43815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48" name="TextBox 136"/>
          <p:cNvSpPr txBox="1">
            <a:spLocks noChangeArrowheads="1"/>
          </p:cNvSpPr>
          <p:nvPr/>
        </p:nvSpPr>
        <p:spPr bwMode="auto">
          <a:xfrm>
            <a:off x="5181600" y="2166873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Matched </a:t>
            </a:r>
            <a:r>
              <a:rPr lang="en-US" dirty="0" err="1" smtClean="0"/>
              <a:t>keypoints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4690039" y="2761456"/>
            <a:ext cx="4648200" cy="3581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50" name="TextBox 68"/>
          <p:cNvSpPr txBox="1">
            <a:spLocks noChangeArrowheads="1"/>
          </p:cNvSpPr>
          <p:nvPr/>
        </p:nvSpPr>
        <p:spPr bwMode="auto">
          <a:xfrm>
            <a:off x="7334695" y="4254232"/>
            <a:ext cx="1905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This Class</a:t>
            </a:r>
          </a:p>
        </p:txBody>
      </p:sp>
    </p:spTree>
    <p:extLst>
      <p:ext uri="{BB962C8B-B14F-4D97-AF65-F5344CB8AC3E}">
        <p14:creationId xmlns:p14="http://schemas.microsoft.com/office/powerpoint/2010/main" val="41817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>
          <a:xfrm>
            <a:off x="639868" y="-1650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 smtClean="0"/>
              <a:t>Overview of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409575" y="4527550"/>
            <a:ext cx="1954213" cy="1328738"/>
            <a:chOff x="884187" y="5111107"/>
            <a:chExt cx="1954259" cy="1329381"/>
          </a:xfrm>
        </p:grpSpPr>
        <p:pic>
          <p:nvPicPr>
            <p:cNvPr id="112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0321" y="5157788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6" name="Group 114"/>
            <p:cNvGrpSpPr>
              <a:grpSpLocks/>
            </p:cNvGrpSpPr>
            <p:nvPr/>
          </p:nvGrpSpPr>
          <p:grpSpPr bwMode="auto">
            <a:xfrm>
              <a:off x="884187" y="5111107"/>
              <a:ext cx="276999" cy="873768"/>
              <a:chOff x="884187" y="5111107"/>
              <a:chExt cx="276999" cy="873768"/>
            </a:xfrm>
          </p:grpSpPr>
          <p:sp>
            <p:nvSpPr>
              <p:cNvPr id="1130" name="Line 48"/>
              <p:cNvSpPr>
                <a:spLocks noChangeShapeType="1"/>
              </p:cNvSpPr>
              <p:nvPr/>
            </p:nvSpPr>
            <p:spPr bwMode="auto">
              <a:xfrm>
                <a:off x="1130968" y="5157788"/>
                <a:ext cx="0" cy="82708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608363" y="5386931"/>
                <a:ext cx="828647" cy="27699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/>
                  <a:t>N</a:t>
                </a:r>
                <a:r>
                  <a:rPr lang="pl-PL" sz="1200"/>
                  <a:t> pixels</a:t>
                </a:r>
                <a:endParaRPr lang="en-US" sz="1200"/>
              </a:p>
            </p:txBody>
          </p:sp>
        </p:grpSp>
        <p:grpSp>
          <p:nvGrpSpPr>
            <p:cNvPr id="1127" name="Group 103"/>
            <p:cNvGrpSpPr>
              <a:grpSpLocks/>
            </p:cNvGrpSpPr>
            <p:nvPr/>
          </p:nvGrpSpPr>
          <p:grpSpPr bwMode="auto">
            <a:xfrm>
              <a:off x="1327146" y="6165850"/>
              <a:ext cx="1511300" cy="274638"/>
              <a:chOff x="1655763" y="6165850"/>
              <a:chExt cx="1511300" cy="274638"/>
            </a:xfrm>
          </p:grpSpPr>
          <p:sp>
            <p:nvSpPr>
              <p:cNvPr id="1128" name="Line 49"/>
              <p:cNvSpPr>
                <a:spLocks noChangeShapeType="1"/>
              </p:cNvSpPr>
              <p:nvPr/>
            </p:nvSpPr>
            <p:spPr bwMode="auto">
              <a:xfrm>
                <a:off x="1655763" y="6200775"/>
                <a:ext cx="93662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" name="Text Box 51"/>
              <p:cNvSpPr txBox="1">
                <a:spLocks noChangeArrowheads="1"/>
              </p:cNvSpPr>
              <p:nvPr/>
            </p:nvSpPr>
            <p:spPr bwMode="auto">
              <a:xfrm>
                <a:off x="1727200" y="6165850"/>
                <a:ext cx="1439863" cy="27463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/>
                  <a:t>N</a:t>
                </a:r>
                <a:r>
                  <a:rPr lang="pl-PL" sz="1200"/>
                  <a:t> pixels</a:t>
                </a:r>
                <a:endParaRPr lang="en-US" sz="1200"/>
              </a:p>
            </p:txBody>
          </p:sp>
        </p:grpSp>
      </p:grpSp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1968500" y="4213225"/>
            <a:ext cx="1116013" cy="1225550"/>
            <a:chOff x="2771775" y="4797425"/>
            <a:chExt cx="1116013" cy="1225709"/>
          </a:xfrm>
        </p:grpSpPr>
        <p:grpSp>
          <p:nvGrpSpPr>
            <p:cNvPr id="1109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11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3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4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789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102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0" name="Text Box 86"/>
            <p:cNvSpPr txBox="1">
              <a:spLocks noChangeArrowheads="1"/>
            </p:cNvSpPr>
            <p:nvPr/>
          </p:nvSpPr>
          <p:spPr bwMode="auto">
            <a:xfrm>
              <a:off x="3001941" y="5776913"/>
              <a:ext cx="885847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/>
                <a:t>e.g.</a:t>
              </a:r>
              <a:r>
                <a:rPr lang="en-US" sz="1000"/>
                <a:t> </a:t>
              </a:r>
              <a:r>
                <a:rPr lang="pl-PL" sz="1000"/>
                <a:t>color</a:t>
              </a:r>
              <a:endParaRPr lang="en-US" sz="1000"/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4157663" y="4249738"/>
            <a:ext cx="971550" cy="1181100"/>
            <a:chOff x="4967288" y="4833938"/>
            <a:chExt cx="971549" cy="1181258"/>
          </a:xfrm>
        </p:grpSpPr>
        <p:grpSp>
          <p:nvGrpSpPr>
            <p:cNvPr id="1093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5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8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790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102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4" name="Text Box 87"/>
            <p:cNvSpPr txBox="1">
              <a:spLocks noChangeArrowheads="1"/>
            </p:cNvSpPr>
            <p:nvPr/>
          </p:nvSpPr>
          <p:spPr bwMode="auto">
            <a:xfrm>
              <a:off x="5083182" y="5768975"/>
              <a:ext cx="855655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/>
                <a:t>e.g.</a:t>
              </a:r>
              <a:r>
                <a:rPr lang="en-US" sz="1000"/>
                <a:t> </a:t>
              </a:r>
              <a:r>
                <a:rPr lang="pl-PL" sz="1000"/>
                <a:t>color</a:t>
              </a:r>
              <a:endParaRPr lang="en-US" sz="1000"/>
            </a:p>
          </p:txBody>
        </p:sp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071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2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073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4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5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6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7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8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1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1. Find a set of   </a:t>
            </a:r>
            <a:br>
              <a:rPr lang="en-US" sz="2100" b="1"/>
            </a:br>
            <a:r>
              <a:rPr lang="en-US" sz="2100" b="1"/>
              <a:t>    distinctive key-</a:t>
            </a:r>
            <a:br>
              <a:rPr lang="en-US" sz="2100" b="1"/>
            </a:br>
            <a:r>
              <a:rPr lang="en-US" sz="2100" b="1"/>
              <a:t>    points </a:t>
            </a:r>
            <a:endParaRPr lang="en-US" b="1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9215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14400"/>
          </a:xfrm>
        </p:spPr>
        <p:txBody>
          <a:bodyPr/>
          <a:lstStyle/>
          <a:p>
            <a:r>
              <a:rPr lang="en-US" dirty="0" smtClean="0"/>
              <a:t>Finding the objects (overview)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686800" cy="3733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Match interest points from input image to database image</a:t>
            </a:r>
            <a:endParaRPr lang="en-US" sz="1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Matched points vote for rough position/orientation/scale of object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Find position/orientation/scales that have at least three votes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affine registration and matches using iterative least squares with outlier check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Report object if there are at least T matched points</a:t>
            </a: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447800" y="990600"/>
            <a:ext cx="6096000" cy="1764150"/>
            <a:chOff x="609600" y="1086092"/>
            <a:chExt cx="7696200" cy="2227239"/>
          </a:xfrm>
        </p:grpSpPr>
        <p:grpSp>
          <p:nvGrpSpPr>
            <p:cNvPr id="4" name="Group 3"/>
            <p:cNvGrpSpPr/>
            <p:nvPr/>
          </p:nvGrpSpPr>
          <p:grpSpPr>
            <a:xfrm>
              <a:off x="4945062" y="1219200"/>
              <a:ext cx="2141538" cy="2081984"/>
              <a:chOff x="1828987" y="2437924"/>
              <a:chExt cx="2141538" cy="2081984"/>
            </a:xfrm>
          </p:grpSpPr>
          <p:pic>
            <p:nvPicPr>
              <p:cNvPr id="5" name="Picture 4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6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Arrow Connector 19"/>
                <p:cNvCxnSpPr>
                  <a:endCxn id="19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Straight Arrow Connector 17"/>
                <p:cNvCxnSpPr>
                  <a:endCxn id="17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Arrow Connector 15"/>
                <p:cNvCxnSpPr>
                  <a:endCxn id="15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Arrow Connector 13"/>
                <p:cNvCxnSpPr>
                  <a:endCxn id="13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Straight Arrow Connector 11"/>
                <p:cNvCxnSpPr>
                  <a:endCxn id="11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 rot="3358200">
              <a:off x="1535257" y="1115951"/>
              <a:ext cx="2147438" cy="2087720"/>
              <a:chOff x="1828987" y="2437924"/>
              <a:chExt cx="2141538" cy="2081984"/>
            </a:xfrm>
          </p:grpSpPr>
          <p:pic>
            <p:nvPicPr>
              <p:cNvPr id="22" name="Picture 5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23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Arrow Connector 36"/>
                <p:cNvCxnSpPr>
                  <a:endCxn id="36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Arrow Connector 34"/>
                <p:cNvCxnSpPr>
                  <a:endCxn id="34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" name="Straight Arrow Connector 32"/>
                <p:cNvCxnSpPr>
                  <a:endCxn id="32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Arrow Connector 30"/>
                <p:cNvCxnSpPr>
                  <a:endCxn id="30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" name="Straight Arrow Connector 28"/>
                <p:cNvCxnSpPr>
                  <a:endCxn id="28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609600" y="2362200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Input Image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62800" y="2667000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Stored Image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635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Keypoints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59436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Want to match </a:t>
            </a:r>
            <a:r>
              <a:rPr lang="en-US" dirty="0" err="1" smtClean="0"/>
              <a:t>keypoints</a:t>
            </a:r>
            <a:r>
              <a:rPr lang="en-US" dirty="0" smtClean="0"/>
              <a:t> between: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 smtClean="0"/>
              <a:t>Query image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 smtClean="0"/>
              <a:t>Stored image containing the object</a:t>
            </a:r>
          </a:p>
          <a:p>
            <a:pPr marL="971550" lvl="1" indent="-51435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Given descriptor x</a:t>
            </a:r>
            <a:r>
              <a:rPr lang="en-US" baseline="-25000" dirty="0" smtClean="0"/>
              <a:t>0</a:t>
            </a:r>
            <a:r>
              <a:rPr lang="en-US" dirty="0" smtClean="0"/>
              <a:t>, find two nearest neighbors x</a:t>
            </a:r>
            <a:r>
              <a:rPr lang="en-US" baseline="-25000" dirty="0" smtClean="0"/>
              <a:t>1</a:t>
            </a:r>
            <a:r>
              <a:rPr lang="en-US" dirty="0" smtClean="0"/>
              <a:t>, x</a:t>
            </a:r>
            <a:r>
              <a:rPr lang="en-US" baseline="-25000" dirty="0" smtClean="0"/>
              <a:t>2</a:t>
            </a:r>
            <a:r>
              <a:rPr lang="en-US" dirty="0" smtClean="0"/>
              <a:t> with distances d</a:t>
            </a:r>
            <a:r>
              <a:rPr lang="en-US" baseline="-25000" dirty="0" smtClean="0"/>
              <a:t>1</a:t>
            </a:r>
            <a:r>
              <a:rPr lang="en-US" dirty="0" smtClean="0"/>
              <a:t>, d</a:t>
            </a:r>
            <a:r>
              <a:rPr lang="en-US" baseline="-25000" dirty="0" smtClean="0"/>
              <a:t>2 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 matches x</a:t>
            </a:r>
            <a:r>
              <a:rPr lang="en-US" baseline="-25000" dirty="0" smtClean="0"/>
              <a:t>0</a:t>
            </a:r>
            <a:r>
              <a:rPr lang="en-US" dirty="0" smtClean="0"/>
              <a:t> if d</a:t>
            </a:r>
            <a:r>
              <a:rPr lang="en-US" baseline="-25000" dirty="0" smtClean="0"/>
              <a:t>1</a:t>
            </a:r>
            <a:r>
              <a:rPr lang="en-US" dirty="0" smtClean="0"/>
              <a:t>/d</a:t>
            </a:r>
            <a:r>
              <a:rPr lang="en-US" baseline="-25000" dirty="0" smtClean="0"/>
              <a:t>2</a:t>
            </a:r>
            <a:r>
              <a:rPr lang="en-US" dirty="0" smtClean="0"/>
              <a:t> &lt; 0.8</a:t>
            </a:r>
          </a:p>
          <a:p>
            <a:pPr lvl="1">
              <a:defRPr/>
            </a:pPr>
            <a:r>
              <a:rPr lang="en-US" dirty="0" smtClean="0"/>
              <a:t>This gets rid of 90% false matches, 5% of true matches in Lowe’s study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409858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Object Model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28650" y="1492898"/>
            <a:ext cx="7886700" cy="4684065"/>
          </a:xfrm>
        </p:spPr>
        <p:txBody>
          <a:bodyPr/>
          <a:lstStyle/>
          <a:p>
            <a:r>
              <a:rPr lang="en-US" dirty="0" smtClean="0"/>
              <a:t>Accounts for 3D rotation of a surface under orthographic projection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14400" y="2438400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71600" y="4724400"/>
            <a:ext cx="1905000" cy="1676400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7994006">
            <a:off x="5735638" y="2309813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810000" y="2819400"/>
            <a:ext cx="914400" cy="80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00600" y="4648200"/>
            <a:ext cx="1905000" cy="1676400"/>
          </a:xfrm>
          <a:prstGeom prst="rect">
            <a:avLst/>
          </a:prstGeom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9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61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80931"/>
            <a:ext cx="7886700" cy="479603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Assume we know the correspondences, how do we get the transformation?</a:t>
            </a:r>
          </a:p>
        </p:txBody>
      </p:sp>
      <p:graphicFrame>
        <p:nvGraphicFramePr>
          <p:cNvPr id="6146" name="Object 3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13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6146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153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6160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4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147" name="Object 3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14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6147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3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15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824357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429250" y="4419600"/>
          <a:ext cx="241935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16" name="Equation" r:id="rId10" imgW="787320" imgH="228600" progId="Equation.3">
                  <p:embed/>
                </p:oleObj>
              </mc:Choice>
              <mc:Fallback>
                <p:oleObj name="Equation" r:id="rId10" imgW="787320" imgH="2286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29250" y="4419600"/>
                        <a:ext cx="2419350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09769" y="5177135"/>
            <a:ext cx="407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Want to find </a:t>
            </a:r>
            <a:r>
              <a:rPr lang="en-US" dirty="0" smtClean="0">
                <a:latin typeface="+mn-lt"/>
              </a:rPr>
              <a:t>M</a:t>
            </a:r>
            <a:r>
              <a:rPr lang="en-US" b="0" dirty="0" smtClean="0">
                <a:latin typeface="+mn-lt"/>
              </a:rPr>
              <a:t>, </a:t>
            </a:r>
            <a:r>
              <a:rPr lang="en-US" dirty="0" smtClean="0">
                <a:latin typeface="+mn-lt"/>
              </a:rPr>
              <a:t>t</a:t>
            </a:r>
            <a:r>
              <a:rPr lang="en-US" b="0" dirty="0" smtClean="0">
                <a:latin typeface="+mn-lt"/>
              </a:rPr>
              <a:t> to minimize</a:t>
            </a:r>
            <a:endParaRPr lang="en-US" b="0" dirty="0">
              <a:latin typeface="+mn-lt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870450" y="5562600"/>
          <a:ext cx="3511550" cy="1284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17" name="Equation" r:id="rId12" imgW="1180800" imgH="431640" progId="Equation.3">
                  <p:embed/>
                </p:oleObj>
              </mc:Choice>
              <mc:Fallback>
                <p:oleObj name="Equation" r:id="rId12" imgW="1180800" imgH="43164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70450" y="5562600"/>
                        <a:ext cx="3511550" cy="1284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698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graphicFrame>
        <p:nvGraphicFramePr>
          <p:cNvPr id="6146" name="Object 3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0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6146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153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6160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4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147" name="Object 3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1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6147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3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2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824357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39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3" name="Equation" r:id="rId10" imgW="2260440" imgH="1396800" progId="Equation.3">
                  <p:embed/>
                </p:oleObj>
              </mc:Choice>
              <mc:Fallback>
                <p:oleObj name="Equation" r:id="rId10" imgW="2260440" imgH="1396800" progId="Equation.3">
                  <p:embed/>
                  <p:pic>
                    <p:nvPicPr>
                      <p:cNvPr id="824359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4648200" y="4648200"/>
            <a:ext cx="27432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28650" y="1380931"/>
            <a:ext cx="7886700" cy="4796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mtClean="0"/>
              <a:t>Assume we know the correspondences, how do we get the transformation?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591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class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Global optimization / Search for parameters</a:t>
            </a:r>
          </a:p>
          <a:p>
            <a:pPr lvl="1"/>
            <a:r>
              <a:rPr lang="en-US" dirty="0" smtClean="0"/>
              <a:t>Least</a:t>
            </a:r>
            <a:r>
              <a:rPr lang="en-US" b="1" dirty="0" smtClean="0"/>
              <a:t> </a:t>
            </a:r>
            <a:r>
              <a:rPr lang="en-US" dirty="0" smtClean="0"/>
              <a:t>squares fit</a:t>
            </a:r>
          </a:p>
          <a:p>
            <a:pPr lvl="1"/>
            <a:r>
              <a:rPr lang="en-US" dirty="0" smtClean="0"/>
              <a:t>Robust least squares</a:t>
            </a:r>
          </a:p>
          <a:p>
            <a:pPr lvl="1"/>
            <a:r>
              <a:rPr lang="en-US" dirty="0" smtClean="0"/>
              <a:t>Iterative closest point (ICP)</a:t>
            </a:r>
          </a:p>
          <a:p>
            <a:endParaRPr lang="en-US" dirty="0" smtClean="0"/>
          </a:p>
          <a:p>
            <a:r>
              <a:rPr lang="en-US" dirty="0" smtClean="0"/>
              <a:t>Hypothesize and test</a:t>
            </a:r>
          </a:p>
          <a:p>
            <a:pPr lvl="1"/>
            <a:r>
              <a:rPr lang="en-US" dirty="0" smtClean="0"/>
              <a:t>Generalized Hough transform</a:t>
            </a:r>
          </a:p>
          <a:p>
            <a:pPr lvl="1"/>
            <a:r>
              <a:rPr lang="en-US" dirty="0" smtClean="0"/>
              <a:t>RANSAC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284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3940175"/>
            <a:ext cx="7772400" cy="223202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Linear system with six unknowns</a:t>
            </a:r>
          </a:p>
          <a:p>
            <a:pPr>
              <a:buFontTx/>
              <a:buChar char="•"/>
            </a:pPr>
            <a:r>
              <a:rPr lang="en-US" smtClean="0"/>
              <a:t>Each match gives us two linearly independent equations: need at least three to solve for the transformation parameters</a:t>
            </a:r>
          </a:p>
        </p:txBody>
      </p:sp>
      <p:graphicFrame>
        <p:nvGraphicFramePr>
          <p:cNvPr id="717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828800" y="1066800"/>
          <a:ext cx="4648200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3" name="Equation" r:id="rId4" imgW="2260440" imgH="1396800" progId="Equation.3">
                  <p:embed/>
                </p:oleObj>
              </mc:Choice>
              <mc:Fallback>
                <p:oleObj name="Equation" r:id="rId4" imgW="2260440" imgH="1396800" progId="Equation.3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066800"/>
                        <a:ext cx="4648200" cy="287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771900" y="5683609"/>
            <a:ext cx="2192338" cy="691469"/>
            <a:chOff x="3771900" y="5683609"/>
            <a:chExt cx="2192338" cy="691469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810000" y="5836009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20281809">
              <a:off x="4821238" y="5683609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4419600" y="5912209"/>
              <a:ext cx="304800" cy="2286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3780367" y="617116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771900" y="581132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229100" y="6172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001768" y="577322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910328" y="629887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715000" y="5981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14400"/>
          </a:xfrm>
        </p:spPr>
        <p:txBody>
          <a:bodyPr/>
          <a:lstStyle/>
          <a:p>
            <a:r>
              <a:rPr lang="en-US" dirty="0" smtClean="0"/>
              <a:t>Finding the objects (in detail)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686800" cy="6096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Match interest points from input image to database image</a:t>
            </a:r>
            <a:endParaRPr lang="en-US" sz="1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Get location/scale/orientation using Hough voting</a:t>
            </a:r>
          </a:p>
          <a:p>
            <a:pPr marL="914400" lvl="1" indent="-514350">
              <a:defRPr/>
            </a:pPr>
            <a:r>
              <a:rPr lang="en-US" sz="2400" dirty="0" smtClean="0"/>
              <a:t>In training, each point has known position/scale/orientation </a:t>
            </a:r>
            <a:r>
              <a:rPr lang="en-US" sz="2400" dirty="0" err="1" smtClean="0"/>
              <a:t>wrt</a:t>
            </a:r>
            <a:r>
              <a:rPr lang="en-US" sz="2400" dirty="0" smtClean="0"/>
              <a:t> whole object</a:t>
            </a:r>
          </a:p>
          <a:p>
            <a:pPr marL="914400" lvl="1" indent="-514350">
              <a:defRPr/>
            </a:pPr>
            <a:r>
              <a:rPr lang="en-US" sz="2400" dirty="0" smtClean="0"/>
              <a:t>Matched points vote for the position, scale, and orientation of the entire object</a:t>
            </a:r>
          </a:p>
          <a:p>
            <a:pPr marL="914400" lvl="1" indent="-514350">
              <a:defRPr/>
            </a:pPr>
            <a:r>
              <a:rPr lang="en-US" sz="2400" dirty="0" smtClean="0"/>
              <a:t>Bins for x, y, scale, orientation</a:t>
            </a:r>
          </a:p>
          <a:p>
            <a:pPr marL="1314450" lvl="2" indent="-514350">
              <a:defRPr/>
            </a:pPr>
            <a:r>
              <a:rPr lang="en-US" sz="1800" dirty="0" smtClean="0"/>
              <a:t>Wide bins (0.25 object length in position, 2x scale, 30 degrees orientation)</a:t>
            </a:r>
          </a:p>
          <a:p>
            <a:pPr marL="1314450" lvl="2" indent="-514350">
              <a:defRPr/>
            </a:pPr>
            <a:r>
              <a:rPr lang="en-US" sz="1800" dirty="0" smtClean="0"/>
              <a:t>Vote for two closest bin centers in each direction (16 votes total)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Geometric verification</a:t>
            </a:r>
          </a:p>
          <a:p>
            <a:pPr marL="914400" lvl="1" indent="-514350">
              <a:defRPr/>
            </a:pPr>
            <a:r>
              <a:rPr lang="en-US" sz="2400" dirty="0" smtClean="0"/>
              <a:t>For each bin with at least 3 </a:t>
            </a:r>
            <a:r>
              <a:rPr lang="en-US" sz="2400" dirty="0" err="1" smtClean="0"/>
              <a:t>keypoints</a:t>
            </a:r>
            <a:endParaRPr lang="en-US" sz="2400" dirty="0" smtClean="0"/>
          </a:p>
          <a:p>
            <a:pPr marL="914400" lvl="1" indent="-514350">
              <a:defRPr/>
            </a:pPr>
            <a:r>
              <a:rPr lang="en-US" sz="2400" dirty="0" smtClean="0"/>
              <a:t>Iterate between least squares fit and checking for inliers and outliers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Report object if &gt; T inliers (T is typically 3, can be computed to match some probabilistic threshold)</a:t>
            </a:r>
          </a:p>
        </p:txBody>
      </p:sp>
    </p:spTree>
    <p:extLst>
      <p:ext uri="{BB962C8B-B14F-4D97-AF65-F5344CB8AC3E}">
        <p14:creationId xmlns:p14="http://schemas.microsoft.com/office/powerpoint/2010/main" val="22392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0603" y="189706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Examples of recognized objects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0480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 cstate="print"/>
          <a:srcRect t="39513" r="67516" b="35533"/>
          <a:stretch>
            <a:fillRect/>
          </a:stretch>
        </p:blipFill>
        <p:spPr bwMode="auto">
          <a:xfrm>
            <a:off x="2582863" y="1439863"/>
            <a:ext cx="1497013" cy="8763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t="3119" r="67516" b="61528"/>
          <a:stretch>
            <a:fillRect/>
          </a:stretch>
        </p:blipFill>
        <p:spPr bwMode="auto">
          <a:xfrm>
            <a:off x="4800600" y="1219200"/>
            <a:ext cx="1497013" cy="12414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3983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View interpolation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25562"/>
            <a:ext cx="4144682" cy="5532437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Training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Given images of different viewpoints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Cluster similar viewpoints using feature matches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Link features in adjacent views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1000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Recognition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Feature matches may be</a:t>
            </a:r>
            <a:br>
              <a:rPr lang="en-US" dirty="0" smtClean="0"/>
            </a:br>
            <a:r>
              <a:rPr lang="en-US" dirty="0" smtClean="0"/>
              <a:t>spread over several </a:t>
            </a:r>
            <a:br>
              <a:rPr lang="en-US" dirty="0" smtClean="0"/>
            </a:br>
            <a:r>
              <a:rPr lang="en-US" dirty="0" smtClean="0"/>
              <a:t>training viewpoints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>
                <a:sym typeface="Symbol" pitchFamily="18" charset="2"/>
              </a:rPr>
              <a:t> Use the known links to “transfer votes” to other viewpoints</a:t>
            </a: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160463"/>
            <a:ext cx="4608512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6624638" y="6553200"/>
            <a:ext cx="2103437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400"/>
              <a:t>Slide credit: David Lowe</a:t>
            </a: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8162925" y="6116638"/>
            <a:ext cx="1014413" cy="3413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600"/>
              <a:t>[Lowe01]</a:t>
            </a:r>
          </a:p>
        </p:txBody>
      </p:sp>
    </p:spTree>
    <p:extLst>
      <p:ext uri="{BB962C8B-B14F-4D97-AF65-F5344CB8AC3E}">
        <p14:creationId xmlns:p14="http://schemas.microsoft.com/office/powerpoint/2010/main" val="212817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Applications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Sony </a:t>
            </a:r>
            <a:r>
              <a:rPr lang="en-US" dirty="0" err="1" smtClean="0"/>
              <a:t>Aibo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(Evolution Robotics)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SIFT 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Recognize </a:t>
            </a:r>
            <a:br>
              <a:rPr lang="en-US" dirty="0" smtClean="0"/>
            </a:br>
            <a:r>
              <a:rPr lang="en-US" dirty="0" smtClean="0"/>
              <a:t>docking station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Communicate </a:t>
            </a:r>
            <a:br>
              <a:rPr lang="en-US" dirty="0" smtClean="0"/>
            </a:br>
            <a:r>
              <a:rPr lang="en-US" dirty="0" smtClean="0"/>
              <a:t>with visual cards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Other uses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Place recognition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Loop closure in SLAM</a:t>
            </a:r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C8005-EFA3-4B1B-B663-EF2F2FCE212E}" type="slidenum">
              <a:rPr lang="de-DE" smtClean="0"/>
              <a:pPr>
                <a:defRPr/>
              </a:pPr>
              <a:t>54</a:t>
            </a:fld>
            <a:endParaRPr lang="de-DE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281488" y="914400"/>
          <a:ext cx="4862512" cy="514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8" name="Bitmap Image" r:id="rId4" imgW="4715533" imgH="4990476" progId="PBrush">
                  <p:embed/>
                </p:oleObj>
              </mc:Choice>
              <mc:Fallback>
                <p:oleObj name="Bitmap Image" r:id="rId4" imgW="4715533" imgH="4990476" progId="PBrush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1488" y="914400"/>
                        <a:ext cx="4862512" cy="5148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6624638" y="6553200"/>
            <a:ext cx="21193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</a:rPr>
              <a:t>Slide credit: David Lowe</a:t>
            </a:r>
          </a:p>
        </p:txBody>
      </p:sp>
    </p:spTree>
    <p:extLst>
      <p:ext uri="{BB962C8B-B14F-4D97-AF65-F5344CB8AC3E}">
        <p14:creationId xmlns:p14="http://schemas.microsoft.com/office/powerpoint/2010/main" val="296667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762"/>
            <a:ext cx="7886700" cy="1325563"/>
          </a:xfrm>
        </p:spPr>
        <p:txBody>
          <a:bodyPr/>
          <a:lstStyle/>
          <a:p>
            <a:r>
              <a:rPr lang="en-US" dirty="0" smtClean="0"/>
              <a:t>Location Recognition</a:t>
            </a:r>
          </a:p>
        </p:txBody>
      </p:sp>
      <p:sp>
        <p:nvSpPr>
          <p:cNvPr id="17411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 cstate="print"/>
          <a:srcRect l="20506" b="49924"/>
          <a:stretch>
            <a:fillRect/>
          </a:stretch>
        </p:blipFill>
        <p:spPr bwMode="auto">
          <a:xfrm>
            <a:off x="3598863" y="944563"/>
            <a:ext cx="504031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3629025"/>
            <a:ext cx="495617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624638" y="6553200"/>
            <a:ext cx="2103437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400"/>
              <a:t>Slide credit: David Lowe</a:t>
            </a:r>
          </a:p>
        </p:txBody>
      </p:sp>
      <p:pic>
        <p:nvPicPr>
          <p:cNvPr id="17415" name="Picture 9"/>
          <p:cNvPicPr>
            <a:picLocks noChangeAspect="1" noChangeArrowheads="1"/>
          </p:cNvPicPr>
          <p:nvPr/>
        </p:nvPicPr>
        <p:blipFill>
          <a:blip r:embed="rId3" cstate="print"/>
          <a:srcRect l="2353" t="5504" r="85153" b="79407"/>
          <a:stretch>
            <a:fillRect/>
          </a:stretch>
        </p:blipFill>
        <p:spPr bwMode="auto">
          <a:xfrm>
            <a:off x="2533650" y="1536700"/>
            <a:ext cx="1016000" cy="1016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7416" name="Picture 10"/>
          <p:cNvPicPr>
            <a:picLocks noChangeAspect="1" noChangeArrowheads="1"/>
          </p:cNvPicPr>
          <p:nvPr/>
        </p:nvPicPr>
        <p:blipFill>
          <a:blip r:embed="rId5" cstate="print"/>
          <a:srcRect l="66374" t="2353" r="20593" b="83450"/>
          <a:stretch>
            <a:fillRect/>
          </a:stretch>
        </p:blipFill>
        <p:spPr bwMode="auto">
          <a:xfrm>
            <a:off x="1504950" y="1311275"/>
            <a:ext cx="877888" cy="11541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417" name="Picture 11"/>
          <p:cNvPicPr>
            <a:picLocks noChangeAspect="1" noChangeArrowheads="1"/>
          </p:cNvPicPr>
          <p:nvPr/>
        </p:nvPicPr>
        <p:blipFill>
          <a:blip r:embed="rId5" cstate="print"/>
          <a:srcRect l="59509" t="2353" r="33656" b="78918"/>
          <a:stretch>
            <a:fillRect/>
          </a:stretch>
        </p:blipFill>
        <p:spPr bwMode="auto">
          <a:xfrm>
            <a:off x="774700" y="1255713"/>
            <a:ext cx="460375" cy="1524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8" name="Picture 12"/>
          <p:cNvPicPr>
            <a:picLocks noChangeAspect="1" noChangeArrowheads="1"/>
          </p:cNvPicPr>
          <p:nvPr/>
        </p:nvPicPr>
        <p:blipFill>
          <a:blip r:embed="rId3" cstate="print"/>
          <a:srcRect l="2353" t="40521" r="78894" b="50558"/>
          <a:stretch>
            <a:fillRect/>
          </a:stretch>
        </p:blipFill>
        <p:spPr bwMode="auto">
          <a:xfrm>
            <a:off x="1322388" y="2646363"/>
            <a:ext cx="1525587" cy="6000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7419" name="Text Box 13"/>
          <p:cNvSpPr txBox="1">
            <a:spLocks noChangeArrowheads="1"/>
          </p:cNvSpPr>
          <p:nvPr/>
        </p:nvSpPr>
        <p:spPr bwMode="auto">
          <a:xfrm>
            <a:off x="1547813" y="3238500"/>
            <a:ext cx="979487" cy="3413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en-US" sz="1600" b="1"/>
              <a:t>Training</a:t>
            </a:r>
          </a:p>
        </p:txBody>
      </p:sp>
      <p:sp>
        <p:nvSpPr>
          <p:cNvPr id="17420" name="Text Box 14"/>
          <p:cNvSpPr txBox="1">
            <a:spLocks noChangeArrowheads="1"/>
          </p:cNvSpPr>
          <p:nvPr/>
        </p:nvSpPr>
        <p:spPr bwMode="auto">
          <a:xfrm>
            <a:off x="7658100" y="6261100"/>
            <a:ext cx="1014413" cy="3413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600"/>
              <a:t>[Lowe04]</a:t>
            </a:r>
          </a:p>
        </p:txBody>
      </p:sp>
    </p:spTree>
    <p:extLst>
      <p:ext uri="{BB962C8B-B14F-4D97-AF65-F5344CB8AC3E}">
        <p14:creationId xmlns:p14="http://schemas.microsoft.com/office/powerpoint/2010/main" val="21405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7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Another application: category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237"/>
            <a:ext cx="7886700" cy="470272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Goal: identify what type of object is in the image</a:t>
            </a:r>
          </a:p>
          <a:p>
            <a:r>
              <a:rPr lang="en-US" sz="2800" dirty="0" smtClean="0"/>
              <a:t>Approach: align to known objects and choose category with best match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621166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“Shape matching and object recognition using low distortion correspondence”, Berg et al., CVPR 2005: </a:t>
            </a:r>
            <a:r>
              <a:rPr lang="en-US" dirty="0">
                <a:hlinkClick r:id="rId2"/>
              </a:rPr>
              <a:t>http://www.cnbc.cmu.edu/cns/papers/berg-cvpr05.pdf</a:t>
            </a:r>
            <a:endParaRPr lang="en-US" dirty="0"/>
          </a:p>
        </p:txBody>
      </p:sp>
      <p:pic>
        <p:nvPicPr>
          <p:cNvPr id="15362" name="Picture 2" descr="Airpl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32" y="3954998"/>
            <a:ext cx="2343161" cy="92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lef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14600"/>
            <a:ext cx="1698489" cy="12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55" y="4994305"/>
            <a:ext cx="2017993" cy="118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58284"/>
            <a:ext cx="2646086" cy="163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4191000" y="3954998"/>
            <a:ext cx="1219200" cy="46090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59549" y="3057708"/>
            <a:ext cx="3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?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3499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05"/>
            <a:ext cx="7886700" cy="1325563"/>
          </a:xfrm>
        </p:spPr>
        <p:txBody>
          <a:bodyPr/>
          <a:lstStyle/>
          <a:p>
            <a:r>
              <a:rPr lang="en-US" dirty="0" smtClean="0"/>
              <a:t>Summary of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Input: query </a:t>
            </a:r>
            <a:r>
              <a:rPr lang="en-US" i="1" dirty="0" smtClean="0"/>
              <a:t>q</a:t>
            </a:r>
            <a:r>
              <a:rPr lang="en-US" dirty="0" smtClean="0"/>
              <a:t> and exemplar </a:t>
            </a:r>
            <a:r>
              <a:rPr lang="en-US" i="1" dirty="0" smtClean="0"/>
              <a:t>e</a:t>
            </a:r>
          </a:p>
          <a:p>
            <a:r>
              <a:rPr lang="en-US" dirty="0" smtClean="0"/>
              <a:t>For each: sample edge points and create “geometric blur” descriptor</a:t>
            </a:r>
          </a:p>
          <a:p>
            <a:r>
              <a:rPr lang="en-US" dirty="0" smtClean="0"/>
              <a:t>Compute match cost </a:t>
            </a:r>
            <a:r>
              <a:rPr lang="en-US" b="1" dirty="0" smtClean="0"/>
              <a:t>c</a:t>
            </a:r>
            <a:r>
              <a:rPr lang="en-US" dirty="0" smtClean="0"/>
              <a:t> to match points in </a:t>
            </a:r>
            <a:r>
              <a:rPr lang="en-US" i="1" dirty="0" smtClean="0"/>
              <a:t>q</a:t>
            </a:r>
            <a:r>
              <a:rPr lang="en-US" dirty="0" smtClean="0"/>
              <a:t> to each point in </a:t>
            </a:r>
            <a:r>
              <a:rPr lang="en-US" i="1" dirty="0" smtClean="0"/>
              <a:t>e</a:t>
            </a:r>
          </a:p>
          <a:p>
            <a:r>
              <a:rPr lang="en-US" dirty="0" smtClean="0"/>
              <a:t>Compute deformation cost </a:t>
            </a:r>
            <a:r>
              <a:rPr lang="en-US" b="1" dirty="0" smtClean="0"/>
              <a:t>H </a:t>
            </a:r>
            <a:r>
              <a:rPr lang="en-US" dirty="0" smtClean="0"/>
              <a:t>that penalizes change in orientation and scale for pairs of matched points</a:t>
            </a:r>
          </a:p>
          <a:p>
            <a:r>
              <a:rPr lang="en-US" dirty="0" smtClean="0"/>
              <a:t>Solve a binary quadratic program to get correspondence that minimizes </a:t>
            </a:r>
            <a:r>
              <a:rPr lang="en-US" b="1" dirty="0" smtClean="0"/>
              <a:t>c</a:t>
            </a:r>
            <a:r>
              <a:rPr lang="en-US" dirty="0" smtClean="0"/>
              <a:t> and </a:t>
            </a:r>
            <a:r>
              <a:rPr lang="en-US" b="1" dirty="0" smtClean="0"/>
              <a:t>H</a:t>
            </a:r>
            <a:r>
              <a:rPr lang="en-US" dirty="0" smtClean="0"/>
              <a:t>, using thin-plate spline deformation</a:t>
            </a:r>
            <a:endParaRPr lang="en-US" b="1" dirty="0" smtClean="0"/>
          </a:p>
          <a:p>
            <a:r>
              <a:rPr lang="en-US" dirty="0" smtClean="0"/>
              <a:t>Record total cost for </a:t>
            </a:r>
            <a:r>
              <a:rPr lang="en-US" i="1" dirty="0" smtClean="0"/>
              <a:t>e</a:t>
            </a:r>
            <a:r>
              <a:rPr lang="en-US" dirty="0" smtClean="0"/>
              <a:t>, repeat for all exemplars, choose exemplar with minimum cost</a:t>
            </a:r>
            <a:endParaRPr lang="en-US" i="1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80" y="1905000"/>
            <a:ext cx="29718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8560" y="2076450"/>
            <a:ext cx="1794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Input, Edge Maps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734762" y="3196709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Geometric Blur</a:t>
            </a:r>
            <a:endParaRPr lang="en-US" sz="1600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07" y="3657600"/>
            <a:ext cx="214734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11656" y="4930259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Feature Points</a:t>
            </a:r>
            <a:endParaRPr lang="en-US" sz="1600" dirty="0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727" y="5450634"/>
            <a:ext cx="3170646" cy="99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11656" y="6326740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Correspondences</a:t>
            </a:r>
            <a:endParaRPr lang="en-US" sz="1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537" y="76200"/>
            <a:ext cx="33909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3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Matches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32668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81" y="4114800"/>
            <a:ext cx="45053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Examples of Matches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4008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81" y="3200400"/>
            <a:ext cx="637222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084263"/>
            <a:ext cx="25146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 squares line fitting</a:t>
            </a:r>
          </a:p>
        </p:txBody>
      </p:sp>
      <p:sp>
        <p:nvSpPr>
          <p:cNvPr id="308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US" sz="2000" smtClean="0"/>
              <a:t>Data: </a:t>
            </a:r>
            <a:r>
              <a:rPr lang="en-US" sz="2000" smtClean="0">
                <a:latin typeface="Times New Roman" pitchFamily="18" charset="0"/>
              </a:rPr>
              <a:t>(</a:t>
            </a:r>
            <a:r>
              <a:rPr lang="en-US" sz="2000" i="1" smtClean="0">
                <a:latin typeface="Times New Roman" pitchFamily="18" charset="0"/>
              </a:rPr>
              <a:t>x</a:t>
            </a:r>
            <a:r>
              <a:rPr lang="en-US" sz="2000" baseline="-25000" smtClean="0">
                <a:latin typeface="Times New Roman" pitchFamily="18" charset="0"/>
              </a:rPr>
              <a:t>1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latin typeface="Times New Roman" pitchFamily="18" charset="0"/>
              </a:rPr>
              <a:t>y</a:t>
            </a:r>
            <a:r>
              <a:rPr lang="en-US" sz="2000" baseline="-25000" smtClean="0">
                <a:latin typeface="Times New Roman" pitchFamily="18" charset="0"/>
              </a:rPr>
              <a:t>1</a:t>
            </a:r>
            <a:r>
              <a:rPr lang="en-US" sz="2000" smtClean="0">
                <a:latin typeface="Times New Roman" pitchFamily="18" charset="0"/>
              </a:rPr>
              <a:t>), …, (</a:t>
            </a:r>
            <a:r>
              <a:rPr lang="en-US" sz="2000" i="1" smtClean="0">
                <a:latin typeface="Times New Roman" pitchFamily="18" charset="0"/>
              </a:rPr>
              <a:t>x</a:t>
            </a:r>
            <a:r>
              <a:rPr lang="en-US" sz="2000" i="1" baseline="-25000" smtClean="0">
                <a:latin typeface="Times New Roman" pitchFamily="18" charset="0"/>
              </a:rPr>
              <a:t>n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latin typeface="Times New Roman" pitchFamily="18" charset="0"/>
              </a:rPr>
              <a:t>y</a:t>
            </a:r>
            <a:r>
              <a:rPr lang="en-US" sz="2000" i="1" baseline="-25000" smtClean="0">
                <a:latin typeface="Times New Roman" pitchFamily="18" charset="0"/>
              </a:rPr>
              <a:t>n</a:t>
            </a:r>
            <a:r>
              <a:rPr lang="en-US" sz="2000" smtClean="0">
                <a:latin typeface="Times New Roman" pitchFamily="18" charset="0"/>
              </a:rPr>
              <a:t>)</a:t>
            </a:r>
          </a:p>
          <a:p>
            <a:pPr marL="0" indent="0"/>
            <a:r>
              <a:rPr lang="en-US" sz="2000" smtClean="0"/>
              <a:t>Line equation: </a:t>
            </a:r>
            <a:r>
              <a:rPr lang="en-US" sz="2000" i="1" smtClean="0">
                <a:latin typeface="Times New Roman" pitchFamily="18" charset="0"/>
              </a:rPr>
              <a:t>y</a:t>
            </a:r>
            <a:r>
              <a:rPr lang="en-US" sz="2000" i="1" baseline="-25000" smtClean="0">
                <a:latin typeface="Times New Roman" pitchFamily="18" charset="0"/>
              </a:rPr>
              <a:t>i</a:t>
            </a:r>
            <a:r>
              <a:rPr lang="en-US" sz="2000" i="1" smtClean="0">
                <a:latin typeface="Times New Roman" pitchFamily="18" charset="0"/>
              </a:rPr>
              <a:t> = m</a:t>
            </a:r>
            <a:r>
              <a:rPr lang="en-US" sz="1200" i="1" smtClean="0">
                <a:latin typeface="Times New Roman" pitchFamily="18" charset="0"/>
              </a:rPr>
              <a:t> </a:t>
            </a:r>
            <a:r>
              <a:rPr lang="en-US" sz="2000" i="1" smtClean="0">
                <a:latin typeface="Times New Roman" pitchFamily="18" charset="0"/>
              </a:rPr>
              <a:t>x</a:t>
            </a:r>
            <a:r>
              <a:rPr lang="en-US" sz="2000" i="1" baseline="-25000" smtClean="0">
                <a:latin typeface="Times New Roman" pitchFamily="18" charset="0"/>
              </a:rPr>
              <a:t>i</a:t>
            </a:r>
            <a:r>
              <a:rPr lang="en-US" sz="2000" i="1" smtClean="0">
                <a:latin typeface="Times New Roman" pitchFamily="18" charset="0"/>
              </a:rPr>
              <a:t> + b</a:t>
            </a:r>
          </a:p>
          <a:p>
            <a:pPr marL="0" indent="0"/>
            <a:r>
              <a:rPr lang="en-US" sz="2000" smtClean="0"/>
              <a:t>Find (</a:t>
            </a:r>
            <a:r>
              <a:rPr lang="en-US" sz="2000" i="1" smtClean="0">
                <a:latin typeface="Times New Roman" pitchFamily="18" charset="0"/>
              </a:rPr>
              <a:t>m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latin typeface="Times New Roman" pitchFamily="18" charset="0"/>
              </a:rPr>
              <a:t>b</a:t>
            </a:r>
            <a:r>
              <a:rPr lang="en-US" sz="2000" smtClean="0"/>
              <a:t>) to minimize </a:t>
            </a:r>
          </a:p>
        </p:txBody>
      </p:sp>
      <p:graphicFrame>
        <p:nvGraphicFramePr>
          <p:cNvPr id="1660933" name="Object 5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1238250" y="5029200"/>
          <a:ext cx="294005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4" name="Equation" r:id="rId5" imgW="1587240" imgH="419040" progId="Equation.3">
                  <p:embed/>
                </p:oleObj>
              </mc:Choice>
              <mc:Fallback>
                <p:oleObj name="Equation" r:id="rId5" imgW="1587240" imgH="419040" progId="Equation.3">
                  <p:embed/>
                  <p:pic>
                    <p:nvPicPr>
                      <p:cNvPr id="16609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5029200"/>
                        <a:ext cx="2940050" cy="77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927100" y="3013075"/>
          <a:ext cx="7286625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5" name="Equation" r:id="rId7" imgW="3822480" imgH="1015920" progId="Equation.3">
                  <p:embed/>
                </p:oleObj>
              </mc:Choice>
              <mc:Fallback>
                <p:oleObj name="Equation" r:id="rId7" imgW="3822480" imgH="1015920" progId="Equation.3">
                  <p:embed/>
                  <p:pic>
                    <p:nvPicPr>
                      <p:cNvPr id="307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100" y="3013075"/>
                        <a:ext cx="7286625" cy="193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/>
          <p:cNvGraphicFramePr>
            <a:graphicFrameLocks noChangeAspect="1"/>
          </p:cNvGraphicFramePr>
          <p:nvPr/>
        </p:nvGraphicFramePr>
        <p:xfrm>
          <a:off x="735013" y="2232025"/>
          <a:ext cx="31781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6" name="Equation" r:id="rId9" imgW="1498320" imgH="291960" progId="Equation.3">
                  <p:embed/>
                </p:oleObj>
              </mc:Choice>
              <mc:Fallback>
                <p:oleObj name="Equation" r:id="rId9" imgW="1498320" imgH="291960" progId="Equation.3">
                  <p:embed/>
                  <p:pic>
                    <p:nvPicPr>
                      <p:cNvPr id="30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3" y="2232025"/>
                        <a:ext cx="3178175" cy="6191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64008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(</a:t>
            </a:r>
            <a:r>
              <a:rPr lang="en-US" sz="2400" b="0" i="1">
                <a:latin typeface="Times New Roman" pitchFamily="18" charset="0"/>
              </a:rPr>
              <a:t>x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, </a:t>
            </a:r>
            <a:r>
              <a:rPr lang="en-US" sz="2400" b="0" i="1">
                <a:latin typeface="Times New Roman" pitchFamily="18" charset="0"/>
              </a:rPr>
              <a:t>y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)</a:t>
            </a: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7162800" y="1066800"/>
            <a:ext cx="123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>
                <a:latin typeface="Times New Roman" pitchFamily="18" charset="0"/>
              </a:rPr>
              <a:t>y=mx+b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993775" y="6019800"/>
          <a:ext cx="415766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7" name="Equation" r:id="rId11" imgW="2108160" imgH="253800" progId="Equation.3">
                  <p:embed/>
                </p:oleObj>
              </mc:Choice>
              <mc:Fallback>
                <p:oleObj name="Equation" r:id="rId11" imgW="2108160" imgH="253800" progId="Equation.3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6019800"/>
                        <a:ext cx="4157663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638800" y="5334000"/>
            <a:ext cx="312297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Matlab</a:t>
            </a:r>
            <a:r>
              <a:rPr lang="en-US" sz="2400" dirty="0" smtClean="0"/>
              <a:t>: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p = A \ y;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9857" y="6550223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Modified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ideas worth being aware 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Thin-plate splines</a:t>
            </a:r>
            <a:r>
              <a:rPr lang="en-US" dirty="0" smtClean="0"/>
              <a:t>: combines global affine warp with smooth local deformation</a:t>
            </a:r>
          </a:p>
          <a:p>
            <a:endParaRPr lang="en-US" dirty="0"/>
          </a:p>
          <a:p>
            <a:r>
              <a:rPr lang="en-US" dirty="0" smtClean="0"/>
              <a:t>Robust non-rigid point matching: </a:t>
            </a:r>
            <a:r>
              <a:rPr lang="en-US" dirty="0" smtClean="0">
                <a:hlinkClick r:id="rId3"/>
              </a:rPr>
              <a:t>A </a:t>
            </a:r>
            <a:r>
              <a:rPr lang="en-US" dirty="0">
                <a:hlinkClick r:id="rId3"/>
              </a:rPr>
              <a:t>new point matching algorithm for non-rigid </a:t>
            </a:r>
            <a:r>
              <a:rPr lang="en-US" dirty="0" smtClean="0">
                <a:hlinkClick r:id="rId3"/>
              </a:rPr>
              <a:t>registration</a:t>
            </a:r>
            <a:r>
              <a:rPr lang="en-US" dirty="0" smtClean="0"/>
              <a:t>, CVIU 2003 </a:t>
            </a:r>
            <a:r>
              <a:rPr lang="en-US" sz="2800" dirty="0" smtClean="0"/>
              <a:t>(includes code, demo, paper)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HW 2: Feature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7468"/>
            <a:ext cx="7886700" cy="5497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1"/>
                </a:solidFill>
              </a:rPr>
              <a:t>function</a:t>
            </a:r>
            <a:r>
              <a:rPr lang="en-US" sz="1800" dirty="0"/>
              <a:t> </a:t>
            </a:r>
            <a:r>
              <a:rPr lang="en-US" sz="1800" b="1" dirty="0" err="1"/>
              <a:t>featureTracking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>
                <a:solidFill>
                  <a:srgbClr val="097C33"/>
                </a:solidFill>
              </a:rPr>
              <a:t>% Main function for feature tracking</a:t>
            </a:r>
          </a:p>
          <a:p>
            <a:pPr marL="0" indent="0">
              <a:buNone/>
            </a:pPr>
            <a:r>
              <a:rPr lang="en-US" sz="1800" dirty="0"/>
              <a:t>folder = '.\images';</a:t>
            </a:r>
          </a:p>
          <a:p>
            <a:pPr marL="0" indent="0">
              <a:buNone/>
            </a:pPr>
            <a:r>
              <a:rPr lang="en-US" sz="1800" dirty="0" err="1"/>
              <a:t>im</a:t>
            </a:r>
            <a:r>
              <a:rPr lang="en-US" sz="1800" dirty="0"/>
              <a:t> = </a:t>
            </a:r>
            <a:r>
              <a:rPr lang="en-US" sz="1800" dirty="0" err="1"/>
              <a:t>readImages</a:t>
            </a:r>
            <a:r>
              <a:rPr lang="en-US" sz="1800" dirty="0"/>
              <a:t>(folder, 0:50);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tau = 0.06;                                 </a:t>
            </a:r>
            <a:r>
              <a:rPr lang="en-US" sz="1800" dirty="0" smtClean="0"/>
              <a:t>                      </a:t>
            </a:r>
            <a:r>
              <a:rPr lang="en-US" sz="1800" dirty="0" smtClean="0">
                <a:solidFill>
                  <a:srgbClr val="097C33"/>
                </a:solidFill>
              </a:rPr>
              <a:t>% </a:t>
            </a:r>
            <a:r>
              <a:rPr lang="en-US" sz="1800" dirty="0">
                <a:solidFill>
                  <a:srgbClr val="097C33"/>
                </a:solidFill>
              </a:rPr>
              <a:t>Threshold for </a:t>
            </a:r>
            <a:r>
              <a:rPr lang="en-US" sz="1800" dirty="0" err="1">
                <a:solidFill>
                  <a:srgbClr val="097C33"/>
                </a:solidFill>
              </a:rPr>
              <a:t>harris</a:t>
            </a:r>
            <a:r>
              <a:rPr lang="en-US" sz="1800" dirty="0">
                <a:solidFill>
                  <a:srgbClr val="097C33"/>
                </a:solidFill>
              </a:rPr>
              <a:t> corner detection</a:t>
            </a:r>
          </a:p>
          <a:p>
            <a:pPr marL="0" indent="0">
              <a:buNone/>
            </a:pPr>
            <a:r>
              <a:rPr lang="en-US" sz="1800" b="1" dirty="0"/>
              <a:t>[</a:t>
            </a:r>
            <a:r>
              <a:rPr lang="en-US" sz="1800" b="1" dirty="0" err="1"/>
              <a:t>pt_x</a:t>
            </a:r>
            <a:r>
              <a:rPr lang="en-US" sz="1800" b="1" dirty="0"/>
              <a:t>, </a:t>
            </a:r>
            <a:r>
              <a:rPr lang="en-US" sz="1800" b="1" dirty="0" err="1"/>
              <a:t>pt_y</a:t>
            </a:r>
            <a:r>
              <a:rPr lang="en-US" sz="1800" b="1" dirty="0"/>
              <a:t>] = </a:t>
            </a:r>
            <a:r>
              <a:rPr lang="en-US" sz="1800" b="1" dirty="0" err="1"/>
              <a:t>getKeypoints</a:t>
            </a:r>
            <a:r>
              <a:rPr lang="en-US" sz="1800" b="1" dirty="0"/>
              <a:t>(</a:t>
            </a:r>
            <a:r>
              <a:rPr lang="en-US" sz="1800" b="1" dirty="0" err="1"/>
              <a:t>im</a:t>
            </a:r>
            <a:r>
              <a:rPr lang="en-US" sz="1800" b="1" dirty="0"/>
              <a:t>{1}, tau);    </a:t>
            </a:r>
            <a:r>
              <a:rPr lang="en-US" sz="1800" b="1" dirty="0">
                <a:solidFill>
                  <a:srgbClr val="097C33"/>
                </a:solidFill>
              </a:rPr>
              <a:t>% </a:t>
            </a:r>
            <a:r>
              <a:rPr lang="en-US" sz="1800" b="1" dirty="0" err="1">
                <a:solidFill>
                  <a:srgbClr val="097C33"/>
                </a:solidFill>
              </a:rPr>
              <a:t>Prob</a:t>
            </a:r>
            <a:r>
              <a:rPr lang="en-US" sz="1800" b="1" dirty="0">
                <a:solidFill>
                  <a:srgbClr val="097C33"/>
                </a:solidFill>
              </a:rPr>
              <a:t> 1.1: </a:t>
            </a:r>
            <a:r>
              <a:rPr lang="en-US" sz="1800" b="1" dirty="0" err="1">
                <a:solidFill>
                  <a:srgbClr val="097C33"/>
                </a:solidFill>
              </a:rPr>
              <a:t>keypoint</a:t>
            </a:r>
            <a:r>
              <a:rPr lang="en-US" sz="1800" b="1" dirty="0">
                <a:solidFill>
                  <a:srgbClr val="097C33"/>
                </a:solidFill>
              </a:rPr>
              <a:t> detection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ws</a:t>
            </a:r>
            <a:r>
              <a:rPr lang="en-US" sz="1800" dirty="0"/>
              <a:t> = 7;                                    </a:t>
            </a:r>
            <a:r>
              <a:rPr lang="en-US" sz="1800" dirty="0" smtClean="0"/>
              <a:t>                           </a:t>
            </a:r>
            <a:r>
              <a:rPr lang="en-US" sz="1800" dirty="0">
                <a:solidFill>
                  <a:srgbClr val="097C33"/>
                </a:solidFill>
              </a:rPr>
              <a:t>% Tracking </a:t>
            </a:r>
            <a:r>
              <a:rPr lang="en-US" sz="1800" dirty="0" err="1">
                <a:solidFill>
                  <a:srgbClr val="097C33"/>
                </a:solidFill>
              </a:rPr>
              <a:t>ws</a:t>
            </a:r>
            <a:r>
              <a:rPr lang="en-US" sz="1800" dirty="0">
                <a:solidFill>
                  <a:srgbClr val="097C33"/>
                </a:solidFill>
              </a:rPr>
              <a:t> x </a:t>
            </a:r>
            <a:r>
              <a:rPr lang="en-US" sz="1800" dirty="0" err="1">
                <a:solidFill>
                  <a:srgbClr val="097C33"/>
                </a:solidFill>
              </a:rPr>
              <a:t>ws</a:t>
            </a:r>
            <a:r>
              <a:rPr lang="en-US" sz="1800" dirty="0">
                <a:solidFill>
                  <a:srgbClr val="097C33"/>
                </a:solidFill>
              </a:rPr>
              <a:t> patches</a:t>
            </a:r>
          </a:p>
          <a:p>
            <a:pPr marL="0" indent="0">
              <a:buNone/>
            </a:pPr>
            <a:r>
              <a:rPr lang="en-US" sz="1800" b="1" dirty="0"/>
              <a:t>[</a:t>
            </a:r>
            <a:r>
              <a:rPr lang="en-US" sz="1800" b="1" dirty="0" err="1"/>
              <a:t>track_x</a:t>
            </a:r>
            <a:r>
              <a:rPr lang="en-US" sz="1800" b="1" dirty="0"/>
              <a:t>, </a:t>
            </a:r>
            <a:r>
              <a:rPr lang="en-US" sz="1800" b="1" dirty="0" err="1"/>
              <a:t>track_y</a:t>
            </a:r>
            <a:r>
              <a:rPr lang="en-US" sz="1800" b="1" dirty="0"/>
              <a:t>] = ...                    </a:t>
            </a:r>
            <a:r>
              <a:rPr lang="en-US" sz="1800" b="1" dirty="0" smtClean="0"/>
              <a:t>                </a:t>
            </a:r>
            <a:r>
              <a:rPr lang="en-US" sz="1800" b="1" dirty="0" smtClean="0">
                <a:solidFill>
                  <a:srgbClr val="097C33"/>
                </a:solidFill>
              </a:rPr>
              <a:t>% </a:t>
            </a:r>
            <a:r>
              <a:rPr lang="en-US" sz="1800" b="1" dirty="0" err="1" smtClean="0">
                <a:solidFill>
                  <a:srgbClr val="097C33"/>
                </a:solidFill>
              </a:rPr>
              <a:t>Prob</a:t>
            </a:r>
            <a:r>
              <a:rPr lang="en-US" sz="1800" b="1" dirty="0" smtClean="0">
                <a:solidFill>
                  <a:srgbClr val="097C33"/>
                </a:solidFill>
              </a:rPr>
              <a:t> 1.2 </a:t>
            </a:r>
            <a:r>
              <a:rPr lang="en-US" sz="1800" b="1" dirty="0" err="1" smtClean="0">
                <a:solidFill>
                  <a:srgbClr val="097C33"/>
                </a:solidFill>
              </a:rPr>
              <a:t>Keypoint</a:t>
            </a:r>
            <a:r>
              <a:rPr lang="en-US" sz="1800" b="1" dirty="0" smtClean="0">
                <a:solidFill>
                  <a:srgbClr val="097C33"/>
                </a:solidFill>
              </a:rPr>
              <a:t> </a:t>
            </a:r>
            <a:r>
              <a:rPr lang="en-US" sz="1800" b="1" dirty="0">
                <a:solidFill>
                  <a:srgbClr val="097C33"/>
                </a:solidFill>
              </a:rPr>
              <a:t>tracking</a:t>
            </a:r>
          </a:p>
          <a:p>
            <a:pPr marL="0" indent="0">
              <a:buNone/>
            </a:pPr>
            <a:r>
              <a:rPr lang="en-US" sz="1800" b="1" dirty="0"/>
              <a:t>    </a:t>
            </a:r>
            <a:r>
              <a:rPr lang="en-US" sz="1800" b="1" dirty="0" err="1"/>
              <a:t>trackPoints</a:t>
            </a:r>
            <a:r>
              <a:rPr lang="en-US" sz="1800" b="1" dirty="0"/>
              <a:t>(</a:t>
            </a:r>
            <a:r>
              <a:rPr lang="en-US" sz="1800" b="1" dirty="0" err="1"/>
              <a:t>pt_x</a:t>
            </a:r>
            <a:r>
              <a:rPr lang="en-US" sz="1800" b="1" dirty="0"/>
              <a:t>, </a:t>
            </a:r>
            <a:r>
              <a:rPr lang="en-US" sz="1800" b="1" dirty="0" err="1"/>
              <a:t>pt_y</a:t>
            </a:r>
            <a:r>
              <a:rPr lang="en-US" sz="1800" b="1" dirty="0"/>
              <a:t>, </a:t>
            </a:r>
            <a:r>
              <a:rPr lang="en-US" sz="1800" b="1" dirty="0" err="1"/>
              <a:t>im</a:t>
            </a:r>
            <a:r>
              <a:rPr lang="en-US" sz="1800" b="1" dirty="0"/>
              <a:t>, </a:t>
            </a:r>
            <a:r>
              <a:rPr lang="en-US" sz="1800" b="1" dirty="0" err="1"/>
              <a:t>ws</a:t>
            </a:r>
            <a:r>
              <a:rPr lang="en-US" sz="1800" b="1" dirty="0"/>
              <a:t>);</a:t>
            </a:r>
          </a:p>
          <a:p>
            <a:pPr marL="0" indent="0">
              <a:buNone/>
            </a:pPr>
            <a:r>
              <a:rPr lang="en-US" sz="1800" dirty="0"/>
              <a:t> 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97C33"/>
                </a:solidFill>
              </a:rPr>
              <a:t>% Visualizing the feature tracks on the first and the last frame</a:t>
            </a:r>
          </a:p>
          <a:p>
            <a:pPr marL="0" indent="0">
              <a:buNone/>
            </a:pPr>
            <a:r>
              <a:rPr lang="en-US" sz="1800" dirty="0"/>
              <a:t>figure(2), </a:t>
            </a:r>
            <a:r>
              <a:rPr lang="en-US" sz="1800" dirty="0" err="1"/>
              <a:t>imagesc</a:t>
            </a:r>
            <a:r>
              <a:rPr lang="en-US" sz="1800" dirty="0"/>
              <a:t>(</a:t>
            </a:r>
            <a:r>
              <a:rPr lang="en-US" sz="1800" dirty="0" err="1"/>
              <a:t>im</a:t>
            </a:r>
            <a:r>
              <a:rPr lang="en-US" sz="1800" dirty="0"/>
              <a:t>{1}), hold off, axis image, </a:t>
            </a:r>
            <a:r>
              <a:rPr lang="en-US" sz="1800" dirty="0" err="1"/>
              <a:t>colormap</a:t>
            </a:r>
            <a:r>
              <a:rPr lang="en-US" sz="1800" dirty="0"/>
              <a:t> gray</a:t>
            </a:r>
          </a:p>
          <a:p>
            <a:pPr marL="0" indent="0">
              <a:buNone/>
            </a:pPr>
            <a:r>
              <a:rPr lang="en-US" sz="1800" dirty="0"/>
              <a:t>hold on, plot(</a:t>
            </a:r>
            <a:r>
              <a:rPr lang="en-US" sz="1800" dirty="0" err="1"/>
              <a:t>track_x</a:t>
            </a:r>
            <a:r>
              <a:rPr lang="en-US" sz="1800" dirty="0"/>
              <a:t>', </a:t>
            </a:r>
            <a:r>
              <a:rPr lang="en-US" sz="1800" dirty="0" err="1"/>
              <a:t>track_y</a:t>
            </a:r>
            <a:r>
              <a:rPr lang="en-US" sz="1800" dirty="0"/>
              <a:t>', 'r</a:t>
            </a:r>
            <a:r>
              <a:rPr lang="en-US" sz="1800" dirty="0" smtClean="0"/>
              <a:t>');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582" y="110237"/>
            <a:ext cx="2816722" cy="26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HW 2 </a:t>
            </a:r>
            <a:r>
              <a:rPr lang="en-US" sz="4000" dirty="0" smtClean="0"/>
              <a:t>– </a:t>
            </a:r>
            <a:r>
              <a:rPr lang="en-US" sz="4000" dirty="0" smtClean="0"/>
              <a:t>Feature/</a:t>
            </a:r>
            <a:r>
              <a:rPr lang="en-US" sz="4000" dirty="0" err="1" smtClean="0"/>
              <a:t>Keypoint</a:t>
            </a:r>
            <a:r>
              <a:rPr lang="en-US" sz="4000" dirty="0" smtClean="0"/>
              <a:t> </a:t>
            </a:r>
            <a:r>
              <a:rPr lang="en-US" sz="4000" dirty="0" smtClean="0"/>
              <a:t>detection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271" y="1825625"/>
            <a:ext cx="8330079" cy="4351338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cs typeface="Arial" panose="020B0604020202020204" pitchFamily="34" charset="0"/>
              </a:rPr>
              <a:t>Compute </a:t>
            </a:r>
            <a:r>
              <a:rPr lang="en-US" altLang="zh-TW" dirty="0" smtClean="0">
                <a:cs typeface="Arial" panose="020B0604020202020204" pitchFamily="34" charset="0"/>
              </a:rPr>
              <a:t>second moment </a:t>
            </a:r>
            <a:r>
              <a:rPr lang="en-US" altLang="zh-TW" dirty="0" smtClean="0">
                <a:cs typeface="Arial" panose="020B0604020202020204" pitchFamily="34" charset="0"/>
              </a:rPr>
              <a:t>matrix</a:t>
            </a:r>
          </a:p>
          <a:p>
            <a:endParaRPr lang="en-US" dirty="0" smtClean="0"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Harris </a:t>
            </a:r>
            <a:r>
              <a:rPr lang="en-US" dirty="0" smtClean="0">
                <a:cs typeface="Arial" panose="020B0604020202020204" pitchFamily="34" charset="0"/>
              </a:rPr>
              <a:t>corner criterion </a:t>
            </a:r>
            <a:endParaRPr lang="en-US" dirty="0" smtClean="0">
              <a:cs typeface="Arial" panose="020B0604020202020204" pitchFamily="34" charset="0"/>
            </a:endParaRPr>
          </a:p>
          <a:p>
            <a:endParaRPr lang="en-US" dirty="0" smtClean="0">
              <a:cs typeface="Arial" panose="020B0604020202020204" pitchFamily="34" charset="0"/>
            </a:endParaRPr>
          </a:p>
          <a:p>
            <a:endParaRPr lang="en-US" dirty="0" smtClean="0">
              <a:cs typeface="Arial" panose="020B0604020202020204" pitchFamily="34" charset="0"/>
            </a:endParaRPr>
          </a:p>
          <a:p>
            <a:endParaRPr lang="en-US" dirty="0" smtClean="0"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Threshold</a:t>
            </a:r>
          </a:p>
          <a:p>
            <a:r>
              <a:rPr lang="en-US" dirty="0" smtClean="0">
                <a:cs typeface="Arial" panose="020B0604020202020204" pitchFamily="34" charset="0"/>
              </a:rPr>
              <a:t>Non-maximum </a:t>
            </a:r>
            <a:r>
              <a:rPr lang="en-US" dirty="0" smtClean="0">
                <a:cs typeface="Arial" panose="020B0604020202020204" pitchFamily="34" charset="0"/>
              </a:rPr>
              <a:t>suppression</a:t>
            </a:r>
          </a:p>
          <a:p>
            <a:endParaRPr lang="en-US" dirty="0" smtClean="0">
              <a:cs typeface="Arial" panose="020B0604020202020204" pitchFamily="34" charset="0"/>
            </a:endParaRPr>
          </a:p>
        </p:txBody>
      </p:sp>
      <p:pic>
        <p:nvPicPr>
          <p:cNvPr id="104450" name="Picture 2" descr="Feature Track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8"/>
          <a:stretch/>
        </p:blipFill>
        <p:spPr bwMode="auto">
          <a:xfrm>
            <a:off x="6549482" y="1825625"/>
            <a:ext cx="2487734" cy="233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342534"/>
              </p:ext>
            </p:extLst>
          </p:nvPr>
        </p:nvGraphicFramePr>
        <p:xfrm>
          <a:off x="2266829" y="217863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9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348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829" y="217863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082360"/>
              </p:ext>
            </p:extLst>
          </p:nvPr>
        </p:nvGraphicFramePr>
        <p:xfrm>
          <a:off x="974440" y="4052840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90" name="Equation" r:id="rId6" imgW="2679480" imgH="253800" progId="Equation.3">
                  <p:embed/>
                </p:oleObj>
              </mc:Choice>
              <mc:Fallback>
                <p:oleObj name="Equation" r:id="rId6" imgW="2679480" imgH="2538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440" y="4052840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067046"/>
              </p:ext>
            </p:extLst>
          </p:nvPr>
        </p:nvGraphicFramePr>
        <p:xfrm>
          <a:off x="999840" y="3549602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91" name="Equation" r:id="rId8" imgW="2806560" imgH="228600" progId="Equation.3">
                  <p:embed/>
                </p:oleObj>
              </mc:Choice>
              <mc:Fallback>
                <p:oleObj name="Equation" r:id="rId8" imgW="280656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9840" y="3549602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188490"/>
              </p:ext>
            </p:extLst>
          </p:nvPr>
        </p:nvGraphicFramePr>
        <p:xfrm>
          <a:off x="3958100" y="4676726"/>
          <a:ext cx="1007440" cy="329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92" name="Equation" r:id="rId10" imgW="571320" imgH="177480" progId="Equation.3">
                  <p:embed/>
                </p:oleObj>
              </mc:Choice>
              <mc:Fallback>
                <p:oleObj name="Equation" r:id="rId10" imgW="5713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58100" y="4676726"/>
                        <a:ext cx="1007440" cy="329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648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28706"/>
            <a:ext cx="8318580" cy="6824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keyXs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keyYs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getKeypoints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tau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sz="16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input image; tau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threshold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sz="16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keyXs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keyYs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detected </a:t>
            </a:r>
            <a:r>
              <a:rPr lang="en-US" sz="16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keypoints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with dimension </a:t>
            </a: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[N] 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 </a:t>
            </a: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[1]</a:t>
            </a:r>
          </a:p>
          <a:p>
            <a:pPr marL="0" indent="0">
              <a:buNone/>
            </a:pP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0. Smooth image (optional)</a:t>
            </a:r>
            <a:endParaRPr lang="en-US" sz="1600" dirty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1. Compute image gradients. Hint: can use “gradient”</a:t>
            </a: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2. Compute Ix*Ix, </a:t>
            </a:r>
            <a:r>
              <a:rPr lang="en-US" sz="1600" dirty="0" err="1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Iy</a:t>
            </a: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600" dirty="0" err="1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Iy</a:t>
            </a: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Ix*</a:t>
            </a:r>
            <a:r>
              <a:rPr lang="en-US" sz="1600" dirty="0" err="1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Iy</a:t>
            </a:r>
            <a:endParaRPr lang="en-US" sz="1600" dirty="0" smtClean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3. Smooth 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Ix*Ix, </a:t>
            </a:r>
            <a:r>
              <a:rPr lang="en-US" sz="16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Iy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6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Iy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Ix*</a:t>
            </a:r>
            <a:r>
              <a:rPr lang="en-US" sz="1600" dirty="0" err="1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Iy</a:t>
            </a: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(locally weighted average)</a:t>
            </a:r>
            <a:endParaRPr lang="en-US" sz="1600" dirty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4. Compute Harris corner score. Normalize the max to 1</a:t>
            </a:r>
            <a:endParaRPr lang="en-US" sz="1600" dirty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5. Non-maximum suppression. Hint: use “ordfilt2”</a:t>
            </a:r>
          </a:p>
          <a:p>
            <a:pPr marL="0" indent="0">
              <a:buNone/>
            </a:pPr>
            <a:endParaRPr lang="en-US" sz="1600" dirty="0" smtClean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6. Find positions whose values larger than tau. Hint: use 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“find”</a:t>
            </a: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9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47240"/>
            <a:ext cx="7886700" cy="65107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function</a:t>
            </a:r>
            <a:r>
              <a:rPr lang="en-US" dirty="0"/>
              <a:t> [</a:t>
            </a:r>
            <a:r>
              <a:rPr lang="en-US" dirty="0" err="1"/>
              <a:t>track_x</a:t>
            </a:r>
            <a:r>
              <a:rPr lang="en-US" dirty="0"/>
              <a:t>, </a:t>
            </a:r>
            <a:r>
              <a:rPr lang="en-US" dirty="0" err="1"/>
              <a:t>track_y</a:t>
            </a:r>
            <a:r>
              <a:rPr lang="en-US" dirty="0"/>
              <a:t>] = </a:t>
            </a:r>
            <a:r>
              <a:rPr lang="en-US" b="1" dirty="0" err="1"/>
              <a:t>trackPoints</a:t>
            </a:r>
            <a:r>
              <a:rPr lang="en-US" dirty="0"/>
              <a:t>(</a:t>
            </a:r>
            <a:r>
              <a:rPr lang="en-US" dirty="0" err="1"/>
              <a:t>pt_x</a:t>
            </a:r>
            <a:r>
              <a:rPr lang="en-US" dirty="0"/>
              <a:t>, </a:t>
            </a:r>
            <a:r>
              <a:rPr lang="en-US" dirty="0" err="1"/>
              <a:t>pt_y</a:t>
            </a:r>
            <a:r>
              <a:rPr lang="en-US" dirty="0"/>
              <a:t>, </a:t>
            </a:r>
            <a:r>
              <a:rPr lang="en-US" dirty="0" err="1"/>
              <a:t>im</a:t>
            </a:r>
            <a:r>
              <a:rPr lang="en-US" dirty="0"/>
              <a:t>, </a:t>
            </a:r>
            <a:r>
              <a:rPr lang="en-US" dirty="0" err="1"/>
              <a:t>ws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97C33"/>
                </a:solidFill>
              </a:rPr>
              <a:t>% Tracking initial points (</a:t>
            </a:r>
            <a:r>
              <a:rPr lang="en-US" dirty="0" err="1">
                <a:solidFill>
                  <a:srgbClr val="097C33"/>
                </a:solidFill>
              </a:rPr>
              <a:t>pt_x</a:t>
            </a:r>
            <a:r>
              <a:rPr lang="en-US" dirty="0">
                <a:solidFill>
                  <a:srgbClr val="097C33"/>
                </a:solidFill>
              </a:rPr>
              <a:t>, </a:t>
            </a:r>
            <a:r>
              <a:rPr lang="en-US" dirty="0" err="1">
                <a:solidFill>
                  <a:srgbClr val="097C33"/>
                </a:solidFill>
              </a:rPr>
              <a:t>pt_y</a:t>
            </a:r>
            <a:r>
              <a:rPr lang="en-US" dirty="0">
                <a:solidFill>
                  <a:srgbClr val="097C33"/>
                </a:solidFill>
              </a:rPr>
              <a:t>) across the image sequence</a:t>
            </a:r>
          </a:p>
          <a:p>
            <a:pPr marL="0" indent="0">
              <a:buNone/>
            </a:pPr>
            <a:r>
              <a:rPr lang="en-US" dirty="0">
                <a:solidFill>
                  <a:srgbClr val="097C33"/>
                </a:solidFill>
              </a:rPr>
              <a:t>% </a:t>
            </a:r>
            <a:r>
              <a:rPr lang="en-US" dirty="0" err="1">
                <a:solidFill>
                  <a:srgbClr val="097C33"/>
                </a:solidFill>
              </a:rPr>
              <a:t>track_x</a:t>
            </a:r>
            <a:r>
              <a:rPr lang="en-US" dirty="0">
                <a:solidFill>
                  <a:srgbClr val="097C33"/>
                </a:solidFill>
              </a:rPr>
              <a:t>: [Number of </a:t>
            </a:r>
            <a:r>
              <a:rPr lang="en-US" dirty="0" err="1">
                <a:solidFill>
                  <a:srgbClr val="097C33"/>
                </a:solidFill>
              </a:rPr>
              <a:t>keypoints</a:t>
            </a:r>
            <a:r>
              <a:rPr lang="en-US" dirty="0">
                <a:solidFill>
                  <a:srgbClr val="097C33"/>
                </a:solidFill>
              </a:rPr>
              <a:t>] x [</a:t>
            </a:r>
            <a:r>
              <a:rPr lang="en-US" dirty="0" err="1">
                <a:solidFill>
                  <a:srgbClr val="097C33"/>
                </a:solidFill>
              </a:rPr>
              <a:t>nim</a:t>
            </a:r>
            <a:r>
              <a:rPr lang="en-US" dirty="0">
                <a:solidFill>
                  <a:srgbClr val="097C33"/>
                </a:solidFill>
              </a:rPr>
              <a:t>]</a:t>
            </a:r>
          </a:p>
          <a:p>
            <a:pPr marL="0" indent="0">
              <a:buNone/>
            </a:pPr>
            <a:r>
              <a:rPr lang="en-US" dirty="0">
                <a:solidFill>
                  <a:srgbClr val="097C33"/>
                </a:solidFill>
              </a:rPr>
              <a:t>% </a:t>
            </a:r>
            <a:r>
              <a:rPr lang="en-US" dirty="0" err="1">
                <a:solidFill>
                  <a:srgbClr val="097C33"/>
                </a:solidFill>
              </a:rPr>
              <a:t>track_y</a:t>
            </a:r>
            <a:r>
              <a:rPr lang="en-US" dirty="0">
                <a:solidFill>
                  <a:srgbClr val="097C33"/>
                </a:solidFill>
              </a:rPr>
              <a:t>: [Number of </a:t>
            </a:r>
            <a:r>
              <a:rPr lang="en-US" dirty="0" err="1">
                <a:solidFill>
                  <a:srgbClr val="097C33"/>
                </a:solidFill>
              </a:rPr>
              <a:t>keypoints</a:t>
            </a:r>
            <a:r>
              <a:rPr lang="en-US" dirty="0">
                <a:solidFill>
                  <a:srgbClr val="097C33"/>
                </a:solidFill>
              </a:rPr>
              <a:t>] x [</a:t>
            </a:r>
            <a:r>
              <a:rPr lang="en-US" dirty="0" err="1">
                <a:solidFill>
                  <a:srgbClr val="097C33"/>
                </a:solidFill>
              </a:rPr>
              <a:t>nim</a:t>
            </a:r>
            <a:r>
              <a:rPr lang="en-US" dirty="0">
                <a:solidFill>
                  <a:srgbClr val="097C33"/>
                </a:solidFill>
              </a:rPr>
              <a:t>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97C33"/>
                </a:solidFill>
              </a:rPr>
              <a:t>% Initialization</a:t>
            </a:r>
          </a:p>
          <a:p>
            <a:pPr marL="0" indent="0">
              <a:buNone/>
            </a:pPr>
            <a:r>
              <a:rPr lang="en-US" dirty="0"/>
              <a:t>N </a:t>
            </a:r>
            <a:r>
              <a:rPr lang="en-US" dirty="0" smtClean="0"/>
              <a:t>    = </a:t>
            </a:r>
            <a:r>
              <a:rPr lang="en-US" dirty="0" err="1"/>
              <a:t>numel</a:t>
            </a:r>
            <a:r>
              <a:rPr lang="en-US" dirty="0"/>
              <a:t>(</a:t>
            </a:r>
            <a:r>
              <a:rPr lang="en-US" dirty="0" err="1"/>
              <a:t>pt_x</a:t>
            </a:r>
            <a:r>
              <a:rPr lang="en-US" dirty="0" smtClean="0"/>
              <a:t>);                        </a:t>
            </a:r>
            <a:r>
              <a:rPr lang="en-US" dirty="0" smtClean="0">
                <a:solidFill>
                  <a:srgbClr val="097C33"/>
                </a:solidFill>
              </a:rPr>
              <a:t>% Number of </a:t>
            </a:r>
            <a:r>
              <a:rPr lang="en-US" dirty="0" err="1" smtClean="0">
                <a:solidFill>
                  <a:srgbClr val="097C33"/>
                </a:solidFill>
              </a:rPr>
              <a:t>keypoints</a:t>
            </a:r>
            <a:endParaRPr lang="en-US" dirty="0">
              <a:solidFill>
                <a:srgbClr val="097C33"/>
              </a:solidFill>
            </a:endParaRPr>
          </a:p>
          <a:p>
            <a:pPr marL="0" indent="0">
              <a:buNone/>
            </a:pPr>
            <a:r>
              <a:rPr lang="en-US" dirty="0" err="1"/>
              <a:t>nim</a:t>
            </a:r>
            <a:r>
              <a:rPr lang="en-US" dirty="0"/>
              <a:t> = </a:t>
            </a:r>
            <a:r>
              <a:rPr lang="en-US" dirty="0" err="1"/>
              <a:t>numel</a:t>
            </a:r>
            <a:r>
              <a:rPr lang="en-US" dirty="0"/>
              <a:t>(</a:t>
            </a:r>
            <a:r>
              <a:rPr lang="en-US" dirty="0" err="1"/>
              <a:t>im</a:t>
            </a:r>
            <a:r>
              <a:rPr lang="en-US" dirty="0" smtClean="0"/>
              <a:t>);                           </a:t>
            </a:r>
            <a:r>
              <a:rPr lang="en-US" dirty="0" smtClean="0">
                <a:solidFill>
                  <a:srgbClr val="097C33"/>
                </a:solidFill>
              </a:rPr>
              <a:t>% Number of images</a:t>
            </a:r>
            <a:endParaRPr lang="en-US" dirty="0">
              <a:solidFill>
                <a:srgbClr val="097C33"/>
              </a:solidFill>
            </a:endParaRPr>
          </a:p>
          <a:p>
            <a:pPr marL="0" indent="0">
              <a:buNone/>
            </a:pPr>
            <a:r>
              <a:rPr lang="en-US" dirty="0" err="1" smtClean="0"/>
              <a:t>track_x</a:t>
            </a:r>
            <a:r>
              <a:rPr lang="en-US" dirty="0" smtClean="0"/>
              <a:t> = zeros(N, </a:t>
            </a:r>
            <a:r>
              <a:rPr lang="en-US" dirty="0" err="1" smtClean="0"/>
              <a:t>nim</a:t>
            </a:r>
            <a:r>
              <a:rPr lang="en-US" dirty="0" smtClean="0"/>
              <a:t>);               </a:t>
            </a:r>
          </a:p>
          <a:p>
            <a:pPr marL="0" indent="0">
              <a:buNone/>
            </a:pPr>
            <a:r>
              <a:rPr lang="en-US" dirty="0" err="1" smtClean="0"/>
              <a:t>track_y</a:t>
            </a:r>
            <a:r>
              <a:rPr lang="en-US" dirty="0" smtClean="0"/>
              <a:t> = zeros(N, </a:t>
            </a:r>
            <a:r>
              <a:rPr lang="en-US" dirty="0" err="1" smtClean="0"/>
              <a:t>nim</a:t>
            </a:r>
            <a:r>
              <a:rPr lang="en-US" dirty="0" smtClean="0"/>
              <a:t>);</a:t>
            </a:r>
          </a:p>
          <a:p>
            <a:pPr marL="0" indent="0">
              <a:buNone/>
            </a:pPr>
            <a:r>
              <a:rPr lang="en-US" dirty="0" err="1" smtClean="0"/>
              <a:t>track_x</a:t>
            </a:r>
            <a:r>
              <a:rPr lang="en-US" dirty="0"/>
              <a:t>(:, 1) = </a:t>
            </a:r>
            <a:r>
              <a:rPr lang="en-US" dirty="0" err="1"/>
              <a:t>pt_x</a:t>
            </a:r>
            <a:r>
              <a:rPr lang="en-US" dirty="0"/>
              <a:t>(:);</a:t>
            </a:r>
          </a:p>
          <a:p>
            <a:pPr marL="0" indent="0">
              <a:buNone/>
            </a:pPr>
            <a:r>
              <a:rPr lang="en-US" dirty="0" err="1"/>
              <a:t>track_y</a:t>
            </a:r>
            <a:r>
              <a:rPr lang="en-US" dirty="0"/>
              <a:t>(:, 1) = </a:t>
            </a:r>
            <a:r>
              <a:rPr lang="en-US" dirty="0" err="1"/>
              <a:t>pt_y</a:t>
            </a:r>
            <a:r>
              <a:rPr lang="en-US" dirty="0"/>
              <a:t>(:);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t = </a:t>
            </a:r>
            <a:r>
              <a:rPr lang="en-US" dirty="0" smtClean="0"/>
              <a:t>1:nim-1                                 </a:t>
            </a:r>
            <a:r>
              <a:rPr lang="en-US" dirty="0" smtClean="0">
                <a:solidFill>
                  <a:srgbClr val="097C33"/>
                </a:solidFill>
              </a:rPr>
              <a:t>% Tracking points from t to t+1</a:t>
            </a:r>
            <a:endParaRPr lang="en-US" dirty="0">
              <a:solidFill>
                <a:srgbClr val="097C33"/>
              </a:solidFill>
            </a:endParaRP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b="1" dirty="0"/>
              <a:t>[</a:t>
            </a:r>
            <a:r>
              <a:rPr lang="en-US" b="1" dirty="0" err="1"/>
              <a:t>track_x</a:t>
            </a:r>
            <a:r>
              <a:rPr lang="en-US" b="1" dirty="0"/>
              <a:t>(:, t+1), </a:t>
            </a:r>
            <a:r>
              <a:rPr lang="en-US" b="1" dirty="0" err="1"/>
              <a:t>track_y</a:t>
            </a:r>
            <a:r>
              <a:rPr lang="en-US" b="1" dirty="0"/>
              <a:t>(:, t+1)] = ...</a:t>
            </a:r>
          </a:p>
          <a:p>
            <a:pPr marL="0" indent="0">
              <a:buNone/>
            </a:pPr>
            <a:r>
              <a:rPr lang="en-US" b="1" dirty="0"/>
              <a:t>            </a:t>
            </a:r>
            <a:r>
              <a:rPr lang="en-US" b="1" dirty="0" err="1"/>
              <a:t>getNextPoints</a:t>
            </a:r>
            <a:r>
              <a:rPr lang="en-US" b="1" dirty="0"/>
              <a:t>(</a:t>
            </a:r>
            <a:r>
              <a:rPr lang="en-US" b="1" dirty="0" err="1"/>
              <a:t>track_x</a:t>
            </a:r>
            <a:r>
              <a:rPr lang="en-US" b="1" dirty="0"/>
              <a:t>(:, t), </a:t>
            </a:r>
            <a:r>
              <a:rPr lang="en-US" b="1" dirty="0" err="1"/>
              <a:t>track_y</a:t>
            </a:r>
            <a:r>
              <a:rPr lang="en-US" b="1" dirty="0"/>
              <a:t>(:, t), </a:t>
            </a:r>
            <a:r>
              <a:rPr lang="en-US" b="1" dirty="0" err="1"/>
              <a:t>im</a:t>
            </a:r>
            <a:r>
              <a:rPr lang="en-US" b="1" dirty="0"/>
              <a:t>{t}, </a:t>
            </a:r>
            <a:r>
              <a:rPr lang="en-US" b="1" dirty="0" err="1"/>
              <a:t>im</a:t>
            </a:r>
            <a:r>
              <a:rPr lang="en-US" b="1" dirty="0"/>
              <a:t>{t+1}, </a:t>
            </a:r>
            <a:r>
              <a:rPr lang="en-US" b="1" dirty="0" err="1"/>
              <a:t>ws</a:t>
            </a:r>
            <a:r>
              <a:rPr lang="en-US" b="1" dirty="0"/>
              <a:t>);</a:t>
            </a:r>
          </a:p>
          <a:p>
            <a:pPr marL="0" indent="0">
              <a:buNone/>
            </a:pPr>
            <a:r>
              <a:rPr lang="en-US" dirty="0"/>
              <a:t>end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Iterative L-K algorithm</a:t>
            </a:r>
            <a:endParaRPr lang="en-US" dirty="0"/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3755"/>
          </a:xfrm>
        </p:spPr>
        <p:txBody>
          <a:bodyPr/>
          <a:lstStyle/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Initialize (x’,y’) = (x,y)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Compute (u,v) by</a:t>
            </a:r>
          </a:p>
          <a:p>
            <a:pPr marL="971550" lvl="1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971550" lvl="1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971550" lvl="1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971550" lvl="1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Shift window by (u, v):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x’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=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x’+u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; y’=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y’+v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;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Recalculate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Repeat steps 2-4 until small change</a:t>
            </a:r>
          </a:p>
          <a:p>
            <a:pPr marL="1371600" lvl="2" indent="-514350"/>
            <a:r>
              <a:rPr lang="en-US" dirty="0" smtClean="0"/>
              <a:t>Use interpolation for subpixel values</a:t>
            </a:r>
          </a:p>
          <a:p>
            <a:pPr marL="1371600" lvl="2" indent="-514350"/>
            <a:endParaRPr lang="en-US" dirty="0" smtClean="0"/>
          </a:p>
        </p:txBody>
      </p:sp>
      <p:pic>
        <p:nvPicPr>
          <p:cNvPr id="24581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24" y="2583796"/>
            <a:ext cx="556101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10"/>
          <p:cNvSpPr txBox="1">
            <a:spLocks noChangeArrowheads="1"/>
          </p:cNvSpPr>
          <p:nvPr/>
        </p:nvSpPr>
        <p:spPr bwMode="auto">
          <a:xfrm>
            <a:off x="1371600" y="3406915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moment matrix for feature patch in first image</a:t>
            </a:r>
          </a:p>
        </p:txBody>
      </p:sp>
      <p:sp>
        <p:nvSpPr>
          <p:cNvPr id="24583" name="TextBox 11"/>
          <p:cNvSpPr txBox="1">
            <a:spLocks noChangeArrowheads="1"/>
          </p:cNvSpPr>
          <p:nvPr/>
        </p:nvSpPr>
        <p:spPr bwMode="auto">
          <a:xfrm>
            <a:off x="4876800" y="3579878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displacement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978260" y="3315924"/>
            <a:ext cx="79421" cy="28321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7010401" y="2230436"/>
            <a:ext cx="304800" cy="31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5638800" y="1811337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i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= I(x’, y’, t+1) - I(x, y, t) </a:t>
            </a:r>
          </a:p>
        </p:txBody>
      </p:sp>
      <p:sp>
        <p:nvSpPr>
          <p:cNvPr id="24587" name="TextBox 17"/>
          <p:cNvSpPr txBox="1">
            <a:spLocks noChangeArrowheads="1"/>
          </p:cNvSpPr>
          <p:nvPr/>
        </p:nvSpPr>
        <p:spPr bwMode="auto">
          <a:xfrm>
            <a:off x="6629400" y="8382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Original (x,y) position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7925594" y="1447006"/>
            <a:ext cx="304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3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05114"/>
            <a:ext cx="8353304" cy="6331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070C0"/>
                </a:solidFill>
              </a:rPr>
              <a:t>function</a:t>
            </a:r>
            <a:r>
              <a:rPr lang="en-US" sz="1600" dirty="0"/>
              <a:t> [x2, y2] = </a:t>
            </a:r>
            <a:r>
              <a:rPr lang="en-US" sz="1600" b="1" dirty="0" err="1"/>
              <a:t>getNextPoints</a:t>
            </a:r>
            <a:r>
              <a:rPr lang="en-US" sz="1600" dirty="0"/>
              <a:t>(x, y, im1, im2, </a:t>
            </a:r>
            <a:r>
              <a:rPr lang="en-US" sz="1600" dirty="0" err="1"/>
              <a:t>ws</a:t>
            </a:r>
            <a:r>
              <a:rPr lang="en-US" sz="1600" dirty="0" smtClean="0"/>
              <a:t>) </a:t>
            </a:r>
            <a:r>
              <a:rPr lang="en-US" sz="1600" dirty="0" smtClean="0">
                <a:solidFill>
                  <a:srgbClr val="097C33"/>
                </a:solidFill>
              </a:rPr>
              <a:t>% </a:t>
            </a:r>
            <a:r>
              <a:rPr lang="en-US" sz="1600" dirty="0">
                <a:solidFill>
                  <a:srgbClr val="097C33"/>
                </a:solidFill>
              </a:rPr>
              <a:t>Iterative Lucas-</a:t>
            </a:r>
            <a:r>
              <a:rPr lang="en-US" sz="1600" dirty="0" err="1">
                <a:solidFill>
                  <a:srgbClr val="097C33"/>
                </a:solidFill>
              </a:rPr>
              <a:t>Kanade</a:t>
            </a:r>
            <a:r>
              <a:rPr lang="en-US" sz="1600" dirty="0">
                <a:solidFill>
                  <a:srgbClr val="097C33"/>
                </a:solidFill>
              </a:rPr>
              <a:t> feature tracking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7C33"/>
                </a:solidFill>
              </a:rPr>
              <a:t>% </a:t>
            </a:r>
            <a:r>
              <a:rPr lang="en-US" sz="1600" dirty="0" smtClean="0">
                <a:solidFill>
                  <a:srgbClr val="097C33"/>
                </a:solidFill>
              </a:rPr>
              <a:t>(x</a:t>
            </a:r>
            <a:r>
              <a:rPr lang="en-US" sz="1600" dirty="0">
                <a:solidFill>
                  <a:srgbClr val="097C33"/>
                </a:solidFill>
              </a:rPr>
              <a:t>,  </a:t>
            </a:r>
            <a:r>
              <a:rPr lang="en-US" sz="1600" dirty="0" smtClean="0">
                <a:solidFill>
                  <a:srgbClr val="097C33"/>
                </a:solidFill>
              </a:rPr>
              <a:t>y) </a:t>
            </a:r>
            <a:r>
              <a:rPr lang="en-US" sz="1600" dirty="0">
                <a:solidFill>
                  <a:srgbClr val="097C33"/>
                </a:solidFill>
              </a:rPr>
              <a:t>: initialized </a:t>
            </a:r>
            <a:r>
              <a:rPr lang="en-US" sz="1600" dirty="0" err="1">
                <a:solidFill>
                  <a:srgbClr val="097C33"/>
                </a:solidFill>
              </a:rPr>
              <a:t>keypoint</a:t>
            </a:r>
            <a:r>
              <a:rPr lang="en-US" sz="1600" dirty="0">
                <a:solidFill>
                  <a:srgbClr val="097C33"/>
                </a:solidFill>
              </a:rPr>
              <a:t> position in </a:t>
            </a:r>
            <a:r>
              <a:rPr lang="en-US" sz="1600" dirty="0" smtClean="0">
                <a:solidFill>
                  <a:srgbClr val="097C33"/>
                </a:solidFill>
              </a:rPr>
              <a:t>im1; (x2</a:t>
            </a:r>
            <a:r>
              <a:rPr lang="en-US" sz="1600" dirty="0">
                <a:solidFill>
                  <a:srgbClr val="097C33"/>
                </a:solidFill>
              </a:rPr>
              <a:t>, </a:t>
            </a:r>
            <a:r>
              <a:rPr lang="en-US" sz="1600" dirty="0" smtClean="0">
                <a:solidFill>
                  <a:srgbClr val="097C33"/>
                </a:solidFill>
              </a:rPr>
              <a:t>y2): </a:t>
            </a:r>
            <a:r>
              <a:rPr lang="en-US" sz="1600" dirty="0">
                <a:solidFill>
                  <a:srgbClr val="097C33"/>
                </a:solidFill>
              </a:rPr>
              <a:t>tracked </a:t>
            </a:r>
            <a:r>
              <a:rPr lang="en-US" sz="1600" dirty="0" err="1">
                <a:solidFill>
                  <a:srgbClr val="097C33"/>
                </a:solidFill>
              </a:rPr>
              <a:t>keypoint</a:t>
            </a:r>
            <a:r>
              <a:rPr lang="en-US" sz="1600" dirty="0">
                <a:solidFill>
                  <a:srgbClr val="097C33"/>
                </a:solidFill>
              </a:rPr>
              <a:t> positions in im2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7C33"/>
                </a:solidFill>
              </a:rPr>
              <a:t>% </a:t>
            </a:r>
            <a:r>
              <a:rPr lang="en-US" sz="1600" dirty="0" err="1">
                <a:solidFill>
                  <a:srgbClr val="097C33"/>
                </a:solidFill>
              </a:rPr>
              <a:t>ws</a:t>
            </a:r>
            <a:r>
              <a:rPr lang="en-US" sz="1600" dirty="0">
                <a:solidFill>
                  <a:srgbClr val="097C33"/>
                </a:solidFill>
              </a:rPr>
              <a:t>: patch window size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</a:rPr>
              <a:t>% 1. Compute gradients from Im1 (get Ix and </a:t>
            </a:r>
            <a:r>
              <a:rPr lang="en-US" sz="1600" dirty="0" err="1" smtClean="0">
                <a:solidFill>
                  <a:srgbClr val="097C33"/>
                </a:solidFill>
              </a:rPr>
              <a:t>Iy</a:t>
            </a:r>
            <a:r>
              <a:rPr lang="en-US" sz="1600" dirty="0" smtClean="0">
                <a:solidFill>
                  <a:srgbClr val="097C33"/>
                </a:solidFill>
              </a:rPr>
              <a:t>)</a:t>
            </a:r>
            <a:endParaRPr lang="en-US" sz="1600" dirty="0">
              <a:solidFill>
                <a:srgbClr val="097C33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</a:rPr>
              <a:t>% 2. Grab patches of Ix, </a:t>
            </a:r>
            <a:r>
              <a:rPr lang="en-US" sz="1600" dirty="0" err="1" smtClean="0">
                <a:solidFill>
                  <a:srgbClr val="097C33"/>
                </a:solidFill>
              </a:rPr>
              <a:t>Iy</a:t>
            </a:r>
            <a:r>
              <a:rPr lang="en-US" sz="1600" dirty="0" smtClean="0">
                <a:solidFill>
                  <a:srgbClr val="097C33"/>
                </a:solidFill>
              </a:rPr>
              <a:t>, and im1. 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</a:rPr>
              <a:t>Hint 1: use “[X, Y] = </a:t>
            </a:r>
            <a:r>
              <a:rPr lang="en-US" sz="1600" dirty="0" err="1" smtClean="0">
                <a:solidFill>
                  <a:srgbClr val="097C33"/>
                </a:solidFill>
              </a:rPr>
              <a:t>meshgrid</a:t>
            </a:r>
            <a:r>
              <a:rPr lang="en-US" sz="1600" dirty="0" smtClean="0">
                <a:solidFill>
                  <a:srgbClr val="097C33"/>
                </a:solidFill>
              </a:rPr>
              <a:t>(-</a:t>
            </a:r>
            <a:r>
              <a:rPr lang="en-US" sz="1600" dirty="0" err="1" smtClean="0">
                <a:solidFill>
                  <a:srgbClr val="097C33"/>
                </a:solidFill>
              </a:rPr>
              <a:t>hw:hw</a:t>
            </a:r>
            <a:r>
              <a:rPr lang="en-US" sz="1600" dirty="0" smtClean="0">
                <a:solidFill>
                  <a:srgbClr val="097C33"/>
                </a:solidFill>
              </a:rPr>
              <a:t>,-</a:t>
            </a:r>
            <a:r>
              <a:rPr lang="en-US" sz="1600" dirty="0" err="1" smtClean="0">
                <a:solidFill>
                  <a:srgbClr val="097C33"/>
                </a:solidFill>
              </a:rPr>
              <a:t>hw:hw</a:t>
            </a:r>
            <a:r>
              <a:rPr lang="en-US" sz="1600" dirty="0" smtClean="0">
                <a:solidFill>
                  <a:srgbClr val="097C33"/>
                </a:solidFill>
              </a:rPr>
              <a:t>);” to get patch index, </a:t>
            </a:r>
            <a:r>
              <a:rPr lang="en-US" sz="1600" dirty="0">
                <a:solidFill>
                  <a:srgbClr val="097C33"/>
                </a:solidFill>
              </a:rPr>
              <a:t>where </a:t>
            </a:r>
            <a:r>
              <a:rPr lang="en-US" sz="1600" dirty="0" err="1" smtClean="0">
                <a:solidFill>
                  <a:srgbClr val="097C33"/>
                </a:solidFill>
              </a:rPr>
              <a:t>hw</a:t>
            </a:r>
            <a:r>
              <a:rPr lang="en-US" sz="1600" dirty="0" smtClean="0">
                <a:solidFill>
                  <a:srgbClr val="097C33"/>
                </a:solidFill>
              </a:rPr>
              <a:t> </a:t>
            </a:r>
            <a:r>
              <a:rPr lang="en-US" sz="1600" dirty="0">
                <a:solidFill>
                  <a:srgbClr val="097C33"/>
                </a:solidFill>
              </a:rPr>
              <a:t>= floor(</a:t>
            </a:r>
            <a:r>
              <a:rPr lang="en-US" sz="1600" dirty="0" err="1">
                <a:solidFill>
                  <a:srgbClr val="097C33"/>
                </a:solidFill>
              </a:rPr>
              <a:t>ws</a:t>
            </a:r>
            <a:r>
              <a:rPr lang="en-US" sz="1600" dirty="0">
                <a:solidFill>
                  <a:srgbClr val="097C33"/>
                </a:solidFill>
              </a:rPr>
              <a:t>/2</a:t>
            </a:r>
            <a:r>
              <a:rPr lang="en-US" sz="1600" dirty="0" smtClean="0">
                <a:solidFill>
                  <a:srgbClr val="097C33"/>
                </a:solidFill>
              </a:rPr>
              <a:t>);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</a:rPr>
              <a:t>Hint 2: use “interp2” to sample non-integer positions.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for </a:t>
            </a:r>
            <a:r>
              <a:rPr lang="en-US" sz="1600" dirty="0" err="1" smtClean="0"/>
              <a:t>iter</a:t>
            </a:r>
            <a:r>
              <a:rPr lang="en-US" sz="1600" dirty="0" smtClean="0"/>
              <a:t> = 1:numIter                           </a:t>
            </a:r>
            <a:r>
              <a:rPr lang="en-US" sz="1600" dirty="0" smtClean="0">
                <a:solidFill>
                  <a:srgbClr val="097C33"/>
                </a:solidFill>
              </a:rPr>
              <a:t>% 5 iterations should be sufficient</a:t>
            </a:r>
            <a:endParaRPr lang="en-US" sz="1600" dirty="0">
              <a:solidFill>
                <a:srgbClr val="097C33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</a:rPr>
              <a:t>% Check if tracked patch are outside the image. Only track valid patches.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</a:rPr>
              <a:t>% For each </a:t>
            </a:r>
            <a:r>
              <a:rPr lang="en-US" sz="1600" dirty="0" err="1" smtClean="0">
                <a:solidFill>
                  <a:srgbClr val="097C33"/>
                </a:solidFill>
              </a:rPr>
              <a:t>keypoint</a:t>
            </a:r>
            <a:endParaRPr lang="en-US" sz="1600" dirty="0">
              <a:solidFill>
                <a:srgbClr val="097C33"/>
              </a:solidFill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</a:rPr>
              <a:t>%  - grab patch1 (centered at x1, y1), grab patch2 (centered at x2,y2) 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</a:rPr>
              <a:t>% - compute It = patch2 – patch1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</a:rPr>
              <a:t>% -  grab Ix, </a:t>
            </a:r>
            <a:r>
              <a:rPr lang="en-US" sz="1600" dirty="0" err="1" smtClean="0">
                <a:solidFill>
                  <a:srgbClr val="097C33"/>
                </a:solidFill>
              </a:rPr>
              <a:t>Iy</a:t>
            </a:r>
            <a:r>
              <a:rPr lang="en-US" sz="1600" dirty="0" smtClean="0">
                <a:solidFill>
                  <a:srgbClr val="097C33"/>
                </a:solidFill>
              </a:rPr>
              <a:t> (centered at x1, y1)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</a:rPr>
              <a:t>% - Set up matrix A and vector b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</a:rPr>
              <a:t>% -  Solve linear system d = A\b. 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97C33"/>
                </a:solidFill>
              </a:rPr>
              <a:t>% </a:t>
            </a:r>
            <a:r>
              <a:rPr lang="en-US" sz="1600" dirty="0">
                <a:solidFill>
                  <a:srgbClr val="097C33"/>
                </a:solidFill>
              </a:rPr>
              <a:t>-  x2(p)=x2(p)+d(1); </a:t>
            </a:r>
            <a:r>
              <a:rPr lang="en-US" sz="1600" dirty="0" smtClean="0">
                <a:solidFill>
                  <a:srgbClr val="097C33"/>
                </a:solidFill>
              </a:rPr>
              <a:t>       y2(p)=y2(p</a:t>
            </a:r>
            <a:r>
              <a:rPr lang="en-US" sz="1600" dirty="0">
                <a:solidFill>
                  <a:srgbClr val="097C33"/>
                </a:solidFill>
              </a:rPr>
              <a:t>)+d(1</a:t>
            </a:r>
            <a:r>
              <a:rPr lang="en-US" sz="1600" dirty="0" smtClean="0">
                <a:solidFill>
                  <a:srgbClr val="097C33"/>
                </a:solidFill>
              </a:rPr>
              <a:t>);   -&gt; Update the increment </a:t>
            </a:r>
            <a:endParaRPr lang="en-US" sz="1600" dirty="0">
              <a:solidFill>
                <a:srgbClr val="097C33"/>
              </a:solidFill>
            </a:endParaRPr>
          </a:p>
          <a:p>
            <a:pPr marL="0" indent="0">
              <a:buNone/>
            </a:pPr>
            <a:r>
              <a:rPr lang="en-US" sz="1600" dirty="0" smtClean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8389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2 – Shape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605335"/>
            <a:ext cx="8350250" cy="1541465"/>
          </a:xfrm>
        </p:spPr>
        <p:txBody>
          <a:bodyPr/>
          <a:lstStyle/>
          <a:p>
            <a:r>
              <a:rPr lang="en-US" dirty="0" smtClean="0"/>
              <a:t>Global transformation (similarity, affine, perspective)</a:t>
            </a:r>
          </a:p>
          <a:p>
            <a:r>
              <a:rPr lang="en-US" dirty="0" smtClean="0"/>
              <a:t>Iterative closest point algorithm</a:t>
            </a:r>
            <a:endParaRPr lang="en-US" dirty="0"/>
          </a:p>
        </p:txBody>
      </p:sp>
      <p:pic>
        <p:nvPicPr>
          <p:cNvPr id="105474" name="Picture 2" descr="Shape align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32" y="1685925"/>
            <a:ext cx="7076735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89366"/>
                <a:ext cx="8515350" cy="6690167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0070C0"/>
                    </a:solidFill>
                  </a:rPr>
                  <a:t>function</a:t>
                </a:r>
                <a:r>
                  <a:rPr lang="en-US" dirty="0"/>
                  <a:t> </a:t>
                </a:r>
                <a:r>
                  <a:rPr lang="en-US" dirty="0" err="1" smtClean="0"/>
                  <a:t>Tfm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:r>
                  <a:rPr lang="en-US" b="1" dirty="0" err="1"/>
                  <a:t>align_shape</a:t>
                </a:r>
                <a:r>
                  <a:rPr lang="en-US" dirty="0"/>
                  <a:t>(im1, im2)</a:t>
                </a: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97C33"/>
                    </a:solidFill>
                  </a:rPr>
                  <a:t>% </a:t>
                </a:r>
                <a:r>
                  <a:rPr lang="en-US" dirty="0">
                    <a:solidFill>
                      <a:srgbClr val="097C33"/>
                    </a:solidFill>
                  </a:rPr>
                  <a:t>im1: input edge image 1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97C33"/>
                    </a:solidFill>
                  </a:rPr>
                  <a:t>% im2: input edge image </a:t>
                </a:r>
                <a:r>
                  <a:rPr lang="en-US" dirty="0" smtClean="0">
                    <a:solidFill>
                      <a:srgbClr val="097C33"/>
                    </a:solidFill>
                  </a:rPr>
                  <a:t>2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97C33"/>
                    </a:solidFill>
                  </a:rPr>
                  <a:t>% Output: transformation </a:t>
                </a:r>
                <a:r>
                  <a:rPr lang="en-US" dirty="0" err="1">
                    <a:solidFill>
                      <a:srgbClr val="097C33"/>
                    </a:solidFill>
                  </a:rPr>
                  <a:t>Tfm</a:t>
                </a:r>
                <a:r>
                  <a:rPr lang="en-US" dirty="0" smtClean="0">
                    <a:solidFill>
                      <a:srgbClr val="097C33"/>
                    </a:solidFill>
                  </a:rPr>
                  <a:t> </a:t>
                </a:r>
                <a:r>
                  <a:rPr lang="en-US" dirty="0">
                    <a:solidFill>
                      <a:srgbClr val="097C33"/>
                    </a:solidFill>
                  </a:rPr>
                  <a:t>[3] x [3]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97C33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97C33"/>
                    </a:solidFill>
                  </a:rPr>
                  <a:t>% 1. Find edge points in im1 and im2. Hint: use “find”</a:t>
                </a: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97C33"/>
                    </a:solidFill>
                  </a:rPr>
                  <a:t>% 2. Compute </a:t>
                </a:r>
                <a:r>
                  <a:rPr lang="en-US" dirty="0">
                    <a:solidFill>
                      <a:srgbClr val="097C33"/>
                    </a:solidFill>
                  </a:rPr>
                  <a:t>initial </a:t>
                </a:r>
                <a:r>
                  <a:rPr lang="en-US" dirty="0" smtClean="0">
                    <a:solidFill>
                      <a:srgbClr val="097C33"/>
                    </a:solidFill>
                  </a:rPr>
                  <a:t>transformation (</a:t>
                </a:r>
                <a:r>
                  <a:rPr lang="en-US" dirty="0">
                    <a:solidFill>
                      <a:srgbClr val="097C33"/>
                    </a:solidFill>
                  </a:rPr>
                  <a:t>e.g., compute translation and scaling by center of </a:t>
                </a:r>
                <a:r>
                  <a:rPr lang="en-US" dirty="0" smtClean="0">
                    <a:solidFill>
                      <a:srgbClr val="097C33"/>
                    </a:solidFill>
                  </a:rPr>
                  <a:t>mass, </a:t>
                </a:r>
                <a:r>
                  <a:rPr lang="en-US" dirty="0">
                    <a:solidFill>
                      <a:srgbClr val="097C33"/>
                    </a:solidFill>
                  </a:rPr>
                  <a:t>variance within each </a:t>
                </a:r>
                <a:r>
                  <a:rPr lang="en-US" dirty="0" smtClean="0">
                    <a:solidFill>
                      <a:srgbClr val="097C33"/>
                    </a:solidFill>
                  </a:rPr>
                  <a:t>image)</a:t>
                </a:r>
              </a:p>
              <a:p>
                <a:pPr marL="0" indent="0">
                  <a:buNone/>
                </a:pPr>
                <a:endParaRPr lang="en-US" dirty="0" smtClean="0">
                  <a:solidFill>
                    <a:srgbClr val="097C33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for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 = 1: 50</a:t>
                </a:r>
              </a:p>
              <a:p>
                <a:pPr marL="0" indent="0">
                  <a:buNone/>
                </a:pPr>
                <a:endParaRPr lang="en-US" dirty="0" smtClean="0">
                  <a:solidFill>
                    <a:srgbClr val="097C33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97C33"/>
                    </a:solidFill>
                  </a:rPr>
                  <a:t>% 3. Get </a:t>
                </a:r>
                <a:r>
                  <a:rPr lang="en-US" dirty="0">
                    <a:solidFill>
                      <a:srgbClr val="097C33"/>
                    </a:solidFill>
                  </a:rPr>
                  <a:t>nearest neighbors: for each point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>
                        <a:solidFill>
                          <a:srgbClr val="097C33"/>
                        </a:solidFill>
                        <a:latin typeface="Cambria Math"/>
                      </a:rPr>
                      <m:t>p</m:t>
                    </m:r>
                    <m:r>
                      <m:rPr>
                        <m:sty m:val="p"/>
                      </m:rPr>
                      <a:rPr lang="en-US" i="0" baseline="-25000">
                        <a:solidFill>
                          <a:srgbClr val="097C33"/>
                        </a:solidFill>
                        <a:latin typeface="Cambria Math"/>
                      </a:rPr>
                      <m:t>i</m:t>
                    </m:r>
                    <m:r>
                      <a:rPr lang="en-US" i="0" baseline="-25000">
                        <a:solidFill>
                          <a:srgbClr val="097C33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97C33"/>
                    </a:solidFill>
                  </a:rPr>
                  <a:t> find corresponding</a:t>
                </a:r>
                <a:endParaRPr lang="en-US" dirty="0" smtClean="0">
                  <a:solidFill>
                    <a:srgbClr val="097C33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>
                        <a:solidFill>
                          <a:srgbClr val="097C33"/>
                        </a:solidFill>
                        <a:latin typeface="Cambria Math"/>
                      </a:rPr>
                      <m:t>match</m:t>
                    </m:r>
                    <m:r>
                      <a:rPr lang="en-US" i="0">
                        <a:solidFill>
                          <a:srgbClr val="097C33"/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i="0">
                        <a:solidFill>
                          <a:srgbClr val="097C33"/>
                        </a:solidFill>
                        <a:latin typeface="Cambria Math"/>
                      </a:rPr>
                      <m:t>i</m:t>
                    </m:r>
                    <m:r>
                      <a:rPr lang="en-US" i="0">
                        <a:solidFill>
                          <a:srgbClr val="097C33"/>
                        </a:solidFill>
                        <a:latin typeface="Cambria Math"/>
                      </a:rPr>
                      <m:t>)=</m:t>
                    </m:r>
                    <m:func>
                      <m:funcPr>
                        <m:ctrlPr>
                          <a:rPr lang="en-US">
                            <a:solidFill>
                              <a:srgbClr val="097C3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>
                                <a:solidFill>
                                  <a:srgbClr val="097C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97C33"/>
                                </a:solidFill>
                                <a:latin typeface="Cambria Math"/>
                              </a:rPr>
                              <m:t>argmin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97C33"/>
                                </a:solidFill>
                                <a:latin typeface="Cambria Math"/>
                              </a:rPr>
                              <m:t>j</m:t>
                            </m:r>
                          </m:lim>
                        </m:limLow>
                      </m:fName>
                      <m: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097C33"/>
                            </a:solidFill>
                            <a:latin typeface="Cambria Math"/>
                          </a:rPr>
                          <m:t>dist</m:t>
                        </m:r>
                        <m:r>
                          <a:rPr lang="en-US" i="0">
                            <a:solidFill>
                              <a:srgbClr val="097C33"/>
                            </a:solidFill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097C33"/>
                            </a:solidFill>
                            <a:latin typeface="Cambria Math"/>
                          </a:rPr>
                          <m:t>pi</m:t>
                        </m:r>
                        <m:r>
                          <a:rPr lang="en-US" i="0">
                            <a:solidFill>
                              <a:srgbClr val="097C33"/>
                            </a:solidFill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097C33"/>
                            </a:solidFill>
                            <a:latin typeface="Cambria Math"/>
                          </a:rPr>
                          <m:t>qj</m:t>
                        </m:r>
                        <m:r>
                          <a:rPr lang="en-US" i="0">
                            <a:solidFill>
                              <a:srgbClr val="097C33"/>
                            </a:solidFill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97C33"/>
                    </a:solidFill>
                  </a:rPr>
                  <a:t> </a:t>
                </a:r>
                <a:endParaRPr lang="en-US" dirty="0" smtClean="0">
                  <a:solidFill>
                    <a:srgbClr val="097C33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97C33"/>
                    </a:solidFill>
                  </a:rPr>
                  <a:t>% 4. Compute </a:t>
                </a:r>
                <a:r>
                  <a:rPr lang="en-US" dirty="0">
                    <a:solidFill>
                      <a:srgbClr val="097C33"/>
                    </a:solidFill>
                  </a:rPr>
                  <a:t>transformation </a:t>
                </a:r>
                <a:r>
                  <a:rPr lang="en-US" b="1" dirty="0">
                    <a:solidFill>
                      <a:srgbClr val="097C33"/>
                    </a:solidFill>
                  </a:rPr>
                  <a:t>T</a:t>
                </a:r>
                <a:r>
                  <a:rPr lang="en-US" dirty="0">
                    <a:solidFill>
                      <a:srgbClr val="097C33"/>
                    </a:solidFill>
                  </a:rPr>
                  <a:t> based on </a:t>
                </a:r>
                <a:r>
                  <a:rPr lang="en-US" dirty="0" smtClean="0">
                    <a:solidFill>
                      <a:srgbClr val="097C33"/>
                    </a:solidFill>
                  </a:rPr>
                  <a:t>matches</a:t>
                </a:r>
              </a:p>
              <a:p>
                <a:pPr marL="0" indent="0">
                  <a:buNone/>
                </a:pPr>
                <a:endParaRPr lang="en-US" dirty="0" smtClean="0">
                  <a:solidFill>
                    <a:srgbClr val="097C33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97C33"/>
                    </a:solidFill>
                  </a:rPr>
                  <a:t>% 5. Warp </a:t>
                </a:r>
                <a:r>
                  <a:rPr lang="en-US" dirty="0">
                    <a:solidFill>
                      <a:srgbClr val="097C33"/>
                    </a:solidFill>
                  </a:rPr>
                  <a:t>points </a:t>
                </a:r>
                <a:r>
                  <a:rPr lang="en-US" b="1" dirty="0">
                    <a:solidFill>
                      <a:srgbClr val="097C33"/>
                    </a:solidFill>
                  </a:rPr>
                  <a:t>p</a:t>
                </a:r>
                <a:r>
                  <a:rPr lang="en-US" dirty="0">
                    <a:solidFill>
                      <a:srgbClr val="097C33"/>
                    </a:solidFill>
                  </a:rPr>
                  <a:t> according to </a:t>
                </a:r>
                <a:r>
                  <a:rPr lang="en-US" b="1" dirty="0" smtClean="0">
                    <a:solidFill>
                      <a:srgbClr val="097C33"/>
                    </a:solidFill>
                  </a:rPr>
                  <a:t>T</a:t>
                </a:r>
              </a:p>
              <a:p>
                <a:pPr marL="0" indent="0">
                  <a:buNone/>
                </a:pPr>
                <a:endParaRPr lang="en-US" b="1" dirty="0">
                  <a:solidFill>
                    <a:srgbClr val="097C33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end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89366"/>
                <a:ext cx="8515350" cy="6690167"/>
              </a:xfrm>
              <a:blipFill>
                <a:blip r:embed="rId2"/>
                <a:stretch>
                  <a:fillRect l="-931" t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732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2 – </a:t>
            </a:r>
            <a:r>
              <a:rPr lang="en-US" dirty="0" smtClean="0"/>
              <a:t>Local Feature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Implement distance ratio test feature matching </a:t>
            </a:r>
            <a:br>
              <a:rPr lang="en-US" altLang="zh-TW" dirty="0" smtClean="0"/>
            </a:br>
            <a:r>
              <a:rPr lang="en-US" altLang="zh-TW" dirty="0" smtClean="0"/>
              <a:t>algorithm </a:t>
            </a:r>
            <a:endParaRPr lang="en-US" dirty="0"/>
          </a:p>
        </p:txBody>
      </p:sp>
      <p:pic>
        <p:nvPicPr>
          <p:cNvPr id="106500" name="Picture 4" descr="Instance recogni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55"/>
          <a:stretch/>
        </p:blipFill>
        <p:spPr bwMode="auto">
          <a:xfrm>
            <a:off x="2193656" y="3109078"/>
            <a:ext cx="6321694" cy="342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60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Least squares line 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1506"/>
            <a:ext cx="7886700" cy="5035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[m, b] =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lsqfit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y)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y = mx + b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find line that best predicts y given x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sz="2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minimize </a:t>
            </a:r>
            <a:r>
              <a:rPr lang="en-US" sz="2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sum_i</a:t>
            </a:r>
            <a:r>
              <a:rPr lang="en-US" sz="2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(m*</a:t>
            </a:r>
            <a:r>
              <a:rPr lang="en-US" sz="2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x_i</a:t>
            </a:r>
            <a:r>
              <a:rPr lang="en-US" sz="2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b - </a:t>
            </a:r>
            <a:r>
              <a:rPr lang="en-US" sz="2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y_i</a:t>
            </a:r>
            <a:r>
              <a:rPr lang="en-US" sz="2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).^2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 = [x(:) ones(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numel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(x), 1)];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 = y(:);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p = A\b;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m = p(1);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 = p(2</a:t>
            </a:r>
            <a:r>
              <a:rPr lang="en-US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87" y="4237317"/>
            <a:ext cx="5207936" cy="1894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32145" y="5971979"/>
            <a:ext cx="439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977234" y="5981557"/>
            <a:ext cx="439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054689" y="5971981"/>
            <a:ext cx="439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76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562" y="173620"/>
            <a:ext cx="8356922" cy="65049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featureMatching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0" indent="0">
              <a:buNone/>
            </a:pP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im1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('stop1.jpg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');</a:t>
            </a:r>
          </a:p>
          <a:p>
            <a:pPr marL="0" indent="0">
              <a:buNone/>
            </a:pP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im2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('stop2.jpg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');</a:t>
            </a:r>
            <a:endParaRPr lang="en-US" sz="1800" dirty="0" smtClean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sz="18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Load pre-computed SIFT features</a:t>
            </a:r>
          </a:p>
          <a:p>
            <a:pPr marL="0" indent="0">
              <a:buNone/>
            </a:pP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load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('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SIFT_features.mat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');</a:t>
            </a:r>
            <a:endParaRPr lang="en-US" sz="1800" dirty="0" smtClean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sz="18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Descriptor1, Descriptor2: SIFT </a:t>
            </a:r>
            <a:r>
              <a:rPr lang="en-US" sz="18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features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sz="18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Frame1, Frame2: position, scale, </a:t>
            </a:r>
            <a:r>
              <a:rPr lang="en-US" sz="18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rotation</a:t>
            </a:r>
          </a:p>
          <a:p>
            <a:pPr marL="0" indent="0">
              <a:buNone/>
            </a:pPr>
            <a:endParaRPr lang="en-US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For every descriptor in im1, find the 1</a:t>
            </a:r>
            <a:r>
              <a:rPr lang="en-US" sz="1800" baseline="300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sz="18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nearest neighbor and the 2</a:t>
            </a:r>
            <a:r>
              <a:rPr lang="en-US" sz="1800" baseline="300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nd</a:t>
            </a:r>
            <a:r>
              <a:rPr lang="en-US" sz="18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nearest neighbor in im2.</a:t>
            </a:r>
          </a:p>
          <a:p>
            <a:pPr marL="0" indent="0">
              <a:buNone/>
            </a:pPr>
            <a:endParaRPr lang="en-US" sz="1800" dirty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Compute distance ratio score.</a:t>
            </a:r>
          </a:p>
          <a:p>
            <a:pPr marL="0" indent="0">
              <a:buNone/>
            </a:pPr>
            <a:endParaRPr lang="en-US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Threshold and get the matches: </a:t>
            </a:r>
            <a:r>
              <a:rPr lang="en-US" sz="18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 2 x N array of indices that indicates which </a:t>
            </a:r>
            <a:r>
              <a:rPr lang="en-US" sz="18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keypoints</a:t>
            </a:r>
            <a:r>
              <a:rPr lang="en-US" sz="18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from </a:t>
            </a:r>
            <a:r>
              <a:rPr lang="en-US" sz="18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image1 </a:t>
            </a:r>
            <a:r>
              <a:rPr lang="en-US" sz="18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 which points in image </a:t>
            </a:r>
            <a:r>
              <a:rPr lang="en-US" sz="18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pPr marL="0" indent="0">
              <a:buNone/>
            </a:pP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figure(1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), hold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off,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clf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plotmatches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(im2double(im1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),im2double(im2),Frame1,Frame2,matches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en-US" sz="18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Display the matched </a:t>
            </a:r>
            <a:r>
              <a:rPr lang="en-US" sz="18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keypoints</a:t>
            </a:r>
            <a:endParaRPr lang="en-US" sz="1800" dirty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4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257800" cy="56388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Alignment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Hough transform</a:t>
            </a:r>
          </a:p>
          <a:p>
            <a:pPr lvl="1">
              <a:defRPr/>
            </a:pPr>
            <a:r>
              <a:rPr lang="en-US" dirty="0" smtClean="0"/>
              <a:t>RANSAC</a:t>
            </a:r>
          </a:p>
          <a:p>
            <a:pPr lvl="1">
              <a:defRPr/>
            </a:pPr>
            <a:r>
              <a:rPr lang="en-US" dirty="0" smtClean="0"/>
              <a:t>ICP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Object instance recognition</a:t>
            </a:r>
          </a:p>
          <a:p>
            <a:pPr lvl="1">
              <a:defRPr/>
            </a:pPr>
            <a:r>
              <a:rPr lang="en-US" dirty="0" smtClean="0"/>
              <a:t>Find </a:t>
            </a:r>
            <a:r>
              <a:rPr lang="en-US" dirty="0" err="1" smtClean="0"/>
              <a:t>keypoints</a:t>
            </a:r>
            <a:r>
              <a:rPr lang="en-US" dirty="0" smtClean="0"/>
              <a:t>, compute descriptors</a:t>
            </a:r>
          </a:p>
          <a:p>
            <a:pPr lvl="1">
              <a:defRPr/>
            </a:pPr>
            <a:r>
              <a:rPr lang="en-US" dirty="0" smtClean="0"/>
              <a:t>Match descriptors</a:t>
            </a:r>
          </a:p>
          <a:p>
            <a:pPr lvl="1">
              <a:defRPr/>
            </a:pPr>
            <a:r>
              <a:rPr lang="en-US" dirty="0" smtClean="0"/>
              <a:t>Vote for / fit affine parameters</a:t>
            </a:r>
          </a:p>
          <a:p>
            <a:pPr lvl="1">
              <a:defRPr/>
            </a:pPr>
            <a:r>
              <a:rPr lang="en-US" dirty="0" smtClean="0"/>
              <a:t>Return object if # inliers &gt; T</a:t>
            </a:r>
          </a:p>
          <a:p>
            <a:pPr lvl="1">
              <a:defRPr/>
            </a:pPr>
            <a:endParaRPr lang="en-US" dirty="0" smtClean="0"/>
          </a:p>
          <a:p>
            <a:pPr lvl="1">
              <a:buFont typeface="Arial" charset="0"/>
              <a:buNone/>
              <a:defRPr/>
            </a:pPr>
            <a:endParaRPr lang="en-US" dirty="0" smtClean="0"/>
          </a:p>
        </p:txBody>
      </p:sp>
      <p:pic>
        <p:nvPicPr>
          <p:cNvPr id="5734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4200" y="4038600"/>
            <a:ext cx="34798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267200" cy="180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9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What have we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9553"/>
            <a:ext cx="7236012" cy="572844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Interest points</a:t>
            </a:r>
            <a:endParaRPr lang="en-US" b="1" dirty="0"/>
          </a:p>
          <a:p>
            <a:pPr lvl="1"/>
            <a:r>
              <a:rPr lang="en-US" dirty="0" smtClean="0"/>
              <a:t>Find </a:t>
            </a:r>
            <a:r>
              <a:rPr lang="en-US" i="1" dirty="0" smtClean="0"/>
              <a:t>distinct </a:t>
            </a:r>
            <a:r>
              <a:rPr lang="en-US" dirty="0" smtClean="0"/>
              <a:t>and </a:t>
            </a:r>
            <a:r>
              <a:rPr lang="en-US" i="1" dirty="0" smtClean="0"/>
              <a:t>repeatable</a:t>
            </a:r>
            <a:r>
              <a:rPr lang="en-US" dirty="0" smtClean="0"/>
              <a:t> points in images</a:t>
            </a:r>
          </a:p>
          <a:p>
            <a:pPr lvl="1"/>
            <a:r>
              <a:rPr lang="en-US" dirty="0" smtClean="0"/>
              <a:t>Harris-&gt; corners, </a:t>
            </a:r>
            <a:r>
              <a:rPr lang="en-US" dirty="0" err="1" smtClean="0"/>
              <a:t>DoG</a:t>
            </a:r>
            <a:r>
              <a:rPr lang="en-US" dirty="0" smtClean="0"/>
              <a:t> -&gt; blobs</a:t>
            </a:r>
          </a:p>
          <a:p>
            <a:pPr lvl="1"/>
            <a:r>
              <a:rPr lang="en-US" dirty="0" smtClean="0"/>
              <a:t>SIFT -&gt; feature descriptor</a:t>
            </a:r>
          </a:p>
          <a:p>
            <a:r>
              <a:rPr lang="en-US" b="1" dirty="0" smtClean="0"/>
              <a:t>Feature tracking and optical flow</a:t>
            </a:r>
          </a:p>
          <a:p>
            <a:pPr lvl="1"/>
            <a:r>
              <a:rPr lang="en-US" dirty="0" smtClean="0"/>
              <a:t>Find motion of a </a:t>
            </a:r>
            <a:r>
              <a:rPr lang="en-US" dirty="0" err="1" smtClean="0"/>
              <a:t>keypoint</a:t>
            </a:r>
            <a:r>
              <a:rPr lang="en-US" dirty="0" smtClean="0"/>
              <a:t>/pixel over time</a:t>
            </a:r>
          </a:p>
          <a:p>
            <a:pPr lvl="1"/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/>
              <a:t>brightness consistency, small motion, spatial coherence</a:t>
            </a:r>
          </a:p>
          <a:p>
            <a:pPr lvl="1"/>
            <a:r>
              <a:rPr lang="en-US" dirty="0" smtClean="0"/>
              <a:t>Handle large motion: </a:t>
            </a:r>
          </a:p>
          <a:p>
            <a:pPr lvl="2"/>
            <a:r>
              <a:rPr lang="en-US" dirty="0" smtClean="0"/>
              <a:t>iterative update + pyramid search</a:t>
            </a:r>
            <a:endParaRPr lang="en-US" dirty="0"/>
          </a:p>
          <a:p>
            <a:r>
              <a:rPr lang="en-US" b="1" dirty="0" smtClean="0"/>
              <a:t>Fitting and alignment </a:t>
            </a:r>
          </a:p>
          <a:p>
            <a:pPr lvl="1"/>
            <a:r>
              <a:rPr lang="en-US" dirty="0" smtClean="0"/>
              <a:t>find </a:t>
            </a:r>
            <a:r>
              <a:rPr lang="en-US" dirty="0"/>
              <a:t>the transformation </a:t>
            </a:r>
            <a:r>
              <a:rPr lang="en-US" dirty="0" smtClean="0"/>
              <a:t>parameters that </a:t>
            </a:r>
            <a:br>
              <a:rPr lang="en-US" dirty="0" smtClean="0"/>
            </a:br>
            <a:r>
              <a:rPr lang="en-US" dirty="0" smtClean="0"/>
              <a:t>best </a:t>
            </a:r>
            <a:r>
              <a:rPr lang="en-US" dirty="0"/>
              <a:t>align matched points</a:t>
            </a:r>
            <a:endParaRPr lang="en-US" dirty="0" smtClean="0"/>
          </a:p>
          <a:p>
            <a:r>
              <a:rPr lang="en-US" b="1" dirty="0" smtClean="0"/>
              <a:t>Object instance recognition </a:t>
            </a:r>
          </a:p>
          <a:p>
            <a:pPr lvl="1"/>
            <a:r>
              <a:rPr lang="en-US" dirty="0" err="1" smtClean="0"/>
              <a:t>Keypoint</a:t>
            </a:r>
            <a:r>
              <a:rPr lang="en-US" dirty="0" smtClean="0"/>
              <a:t>-based </a:t>
            </a:r>
            <a:r>
              <a:rPr lang="en-US" dirty="0"/>
              <a:t>object instance recognition and </a:t>
            </a:r>
            <a:r>
              <a:rPr lang="en-US" dirty="0" smtClean="0"/>
              <a:t>search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53" y="2524592"/>
            <a:ext cx="2223247" cy="9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222" y="5670735"/>
            <a:ext cx="1024660" cy="10589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43866" y="3562472"/>
            <a:ext cx="2177020" cy="1015504"/>
            <a:chOff x="863221" y="1806008"/>
            <a:chExt cx="7426144" cy="34640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7875" y="1806008"/>
              <a:ext cx="3701490" cy="34640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221" y="1806008"/>
              <a:ext cx="3662928" cy="3464036"/>
            </a:xfrm>
            <a:prstGeom prst="rect">
              <a:avLst/>
            </a:prstGeom>
          </p:spPr>
        </p:pic>
      </p:grpSp>
      <p:pic>
        <p:nvPicPr>
          <p:cNvPr id="96258" name="Picture 2" descr="https://filebox.ece.vt.edu/~jbhuang/teaching/ece5554-4554/fa16/images/fitt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641" y="4645444"/>
            <a:ext cx="957823" cy="9578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811241"/>
              </p:ext>
            </p:extLst>
          </p:nvPr>
        </p:nvGraphicFramePr>
        <p:xfrm>
          <a:off x="6934457" y="714186"/>
          <a:ext cx="2195838" cy="1755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2" name="Image" r:id="rId8" imgW="8761905" imgH="7009524" progId="Photoshop.Image.10">
                  <p:embed/>
                </p:oleObj>
              </mc:Choice>
              <mc:Fallback>
                <p:oleObj name="Image" r:id="rId8" imgW="8761905" imgH="7009524" progId="Photoshop.Image.10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457" y="714186"/>
                        <a:ext cx="2195838" cy="17555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8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Next </a:t>
            </a:r>
            <a:r>
              <a:rPr lang="en-US" sz="3600" dirty="0"/>
              <a:t>week </a:t>
            </a:r>
            <a:r>
              <a:rPr lang="en-US" sz="3600" dirty="0" smtClean="0"/>
              <a:t>– </a:t>
            </a:r>
            <a:br>
              <a:rPr lang="en-US" sz="3600" dirty="0" smtClean="0"/>
            </a:br>
            <a:r>
              <a:rPr lang="en-US" sz="3600" dirty="0" smtClean="0"/>
              <a:t>Perspective </a:t>
            </a:r>
            <a:r>
              <a:rPr lang="en-US" sz="3600" dirty="0"/>
              <a:t>and 3D </a:t>
            </a:r>
            <a:r>
              <a:rPr lang="en-US" sz="3600" dirty="0" smtClean="0"/>
              <a:t>Geometry</a:t>
            </a: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8" name="Picture 4" descr="multi_view_geometry"/>
          <p:cNvPicPr>
            <a:picLocks noChangeAspect="1" noChangeArrowheads="1"/>
          </p:cNvPicPr>
          <p:nvPr/>
        </p:nvPicPr>
        <p:blipFill>
          <a:blip r:embed="rId2" cstate="print"/>
          <a:srcRect l="400" t="374"/>
          <a:stretch>
            <a:fillRect/>
          </a:stretch>
        </p:blipFill>
        <p:spPr bwMode="auto">
          <a:xfrm>
            <a:off x="2293489" y="1825625"/>
            <a:ext cx="4557021" cy="487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72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least squares</a:t>
            </a:r>
          </a:p>
        </p:txBody>
      </p:sp>
      <p:sp>
        <p:nvSpPr>
          <p:cNvPr id="61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343400" cy="2362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Find </a:t>
            </a:r>
            <a:r>
              <a:rPr lang="en-US" sz="2000" dirty="0" smtClean="0">
                <a:latin typeface="Times New Roman" pitchFamily="18" charset="0"/>
              </a:rPr>
              <a:t>(</a:t>
            </a:r>
            <a:r>
              <a:rPr lang="en-US" sz="2000" i="1" dirty="0" smtClean="0">
                <a:latin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</a:rPr>
              <a:t>b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</a:rPr>
              <a:t>c</a:t>
            </a:r>
            <a:r>
              <a:rPr lang="en-US" sz="2000" dirty="0" smtClean="0">
                <a:latin typeface="Times New Roman" pitchFamily="18" charset="0"/>
              </a:rPr>
              <a:t>) </a:t>
            </a:r>
            <a:r>
              <a:rPr lang="en-US" sz="2000" dirty="0" smtClean="0"/>
              <a:t>to minimize the sum of squared perpendicular distances</a:t>
            </a:r>
          </a:p>
        </p:txBody>
      </p:sp>
      <p:graphicFrame>
        <p:nvGraphicFramePr>
          <p:cNvPr id="614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78500" y="2044700"/>
          <a:ext cx="1549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0" name="Equation" r:id="rId4" imgW="1549080" imgH="291960" progId="Equation.3">
                  <p:embed/>
                </p:oleObj>
              </mc:Choice>
              <mc:Fallback>
                <p:oleObj name="Equation" r:id="rId4" imgW="1549080" imgH="291960" progId="Equation.3">
                  <p:embed/>
                  <p:pic>
                    <p:nvPicPr>
                      <p:cNvPr id="6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0" y="2044700"/>
                        <a:ext cx="1549400" cy="292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936625"/>
            <a:ext cx="2692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Rectangle 6"/>
          <p:cNvSpPr>
            <a:spLocks noChangeArrowheads="1"/>
          </p:cNvSpPr>
          <p:nvPr/>
        </p:nvSpPr>
        <p:spPr bwMode="auto">
          <a:xfrm>
            <a:off x="64770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(</a:t>
            </a:r>
            <a:r>
              <a:rPr lang="en-US" sz="2400" b="0" i="1">
                <a:latin typeface="Times New Roman" pitchFamily="18" charset="0"/>
              </a:rPr>
              <a:t>x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, </a:t>
            </a:r>
            <a:r>
              <a:rPr lang="en-US" sz="2400" b="0" i="1">
                <a:latin typeface="Times New Roman" pitchFamily="18" charset="0"/>
              </a:rPr>
              <a:t>y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)</a:t>
            </a:r>
          </a:p>
        </p:txBody>
      </p:sp>
      <p:sp>
        <p:nvSpPr>
          <p:cNvPr id="6156" name="Rectangle 7"/>
          <p:cNvSpPr>
            <a:spLocks noChangeArrowheads="1"/>
          </p:cNvSpPr>
          <p:nvPr/>
        </p:nvSpPr>
        <p:spPr bwMode="auto">
          <a:xfrm>
            <a:off x="7162800" y="1066800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 dirty="0" err="1" smtClean="0">
                <a:latin typeface="Times New Roman" pitchFamily="18" charset="0"/>
              </a:rPr>
              <a:t>ax+by+c</a:t>
            </a:r>
            <a:r>
              <a:rPr lang="en-US" sz="2400" b="0" i="1" dirty="0" smtClean="0">
                <a:latin typeface="Times New Roman" pitchFamily="18" charset="0"/>
              </a:rPr>
              <a:t>=0</a:t>
            </a:r>
            <a:endParaRPr lang="en-US" sz="2400" b="0" i="1" dirty="0">
              <a:latin typeface="Times New Roman" pitchFamily="18" charset="0"/>
            </a:endParaRPr>
          </a:p>
        </p:txBody>
      </p:sp>
      <p:graphicFrame>
        <p:nvGraphicFramePr>
          <p:cNvPr id="6147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90600" y="1752600"/>
          <a:ext cx="34290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1" name="Equation" r:id="rId7" imgW="1549080" imgH="291960" progId="Equation.3">
                  <p:embed/>
                </p:oleObj>
              </mc:Choice>
              <mc:Fallback>
                <p:oleObj name="Equation" r:id="rId7" imgW="1549080" imgH="291960" progId="Equation.3">
                  <p:embed/>
                  <p:pic>
                    <p:nvPicPr>
                      <p:cNvPr id="614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752600"/>
                        <a:ext cx="3429000" cy="6461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7" name="Rectangle 9"/>
          <p:cNvSpPr>
            <a:spLocks noChangeArrowheads="1"/>
          </p:cNvSpPr>
          <p:nvPr/>
        </p:nvSpPr>
        <p:spPr bwMode="auto">
          <a:xfrm>
            <a:off x="7010400" y="1600200"/>
            <a:ext cx="205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0"/>
              <a:t>Unit normal: </a:t>
            </a:r>
            <a:r>
              <a:rPr lang="en-US" sz="2000" b="0" i="1">
                <a:latin typeface="Times New Roman" pitchFamily="18" charset="0"/>
              </a:rPr>
              <a:t>N=</a:t>
            </a:r>
            <a:r>
              <a:rPr lang="en-US" sz="2000" b="0">
                <a:latin typeface="Times New Roman" pitchFamily="18" charset="0"/>
              </a:rPr>
              <a:t>(</a:t>
            </a:r>
            <a:r>
              <a:rPr lang="en-US" sz="2000" b="0" i="1">
                <a:latin typeface="Times New Roman" pitchFamily="18" charset="0"/>
              </a:rPr>
              <a:t>a, b</a:t>
            </a:r>
            <a:r>
              <a:rPr lang="en-US" sz="2000" b="0">
                <a:latin typeface="Times New Roman" pitchFamily="18" charset="0"/>
              </a:rPr>
              <a:t>)</a:t>
            </a:r>
          </a:p>
        </p:txBody>
      </p:sp>
      <p:graphicFrame>
        <p:nvGraphicFramePr>
          <p:cNvPr id="6148" name="Object 10"/>
          <p:cNvGraphicFramePr>
            <a:graphicFrameLocks noChangeAspect="1"/>
          </p:cNvGraphicFramePr>
          <p:nvPr>
            <p:extLst/>
          </p:nvPr>
        </p:nvGraphicFramePr>
        <p:xfrm>
          <a:off x="403225" y="2667000"/>
          <a:ext cx="3687763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2" name="Equation" r:id="rId9" imgW="1879560" imgH="393480" progId="Equation.3">
                  <p:embed/>
                </p:oleObj>
              </mc:Choice>
              <mc:Fallback>
                <p:oleObj name="Equation" r:id="rId9" imgW="1879560" imgH="393480" progId="Equation.3">
                  <p:embed/>
                  <p:pic>
                    <p:nvPicPr>
                      <p:cNvPr id="614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2667000"/>
                        <a:ext cx="3687763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5035" name="Object 11"/>
          <p:cNvGraphicFramePr>
            <a:graphicFrameLocks noChangeAspect="1"/>
          </p:cNvGraphicFramePr>
          <p:nvPr>
            <p:extLst/>
          </p:nvPr>
        </p:nvGraphicFramePr>
        <p:xfrm>
          <a:off x="4778375" y="2674938"/>
          <a:ext cx="4233863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3" name="Equation" r:id="rId11" imgW="2311200" imgH="393480" progId="Equation.3">
                  <p:embed/>
                </p:oleObj>
              </mc:Choice>
              <mc:Fallback>
                <p:oleObj name="Equation" r:id="rId11" imgW="2311200" imgH="393480" progId="Equation.3">
                  <p:embed/>
                  <p:pic>
                    <p:nvPicPr>
                      <p:cNvPr id="166503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75" y="2674938"/>
                        <a:ext cx="4233863" cy="72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503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434070"/>
              </p:ext>
            </p:extLst>
          </p:nvPr>
        </p:nvGraphicFramePr>
        <p:xfrm>
          <a:off x="325718" y="3298825"/>
          <a:ext cx="8628063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4" name="Equation" r:id="rId13" imgW="4267080" imgH="761760" progId="Equation.3">
                  <p:embed/>
                </p:oleObj>
              </mc:Choice>
              <mc:Fallback>
                <p:oleObj name="Equation" r:id="rId13" imgW="4267080" imgH="761760" progId="Equation.3">
                  <p:embed/>
                  <p:pic>
                    <p:nvPicPr>
                      <p:cNvPr id="16650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18" y="3298825"/>
                        <a:ext cx="8628063" cy="153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5040" name="Text Box 16"/>
          <p:cNvSpPr txBox="1">
            <a:spLocks noChangeArrowheads="1"/>
          </p:cNvSpPr>
          <p:nvPr/>
        </p:nvSpPr>
        <p:spPr bwMode="auto">
          <a:xfrm>
            <a:off x="233614" y="5715000"/>
            <a:ext cx="8529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latin typeface="+mn-lt"/>
              </a:rPr>
              <a:t>Solution is eigenvector corresponding to smallest </a:t>
            </a:r>
            <a:r>
              <a:rPr lang="en-US" sz="2400" b="0" dirty="0" err="1" smtClean="0">
                <a:latin typeface="+mn-lt"/>
              </a:rPr>
              <a:t>eigenvalue</a:t>
            </a:r>
            <a:r>
              <a:rPr lang="en-US" sz="2400" b="0" dirty="0" smtClean="0">
                <a:latin typeface="+mn-lt"/>
              </a:rPr>
              <a:t> of A</a:t>
            </a:r>
            <a:r>
              <a:rPr lang="en-US" sz="2400" b="0" baseline="30000" dirty="0" smtClean="0">
                <a:latin typeface="+mn-lt"/>
              </a:rPr>
              <a:t>T</a:t>
            </a:r>
            <a:r>
              <a:rPr lang="en-US" sz="2400" b="0" dirty="0" smtClean="0">
                <a:latin typeface="+mn-lt"/>
              </a:rPr>
              <a:t>A</a:t>
            </a:r>
            <a:endParaRPr lang="en-US" sz="2400" b="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6488668"/>
            <a:ext cx="816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details on Raleigh Quotient: </a:t>
            </a:r>
            <a:r>
              <a:rPr lang="en-US" dirty="0" smtClean="0">
                <a:hlinkClick r:id="rId15"/>
              </a:rPr>
              <a:t>http://en.wikipedia.org/wiki/Rayleigh_quotient</a:t>
            </a:r>
            <a:endParaRPr lang="en-US" dirty="0"/>
          </a:p>
        </p:txBody>
      </p:sp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74675" y="4740275"/>
          <a:ext cx="734377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5" name="Equation" r:id="rId16" imgW="3632040" imgH="444240" progId="Equation.3">
                  <p:embed/>
                </p:oleObj>
              </mc:Choice>
              <mc:Fallback>
                <p:oleObj name="Equation" r:id="rId16" imgW="3632040" imgH="444240" progId="Equation.3">
                  <p:embed/>
                  <p:pic>
                    <p:nvPicPr>
                      <p:cNvPr id="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4740275"/>
                        <a:ext cx="7343775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461855" y="0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modified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2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5040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Total 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17600"/>
            <a:ext cx="7886700" cy="56238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[m, b, err]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total_lsqfit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y)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ax + by + c = 0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distance to line for (a^2+b^2=1): </a:t>
            </a:r>
            <a:r>
              <a:rPr lang="en-US" sz="16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dist_sq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(ax + by + c).^2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 = [x(:)-mean(x) y(:)-mean(y)];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[v, d]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eig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(A'*A);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 = v(:, 1); 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eigenvector corr. to smaller eigenvalue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get a, b, c parameters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 = p(1);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b = p(2);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 = -(a*mean(x)+b*mean(y));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err = (a*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x+b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y+c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).^2;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convert to slope-intercept (m, b)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m = -a/b;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b = -c/b; 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note: this b is for slope-intercept </a:t>
            </a: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endParaRPr lang="en-US" sz="1600" dirty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066"/>
          <a:stretch/>
        </p:blipFill>
        <p:spPr>
          <a:xfrm>
            <a:off x="5933328" y="3472330"/>
            <a:ext cx="2917824" cy="1479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69716" y="4951476"/>
            <a:ext cx="322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229703" y="4951475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60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17610</TotalTime>
  <Words>3911</Words>
  <Application>Microsoft Office PowerPoint</Application>
  <PresentationFormat>On-screen Show (4:3)</PresentationFormat>
  <Paragraphs>755</Paragraphs>
  <Slides>73</Slides>
  <Notes>16</Notes>
  <HiddenSlides>1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73</vt:i4>
      </vt:variant>
    </vt:vector>
  </HeadingPairs>
  <TitlesOfParts>
    <vt:vector size="88" baseType="lpstr">
      <vt:lpstr>Futura Bk BT</vt:lpstr>
      <vt:lpstr>新細明體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Office Theme</vt:lpstr>
      <vt:lpstr>Equation</vt:lpstr>
      <vt:lpstr>Bitmap Image</vt:lpstr>
      <vt:lpstr>Image</vt:lpstr>
      <vt:lpstr>Microsoft Equation 3.0</vt:lpstr>
      <vt:lpstr>Alignment and Object Instance Recognition</vt:lpstr>
      <vt:lpstr>Administrative Stuffs</vt:lpstr>
      <vt:lpstr>Anonymous feedback</vt:lpstr>
      <vt:lpstr>Today’s class</vt:lpstr>
      <vt:lpstr>Previous class</vt:lpstr>
      <vt:lpstr>Least squares line fitting</vt:lpstr>
      <vt:lpstr>Least squares line fitting</vt:lpstr>
      <vt:lpstr>Total least squares</vt:lpstr>
      <vt:lpstr>Total least squares</vt:lpstr>
      <vt:lpstr>Robust Estimator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 fitting demo</vt:lpstr>
      <vt:lpstr>Which algorithm should I use?</vt:lpstr>
      <vt:lpstr>Alignment as fitting</vt:lpstr>
      <vt:lpstr>What if you want to align but have no prior matched pairs?</vt:lpstr>
      <vt:lpstr>Iterative Closest Points (ICP) Algorithm</vt:lpstr>
      <vt:lpstr>Example: solving for translation</vt:lpstr>
      <vt:lpstr>PowerPoint Presentation</vt:lpstr>
      <vt:lpstr>PowerPoint Presentation</vt:lpstr>
      <vt:lpstr>PowerPoint Presentation</vt:lpstr>
      <vt:lpstr>PowerPoint Presentation</vt:lpstr>
      <vt:lpstr>Algorithm Summary</vt:lpstr>
      <vt:lpstr>Alignment</vt:lpstr>
      <vt:lpstr>Parametric (global) warping</vt:lpstr>
      <vt:lpstr>Common transformations</vt:lpstr>
      <vt:lpstr>Scaling</vt:lpstr>
      <vt:lpstr>Scaling</vt:lpstr>
      <vt:lpstr>Scaling</vt:lpstr>
      <vt:lpstr>2-D Rotation</vt:lpstr>
      <vt:lpstr>2-D Rotation</vt:lpstr>
      <vt:lpstr>2-D Rotation</vt:lpstr>
      <vt:lpstr>Basic 2D transformations</vt:lpstr>
      <vt:lpstr>Affine Transformations</vt:lpstr>
      <vt:lpstr>Projective Transformations</vt:lpstr>
      <vt:lpstr>Projective Transformations (homography)</vt:lpstr>
      <vt:lpstr>Application: Panorama stitching</vt:lpstr>
      <vt:lpstr>Application: document scanning </vt:lpstr>
      <vt:lpstr>2D image transformations (reference table)</vt:lpstr>
      <vt:lpstr>Object Instance Recognition</vt:lpstr>
      <vt:lpstr>Overview of Keypoint Matching</vt:lpstr>
      <vt:lpstr>Finding the objects (overview)</vt:lpstr>
      <vt:lpstr>Matching Keypoints</vt:lpstr>
      <vt:lpstr>Affine Object Model</vt:lpstr>
      <vt:lpstr>Fitting an affine transformation</vt:lpstr>
      <vt:lpstr>Fitting an affine transformation</vt:lpstr>
      <vt:lpstr>Fitting an affine transformation</vt:lpstr>
      <vt:lpstr>Finding the objects (in detail)</vt:lpstr>
      <vt:lpstr>Examples of recognized objects</vt:lpstr>
      <vt:lpstr>View interpolation</vt:lpstr>
      <vt:lpstr>Applications</vt:lpstr>
      <vt:lpstr>Location Recognition</vt:lpstr>
      <vt:lpstr>Another application: category recognition</vt:lpstr>
      <vt:lpstr>Summary of algorithm</vt:lpstr>
      <vt:lpstr>Examples of Matches</vt:lpstr>
      <vt:lpstr>Examples of Matches</vt:lpstr>
      <vt:lpstr>Other ideas worth being aware of</vt:lpstr>
      <vt:lpstr>HW 2: Feature Tracking</vt:lpstr>
      <vt:lpstr>HW 2 – Feature/Keypoint detection</vt:lpstr>
      <vt:lpstr>PowerPoint Presentation</vt:lpstr>
      <vt:lpstr>PowerPoint Presentation</vt:lpstr>
      <vt:lpstr>Iterative L-K algorithm</vt:lpstr>
      <vt:lpstr>PowerPoint Presentation</vt:lpstr>
      <vt:lpstr>HW 2 – Shape Alignment</vt:lpstr>
      <vt:lpstr>PowerPoint Presentation</vt:lpstr>
      <vt:lpstr>HW 2 – Local Feature Matching</vt:lpstr>
      <vt:lpstr>PowerPoint Presentation</vt:lpstr>
      <vt:lpstr>Things to remember</vt:lpstr>
      <vt:lpstr>What have we learned?</vt:lpstr>
      <vt:lpstr>Next week –  Perspective and 3D Geometry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306</cp:revision>
  <dcterms:created xsi:type="dcterms:W3CDTF">2016-08-21T04:59:05Z</dcterms:created>
  <dcterms:modified xsi:type="dcterms:W3CDTF">2017-09-28T04:49:30Z</dcterms:modified>
</cp:coreProperties>
</file>