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04"/>
  </p:notesMasterIdLst>
  <p:sldIdLst>
    <p:sldId id="257" r:id="rId2"/>
    <p:sldId id="656" r:id="rId3"/>
    <p:sldId id="731" r:id="rId4"/>
    <p:sldId id="729" r:id="rId5"/>
    <p:sldId id="734" r:id="rId6"/>
    <p:sldId id="745" r:id="rId7"/>
    <p:sldId id="747" r:id="rId8"/>
    <p:sldId id="735" r:id="rId9"/>
    <p:sldId id="736" r:id="rId10"/>
    <p:sldId id="738" r:id="rId11"/>
    <p:sldId id="739" r:id="rId12"/>
    <p:sldId id="751" r:id="rId13"/>
    <p:sldId id="752" r:id="rId14"/>
    <p:sldId id="753" r:id="rId15"/>
    <p:sldId id="754" r:id="rId16"/>
    <p:sldId id="755" r:id="rId17"/>
    <p:sldId id="756" r:id="rId18"/>
    <p:sldId id="757" r:id="rId19"/>
    <p:sldId id="758" r:id="rId20"/>
    <p:sldId id="767" r:id="rId21"/>
    <p:sldId id="759" r:id="rId22"/>
    <p:sldId id="760" r:id="rId23"/>
    <p:sldId id="761" r:id="rId24"/>
    <p:sldId id="762" r:id="rId25"/>
    <p:sldId id="763" r:id="rId26"/>
    <p:sldId id="764" r:id="rId27"/>
    <p:sldId id="768" r:id="rId28"/>
    <p:sldId id="769" r:id="rId29"/>
    <p:sldId id="770" r:id="rId30"/>
    <p:sldId id="771" r:id="rId31"/>
    <p:sldId id="772" r:id="rId32"/>
    <p:sldId id="773" r:id="rId33"/>
    <p:sldId id="774" r:id="rId34"/>
    <p:sldId id="775" r:id="rId35"/>
    <p:sldId id="776" r:id="rId36"/>
    <p:sldId id="781" r:id="rId37"/>
    <p:sldId id="782" r:id="rId38"/>
    <p:sldId id="783" r:id="rId39"/>
    <p:sldId id="784" r:id="rId40"/>
    <p:sldId id="785" r:id="rId41"/>
    <p:sldId id="786" r:id="rId42"/>
    <p:sldId id="787" r:id="rId43"/>
    <p:sldId id="788" r:id="rId44"/>
    <p:sldId id="789" r:id="rId45"/>
    <p:sldId id="790" r:id="rId46"/>
    <p:sldId id="791" r:id="rId47"/>
    <p:sldId id="792" r:id="rId48"/>
    <p:sldId id="793" r:id="rId49"/>
    <p:sldId id="794" r:id="rId50"/>
    <p:sldId id="795" r:id="rId51"/>
    <p:sldId id="796" r:id="rId52"/>
    <p:sldId id="797" r:id="rId53"/>
    <p:sldId id="798" r:id="rId54"/>
    <p:sldId id="830" r:id="rId55"/>
    <p:sldId id="831" r:id="rId56"/>
    <p:sldId id="832" r:id="rId57"/>
    <p:sldId id="833" r:id="rId58"/>
    <p:sldId id="800" r:id="rId59"/>
    <p:sldId id="801" r:id="rId60"/>
    <p:sldId id="802" r:id="rId61"/>
    <p:sldId id="803" r:id="rId62"/>
    <p:sldId id="804" r:id="rId63"/>
    <p:sldId id="805" r:id="rId64"/>
    <p:sldId id="806" r:id="rId65"/>
    <p:sldId id="834" r:id="rId66"/>
    <p:sldId id="807" r:id="rId67"/>
    <p:sldId id="808" r:id="rId68"/>
    <p:sldId id="809" r:id="rId69"/>
    <p:sldId id="810" r:id="rId70"/>
    <p:sldId id="811" r:id="rId71"/>
    <p:sldId id="812" r:id="rId72"/>
    <p:sldId id="813" r:id="rId73"/>
    <p:sldId id="814" r:id="rId74"/>
    <p:sldId id="815" r:id="rId75"/>
    <p:sldId id="816" r:id="rId76"/>
    <p:sldId id="835" r:id="rId77"/>
    <p:sldId id="836" r:id="rId78"/>
    <p:sldId id="817" r:id="rId79"/>
    <p:sldId id="818" r:id="rId80"/>
    <p:sldId id="842" r:id="rId81"/>
    <p:sldId id="843" r:id="rId82"/>
    <p:sldId id="844" r:id="rId83"/>
    <p:sldId id="845" r:id="rId84"/>
    <p:sldId id="846" r:id="rId85"/>
    <p:sldId id="837" r:id="rId86"/>
    <p:sldId id="838" r:id="rId87"/>
    <p:sldId id="839" r:id="rId88"/>
    <p:sldId id="840" r:id="rId89"/>
    <p:sldId id="841" r:id="rId90"/>
    <p:sldId id="819" r:id="rId91"/>
    <p:sldId id="820" r:id="rId92"/>
    <p:sldId id="821" r:id="rId93"/>
    <p:sldId id="823" r:id="rId94"/>
    <p:sldId id="824" r:id="rId95"/>
    <p:sldId id="825" r:id="rId96"/>
    <p:sldId id="826" r:id="rId97"/>
    <p:sldId id="827" r:id="rId98"/>
    <p:sldId id="828" r:id="rId99"/>
    <p:sldId id="829" r:id="rId100"/>
    <p:sldId id="749" r:id="rId101"/>
    <p:sldId id="847" r:id="rId102"/>
    <p:sldId id="651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9B765-9265-4293-8BCF-FC99C2E86391}" type="slidenum">
              <a:rPr lang="en-US"/>
              <a:pPr/>
              <a:t>9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As shown at the beginning, it interesting to visualize the geometrical relationship between canonical parts. </a:t>
            </a:r>
          </a:p>
          <a:p>
            <a:endParaRPr lang="en-US"/>
          </a:p>
          <a:p>
            <a:r>
              <a:rPr lang="en-US"/>
              <a:t>Notice that:</a:t>
            </a:r>
          </a:p>
          <a:p>
            <a:pPr>
              <a:buFontTx/>
              <a:buChar char="-"/>
            </a:pPr>
            <a:r>
              <a:rPr lang="en-US"/>
              <a:t>These 2 canonical parts share the same pose. All parts that share the same pose form a canonical pose.</a:t>
            </a:r>
          </a:p>
          <a:p>
            <a:pPr>
              <a:buFontTx/>
              <a:buChar char="-"/>
            </a:pPr>
            <a:r>
              <a:rPr lang="en-US"/>
              <a:t>These are other examples of canonical poses</a:t>
            </a:r>
          </a:p>
          <a:p>
            <a:pPr>
              <a:buFontTx/>
              <a:buChar char="-"/>
            </a:pPr>
            <a:r>
              <a:rPr lang="en-US"/>
              <a:t>Part belonging to different canonical poses are linked by a full homograhic transformation</a:t>
            </a:r>
          </a:p>
          <a:p>
            <a:r>
              <a:rPr lang="en-US"/>
              <a:t>Here we see examples of canonical poses mapped into object instances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endParaRPr lang="en-US"/>
          </a:p>
          <a:p>
            <a:r>
              <a:rPr lang="en-US"/>
              <a:t>%%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r>
              <a:rPr lang="en-US"/>
              <a:t>This plane collect canonical parts that share the same pose. All this canonical parts are related by a pure translation constraint.</a:t>
            </a:r>
          </a:p>
          <a:p>
            <a:r>
              <a:rPr lang="en-US"/>
              <a:t>- These canonical parts do not share the same pose and belong to different planes. This change of pose is described by the homographic transformation Aij.</a:t>
            </a:r>
          </a:p>
          <a:p>
            <a:r>
              <a:rPr lang="en-US"/>
              <a:t>- Canonical parts that are not visible at the same time are not linked.</a:t>
            </a:r>
          </a:p>
          <a:p>
            <a:endParaRPr lang="en-US"/>
          </a:p>
          <a:p>
            <a:r>
              <a:rPr lang="en-US"/>
              <a:t>Canonical parts that share the same pose forms a single-view submodel.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%Canonical parts that share the same pose form a single view sub-model of the object class. Canonical parts that do not belong to the same plane, correspond to different %poses of the 3d object. The linkage stucture quantifies this relative change of pose through the homographic transformations. Canonical parts that are not visible at the same %time are not linked.</a:t>
            </a:r>
          </a:p>
          <a:p>
            <a:endParaRPr lang="en-US"/>
          </a:p>
          <a:p>
            <a:r>
              <a:rPr lang="en-US" b="1"/>
              <a:t>Notice this representation is </a:t>
            </a:r>
            <a:r>
              <a:rPr lang="en-US"/>
              <a:t>more flexible than a  full 3d model</a:t>
            </a:r>
            <a:r>
              <a:rPr lang="en-US" b="1"/>
              <a:t> yet, much richer than those where </a:t>
            </a:r>
            <a:r>
              <a:rPr lang="en-US"/>
              <a:t>parts are linked by 'right to left', 'up to down‘ relationship, yet. . Also it is different from aspect graph:  in that: aspect graphs are able to segment the object in stable regions across views </a:t>
            </a:r>
            <a:endParaRPr lang="en-US">
              <a:solidFill>
                <a:srgbClr val="CC0066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6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5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B94B74-21D9-4A74-B4E9-48BE5199E462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28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DA394D3-FB36-431E-9A6C-AF8ADB76BABC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926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134C76-5273-44DA-8011-306F0821DC79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6256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12CBEF-5221-495C-909C-6C69E25529C8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559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8EE36-5268-42E2-94BE-4DD0098C28AD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387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CD95B7-0876-4730-8E8B-795F00618CAB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6831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D79FF-B940-429A-9E03-B5EC5B356090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005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52B992-080B-456E-AF40-74BEEF60C0FF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82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F8B20-1B91-4C78-800C-71A1713D764A}" type="slidenum">
              <a:rPr lang="en-US"/>
              <a:pPr/>
              <a:t>10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8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33568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5916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E06C90-6441-46F5-AC0B-ADFF5EB004E6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5791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627E21-9FAA-4746-918B-58BFAB9B9960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21823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1ED555-4769-483A-90CA-67C3954471DE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1140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Show other scales and how the feature looks less corner like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D6EE3C-F161-4811-B8F5-30D71306A9DF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37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47604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74749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32927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3595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0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85938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45546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41472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236908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81794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14746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10697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96987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ABCB7E-AB6A-48E5-BAE2-CC206DD5685E}" type="slidenum">
              <a:rPr lang="en-US" altLang="en-US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0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DB5A26-D31D-4A45-8D8B-86C61EF96B8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39364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4291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740799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1D6CEE-65E2-4C1F-ABCD-8B718A9E71B1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714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41B75A-EF0B-44DE-AFBA-FCCED8C1D1A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87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0C131B-C5AA-42D7-A46C-BD4C62E0DED3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55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CB8E37-7C59-4C51-B72A-493F76F18F7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674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7ACDB2-7C05-4893-A468-F328219D2C7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3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cvlabwww.epfl.ch/~trulls/sites/eccv16/" TargetMode="External"/><Relationship Id="rId3" Type="http://schemas.openxmlformats.org/officeDocument/2006/relationships/hyperlink" Target="http://imagine.enpc.fr/~monasse/Stereo/Projects/RostenDrummond06.pdf" TargetMode="External"/><Relationship Id="rId7" Type="http://schemas.openxmlformats.org/officeDocument/2006/relationships/hyperlink" Target="https://infoscience.epfl.ch/record/175537/files/2069.pdf" TargetMode="Externa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3.amazonaws.com/academia.edu.documents/43526708/brisk.pdf?AWSAccessKeyId=AKIAJ56TQJRTWSMTNPEA&amp;Expires=1473662025&amp;Signature=/FlQBy41cj0wzoGjW6FcB/NLxEs%3D&amp;response-content-disposition=inline;%20filename%3DBRISK_Binary_Robust_invariant_scalable_k.pdf" TargetMode="External"/><Relationship Id="rId5" Type="http://schemas.openxmlformats.org/officeDocument/2006/relationships/hyperlink" Target="http://www.vision.cs.chubu.ac.jp/CV-R/pdf/Rublee_iccv2011.pdf" TargetMode="External"/><Relationship Id="rId4" Type="http://schemas.openxmlformats.org/officeDocument/2006/relationships/hyperlink" Target="https://infoscience.epfl.ch/record/149242/files/top_1.pdf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wm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.xml"/><Relationship Id="rId7" Type="http://schemas.openxmlformats.org/officeDocument/2006/relationships/image" Target="../media/image6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tags" Target="../tags/tag5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11" Type="http://schemas.openxmlformats.org/officeDocument/2006/relationships/image" Target="../media/image85.png"/><Relationship Id="rId5" Type="http://schemas.openxmlformats.org/officeDocument/2006/relationships/image" Target="../media/image68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11.xml"/><Relationship Id="rId7" Type="http://schemas.openxmlformats.org/officeDocument/2006/relationships/image" Target="../media/image8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1.png"/><Relationship Id="rId5" Type="http://schemas.openxmlformats.org/officeDocument/2006/relationships/tags" Target="../tags/tag13.xml"/><Relationship Id="rId10" Type="http://schemas.openxmlformats.org/officeDocument/2006/relationships/image" Target="../media/image90.png"/><Relationship Id="rId4" Type="http://schemas.openxmlformats.org/officeDocument/2006/relationships/tags" Target="../tags/tag12.xml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2.png"/><Relationship Id="rId11" Type="http://schemas.openxmlformats.org/officeDocument/2006/relationships/image" Target="../media/image121.wmf"/><Relationship Id="rId5" Type="http://schemas.openxmlformats.org/officeDocument/2006/relationships/image" Target="../media/image120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2.png"/><Relationship Id="rId11" Type="http://schemas.openxmlformats.org/officeDocument/2006/relationships/image" Target="../media/image126.wmf"/><Relationship Id="rId5" Type="http://schemas.openxmlformats.org/officeDocument/2006/relationships/image" Target="../media/image12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2.png"/><Relationship Id="rId11" Type="http://schemas.openxmlformats.org/officeDocument/2006/relationships/image" Target="../media/image128.wmf"/><Relationship Id="rId5" Type="http://schemas.openxmlformats.org/officeDocument/2006/relationships/image" Target="../media/image127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2.png"/><Relationship Id="rId11" Type="http://schemas.openxmlformats.org/officeDocument/2006/relationships/image" Target="../media/image130.wmf"/><Relationship Id="rId5" Type="http://schemas.openxmlformats.org/officeDocument/2006/relationships/image" Target="../media/image12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2.png"/><Relationship Id="rId11" Type="http://schemas.openxmlformats.org/officeDocument/2006/relationships/image" Target="../media/image133.wmf"/><Relationship Id="rId5" Type="http://schemas.openxmlformats.org/officeDocument/2006/relationships/image" Target="../media/image132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2.png"/><Relationship Id="rId11" Type="http://schemas.openxmlformats.org/officeDocument/2006/relationships/image" Target="../media/image135.wmf"/><Relationship Id="rId5" Type="http://schemas.openxmlformats.org/officeDocument/2006/relationships/image" Target="../media/image134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39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53.png"/><Relationship Id="rId12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2.png"/><Relationship Id="rId11" Type="http://schemas.openxmlformats.org/officeDocument/2006/relationships/image" Target="../media/image149.wmf"/><Relationship Id="rId5" Type="http://schemas.openxmlformats.org/officeDocument/2006/relationships/image" Target="../media/image151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765" y="438086"/>
            <a:ext cx="4293824" cy="105116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Interest Points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0627" y="6631124"/>
            <a:ext cx="4123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 smtClean="0"/>
              <a:t>N </a:t>
            </a:r>
            <a:r>
              <a:rPr lang="en-US" sz="1200" dirty="0" smtClean="0"/>
              <a:t>Snavely, K.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 &amp; </a:t>
            </a:r>
            <a:r>
              <a:rPr lang="en-US" sz="1200" dirty="0" err="1" smtClean="0"/>
              <a:t>Leibe</a:t>
            </a:r>
            <a:r>
              <a:rPr lang="en-US" sz="1200" dirty="0" smtClean="0"/>
              <a:t>, and D. Hoiem</a:t>
            </a:r>
            <a:endParaRPr lang="en-US" sz="1200" dirty="0"/>
          </a:p>
        </p:txBody>
      </p:sp>
      <p:pic>
        <p:nvPicPr>
          <p:cNvPr id="97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0" y="1967055"/>
            <a:ext cx="8472374" cy="303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1763"/>
            <a:ext cx="85344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1905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6477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752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172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2743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7315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2362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1371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5715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3429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7772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Oval 16"/>
          <p:cNvSpPr>
            <a:spLocks noChangeArrowheads="1"/>
          </p:cNvSpPr>
          <p:nvPr/>
        </p:nvSpPr>
        <p:spPr bwMode="auto">
          <a:xfrm>
            <a:off x="3962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8534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Oval 18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Oval 19"/>
          <p:cNvSpPr>
            <a:spLocks noChangeArrowheads="1"/>
          </p:cNvSpPr>
          <p:nvPr/>
        </p:nvSpPr>
        <p:spPr bwMode="auto">
          <a:xfrm>
            <a:off x="5410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762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>
            <a:off x="533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0" name="Line 22"/>
          <p:cNvSpPr>
            <a:spLocks noChangeShapeType="1"/>
          </p:cNvSpPr>
          <p:nvPr/>
        </p:nvSpPr>
        <p:spPr bwMode="auto">
          <a:xfrm>
            <a:off x="762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 flipV="1">
            <a:off x="5562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V="1">
            <a:off x="5562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V="1">
            <a:off x="5791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estimating “fundamental matrix” that corresponds two views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27913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Silvio Savarese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advances in interest points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59" y="1610128"/>
            <a:ext cx="4753713" cy="2291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249" y="3833142"/>
            <a:ext cx="4327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Features from Accelerated Segment </a:t>
            </a:r>
            <a:r>
              <a:rPr lang="en-US" sz="1600" dirty="0" smtClean="0">
                <a:hlinkClick r:id="rId3"/>
              </a:rPr>
              <a:t>Test</a:t>
            </a:r>
            <a:r>
              <a:rPr lang="en-US" sz="1600" dirty="0" smtClean="0"/>
              <a:t>, ECCV 06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30169" y="4564785"/>
            <a:ext cx="3412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Binary feature descriptors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30169" y="5026450"/>
            <a:ext cx="71699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BRIEF</a:t>
            </a:r>
            <a:r>
              <a:rPr lang="en-US" dirty="0">
                <a:hlinkClick r:id="rId4"/>
              </a:rPr>
              <a:t>: Binary Robust </a:t>
            </a:r>
            <a:r>
              <a:rPr lang="en-US" dirty="0" smtClean="0">
                <a:hlinkClick r:id="rId4"/>
              </a:rPr>
              <a:t>Independent Elementary Features</a:t>
            </a:r>
            <a:r>
              <a:rPr lang="en-US" dirty="0" smtClean="0"/>
              <a:t>, ECCV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ORB (Oriented FAST and Rotated BRIEF)</a:t>
            </a:r>
            <a:r>
              <a:rPr lang="en-US" dirty="0"/>
              <a:t>, CVPR </a:t>
            </a:r>
            <a:r>
              <a:rPr lang="en-US" dirty="0" smtClean="0"/>
              <a:t>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BRISK: Binary robust invariant scalable </a:t>
            </a:r>
            <a:r>
              <a:rPr lang="en-US" dirty="0" err="1">
                <a:hlinkClick r:id="rId6"/>
              </a:rPr>
              <a:t>keypoints</a:t>
            </a:r>
            <a:r>
              <a:rPr lang="en-US" dirty="0"/>
              <a:t>, ICCV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Freak: Fast retina </a:t>
            </a:r>
            <a:r>
              <a:rPr lang="en-US" dirty="0" err="1">
                <a:hlinkClick r:id="rId7"/>
              </a:rPr>
              <a:t>keypoint</a:t>
            </a:r>
            <a:r>
              <a:rPr lang="en-US" dirty="0"/>
              <a:t>, CVPR </a:t>
            </a:r>
            <a:r>
              <a:rPr lang="en-US" dirty="0" smtClean="0"/>
              <a:t>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LIFT: Learned Invariant Feature </a:t>
            </a:r>
            <a:r>
              <a:rPr lang="en-US" dirty="0" smtClean="0">
                <a:hlinkClick r:id="rId8"/>
              </a:rPr>
              <a:t>Transform</a:t>
            </a:r>
            <a:r>
              <a:rPr lang="en-US" dirty="0" smtClean="0"/>
              <a:t>, ECCV 16</a:t>
            </a:r>
          </a:p>
        </p:txBody>
      </p:sp>
    </p:spTree>
    <p:extLst>
      <p:ext uri="{BB962C8B-B14F-4D97-AF65-F5344CB8AC3E}">
        <p14:creationId xmlns:p14="http://schemas.microsoft.com/office/powerpoint/2010/main" val="30614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410200" cy="4678363"/>
          </a:xfrm>
        </p:spPr>
        <p:txBody>
          <a:bodyPr/>
          <a:lstStyle/>
          <a:p>
            <a:r>
              <a:rPr lang="en-US" sz="2800" dirty="0" err="1" smtClean="0"/>
              <a:t>Keypoint</a:t>
            </a:r>
            <a:r>
              <a:rPr lang="en-US" sz="2800" dirty="0" smtClean="0"/>
              <a:t> </a:t>
            </a:r>
            <a:r>
              <a:rPr lang="en-US" sz="2800" dirty="0" smtClean="0"/>
              <a:t>detection: repeatable and distinctive</a:t>
            </a:r>
          </a:p>
          <a:p>
            <a:pPr lvl="1"/>
            <a:r>
              <a:rPr lang="en-US" sz="2400" dirty="0" smtClean="0"/>
              <a:t>Corners, blobs, stable regions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spatial histograms of orientation</a:t>
            </a:r>
          </a:p>
          <a:p>
            <a:pPr lvl="1"/>
            <a:r>
              <a:rPr lang="en-US" sz="2400" dirty="0" smtClean="0"/>
              <a:t>SIFT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65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Thank you</a:t>
            </a:r>
            <a:endParaRPr lang="en-US" sz="32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class: feature tracking and optical flow</a:t>
            </a:r>
            <a:endParaRPr lang="en-US" dirty="0" smtClean="0"/>
          </a:p>
        </p:txBody>
      </p:sp>
      <p:pic>
        <p:nvPicPr>
          <p:cNvPr id="63491" name="Picture 3" descr="https://filebox.ece.vt.edu/~jbhuang/teaching/ece5554-4554/fa16/images/feature_trac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359634"/>
            <a:ext cx="60007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C:\Users\Hoiem\AppData\Local\Temp\wz5c22\hw2_supp\tracking\images\hotel.seq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36" y="1902238"/>
            <a:ext cx="273100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tracking points</a:t>
            </a:r>
            <a:endParaRPr lang="en-US" sz="3600" dirty="0"/>
          </a:p>
        </p:txBody>
      </p:sp>
      <p:pic>
        <p:nvPicPr>
          <p:cNvPr id="52227" name="Picture 3" descr="C:\Users\Hoiem\AppData\Local\Temp\wz0971\hw2_supp\tracking\images\hotel.seq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5" y="1896904"/>
            <a:ext cx="273100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C:\Users\Hoiem\AppData\Local\Temp\wz4d53\hw2_supp\tracking\images\hotel.seq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77" y="1884712"/>
            <a:ext cx="273100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492" y="455907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0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1020" y="453647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22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11696" y="455907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49 </a:t>
            </a:r>
            <a:endParaRPr lang="en-US" dirty="0"/>
          </a:p>
        </p:txBody>
      </p:sp>
      <p:cxnSp>
        <p:nvCxnSpPr>
          <p:cNvPr id="10" name="Straight Connector 9"/>
          <p:cNvCxnSpPr>
            <a:stCxn id="52227" idx="0"/>
            <a:endCxn id="52227" idx="2"/>
          </p:cNvCxnSpPr>
          <p:nvPr/>
        </p:nvCxnSpPr>
        <p:spPr>
          <a:xfrm>
            <a:off x="1605069" y="1896904"/>
            <a:ext cx="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2227" idx="1"/>
            <a:endCxn id="52227" idx="3"/>
          </p:cNvCxnSpPr>
          <p:nvPr/>
        </p:nvCxnSpPr>
        <p:spPr>
          <a:xfrm>
            <a:off x="239565" y="3177064"/>
            <a:ext cx="2731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2381" y="1884712"/>
            <a:ext cx="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16877" y="3164872"/>
            <a:ext cx="2731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39584" y="1884712"/>
            <a:ext cx="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74080" y="3164872"/>
            <a:ext cx="2731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29840" y="28213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2852" y="28642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9786" y="31009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42746" y="2724174"/>
            <a:ext cx="2523744" cy="292608"/>
          </a:xfrm>
          <a:custGeom>
            <a:avLst/>
            <a:gdLst>
              <a:gd name="connsiteX0" fmla="*/ 0 w 2523744"/>
              <a:gd name="connsiteY0" fmla="*/ 219456 h 292608"/>
              <a:gd name="connsiteX1" fmla="*/ 91440 w 2523744"/>
              <a:gd name="connsiteY1" fmla="*/ 201168 h 292608"/>
              <a:gd name="connsiteX2" fmla="*/ 237744 w 2523744"/>
              <a:gd name="connsiteY2" fmla="*/ 146304 h 292608"/>
              <a:gd name="connsiteX3" fmla="*/ 420624 w 2523744"/>
              <a:gd name="connsiteY3" fmla="*/ 109728 h 292608"/>
              <a:gd name="connsiteX4" fmla="*/ 475488 w 2523744"/>
              <a:gd name="connsiteY4" fmla="*/ 91440 h 292608"/>
              <a:gd name="connsiteX5" fmla="*/ 548640 w 2523744"/>
              <a:gd name="connsiteY5" fmla="*/ 54864 h 292608"/>
              <a:gd name="connsiteX6" fmla="*/ 676656 w 2523744"/>
              <a:gd name="connsiteY6" fmla="*/ 36576 h 292608"/>
              <a:gd name="connsiteX7" fmla="*/ 841248 w 2523744"/>
              <a:gd name="connsiteY7" fmla="*/ 18288 h 292608"/>
              <a:gd name="connsiteX8" fmla="*/ 987552 w 2523744"/>
              <a:gd name="connsiteY8" fmla="*/ 0 h 292608"/>
              <a:gd name="connsiteX9" fmla="*/ 1810512 w 2523744"/>
              <a:gd name="connsiteY9" fmla="*/ 36576 h 292608"/>
              <a:gd name="connsiteX10" fmla="*/ 1883664 w 2523744"/>
              <a:gd name="connsiteY10" fmla="*/ 54864 h 292608"/>
              <a:gd name="connsiteX11" fmla="*/ 1975104 w 2523744"/>
              <a:gd name="connsiteY11" fmla="*/ 73152 h 292608"/>
              <a:gd name="connsiteX12" fmla="*/ 2084832 w 2523744"/>
              <a:gd name="connsiteY12" fmla="*/ 109728 h 292608"/>
              <a:gd name="connsiteX13" fmla="*/ 2139696 w 2523744"/>
              <a:gd name="connsiteY13" fmla="*/ 128016 h 292608"/>
              <a:gd name="connsiteX14" fmla="*/ 2304288 w 2523744"/>
              <a:gd name="connsiteY14" fmla="*/ 164592 h 292608"/>
              <a:gd name="connsiteX15" fmla="*/ 2359152 w 2523744"/>
              <a:gd name="connsiteY15" fmla="*/ 201168 h 292608"/>
              <a:gd name="connsiteX16" fmla="*/ 2414016 w 2523744"/>
              <a:gd name="connsiteY16" fmla="*/ 219456 h 292608"/>
              <a:gd name="connsiteX17" fmla="*/ 2523744 w 2523744"/>
              <a:gd name="connsiteY17" fmla="*/ 292608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23744" h="292608">
                <a:moveTo>
                  <a:pt x="0" y="219456"/>
                </a:moveTo>
                <a:cubicBezTo>
                  <a:pt x="30480" y="213360"/>
                  <a:pt x="61667" y="210100"/>
                  <a:pt x="91440" y="201168"/>
                </a:cubicBezTo>
                <a:cubicBezTo>
                  <a:pt x="132120" y="188964"/>
                  <a:pt x="192054" y="156457"/>
                  <a:pt x="237744" y="146304"/>
                </a:cubicBezTo>
                <a:cubicBezTo>
                  <a:pt x="399412" y="110378"/>
                  <a:pt x="293097" y="146164"/>
                  <a:pt x="420624" y="109728"/>
                </a:cubicBezTo>
                <a:cubicBezTo>
                  <a:pt x="439160" y="104432"/>
                  <a:pt x="457769" y="99034"/>
                  <a:pt x="475488" y="91440"/>
                </a:cubicBezTo>
                <a:cubicBezTo>
                  <a:pt x="500546" y="80701"/>
                  <a:pt x="522338" y="62037"/>
                  <a:pt x="548640" y="54864"/>
                </a:cubicBezTo>
                <a:cubicBezTo>
                  <a:pt x="590226" y="43522"/>
                  <a:pt x="633884" y="41923"/>
                  <a:pt x="676656" y="36576"/>
                </a:cubicBezTo>
                <a:cubicBezTo>
                  <a:pt x="731431" y="29729"/>
                  <a:pt x="786424" y="24738"/>
                  <a:pt x="841248" y="18288"/>
                </a:cubicBezTo>
                <a:lnTo>
                  <a:pt x="987552" y="0"/>
                </a:lnTo>
                <a:cubicBezTo>
                  <a:pt x="1185039" y="5486"/>
                  <a:pt x="1557481" y="-2352"/>
                  <a:pt x="1810512" y="36576"/>
                </a:cubicBezTo>
                <a:cubicBezTo>
                  <a:pt x="1835354" y="40398"/>
                  <a:pt x="1859128" y="49412"/>
                  <a:pt x="1883664" y="54864"/>
                </a:cubicBezTo>
                <a:cubicBezTo>
                  <a:pt x="1914007" y="61607"/>
                  <a:pt x="1945116" y="64973"/>
                  <a:pt x="1975104" y="73152"/>
                </a:cubicBezTo>
                <a:cubicBezTo>
                  <a:pt x="2012300" y="83296"/>
                  <a:pt x="2048256" y="97536"/>
                  <a:pt x="2084832" y="109728"/>
                </a:cubicBezTo>
                <a:cubicBezTo>
                  <a:pt x="2103120" y="115824"/>
                  <a:pt x="2120793" y="124235"/>
                  <a:pt x="2139696" y="128016"/>
                </a:cubicBezTo>
                <a:cubicBezTo>
                  <a:pt x="2255782" y="151233"/>
                  <a:pt x="2200980" y="138765"/>
                  <a:pt x="2304288" y="164592"/>
                </a:cubicBezTo>
                <a:cubicBezTo>
                  <a:pt x="2322576" y="176784"/>
                  <a:pt x="2339493" y="191338"/>
                  <a:pt x="2359152" y="201168"/>
                </a:cubicBezTo>
                <a:cubicBezTo>
                  <a:pt x="2376394" y="209789"/>
                  <a:pt x="2397165" y="210094"/>
                  <a:pt x="2414016" y="219456"/>
                </a:cubicBezTo>
                <a:cubicBezTo>
                  <a:pt x="2452443" y="240804"/>
                  <a:pt x="2523744" y="292608"/>
                  <a:pt x="2523744" y="292608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52698">
            <a:off x="5782056" y="2894124"/>
            <a:ext cx="2523744" cy="292608"/>
          </a:xfrm>
          <a:custGeom>
            <a:avLst/>
            <a:gdLst>
              <a:gd name="connsiteX0" fmla="*/ 0 w 2523744"/>
              <a:gd name="connsiteY0" fmla="*/ 219456 h 292608"/>
              <a:gd name="connsiteX1" fmla="*/ 91440 w 2523744"/>
              <a:gd name="connsiteY1" fmla="*/ 201168 h 292608"/>
              <a:gd name="connsiteX2" fmla="*/ 237744 w 2523744"/>
              <a:gd name="connsiteY2" fmla="*/ 146304 h 292608"/>
              <a:gd name="connsiteX3" fmla="*/ 420624 w 2523744"/>
              <a:gd name="connsiteY3" fmla="*/ 109728 h 292608"/>
              <a:gd name="connsiteX4" fmla="*/ 475488 w 2523744"/>
              <a:gd name="connsiteY4" fmla="*/ 91440 h 292608"/>
              <a:gd name="connsiteX5" fmla="*/ 548640 w 2523744"/>
              <a:gd name="connsiteY5" fmla="*/ 54864 h 292608"/>
              <a:gd name="connsiteX6" fmla="*/ 676656 w 2523744"/>
              <a:gd name="connsiteY6" fmla="*/ 36576 h 292608"/>
              <a:gd name="connsiteX7" fmla="*/ 841248 w 2523744"/>
              <a:gd name="connsiteY7" fmla="*/ 18288 h 292608"/>
              <a:gd name="connsiteX8" fmla="*/ 987552 w 2523744"/>
              <a:gd name="connsiteY8" fmla="*/ 0 h 292608"/>
              <a:gd name="connsiteX9" fmla="*/ 1810512 w 2523744"/>
              <a:gd name="connsiteY9" fmla="*/ 36576 h 292608"/>
              <a:gd name="connsiteX10" fmla="*/ 1883664 w 2523744"/>
              <a:gd name="connsiteY10" fmla="*/ 54864 h 292608"/>
              <a:gd name="connsiteX11" fmla="*/ 1975104 w 2523744"/>
              <a:gd name="connsiteY11" fmla="*/ 73152 h 292608"/>
              <a:gd name="connsiteX12" fmla="*/ 2084832 w 2523744"/>
              <a:gd name="connsiteY12" fmla="*/ 109728 h 292608"/>
              <a:gd name="connsiteX13" fmla="*/ 2139696 w 2523744"/>
              <a:gd name="connsiteY13" fmla="*/ 128016 h 292608"/>
              <a:gd name="connsiteX14" fmla="*/ 2304288 w 2523744"/>
              <a:gd name="connsiteY14" fmla="*/ 164592 h 292608"/>
              <a:gd name="connsiteX15" fmla="*/ 2359152 w 2523744"/>
              <a:gd name="connsiteY15" fmla="*/ 201168 h 292608"/>
              <a:gd name="connsiteX16" fmla="*/ 2414016 w 2523744"/>
              <a:gd name="connsiteY16" fmla="*/ 219456 h 292608"/>
              <a:gd name="connsiteX17" fmla="*/ 2523744 w 2523744"/>
              <a:gd name="connsiteY17" fmla="*/ 292608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23744" h="292608">
                <a:moveTo>
                  <a:pt x="0" y="219456"/>
                </a:moveTo>
                <a:cubicBezTo>
                  <a:pt x="30480" y="213360"/>
                  <a:pt x="61667" y="210100"/>
                  <a:pt x="91440" y="201168"/>
                </a:cubicBezTo>
                <a:cubicBezTo>
                  <a:pt x="132120" y="188964"/>
                  <a:pt x="192054" y="156457"/>
                  <a:pt x="237744" y="146304"/>
                </a:cubicBezTo>
                <a:cubicBezTo>
                  <a:pt x="399412" y="110378"/>
                  <a:pt x="293097" y="146164"/>
                  <a:pt x="420624" y="109728"/>
                </a:cubicBezTo>
                <a:cubicBezTo>
                  <a:pt x="439160" y="104432"/>
                  <a:pt x="457769" y="99034"/>
                  <a:pt x="475488" y="91440"/>
                </a:cubicBezTo>
                <a:cubicBezTo>
                  <a:pt x="500546" y="80701"/>
                  <a:pt x="522338" y="62037"/>
                  <a:pt x="548640" y="54864"/>
                </a:cubicBezTo>
                <a:cubicBezTo>
                  <a:pt x="590226" y="43522"/>
                  <a:pt x="633884" y="41923"/>
                  <a:pt x="676656" y="36576"/>
                </a:cubicBezTo>
                <a:cubicBezTo>
                  <a:pt x="731431" y="29729"/>
                  <a:pt x="786424" y="24738"/>
                  <a:pt x="841248" y="18288"/>
                </a:cubicBezTo>
                <a:lnTo>
                  <a:pt x="987552" y="0"/>
                </a:lnTo>
                <a:cubicBezTo>
                  <a:pt x="1185039" y="5486"/>
                  <a:pt x="1557481" y="-2352"/>
                  <a:pt x="1810512" y="36576"/>
                </a:cubicBezTo>
                <a:cubicBezTo>
                  <a:pt x="1835354" y="40398"/>
                  <a:pt x="1859128" y="49412"/>
                  <a:pt x="1883664" y="54864"/>
                </a:cubicBezTo>
                <a:cubicBezTo>
                  <a:pt x="1914007" y="61607"/>
                  <a:pt x="1945116" y="64973"/>
                  <a:pt x="1975104" y="73152"/>
                </a:cubicBezTo>
                <a:cubicBezTo>
                  <a:pt x="2012300" y="83296"/>
                  <a:pt x="2048256" y="97536"/>
                  <a:pt x="2084832" y="109728"/>
                </a:cubicBezTo>
                <a:cubicBezTo>
                  <a:pt x="2103120" y="115824"/>
                  <a:pt x="2120793" y="124235"/>
                  <a:pt x="2139696" y="128016"/>
                </a:cubicBezTo>
                <a:cubicBezTo>
                  <a:pt x="2255782" y="151233"/>
                  <a:pt x="2200980" y="138765"/>
                  <a:pt x="2304288" y="164592"/>
                </a:cubicBezTo>
                <a:cubicBezTo>
                  <a:pt x="2322576" y="176784"/>
                  <a:pt x="2339493" y="191338"/>
                  <a:pt x="2359152" y="201168"/>
                </a:cubicBezTo>
                <a:cubicBezTo>
                  <a:pt x="2376394" y="209789"/>
                  <a:pt x="2397165" y="210094"/>
                  <a:pt x="2414016" y="219456"/>
                </a:cubicBezTo>
                <a:cubicBezTo>
                  <a:pt x="2452443" y="240804"/>
                  <a:pt x="2523744" y="292608"/>
                  <a:pt x="2523744" y="292608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interest point?</a:t>
            </a:r>
          </a:p>
          <a:p>
            <a:endParaRPr lang="en-US" dirty="0"/>
          </a:p>
          <a:p>
            <a:r>
              <a:rPr lang="en-US" dirty="0" smtClean="0"/>
              <a:t>Corner detection</a:t>
            </a:r>
          </a:p>
          <a:p>
            <a:endParaRPr lang="en-US" dirty="0"/>
          </a:p>
          <a:p>
            <a:r>
              <a:rPr lang="en-US" dirty="0" smtClean="0"/>
              <a:t>Handling scale and orientation</a:t>
            </a:r>
          </a:p>
          <a:p>
            <a:endParaRPr lang="en-US" dirty="0"/>
          </a:p>
          <a:p>
            <a:r>
              <a:rPr lang="en-US" dirty="0" smtClean="0"/>
              <a:t>Feature matching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extract features?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pic>
        <p:nvPicPr>
          <p:cNvPr id="8196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906713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906713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SIFT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909888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909888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 extract features?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sp>
        <p:nvSpPr>
          <p:cNvPr id="9222" name="Text Box 14"/>
          <p:cNvSpPr txBox="1">
            <a:spLocks noChangeArrowheads="1"/>
          </p:cNvSpPr>
          <p:nvPr/>
        </p:nvSpPr>
        <p:spPr bwMode="auto">
          <a:xfrm>
            <a:off x="1225550" y="5684838"/>
            <a:ext cx="3863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1241425" y="5957888"/>
            <a:ext cx="3765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11525" y="3830638"/>
            <a:ext cx="2759075" cy="1514475"/>
            <a:chOff x="2072" y="1924"/>
            <a:chExt cx="1738" cy="954"/>
          </a:xfrm>
        </p:grpSpPr>
        <p:sp>
          <p:nvSpPr>
            <p:cNvPr id="9225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46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extract features?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pic>
        <p:nvPicPr>
          <p:cNvPr id="10244" name="Picture 16" descr="hom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732088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1225550" y="5684838"/>
            <a:ext cx="3863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1: extract features</a:t>
            </a:r>
          </a:p>
        </p:txBody>
      </p:sp>
      <p:sp>
        <p:nvSpPr>
          <p:cNvPr id="10246" name="Text Box 15"/>
          <p:cNvSpPr txBox="1">
            <a:spLocks noChangeArrowheads="1"/>
          </p:cNvSpPr>
          <p:nvPr/>
        </p:nvSpPr>
        <p:spPr bwMode="auto">
          <a:xfrm>
            <a:off x="1241425" y="5957888"/>
            <a:ext cx="3765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2: match features</a:t>
            </a:r>
          </a:p>
        </p:txBody>
      </p:sp>
      <p:sp>
        <p:nvSpPr>
          <p:cNvPr id="10247" name="Text Box 15"/>
          <p:cNvSpPr txBox="1">
            <a:spLocks noChangeArrowheads="1"/>
          </p:cNvSpPr>
          <p:nvPr/>
        </p:nvSpPr>
        <p:spPr bwMode="auto">
          <a:xfrm>
            <a:off x="1241425" y="6229350"/>
            <a:ext cx="204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3: align images</a:t>
            </a:r>
          </a:p>
        </p:txBody>
      </p:sp>
    </p:spTree>
    <p:extLst>
      <p:ext uri="{BB962C8B-B14F-4D97-AF65-F5344CB8AC3E}">
        <p14:creationId xmlns:p14="http://schemas.microsoft.com/office/powerpoint/2010/main" val="390020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matching</a:t>
            </a:r>
          </a:p>
        </p:txBody>
      </p:sp>
      <p:pic>
        <p:nvPicPr>
          <p:cNvPr id="11267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24155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636588" y="528002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4"/>
              </a:rPr>
              <a:t>Diva Sian</a:t>
            </a:r>
            <a:endParaRPr lang="en-US" altLang="en-US" sz="1600"/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4941888" y="604202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5"/>
              </a:rPr>
              <a:t>swashford</a:t>
            </a:r>
            <a:endParaRPr lang="en-US" altLang="en-US" sz="1600"/>
          </a:p>
        </p:txBody>
      </p:sp>
      <p:pic>
        <p:nvPicPr>
          <p:cNvPr id="11270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546225"/>
            <a:ext cx="33432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TexPoint fonts used in EMF. </a:t>
            </a:r>
          </a:p>
          <a:p>
            <a:r>
              <a:rPr lang="en-US" altLang="en-US"/>
              <a:t>Read the TexPoint manual before you delete this box.: </a:t>
            </a:r>
            <a:r>
              <a:rPr lang="en-US" altLang="en-US">
                <a:latin typeface="CMEX10"/>
              </a:rPr>
              <a:t>A</a:t>
            </a:r>
            <a:r>
              <a:rPr lang="en-US" altLang="en-US">
                <a:latin typeface="CMMI7"/>
              </a:rPr>
              <a:t>A</a:t>
            </a:r>
            <a:r>
              <a:rPr lang="en-US" altLang="en-US">
                <a:latin typeface="CMR10"/>
              </a:rPr>
              <a:t>A</a:t>
            </a:r>
            <a:r>
              <a:rPr lang="en-US" altLang="en-US">
                <a:latin typeface="CMMI10"/>
              </a:rPr>
              <a:t>A</a:t>
            </a:r>
            <a:r>
              <a:rPr lang="en-US" altLang="en-US">
                <a:latin typeface="CMSY10"/>
              </a:rPr>
              <a:t>A</a:t>
            </a:r>
            <a:r>
              <a:rPr lang="en-US" altLang="en-US">
                <a:latin typeface="CMR7"/>
              </a:rPr>
              <a:t>A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04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Harder case</a:t>
            </a:r>
          </a:p>
        </p:txBody>
      </p:sp>
      <p:pic>
        <p:nvPicPr>
          <p:cNvPr id="1229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2090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506413" y="515937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3"/>
              </a:rPr>
              <a:t>Diva Sian</a:t>
            </a:r>
            <a:endParaRPr lang="en-US" altLang="en-US" sz="1600"/>
          </a:p>
        </p:txBody>
      </p:sp>
      <p:pic>
        <p:nvPicPr>
          <p:cNvPr id="12293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2154238"/>
            <a:ext cx="41719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4964113" y="515937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5"/>
              </a:rPr>
              <a:t>scgbt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80699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109004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2781300" y="5910263"/>
            <a:ext cx="361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NASA Mars Rover images</a:t>
            </a:r>
          </a:p>
          <a:p>
            <a:pPr algn="ctr"/>
            <a:r>
              <a:rPr lang="en-US" altLang="en-US" sz="1600"/>
              <a:t>with SIFT feature matches</a:t>
            </a:r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Answer below </a:t>
            </a:r>
            <a:r>
              <a:rPr lang="en-US" altLang="en-US" sz="2400" smtClean="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1391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1 posted, due 11:59 PM Sept 19</a:t>
            </a:r>
          </a:p>
          <a:p>
            <a:pPr lvl="1"/>
            <a:r>
              <a:rPr lang="en-US" dirty="0" smtClean="0"/>
              <a:t>Submission through </a:t>
            </a:r>
            <a:r>
              <a:rPr lang="en-US" dirty="0" smtClean="0"/>
              <a:t>Canvas</a:t>
            </a:r>
          </a:p>
          <a:p>
            <a:pPr lvl="1"/>
            <a:endParaRPr lang="en-US" dirty="0"/>
          </a:p>
          <a:p>
            <a:r>
              <a:rPr lang="en-US" dirty="0"/>
              <a:t>Frequently Asked Questions for HW </a:t>
            </a:r>
            <a:r>
              <a:rPr lang="en-US" dirty="0" smtClean="0"/>
              <a:t>1 posted on piazza</a:t>
            </a:r>
          </a:p>
          <a:p>
            <a:endParaRPr lang="en-US" dirty="0"/>
          </a:p>
          <a:p>
            <a:r>
              <a:rPr lang="en-US" altLang="en-US" dirty="0" smtClean="0"/>
              <a:t>Reading - </a:t>
            </a:r>
            <a:r>
              <a:rPr lang="en-US" altLang="en-US" dirty="0" err="1" smtClean="0"/>
              <a:t>Szeliski</a:t>
            </a:r>
            <a:r>
              <a:rPr lang="en-US" altLang="en-US" dirty="0"/>
              <a:t>: 4.1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39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/>
          <a:lstStyle/>
          <a:p>
            <a:r>
              <a:rPr lang="en-US" dirty="0" smtClean="0"/>
              <a:t>Applications  </a:t>
            </a:r>
            <a:endParaRPr lang="ru-RU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143000"/>
            <a:ext cx="8058150" cy="5029200"/>
          </a:xfrm>
        </p:spPr>
        <p:txBody>
          <a:bodyPr/>
          <a:lstStyle/>
          <a:p>
            <a:r>
              <a:rPr lang="en-US" sz="3200" dirty="0" err="1" smtClean="0"/>
              <a:t>Keypoints</a:t>
            </a:r>
            <a:r>
              <a:rPr lang="en-US" sz="3200" dirty="0" smtClean="0"/>
              <a:t> are used for:</a:t>
            </a:r>
          </a:p>
          <a:p>
            <a:pPr lvl="1"/>
            <a:r>
              <a:rPr lang="en-US" sz="2400" dirty="0" smtClean="0"/>
              <a:t>Image alignment </a:t>
            </a:r>
          </a:p>
          <a:p>
            <a:pPr lvl="1"/>
            <a:r>
              <a:rPr lang="en-US" sz="2400" dirty="0" smtClean="0"/>
              <a:t>3D reconstruction</a:t>
            </a:r>
          </a:p>
          <a:p>
            <a:pPr lvl="1"/>
            <a:r>
              <a:rPr lang="en-US" sz="2400" dirty="0" smtClean="0"/>
              <a:t>Motion tracking</a:t>
            </a:r>
          </a:p>
          <a:p>
            <a:pPr lvl="1"/>
            <a:r>
              <a:rPr lang="en-US" sz="2400" dirty="0" smtClean="0"/>
              <a:t>Robot navigation</a:t>
            </a:r>
          </a:p>
          <a:p>
            <a:pPr lvl="1"/>
            <a:r>
              <a:rPr lang="en-US" sz="2400" dirty="0" smtClean="0"/>
              <a:t>Indexing and database retrieval</a:t>
            </a:r>
          </a:p>
          <a:p>
            <a:pPr lvl="1"/>
            <a:r>
              <a:rPr lang="en-US" sz="2400" dirty="0" smtClean="0"/>
              <a:t>Object recognition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143000"/>
            <a:ext cx="2339975" cy="23926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4" descr="Inliers_im1_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57" y="4267199"/>
            <a:ext cx="3645578" cy="2360887"/>
          </a:xfrm>
          <a:prstGeom prst="rect">
            <a:avLst/>
          </a:prstGeom>
        </p:spPr>
      </p:pic>
      <p:pic>
        <p:nvPicPr>
          <p:cNvPr id="6" name="Picture 5" descr="Inliers_im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66525"/>
            <a:ext cx="3286996" cy="23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Locality 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features are local, so robust to occlusion and clutter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Quantity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hundreds or thousands in a single image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Distinctiveness: 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can differentiate a large database of objects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Efficiency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real-time performance achievable</a:t>
            </a:r>
          </a:p>
        </p:txBody>
      </p:sp>
    </p:spTree>
    <p:extLst>
      <p:ext uri="{BB962C8B-B14F-4D97-AF65-F5344CB8AC3E}">
        <p14:creationId xmlns:p14="http://schemas.microsoft.com/office/powerpoint/2010/main" val="351464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 of Keypoint Matching</a:t>
            </a:r>
            <a:endParaRPr lang="de-CH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59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60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1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92232" y="1235250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92232" y="3379887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3. Extract and </a:t>
            </a:r>
            <a:br>
              <a:rPr lang="en-US" sz="2100" b="1" dirty="0"/>
            </a:br>
            <a:r>
              <a:rPr lang="en-US" sz="2100" b="1" dirty="0"/>
              <a:t>    normalize the    </a:t>
            </a:r>
            <a:br>
              <a:rPr lang="en-US" sz="2100" b="1" dirty="0"/>
            </a:br>
            <a:r>
              <a:rPr lang="en-US" sz="2100" b="1" dirty="0"/>
              <a:t>    region content  </a:t>
            </a:r>
            <a:endParaRPr lang="en-US" b="1" dirty="0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92232" y="2316262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2. Define a region </a:t>
            </a:r>
            <a:br>
              <a:rPr lang="en-US" sz="2100" b="1" dirty="0"/>
            </a:br>
            <a:r>
              <a:rPr lang="en-US" sz="2100" b="1" dirty="0"/>
              <a:t>    around each </a:t>
            </a:r>
            <a:br>
              <a:rPr lang="en-US" sz="2100" b="1" dirty="0"/>
            </a:br>
            <a:r>
              <a:rPr lang="en-US" sz="2100" b="1" dirty="0"/>
              <a:t>    </a:t>
            </a:r>
            <a:r>
              <a:rPr lang="en-US" sz="2100" b="1" dirty="0" err="1"/>
              <a:t>keypoint</a:t>
            </a:r>
            <a:r>
              <a:rPr lang="en-US" sz="2100" b="1" dirty="0"/>
              <a:t>   </a:t>
            </a:r>
            <a:endParaRPr lang="en-US" b="1" dirty="0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92232" y="4481831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4. Compute a local </a:t>
            </a:r>
            <a:br>
              <a:rPr lang="en-US" sz="2100" b="1" dirty="0"/>
            </a:br>
            <a:r>
              <a:rPr lang="en-US" sz="2100" b="1" dirty="0"/>
              <a:t>    descriptor from the </a:t>
            </a:r>
            <a:br>
              <a:rPr lang="en-US" sz="2100" b="1" dirty="0"/>
            </a:br>
            <a:r>
              <a:rPr lang="en-US" sz="2100" b="1" dirty="0"/>
              <a:t>    normalized region</a:t>
            </a:r>
            <a:endParaRPr lang="en-US" b="1" dirty="0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92232" y="564145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5. Match local </a:t>
            </a:r>
            <a:br>
              <a:rPr lang="en-US" sz="2100" b="1" dirty="0"/>
            </a:br>
            <a:r>
              <a:rPr lang="en-US" sz="2100" b="1" dirty="0"/>
              <a:t>    descriptors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66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obj14_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6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 rot="10800000"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pic>
        <p:nvPicPr>
          <p:cNvPr id="19462" name="Picture 25" descr="obj14_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19464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466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19517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7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19515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8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19513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9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19511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0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19509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1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72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73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9474" name="Picture 5" descr="obj14_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75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9476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19507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7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19505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8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19503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9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19501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0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19499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1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19497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2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3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4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5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191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Detection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533400" y="4648200"/>
            <a:ext cx="8154988" cy="1649413"/>
            <a:chOff x="533400" y="4648199"/>
            <a:chExt cx="8154650" cy="1649179"/>
          </a:xfrm>
        </p:grpSpPr>
        <p:sp>
          <p:nvSpPr>
            <p:cNvPr id="109" name="Left-Right Arrow 108"/>
            <p:cNvSpPr/>
            <p:nvPr/>
          </p:nvSpPr>
          <p:spPr>
            <a:xfrm rot="10800000">
              <a:off x="609597" y="5265649"/>
              <a:ext cx="7848275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9494" name="TextBox 109"/>
            <p:cNvSpPr txBox="1">
              <a:spLocks noChangeArrowheads="1"/>
            </p:cNvSpPr>
            <p:nvPr/>
          </p:nvSpPr>
          <p:spPr bwMode="auto">
            <a:xfrm>
              <a:off x="685111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Distinctive</a:t>
              </a:r>
            </a:p>
          </p:txBody>
        </p:sp>
        <p:sp>
          <p:nvSpPr>
            <p:cNvPr id="19495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Flexible</a:t>
              </a:r>
            </a:p>
          </p:txBody>
        </p:sp>
        <p:sp>
          <p:nvSpPr>
            <p:cNvPr id="19496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19488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19489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533400" y="6259513"/>
            <a:ext cx="2441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Minimize wrong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096000" y="6248400"/>
            <a:ext cx="290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to expected variations</a:t>
            </a:r>
          </a:p>
          <a:p>
            <a:r>
              <a:rPr lang="en-US" sz="1600"/>
              <a:t>Maximize correct matches</a:t>
            </a:r>
          </a:p>
          <a:p>
            <a:endParaRPr lang="en-US" sz="1600"/>
          </a:p>
        </p:txBody>
      </p:sp>
      <p:sp>
        <p:nvSpPr>
          <p:cNvPr id="19492" name="TextBox 114"/>
          <p:cNvSpPr txBox="1">
            <a:spLocks noChangeArrowheads="1"/>
          </p:cNvSpPr>
          <p:nvPr/>
        </p:nvSpPr>
        <p:spPr bwMode="auto">
          <a:xfrm>
            <a:off x="763588" y="3886200"/>
            <a:ext cx="2132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</p:spTree>
    <p:extLst>
      <p:ext uri="{BB962C8B-B14F-4D97-AF65-F5344CB8AC3E}">
        <p14:creationId xmlns:p14="http://schemas.microsoft.com/office/powerpoint/2010/main" val="11197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0689"/>
            <a:ext cx="3657600" cy="466407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690689"/>
            <a:ext cx="3657600" cy="46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Where would you tell your friend to meet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dirty="0"/>
              <a:t>Corner Detection: Basic Idea</a:t>
            </a:r>
            <a:endParaRPr lang="en-US" dirty="0" smtClean="0"/>
          </a:p>
        </p:txBody>
      </p:sp>
      <p:grpSp>
        <p:nvGrpSpPr>
          <p:cNvPr id="5123" name="Group 35"/>
          <p:cNvGrpSpPr>
            <a:grpSpLocks/>
          </p:cNvGrpSpPr>
          <p:nvPr/>
        </p:nvGrpSpPr>
        <p:grpSpPr bwMode="auto">
          <a:xfrm>
            <a:off x="3429000" y="3200400"/>
            <a:ext cx="2362200" cy="2209800"/>
            <a:chOff x="3429000" y="3886200"/>
            <a:chExt cx="2362200" cy="2209800"/>
          </a:xfrm>
        </p:grpSpPr>
        <p:grpSp>
          <p:nvGrpSpPr>
            <p:cNvPr id="5148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5155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56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49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5150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51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2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24" name="Group 34"/>
          <p:cNvGrpSpPr>
            <a:grpSpLocks/>
          </p:cNvGrpSpPr>
          <p:nvPr/>
        </p:nvGrpSpPr>
        <p:grpSpPr bwMode="auto">
          <a:xfrm>
            <a:off x="533400" y="3200400"/>
            <a:ext cx="2362200" cy="2209800"/>
            <a:chOff x="533400" y="3886200"/>
            <a:chExt cx="2362200" cy="2209800"/>
          </a:xfrm>
        </p:grpSpPr>
        <p:sp>
          <p:nvSpPr>
            <p:cNvPr id="5140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1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2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5143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44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25" name="Group 36"/>
          <p:cNvGrpSpPr>
            <a:grpSpLocks/>
          </p:cNvGrpSpPr>
          <p:nvPr/>
        </p:nvGrpSpPr>
        <p:grpSpPr bwMode="auto">
          <a:xfrm>
            <a:off x="6248400" y="3200400"/>
            <a:ext cx="2362200" cy="2209800"/>
            <a:chOff x="6248400" y="3886200"/>
            <a:chExt cx="2362200" cy="2209800"/>
          </a:xfrm>
        </p:grpSpPr>
        <p:grpSp>
          <p:nvGrpSpPr>
            <p:cNvPr id="5131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5138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39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2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5133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34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762000" y="5384800"/>
            <a:ext cx="205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  <a:cs typeface="Times New Roman" panose="02020603050405020304" pitchFamily="18" charset="0"/>
              </a:rPr>
              <a:t>“flat”</a:t>
            </a:r>
            <a:r>
              <a:rPr lang="en-US" altLang="en-US" sz="2000">
                <a:cs typeface="Times New Roman" panose="02020603050405020304" pitchFamily="18" charset="0"/>
              </a:rPr>
              <a:t> region:</a:t>
            </a:r>
            <a:br>
              <a:rPr lang="en-US" altLang="en-US" sz="2000">
                <a:cs typeface="Times New Roman" panose="02020603050405020304" pitchFamily="18" charset="0"/>
              </a:rPr>
            </a:br>
            <a:r>
              <a:rPr lang="en-US" altLang="en-US" sz="2000">
                <a:cs typeface="Times New Roman" panose="02020603050405020304" pitchFamily="18" charset="0"/>
              </a:rPr>
              <a:t>no change in all directions</a:t>
            </a:r>
            <a:endParaRPr lang="ru-RU" altLang="en-US" sz="2000">
              <a:cs typeface="Times New Roman" panose="02020603050405020304" pitchFamily="18" charset="0"/>
            </a:endParaRPr>
          </a:p>
        </p:txBody>
      </p:sp>
      <p:sp>
        <p:nvSpPr>
          <p:cNvPr id="5127" name="Text Box 93"/>
          <p:cNvSpPr txBox="1">
            <a:spLocks noChangeArrowheads="1"/>
          </p:cNvSpPr>
          <p:nvPr/>
        </p:nvSpPr>
        <p:spPr bwMode="auto">
          <a:xfrm>
            <a:off x="3429000" y="5384800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  <a:cs typeface="Times New Roman" panose="02020603050405020304" pitchFamily="18" charset="0"/>
              </a:rPr>
              <a:t>“edge”</a:t>
            </a:r>
            <a:r>
              <a:rPr lang="en-US" altLang="en-US" sz="2000">
                <a:cs typeface="Times New Roman" panose="02020603050405020304" pitchFamily="18" charset="0"/>
              </a:rPr>
              <a:t>:  </a:t>
            </a:r>
          </a:p>
          <a:p>
            <a:pPr eaLnBrk="1" hangingPunct="1"/>
            <a:r>
              <a:rPr lang="en-US" altLang="en-US" sz="2000">
                <a:cs typeface="Times New Roman" panose="02020603050405020304" pitchFamily="18" charset="0"/>
              </a:rPr>
              <a:t>no change along the edge direction</a:t>
            </a:r>
            <a:endParaRPr lang="ru-RU" altLang="en-US" sz="2000">
              <a:cs typeface="Times New Roman" panose="02020603050405020304" pitchFamily="18" charset="0"/>
            </a:endParaRPr>
          </a:p>
        </p:txBody>
      </p:sp>
      <p:sp>
        <p:nvSpPr>
          <p:cNvPr id="5128" name="Text Box 145"/>
          <p:cNvSpPr txBox="1">
            <a:spLocks noChangeArrowheads="1"/>
          </p:cNvSpPr>
          <p:nvPr/>
        </p:nvSpPr>
        <p:spPr bwMode="auto">
          <a:xfrm>
            <a:off x="6248400" y="5359400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  <a:cs typeface="Times New Roman" panose="02020603050405020304" pitchFamily="18" charset="0"/>
              </a:rPr>
              <a:t>“corner”</a:t>
            </a:r>
            <a:r>
              <a:rPr lang="en-US" altLang="en-US" sz="2000">
                <a:cs typeface="Times New Roman" panose="02020603050405020304" pitchFamily="18" charset="0"/>
              </a:rPr>
              <a:t>:</a:t>
            </a:r>
            <a:br>
              <a:rPr lang="en-US" altLang="en-US" sz="2000">
                <a:cs typeface="Times New Roman" panose="02020603050405020304" pitchFamily="18" charset="0"/>
              </a:rPr>
            </a:br>
            <a:r>
              <a:rPr lang="en-US" altLang="en-US" sz="2000">
                <a:cs typeface="Times New Roman" panose="02020603050405020304" pitchFamily="18" charset="0"/>
              </a:rPr>
              <a:t>significant change in all directions</a:t>
            </a:r>
            <a:endParaRPr lang="ru-RU" altLang="en-US" sz="2000">
              <a:cs typeface="Times New Roman" panose="02020603050405020304" pitchFamily="18" charset="0"/>
            </a:endParaRPr>
          </a:p>
        </p:txBody>
      </p:sp>
      <p:sp>
        <p:nvSpPr>
          <p:cNvPr id="5129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How does the window change when you shift it?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Shifting the window in any direction causes a big change</a:t>
            </a:r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200"/>
              <a:t>Credit: S. Seitz, D. Frolova, D. Simakov</a:t>
            </a:r>
          </a:p>
        </p:txBody>
      </p:sp>
    </p:spTree>
    <p:extLst>
      <p:ext uri="{BB962C8B-B14F-4D97-AF65-F5344CB8AC3E}">
        <p14:creationId xmlns:p14="http://schemas.microsoft.com/office/powerpoint/2010/main" val="346945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624263"/>
            <a:ext cx="7480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52400" y="1173163"/>
            <a:ext cx="6172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/>
              <a:t>Consider shifting the window </a:t>
            </a:r>
            <a:r>
              <a:rPr lang="en-US" altLang="en-US" sz="2800" i="1"/>
              <a:t>W</a:t>
            </a:r>
            <a:r>
              <a:rPr lang="en-US" altLang="en-US" sz="2800"/>
              <a:t> by (</a:t>
            </a:r>
            <a:r>
              <a:rPr lang="en-US" altLang="en-US" sz="2800" i="1"/>
              <a:t>u,v</a:t>
            </a:r>
            <a:r>
              <a:rPr lang="en-US" altLang="en-US" sz="2800"/>
              <a:t>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how do the pixels in W change?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compare each pixel before and after by</a:t>
            </a:r>
            <a:br>
              <a:rPr lang="en-US" altLang="en-US" sz="2400"/>
            </a:br>
            <a:r>
              <a:rPr lang="en-US" altLang="en-US" sz="2400"/>
              <a:t>summing up the squared differences (SSD)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this defines an SSD “error”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u,v</a:t>
            </a:r>
            <a:r>
              <a:rPr lang="en-US" altLang="en-US" sz="2400"/>
              <a:t>):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Harris corner detection:  the math</a:t>
            </a:r>
          </a:p>
        </p:txBody>
      </p:sp>
      <p:grpSp>
        <p:nvGrpSpPr>
          <p:cNvPr id="6149" name="Group 42"/>
          <p:cNvGrpSpPr>
            <a:grpSpLocks/>
          </p:cNvGrpSpPr>
          <p:nvPr/>
        </p:nvGrpSpPr>
        <p:grpSpPr bwMode="auto">
          <a:xfrm>
            <a:off x="6553200" y="1093788"/>
            <a:ext cx="2362200" cy="2209800"/>
            <a:chOff x="2208" y="1104"/>
            <a:chExt cx="1488" cy="1392"/>
          </a:xfrm>
        </p:grpSpPr>
        <p:sp>
          <p:nvSpPr>
            <p:cNvPr id="615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0" name="Rectangle 46"/>
          <p:cNvSpPr>
            <a:spLocks noChangeArrowheads="1"/>
          </p:cNvSpPr>
          <p:nvPr/>
        </p:nvSpPr>
        <p:spPr bwMode="auto">
          <a:xfrm>
            <a:off x="6889750" y="20447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086600" y="2300288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074069"/>
            <a:ext cx="255588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553200" y="20193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/>
              <a:t>W</a:t>
            </a:r>
            <a:endParaRPr lang="en-US" altLang="en-US" sz="2000" i="1" baseline="-25000"/>
          </a:p>
        </p:txBody>
      </p:sp>
    </p:spTree>
    <p:extLst>
      <p:ext uri="{BB962C8B-B14F-4D97-AF65-F5344CB8AC3E}">
        <p14:creationId xmlns:p14="http://schemas.microsoft.com/office/powerpoint/2010/main" val="345306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685800" y="12954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Taylor Series expansion of </a:t>
            </a:r>
            <a:r>
              <a:rPr lang="en-US" altLang="en-US" sz="2000" i="1"/>
              <a:t>I</a:t>
            </a:r>
            <a:r>
              <a:rPr lang="en-US" altLang="en-US" sz="2000"/>
              <a:t>: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r>
              <a:rPr lang="en-US" altLang="en-US" sz="2000"/>
              <a:t>If the motion (u,v) is small, then first order approximation is good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r>
              <a:rPr lang="en-US" altLang="en-US" sz="2000"/>
              <a:t>Plugging this into the formula on the previous slide…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25" y="2895600"/>
            <a:ext cx="5257800" cy="471488"/>
          </a:xfrm>
        </p:spPr>
      </p:pic>
      <p:pic>
        <p:nvPicPr>
          <p:cNvPr id="7173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7914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352800"/>
            <a:ext cx="32543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267200"/>
            <a:ext cx="26574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34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143"/>
            <a:ext cx="7886700" cy="8765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have we learned so far?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964850"/>
            <a:ext cx="6711775" cy="6110714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Light and color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What an image records</a:t>
            </a:r>
          </a:p>
          <a:p>
            <a:r>
              <a:rPr lang="en-US" dirty="0" smtClean="0"/>
              <a:t>Filtering in spatial domain</a:t>
            </a:r>
          </a:p>
          <a:p>
            <a:pPr lvl="1"/>
            <a:r>
              <a:rPr lang="en-US" dirty="0" smtClean="0"/>
              <a:t>Filtering = weighted sum of neighboring pixels</a:t>
            </a:r>
          </a:p>
          <a:p>
            <a:pPr lvl="1"/>
            <a:r>
              <a:rPr lang="en-US" dirty="0" smtClean="0"/>
              <a:t>Smoothing, sharpening, </a:t>
            </a:r>
            <a:r>
              <a:rPr lang="en-US" dirty="0"/>
              <a:t>measuring texture</a:t>
            </a:r>
            <a:endParaRPr lang="en-US" dirty="0" smtClean="0"/>
          </a:p>
          <a:p>
            <a:r>
              <a:rPr lang="en-US" dirty="0" smtClean="0"/>
              <a:t>Filtering in frequency domain</a:t>
            </a:r>
          </a:p>
          <a:p>
            <a:pPr lvl="1"/>
            <a:r>
              <a:rPr lang="en-US" dirty="0"/>
              <a:t>Filtering </a:t>
            </a:r>
            <a:r>
              <a:rPr lang="en-US" dirty="0" smtClean="0"/>
              <a:t>= change frequency of the input image</a:t>
            </a:r>
          </a:p>
          <a:p>
            <a:pPr lvl="1"/>
            <a:r>
              <a:rPr lang="en-US" dirty="0" err="1"/>
              <a:t>Denoising</a:t>
            </a:r>
            <a:r>
              <a:rPr lang="en-US" dirty="0"/>
              <a:t>, sampling, image </a:t>
            </a:r>
            <a:r>
              <a:rPr lang="en-US" dirty="0" smtClean="0"/>
              <a:t>compression</a:t>
            </a:r>
          </a:p>
          <a:p>
            <a:r>
              <a:rPr lang="en-US" dirty="0" smtClean="0"/>
              <a:t>Image pyramid and template matching</a:t>
            </a:r>
          </a:p>
          <a:p>
            <a:pPr lvl="1"/>
            <a:r>
              <a:rPr lang="en-US" dirty="0" smtClean="0"/>
              <a:t>Filtering = a way to find a template</a:t>
            </a:r>
          </a:p>
          <a:p>
            <a:pPr lvl="1"/>
            <a:r>
              <a:rPr lang="en-US" dirty="0" smtClean="0"/>
              <a:t>Image pyramids for coarse-to-fine search and multi-scale detection</a:t>
            </a:r>
          </a:p>
          <a:p>
            <a:r>
              <a:rPr lang="en-US" dirty="0" smtClean="0"/>
              <a:t>Edge detection</a:t>
            </a:r>
          </a:p>
          <a:p>
            <a:pPr lvl="1"/>
            <a:r>
              <a:rPr lang="en-US" dirty="0" smtClean="0"/>
              <a:t>Canny edge = smooth -&gt; derivative -&gt; thin -&gt; threshold -&gt; link</a:t>
            </a:r>
          </a:p>
          <a:p>
            <a:pPr lvl="1"/>
            <a:r>
              <a:rPr lang="en-US" dirty="0" smtClean="0"/>
              <a:t> Finding straight lines, binary image analysis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09" y="524912"/>
            <a:ext cx="1767857" cy="122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41109" y="1896552"/>
            <a:ext cx="1769275" cy="1095471"/>
            <a:chOff x="2559571" y="2322226"/>
            <a:chExt cx="7151357" cy="44278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1" y="2322226"/>
              <a:ext cx="3493757" cy="44278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71" y="2322226"/>
              <a:ext cx="3493757" cy="442786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13" y="3137331"/>
            <a:ext cx="1765453" cy="111674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109" y="4399380"/>
            <a:ext cx="1767857" cy="117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141109" y="5717643"/>
            <a:ext cx="1767857" cy="1084368"/>
            <a:chOff x="7124292" y="5661429"/>
            <a:chExt cx="1785959" cy="10954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014" y="5661429"/>
              <a:ext cx="864237" cy="109547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292" y="5661429"/>
              <a:ext cx="864370" cy="1095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9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Harris corner detection:  the math</a:t>
            </a: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381000" y="1676400"/>
            <a:ext cx="6019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/>
              <a:t>Using the small motion assumption, replace </a:t>
            </a:r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i="1"/>
              <a:t> </a:t>
            </a:r>
            <a:r>
              <a:rPr lang="en-US" altLang="en-US" sz="2800"/>
              <a:t>with a linear approximation</a:t>
            </a:r>
          </a:p>
        </p:txBody>
      </p:sp>
      <p:grpSp>
        <p:nvGrpSpPr>
          <p:cNvPr id="8196" name="Group 42"/>
          <p:cNvGrpSpPr>
            <a:grpSpLocks/>
          </p:cNvGrpSpPr>
          <p:nvPr/>
        </p:nvGrpSpPr>
        <p:grpSpPr bwMode="auto">
          <a:xfrm>
            <a:off x="6553200" y="1096963"/>
            <a:ext cx="2362200" cy="2209800"/>
            <a:chOff x="2208" y="1104"/>
            <a:chExt cx="1488" cy="1392"/>
          </a:xfrm>
        </p:grpSpPr>
        <p:sp>
          <p:nvSpPr>
            <p:cNvPr id="820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Rectangle 46"/>
          <p:cNvSpPr>
            <a:spLocks noChangeArrowheads="1"/>
          </p:cNvSpPr>
          <p:nvPr/>
        </p:nvSpPr>
        <p:spPr bwMode="auto">
          <a:xfrm>
            <a:off x="6889750" y="2047875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7086600" y="230346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819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077244"/>
            <a:ext cx="255588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6553200" y="2022475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/>
              <a:t>W</a:t>
            </a:r>
            <a:endParaRPr lang="en-US" altLang="en-US" sz="2000" i="1" baseline="-25000"/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95838"/>
            <a:ext cx="7875588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624263"/>
            <a:ext cx="7480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745163"/>
            <a:ext cx="52244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743200"/>
            <a:ext cx="8159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5" name="TextBox 2"/>
          <p:cNvSpPr txBox="1">
            <a:spLocks noChangeArrowheads="1"/>
          </p:cNvSpPr>
          <p:nvPr/>
        </p:nvSpPr>
        <p:spPr bwMode="auto">
          <a:xfrm>
            <a:off x="2066925" y="2801938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(Shorthand:                  )</a:t>
            </a:r>
          </a:p>
        </p:txBody>
      </p:sp>
    </p:spTree>
    <p:extLst>
      <p:ext uri="{BB962C8B-B14F-4D97-AF65-F5344CB8AC3E}">
        <p14:creationId xmlns:p14="http://schemas.microsoft.com/office/powerpoint/2010/main" val="196152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grpSp>
        <p:nvGrpSpPr>
          <p:cNvPr id="9219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923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0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9222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6553200" y="2297113"/>
            <a:ext cx="3905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/>
              <a:t>W</a:t>
            </a:r>
            <a:endParaRPr lang="en-US" altLang="en-US" sz="2000" i="1" baseline="-2500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20732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5181600"/>
            <a:ext cx="23844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20574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6167438"/>
            <a:ext cx="778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Thus,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</a:t>
            </a:r>
            <a:r>
              <a:rPr lang="en-US" altLang="en-US" sz="2400" i="1"/>
              <a:t>v</a:t>
            </a:r>
            <a:r>
              <a:rPr lang="en-US" altLang="en-US" sz="2400"/>
              <a:t>) is locally approximated as a </a:t>
            </a:r>
            <a:r>
              <a:rPr lang="en-US" altLang="en-US" sz="2400" i="1"/>
              <a:t>quadratic form</a:t>
            </a:r>
          </a:p>
        </p:txBody>
      </p:sp>
      <p:grpSp>
        <p:nvGrpSpPr>
          <p:cNvPr id="9228" name="Group 2"/>
          <p:cNvGrpSpPr>
            <a:grpSpLocks/>
          </p:cNvGrpSpPr>
          <p:nvPr/>
        </p:nvGrpSpPr>
        <p:grpSpPr bwMode="auto">
          <a:xfrm>
            <a:off x="152400" y="2438400"/>
            <a:ext cx="6172200" cy="941388"/>
            <a:chOff x="152063" y="2259249"/>
            <a:chExt cx="6472278" cy="987653"/>
          </a:xfrm>
        </p:grpSpPr>
        <p:pic>
          <p:nvPicPr>
            <p:cNvPr id="923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63" y="2287981"/>
              <a:ext cx="1371600" cy="762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185" y="2481355"/>
              <a:ext cx="345758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416" y="2259249"/>
              <a:ext cx="4733925" cy="98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51054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4495800"/>
            <a:ext cx="40576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92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533400" y="1173163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The surface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</a:t>
            </a:r>
            <a:r>
              <a:rPr lang="en-US" altLang="en-US" sz="2400" i="1"/>
              <a:t>v</a:t>
            </a:r>
            <a:r>
              <a:rPr lang="en-US" altLang="en-US" sz="2400"/>
              <a:t>) is locally approximated by a quadratic form. 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8956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559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0" y="2362200"/>
            <a:ext cx="6324600" cy="976313"/>
            <a:chOff x="838200" y="2667000"/>
            <a:chExt cx="7108372" cy="1096974"/>
          </a:xfrm>
        </p:grpSpPr>
        <p:pic>
          <p:nvPicPr>
            <p:cNvPr id="1025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38200" y="2667000"/>
              <a:ext cx="1677176" cy="106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89338"/>
            <a:ext cx="181133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572000"/>
            <a:ext cx="20843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559425"/>
            <a:ext cx="17986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4718050" y="2820988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94138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81375" y="6172200"/>
            <a:ext cx="324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Let’s try to understand its shape.</a:t>
            </a:r>
          </a:p>
        </p:txBody>
      </p:sp>
    </p:spTree>
    <p:extLst>
      <p:ext uri="{BB962C8B-B14F-4D97-AF65-F5344CB8AC3E}">
        <p14:creationId xmlns:p14="http://schemas.microsoft.com/office/powerpoint/2010/main" val="351041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531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906713"/>
            <a:ext cx="1811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9375"/>
            <a:ext cx="20843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876800"/>
            <a:ext cx="179863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71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2" name="Group 19"/>
          <p:cNvGrpSpPr>
            <a:grpSpLocks/>
          </p:cNvGrpSpPr>
          <p:nvPr/>
        </p:nvGrpSpPr>
        <p:grpSpPr bwMode="auto">
          <a:xfrm>
            <a:off x="3248025" y="3048000"/>
            <a:ext cx="2362200" cy="2209800"/>
            <a:chOff x="3429000" y="2413000"/>
            <a:chExt cx="2362200" cy="2209800"/>
          </a:xfrm>
        </p:grpSpPr>
        <p:grpSp>
          <p:nvGrpSpPr>
            <p:cNvPr id="1128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128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8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0 h 9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8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3048000" y="5410200"/>
            <a:ext cx="177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Horizontal edge: </a:t>
            </a:r>
          </a:p>
        </p:txBody>
      </p:sp>
      <p:pic>
        <p:nvPicPr>
          <p:cNvPr id="1127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399088"/>
            <a:ext cx="1066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868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11277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Box 17"/>
            <p:cNvSpPr txBox="1">
              <a:spLocks noChangeArrowheads="1"/>
            </p:cNvSpPr>
            <p:nvPr/>
          </p:nvSpPr>
          <p:spPr bwMode="auto">
            <a:xfrm flipH="1">
              <a:off x="6794861" y="586740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u</a:t>
              </a:r>
            </a:p>
          </p:txBody>
        </p:sp>
        <p:sp>
          <p:nvSpPr>
            <p:cNvPr id="11279" name="TextBox 18"/>
            <p:cNvSpPr txBox="1">
              <a:spLocks noChangeArrowheads="1"/>
            </p:cNvSpPr>
            <p:nvPr/>
          </p:nvSpPr>
          <p:spPr bwMode="auto">
            <a:xfrm flipH="1">
              <a:off x="8675914" y="567224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v</a:t>
              </a:r>
            </a:p>
          </p:txBody>
        </p:sp>
        <p:sp>
          <p:nvSpPr>
            <p:cNvPr id="11280" name="TextBox 25"/>
            <p:cNvSpPr txBox="1">
              <a:spLocks noChangeArrowheads="1"/>
            </p:cNvSpPr>
            <p:nvPr/>
          </p:nvSpPr>
          <p:spPr bwMode="auto">
            <a:xfrm>
              <a:off x="6041572" y="4397828"/>
              <a:ext cx="7216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E(u,v)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28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531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906713"/>
            <a:ext cx="1811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9375"/>
            <a:ext cx="20843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876800"/>
            <a:ext cx="179863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5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6" name="Group 19"/>
          <p:cNvGrpSpPr>
            <a:grpSpLocks/>
          </p:cNvGrpSpPr>
          <p:nvPr/>
        </p:nvGrpSpPr>
        <p:grpSpPr bwMode="auto">
          <a:xfrm>
            <a:off x="3255963" y="3048000"/>
            <a:ext cx="2362200" cy="2209800"/>
            <a:chOff x="3429000" y="2413000"/>
            <a:chExt cx="2362200" cy="2209800"/>
          </a:xfrm>
        </p:grpSpPr>
        <p:grpSp>
          <p:nvGrpSpPr>
            <p:cNvPr id="12305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2307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8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0 h 9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6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297" name="TextBox 24"/>
          <p:cNvSpPr txBox="1">
            <a:spLocks noChangeArrowheads="1"/>
          </p:cNvSpPr>
          <p:nvPr/>
        </p:nvSpPr>
        <p:spPr bwMode="auto">
          <a:xfrm>
            <a:off x="3271838" y="541020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Vertical edge: </a:t>
            </a:r>
          </a:p>
        </p:txBody>
      </p:sp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5380038"/>
            <a:ext cx="11144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0"/>
            <a:ext cx="29289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12301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Box 17"/>
            <p:cNvSpPr txBox="1">
              <a:spLocks noChangeArrowheads="1"/>
            </p:cNvSpPr>
            <p:nvPr/>
          </p:nvSpPr>
          <p:spPr bwMode="auto">
            <a:xfrm flipH="1">
              <a:off x="6794861" y="586740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u</a:t>
              </a:r>
            </a:p>
          </p:txBody>
        </p:sp>
        <p:sp>
          <p:nvSpPr>
            <p:cNvPr id="12303" name="TextBox 18"/>
            <p:cNvSpPr txBox="1">
              <a:spLocks noChangeArrowheads="1"/>
            </p:cNvSpPr>
            <p:nvPr/>
          </p:nvSpPr>
          <p:spPr bwMode="auto">
            <a:xfrm flipH="1">
              <a:off x="8675914" y="567224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v</a:t>
              </a:r>
            </a:p>
          </p:txBody>
        </p:sp>
        <p:sp>
          <p:nvSpPr>
            <p:cNvPr id="12304" name="TextBox 19"/>
            <p:cNvSpPr txBox="1">
              <a:spLocks noChangeArrowheads="1"/>
            </p:cNvSpPr>
            <p:nvPr/>
          </p:nvSpPr>
          <p:spPr bwMode="auto">
            <a:xfrm>
              <a:off x="6019800" y="4278868"/>
              <a:ext cx="7216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E(u,v)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87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General case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85800" y="1143000"/>
            <a:ext cx="7315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The shape of </a:t>
            </a:r>
            <a:r>
              <a:rPr lang="en-US" altLang="en-US" sz="2400" i="1" dirty="0"/>
              <a:t>H </a:t>
            </a:r>
            <a:r>
              <a:rPr lang="en-US" altLang="en-US" sz="2400" dirty="0"/>
              <a:t>tells us something about the </a:t>
            </a:r>
            <a:r>
              <a:rPr lang="en-US" altLang="en-US" sz="2400" i="1" dirty="0"/>
              <a:t>distribution of gradients </a:t>
            </a:r>
            <a:r>
              <a:rPr lang="en-US" altLang="en-US" sz="2400" dirty="0"/>
              <a:t>around a pixel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We can visualize </a:t>
            </a:r>
            <a:r>
              <a:rPr lang="en-US" altLang="en-US" sz="2400" i="1" dirty="0"/>
              <a:t>H</a:t>
            </a:r>
            <a:r>
              <a:rPr lang="en-US" altLang="en-US" sz="2400" dirty="0"/>
              <a:t> as an ellipse with axis lengths determined by the </a:t>
            </a:r>
            <a:r>
              <a:rPr lang="en-US" altLang="en-US" sz="2400" i="1" dirty="0"/>
              <a:t>eigenvalues</a:t>
            </a:r>
            <a:r>
              <a:rPr lang="en-US" altLang="en-US" sz="2400" dirty="0"/>
              <a:t> of </a:t>
            </a:r>
            <a:r>
              <a:rPr lang="en-US" altLang="en-US" sz="2400" i="1" dirty="0"/>
              <a:t>H</a:t>
            </a:r>
            <a:r>
              <a:rPr lang="en-US" altLang="en-US" sz="2400" dirty="0"/>
              <a:t> and orientation determined by the </a:t>
            </a:r>
            <a:r>
              <a:rPr lang="en-US" altLang="en-US" sz="2400" i="1" dirty="0"/>
              <a:t>eigenvectors </a:t>
            </a:r>
            <a:r>
              <a:rPr lang="en-US" altLang="en-US" sz="2400" dirty="0"/>
              <a:t>of </a:t>
            </a:r>
            <a:r>
              <a:rPr lang="en-US" altLang="en-US" sz="2400" i="1" dirty="0"/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dirty="0"/>
          </a:p>
        </p:txBody>
      </p:sp>
      <p:grpSp>
        <p:nvGrpSpPr>
          <p:cNvPr id="13316" name="Group 21"/>
          <p:cNvGrpSpPr>
            <a:grpSpLocks/>
          </p:cNvGrpSpPr>
          <p:nvPr/>
        </p:nvGrpSpPr>
        <p:grpSpPr bwMode="auto">
          <a:xfrm>
            <a:off x="3349625" y="3657600"/>
            <a:ext cx="5489575" cy="2878138"/>
            <a:chOff x="2254" y="2352"/>
            <a:chExt cx="3458" cy="1813"/>
          </a:xfrm>
        </p:grpSpPr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322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3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6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7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3328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13317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406400" y="4111625"/>
          <a:ext cx="2690813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Equation" r:id="rId4" imgW="1333500" imgH="457200" progId="Equation.3">
                  <p:embed/>
                </p:oleObj>
              </mc:Choice>
              <mc:Fallback>
                <p:oleObj name="Equation" r:id="rId4" imgW="1333500" imgH="457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4111625"/>
                        <a:ext cx="2690813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20"/>
          <p:cNvSpPr txBox="1">
            <a:spLocks noChangeArrowheads="1"/>
          </p:cNvSpPr>
          <p:nvPr/>
        </p:nvSpPr>
        <p:spPr bwMode="auto">
          <a:xfrm>
            <a:off x="304800" y="3581400"/>
            <a:ext cx="225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Ellipse equation:</a:t>
            </a:r>
          </a:p>
        </p:txBody>
      </p:sp>
      <p:sp>
        <p:nvSpPr>
          <p:cNvPr id="13319" name="Rectangle 17"/>
          <p:cNvSpPr>
            <a:spLocks noChangeArrowheads="1"/>
          </p:cNvSpPr>
          <p:nvPr/>
        </p:nvSpPr>
        <p:spPr bwMode="auto">
          <a:xfrm>
            <a:off x="5791200" y="3352800"/>
            <a:ext cx="308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min</a:t>
            </a:r>
            <a:r>
              <a:rPr lang="ru-RU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>
                <a:solidFill>
                  <a:srgbClr val="FF33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: eigenvalues of </a:t>
            </a:r>
            <a:r>
              <a:rPr lang="en-US" altLang="en-US" i="1">
                <a:solidFill>
                  <a:srgbClr val="FF33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endParaRPr lang="en-US" altLang="en-US" i="1"/>
          </a:p>
        </p:txBody>
      </p:sp>
    </p:spTree>
    <p:extLst>
      <p:ext uri="{BB962C8B-B14F-4D97-AF65-F5344CB8AC3E}">
        <p14:creationId xmlns:p14="http://schemas.microsoft.com/office/powerpoint/2010/main" val="416821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dirty="0" smtClean="0"/>
              <a:t>The </a:t>
            </a:r>
            <a:r>
              <a:rPr lang="en-US" altLang="en-US" sz="2000" b="1" dirty="0" smtClean="0"/>
              <a:t>eigenvectors</a:t>
            </a:r>
            <a:r>
              <a:rPr lang="en-US" altLang="en-US" sz="2000" dirty="0" smtClean="0"/>
              <a:t> of a matrix </a:t>
            </a:r>
            <a:r>
              <a:rPr lang="en-US" altLang="en-US" sz="2000" b="1" dirty="0" smtClean="0"/>
              <a:t>A</a:t>
            </a:r>
            <a:r>
              <a:rPr lang="en-US" altLang="en-US" sz="2000" dirty="0" smtClean="0"/>
              <a:t> are the vectors </a:t>
            </a:r>
            <a:r>
              <a:rPr lang="en-US" altLang="en-US" sz="2000" b="1" dirty="0" smtClean="0"/>
              <a:t>x</a:t>
            </a:r>
            <a:r>
              <a:rPr lang="en-US" altLang="en-US" sz="2000" dirty="0" smtClean="0"/>
              <a:t> that satisfy: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sz="2000" dirty="0" smtClean="0"/>
              <a:t>The scalar </a:t>
            </a:r>
            <a:r>
              <a:rPr lang="en-US" altLang="en-US" sz="2000" dirty="0" smtClean="0">
                <a:sym typeface="Symbol" panose="05050102010706020507" pitchFamily="18" charset="2"/>
              </a:rPr>
              <a:t> </a:t>
            </a:r>
            <a:r>
              <a:rPr lang="en-US" altLang="en-US" sz="2000" dirty="0" smtClean="0"/>
              <a:t>is the </a:t>
            </a:r>
            <a:r>
              <a:rPr lang="en-US" altLang="en-US" sz="2000" b="1" dirty="0" smtClean="0"/>
              <a:t>eigenvalue</a:t>
            </a:r>
            <a:r>
              <a:rPr lang="en-US" altLang="en-US" sz="2000" dirty="0" smtClean="0"/>
              <a:t> corresponding to </a:t>
            </a:r>
            <a:r>
              <a:rPr lang="en-US" altLang="en-US" sz="2000" b="1" dirty="0" smtClean="0"/>
              <a:t>x</a:t>
            </a:r>
          </a:p>
          <a:p>
            <a:pPr lvl="1" eaLnBrk="1" hangingPunct="1"/>
            <a:r>
              <a:rPr lang="en-US" altLang="en-US" sz="1800" dirty="0" smtClean="0"/>
              <a:t>The eigenvalues are found by solving:</a:t>
            </a:r>
          </a:p>
          <a:p>
            <a:pPr lvl="1" eaLnBrk="1" hangingPunct="1"/>
            <a:endParaRPr lang="en-US" altLang="en-US" sz="1800" dirty="0" smtClean="0"/>
          </a:p>
          <a:p>
            <a:pPr lvl="1" eaLnBrk="1" hangingPunct="1"/>
            <a:endParaRPr lang="en-US" altLang="en-US" sz="1800" dirty="0" smtClean="0"/>
          </a:p>
          <a:p>
            <a:pPr lvl="1" eaLnBrk="1" hangingPunct="1"/>
            <a:r>
              <a:rPr lang="en-US" altLang="en-US" sz="1800" dirty="0" smtClean="0"/>
              <a:t>In our case, </a:t>
            </a:r>
            <a:r>
              <a:rPr lang="en-US" altLang="en-US" sz="1800" b="1" i="1" dirty="0" smtClean="0"/>
              <a:t>A</a:t>
            </a:r>
            <a:r>
              <a:rPr lang="en-US" altLang="en-US" sz="1800" i="1" dirty="0" smtClean="0"/>
              <a:t> = </a:t>
            </a:r>
            <a:r>
              <a:rPr lang="en-US" altLang="en-US" sz="1800" b="1" i="1" dirty="0" smtClean="0"/>
              <a:t>H</a:t>
            </a:r>
            <a:r>
              <a:rPr lang="en-US" altLang="en-US" sz="1800" dirty="0" smtClean="0"/>
              <a:t> is a 2x2 matrix, so we have</a:t>
            </a:r>
          </a:p>
          <a:p>
            <a:pPr lvl="1" eaLnBrk="1" hangingPunct="1"/>
            <a:endParaRPr lang="en-US" altLang="en-US" sz="1800" dirty="0" smtClean="0"/>
          </a:p>
          <a:p>
            <a:pPr lvl="1" eaLnBrk="1" hangingPunct="1">
              <a:buFontTx/>
              <a:buNone/>
            </a:pPr>
            <a:endParaRPr lang="en-US" altLang="en-US" sz="1800" dirty="0" smtClean="0"/>
          </a:p>
          <a:p>
            <a:pPr lvl="1" eaLnBrk="1" hangingPunct="1"/>
            <a:r>
              <a:rPr lang="en-US" altLang="en-US" sz="1800" dirty="0" smtClean="0"/>
              <a:t>The solution:</a:t>
            </a:r>
          </a:p>
          <a:p>
            <a:pPr lvl="1" eaLnBrk="1" hangingPunct="1"/>
            <a:endParaRPr lang="en-US" altLang="en-US" sz="1800" dirty="0" smtClean="0"/>
          </a:p>
          <a:p>
            <a:pPr lvl="1" eaLnBrk="1" hangingPunct="1"/>
            <a:endParaRPr lang="en-US" altLang="en-US" sz="1800" dirty="0" smtClean="0"/>
          </a:p>
          <a:p>
            <a:pPr eaLnBrk="1" hangingPunct="1">
              <a:buFontTx/>
              <a:buNone/>
            </a:pPr>
            <a:r>
              <a:rPr lang="en-US" altLang="en-US" sz="2000" dirty="0" smtClean="0"/>
              <a:t>Once you know </a:t>
            </a:r>
            <a:r>
              <a:rPr lang="en-US" altLang="en-US" sz="2000" dirty="0" smtClean="0">
                <a:sym typeface="Symbol" panose="05050102010706020507" pitchFamily="18" charset="2"/>
              </a:rPr>
              <a:t>, you find </a:t>
            </a:r>
            <a:r>
              <a:rPr lang="en-US" altLang="en-US" sz="2000" b="1" dirty="0" smtClean="0">
                <a:sym typeface="Symbol" panose="05050102010706020507" pitchFamily="18" charset="2"/>
              </a:rPr>
              <a:t>x</a:t>
            </a:r>
            <a:r>
              <a:rPr lang="en-US" altLang="en-US" sz="2000" dirty="0" smtClean="0">
                <a:sym typeface="Symbol" panose="05050102010706020507" pitchFamily="18" charset="2"/>
              </a:rPr>
              <a:t> by solving</a:t>
            </a:r>
            <a:endParaRPr lang="en-US" altLang="en-US" sz="2000" dirty="0" smtClean="0"/>
          </a:p>
        </p:txBody>
      </p:sp>
      <p:pic>
        <p:nvPicPr>
          <p:cNvPr id="18436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981200"/>
            <a:ext cx="1752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3249613"/>
            <a:ext cx="24495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4146550"/>
            <a:ext cx="29543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16" y="4895056"/>
            <a:ext cx="577691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6096000"/>
            <a:ext cx="366871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36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44"/>
          <p:cNvSpPr>
            <a:spLocks/>
          </p:cNvSpPr>
          <p:nvPr/>
        </p:nvSpPr>
        <p:spPr bwMode="auto">
          <a:xfrm>
            <a:off x="2743200" y="26670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46"/>
          <p:cNvSpPr>
            <a:spLocks noChangeArrowheads="1"/>
          </p:cNvSpPr>
          <p:nvPr/>
        </p:nvSpPr>
        <p:spPr bwMode="auto">
          <a:xfrm>
            <a:off x="2470150" y="3389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9460" name="Straight Arrow Connector 27"/>
          <p:cNvCxnSpPr>
            <a:cxnSpLocks noChangeShapeType="1"/>
            <a:stCxn id="19464" idx="5"/>
          </p:cNvCxnSpPr>
          <p:nvPr/>
        </p:nvCxnSpPr>
        <p:spPr bwMode="auto">
          <a:xfrm rot="5400000" flipH="1">
            <a:off x="2470944" y="3385344"/>
            <a:ext cx="520700" cy="15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Straight Arrow Connector 30"/>
          <p:cNvCxnSpPr>
            <a:cxnSpLocks noChangeShapeType="1"/>
            <a:endCxn id="19465" idx="2"/>
          </p:cNvCxnSpPr>
          <p:nvPr/>
        </p:nvCxnSpPr>
        <p:spPr bwMode="auto">
          <a:xfrm rot="10800000">
            <a:off x="2209800" y="3619500"/>
            <a:ext cx="534988" cy="269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685800" y="4343400"/>
            <a:ext cx="7924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Eigenvalues and eigenvectors of H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Define shift directions with the smallest and largest change in error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x</a:t>
            </a:r>
            <a:r>
              <a:rPr lang="en-US" altLang="en-US" sz="2000" baseline="-25000"/>
              <a:t>max</a:t>
            </a:r>
            <a:r>
              <a:rPr lang="en-US" altLang="en-US" sz="2000"/>
              <a:t> = direction of largest increase in </a:t>
            </a:r>
            <a:r>
              <a:rPr lang="en-US" altLang="en-US" sz="2000" i="1"/>
              <a:t>E</a:t>
            </a: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/>
              <a:t> = amount of increase in direction x</a:t>
            </a:r>
            <a:r>
              <a:rPr lang="en-US" altLang="en-US" sz="2000" baseline="-25000"/>
              <a:t>max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x</a:t>
            </a:r>
            <a:r>
              <a:rPr lang="en-US" altLang="en-US" sz="2000" baseline="-25000"/>
              <a:t>min</a:t>
            </a:r>
            <a:r>
              <a:rPr lang="en-US" altLang="en-US" sz="2000"/>
              <a:t> = direction of smallest increase in </a:t>
            </a:r>
            <a:r>
              <a:rPr lang="en-US" altLang="en-US" sz="2000" i="1"/>
              <a:t>E</a:t>
            </a:r>
            <a:r>
              <a:rPr lang="en-US" altLang="en-US" sz="2000"/>
              <a:t>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/>
              <a:t>min</a:t>
            </a:r>
            <a:r>
              <a:rPr lang="en-US" altLang="en-US" sz="2000"/>
              <a:t> = amount of increase in direction x</a:t>
            </a:r>
            <a:r>
              <a:rPr lang="en-US" altLang="en-US" sz="2000" baseline="-25000"/>
              <a:t>min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</p:txBody>
      </p:sp>
      <p:sp>
        <p:nvSpPr>
          <p:cNvPr id="19464" name="Oval 25"/>
          <p:cNvSpPr>
            <a:spLocks noChangeArrowheads="1"/>
          </p:cNvSpPr>
          <p:nvPr/>
        </p:nvSpPr>
        <p:spPr bwMode="auto">
          <a:xfrm>
            <a:off x="2667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5" name="Oval 26"/>
          <p:cNvSpPr>
            <a:spLocks noChangeArrowheads="1"/>
          </p:cNvSpPr>
          <p:nvPr/>
        </p:nvSpPr>
        <p:spPr bwMode="auto">
          <a:xfrm>
            <a:off x="2209800" y="31242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2133600" y="2698750"/>
            <a:ext cx="61118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 x</a:t>
            </a:r>
            <a:r>
              <a:rPr lang="en-US" altLang="en-US" baseline="-25000">
                <a:solidFill>
                  <a:srgbClr val="0066FF"/>
                </a:solidFill>
                <a:latin typeface="Arial" panose="020B0604020202020204" pitchFamily="34" charset="0"/>
              </a:rPr>
              <a:t>min</a:t>
            </a:r>
          </a:p>
        </p:txBody>
      </p:sp>
      <p:sp>
        <p:nvSpPr>
          <p:cNvPr id="19467" name="Rectangle 15"/>
          <p:cNvSpPr>
            <a:spLocks noChangeArrowheads="1"/>
          </p:cNvSpPr>
          <p:nvPr/>
        </p:nvSpPr>
        <p:spPr bwMode="auto">
          <a:xfrm>
            <a:off x="1600200" y="3460750"/>
            <a:ext cx="654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 x</a:t>
            </a:r>
            <a:r>
              <a:rPr lang="en-US" altLang="en-US" baseline="-25000">
                <a:solidFill>
                  <a:srgbClr val="0066FF"/>
                </a:solidFill>
                <a:latin typeface="Arial" panose="020B0604020202020204" pitchFamily="34" charset="0"/>
              </a:rPr>
              <a:t>max</a:t>
            </a:r>
          </a:p>
        </p:txBody>
      </p:sp>
      <p:pic>
        <p:nvPicPr>
          <p:cNvPr id="19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0531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Left Brace 17"/>
          <p:cNvSpPr>
            <a:spLocks/>
          </p:cNvSpPr>
          <p:nvPr/>
        </p:nvSpPr>
        <p:spPr bwMode="auto">
          <a:xfrm rot="-5400000">
            <a:off x="5340350" y="1898650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9470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71800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4193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83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sp>
        <p:nvSpPr>
          <p:cNvPr id="20483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How are 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x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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, and x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 relevant for feature detection?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What’s our feature scoring function?</a:t>
            </a: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56801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sp>
        <p:nvSpPr>
          <p:cNvPr id="21507" name="Rectangle 10"/>
          <p:cNvSpPr>
            <a:spLocks noChangeArrowheads="1"/>
          </p:cNvSpPr>
          <p:nvPr/>
        </p:nvSpPr>
        <p:spPr bwMode="auto">
          <a:xfrm>
            <a:off x="685800" y="9144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8600" y="3427413"/>
            <a:ext cx="2762250" cy="3313112"/>
            <a:chOff x="228600" y="3427413"/>
            <a:chExt cx="2762250" cy="3313112"/>
          </a:xfrm>
        </p:grpSpPr>
        <p:pic>
          <p:nvPicPr>
            <p:cNvPr id="215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7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How are 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x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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, and x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 relevant for feature detection?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What’s our feature scoring function?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000"/>
              <a:t>Want </a:t>
            </a:r>
            <a:r>
              <a:rPr lang="en-US" altLang="en-US" sz="2000" i="1"/>
              <a:t>E</a:t>
            </a:r>
            <a:r>
              <a:rPr lang="en-US" altLang="en-US" sz="2000"/>
              <a:t>(</a:t>
            </a:r>
            <a:r>
              <a:rPr lang="en-US" altLang="en-US" sz="2000" i="1"/>
              <a:t>u</a:t>
            </a:r>
            <a:r>
              <a:rPr lang="en-US" altLang="en-US" sz="2000"/>
              <a:t>,</a:t>
            </a:r>
            <a:r>
              <a:rPr lang="en-US" altLang="en-US" sz="2000" i="1"/>
              <a:t>v</a:t>
            </a:r>
            <a:r>
              <a:rPr lang="en-US" altLang="en-US" sz="2000"/>
              <a:t>) to be large for small shifts in all directions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the minimum of </a:t>
            </a:r>
            <a:r>
              <a:rPr lang="en-US" altLang="en-US" sz="2000" i="1"/>
              <a:t>E</a:t>
            </a:r>
            <a:r>
              <a:rPr lang="en-US" altLang="en-US" sz="2000"/>
              <a:t>(</a:t>
            </a:r>
            <a:r>
              <a:rPr lang="en-US" altLang="en-US" sz="2000" i="1"/>
              <a:t>u</a:t>
            </a:r>
            <a:r>
              <a:rPr lang="en-US" altLang="en-US" sz="2000"/>
              <a:t>,</a:t>
            </a:r>
            <a:r>
              <a:rPr lang="en-US" altLang="en-US" sz="2000" i="1"/>
              <a:t>v</a:t>
            </a:r>
            <a:r>
              <a:rPr lang="en-US" altLang="en-US" sz="2000"/>
              <a:t>) should be large, over all unit vectors [</a:t>
            </a:r>
            <a:r>
              <a:rPr lang="en-US" altLang="en-US" sz="2000" i="1"/>
              <a:t>u v</a:t>
            </a:r>
            <a:r>
              <a:rPr lang="en-US" altLang="en-US" sz="2000"/>
              <a:t>]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this minimum is given by the smaller eigenvalue (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/>
              <a:t>min</a:t>
            </a:r>
            <a:r>
              <a:rPr lang="en-US" altLang="en-US" sz="2000"/>
              <a:t>) of </a:t>
            </a:r>
            <a:r>
              <a:rPr lang="en-US" altLang="en-US" sz="2000" i="1"/>
              <a:t>H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181350" y="3427413"/>
            <a:ext cx="2762250" cy="3302000"/>
            <a:chOff x="3181350" y="3427413"/>
            <a:chExt cx="2762250" cy="3302000"/>
          </a:xfrm>
        </p:grpSpPr>
        <p:pic>
          <p:nvPicPr>
            <p:cNvPr id="215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96000" y="3427413"/>
            <a:ext cx="2762250" cy="3302000"/>
            <a:chOff x="6096000" y="3427413"/>
            <a:chExt cx="2762250" cy="3301999"/>
          </a:xfrm>
        </p:grpSpPr>
        <p:pic>
          <p:nvPicPr>
            <p:cNvPr id="2151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module:</a:t>
            </a:r>
            <a:br>
              <a:rPr lang="en-US" dirty="0" smtClean="0"/>
            </a:br>
            <a:r>
              <a:rPr lang="en-US" dirty="0" smtClean="0"/>
              <a:t>Correspondence </a:t>
            </a:r>
            <a:r>
              <a:rPr lang="en-US" dirty="0"/>
              <a:t>and </a:t>
            </a:r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Correspondence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matching points, patches, edges, or regions across images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3292" y="3440683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92" y="3682112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5492" y="4358768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6354" y="4317141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1933956" y="3988754"/>
            <a:ext cx="685800" cy="8875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71388" y="4317141"/>
            <a:ext cx="685800" cy="8875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12692" y="436486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≈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19756" y="4432522"/>
            <a:ext cx="783336" cy="18500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832604" y="4704095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443598" y="6581001"/>
            <a:ext cx="1773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Interpreting the eigenvalues</a:t>
            </a:r>
            <a:endParaRPr lang="ru-RU" altLang="en-US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533400" y="126365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>
                <a:cs typeface="Times New Roman" panose="02020603050405020304" pitchFamily="18" charset="0"/>
              </a:rPr>
              <a:t>M</a:t>
            </a:r>
            <a:r>
              <a:rPr lang="en-US" altLang="en-US">
                <a:cs typeface="Times New Roman" panose="02020603050405020304" pitchFamily="18" charset="0"/>
              </a:rPr>
              <a:t>:</a:t>
            </a:r>
            <a:endParaRPr lang="ru-RU" altLang="en-US">
              <a:cs typeface="Times New Roman" panose="02020603050405020304" pitchFamily="18" charset="0"/>
            </a:endParaRPr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0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 summary</a:t>
            </a:r>
            <a:endParaRPr lang="ru-RU" altLang="en-US" smtClean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427413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7413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381750"/>
            <a:ext cx="2698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Here’s what you do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gradient at each point in the image</a:t>
            </a: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Create the </a:t>
            </a:r>
            <a:r>
              <a:rPr lang="en-US" altLang="en-US" i="1"/>
              <a:t>H</a:t>
            </a:r>
            <a:r>
              <a:rPr lang="en-US" altLang="en-US"/>
              <a:t> matrix from the entries in the gradient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eigenvalues.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Find points with large response (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</a:t>
            </a:r>
            <a:r>
              <a:rPr lang="en-US" altLang="en-US">
                <a:sym typeface="Symbol" panose="05050102010706020507" pitchFamily="18" charset="2"/>
              </a:rPr>
              <a:t> </a:t>
            </a:r>
            <a:r>
              <a:rPr lang="en-US" altLang="en-US"/>
              <a:t>&gt; threshold)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Choose those points where 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 </a:t>
            </a:r>
            <a:r>
              <a:rPr lang="en-US" altLang="en-US"/>
              <a:t>is a local maximum as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248400"/>
            <a:ext cx="10096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6248400"/>
            <a:ext cx="9382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2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 summary</a:t>
            </a:r>
            <a:endParaRPr lang="ru-RU" altLang="en-US" smtClean="0"/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24250"/>
            <a:ext cx="2566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6524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4582" name="Straight Arrow Connector 20"/>
          <p:cNvCxnSpPr>
            <a:cxnSpLocks noChangeShapeType="1"/>
          </p:cNvCxnSpPr>
          <p:nvPr/>
        </p:nvCxnSpPr>
        <p:spPr bwMode="auto">
          <a:xfrm rot="10800000">
            <a:off x="4624388" y="352425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624388" y="463867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Rectangle 24"/>
          <p:cNvSpPr>
            <a:spLocks noChangeArrowheads="1"/>
          </p:cNvSpPr>
          <p:nvPr/>
        </p:nvSpPr>
        <p:spPr bwMode="auto">
          <a:xfrm>
            <a:off x="1066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6248400"/>
            <a:ext cx="9382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Here’s what you do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gradient at each point in the image</a:t>
            </a: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Create the </a:t>
            </a:r>
            <a:r>
              <a:rPr lang="en-US" altLang="en-US" i="1"/>
              <a:t>H</a:t>
            </a:r>
            <a:r>
              <a:rPr lang="en-US" altLang="en-US"/>
              <a:t> matrix from the entries in the gradient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eigenvalues.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Find points with large response (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</a:t>
            </a:r>
            <a:r>
              <a:rPr lang="en-US" altLang="en-US">
                <a:sym typeface="Symbol" panose="05050102010706020507" pitchFamily="18" charset="2"/>
              </a:rPr>
              <a:t> </a:t>
            </a:r>
            <a:r>
              <a:rPr lang="en-US" altLang="en-US"/>
              <a:t>&gt; threshold)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Choose those points where 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 </a:t>
            </a:r>
            <a:r>
              <a:rPr lang="en-US" altLang="en-US"/>
              <a:t>is a local maximum as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36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Harris operator</a:t>
            </a:r>
            <a:endParaRPr lang="ru-RU" altLang="en-US" smtClean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685800" y="17526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min </a:t>
            </a:r>
            <a:r>
              <a:rPr lang="en-US" altLang="en-US" sz="2000"/>
              <a:t>is a variant of the “Harris operator” for feature detection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The </a:t>
            </a:r>
            <a:r>
              <a:rPr lang="en-US" altLang="en-US" sz="2000" i="1"/>
              <a:t>trace</a:t>
            </a:r>
            <a:r>
              <a:rPr lang="en-US" altLang="en-US" sz="2000"/>
              <a:t> is the sum of the diagonals, i.e., </a:t>
            </a:r>
            <a:r>
              <a:rPr lang="en-US" altLang="en-US" sz="2000" i="1"/>
              <a:t>trace(H) = h</a:t>
            </a:r>
            <a:r>
              <a:rPr lang="en-US" altLang="en-US" sz="2000" i="1" baseline="-25000"/>
              <a:t>11</a:t>
            </a:r>
            <a:r>
              <a:rPr lang="en-US" altLang="en-US" sz="2000" i="1"/>
              <a:t> + h</a:t>
            </a:r>
            <a:r>
              <a:rPr lang="en-US" altLang="en-US" sz="2000" i="1" baseline="-25000"/>
              <a:t>22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Very similar to 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min </a:t>
            </a:r>
            <a:r>
              <a:rPr lang="en-US" altLang="en-US" sz="2000"/>
              <a:t>but less expensive (no square root)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Called the “Harris Corner Detector” or “Harris Operator”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Lots of other detectors, this is one of the most popular</a:t>
            </a:r>
            <a:endParaRPr lang="en-US" altLang="en-US" sz="2400"/>
          </a:p>
        </p:txBody>
      </p:sp>
      <p:pic>
        <p:nvPicPr>
          <p:cNvPr id="2560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2438400"/>
            <a:ext cx="18923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352800"/>
            <a:ext cx="288131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Harris operator</a:t>
            </a:r>
            <a:endParaRPr lang="ru-RU" altLang="en-US" smtClean="0"/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335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2566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2"/>
          <p:cNvSpPr>
            <a:spLocks noChangeArrowheads="1"/>
          </p:cNvSpPr>
          <p:nvPr/>
        </p:nvSpPr>
        <p:spPr bwMode="auto">
          <a:xfrm>
            <a:off x="5305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6630" name="Straight Arrow Connector 20"/>
          <p:cNvCxnSpPr>
            <a:cxnSpLocks noChangeShapeType="1"/>
          </p:cNvCxnSpPr>
          <p:nvPr/>
        </p:nvCxnSpPr>
        <p:spPr bwMode="auto">
          <a:xfrm rot="10800000">
            <a:off x="3405188" y="40386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3405188" y="51530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066800"/>
            <a:ext cx="2744787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66800"/>
            <a:ext cx="24574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5305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6635" name="Straight Arrow Connector 14"/>
          <p:cNvCxnSpPr>
            <a:cxnSpLocks noChangeShapeType="1"/>
          </p:cNvCxnSpPr>
          <p:nvPr/>
        </p:nvCxnSpPr>
        <p:spPr bwMode="auto">
          <a:xfrm rot="10800000">
            <a:off x="3405188" y="11430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3405188" y="22574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7" name="Rectangle 9"/>
          <p:cNvSpPr>
            <a:spLocks noChangeArrowheads="1"/>
          </p:cNvSpPr>
          <p:nvPr/>
        </p:nvSpPr>
        <p:spPr bwMode="auto">
          <a:xfrm>
            <a:off x="7696200" y="2133600"/>
            <a:ext cx="13319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latin typeface="Arial" panose="020B0604020202020204" pitchFamily="34" charset="0"/>
              </a:rPr>
              <a:t>Harris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operator</a:t>
            </a:r>
          </a:p>
        </p:txBody>
      </p:sp>
      <p:pic>
        <p:nvPicPr>
          <p:cNvPr id="266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9382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5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ows_step0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Harris detector example</a:t>
            </a:r>
          </a:p>
        </p:txBody>
      </p:sp>
    </p:spTree>
    <p:extLst>
      <p:ext uri="{BB962C8B-B14F-4D97-AF65-F5344CB8AC3E}">
        <p14:creationId xmlns:p14="http://schemas.microsoft.com/office/powerpoint/2010/main" val="427661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28676" name="Group 5"/>
          <p:cNvGrpSpPr>
            <a:grpSpLocks/>
          </p:cNvGrpSpPr>
          <p:nvPr/>
        </p:nvGrpSpPr>
        <p:grpSpPr bwMode="auto">
          <a:xfrm>
            <a:off x="533400" y="1295400"/>
            <a:ext cx="8318500" cy="5272088"/>
            <a:chOff x="533400" y="1295400"/>
            <a:chExt cx="8318369" cy="5272088"/>
          </a:xfrm>
        </p:grpSpPr>
        <p:pic>
          <p:nvPicPr>
            <p:cNvPr id="28677" name="Picture 3" descr="cows_step0"/>
            <p:cNvPicPr>
              <a:picLocks noChangeAspect="1" noChangeArrowheads="1"/>
            </p:cNvPicPr>
            <p:nvPr/>
          </p:nvPicPr>
          <p:blipFill>
            <a:blip r:embed="rId2"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295400"/>
              <a:ext cx="8153400" cy="527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3" descr="cows_step1_corner_respon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119" y="1295400"/>
              <a:ext cx="4155650" cy="526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51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ws_step1_corner_respo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 value (red high, blue low)</a:t>
            </a:r>
          </a:p>
        </p:txBody>
      </p:sp>
    </p:spTree>
    <p:extLst>
      <p:ext uri="{BB962C8B-B14F-4D97-AF65-F5344CB8AC3E}">
        <p14:creationId xmlns:p14="http://schemas.microsoft.com/office/powerpoint/2010/main" val="20078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ows_step2_thr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Threshold (f &gt; value) </a:t>
            </a:r>
          </a:p>
        </p:txBody>
      </p:sp>
    </p:spTree>
    <p:extLst>
      <p:ext uri="{BB962C8B-B14F-4D97-AF65-F5344CB8AC3E}">
        <p14:creationId xmlns:p14="http://schemas.microsoft.com/office/powerpoint/2010/main" val="340402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ws_step3_thresh&amp;max"/>
          <p:cNvPicPr>
            <a:picLocks noChangeAspect="1" noChangeArrowheads="1"/>
          </p:cNvPicPr>
          <p:nvPr/>
        </p:nvPicPr>
        <p:blipFill>
          <a:blip r:embed="rId2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Find local maxima of f</a:t>
            </a:r>
          </a:p>
        </p:txBody>
      </p:sp>
    </p:spTree>
    <p:extLst>
      <p:ext uri="{BB962C8B-B14F-4D97-AF65-F5344CB8AC3E}">
        <p14:creationId xmlns:p14="http://schemas.microsoft.com/office/powerpoint/2010/main" val="224587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module:</a:t>
            </a:r>
            <a:br>
              <a:rPr lang="en-US" dirty="0"/>
            </a:br>
            <a:r>
              <a:rPr lang="en-US" dirty="0"/>
              <a:t>Correspondence and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Alignment/registration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solving </a:t>
            </a:r>
            <a:r>
              <a:rPr lang="en-US" dirty="0" smtClean="0"/>
              <a:t>the transformation that makes two things match better</a:t>
            </a:r>
            <a:endParaRPr lang="en-US" dirty="0"/>
          </a:p>
        </p:txBody>
      </p:sp>
      <p:pic>
        <p:nvPicPr>
          <p:cNvPr id="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492" y="3361784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69685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800" y="3843369"/>
            <a:ext cx="1645464" cy="1591056"/>
          </a:xfrm>
          <a:prstGeom prst="rect">
            <a:avLst/>
          </a:prstGeom>
          <a:noFill/>
          <a:scene3d>
            <a:camera prst="orthographicFront">
              <a:rot lat="20985067" lon="275781" rev="26911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400" y="3843368"/>
            <a:ext cx="1499616" cy="15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rved Down Arrow 6"/>
          <p:cNvSpPr/>
          <p:nvPr/>
        </p:nvSpPr>
        <p:spPr>
          <a:xfrm rot="21376945" flipH="1">
            <a:off x="5440977" y="3306110"/>
            <a:ext cx="1957799" cy="3376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9616" y="3351330"/>
            <a:ext cx="3039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443598" y="6581001"/>
            <a:ext cx="1773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ows_step4_harris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Harris features (in red)</a:t>
            </a:r>
          </a:p>
        </p:txBody>
      </p:sp>
    </p:spTree>
    <p:extLst>
      <p:ext uri="{BB962C8B-B14F-4D97-AF65-F5344CB8AC3E}">
        <p14:creationId xmlns:p14="http://schemas.microsoft.com/office/powerpoint/2010/main" val="86715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practice, using a simple window </a:t>
            </a:r>
            <a:r>
              <a:rPr lang="en-US" altLang="en-US" i="1" smtClean="0"/>
              <a:t>W</a:t>
            </a:r>
            <a:r>
              <a:rPr lang="en-US" altLang="en-US" smtClean="0"/>
              <a:t> doesn’t work too well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Instead, we’ll </a:t>
            </a:r>
            <a:r>
              <a:rPr lang="en-US" altLang="en-US" i="1" smtClean="0"/>
              <a:t>weight</a:t>
            </a:r>
            <a:r>
              <a:rPr lang="en-US" altLang="en-US" smtClean="0"/>
              <a:t> each derivative value based on its distance from the center pixel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409733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5081588"/>
            <a:ext cx="4752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6096000"/>
            <a:ext cx="6651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76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Detector – Responses </a:t>
            </a:r>
            <a:r>
              <a:rPr lang="pl-PL" sz="2000" dirty="0" smtClean="0">
                <a:latin typeface="Arial" charset="0"/>
              </a:rPr>
              <a:t>[</a:t>
            </a:r>
            <a:r>
              <a:rPr lang="pl-PL" sz="2000" dirty="0" smtClean="0"/>
              <a:t>Harris88</a:t>
            </a:r>
            <a:r>
              <a:rPr lang="pl-PL" sz="2000" dirty="0" smtClean="0">
                <a:latin typeface="Arial" charset="0"/>
              </a:rPr>
              <a:t>]</a:t>
            </a:r>
            <a:endParaRPr lang="en-US" sz="2000" dirty="0" smtClean="0">
              <a:latin typeface="Arial" charset="0"/>
            </a:endParaRP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3" y="1531239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26"/>
          <p:cNvSpPr txBox="1">
            <a:spLocks noChangeArrowheads="1"/>
          </p:cNvSpPr>
          <p:nvPr/>
        </p:nvSpPr>
        <p:spPr bwMode="auto">
          <a:xfrm>
            <a:off x="315595" y="5145977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686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Detector – Responses </a:t>
            </a:r>
            <a:r>
              <a:rPr lang="pl-PL" sz="2000" dirty="0">
                <a:latin typeface="Arial" charset="0"/>
              </a:rPr>
              <a:t>[</a:t>
            </a:r>
            <a:r>
              <a:rPr lang="pl-PL" sz="2000" dirty="0"/>
              <a:t>Harris88</a:t>
            </a:r>
            <a:r>
              <a:rPr lang="pl-PL" sz="2000" dirty="0">
                <a:latin typeface="Arial" charset="0"/>
              </a:rPr>
              <a:t>]</a:t>
            </a:r>
            <a:endParaRPr lang="en-US" sz="2000" dirty="0" smtClean="0">
              <a:latin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7924"/>
            <a:ext cx="65532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46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Harris Detector: Invariance Properties</a:t>
            </a:r>
            <a:endParaRPr lang="ru-RU" sz="40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90650"/>
            <a:ext cx="7772400" cy="682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Rotation</a:t>
            </a:r>
            <a:endParaRPr lang="ru-RU" altLang="en-US" dirty="0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1219200" y="4816475"/>
            <a:ext cx="670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cs typeface="Times New Roman" panose="02020603050405020304" pitchFamily="18" charset="0"/>
              </a:rPr>
              <a:t>Ellipse rotates but its shape (i.e. eigenvalues) remains the same</a:t>
            </a:r>
            <a:endParaRPr lang="ru-RU" altLang="en-US" sz="2400"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52600" y="2133600"/>
            <a:ext cx="5257800" cy="2438400"/>
            <a:chOff x="1720" y="1344"/>
            <a:chExt cx="2072" cy="950"/>
          </a:xfrm>
        </p:grpSpPr>
        <p:grpSp>
          <p:nvGrpSpPr>
            <p:cNvPr id="4103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4116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17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4655 h 528"/>
                  <a:gd name="T2" fmla="*/ 406 w 720"/>
                  <a:gd name="T3" fmla="*/ 0 h 528"/>
                  <a:gd name="T4" fmla="*/ 6104 w 720"/>
                  <a:gd name="T5" fmla="*/ 2960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4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4114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15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45 h 528"/>
                  <a:gd name="T2" fmla="*/ 2 w 720"/>
                  <a:gd name="T3" fmla="*/ 0 h 528"/>
                  <a:gd name="T4" fmla="*/ 24 w 720"/>
                  <a:gd name="T5" fmla="*/ 29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6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4111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12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7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4108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9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143000" y="58674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response is invariant to image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9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Harris Detector: Invariance Properties</a:t>
            </a:r>
            <a:endParaRPr lang="ru-RU" sz="4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682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Affine intensity change: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aI</a:t>
            </a:r>
            <a:r>
              <a:rPr lang="he-IL" altLang="en-US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mtClean="0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1447800" y="2057400"/>
            <a:ext cx="655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he-IL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cs typeface="Times New Roman" panose="02020603050405020304" pitchFamily="18" charset="0"/>
              </a:rPr>
              <a:t>Only derivatives are used =&gt;        	                  	invariance to intensity shift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447800" y="28956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he-IL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cs typeface="Times New Roman" panose="02020603050405020304" pitchFamily="18" charset="0"/>
              </a:rPr>
              <a:t>Intensity scale: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ru-RU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20675" y="3733800"/>
            <a:ext cx="4281488" cy="2022475"/>
            <a:chOff x="320675" y="3733800"/>
            <a:chExt cx="4281488" cy="2022475"/>
          </a:xfrm>
        </p:grpSpPr>
        <p:sp>
          <p:nvSpPr>
            <p:cNvPr id="5141" name="Freeform 7"/>
            <p:cNvSpPr>
              <a:spLocks/>
            </p:cNvSpPr>
            <p:nvPr/>
          </p:nvSpPr>
          <p:spPr bwMode="auto">
            <a:xfrm>
              <a:off x="1600200" y="3911600"/>
              <a:ext cx="2514600" cy="1193800"/>
            </a:xfrm>
            <a:custGeom>
              <a:avLst/>
              <a:gdLst>
                <a:gd name="T0" fmla="*/ 0 w 1584"/>
                <a:gd name="T1" fmla="*/ 2147483647 h 752"/>
                <a:gd name="T2" fmla="*/ 2147483647 w 1584"/>
                <a:gd name="T3" fmla="*/ 2147483647 h 752"/>
                <a:gd name="T4" fmla="*/ 2147483647 w 1584"/>
                <a:gd name="T5" fmla="*/ 2147483647 h 752"/>
                <a:gd name="T6" fmla="*/ 2147483647 w 1584"/>
                <a:gd name="T7" fmla="*/ 2147483647 h 752"/>
                <a:gd name="T8" fmla="*/ 2147483647 w 1584"/>
                <a:gd name="T9" fmla="*/ 2147483647 h 752"/>
                <a:gd name="T10" fmla="*/ 2147483647 w 1584"/>
                <a:gd name="T11" fmla="*/ 2147483647 h 752"/>
                <a:gd name="T12" fmla="*/ 2147483647 w 1584"/>
                <a:gd name="T13" fmla="*/ 2147483647 h 752"/>
                <a:gd name="T14" fmla="*/ 2147483647 w 1584"/>
                <a:gd name="T15" fmla="*/ 2147483647 h 752"/>
                <a:gd name="T16" fmla="*/ 2147483647 w 1584"/>
                <a:gd name="T17" fmla="*/ 2147483647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2" name="Group 9"/>
            <p:cNvGrpSpPr>
              <a:grpSpLocks/>
            </p:cNvGrpSpPr>
            <p:nvPr/>
          </p:nvGrpSpPr>
          <p:grpSpPr bwMode="auto">
            <a:xfrm>
              <a:off x="1077913" y="3733800"/>
              <a:ext cx="3524250" cy="2022475"/>
              <a:chOff x="583" y="2880"/>
              <a:chExt cx="2220" cy="1274"/>
            </a:xfrm>
          </p:grpSpPr>
          <p:grpSp>
            <p:nvGrpSpPr>
              <p:cNvPr id="5147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5149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5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48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143" name="Text Box 16"/>
            <p:cNvSpPr txBox="1">
              <a:spLocks noChangeArrowheads="1"/>
            </p:cNvSpPr>
            <p:nvPr/>
          </p:nvSpPr>
          <p:spPr bwMode="auto">
            <a:xfrm>
              <a:off x="320675" y="4251325"/>
              <a:ext cx="11271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1814513" y="4205288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2376488" y="391477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3551238" y="4306888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086350" y="3124200"/>
            <a:ext cx="3524250" cy="2632075"/>
            <a:chOff x="5086350" y="3124200"/>
            <a:chExt cx="3524250" cy="2632075"/>
          </a:xfrm>
        </p:grpSpPr>
        <p:sp>
          <p:nvSpPr>
            <p:cNvPr id="5129" name="Freeform 8"/>
            <p:cNvSpPr>
              <a:spLocks/>
            </p:cNvSpPr>
            <p:nvPr/>
          </p:nvSpPr>
          <p:spPr bwMode="auto">
            <a:xfrm>
              <a:off x="5619750" y="3124200"/>
              <a:ext cx="2514600" cy="1955800"/>
            </a:xfrm>
            <a:custGeom>
              <a:avLst/>
              <a:gdLst>
                <a:gd name="T0" fmla="*/ 0 w 1584"/>
                <a:gd name="T1" fmla="*/ 2147483647 h 752"/>
                <a:gd name="T2" fmla="*/ 2147483647 w 1584"/>
                <a:gd name="T3" fmla="*/ 2147483647 h 752"/>
                <a:gd name="T4" fmla="*/ 2147483647 w 1584"/>
                <a:gd name="T5" fmla="*/ 2147483647 h 752"/>
                <a:gd name="T6" fmla="*/ 2147483647 w 1584"/>
                <a:gd name="T7" fmla="*/ 2147483647 h 752"/>
                <a:gd name="T8" fmla="*/ 2147483647 w 1584"/>
                <a:gd name="T9" fmla="*/ 2147483647 h 752"/>
                <a:gd name="T10" fmla="*/ 2147483647 w 1584"/>
                <a:gd name="T11" fmla="*/ 2147483647 h 752"/>
                <a:gd name="T12" fmla="*/ 2147483647 w 1584"/>
                <a:gd name="T13" fmla="*/ 2147483647 h 752"/>
                <a:gd name="T14" fmla="*/ 2147483647 w 1584"/>
                <a:gd name="T15" fmla="*/ 2147483647 h 752"/>
                <a:gd name="T16" fmla="*/ 2147483647 w 1584"/>
                <a:gd name="T17" fmla="*/ 2147483647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30" name="Group 17"/>
            <p:cNvGrpSpPr>
              <a:grpSpLocks/>
            </p:cNvGrpSpPr>
            <p:nvPr/>
          </p:nvGrpSpPr>
          <p:grpSpPr bwMode="auto">
            <a:xfrm>
              <a:off x="5086350" y="3733800"/>
              <a:ext cx="3524250" cy="2022475"/>
              <a:chOff x="583" y="2880"/>
              <a:chExt cx="2220" cy="1274"/>
            </a:xfrm>
          </p:grpSpPr>
          <p:grpSp>
            <p:nvGrpSpPr>
              <p:cNvPr id="5135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5137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8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4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36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131" name="Oval 27"/>
            <p:cNvSpPr>
              <a:spLocks noChangeArrowheads="1"/>
            </p:cNvSpPr>
            <p:nvPr/>
          </p:nvSpPr>
          <p:spPr bwMode="auto">
            <a:xfrm>
              <a:off x="5854700" y="365442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2" name="Oval 28"/>
            <p:cNvSpPr>
              <a:spLocks noChangeArrowheads="1"/>
            </p:cNvSpPr>
            <p:nvPr/>
          </p:nvSpPr>
          <p:spPr bwMode="auto">
            <a:xfrm>
              <a:off x="6405563" y="3175000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3" name="Oval 29"/>
            <p:cNvSpPr>
              <a:spLocks noChangeArrowheads="1"/>
            </p:cNvSpPr>
            <p:nvPr/>
          </p:nvSpPr>
          <p:spPr bwMode="auto">
            <a:xfrm>
              <a:off x="7010400" y="4267200"/>
              <a:ext cx="90488" cy="74613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4" name="Oval 30"/>
            <p:cNvSpPr>
              <a:spLocks noChangeArrowheads="1"/>
            </p:cNvSpPr>
            <p:nvPr/>
          </p:nvSpPr>
          <p:spPr bwMode="auto">
            <a:xfrm>
              <a:off x="7567613" y="3827463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1219200" y="5872163"/>
            <a:ext cx="693420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07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38919" grpId="0"/>
      <p:bldP spid="121039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Harris Detector: Invariance Properties</a:t>
            </a:r>
            <a:endParaRPr lang="ru-RU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Scaling</a:t>
            </a:r>
            <a:endParaRPr lang="ru-RU" altLang="en-US" smtClean="0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5791200" y="4191000"/>
            <a:ext cx="2590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149" name="Group 17"/>
          <p:cNvGrpSpPr>
            <a:grpSpLocks/>
          </p:cNvGrpSpPr>
          <p:nvPr/>
        </p:nvGrpSpPr>
        <p:grpSpPr bwMode="auto">
          <a:xfrm>
            <a:off x="1690688" y="3132138"/>
            <a:ext cx="442912" cy="434975"/>
            <a:chOff x="4329" y="1733"/>
            <a:chExt cx="279" cy="274"/>
          </a:xfrm>
        </p:grpSpPr>
        <p:sp>
          <p:nvSpPr>
            <p:cNvPr id="6159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50" name="Text Box 12"/>
          <p:cNvSpPr txBox="1">
            <a:spLocks noChangeArrowheads="1"/>
          </p:cNvSpPr>
          <p:nvPr/>
        </p:nvSpPr>
        <p:spPr bwMode="auto">
          <a:xfrm>
            <a:off x="1501775" y="35814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</a:rPr>
              <a:t>Corner</a:t>
            </a:r>
            <a:endParaRPr lang="ru-RU" altLang="en-US"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1219200" y="6100763"/>
            <a:ext cx="693420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Not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scaling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76600" y="2209800"/>
            <a:ext cx="5029200" cy="2159000"/>
            <a:chOff x="2064" y="1152"/>
            <a:chExt cx="3168" cy="1360"/>
          </a:xfrm>
        </p:grpSpPr>
        <p:grpSp>
          <p:nvGrpSpPr>
            <p:cNvPr id="6153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6157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4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6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514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19"/>
          <p:cNvSpPr>
            <a:spLocks/>
          </p:cNvSpPr>
          <p:nvPr/>
        </p:nvSpPr>
        <p:spPr bwMode="auto">
          <a:xfrm>
            <a:off x="3429000" y="2711450"/>
            <a:ext cx="1981200" cy="2057400"/>
          </a:xfrm>
          <a:custGeom>
            <a:avLst/>
            <a:gdLst>
              <a:gd name="T0" fmla="*/ 0 w 1584"/>
              <a:gd name="T1" fmla="*/ 2147483647 h 1392"/>
              <a:gd name="T2" fmla="*/ 2147483647 w 1584"/>
              <a:gd name="T3" fmla="*/ 2147483647 h 1392"/>
              <a:gd name="T4" fmla="*/ 2147483647 w 1584"/>
              <a:gd name="T5" fmla="*/ 2147483647 h 1392"/>
              <a:gd name="T6" fmla="*/ 2147483647 w 1584"/>
              <a:gd name="T7" fmla="*/ 2147483647 h 1392"/>
              <a:gd name="T8" fmla="*/ 2147483647 w 1584"/>
              <a:gd name="T9" fmla="*/ 2147483647 h 1392"/>
              <a:gd name="T10" fmla="*/ 2147483647 w 1584"/>
              <a:gd name="T11" fmla="*/ 2147483647 h 1392"/>
              <a:gd name="T12" fmla="*/ 2147483647 w 1584"/>
              <a:gd name="T13" fmla="*/ 2147483647 h 1392"/>
              <a:gd name="T14" fmla="*/ 2147483647 w 1584"/>
              <a:gd name="T15" fmla="*/ 2147483647 h 1392"/>
              <a:gd name="T16" fmla="*/ 2147483647 w 1584"/>
              <a:gd name="T17" fmla="*/ 2147483647 h 1392"/>
              <a:gd name="T18" fmla="*/ 2147483647 w 1584"/>
              <a:gd name="T19" fmla="*/ 0 h 13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4"/>
              <a:gd name="T31" fmla="*/ 0 h 1392"/>
              <a:gd name="T32" fmla="*/ 1584 w 1584"/>
              <a:gd name="T33" fmla="*/ 1392 h 13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4" h="1392">
                <a:moveTo>
                  <a:pt x="0" y="1248"/>
                </a:moveTo>
                <a:cubicBezTo>
                  <a:pt x="120" y="1320"/>
                  <a:pt x="240" y="1392"/>
                  <a:pt x="336" y="1344"/>
                </a:cubicBezTo>
                <a:cubicBezTo>
                  <a:pt x="432" y="1296"/>
                  <a:pt x="560" y="1088"/>
                  <a:pt x="576" y="960"/>
                </a:cubicBezTo>
                <a:cubicBezTo>
                  <a:pt x="592" y="832"/>
                  <a:pt x="440" y="672"/>
                  <a:pt x="432" y="576"/>
                </a:cubicBezTo>
                <a:cubicBezTo>
                  <a:pt x="424" y="480"/>
                  <a:pt x="464" y="416"/>
                  <a:pt x="528" y="384"/>
                </a:cubicBezTo>
                <a:cubicBezTo>
                  <a:pt x="592" y="352"/>
                  <a:pt x="728" y="352"/>
                  <a:pt x="816" y="384"/>
                </a:cubicBezTo>
                <a:cubicBezTo>
                  <a:pt x="904" y="416"/>
                  <a:pt x="992" y="584"/>
                  <a:pt x="1056" y="576"/>
                </a:cubicBezTo>
                <a:cubicBezTo>
                  <a:pt x="1120" y="568"/>
                  <a:pt x="1176" y="408"/>
                  <a:pt x="1200" y="336"/>
                </a:cubicBezTo>
                <a:cubicBezTo>
                  <a:pt x="1224" y="264"/>
                  <a:pt x="1136" y="200"/>
                  <a:pt x="1200" y="144"/>
                </a:cubicBezTo>
                <a:cubicBezTo>
                  <a:pt x="1264" y="88"/>
                  <a:pt x="1424" y="44"/>
                  <a:pt x="158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Scale invariant detection</a:t>
            </a:r>
            <a:endParaRPr lang="ru-RU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76663" y="2905125"/>
            <a:ext cx="795337" cy="800100"/>
            <a:chOff x="3548063" y="2524125"/>
            <a:chExt cx="795337" cy="800100"/>
          </a:xfrm>
        </p:grpSpPr>
        <p:sp>
          <p:nvSpPr>
            <p:cNvPr id="7180" name="Oval 21"/>
            <p:cNvSpPr>
              <a:spLocks noChangeArrowheads="1"/>
            </p:cNvSpPr>
            <p:nvPr/>
          </p:nvSpPr>
          <p:spPr bwMode="auto">
            <a:xfrm>
              <a:off x="3548063" y="2533650"/>
              <a:ext cx="795337" cy="79057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1" name="Oval 24"/>
            <p:cNvSpPr>
              <a:spLocks noChangeArrowheads="1"/>
            </p:cNvSpPr>
            <p:nvPr/>
          </p:nvSpPr>
          <p:spPr bwMode="auto">
            <a:xfrm>
              <a:off x="3548063" y="2524125"/>
              <a:ext cx="795337" cy="790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3962400" y="3105150"/>
            <a:ext cx="396875" cy="400050"/>
            <a:chOff x="3548063" y="2524125"/>
            <a:chExt cx="795337" cy="800100"/>
          </a:xfrm>
        </p:grpSpPr>
        <p:sp>
          <p:nvSpPr>
            <p:cNvPr id="7178" name="Oval 21"/>
            <p:cNvSpPr>
              <a:spLocks noChangeArrowheads="1"/>
            </p:cNvSpPr>
            <p:nvPr/>
          </p:nvSpPr>
          <p:spPr bwMode="auto">
            <a:xfrm>
              <a:off x="3548063" y="2533650"/>
              <a:ext cx="795337" cy="79057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9" name="Oval 24"/>
            <p:cNvSpPr>
              <a:spLocks noChangeArrowheads="1"/>
            </p:cNvSpPr>
            <p:nvPr/>
          </p:nvSpPr>
          <p:spPr bwMode="auto">
            <a:xfrm>
              <a:off x="3548063" y="2524125"/>
              <a:ext cx="795337" cy="790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971800" y="2133600"/>
            <a:ext cx="2386013" cy="2378075"/>
            <a:chOff x="3548063" y="2524125"/>
            <a:chExt cx="795337" cy="792843"/>
          </a:xfrm>
        </p:grpSpPr>
        <p:sp>
          <p:nvSpPr>
            <p:cNvPr id="7176" name="Oval 21"/>
            <p:cNvSpPr>
              <a:spLocks noChangeArrowheads="1"/>
            </p:cNvSpPr>
            <p:nvPr/>
          </p:nvSpPr>
          <p:spPr bwMode="auto">
            <a:xfrm>
              <a:off x="3548063" y="2526393"/>
              <a:ext cx="795337" cy="79057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7" name="Oval 24"/>
            <p:cNvSpPr>
              <a:spLocks noChangeArrowheads="1"/>
            </p:cNvSpPr>
            <p:nvPr/>
          </p:nvSpPr>
          <p:spPr bwMode="auto">
            <a:xfrm>
              <a:off x="3548063" y="2524125"/>
              <a:ext cx="795337" cy="790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734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029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Suppose you’re looking for corners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Key idea:  find scale that gives local maximum of </a:t>
            </a:r>
            <a:r>
              <a:rPr lang="en-US" i="1" dirty="0" smtClean="0"/>
              <a:t>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in both position and 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One definition of </a:t>
            </a:r>
            <a:r>
              <a:rPr lang="en-US" i="1" dirty="0" smtClean="0"/>
              <a:t>f</a:t>
            </a:r>
            <a:r>
              <a:rPr lang="en-US" dirty="0" smtClean="0"/>
              <a:t>: the Harris operator</a:t>
            </a:r>
          </a:p>
        </p:txBody>
      </p:sp>
    </p:spTree>
    <p:extLst>
      <p:ext uri="{BB962C8B-B14F-4D97-AF65-F5344CB8AC3E}">
        <p14:creationId xmlns:p14="http://schemas.microsoft.com/office/powerpoint/2010/main" val="243842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1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106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628650" y="1338470"/>
            <a:ext cx="7886700" cy="4838493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2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The three biggest problems in computer vision?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400" b="1" dirty="0" smtClean="0"/>
              <a:t>Registration</a:t>
            </a:r>
          </a:p>
          <a:p>
            <a:pPr marL="742950" indent="-742950">
              <a:buAutoNum type="arabicPeriod"/>
            </a:pPr>
            <a:endParaRPr lang="en-US" sz="4400" b="1" dirty="0" smtClean="0"/>
          </a:p>
          <a:p>
            <a:pPr marL="742950" indent="-742950">
              <a:buAutoNum type="arabicPeriod"/>
            </a:pPr>
            <a:r>
              <a:rPr lang="en-US" sz="4400" b="1" dirty="0" smtClean="0"/>
              <a:t>Registration</a:t>
            </a:r>
          </a:p>
          <a:p>
            <a:pPr marL="742950" indent="-742950">
              <a:buAutoNum type="arabicPeriod"/>
            </a:pPr>
            <a:endParaRPr lang="en-US" sz="4400" b="1" dirty="0" smtClean="0"/>
          </a:p>
          <a:p>
            <a:pPr marL="742950" indent="-742950">
              <a:buAutoNum type="arabicPeriod"/>
            </a:pPr>
            <a:r>
              <a:rPr lang="en-US" sz="4400" b="1" dirty="0" smtClean="0"/>
              <a:t>Registration</a:t>
            </a:r>
            <a:endParaRPr lang="en-US" sz="4400" b="1" dirty="0"/>
          </a:p>
        </p:txBody>
      </p:sp>
      <p:pic>
        <p:nvPicPr>
          <p:cNvPr id="61442" name="Picture 2" descr="https://www.cs.cmu.edu/sites/default/files/kanade_b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8" y="1825625"/>
            <a:ext cx="3545785" cy="39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5533" y="5753448"/>
            <a:ext cx="2351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Takeo </a:t>
            </a:r>
            <a:r>
              <a:rPr lang="en-US" sz="2000" dirty="0" err="1" smtClean="0"/>
              <a:t>Kanade</a:t>
            </a:r>
            <a:r>
              <a:rPr lang="en-US" sz="2000" dirty="0" smtClean="0"/>
              <a:t> (CMU)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142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7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14127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1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22314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5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14736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8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9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42584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3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33027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Implementation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Instead of computing </a:t>
            </a:r>
            <a:r>
              <a:rPr lang="en-US" altLang="en-US" i="1" smtClean="0"/>
              <a:t>f</a:t>
            </a:r>
            <a:r>
              <a:rPr lang="en-US" altLang="en-US" smtClean="0"/>
              <a:t> for larger and larger windows, we can implement using a fixed window size with a Gaussian pyramid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00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800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62063" y="4060825"/>
            <a:ext cx="273050" cy="271463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3463" y="3635375"/>
            <a:ext cx="273050" cy="273050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38938" y="3451225"/>
            <a:ext cx="271462" cy="271463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39063" y="3352800"/>
            <a:ext cx="273050" cy="271463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6" name="TextBox 15"/>
          <p:cNvSpPr txBox="1">
            <a:spLocks noChangeArrowheads="1"/>
          </p:cNvSpPr>
          <p:nvPr/>
        </p:nvSpPr>
        <p:spPr bwMode="auto">
          <a:xfrm>
            <a:off x="4876800" y="53340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(sometimes need to create in-between levels, e.g. a ¾-size image)</a:t>
            </a:r>
          </a:p>
        </p:txBody>
      </p:sp>
    </p:spTree>
    <p:extLst>
      <p:ext uri="{BB962C8B-B14F-4D97-AF65-F5344CB8AC3E}">
        <p14:creationId xmlns:p14="http://schemas.microsoft.com/office/powerpoint/2010/main" val="351621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>
          <a:xfrm>
            <a:off x="628650" y="1172817"/>
            <a:ext cx="7886700" cy="5004146"/>
          </a:xfrm>
        </p:spPr>
        <p:txBody>
          <a:bodyPr/>
          <a:lstStyle/>
          <a:p>
            <a:pPr eaLnBrk="1" hangingPunct="1"/>
            <a:r>
              <a:rPr lang="en-US" dirty="0" smtClean="0"/>
              <a:t>Difference-of-Gaussian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54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769936" y="2138362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45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321"/>
          </a:xfrm>
        </p:spPr>
        <p:txBody>
          <a:bodyPr/>
          <a:lstStyle/>
          <a:p>
            <a:r>
              <a:rPr lang="en-US" dirty="0" err="1" smtClean="0"/>
              <a:t>DoG</a:t>
            </a:r>
            <a:r>
              <a:rPr lang="en-US" dirty="0" smtClean="0"/>
              <a:t> – Efficient Computation</a:t>
            </a:r>
            <a:endParaRPr lang="de-CH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628650" y="1278835"/>
            <a:ext cx="7886700" cy="4898128"/>
          </a:xfrm>
        </p:spPr>
        <p:txBody>
          <a:bodyPr/>
          <a:lstStyle/>
          <a:p>
            <a:r>
              <a:rPr lang="en-US" dirty="0" smtClean="0"/>
              <a:t>Computation in Gaussian scale pyramid</a:t>
            </a:r>
            <a:endParaRPr lang="de-CH" dirty="0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409575" y="1703351"/>
            <a:ext cx="8629789" cy="4483100"/>
            <a:chOff x="299979" y="1638265"/>
            <a:chExt cx="8629908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714" y="1638265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760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88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93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 local </a:t>
            </a:r>
            <a:r>
              <a:rPr lang="en-US" dirty="0"/>
              <a:t>maxima in </a:t>
            </a:r>
            <a:r>
              <a:rPr lang="en-US" dirty="0" smtClean="0"/>
              <a:t>position-scale space </a:t>
            </a:r>
            <a:r>
              <a:rPr lang="en-US" dirty="0"/>
              <a:t>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2484438" y="1163638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84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endParaRPr lang="en-US" b="1" i="1"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2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3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4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5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6140450" y="1560513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2313" y="5010150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latin typeface="+mj-lt"/>
                <a:sym typeface="Symbol"/>
              </a:rPr>
              <a:t></a:t>
            </a:r>
            <a:r>
              <a:rPr lang="en-US" b="1" dirty="0">
                <a:latin typeface="+mj-lt"/>
                <a:sym typeface="Symbol"/>
              </a:rPr>
              <a:t> L</a:t>
            </a:r>
            <a:r>
              <a:rPr lang="pl-PL" b="1" dirty="0">
                <a:latin typeface="+mj-lt"/>
              </a:rPr>
              <a:t>ist of</a:t>
            </a:r>
            <a:r>
              <a:rPr lang="en-US" b="1" dirty="0">
                <a:latin typeface="+mj-lt"/>
              </a:rPr>
              <a:t>       </a:t>
            </a:r>
            <a:br>
              <a:rPr lang="en-US" b="1" dirty="0">
                <a:latin typeface="+mj-lt"/>
              </a:rPr>
            </a:br>
            <a:r>
              <a:rPr lang="en-US" b="1" i="1" dirty="0">
                <a:latin typeface="+mj-lt"/>
              </a:rPr>
              <a:t>    </a:t>
            </a:r>
            <a:r>
              <a:rPr lang="pl-PL" b="1" i="1" dirty="0">
                <a:latin typeface="+mj-lt"/>
              </a:rPr>
              <a:t>(x, y, s)</a:t>
            </a:r>
            <a:endParaRPr lang="en-US" b="1" i="1" dirty="0">
              <a:latin typeface="+mj-lt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28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13791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Example: automatic </a:t>
            </a:r>
            <a:r>
              <a:rPr lang="en-US" altLang="en-US" dirty="0"/>
              <a:t>panoramas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8" y="4222750"/>
            <a:ext cx="8467725" cy="235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76325"/>
            <a:ext cx="811053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>
            <a:off x="4137025" y="3733800"/>
            <a:ext cx="762000" cy="58737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761288" y="6581775"/>
            <a:ext cx="1382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Matt Brown</a:t>
            </a:r>
          </a:p>
        </p:txBody>
      </p:sp>
    </p:spTree>
    <p:extLst>
      <p:ext uri="{BB962C8B-B14F-4D97-AF65-F5344CB8AC3E}">
        <p14:creationId xmlns:p14="http://schemas.microsoft.com/office/powerpoint/2010/main" val="34656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Difference-of-Gaussian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31" y="1825625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0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2819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Maximally Stable Extremal Regions </a:t>
            </a:r>
            <a:r>
              <a:rPr lang="en-US" sz="1800" smtClean="0"/>
              <a:t>[Matas ‘02]</a:t>
            </a:r>
            <a:endParaRPr lang="de-CH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Based on Watershed segmentation algorithm</a:t>
            </a:r>
          </a:p>
          <a:p>
            <a:pPr eaLnBrk="1" hangingPunct="1"/>
            <a:r>
              <a:rPr lang="en-US" smtClean="0"/>
              <a:t>Select regions that stay stable over a large parameter range</a:t>
            </a:r>
            <a:endParaRPr lang="de-CH" smtClean="0"/>
          </a:p>
          <a:p>
            <a:pPr eaLnBrk="1" hangingPunct="1"/>
            <a:endParaRPr lang="de-CH" smtClean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68" y="3500628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6" y="3500628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769268" y="3500628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1769268" y="3500628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592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Example Results: MSER</a:t>
            </a:r>
            <a:endParaRPr lang="de-CH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/>
              <a:pPr algn="l">
                <a:defRPr/>
              </a:pPr>
              <a:t>73</a:t>
            </a:fld>
            <a:endParaRPr lang="de-DE" smtClean="0"/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7463" y="4414838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4035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6009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50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 txBox="1">
            <a:spLocks noChangeArrowheads="1"/>
          </p:cNvSpPr>
          <p:nvPr/>
        </p:nvSpPr>
        <p:spPr bwMode="auto">
          <a:xfrm>
            <a:off x="685800" y="13716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Basic idea: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Take 16x16 square window around detected feature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edge orientation (angle of the gradient - 90</a:t>
            </a:r>
            <a:r>
              <a:rPr lang="en-US" altLang="en-US">
                <a:sym typeface="Symbol" panose="05050102010706020507" pitchFamily="18" charset="2"/>
              </a:rPr>
              <a:t></a:t>
            </a:r>
            <a:r>
              <a:rPr lang="en-US" altLang="en-US"/>
              <a:t>) for each pixel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Throw out weak edges (threshold gradient magnitude)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Create histogram of surviving edge orientations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66FF"/>
                </a:solidFill>
              </a:rPr>
              <a:t>S</a:t>
            </a:r>
            <a:r>
              <a:rPr lang="en-US" altLang="en-US" smtClean="0"/>
              <a:t>cale </a:t>
            </a:r>
            <a:r>
              <a:rPr lang="en-US" altLang="en-US" smtClean="0">
                <a:solidFill>
                  <a:srgbClr val="0066FF"/>
                </a:solidFill>
              </a:rPr>
              <a:t>I</a:t>
            </a:r>
            <a:r>
              <a:rPr lang="en-US" altLang="en-US" smtClean="0"/>
              <a:t>nvariant </a:t>
            </a:r>
            <a:r>
              <a:rPr lang="en-US" altLang="en-US" smtClean="0">
                <a:solidFill>
                  <a:srgbClr val="0066FF"/>
                </a:solidFill>
              </a:rPr>
              <a:t>F</a:t>
            </a:r>
            <a:r>
              <a:rPr lang="en-US" altLang="en-US" smtClean="0"/>
              <a:t>eature </a:t>
            </a:r>
            <a:r>
              <a:rPr lang="en-US" altLang="en-US" smtClean="0">
                <a:solidFill>
                  <a:srgbClr val="0066FF"/>
                </a:solidFill>
              </a:rPr>
              <a:t>T</a:t>
            </a:r>
            <a:r>
              <a:rPr lang="en-US" altLang="en-US" smtClean="0"/>
              <a:t>ransform</a:t>
            </a:r>
          </a:p>
        </p:txBody>
      </p:sp>
      <p:sp>
        <p:nvSpPr>
          <p:cNvPr id="36868" name="Rectangle 14"/>
          <p:cNvSpPr>
            <a:spLocks noChangeArrowheads="1"/>
          </p:cNvSpPr>
          <p:nvPr/>
        </p:nvSpPr>
        <p:spPr bwMode="auto">
          <a:xfrm>
            <a:off x="6473825" y="6550025"/>
            <a:ext cx="267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Adapted from slide by David Lowe</a:t>
            </a:r>
          </a:p>
        </p:txBody>
      </p:sp>
      <p:pic>
        <p:nvPicPr>
          <p:cNvPr id="36869" name="Picture 4" descr="desc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116263"/>
            <a:ext cx="65801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1"/>
          <p:cNvSpPr>
            <a:spLocks noChangeArrowheads="1"/>
          </p:cNvSpPr>
          <p:nvPr/>
        </p:nvSpPr>
        <p:spPr bwMode="auto">
          <a:xfrm>
            <a:off x="5562600" y="3116263"/>
            <a:ext cx="2590800" cy="313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6871" name="Group 26"/>
          <p:cNvGrpSpPr>
            <a:grpSpLocks/>
          </p:cNvGrpSpPr>
          <p:nvPr/>
        </p:nvGrpSpPr>
        <p:grpSpPr bwMode="auto">
          <a:xfrm>
            <a:off x="5715000" y="3268663"/>
            <a:ext cx="2362200" cy="1300162"/>
            <a:chOff x="5715000" y="4343400"/>
            <a:chExt cx="2362200" cy="1299865"/>
          </a:xfrm>
        </p:grpSpPr>
        <p:cxnSp>
          <p:nvCxnSpPr>
            <p:cNvPr id="36883" name="Straight Arrow Connector 13"/>
            <p:cNvCxnSpPr>
              <a:cxnSpLocks noChangeShapeType="1"/>
            </p:cNvCxnSpPr>
            <p:nvPr/>
          </p:nvCxnSpPr>
          <p:spPr bwMode="auto">
            <a:xfrm>
              <a:off x="5791200" y="5256212"/>
              <a:ext cx="21336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4" name="Rectangle 20"/>
            <p:cNvSpPr>
              <a:spLocks noChangeArrowheads="1"/>
            </p:cNvSpPr>
            <p:nvPr/>
          </p:nvSpPr>
          <p:spPr bwMode="auto">
            <a:xfrm>
              <a:off x="5791200" y="4343400"/>
              <a:ext cx="228600" cy="9128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5" name="Rectangle 15"/>
            <p:cNvSpPr>
              <a:spLocks noChangeArrowheads="1"/>
            </p:cNvSpPr>
            <p:nvPr/>
          </p:nvSpPr>
          <p:spPr bwMode="auto">
            <a:xfrm>
              <a:off x="6019800" y="4800600"/>
              <a:ext cx="228600" cy="4556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6" name="Rectangle 16"/>
            <p:cNvSpPr>
              <a:spLocks noChangeArrowheads="1"/>
            </p:cNvSpPr>
            <p:nvPr/>
          </p:nvSpPr>
          <p:spPr bwMode="auto">
            <a:xfrm>
              <a:off x="62484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7" name="Rectangle 17"/>
            <p:cNvSpPr>
              <a:spLocks noChangeArrowheads="1"/>
            </p:cNvSpPr>
            <p:nvPr/>
          </p:nvSpPr>
          <p:spPr bwMode="auto">
            <a:xfrm>
              <a:off x="6477000" y="5177134"/>
              <a:ext cx="228600" cy="790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8" name="Rectangle 18"/>
            <p:cNvSpPr>
              <a:spLocks noChangeArrowheads="1"/>
            </p:cNvSpPr>
            <p:nvPr/>
          </p:nvSpPr>
          <p:spPr bwMode="auto">
            <a:xfrm>
              <a:off x="67056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9" name="Rectangle 19"/>
            <p:cNvSpPr>
              <a:spLocks noChangeArrowheads="1"/>
            </p:cNvSpPr>
            <p:nvPr/>
          </p:nvSpPr>
          <p:spPr bwMode="auto">
            <a:xfrm>
              <a:off x="6934200" y="5177134"/>
              <a:ext cx="228600" cy="7907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0" name="Rectangle 20"/>
            <p:cNvSpPr>
              <a:spLocks noChangeArrowheads="1"/>
            </p:cNvSpPr>
            <p:nvPr/>
          </p:nvSpPr>
          <p:spPr bwMode="auto">
            <a:xfrm>
              <a:off x="71628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1" name="Rectangle 21"/>
            <p:cNvSpPr>
              <a:spLocks noChangeArrowheads="1"/>
            </p:cNvSpPr>
            <p:nvPr/>
          </p:nvSpPr>
          <p:spPr bwMode="auto">
            <a:xfrm>
              <a:off x="7391400" y="4953000"/>
              <a:ext cx="228600" cy="3048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2" name="TextBox 23"/>
            <p:cNvSpPr txBox="1">
              <a:spLocks noChangeArrowheads="1"/>
            </p:cNvSpPr>
            <p:nvPr/>
          </p:nvSpPr>
          <p:spPr bwMode="auto">
            <a:xfrm>
              <a:off x="5715000" y="5181408"/>
              <a:ext cx="457200" cy="46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6893" name="TextBox 24"/>
            <p:cNvSpPr txBox="1">
              <a:spLocks noChangeArrowheads="1"/>
            </p:cNvSpPr>
            <p:nvPr/>
          </p:nvSpPr>
          <p:spPr bwMode="auto">
            <a:xfrm>
              <a:off x="7239000" y="5176647"/>
              <a:ext cx="838200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  <a:sym typeface="Symbol" panose="05050102010706020507" pitchFamily="18" charset="2"/>
                </a:rPr>
                <a:t>2</a:t>
              </a:r>
              <a:r>
                <a:rPr lang="el-GR" altLang="en-US">
                  <a:latin typeface="Arial" panose="020B0604020202020204" pitchFamily="34" charset="0"/>
                  <a:sym typeface="Symbol" panose="05050102010706020507" pitchFamily="18" charset="2"/>
                </a:rPr>
                <a:t>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5921375" y="4498975"/>
            <a:ext cx="185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angle histogram</a:t>
            </a:r>
          </a:p>
        </p:txBody>
      </p:sp>
      <p:grpSp>
        <p:nvGrpSpPr>
          <p:cNvPr id="36873" name="Group 46"/>
          <p:cNvGrpSpPr>
            <a:grpSpLocks/>
          </p:cNvGrpSpPr>
          <p:nvPr/>
        </p:nvGrpSpPr>
        <p:grpSpPr bwMode="auto">
          <a:xfrm>
            <a:off x="6324600" y="5173663"/>
            <a:ext cx="1219200" cy="762000"/>
            <a:chOff x="6324600" y="4953000"/>
            <a:chExt cx="1219200" cy="762000"/>
          </a:xfrm>
        </p:grpSpPr>
        <p:cxnSp>
          <p:nvCxnSpPr>
            <p:cNvPr id="36874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5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6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7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8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9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0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1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2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857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SIFT descriptor</a:t>
            </a:r>
          </a:p>
        </p:txBody>
      </p:sp>
      <p:pic>
        <p:nvPicPr>
          <p:cNvPr id="37891" name="Picture 4" descr="desc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 txBox="1">
            <a:spLocks noChangeArrowheads="1"/>
          </p:cNvSpPr>
          <p:nvPr/>
        </p:nvSpPr>
        <p:spPr bwMode="auto">
          <a:xfrm>
            <a:off x="685800" y="13716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Full version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Divide the 16x16 window into a 4x4 grid of cells (2x2 case shown below)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an orientation histogram for each cell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16 cells * 8 orientations = 128 dimensional descriptor</a:t>
            </a:r>
          </a:p>
          <a:p>
            <a:pPr lvl="1" eaLnBrk="1" hangingPunct="1">
              <a:spcBef>
                <a:spcPct val="20000"/>
              </a:spcBef>
            </a:pPr>
            <a:endParaRPr lang="en-US" altLang="en-US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37893" name="Rectangle 14"/>
          <p:cNvSpPr>
            <a:spLocks noChangeArrowheads="1"/>
          </p:cNvSpPr>
          <p:nvPr/>
        </p:nvSpPr>
        <p:spPr bwMode="auto">
          <a:xfrm>
            <a:off x="6473825" y="6550025"/>
            <a:ext cx="267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185556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0523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6905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4648200" cy="35179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003925" y="1736725"/>
            <a:ext cx="1423988" cy="2057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900" dirty="0">
                <a:latin typeface="Algerian" pitchFamily="82" charset="0"/>
              </a:rPr>
              <a:t>A</a:t>
            </a:r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3124200" y="34290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3810000" y="42672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3352800" y="41910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43600" y="32766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6477000" y="21336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6705600" y="28956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7162800" y="32004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V="1">
            <a:off x="3427413" y="2357438"/>
            <a:ext cx="2897187" cy="1069975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V="1">
            <a:off x="3505200" y="3048000"/>
            <a:ext cx="3048000" cy="1143000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V="1">
            <a:off x="4114800" y="3352800"/>
            <a:ext cx="2971800" cy="914400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flipV="1">
            <a:off x="3124200" y="3429000"/>
            <a:ext cx="2743200" cy="990600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>
                <a:latin typeface="+mj-lt"/>
                <a:sym typeface="Symbol" pitchFamily="18" charset="2"/>
              </a:rPr>
              <a:t>Example: fitting an 2D shape template</a:t>
            </a:r>
            <a:endParaRPr lang="en-US" sz="3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7913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Silvio Savarese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SIFT Example</a:t>
            </a: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676400"/>
            <a:ext cx="2857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2323" name="Picture 3" descr="C:\snavely\matlab\A2P3\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2857500" cy="4343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4191000" y="3276600"/>
            <a:ext cx="838200" cy="8382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sift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15000" y="6019800"/>
            <a:ext cx="2001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/>
              <a:t>868 SIFT features</a:t>
            </a:r>
          </a:p>
        </p:txBody>
      </p:sp>
    </p:spTree>
    <p:extLst>
      <p:ext uri="{BB962C8B-B14F-4D97-AF65-F5344CB8AC3E}">
        <p14:creationId xmlns:p14="http://schemas.microsoft.com/office/powerpoint/2010/main" val="60430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matching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51524" cy="43513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Given a feature in I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, how to find the best match in I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?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dirty="0" smtClean="0"/>
              <a:t>Define distance function that compares two descriptors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dirty="0" smtClean="0"/>
              <a:t>Test all the features in I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find the one with min distance</a:t>
            </a:r>
          </a:p>
        </p:txBody>
      </p:sp>
    </p:spTree>
    <p:extLst>
      <p:ext uri="{BB962C8B-B14F-4D97-AF65-F5344CB8AC3E}">
        <p14:creationId xmlns:p14="http://schemas.microsoft.com/office/powerpoint/2010/main" val="26532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868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 smtClean="0"/>
              <a:t>How to define the difference between two features </a:t>
            </a:r>
            <a:r>
              <a:rPr lang="en-US" altLang="en-US" sz="2800" i="1" dirty="0" smtClean="0"/>
              <a:t>f</a:t>
            </a:r>
            <a:r>
              <a:rPr lang="en-US" altLang="en-US" sz="2800" baseline="-25000" dirty="0" smtClean="0"/>
              <a:t>1</a:t>
            </a:r>
            <a:r>
              <a:rPr lang="en-US" altLang="en-US" sz="2800" dirty="0" smtClean="0"/>
              <a:t>, </a:t>
            </a:r>
            <a:r>
              <a:rPr lang="en-US" altLang="en-US" sz="2800" i="1" dirty="0" smtClean="0"/>
              <a:t>f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?</a:t>
            </a:r>
          </a:p>
          <a:p>
            <a:pPr marL="914400" lvl="1" indent="-457200"/>
            <a:r>
              <a:rPr lang="en-US" altLang="en-US" sz="2400" dirty="0" smtClean="0"/>
              <a:t>Simple approach: L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distance, ||f</a:t>
            </a:r>
            <a:r>
              <a:rPr lang="en-US" altLang="en-US" sz="2400" baseline="-25000" dirty="0" smtClean="0"/>
              <a:t>1</a:t>
            </a:r>
            <a:r>
              <a:rPr lang="en-US" altLang="en-US" sz="2400" dirty="0" smtClean="0"/>
              <a:t> - f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|| </a:t>
            </a:r>
            <a:endParaRPr lang="en-US" altLang="en-US" sz="1600" dirty="0" smtClean="0"/>
          </a:p>
          <a:p>
            <a:pPr marL="914400" lvl="1" indent="-457200"/>
            <a:r>
              <a:rPr lang="en-US" altLang="en-US" sz="2400" dirty="0" smtClean="0"/>
              <a:t>can give good scores to ambiguous (incorrect) matches </a:t>
            </a:r>
          </a:p>
        </p:txBody>
      </p:sp>
      <p:pic>
        <p:nvPicPr>
          <p:cNvPr id="5124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1219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126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14"/>
          <p:cNvSpPr>
            <a:spLocks noChangeArrowheads="1"/>
          </p:cNvSpPr>
          <p:nvPr/>
        </p:nvSpPr>
        <p:spPr bwMode="auto">
          <a:xfrm>
            <a:off x="2239963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6737350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1219200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8015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8015288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569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9" grpId="0"/>
      <p:bldP spid="71690" grpId="0" animBg="1"/>
      <p:bldP spid="7169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219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148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1219200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8015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8015288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152" name="Rectangle 13"/>
          <p:cNvSpPr>
            <a:spLocks noChangeArrowheads="1"/>
          </p:cNvSpPr>
          <p:nvPr/>
        </p:nvSpPr>
        <p:spPr bwMode="auto">
          <a:xfrm>
            <a:off x="7216775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3" name="Rectangle 13"/>
          <p:cNvSpPr>
            <a:spLocks noChangeArrowheads="1"/>
          </p:cNvSpPr>
          <p:nvPr/>
        </p:nvSpPr>
        <p:spPr bwMode="auto">
          <a:xfrm>
            <a:off x="7216775" y="35433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aseline="30000">
                <a:solidFill>
                  <a:srgbClr val="FFFF00"/>
                </a:solidFill>
                <a:latin typeface="Arial" panose="020B0604020202020204" pitchFamily="34" charset="0"/>
              </a:rPr>
              <a:t>'</a:t>
            </a:r>
          </a:p>
        </p:txBody>
      </p:sp>
      <p:sp>
        <p:nvSpPr>
          <p:cNvPr id="6155" name="Content Placeholder 2"/>
          <p:cNvSpPr txBox="1">
            <a:spLocks/>
          </p:cNvSpPr>
          <p:nvPr/>
        </p:nvSpPr>
        <p:spPr bwMode="auto">
          <a:xfrm>
            <a:off x="381000" y="12954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/>
              <a:t>How to define the difference between two features </a:t>
            </a:r>
            <a:r>
              <a:rPr lang="en-US" altLang="en-US" sz="2800" i="1" dirty="0"/>
              <a:t>f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, </a:t>
            </a:r>
            <a:r>
              <a:rPr lang="en-US" altLang="en-US" sz="2800" i="1" dirty="0"/>
              <a:t>f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?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Better approach:  ratio distance = ||f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- 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|| / ||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- 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’ ||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/>
              <a:t>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is best SSD match to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in I</a:t>
            </a:r>
            <a:r>
              <a:rPr lang="en-US" altLang="en-US" sz="2000" baseline="-25000" dirty="0"/>
              <a:t>2</a:t>
            </a:r>
            <a:endParaRPr lang="en-US" altLang="en-US" sz="2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/>
              <a:t>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’  is  2</a:t>
            </a:r>
            <a:r>
              <a:rPr lang="en-US" altLang="en-US" sz="2000" baseline="30000" dirty="0"/>
              <a:t>nd</a:t>
            </a:r>
            <a:r>
              <a:rPr lang="en-US" altLang="en-US" sz="2000" dirty="0"/>
              <a:t> best SSD match to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in I</a:t>
            </a:r>
            <a:r>
              <a:rPr lang="en-US" altLang="en-US" sz="2000" baseline="-25000" dirty="0"/>
              <a:t>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/>
              <a:t>gives large values for ambiguous matches</a:t>
            </a:r>
            <a:endParaRPr lang="en-US" altLang="en-US" sz="2000" baseline="30000" dirty="0"/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2239963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6737350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Feature distance</a:t>
            </a:r>
          </a:p>
        </p:txBody>
      </p:sp>
    </p:spTree>
    <p:extLst>
      <p:ext uri="{BB962C8B-B14F-4D97-AF65-F5344CB8AC3E}">
        <p14:creationId xmlns:p14="http://schemas.microsoft.com/office/powerpoint/2010/main" val="259572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matching example</a:t>
            </a:r>
          </a:p>
        </p:txBody>
      </p:sp>
      <p:pic>
        <p:nvPicPr>
          <p:cNvPr id="5" name="Picture 2" descr="C:\snavely\matlab\A2P3\sea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267200" cy="370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25908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53440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56000" y="58674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/>
              <a:t>51 matches</a:t>
            </a:r>
          </a:p>
        </p:txBody>
      </p:sp>
    </p:spTree>
    <p:extLst>
      <p:ext uri="{BB962C8B-B14F-4D97-AF65-F5344CB8AC3E}">
        <p14:creationId xmlns:p14="http://schemas.microsoft.com/office/powerpoint/2010/main" val="1180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matching example</a:t>
            </a:r>
          </a:p>
        </p:txBody>
      </p:sp>
      <p:pic>
        <p:nvPicPr>
          <p:cNvPr id="4" name="Picture 2" descr="C:\snavely\matlab\A2P3\sea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267200" cy="370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6" name="Picture 2" descr="C:\snavely\matlab\A2P3\templat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828800"/>
            <a:ext cx="2406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534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56000" y="58674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/>
              <a:t>58 matches</a:t>
            </a:r>
          </a:p>
        </p:txBody>
      </p:sp>
    </p:spTree>
    <p:extLst>
      <p:ext uri="{BB962C8B-B14F-4D97-AF65-F5344CB8AC3E}">
        <p14:creationId xmlns:p14="http://schemas.microsoft.com/office/powerpoint/2010/main" val="220323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Evaluating the results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/>
              <a:t>How can we measure the performance of a feature matcher?</a:t>
            </a:r>
          </a:p>
        </p:txBody>
      </p:sp>
      <p:pic>
        <p:nvPicPr>
          <p:cNvPr id="73732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621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0574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2438400" y="26241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5" name="Rectangle 8"/>
          <p:cNvSpPr>
            <a:spLocks noChangeArrowheads="1"/>
          </p:cNvSpPr>
          <p:nvPr/>
        </p:nvSpPr>
        <p:spPr bwMode="auto">
          <a:xfrm>
            <a:off x="6365875" y="25876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6" name="Rectangle 9"/>
          <p:cNvSpPr>
            <a:spLocks noChangeArrowheads="1"/>
          </p:cNvSpPr>
          <p:nvPr/>
        </p:nvSpPr>
        <p:spPr bwMode="auto">
          <a:xfrm>
            <a:off x="1752600" y="2471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7" name="Rectangle 10"/>
          <p:cNvSpPr>
            <a:spLocks noChangeArrowheads="1"/>
          </p:cNvSpPr>
          <p:nvPr/>
        </p:nvSpPr>
        <p:spPr bwMode="auto">
          <a:xfrm>
            <a:off x="5715000" y="22431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8" name="Rectangle 11"/>
          <p:cNvSpPr>
            <a:spLocks noChangeArrowheads="1"/>
          </p:cNvSpPr>
          <p:nvPr/>
        </p:nvSpPr>
        <p:spPr bwMode="auto">
          <a:xfrm>
            <a:off x="15240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9" name="Rectangle 12"/>
          <p:cNvSpPr>
            <a:spLocks noChangeArrowheads="1"/>
          </p:cNvSpPr>
          <p:nvPr/>
        </p:nvSpPr>
        <p:spPr bwMode="auto">
          <a:xfrm>
            <a:off x="5410200" y="2928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40" name="Line 13"/>
          <p:cNvSpPr>
            <a:spLocks noChangeShapeType="1"/>
          </p:cNvSpPr>
          <p:nvPr/>
        </p:nvSpPr>
        <p:spPr bwMode="auto">
          <a:xfrm flipV="1">
            <a:off x="1905000" y="23066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181475" y="21510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50</a:t>
            </a:r>
            <a:endParaRPr lang="en-US" altLang="en-US" sz="20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3742" name="Line 15"/>
          <p:cNvSpPr>
            <a:spLocks noChangeShapeType="1"/>
          </p:cNvSpPr>
          <p:nvPr/>
        </p:nvSpPr>
        <p:spPr bwMode="auto">
          <a:xfrm flipV="1">
            <a:off x="2590800" y="26241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Rectangle 16"/>
          <p:cNvSpPr>
            <a:spLocks noChangeArrowheads="1"/>
          </p:cNvSpPr>
          <p:nvPr/>
        </p:nvSpPr>
        <p:spPr bwMode="auto">
          <a:xfrm>
            <a:off x="4267200" y="24717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75</a:t>
            </a:r>
            <a:endParaRPr lang="en-US" altLang="en-US" sz="20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3744" name="Freeform 17"/>
          <p:cNvSpPr>
            <a:spLocks/>
          </p:cNvSpPr>
          <p:nvPr/>
        </p:nvSpPr>
        <p:spPr bwMode="auto">
          <a:xfrm>
            <a:off x="1562100" y="2243138"/>
            <a:ext cx="3848100" cy="1155700"/>
          </a:xfrm>
          <a:custGeom>
            <a:avLst/>
            <a:gdLst>
              <a:gd name="T0" fmla="*/ 38100 w 2424"/>
              <a:gd name="T1" fmla="*/ 0 h 728"/>
              <a:gd name="T2" fmla="*/ 114300 w 2424"/>
              <a:gd name="T3" fmla="*/ 838200 h 728"/>
              <a:gd name="T4" fmla="*/ 723900 w 2424"/>
              <a:gd name="T5" fmla="*/ 1143000 h 728"/>
              <a:gd name="T6" fmla="*/ 3848100 w 2424"/>
              <a:gd name="T7" fmla="*/ 76200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Rectangle 18"/>
          <p:cNvSpPr>
            <a:spLocks noChangeArrowheads="1"/>
          </p:cNvSpPr>
          <p:nvPr/>
        </p:nvSpPr>
        <p:spPr bwMode="auto">
          <a:xfrm>
            <a:off x="4191000" y="29289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200</a:t>
            </a:r>
            <a:endParaRPr lang="en-US" altLang="en-US" sz="20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3746" name="Rectangle 19"/>
          <p:cNvSpPr>
            <a:spLocks noChangeArrowheads="1"/>
          </p:cNvSpPr>
          <p:nvPr/>
        </p:nvSpPr>
        <p:spPr bwMode="auto">
          <a:xfrm>
            <a:off x="3657600" y="4616450"/>
            <a:ext cx="18700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feature distance</a:t>
            </a:r>
            <a:endParaRPr lang="en-US" altLang="en-US" sz="2000" baseline="-25000"/>
          </a:p>
        </p:txBody>
      </p:sp>
      <p:sp>
        <p:nvSpPr>
          <p:cNvPr id="73747" name="Line 20"/>
          <p:cNvSpPr>
            <a:spLocks noChangeShapeType="1"/>
          </p:cNvSpPr>
          <p:nvPr/>
        </p:nvSpPr>
        <p:spPr bwMode="auto">
          <a:xfrm flipH="1" flipV="1">
            <a:off x="4495800" y="3429000"/>
            <a:ext cx="76200" cy="1187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73735" grpId="0" animBg="1"/>
      <p:bldP spid="73736" grpId="0" animBg="1"/>
      <p:bldP spid="73737" grpId="0" animBg="1"/>
      <p:bldP spid="73738" grpId="0" animBg="1"/>
      <p:bldP spid="73739" grpId="0" animBg="1"/>
      <p:bldP spid="73740" grpId="0" animBg="1"/>
      <p:bldP spid="73741" grpId="0" animBg="1"/>
      <p:bldP spid="73742" grpId="0" animBg="1"/>
      <p:bldP spid="73743" grpId="0" animBg="1"/>
      <p:bldP spid="73744" grpId="0" animBg="1"/>
      <p:bldP spid="73745" grpId="0" animBg="1"/>
      <p:bldP spid="73746" grpId="0" animBg="1"/>
      <p:bldP spid="7374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True/false positives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28800"/>
            <a:ext cx="8229600" cy="5105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 distance threshold affects performance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dirty="0" smtClean="0"/>
              <a:t>True positives = # of detected matches that are correct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dirty="0" smtClean="0"/>
              <a:t>Suppose we want to maximize these—how to choose threshold?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dirty="0" smtClean="0"/>
              <a:t>False positives = # of detected matches that are incorrect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dirty="0" smtClean="0"/>
              <a:t>Suppose we want to minimize these—how to choose threshold?</a:t>
            </a:r>
          </a:p>
        </p:txBody>
      </p:sp>
      <p:pic>
        <p:nvPicPr>
          <p:cNvPr id="10244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73275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068513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438400" y="26352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365875" y="2598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752600" y="24828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5715000" y="22542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524000" y="21018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410200" y="29400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1905000" y="2317750"/>
            <a:ext cx="3810000" cy="22860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4181475" y="2162175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00B050"/>
                </a:solidFill>
                <a:latin typeface="Arial" panose="020B0604020202020204" pitchFamily="34" charset="0"/>
              </a:rPr>
              <a:t>50</a:t>
            </a:r>
            <a:endParaRPr lang="en-US" altLang="en-US" sz="2000" baseline="-250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V="1">
            <a:off x="2590800" y="2635250"/>
            <a:ext cx="3775075" cy="7620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267200" y="2482850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00B050"/>
                </a:solidFill>
                <a:latin typeface="Arial" panose="020B0604020202020204" pitchFamily="34" charset="0"/>
              </a:rPr>
              <a:t>75</a:t>
            </a:r>
            <a:endParaRPr lang="en-US" altLang="en-US" sz="2000" baseline="-250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1562100" y="2254250"/>
            <a:ext cx="3848100" cy="1155700"/>
          </a:xfrm>
          <a:custGeom>
            <a:avLst/>
            <a:gdLst>
              <a:gd name="T0" fmla="*/ 38100 w 2424"/>
              <a:gd name="T1" fmla="*/ 0 h 728"/>
              <a:gd name="T2" fmla="*/ 114300 w 2424"/>
              <a:gd name="T3" fmla="*/ 838200 h 728"/>
              <a:gd name="T4" fmla="*/ 723900 w 2424"/>
              <a:gd name="T5" fmla="*/ 1143000 h 728"/>
              <a:gd name="T6" fmla="*/ 3848100 w 2424"/>
              <a:gd name="T7" fmla="*/ 76200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4191000" y="2940050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200</a:t>
            </a:r>
            <a:endParaRPr lang="en-US" altLang="en-US" sz="20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8" name="Rectangle 20"/>
          <p:cNvSpPr>
            <a:spLocks noChangeArrowheads="1"/>
          </p:cNvSpPr>
          <p:nvPr/>
        </p:nvSpPr>
        <p:spPr bwMode="auto">
          <a:xfrm>
            <a:off x="4014788" y="3165475"/>
            <a:ext cx="96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Arial" panose="020B0604020202020204" pitchFamily="34" charset="0"/>
              </a:rPr>
              <a:t>false match</a:t>
            </a:r>
            <a:endParaRPr lang="en-US" altLang="en-US" sz="12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9" name="Rectangle 22"/>
          <p:cNvSpPr>
            <a:spLocks noChangeArrowheads="1"/>
          </p:cNvSpPr>
          <p:nvPr/>
        </p:nvSpPr>
        <p:spPr bwMode="auto">
          <a:xfrm>
            <a:off x="4049713" y="2373313"/>
            <a:ext cx="903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solidFill>
                  <a:srgbClr val="00B050"/>
                </a:solidFill>
                <a:latin typeface="Arial" panose="020B0604020202020204" pitchFamily="34" charset="0"/>
              </a:rPr>
              <a:t>true match</a:t>
            </a:r>
            <a:endParaRPr lang="en-US" altLang="en-US" sz="1200" baseline="-250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260" name="Rectangle 19"/>
          <p:cNvSpPr>
            <a:spLocks noChangeArrowheads="1"/>
          </p:cNvSpPr>
          <p:nvPr/>
        </p:nvSpPr>
        <p:spPr bwMode="auto">
          <a:xfrm>
            <a:off x="3657600" y="4616450"/>
            <a:ext cx="18700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feature distance</a:t>
            </a:r>
            <a:endParaRPr lang="en-US" altLang="en-US" sz="2000" baseline="-25000"/>
          </a:p>
        </p:txBody>
      </p:sp>
      <p:sp>
        <p:nvSpPr>
          <p:cNvPr id="10261" name="Line 20"/>
          <p:cNvSpPr>
            <a:spLocks noChangeShapeType="1"/>
          </p:cNvSpPr>
          <p:nvPr/>
        </p:nvSpPr>
        <p:spPr bwMode="auto">
          <a:xfrm flipH="1" flipV="1">
            <a:off x="4495800" y="3429000"/>
            <a:ext cx="76200" cy="1187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How can we measure the performance of a feature matcher?</a:t>
            </a:r>
          </a:p>
        </p:txBody>
      </p:sp>
    </p:spTree>
    <p:extLst>
      <p:ext uri="{BB962C8B-B14F-4D97-AF65-F5344CB8AC3E}">
        <p14:creationId xmlns:p14="http://schemas.microsoft.com/office/powerpoint/2010/main" val="393101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34"/>
          <p:cNvSpPr>
            <a:spLocks noChangeShapeType="1"/>
          </p:cNvSpPr>
          <p:nvPr/>
        </p:nvSpPr>
        <p:spPr bwMode="auto">
          <a:xfrm flipH="1">
            <a:off x="4138613" y="3282950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Line 32"/>
          <p:cNvSpPr>
            <a:spLocks noChangeShapeType="1"/>
          </p:cNvSpPr>
          <p:nvPr/>
        </p:nvSpPr>
        <p:spPr bwMode="auto">
          <a:xfrm>
            <a:off x="4556125" y="3244850"/>
            <a:ext cx="0" cy="20859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TextBox 23"/>
          <p:cNvSpPr txBox="1">
            <a:spLocks noChangeArrowheads="1"/>
          </p:cNvSpPr>
          <p:nvPr/>
        </p:nvSpPr>
        <p:spPr bwMode="auto">
          <a:xfrm>
            <a:off x="3725863" y="31051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0.7</a:t>
            </a: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Evaluating the results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291013" y="2635250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4062413" y="514985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6729413" y="51943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4062413" y="2482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3910013" y="522605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false positive rate</a:t>
            </a:r>
          </a:p>
        </p:txBody>
      </p:sp>
      <p:sp>
        <p:nvSpPr>
          <p:cNvPr id="11275" name="Text Box 10"/>
          <p:cNvSpPr txBox="1">
            <a:spLocks noChangeArrowheads="1"/>
          </p:cNvSpPr>
          <p:nvPr/>
        </p:nvSpPr>
        <p:spPr bwMode="auto">
          <a:xfrm>
            <a:off x="3300413" y="362585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true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positive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rate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altLang="en-US" sz="1400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152400" y="3749675"/>
            <a:ext cx="3378200" cy="523875"/>
            <a:chOff x="-48" y="1786"/>
            <a:chExt cx="1200" cy="330"/>
          </a:xfrm>
        </p:grpSpPr>
        <p:sp>
          <p:nvSpPr>
            <p:cNvPr id="11288" name="Text Box 23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true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correctly matched features (positives)</a:t>
              </a:r>
              <a:endParaRPr lang="en-US" altLang="en-US" baseline="-25000"/>
            </a:p>
          </p:txBody>
        </p:sp>
        <p:sp>
          <p:nvSpPr>
            <p:cNvPr id="11289" name="Line 14"/>
            <p:cNvSpPr>
              <a:spLocks noChangeShapeType="1"/>
            </p:cNvSpPr>
            <p:nvPr/>
          </p:nvSpPr>
          <p:spPr bwMode="auto">
            <a:xfrm>
              <a:off x="52" y="1956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7" name="Oval 15"/>
          <p:cNvSpPr>
            <a:spLocks noChangeArrowheads="1"/>
          </p:cNvSpPr>
          <p:nvPr/>
        </p:nvSpPr>
        <p:spPr bwMode="auto">
          <a:xfrm>
            <a:off x="4519613" y="324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>
            <a:off x="4557713" y="510222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 rot="-5400000">
            <a:off x="4252913" y="31686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Text Box 15"/>
          <p:cNvSpPr txBox="1">
            <a:spLocks noChangeArrowheads="1"/>
          </p:cNvSpPr>
          <p:nvPr/>
        </p:nvSpPr>
        <p:spPr bwMode="auto">
          <a:xfrm>
            <a:off x="4316413" y="5226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11281" name="Line 23"/>
          <p:cNvSpPr>
            <a:spLocks noChangeShapeType="1"/>
          </p:cNvSpPr>
          <p:nvPr/>
        </p:nvSpPr>
        <p:spPr bwMode="auto">
          <a:xfrm flipV="1">
            <a:off x="4291013" y="2635250"/>
            <a:ext cx="25908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How can we measure the performance of a feature matcher?</a:t>
            </a:r>
          </a:p>
        </p:txBody>
      </p:sp>
      <p:sp>
        <p:nvSpPr>
          <p:cNvPr id="11283" name="TextBox 23"/>
          <p:cNvSpPr txBox="1">
            <a:spLocks noChangeArrowheads="1"/>
          </p:cNvSpPr>
          <p:nvPr/>
        </p:nvSpPr>
        <p:spPr bwMode="auto">
          <a:xfrm>
            <a:off x="1341438" y="4267200"/>
            <a:ext cx="87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“recall”</a:t>
            </a:r>
          </a:p>
        </p:txBody>
      </p:sp>
      <p:grpSp>
        <p:nvGrpSpPr>
          <p:cNvPr id="11284" name="Group 20"/>
          <p:cNvGrpSpPr>
            <a:grpSpLocks/>
          </p:cNvGrpSpPr>
          <p:nvPr/>
        </p:nvGrpSpPr>
        <p:grpSpPr bwMode="auto">
          <a:xfrm>
            <a:off x="3603625" y="5578475"/>
            <a:ext cx="4119563" cy="738188"/>
            <a:chOff x="-48" y="1786"/>
            <a:chExt cx="1200" cy="465"/>
          </a:xfrm>
        </p:grpSpPr>
        <p:sp>
          <p:nvSpPr>
            <p:cNvPr id="11286" name="Text Box 19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false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incorrectly matched features (negatives)</a:t>
              </a:r>
              <a:endParaRPr lang="en-US" altLang="en-US" baseline="-25000"/>
            </a:p>
          </p:txBody>
        </p:sp>
        <p:sp>
          <p:nvSpPr>
            <p:cNvPr id="11287" name="Line 22"/>
            <p:cNvSpPr>
              <a:spLocks noChangeShapeType="1"/>
            </p:cNvSpPr>
            <p:nvPr/>
          </p:nvSpPr>
          <p:spPr bwMode="auto">
            <a:xfrm>
              <a:off x="48" y="1956"/>
              <a:ext cx="10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5" name="TextBox 29"/>
          <p:cNvSpPr txBox="1">
            <a:spLocks noChangeArrowheads="1"/>
          </p:cNvSpPr>
          <p:nvPr/>
        </p:nvSpPr>
        <p:spPr bwMode="auto">
          <a:xfrm>
            <a:off x="4903788" y="6096000"/>
            <a:ext cx="152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1 - “precision”</a:t>
            </a:r>
          </a:p>
        </p:txBody>
      </p:sp>
    </p:spTree>
    <p:extLst>
      <p:ext uri="{BB962C8B-B14F-4D97-AF65-F5344CB8AC3E}">
        <p14:creationId xmlns:p14="http://schemas.microsoft.com/office/powerpoint/2010/main" val="399177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3"/>
          <p:cNvSpPr txBox="1">
            <a:spLocks noChangeArrowheads="1"/>
          </p:cNvSpPr>
          <p:nvPr/>
        </p:nvSpPr>
        <p:spPr bwMode="auto">
          <a:xfrm>
            <a:off x="3725863" y="31051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0.7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Evaluating the results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4291013" y="2635250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4062413" y="514985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6729413" y="51943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4062413" y="2482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3910013" y="522605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false positive rate</a:t>
            </a:r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3300413" y="362585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true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positive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rate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altLang="en-US" sz="1400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Oval 15"/>
          <p:cNvSpPr>
            <a:spLocks noChangeArrowheads="1"/>
          </p:cNvSpPr>
          <p:nvPr/>
        </p:nvSpPr>
        <p:spPr bwMode="auto">
          <a:xfrm>
            <a:off x="4519613" y="324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57713" y="510222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 rot="-5400000">
            <a:off x="4252913" y="31686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4316413" y="5226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 flipV="1">
            <a:off x="4291013" y="2635250"/>
            <a:ext cx="25908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Freeform 25"/>
          <p:cNvSpPr>
            <a:spLocks/>
          </p:cNvSpPr>
          <p:nvPr/>
        </p:nvSpPr>
        <p:spPr bwMode="auto">
          <a:xfrm>
            <a:off x="4291013" y="2635250"/>
            <a:ext cx="2590800" cy="2590800"/>
          </a:xfrm>
          <a:custGeom>
            <a:avLst/>
            <a:gdLst>
              <a:gd name="T0" fmla="*/ 0 w 1632"/>
              <a:gd name="T1" fmla="*/ 2147483647 h 1632"/>
              <a:gd name="T2" fmla="*/ 2147483647 w 1632"/>
              <a:gd name="T3" fmla="*/ 2147483647 h 1632"/>
              <a:gd name="T4" fmla="*/ 2147483647 w 1632"/>
              <a:gd name="T5" fmla="*/ 2147483647 h 1632"/>
              <a:gd name="T6" fmla="*/ 2147483647 w 1632"/>
              <a:gd name="T7" fmla="*/ 2147483647 h 1632"/>
              <a:gd name="T8" fmla="*/ 2147483647 w 1632"/>
              <a:gd name="T9" fmla="*/ 2147483647 h 1632"/>
              <a:gd name="T10" fmla="*/ 2147483647 w 1632"/>
              <a:gd name="T11" fmla="*/ 2147483647 h 1632"/>
              <a:gd name="T12" fmla="*/ 2147483647 w 1632"/>
              <a:gd name="T13" fmla="*/ 0 h 16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1632"/>
              <a:gd name="T23" fmla="*/ 1632 w 1632"/>
              <a:gd name="T24" fmla="*/ 1632 h 16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1632">
                <a:moveTo>
                  <a:pt x="0" y="1632"/>
                </a:moveTo>
                <a:cubicBezTo>
                  <a:pt x="16" y="1456"/>
                  <a:pt x="32" y="1280"/>
                  <a:pt x="48" y="1104"/>
                </a:cubicBezTo>
                <a:cubicBezTo>
                  <a:pt x="64" y="928"/>
                  <a:pt x="72" y="696"/>
                  <a:pt x="96" y="576"/>
                </a:cubicBezTo>
                <a:cubicBezTo>
                  <a:pt x="120" y="456"/>
                  <a:pt x="128" y="448"/>
                  <a:pt x="192" y="384"/>
                </a:cubicBezTo>
                <a:cubicBezTo>
                  <a:pt x="256" y="320"/>
                  <a:pt x="304" y="248"/>
                  <a:pt x="480" y="192"/>
                </a:cubicBezTo>
                <a:cubicBezTo>
                  <a:pt x="656" y="136"/>
                  <a:pt x="1056" y="80"/>
                  <a:pt x="1248" y="48"/>
                </a:cubicBezTo>
                <a:cubicBezTo>
                  <a:pt x="1440" y="16"/>
                  <a:pt x="1536" y="8"/>
                  <a:pt x="1632" y="0"/>
                </a:cubicBezTo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23"/>
          <p:cNvSpPr txBox="1">
            <a:spLocks noChangeArrowheads="1"/>
          </p:cNvSpPr>
          <p:nvPr/>
        </p:nvSpPr>
        <p:spPr bwMode="auto">
          <a:xfrm>
            <a:off x="3452813" y="22860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33CC33"/>
                </a:solidFill>
                <a:latin typeface="Arial" panose="020B0604020202020204" pitchFamily="34" charset="0"/>
              </a:rPr>
              <a:t>ROC curve  </a:t>
            </a:r>
            <a:r>
              <a:rPr lang="en-US" altLang="en-US" sz="1200">
                <a:solidFill>
                  <a:srgbClr val="33CC33"/>
                </a:solidFill>
                <a:latin typeface="Arial" panose="020B0604020202020204" pitchFamily="34" charset="0"/>
              </a:rPr>
              <a:t>(“Receiver Operator Characteristic”)</a:t>
            </a:r>
          </a:p>
        </p:txBody>
      </p:sp>
      <p:sp>
        <p:nvSpPr>
          <p:cNvPr id="12305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How can we measure the performance of a feature matcher?</a:t>
            </a:r>
          </a:p>
        </p:txBody>
      </p:sp>
      <p:grpSp>
        <p:nvGrpSpPr>
          <p:cNvPr id="12306" name="Group 12"/>
          <p:cNvGrpSpPr>
            <a:grpSpLocks/>
          </p:cNvGrpSpPr>
          <p:nvPr/>
        </p:nvGrpSpPr>
        <p:grpSpPr bwMode="auto">
          <a:xfrm>
            <a:off x="152400" y="3749675"/>
            <a:ext cx="3378200" cy="523875"/>
            <a:chOff x="-48" y="1786"/>
            <a:chExt cx="1200" cy="330"/>
          </a:xfrm>
        </p:grpSpPr>
        <p:sp>
          <p:nvSpPr>
            <p:cNvPr id="12312" name="Text Box 23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true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correctly matched features (positives)</a:t>
              </a:r>
              <a:endParaRPr lang="en-US" altLang="en-US" baseline="-25000"/>
            </a:p>
          </p:txBody>
        </p:sp>
        <p:sp>
          <p:nvSpPr>
            <p:cNvPr id="12313" name="Line 14"/>
            <p:cNvSpPr>
              <a:spLocks noChangeShapeType="1"/>
            </p:cNvSpPr>
            <p:nvPr/>
          </p:nvSpPr>
          <p:spPr bwMode="auto">
            <a:xfrm>
              <a:off x="52" y="1956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7" name="TextBox 29"/>
          <p:cNvSpPr txBox="1">
            <a:spLocks noChangeArrowheads="1"/>
          </p:cNvSpPr>
          <p:nvPr/>
        </p:nvSpPr>
        <p:spPr bwMode="auto">
          <a:xfrm>
            <a:off x="1341438" y="4267200"/>
            <a:ext cx="87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“recall”</a:t>
            </a:r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3603625" y="5578475"/>
            <a:ext cx="4119563" cy="738188"/>
            <a:chOff x="-48" y="1786"/>
            <a:chExt cx="1200" cy="465"/>
          </a:xfrm>
        </p:grpSpPr>
        <p:sp>
          <p:nvSpPr>
            <p:cNvPr id="12310" name="Text Box 19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false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incorrectly matched features (negatives)</a:t>
              </a:r>
              <a:endParaRPr lang="en-US" altLang="en-US" baseline="-25000"/>
            </a:p>
          </p:txBody>
        </p:sp>
        <p:sp>
          <p:nvSpPr>
            <p:cNvPr id="12311" name="Line 22"/>
            <p:cNvSpPr>
              <a:spLocks noChangeShapeType="1"/>
            </p:cNvSpPr>
            <p:nvPr/>
          </p:nvSpPr>
          <p:spPr bwMode="auto">
            <a:xfrm>
              <a:off x="48" y="1956"/>
              <a:ext cx="10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9" name="TextBox 33"/>
          <p:cNvSpPr txBox="1">
            <a:spLocks noChangeArrowheads="1"/>
          </p:cNvSpPr>
          <p:nvPr/>
        </p:nvSpPr>
        <p:spPr bwMode="auto">
          <a:xfrm>
            <a:off x="4903788" y="6096000"/>
            <a:ext cx="152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1 - “precision”</a:t>
            </a:r>
          </a:p>
        </p:txBody>
      </p:sp>
    </p:spTree>
    <p:extLst>
      <p:ext uri="{BB962C8B-B14F-4D97-AF65-F5344CB8AC3E}">
        <p14:creationId xmlns:p14="http://schemas.microsoft.com/office/powerpoint/2010/main" val="18052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0" y="1752600"/>
            <a:ext cx="5000625" cy="2471738"/>
            <a:chOff x="498" y="1116"/>
            <a:chExt cx="4638" cy="2292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 flipV="1">
              <a:off x="2844" y="2907"/>
              <a:ext cx="573" cy="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>
              <a:off x="2056" y="1976"/>
              <a:ext cx="501" cy="10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576" y="1872"/>
              <a:ext cx="692" cy="31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 flipH="1" flipV="1">
              <a:off x="4062" y="1546"/>
              <a:ext cx="71" cy="7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5" name="Line 7"/>
            <p:cNvSpPr>
              <a:spLocks noChangeShapeType="1"/>
            </p:cNvSpPr>
            <p:nvPr/>
          </p:nvSpPr>
          <p:spPr bwMode="auto">
            <a:xfrm flipV="1">
              <a:off x="2772" y="2405"/>
              <a:ext cx="2" cy="52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 flipV="1">
              <a:off x="3417" y="1546"/>
              <a:ext cx="401" cy="1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 flipH="1" flipV="1">
              <a:off x="4205" y="1617"/>
              <a:ext cx="716" cy="6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 flipH="1" flipV="1">
              <a:off x="4706" y="2405"/>
              <a:ext cx="0" cy="5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 flipH="1" flipV="1">
              <a:off x="3345" y="1761"/>
              <a:ext cx="143" cy="10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 flipH="1">
              <a:off x="3985" y="3122"/>
              <a:ext cx="3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 flipH="1" flipV="1">
              <a:off x="1411" y="1331"/>
              <a:ext cx="2" cy="5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Line 14"/>
            <p:cNvSpPr>
              <a:spLocks noChangeShapeType="1"/>
            </p:cNvSpPr>
            <p:nvPr/>
          </p:nvSpPr>
          <p:spPr bwMode="auto">
            <a:xfrm>
              <a:off x="2271" y="1977"/>
              <a:ext cx="401" cy="1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Line 15"/>
            <p:cNvSpPr>
              <a:spLocks noChangeShapeType="1"/>
            </p:cNvSpPr>
            <p:nvPr/>
          </p:nvSpPr>
          <p:spPr bwMode="auto">
            <a:xfrm flipV="1">
              <a:off x="4133" y="2405"/>
              <a:ext cx="481" cy="2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4" name="Line 16"/>
            <p:cNvSpPr>
              <a:spLocks noChangeShapeType="1"/>
            </p:cNvSpPr>
            <p:nvPr/>
          </p:nvSpPr>
          <p:spPr bwMode="auto">
            <a:xfrm flipV="1">
              <a:off x="1411" y="1689"/>
              <a:ext cx="645" cy="57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Line 17"/>
            <p:cNvSpPr>
              <a:spLocks noChangeShapeType="1"/>
            </p:cNvSpPr>
            <p:nvPr/>
          </p:nvSpPr>
          <p:spPr bwMode="auto">
            <a:xfrm>
              <a:off x="3130" y="2340"/>
              <a:ext cx="788" cy="2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6" name="Line 18"/>
            <p:cNvSpPr>
              <a:spLocks noChangeShapeType="1"/>
            </p:cNvSpPr>
            <p:nvPr/>
          </p:nvSpPr>
          <p:spPr bwMode="auto">
            <a:xfrm flipV="1">
              <a:off x="2199" y="1617"/>
              <a:ext cx="860" cy="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7" name="Line 19"/>
            <p:cNvSpPr>
              <a:spLocks noChangeShapeType="1"/>
            </p:cNvSpPr>
            <p:nvPr/>
          </p:nvSpPr>
          <p:spPr bwMode="auto">
            <a:xfrm>
              <a:off x="3202" y="1546"/>
              <a:ext cx="1074" cy="15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8" name="Line 20"/>
            <p:cNvSpPr>
              <a:spLocks noChangeShapeType="1"/>
            </p:cNvSpPr>
            <p:nvPr/>
          </p:nvSpPr>
          <p:spPr bwMode="auto">
            <a:xfrm>
              <a:off x="1483" y="2620"/>
              <a:ext cx="1192" cy="4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9" name="Line 21"/>
            <p:cNvSpPr>
              <a:spLocks noChangeShapeType="1"/>
            </p:cNvSpPr>
            <p:nvPr/>
          </p:nvSpPr>
          <p:spPr bwMode="auto">
            <a:xfrm>
              <a:off x="1554" y="2334"/>
              <a:ext cx="129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10" name="Line 22"/>
            <p:cNvSpPr>
              <a:spLocks noChangeShapeType="1"/>
            </p:cNvSpPr>
            <p:nvPr/>
          </p:nvSpPr>
          <p:spPr bwMode="auto">
            <a:xfrm flipV="1">
              <a:off x="767" y="1259"/>
              <a:ext cx="528" cy="2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11" name="Freeform 23"/>
            <p:cNvSpPr>
              <a:spLocks/>
            </p:cNvSpPr>
            <p:nvPr/>
          </p:nvSpPr>
          <p:spPr bwMode="auto">
            <a:xfrm>
              <a:off x="3847" y="2334"/>
              <a:ext cx="391" cy="573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672" y="0"/>
                </a:cxn>
                <a:cxn ang="0">
                  <a:pos x="672" y="864"/>
                </a:cxn>
                <a:cxn ang="0">
                  <a:pos x="0" y="1056"/>
                </a:cxn>
                <a:cxn ang="0">
                  <a:pos x="0" y="192"/>
                </a:cxn>
              </a:cxnLst>
              <a:rect l="0" t="0" r="r" b="b"/>
              <a:pathLst>
                <a:path w="672" h="1056">
                  <a:moveTo>
                    <a:pt x="0" y="192"/>
                  </a:moveTo>
                  <a:lnTo>
                    <a:pt x="672" y="0"/>
                  </a:lnTo>
                  <a:lnTo>
                    <a:pt x="672" y="864"/>
                  </a:lnTo>
                  <a:lnTo>
                    <a:pt x="0" y="105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8000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 rot="-134143">
              <a:off x="1125" y="1802"/>
              <a:ext cx="401" cy="1033"/>
              <a:chOff x="4368" y="2688"/>
              <a:chExt cx="384" cy="1056"/>
            </a:xfrm>
          </p:grpSpPr>
          <p:sp>
            <p:nvSpPr>
              <p:cNvPr id="37913" name="Freeform 25"/>
              <p:cNvSpPr>
                <a:spLocks/>
              </p:cNvSpPr>
              <p:nvPr/>
            </p:nvSpPr>
            <p:spPr bwMode="auto">
              <a:xfrm>
                <a:off x="4368" y="2688"/>
                <a:ext cx="384" cy="10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6" y="144"/>
                  </a:cxn>
                  <a:cxn ang="0">
                    <a:pos x="336" y="960"/>
                  </a:cxn>
                  <a:cxn ang="0">
                    <a:pos x="0" y="816"/>
                  </a:cxn>
                  <a:cxn ang="0">
                    <a:pos x="0" y="0"/>
                  </a:cxn>
                </a:cxnLst>
                <a:rect l="0" t="0" r="r" b="b"/>
                <a:pathLst>
                  <a:path w="336" h="960">
                    <a:moveTo>
                      <a:pt x="0" y="0"/>
                    </a:moveTo>
                    <a:lnTo>
                      <a:pt x="336" y="144"/>
                    </a:lnTo>
                    <a:lnTo>
                      <a:pt x="336" y="960"/>
                    </a:lnTo>
                    <a:lnTo>
                      <a:pt x="0" y="8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25400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7914" name="Picture 26" descr="part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2784"/>
                <a:ext cx="288" cy="912"/>
              </a:xfrm>
              <a:prstGeom prst="rect">
                <a:avLst/>
              </a:prstGeom>
              <a:noFill/>
            </p:spPr>
          </p:pic>
        </p:grpSp>
        <p:sp>
          <p:nvSpPr>
            <p:cNvPr id="37915" name="Freeform 27"/>
            <p:cNvSpPr>
              <a:spLocks/>
            </p:cNvSpPr>
            <p:nvPr/>
          </p:nvSpPr>
          <p:spPr bwMode="auto">
            <a:xfrm rot="-327350">
              <a:off x="2414" y="2620"/>
              <a:ext cx="506" cy="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288"/>
                </a:cxn>
                <a:cxn ang="0">
                  <a:pos x="480" y="912"/>
                </a:cxn>
                <a:cxn ang="0">
                  <a:pos x="0" y="624"/>
                </a:cxn>
                <a:cxn ang="0">
                  <a:pos x="0" y="0"/>
                </a:cxn>
              </a:cxnLst>
              <a:rect l="0" t="0" r="r" b="b"/>
              <a:pathLst>
                <a:path w="480" h="912">
                  <a:moveTo>
                    <a:pt x="0" y="0"/>
                  </a:moveTo>
                  <a:lnTo>
                    <a:pt x="480" y="288"/>
                  </a:lnTo>
                  <a:lnTo>
                    <a:pt x="480" y="912"/>
                  </a:lnTo>
                  <a:lnTo>
                    <a:pt x="0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2540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16" name="Freeform 28"/>
            <p:cNvSpPr>
              <a:spLocks/>
            </p:cNvSpPr>
            <p:nvPr/>
          </p:nvSpPr>
          <p:spPr bwMode="auto">
            <a:xfrm>
              <a:off x="4563" y="2047"/>
              <a:ext cx="573" cy="573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1248" y="0"/>
                </a:cxn>
                <a:cxn ang="0">
                  <a:pos x="1296" y="960"/>
                </a:cxn>
                <a:cxn ang="0">
                  <a:pos x="48" y="1296"/>
                </a:cxn>
                <a:cxn ang="0">
                  <a:pos x="0" y="336"/>
                </a:cxn>
              </a:cxnLst>
              <a:rect l="0" t="0" r="r" b="b"/>
              <a:pathLst>
                <a:path w="1296" h="1296">
                  <a:moveTo>
                    <a:pt x="0" y="336"/>
                  </a:moveTo>
                  <a:lnTo>
                    <a:pt x="1248" y="0"/>
                  </a:lnTo>
                  <a:lnTo>
                    <a:pt x="1296" y="960"/>
                  </a:lnTo>
                  <a:lnTo>
                    <a:pt x="48" y="1296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99CC00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7917" name="Picture 29" descr="part8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" y="2089"/>
              <a:ext cx="531" cy="505"/>
            </a:xfrm>
            <a:prstGeom prst="rect">
              <a:avLst/>
            </a:prstGeom>
            <a:noFill/>
          </p:spPr>
        </p:pic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847" y="2692"/>
              <a:ext cx="1074" cy="635"/>
              <a:chOff x="-576" y="3216"/>
              <a:chExt cx="2352" cy="1392"/>
            </a:xfrm>
          </p:grpSpPr>
          <p:sp>
            <p:nvSpPr>
              <p:cNvPr id="37919" name="Freeform 31"/>
              <p:cNvSpPr>
                <a:spLocks/>
              </p:cNvSpPr>
              <p:nvPr/>
            </p:nvSpPr>
            <p:spPr bwMode="auto">
              <a:xfrm>
                <a:off x="-528" y="3216"/>
                <a:ext cx="2304" cy="1392"/>
              </a:xfrm>
              <a:custGeom>
                <a:avLst/>
                <a:gdLst/>
                <a:ahLst/>
                <a:cxnLst>
                  <a:cxn ang="0">
                    <a:pos x="0" y="672"/>
                  </a:cxn>
                  <a:cxn ang="0">
                    <a:pos x="2256" y="0"/>
                  </a:cxn>
                  <a:cxn ang="0">
                    <a:pos x="2304" y="720"/>
                  </a:cxn>
                  <a:cxn ang="0">
                    <a:pos x="48" y="1392"/>
                  </a:cxn>
                  <a:cxn ang="0">
                    <a:pos x="0" y="672"/>
                  </a:cxn>
                </a:cxnLst>
                <a:rect l="0" t="0" r="r" b="b"/>
                <a:pathLst>
                  <a:path w="2304" h="1392">
                    <a:moveTo>
                      <a:pt x="0" y="672"/>
                    </a:moveTo>
                    <a:lnTo>
                      <a:pt x="2256" y="0"/>
                    </a:lnTo>
                    <a:lnTo>
                      <a:pt x="2304" y="720"/>
                    </a:lnTo>
                    <a:lnTo>
                      <a:pt x="48" y="1392"/>
                    </a:lnTo>
                    <a:lnTo>
                      <a:pt x="0" y="672"/>
                    </a:lnTo>
                    <a:close/>
                  </a:path>
                </a:pathLst>
              </a:custGeom>
              <a:solidFill>
                <a:srgbClr val="00FF00"/>
              </a:solidFill>
              <a:ln w="25400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7920" name="Picture 32" descr="part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9817">
                <a:off x="-576" y="3312"/>
                <a:ext cx="2352" cy="1213"/>
              </a:xfrm>
              <a:prstGeom prst="rect">
                <a:avLst/>
              </a:prstGeom>
              <a:noFill/>
            </p:spPr>
          </p:pic>
        </p:grpSp>
        <p:sp>
          <p:nvSpPr>
            <p:cNvPr id="37921" name="Freeform 33"/>
            <p:cNvSpPr>
              <a:spLocks/>
            </p:cNvSpPr>
            <p:nvPr/>
          </p:nvSpPr>
          <p:spPr bwMode="auto">
            <a:xfrm>
              <a:off x="498" y="1331"/>
              <a:ext cx="483" cy="9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4" y="240"/>
                </a:cxn>
                <a:cxn ang="0">
                  <a:pos x="624" y="1200"/>
                </a:cxn>
                <a:cxn ang="0">
                  <a:pos x="0" y="960"/>
                </a:cxn>
                <a:cxn ang="0">
                  <a:pos x="0" y="0"/>
                </a:cxn>
              </a:cxnLst>
              <a:rect l="0" t="0" r="r" b="b"/>
              <a:pathLst>
                <a:path w="624" h="1200">
                  <a:moveTo>
                    <a:pt x="0" y="0"/>
                  </a:moveTo>
                  <a:lnTo>
                    <a:pt x="624" y="240"/>
                  </a:lnTo>
                  <a:lnTo>
                    <a:pt x="624" y="1200"/>
                  </a:lnTo>
                  <a:lnTo>
                    <a:pt x="0" y="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CC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2" name="Freeform 34"/>
            <p:cNvSpPr>
              <a:spLocks/>
            </p:cNvSpPr>
            <p:nvPr/>
          </p:nvSpPr>
          <p:spPr bwMode="auto">
            <a:xfrm>
              <a:off x="1134" y="1116"/>
              <a:ext cx="364" cy="6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144"/>
                </a:cxn>
                <a:cxn ang="0">
                  <a:pos x="528" y="1008"/>
                </a:cxn>
                <a:cxn ang="0">
                  <a:pos x="48" y="864"/>
                </a:cxn>
                <a:cxn ang="0">
                  <a:pos x="0" y="0"/>
                </a:cxn>
              </a:cxnLst>
              <a:rect l="0" t="0" r="r" b="b"/>
              <a:pathLst>
                <a:path w="528" h="1008">
                  <a:moveTo>
                    <a:pt x="0" y="0"/>
                  </a:moveTo>
                  <a:lnTo>
                    <a:pt x="480" y="144"/>
                  </a:lnTo>
                  <a:lnTo>
                    <a:pt x="528" y="1008"/>
                  </a:lnTo>
                  <a:lnTo>
                    <a:pt x="48" y="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3" name="Rectangle 35"/>
            <p:cNvSpPr>
              <a:spLocks noChangeArrowheads="1"/>
            </p:cNvSpPr>
            <p:nvPr/>
          </p:nvSpPr>
          <p:spPr bwMode="auto">
            <a:xfrm flipH="1">
              <a:off x="3274" y="2692"/>
              <a:ext cx="501" cy="45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Rectangle 36"/>
            <p:cNvSpPr>
              <a:spLocks noChangeArrowheads="1"/>
            </p:cNvSpPr>
            <p:nvPr/>
          </p:nvSpPr>
          <p:spPr bwMode="auto">
            <a:xfrm>
              <a:off x="1929" y="1474"/>
              <a:ext cx="549" cy="645"/>
            </a:xfrm>
            <a:prstGeom prst="rect">
              <a:avLst/>
            </a:prstGeom>
            <a:solidFill>
              <a:srgbClr val="FF9900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5" name="Freeform 37"/>
            <p:cNvSpPr>
              <a:spLocks/>
            </p:cNvSpPr>
            <p:nvPr/>
          </p:nvSpPr>
          <p:spPr bwMode="auto">
            <a:xfrm>
              <a:off x="3345" y="1220"/>
              <a:ext cx="1003" cy="541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72" y="672"/>
                </a:cxn>
                <a:cxn ang="0">
                  <a:pos x="1152" y="576"/>
                </a:cxn>
                <a:cxn ang="0">
                  <a:pos x="480" y="0"/>
                </a:cxn>
                <a:cxn ang="0">
                  <a:pos x="0" y="48"/>
                </a:cxn>
              </a:cxnLst>
              <a:rect l="0" t="0" r="r" b="b"/>
              <a:pathLst>
                <a:path w="1152" h="672">
                  <a:moveTo>
                    <a:pt x="0" y="48"/>
                  </a:moveTo>
                  <a:lnTo>
                    <a:pt x="672" y="672"/>
                  </a:lnTo>
                  <a:lnTo>
                    <a:pt x="1152" y="576"/>
                  </a:lnTo>
                  <a:lnTo>
                    <a:pt x="48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C99FF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2629" y="1349"/>
              <a:ext cx="1146" cy="555"/>
              <a:chOff x="384" y="3072"/>
              <a:chExt cx="2016" cy="974"/>
            </a:xfrm>
          </p:grpSpPr>
          <p:sp>
            <p:nvSpPr>
              <p:cNvPr id="37927" name="Freeform 39"/>
              <p:cNvSpPr>
                <a:spLocks/>
              </p:cNvSpPr>
              <p:nvPr/>
            </p:nvSpPr>
            <p:spPr bwMode="auto">
              <a:xfrm>
                <a:off x="384" y="3120"/>
                <a:ext cx="2016" cy="92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1008" y="0"/>
                  </a:cxn>
                  <a:cxn ang="0">
                    <a:pos x="1776" y="624"/>
                  </a:cxn>
                  <a:cxn ang="0">
                    <a:pos x="768" y="816"/>
                  </a:cxn>
                  <a:cxn ang="0">
                    <a:pos x="0" y="144"/>
                  </a:cxn>
                </a:cxnLst>
                <a:rect l="0" t="0" r="r" b="b"/>
                <a:pathLst>
                  <a:path w="1776" h="816">
                    <a:moveTo>
                      <a:pt x="0" y="144"/>
                    </a:moveTo>
                    <a:lnTo>
                      <a:pt x="1008" y="0"/>
                    </a:lnTo>
                    <a:lnTo>
                      <a:pt x="1776" y="624"/>
                    </a:lnTo>
                    <a:lnTo>
                      <a:pt x="768" y="81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00FF"/>
              </a:solidFill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7928" name="Picture 40" descr="part1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072"/>
                <a:ext cx="1968" cy="945"/>
              </a:xfrm>
              <a:prstGeom prst="rect">
                <a:avLst/>
              </a:prstGeom>
              <a:noFill/>
            </p:spPr>
          </p:pic>
        </p:grpSp>
        <p:sp>
          <p:nvSpPr>
            <p:cNvPr id="37929" name="Rectangle 41"/>
            <p:cNvSpPr>
              <a:spLocks noChangeArrowheads="1"/>
            </p:cNvSpPr>
            <p:nvPr/>
          </p:nvSpPr>
          <p:spPr bwMode="auto">
            <a:xfrm>
              <a:off x="2557" y="2047"/>
              <a:ext cx="645" cy="573"/>
            </a:xfrm>
            <a:prstGeom prst="rect">
              <a:avLst/>
            </a:prstGeom>
            <a:solidFill>
              <a:srgbClr val="FFCC00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930" name="Picture 42" descr="p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688"/>
              <a:ext cx="398" cy="624"/>
            </a:xfrm>
            <a:prstGeom prst="rect">
              <a:avLst/>
            </a:prstGeom>
            <a:noFill/>
          </p:spPr>
        </p:pic>
        <p:pic>
          <p:nvPicPr>
            <p:cNvPr id="37931" name="Picture 43" descr="p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440"/>
              <a:ext cx="458" cy="672"/>
            </a:xfrm>
            <a:prstGeom prst="rect">
              <a:avLst/>
            </a:prstGeom>
            <a:noFill/>
          </p:spPr>
        </p:pic>
        <p:pic>
          <p:nvPicPr>
            <p:cNvPr id="37932" name="Picture 44" descr="p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005">
              <a:off x="1176" y="1200"/>
              <a:ext cx="264" cy="528"/>
            </a:xfrm>
            <a:prstGeom prst="rect">
              <a:avLst/>
            </a:prstGeom>
            <a:noFill/>
          </p:spPr>
        </p:pic>
        <p:pic>
          <p:nvPicPr>
            <p:cNvPr id="37933" name="Picture 45" descr="p4_c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118"/>
              <a:ext cx="552" cy="426"/>
            </a:xfrm>
            <a:prstGeom prst="rect">
              <a:avLst/>
            </a:prstGeom>
            <a:noFill/>
          </p:spPr>
        </p:pic>
        <p:pic>
          <p:nvPicPr>
            <p:cNvPr id="37934" name="Picture 46" descr="p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352"/>
              <a:ext cx="393" cy="576"/>
            </a:xfrm>
            <a:prstGeom prst="rect">
              <a:avLst/>
            </a:prstGeom>
            <a:noFill/>
          </p:spPr>
        </p:pic>
        <p:pic>
          <p:nvPicPr>
            <p:cNvPr id="37935" name="Picture 47" descr="p6_c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736"/>
              <a:ext cx="384" cy="370"/>
            </a:xfrm>
            <a:prstGeom prst="rect">
              <a:avLst/>
            </a:prstGeom>
            <a:noFill/>
          </p:spPr>
        </p:pic>
        <p:pic>
          <p:nvPicPr>
            <p:cNvPr id="37936" name="Picture 48" descr="p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9390">
              <a:off x="3456" y="1200"/>
              <a:ext cx="816" cy="544"/>
            </a:xfrm>
            <a:prstGeom prst="rect">
              <a:avLst/>
            </a:prstGeom>
            <a:noFill/>
          </p:spPr>
        </p:pic>
        <p:pic>
          <p:nvPicPr>
            <p:cNvPr id="37937" name="Picture 49" descr="car_A6_H2_S1"/>
            <p:cNvPicPr>
              <a:picLocks noChangeAspect="1" noChangeArrowheads="1"/>
            </p:cNvPicPr>
            <p:nvPr/>
          </p:nvPicPr>
          <p:blipFill>
            <a:blip r:embed="rId14" cstate="print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537"/>
              <a:ext cx="422" cy="527"/>
            </a:xfrm>
            <a:prstGeom prst="rect">
              <a:avLst/>
            </a:prstGeom>
            <a:noFill/>
          </p:spPr>
        </p:pic>
      </p:grpSp>
      <p:pic>
        <p:nvPicPr>
          <p:cNvPr id="37959" name="Picture 7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4762500" cy="2209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7960" name="Rectangle 72"/>
          <p:cNvSpPr>
            <a:spLocks noChangeArrowheads="1"/>
          </p:cNvSpPr>
          <p:nvPr/>
        </p:nvSpPr>
        <p:spPr bwMode="auto">
          <a:xfrm>
            <a:off x="1295400" y="4953000"/>
            <a:ext cx="457200" cy="762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Rectangle 73"/>
          <p:cNvSpPr>
            <a:spLocks noChangeArrowheads="1"/>
          </p:cNvSpPr>
          <p:nvPr/>
        </p:nvSpPr>
        <p:spPr bwMode="auto">
          <a:xfrm>
            <a:off x="2514600" y="5105400"/>
            <a:ext cx="762000" cy="9144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Rectangle 74"/>
          <p:cNvSpPr>
            <a:spLocks noChangeArrowheads="1"/>
          </p:cNvSpPr>
          <p:nvPr/>
        </p:nvSpPr>
        <p:spPr bwMode="auto">
          <a:xfrm>
            <a:off x="1219200" y="4419600"/>
            <a:ext cx="304800" cy="457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Rectangle 75"/>
          <p:cNvSpPr>
            <a:spLocks noChangeArrowheads="1"/>
          </p:cNvSpPr>
          <p:nvPr/>
        </p:nvSpPr>
        <p:spPr bwMode="auto">
          <a:xfrm>
            <a:off x="1752600" y="3962400"/>
            <a:ext cx="457200" cy="685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Rectangle 76"/>
          <p:cNvSpPr>
            <a:spLocks noChangeArrowheads="1"/>
          </p:cNvSpPr>
          <p:nvPr/>
        </p:nvSpPr>
        <p:spPr bwMode="auto">
          <a:xfrm>
            <a:off x="2438400" y="4114800"/>
            <a:ext cx="457200" cy="685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Rectangle 77"/>
          <p:cNvSpPr>
            <a:spLocks noChangeArrowheads="1"/>
          </p:cNvSpPr>
          <p:nvPr/>
        </p:nvSpPr>
        <p:spPr bwMode="auto">
          <a:xfrm>
            <a:off x="3200400" y="4648200"/>
            <a:ext cx="609600" cy="685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Rectangle 78"/>
          <p:cNvSpPr>
            <a:spLocks noChangeArrowheads="1"/>
          </p:cNvSpPr>
          <p:nvPr/>
        </p:nvSpPr>
        <p:spPr bwMode="auto">
          <a:xfrm>
            <a:off x="4648200" y="4800600"/>
            <a:ext cx="685800" cy="6096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Rectangle 79"/>
          <p:cNvSpPr>
            <a:spLocks noChangeArrowheads="1"/>
          </p:cNvSpPr>
          <p:nvPr/>
        </p:nvSpPr>
        <p:spPr bwMode="auto">
          <a:xfrm>
            <a:off x="3962400" y="5334000"/>
            <a:ext cx="1295400" cy="457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Rectangle 80"/>
          <p:cNvSpPr>
            <a:spLocks noChangeArrowheads="1"/>
          </p:cNvSpPr>
          <p:nvPr/>
        </p:nvSpPr>
        <p:spPr bwMode="auto">
          <a:xfrm>
            <a:off x="3276600" y="3886200"/>
            <a:ext cx="838200" cy="762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>
                <a:latin typeface="+mj-lt"/>
                <a:sym typeface="Symbol" pitchFamily="18" charset="2"/>
              </a:rPr>
              <a:t>Example: fitting a 3D object model</a:t>
            </a:r>
            <a:endParaRPr lang="en-US" sz="3600" dirty="0"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27913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Silvio Savarese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7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707556"/>
            <a:ext cx="5767388" cy="415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12585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90689"/>
            <a:ext cx="6781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5497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318" y="1690689"/>
            <a:ext cx="7345363" cy="4881563"/>
          </a:xfrm>
          <a:noFill/>
        </p:spPr>
      </p:pic>
    </p:spTree>
    <p:extLst>
      <p:ext uri="{BB962C8B-B14F-4D97-AF65-F5344CB8AC3E}">
        <p14:creationId xmlns:p14="http://schemas.microsoft.com/office/powerpoint/2010/main" val="22337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17641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Descriptors: SURF</a:t>
            </a:r>
            <a:endParaRPr lang="de-CH" dirty="0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8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sz="2000" kern="0" dirty="0">
                <a:latin typeface="+mn-lt"/>
              </a:rPr>
              <a:t>Efficient computation by 2D box filters &amp; integral images</a:t>
            </a:r>
            <a:br>
              <a:rPr kumimoji="1" lang="en-US" sz="2000" kern="0" dirty="0">
                <a:latin typeface="+mn-lt"/>
              </a:rPr>
            </a:br>
            <a:r>
              <a:rPr kumimoji="1" lang="en-US" sz="2000" kern="0" dirty="0">
                <a:latin typeface="+mn-lt"/>
                <a:sym typeface="Symbol" pitchFamily="18" charset="2"/>
              </a:rPr>
              <a:t> </a:t>
            </a:r>
            <a:r>
              <a:rPr kumimoji="1" lang="en-US" sz="2000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sz="2000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326" y="4878169"/>
            <a:ext cx="343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other efficient descriptors are also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4000" dirty="0">
                <a:latin typeface="+mj-lt"/>
              </a:rPr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609600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4</a:t>
            </a:r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10</a:t>
            </a:r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996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4000" dirty="0">
                <a:latin typeface="+mj-lt"/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630363"/>
            <a:ext cx="2822575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520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100" b="1"/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100" b="1"/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792163" y="4117975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100" b="1"/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831850" y="2674938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463550" y="5338763"/>
            <a:ext cx="205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/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3736975" y="4179888"/>
            <a:ext cx="277813" cy="655637"/>
          </a:xfrm>
          <a:prstGeom prst="roundRect">
            <a:avLst>
              <a:gd name="adj" fmla="val 57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4032250" y="1628775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76725"/>
            <a:ext cx="1528763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2741613" y="4284663"/>
            <a:ext cx="1528762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3354388" y="2655888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4294188" y="4910138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2198688" y="4878388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5529263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7129463" y="1663700"/>
            <a:ext cx="1835150" cy="1058863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/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7127875" y="2901950"/>
            <a:ext cx="1884363" cy="706438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/>
              <a:t>Extract a patch</a:t>
            </a:r>
          </a:p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/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6264275" y="4702175"/>
            <a:ext cx="2790825" cy="687388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/>
              <a:t>Apply spatially varying</a:t>
            </a:r>
          </a:p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/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5119688" y="5546725"/>
            <a:ext cx="1171575" cy="304800"/>
          </a:xfrm>
          <a:prstGeom prst="roundRect">
            <a:avLst>
              <a:gd name="adj" fmla="val 37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/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135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0138"/>
            <a:ext cx="8229600" cy="4943061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</a:t>
            </a:r>
            <a:r>
              <a:rPr lang="en-US" dirty="0" smtClean="0"/>
              <a:t>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Harris-/Hessian-Laplace/</a:t>
            </a:r>
            <a:r>
              <a:rPr lang="en-US" dirty="0" err="1" smtClean="0"/>
              <a:t>DoG</a:t>
            </a:r>
            <a:r>
              <a:rPr lang="en-US" dirty="0" smtClean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[</a:t>
            </a:r>
            <a:r>
              <a:rPr lang="en-US" dirty="0" err="1" smtClean="0"/>
              <a:t>Mikolajczyk</a:t>
            </a:r>
            <a:r>
              <a:rPr lang="en-US" dirty="0" smtClean="0"/>
              <a:t>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6069013" y="6488113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5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Again</a:t>
            </a:r>
            <a:r>
              <a:rPr lang="en-US" dirty="0" smtClean="0"/>
              <a:t>, need not stick to one</a:t>
            </a:r>
          </a:p>
          <a:p>
            <a:endParaRPr lang="en-US" dirty="0" smtClean="0"/>
          </a:p>
          <a:p>
            <a:r>
              <a:rPr lang="en-US" dirty="0" smtClean="0"/>
              <a:t>For object instance recognition or stitching, SIFT or variant is a good choice</a:t>
            </a:r>
          </a:p>
        </p:txBody>
      </p:sp>
    </p:spTree>
    <p:extLst>
      <p:ext uri="{BB962C8B-B14F-4D97-AF65-F5344CB8AC3E}">
        <p14:creationId xmlns:p14="http://schemas.microsoft.com/office/powerpoint/2010/main" val="18136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10810</TotalTime>
  <Words>3146</Words>
  <Application>Microsoft Office PowerPoint</Application>
  <PresentationFormat>On-screen Show (4:3)</PresentationFormat>
  <Paragraphs>663</Paragraphs>
  <Slides>102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22" baseType="lpstr">
      <vt:lpstr>AvantGarde Bk BT</vt:lpstr>
      <vt:lpstr>CMEX10</vt:lpstr>
      <vt:lpstr>CMMI10</vt:lpstr>
      <vt:lpstr>CMMI7</vt:lpstr>
      <vt:lpstr>CMR10</vt:lpstr>
      <vt:lpstr>CMR7</vt:lpstr>
      <vt:lpstr>CMSY10</vt:lpstr>
      <vt:lpstr>StarSymbol</vt:lpstr>
      <vt:lpstr>ZapfDingbats</vt:lpstr>
      <vt:lpstr>Algerian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Equation</vt:lpstr>
      <vt:lpstr>Microsoft Equation 3.0</vt:lpstr>
      <vt:lpstr>Interest Points</vt:lpstr>
      <vt:lpstr>Administrative Stuffs</vt:lpstr>
      <vt:lpstr>What have we learned so far?</vt:lpstr>
      <vt:lpstr>This module: Correspondence and Alignment</vt:lpstr>
      <vt:lpstr>This module: Correspondence and Alignment</vt:lpstr>
      <vt:lpstr>The three biggest problems in computer vision?</vt:lpstr>
      <vt:lpstr>Example: automatic panoramas</vt:lpstr>
      <vt:lpstr>Example: fitting an 2D shape template</vt:lpstr>
      <vt:lpstr>Example: fitting a 3D object model</vt:lpstr>
      <vt:lpstr>Example: estimating “fundamental matrix” that corresponds two views</vt:lpstr>
      <vt:lpstr>Example: tracking points</vt:lpstr>
      <vt:lpstr>Today’s class</vt:lpstr>
      <vt:lpstr>Why extract features?</vt:lpstr>
      <vt:lpstr>Why extract features?</vt:lpstr>
      <vt:lpstr>Why extract features?</vt:lpstr>
      <vt:lpstr>Image matching</vt:lpstr>
      <vt:lpstr>Harder case</vt:lpstr>
      <vt:lpstr>Harder still?</vt:lpstr>
      <vt:lpstr>Answer below (look for tiny colored squares…)</vt:lpstr>
      <vt:lpstr>Applications  </vt:lpstr>
      <vt:lpstr>Advantages of local features</vt:lpstr>
      <vt:lpstr>Overview of Keypoint Matching</vt:lpstr>
      <vt:lpstr>Goals for Keypoints</vt:lpstr>
      <vt:lpstr>Key trade-offs</vt:lpstr>
      <vt:lpstr>Choosing interest points</vt:lpstr>
      <vt:lpstr>Choosing interest points</vt:lpstr>
      <vt:lpstr>Corner Detection: Basic Idea</vt:lpstr>
      <vt:lpstr>Harris corner detection:  the math</vt:lpstr>
      <vt:lpstr>Small motion assumption</vt:lpstr>
      <vt:lpstr>Harris 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The Harris operator</vt:lpstr>
      <vt:lpstr>Harris detector example</vt:lpstr>
      <vt:lpstr>PowerPoint Presentation</vt:lpstr>
      <vt:lpstr>f value (red high, blue low)</vt:lpstr>
      <vt:lpstr>Threshold (f &gt; value) </vt:lpstr>
      <vt:lpstr>Find local maxima of f</vt:lpstr>
      <vt:lpstr>Harris features (in red)</vt:lpstr>
      <vt:lpstr>Weighting the derivatives</vt:lpstr>
      <vt:lpstr>Harris Detector – Responses [Harris88]</vt:lpstr>
      <vt:lpstr>Harris Detector – Responses [Harris88]</vt:lpstr>
      <vt:lpstr>Harris Detector: Invariance Properties</vt:lpstr>
      <vt:lpstr>Harris Detector: Invariance Properties</vt:lpstr>
      <vt:lpstr>Harris Detector: Invariance Properties</vt:lpstr>
      <vt:lpstr>Scale invariant detection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Implementation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Maximally Stable Extremal Regions [Matas ‘02]</vt:lpstr>
      <vt:lpstr>Example Results: MSER</vt:lpstr>
      <vt:lpstr>Available at a web site near you…</vt:lpstr>
      <vt:lpstr>Local Descriptors</vt:lpstr>
      <vt:lpstr>Scale Invariant Feature Transform</vt:lpstr>
      <vt:lpstr>SIFT descriptor</vt:lpstr>
      <vt:lpstr>Local Descriptors: SIFT Descriptor</vt:lpstr>
      <vt:lpstr>Details of Lowe’s SIFT algorithm</vt:lpstr>
      <vt:lpstr>SIFT Example</vt:lpstr>
      <vt:lpstr>Feature matching</vt:lpstr>
      <vt:lpstr>Feature distance</vt:lpstr>
      <vt:lpstr>Feature distance</vt:lpstr>
      <vt:lpstr>Feature matching example</vt:lpstr>
      <vt:lpstr>Feature matching example</vt:lpstr>
      <vt:lpstr>Evaluating the results</vt:lpstr>
      <vt:lpstr>True/false positives</vt:lpstr>
      <vt:lpstr>Evaluating the results</vt:lpstr>
      <vt:lpstr>Evaluating the results</vt:lpstr>
      <vt:lpstr>Matching SIFT Descriptors</vt:lpstr>
      <vt:lpstr>SIFT Repeatability</vt:lpstr>
      <vt:lpstr>SIFT Repeatability</vt:lpstr>
      <vt:lpstr>SIFT Repeatability</vt:lpstr>
      <vt:lpstr>Local Descriptors: SURF</vt:lpstr>
      <vt:lpstr>PowerPoint Presentation</vt:lpstr>
      <vt:lpstr>PowerPoint Presentation</vt:lpstr>
      <vt:lpstr>Choosing a detector</vt:lpstr>
      <vt:lpstr>Comparison of Keypoint Detectors</vt:lpstr>
      <vt:lpstr>Choosing a descriptor</vt:lpstr>
      <vt:lpstr>Recent advances in interest points</vt:lpstr>
      <vt:lpstr>Things to remember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221</cp:revision>
  <dcterms:created xsi:type="dcterms:W3CDTF">2016-08-21T04:59:05Z</dcterms:created>
  <dcterms:modified xsi:type="dcterms:W3CDTF">2016-09-12T16:58:28Z</dcterms:modified>
</cp:coreProperties>
</file>