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9" r:id="rId2"/>
    <p:sldId id="602" r:id="rId3"/>
    <p:sldId id="1055" r:id="rId4"/>
    <p:sldId id="1056" r:id="rId5"/>
    <p:sldId id="1057" r:id="rId6"/>
    <p:sldId id="1058" r:id="rId7"/>
    <p:sldId id="1059" r:id="rId8"/>
    <p:sldId id="1060" r:id="rId9"/>
    <p:sldId id="1061" r:id="rId10"/>
    <p:sldId id="1062" r:id="rId11"/>
    <p:sldId id="1063" r:id="rId12"/>
    <p:sldId id="1064" r:id="rId13"/>
    <p:sldId id="1065" r:id="rId14"/>
    <p:sldId id="1066" r:id="rId15"/>
    <p:sldId id="1067" r:id="rId16"/>
    <p:sldId id="1068" r:id="rId17"/>
    <p:sldId id="1069" r:id="rId18"/>
    <p:sldId id="1070" r:id="rId19"/>
    <p:sldId id="1071" r:id="rId20"/>
    <p:sldId id="1052" r:id="rId21"/>
    <p:sldId id="1044" r:id="rId22"/>
    <p:sldId id="1053" r:id="rId23"/>
    <p:sldId id="1072" r:id="rId24"/>
    <p:sldId id="1073" r:id="rId25"/>
    <p:sldId id="1083" r:id="rId26"/>
    <p:sldId id="1084" r:id="rId27"/>
    <p:sldId id="1085" r:id="rId28"/>
    <p:sldId id="1074" r:id="rId29"/>
    <p:sldId id="1086" r:id="rId30"/>
    <p:sldId id="1087" r:id="rId31"/>
    <p:sldId id="1088" r:id="rId32"/>
    <p:sldId id="1090" r:id="rId33"/>
    <p:sldId id="1089" r:id="rId34"/>
    <p:sldId id="1095" r:id="rId35"/>
    <p:sldId id="1075" r:id="rId36"/>
    <p:sldId id="1078" r:id="rId37"/>
    <p:sldId id="1079" r:id="rId38"/>
    <p:sldId id="1091" r:id="rId39"/>
    <p:sldId id="1080" r:id="rId40"/>
    <p:sldId id="1076" r:id="rId41"/>
    <p:sldId id="1081" r:id="rId42"/>
    <p:sldId id="1077" r:id="rId43"/>
    <p:sldId id="1093" r:id="rId44"/>
    <p:sldId id="1094" r:id="rId45"/>
    <p:sldId id="1096" r:id="rId46"/>
    <p:sldId id="10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B05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4B82-B9E5-4507-B0D3-1B63853EC58B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48BE-267D-4B59-ADE4-43764D46B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48BE-267D-4B59-ADE4-43764D46B7C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6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9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A9F2-1FBE-4FC8-AA3B-1FA735F42119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947" y="1122363"/>
            <a:ext cx="10956103" cy="2387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Semi-Supervised Learning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599280"/>
            <a:ext cx="9144000" cy="1166185"/>
          </a:xfrm>
        </p:spPr>
        <p:txBody>
          <a:bodyPr>
            <a:noAutofit/>
          </a:bodyPr>
          <a:lstStyle/>
          <a:p>
            <a:r>
              <a:rPr lang="en-US" sz="3600" dirty="0" smtClean="0"/>
              <a:t>Jia-Bin Huang</a:t>
            </a:r>
          </a:p>
          <a:p>
            <a:r>
              <a:rPr lang="en-US" sz="3600" dirty="0" smtClean="0"/>
              <a:t>Virginia Tech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45413" y="6373019"/>
            <a:ext cx="1756612" cy="39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0027" y="6373019"/>
            <a:ext cx="3068053" cy="39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ECE-5424G / CS-5824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Collaborative filtering optimization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825625"/>
                <a:ext cx="1145612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/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825625"/>
                <a:ext cx="11456125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7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63040"/>
                <a:ext cx="10944497" cy="539495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to small random values</a:t>
                </a:r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using gradient descent (or an advanced optimization algorithm).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≔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5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≔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a user with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and movie with (learned) feature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predict a star rating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63040"/>
                <a:ext cx="10944497" cy="5394959"/>
              </a:xfrm>
              <a:blipFill>
                <a:blip r:embed="rId2"/>
                <a:stretch>
                  <a:fillRect l="-947" t="-1356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4949" y="1825625"/>
          <a:ext cx="7424058" cy="4022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7850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</a:tblGrid>
              <a:tr h="4239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07" y="2548753"/>
            <a:ext cx="3694730" cy="27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930" y="1825625"/>
            <a:ext cx="6820870" cy="4351338"/>
          </a:xfrm>
        </p:spPr>
        <p:txBody>
          <a:bodyPr/>
          <a:lstStyle/>
          <a:p>
            <a:r>
              <a:rPr lang="en-US" dirty="0" smtClean="0"/>
              <a:t>Predicted ratings: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1247"/>
          <a:stretch/>
        </p:blipFill>
        <p:spPr>
          <a:xfrm>
            <a:off x="398016" y="1825626"/>
            <a:ext cx="3694730" cy="273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30" y="2451961"/>
            <a:ext cx="7558938" cy="1872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4693876"/>
                <a:ext cx="2905604" cy="1983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93876"/>
                <a:ext cx="2905604" cy="198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2746" y="4693876"/>
                <a:ext cx="2907591" cy="1983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46" y="4693876"/>
                <a:ext cx="2907591" cy="198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45234" y="4693876"/>
                <a:ext cx="4455194" cy="1877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4400" dirty="0" smtClean="0"/>
              </a:p>
              <a:p>
                <a:endParaRPr lang="en-US" sz="4400" dirty="0" smtClean="0"/>
              </a:p>
              <a:p>
                <a:r>
                  <a:rPr lang="en-US" sz="2800" dirty="0" smtClean="0"/>
                  <a:t>Low-rank matrix factorization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234" y="4693876"/>
                <a:ext cx="4455194" cy="1877437"/>
              </a:xfrm>
              <a:prstGeom prst="rect">
                <a:avLst/>
              </a:prstGeom>
              <a:blipFill>
                <a:blip r:embed="rId6"/>
                <a:stretch>
                  <a:fillRect l="-2873" r="-1505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related movies/products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product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, </a:t>
                </a:r>
                <a:r>
                  <a:rPr lang="en-US" dirty="0" smtClean="0"/>
                  <a:t>we learn a 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: </a:t>
                </a:r>
                <a:r>
                  <a:rPr lang="en-US" dirty="0" smtClean="0"/>
                  <a:t>romance,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: </a:t>
                </a:r>
                <a:r>
                  <a:rPr lang="en-US" dirty="0" smtClean="0"/>
                  <a:t>action,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/>
                  <a:t>: </a:t>
                </a:r>
                <a:r>
                  <a:rPr lang="en-US" dirty="0" smtClean="0"/>
                  <a:t>comedy, …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How to find movie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relate to movie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movie j and I are “similar”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4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Mean normalization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 who have not rated any movies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42697" y="1355362"/>
          <a:ext cx="6624307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257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38395291"/>
                    </a:ext>
                  </a:extLst>
                </a:gridCol>
              </a:tblGrid>
              <a:tr h="3362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Eve (5)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84" y="1713003"/>
            <a:ext cx="4137758" cy="26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 who have not rated any movies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42697" y="1355362"/>
          <a:ext cx="6624307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257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38395291"/>
                    </a:ext>
                  </a:extLst>
                </a:gridCol>
              </a:tblGrid>
              <a:tr h="3362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Eve (5)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84" y="1713003"/>
            <a:ext cx="4137758" cy="26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normalization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 on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predict: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User 5 (Eve):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0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6"/>
            <a:ext cx="3223418" cy="207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42" y="1825626"/>
            <a:ext cx="1673274" cy="207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940" y="1825626"/>
            <a:ext cx="5765315" cy="2078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85564" y="3904064"/>
                <a:ext cx="2656946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64" y="3904064"/>
                <a:ext cx="2656946" cy="605294"/>
              </a:xfrm>
              <a:prstGeom prst="rect">
                <a:avLst/>
              </a:prstGeom>
              <a:blipFill>
                <a:blip r:embed="rId6"/>
                <a:stretch>
                  <a:fillRect l="-5734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56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67661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HW 4 due April 10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266982" y="38272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Supervised </a:t>
            </a:r>
            <a:r>
              <a:rPr lang="en-US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 nearest neighbor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Linear Regression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Naïve Bayes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Logistic Regression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Support Vector Machines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Unsupervised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Clustering, K-Mean </a:t>
            </a:r>
          </a:p>
          <a:p>
            <a:endParaRPr lang="en-US" dirty="0"/>
          </a:p>
          <a:p>
            <a:r>
              <a:rPr lang="en-US" dirty="0" smtClean="0"/>
              <a:t>Expectation maximization</a:t>
            </a:r>
          </a:p>
          <a:p>
            <a:endParaRPr lang="en-US" dirty="0" smtClean="0"/>
          </a:p>
          <a:p>
            <a:r>
              <a:rPr lang="en-US" dirty="0" smtClean="0"/>
              <a:t>Dimensionality reduction</a:t>
            </a:r>
          </a:p>
          <a:p>
            <a:endParaRPr lang="en-US" dirty="0"/>
          </a:p>
          <a:p>
            <a:r>
              <a:rPr lang="en-US" dirty="0" smtClean="0"/>
              <a:t>Anomaly detection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Recommendation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Semi-supervised </a:t>
            </a:r>
            <a:r>
              <a:rPr lang="en-US" dirty="0" smtClean="0"/>
              <a:t>learning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Probabilistic graphical models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Generative models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Sequence prediction models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Deep reinforcement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Motivation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Problem formulation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Consistency regularization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Entropy-based method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Pseudo-labeling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Motivation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Problem formulation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Consistency regularization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Entropy-based method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Pseudo-labeling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 </a:t>
            </a:r>
            <a:r>
              <a:rPr lang="en-US" dirty="0"/>
              <a:t>Paradigm Insufficient Nowadays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/>
              <a:t>applications: massive amounts of raw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Only a tiny fraction can be annotated by human experts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787650"/>
            <a:ext cx="10639425" cy="352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6176963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Protein sequences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665158" y="6176963"/>
            <a:ext cx="315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Billions of webpages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604443" y="6176963"/>
            <a:ext cx="121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92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83" y="1825625"/>
            <a:ext cx="7470634" cy="49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15" y="1825625"/>
            <a:ext cx="7208569" cy="48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Motivation</a:t>
            </a:r>
          </a:p>
          <a:p>
            <a:pPr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Problem formulation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Consistency regularization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Entropy-based method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Pseudo-labeling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Semi-supervised Learning </a:t>
            </a:r>
            <a:br>
              <a:rPr lang="en-US" dirty="0" smtClean="0"/>
            </a:br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Labeled data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⋯,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Unlabeled data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Goal: Learn a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(e.g., a classifier) that has small 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226" y="0"/>
            <a:ext cx="3926774" cy="26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labeled and unlabeled data</a:t>
            </a:r>
            <a:br>
              <a:rPr lang="en-US" dirty="0" smtClean="0"/>
            </a:br>
            <a:r>
              <a:rPr lang="en-US" dirty="0" smtClean="0"/>
              <a:t>- Classical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SVM [</a:t>
            </a:r>
            <a:r>
              <a:rPr lang="en-US" dirty="0" err="1" smtClean="0"/>
              <a:t>Joachims</a:t>
            </a:r>
            <a:r>
              <a:rPr lang="en-US" dirty="0" smtClean="0"/>
              <a:t> ’99]</a:t>
            </a:r>
          </a:p>
          <a:p>
            <a:endParaRPr lang="en-US" dirty="0" smtClean="0"/>
          </a:p>
          <a:p>
            <a:r>
              <a:rPr lang="en-US" dirty="0" smtClean="0"/>
              <a:t>Co-training [Blum and Mitchell ’98]</a:t>
            </a:r>
          </a:p>
          <a:p>
            <a:endParaRPr lang="en-US" dirty="0" smtClean="0"/>
          </a:p>
          <a:p>
            <a:r>
              <a:rPr lang="en-US" dirty="0" smtClean="0"/>
              <a:t>Graph-based </a:t>
            </a:r>
            <a:r>
              <a:rPr lang="en-US" dirty="0"/>
              <a:t>methods [Blum and Chawla ‘01] [</a:t>
            </a:r>
            <a:r>
              <a:rPr lang="en-US" dirty="0" smtClean="0"/>
              <a:t>Zhu, </a:t>
            </a:r>
            <a:r>
              <a:rPr lang="en-US" dirty="0" err="1" smtClean="0"/>
              <a:t>Ghahramani</a:t>
            </a:r>
            <a:r>
              <a:rPr lang="en-US" dirty="0" smtClean="0"/>
              <a:t>, Lafferty ‘03]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2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Transductive</a:t>
            </a:r>
            <a:r>
              <a:rPr lang="en-US" dirty="0"/>
              <a:t>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separator goes through </a:t>
            </a:r>
            <a:r>
              <a:rPr lang="en-US" dirty="0" smtClean="0">
                <a:solidFill>
                  <a:srgbClr val="FF0000"/>
                </a:solidFill>
              </a:rPr>
              <a:t>low density </a:t>
            </a:r>
            <a:r>
              <a:rPr lang="en-US" dirty="0" smtClean="0"/>
              <a:t>regions of the space /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large margin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9" y="2904728"/>
            <a:ext cx="9837682" cy="39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0947" y="365125"/>
                <a:ext cx="4826479" cy="64928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000" dirty="0" smtClean="0"/>
                  <a:t>SVM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Inputs: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  <m:sup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000" dirty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/>
                </a:r>
                <a:br>
                  <a:rPr lang="en-US" sz="30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000" b="0" i="0" dirty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  <m:sup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≥1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947" y="365125"/>
                <a:ext cx="4826479" cy="6492875"/>
              </a:xfrm>
              <a:blipFill>
                <a:blip r:embed="rId3"/>
                <a:stretch>
                  <a:fillRect l="-3287" t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900469" y="365124"/>
                <a:ext cx="5474898" cy="6492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300" dirty="0" smtClean="0"/>
                  <a:t>Transductive SVM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 smtClean="0"/>
                  <a:t>Inputs: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sz="3200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/>
                  <a:t/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≥1 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acc>
                        <m:accPr>
                          <m:chr m:val="̂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ac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acc>
                        <m:accPr>
                          <m:chr m:val="̂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</m:e>
                      </m:ac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∈{−1, 1}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469" y="365124"/>
                <a:ext cx="5474898" cy="6492875"/>
              </a:xfrm>
              <a:prstGeom prst="rect">
                <a:avLst/>
              </a:prstGeom>
              <a:blipFill>
                <a:blip r:embed="rId4"/>
                <a:stretch>
                  <a:fillRect l="-2673" t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Transductive</a:t>
            </a:r>
            <a:r>
              <a:rPr lang="en-US" dirty="0"/>
              <a:t> </a:t>
            </a:r>
            <a:r>
              <a:rPr lang="en-US" dirty="0" smtClean="0"/>
              <a:t>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/>
              <a:t>maximize margin over the labeled points 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this to give initial labels to unlabeled points based on this separator. </a:t>
            </a:r>
          </a:p>
          <a:p>
            <a:endParaRPr lang="en-US" dirty="0"/>
          </a:p>
          <a:p>
            <a:r>
              <a:rPr lang="en-US" dirty="0" smtClean="0"/>
              <a:t>Try </a:t>
            </a:r>
            <a:r>
              <a:rPr lang="en-US" dirty="0"/>
              <a:t>flipping labels of unlabeled points to see if doing so can increase </a:t>
            </a:r>
            <a:r>
              <a:rPr lang="en-US" dirty="0" smtClean="0"/>
              <a:t>margin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0" y="1825625"/>
            <a:ext cx="11269599" cy="46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Motivation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Problem formulation</a:t>
            </a:r>
          </a:p>
          <a:p>
            <a:pPr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Consistency regularization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Entropy-based method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Pseudo-labeling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Perturbations/</a:t>
            </a:r>
            <a:r>
              <a:rPr lang="el-GR" dirty="0"/>
              <a:t>Π-</a:t>
            </a:r>
            <a:r>
              <a:rPr lang="en-US" dirty="0"/>
              <a:t>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Realistic </a:t>
                </a:r>
                <a:r>
                  <a:rPr lang="en-US" sz="3600" dirty="0"/>
                  <a:t>perturbations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of </a:t>
                </a:r>
                <a:r>
                  <a:rPr lang="en-US" sz="3600" dirty="0"/>
                  <a:t>data points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𝑈𝐿</m:t>
                        </m:r>
                      </m:sub>
                    </m:sSub>
                  </m:oMath>
                </a14:m>
                <a:r>
                  <a:rPr lang="en-US" sz="3600" dirty="0" smtClean="0"/>
                  <a:t> should </a:t>
                </a:r>
                <a:r>
                  <a:rPr lang="en-US" sz="3600" dirty="0"/>
                  <a:t>not significantly change the output </a:t>
                </a:r>
                <a:r>
                  <a:rPr lang="en-US" sz="36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" y="2939837"/>
            <a:ext cx="11653838" cy="21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</a:t>
            </a:r>
            <a:r>
              <a:rPr lang="en-US" dirty="0" err="1" smtClean="0"/>
              <a:t>Ensembling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2" y="2767806"/>
            <a:ext cx="119805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2" y="1825625"/>
            <a:ext cx="11126495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Adversarial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5" y="1825625"/>
            <a:ext cx="11886449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51067" y="1825625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42463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(romance)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(action)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3557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548520"/>
                  </p:ext>
                </p:extLst>
              </p:nvPr>
            </p:nvGraphicFramePr>
            <p:xfrm>
              <a:off x="2551067" y="1825625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222" t="-3158" r="-85000" b="-4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5789" t="-3158" r="-658" b="-48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7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Motivation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Problem formulation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Consistency regularization</a:t>
            </a:r>
          </a:p>
          <a:p>
            <a:pPr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Entropy-based method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Pseudo-labeling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Encourages more </a:t>
            </a:r>
            <a:r>
              <a:rPr lang="en-US" dirty="0"/>
              <a:t>confident predictions on unlabeled data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996406"/>
            <a:ext cx="60007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Motivation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Problem formulation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Consistency regularization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Entropy-based method</a:t>
            </a:r>
          </a:p>
          <a:p>
            <a:pPr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Pseudo-labeling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686"/>
            <a:ext cx="11887200" cy="12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number of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0" y="2466181"/>
            <a:ext cx="11872899" cy="32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mismatch in Labeled/Unlabeled datasets hurts the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14" y="1690688"/>
            <a:ext cx="8841172" cy="50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Standardized </a:t>
            </a:r>
            <a:r>
              <a:rPr lang="en-US" dirty="0"/>
              <a:t>architecture + equal budget for tuning </a:t>
            </a:r>
            <a:r>
              <a:rPr lang="en-US" dirty="0" err="1"/>
              <a:t>hyperparameters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Unlabeled </a:t>
            </a:r>
            <a:r>
              <a:rPr lang="en-US" dirty="0"/>
              <a:t>data from a different class distribution not that useful</a:t>
            </a:r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methods don’t work well in the very low labeled-data regime</a:t>
            </a:r>
          </a:p>
          <a:p>
            <a:endParaRPr lang="en-US" dirty="0"/>
          </a:p>
          <a:p>
            <a:r>
              <a:rPr lang="en-US" dirty="0" smtClean="0"/>
              <a:t>Transferring </a:t>
            </a:r>
            <a:r>
              <a:rPr lang="en-US" dirty="0"/>
              <a:t>Pre-Trained </a:t>
            </a:r>
            <a:r>
              <a:rPr lang="en-US" dirty="0" err="1"/>
              <a:t>Imagenet</a:t>
            </a:r>
            <a:r>
              <a:rPr lang="en-US" dirty="0"/>
              <a:t> produces lower error rate</a:t>
            </a:r>
          </a:p>
          <a:p>
            <a:endParaRPr lang="en-US" dirty="0"/>
          </a:p>
          <a:p>
            <a:r>
              <a:rPr lang="en-US" dirty="0" smtClean="0"/>
              <a:t>Conclusions </a:t>
            </a:r>
            <a:r>
              <a:rPr lang="en-US" dirty="0"/>
              <a:t>based on small datasets though</a:t>
            </a:r>
          </a:p>
        </p:txBody>
      </p:sp>
    </p:spTree>
    <p:extLst>
      <p:ext uri="{BB962C8B-B14F-4D97-AF65-F5344CB8AC3E}">
        <p14:creationId xmlns:p14="http://schemas.microsoft.com/office/powerpoint/2010/main" val="46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51067" y="1825625"/>
              <a:ext cx="7089865" cy="3413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42463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(romance)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(action)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3557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82247"/>
                  </p:ext>
                </p:extLst>
              </p:nvPr>
            </p:nvGraphicFramePr>
            <p:xfrm>
              <a:off x="2551067" y="1825625"/>
              <a:ext cx="7089865" cy="3413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222" t="-3158" r="-85000" b="-5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5789" t="-3158" r="-658" b="-5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109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09" y="5576805"/>
                <a:ext cx="1586525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57978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78" y="5576805"/>
                <a:ext cx="1586525" cy="1068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08847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47" y="5576805"/>
                <a:ext cx="1586525" cy="1068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59716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16" y="5576805"/>
                <a:ext cx="1586525" cy="1068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80739" y="5576805"/>
                <a:ext cx="1538563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739" y="5576805"/>
                <a:ext cx="1538563" cy="10665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5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96749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96749" cy="5032375"/>
              </a:xfrm>
              <a:blipFill>
                <a:blip r:embed="rId2"/>
                <a:stretch>
                  <a:fillRect l="-94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 (and movie ratings),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     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        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</a:t>
            </a:r>
            <a:r>
              <a:rPr lang="en-US" dirty="0" smtClean="0"/>
              <a:t>filtering optimization objective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lim>
                      </m:limLow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Collaborative </a:t>
            </a:r>
            <a:r>
              <a:rPr lang="en-US" sz="4400" dirty="0" smtClean="0"/>
              <a:t>filtering optimization objective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447" y="1745477"/>
                <a:ext cx="11599816" cy="503237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lim>
                      </m:limLow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simultaneously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447" y="1745477"/>
                <a:ext cx="11599816" cy="5032375"/>
              </a:xfrm>
              <a:blipFill>
                <a:blip r:embed="rId2"/>
                <a:stretch>
                  <a:fillRect l="-94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80115" y="2299062"/>
            <a:ext cx="4114799" cy="992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5610" y="3765277"/>
            <a:ext cx="4219303" cy="992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22194</TotalTime>
  <Words>756</Words>
  <Application>Microsoft Office PowerPoint</Application>
  <PresentationFormat>Widescreen</PresentationFormat>
  <Paragraphs>422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Semi-Supervised Learning</vt:lpstr>
      <vt:lpstr>Administrative</vt:lpstr>
      <vt:lpstr>Recommender Systems</vt:lpstr>
      <vt:lpstr>Problem motivation</vt:lpstr>
      <vt:lpstr>Problem motivation</vt:lpstr>
      <vt:lpstr>Optimization algorithm</vt:lpstr>
      <vt:lpstr>Collaborative filtering</vt:lpstr>
      <vt:lpstr>Collaborative filtering optimization objective</vt:lpstr>
      <vt:lpstr>Collaborative filtering optimization objective</vt:lpstr>
      <vt:lpstr>Collaborative filtering optimization objective</vt:lpstr>
      <vt:lpstr>Collaborative filtering algorithm</vt:lpstr>
      <vt:lpstr>Collaborative filtering</vt:lpstr>
      <vt:lpstr>Collaborative filtering</vt:lpstr>
      <vt:lpstr>Finding related movies/products</vt:lpstr>
      <vt:lpstr>Recommender Systems</vt:lpstr>
      <vt:lpstr>Users  who have not rated any movies</vt:lpstr>
      <vt:lpstr>Users  who have not rated any movies</vt:lpstr>
      <vt:lpstr>Mean normalization</vt:lpstr>
      <vt:lpstr>Recommender Systems</vt:lpstr>
      <vt:lpstr>Review: Supervised Learning</vt:lpstr>
      <vt:lpstr>Review: Unsupervised Learning</vt:lpstr>
      <vt:lpstr>Advanced Topics</vt:lpstr>
      <vt:lpstr>Semi-supervised Learning</vt:lpstr>
      <vt:lpstr>Semi-supervised Learning</vt:lpstr>
      <vt:lpstr>Classic Paradigm Insufficient Nowadays </vt:lpstr>
      <vt:lpstr>Semi-supervised Learning</vt:lpstr>
      <vt:lpstr>Active Learning</vt:lpstr>
      <vt:lpstr>Semi-supervised Learning</vt:lpstr>
      <vt:lpstr>Semi-supervised Learning  Problem Formulation</vt:lpstr>
      <vt:lpstr>Combining labeled and unlabeled data - Classical methods</vt:lpstr>
      <vt:lpstr>Transductive SVM</vt:lpstr>
      <vt:lpstr>PowerPoint Presentation</vt:lpstr>
      <vt:lpstr>Transductive SVMs</vt:lpstr>
      <vt:lpstr>Deep Semi-supervised Learning</vt:lpstr>
      <vt:lpstr>Semi-supervised Learning</vt:lpstr>
      <vt:lpstr>Stochastic Perturbations/Π-Model </vt:lpstr>
      <vt:lpstr>Temporal Ensembling</vt:lpstr>
      <vt:lpstr>Mean Teacher</vt:lpstr>
      <vt:lpstr>Virtual Adversarial Training</vt:lpstr>
      <vt:lpstr>Semi-supervised Learning</vt:lpstr>
      <vt:lpstr>EntMin</vt:lpstr>
      <vt:lpstr>Semi-supervised Learning</vt:lpstr>
      <vt:lpstr>Comparison</vt:lpstr>
      <vt:lpstr>Varying number of labels</vt:lpstr>
      <vt:lpstr>Class mismatch in Labeled/Unlabeled datasets hurts the performance</vt:lpstr>
      <vt:lpstr>Lessons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Jia-Bin</dc:creator>
  <cp:lastModifiedBy>Huang Jia-Bin</cp:lastModifiedBy>
  <cp:revision>475</cp:revision>
  <dcterms:created xsi:type="dcterms:W3CDTF">2019-01-25T06:55:15Z</dcterms:created>
  <dcterms:modified xsi:type="dcterms:W3CDTF">2019-04-08T21:35:04Z</dcterms:modified>
</cp:coreProperties>
</file>