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9" r:id="rId2"/>
    <p:sldId id="602" r:id="rId3"/>
    <p:sldId id="1044" r:id="rId4"/>
    <p:sldId id="1045" r:id="rId5"/>
    <p:sldId id="1046" r:id="rId6"/>
    <p:sldId id="1047" r:id="rId7"/>
    <p:sldId id="1048" r:id="rId8"/>
    <p:sldId id="1049" r:id="rId9"/>
    <p:sldId id="1050" r:id="rId10"/>
    <p:sldId id="1051" r:id="rId11"/>
    <p:sldId id="1010" r:id="rId12"/>
    <p:sldId id="1016" r:id="rId13"/>
    <p:sldId id="1021" r:id="rId14"/>
    <p:sldId id="1022" r:id="rId15"/>
    <p:sldId id="1017" r:id="rId16"/>
    <p:sldId id="1023" r:id="rId17"/>
    <p:sldId id="1018" r:id="rId18"/>
    <p:sldId id="1024" r:id="rId19"/>
    <p:sldId id="1025" r:id="rId20"/>
    <p:sldId id="1026" r:id="rId21"/>
    <p:sldId id="1027" r:id="rId22"/>
    <p:sldId id="1028" r:id="rId23"/>
    <p:sldId id="1019" r:id="rId24"/>
    <p:sldId id="1029" r:id="rId25"/>
    <p:sldId id="1030" r:id="rId26"/>
    <p:sldId id="1031" r:id="rId27"/>
    <p:sldId id="1032" r:id="rId28"/>
    <p:sldId id="1033" r:id="rId29"/>
    <p:sldId id="1034" r:id="rId30"/>
    <p:sldId id="1035" r:id="rId31"/>
    <p:sldId id="1036" r:id="rId32"/>
    <p:sldId id="1037" r:id="rId33"/>
    <p:sldId id="1038" r:id="rId34"/>
    <p:sldId id="1039" r:id="rId35"/>
    <p:sldId id="1020" r:id="rId36"/>
    <p:sldId id="1011" r:id="rId37"/>
    <p:sldId id="1041" r:id="rId38"/>
    <p:sldId id="1042" r:id="rId39"/>
    <p:sldId id="104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B050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0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108" y="1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C4B82-B9E5-4507-B0D3-1B63853EC58B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D48BE-267D-4B59-ADE4-43764D46B7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6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0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9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8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1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0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3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4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A9F2-1FBE-4FC8-AA3B-1FA735F42119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9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8A9F2-1FBE-4FC8-AA3B-1FA735F42119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9C61-DA70-48B3-8DF6-F8AF6E52F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emf"/><Relationship Id="rId7" Type="http://schemas.openxmlformats.org/officeDocument/2006/relationships/image" Target="../media/image2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39.png"/><Relationship Id="rId2" Type="http://schemas.openxmlformats.org/officeDocument/2006/relationships/image" Target="../media/image4.emf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38.png"/><Relationship Id="rId5" Type="http://schemas.openxmlformats.org/officeDocument/2006/relationships/image" Target="../media/image7.emf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6.emf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2.png"/><Relationship Id="rId3" Type="http://schemas.openxmlformats.org/officeDocument/2006/relationships/image" Target="../media/image11.emf"/><Relationship Id="rId7" Type="http://schemas.openxmlformats.org/officeDocument/2006/relationships/image" Target="../media/image46.png"/><Relationship Id="rId12" Type="http://schemas.openxmlformats.org/officeDocument/2006/relationships/image" Target="../media/image41.png"/><Relationship Id="rId2" Type="http://schemas.openxmlformats.org/officeDocument/2006/relationships/image" Target="../media/image10.emf"/><Relationship Id="rId16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10" Type="http://schemas.openxmlformats.org/officeDocument/2006/relationships/image" Target="../media/image39.png"/><Relationship Id="rId4" Type="http://schemas.openxmlformats.org/officeDocument/2006/relationships/image" Target="../media/image4.emf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2.png"/><Relationship Id="rId3" Type="http://schemas.openxmlformats.org/officeDocument/2006/relationships/image" Target="../media/image14.emf"/><Relationship Id="rId7" Type="http://schemas.openxmlformats.org/officeDocument/2006/relationships/image" Target="../media/image52.png"/><Relationship Id="rId12" Type="http://schemas.openxmlformats.org/officeDocument/2006/relationships/image" Target="../media/image41.png"/><Relationship Id="rId2" Type="http://schemas.openxmlformats.org/officeDocument/2006/relationships/image" Target="../media/image7.emf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4.emf"/><Relationship Id="rId15" Type="http://schemas.openxmlformats.org/officeDocument/2006/relationships/image" Target="../media/image16.emf"/><Relationship Id="rId10" Type="http://schemas.openxmlformats.org/officeDocument/2006/relationships/image" Target="../media/image39.png"/><Relationship Id="rId4" Type="http://schemas.openxmlformats.org/officeDocument/2006/relationships/image" Target="../media/image15.emf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947" y="1122363"/>
            <a:ext cx="10956103" cy="2387600"/>
          </a:xfrm>
        </p:spPr>
        <p:txBody>
          <a:bodyPr>
            <a:noAutofit/>
          </a:bodyPr>
          <a:lstStyle/>
          <a:p>
            <a:r>
              <a:rPr lang="en-US" sz="8000" dirty="0" smtClean="0"/>
              <a:t>Recommender Systems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599280"/>
            <a:ext cx="9144000" cy="1166185"/>
          </a:xfrm>
        </p:spPr>
        <p:txBody>
          <a:bodyPr>
            <a:noAutofit/>
          </a:bodyPr>
          <a:lstStyle/>
          <a:p>
            <a:r>
              <a:rPr lang="en-US" sz="3600" dirty="0" smtClean="0"/>
              <a:t>Jia-Bin Huang</a:t>
            </a:r>
          </a:p>
          <a:p>
            <a:r>
              <a:rPr lang="en-US" sz="3600" dirty="0" smtClean="0"/>
              <a:t>Virginia Tech</a:t>
            </a:r>
            <a:endParaRPr lang="en-US" sz="3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445413" y="6373019"/>
            <a:ext cx="1756612" cy="392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Spring 2019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0027" y="6373019"/>
            <a:ext cx="3068053" cy="392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ECE-5424G / CS-5824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44583"/>
                <a:ext cx="5863046" cy="5891348"/>
              </a:xfrm>
            </p:spPr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b="1" dirty="0" smtClean="0"/>
                  <a:t>Original model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Manually create features to capture anomalies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take unusual combinations of values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Computationally cheaper (alternatively, scales better)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OK even if training set size is small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44583"/>
                <a:ext cx="5863046" cy="5891348"/>
              </a:xfrm>
              <a:blipFill>
                <a:blip r:embed="rId2"/>
                <a:stretch>
                  <a:fillRect l="-1873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871063" y="744582"/>
                <a:ext cx="5199018" cy="57476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 smtClean="0"/>
                  <a:t>Original model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Automatically captures correlations between features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Computationally more expensive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Must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or else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is non-invertible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3" y="744582"/>
                <a:ext cx="5199018" cy="5747657"/>
              </a:xfrm>
              <a:prstGeom prst="rect">
                <a:avLst/>
              </a:prstGeom>
              <a:blipFill>
                <a:blip r:embed="rId3"/>
                <a:stretch>
                  <a:fillRect l="-2345" t="-2333" r="-1055" b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2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Problem formulation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Content-based recommendations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Collaborative filtering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Mean normalization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58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Problem formulation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Content-based recommendations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Collaborative filtering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Mean normalization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683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may also like..?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cdn-images-1.medium.com/max/1600/1*bEVhdyg5qk-H68-mc64FV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1" y="2230573"/>
            <a:ext cx="6002368" cy="29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ovie recommend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6210964" cy="38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Netflix Pr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Problem formulation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Content-based recommendations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Collaborative filtering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Mean normalization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7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Predicting movie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rates movies using zero to five stars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050758"/>
              </p:ext>
            </p:extLst>
          </p:nvPr>
        </p:nvGraphicFramePr>
        <p:xfrm>
          <a:off x="431075" y="2496215"/>
          <a:ext cx="7424058" cy="4022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7850">
                  <a:extLst>
                    <a:ext uri="{9D8B030D-6E8A-4147-A177-3AD203B41FA5}">
                      <a16:colId xmlns:a16="http://schemas.microsoft.com/office/drawing/2014/main" val="1409053407"/>
                    </a:ext>
                  </a:extLst>
                </a:gridCol>
                <a:gridCol w="1359052">
                  <a:extLst>
                    <a:ext uri="{9D8B030D-6E8A-4147-A177-3AD203B41FA5}">
                      <a16:colId xmlns:a16="http://schemas.microsoft.com/office/drawing/2014/main" val="3482209177"/>
                    </a:ext>
                  </a:extLst>
                </a:gridCol>
                <a:gridCol w="1359052">
                  <a:extLst>
                    <a:ext uri="{9D8B030D-6E8A-4147-A177-3AD203B41FA5}">
                      <a16:colId xmlns:a16="http://schemas.microsoft.com/office/drawing/2014/main" val="99687760"/>
                    </a:ext>
                  </a:extLst>
                </a:gridCol>
                <a:gridCol w="1359052">
                  <a:extLst>
                    <a:ext uri="{9D8B030D-6E8A-4147-A177-3AD203B41FA5}">
                      <a16:colId xmlns:a16="http://schemas.microsoft.com/office/drawing/2014/main" val="1026057919"/>
                    </a:ext>
                  </a:extLst>
                </a:gridCol>
                <a:gridCol w="1359052">
                  <a:extLst>
                    <a:ext uri="{9D8B030D-6E8A-4147-A177-3AD203B41FA5}">
                      <a16:colId xmlns:a16="http://schemas.microsoft.com/office/drawing/2014/main" val="3298832209"/>
                    </a:ext>
                  </a:extLst>
                </a:gridCol>
              </a:tblGrid>
              <a:tr h="4239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Movie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Alice (1)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Bob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(2)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Carol (3)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Dave (4)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101433"/>
                  </a:ext>
                </a:extLst>
              </a:tr>
              <a:tr h="50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Love at last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6493654"/>
                  </a:ext>
                </a:extLst>
              </a:tr>
              <a:tr h="773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Romance</a:t>
                      </a:r>
                      <a:r>
                        <a:rPr lang="en-US" sz="1800" baseline="0" dirty="0" smtClean="0"/>
                        <a:t> forever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492196"/>
                  </a:ext>
                </a:extLst>
              </a:tr>
              <a:tr h="773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Cute puppies of</a:t>
                      </a:r>
                      <a:r>
                        <a:rPr lang="en-US" sz="1800" baseline="0" dirty="0" smtClean="0"/>
                        <a:t> love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12224"/>
                  </a:ext>
                </a:extLst>
              </a:tr>
              <a:tr h="773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Nonstop car</a:t>
                      </a:r>
                      <a:r>
                        <a:rPr lang="en-US" sz="1800" baseline="0" dirty="0" smtClean="0"/>
                        <a:t> chases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38871"/>
                  </a:ext>
                </a:extLst>
              </a:tr>
              <a:tr h="773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Swords vs.</a:t>
                      </a:r>
                      <a:r>
                        <a:rPr lang="en-US" sz="1800" baseline="0" dirty="0" smtClean="0"/>
                        <a:t> karate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1082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855132" y="2297743"/>
                <a:ext cx="4336868" cy="4419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no. users</a:t>
                </a:r>
              </a:p>
              <a:p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no. movies</a:t>
                </a:r>
              </a:p>
              <a:p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 smtClean="0"/>
                  <a:t> if user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has rated movie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rating given by user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to movie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132" y="2297743"/>
                <a:ext cx="4336868" cy="4419095"/>
              </a:xfrm>
              <a:prstGeom prst="rect">
                <a:avLst/>
              </a:prstGeom>
              <a:blipFill>
                <a:blip r:embed="rId2"/>
                <a:stretch>
                  <a:fillRect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Problem formulation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Content-based recommendations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Collaborative filtering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Mean normalization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118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737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Content-based recommender systems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5760318"/>
                  </p:ext>
                </p:extLst>
              </p:nvPr>
            </p:nvGraphicFramePr>
            <p:xfrm>
              <a:off x="852349" y="1420676"/>
              <a:ext cx="7089865" cy="329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7275">
                      <a:extLst>
                        <a:ext uri="{9D8B030D-6E8A-4147-A177-3AD203B41FA5}">
                          <a16:colId xmlns:a16="http://schemas.microsoft.com/office/drawing/2014/main" val="140905340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48220917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99687760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102605791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298832209"/>
                        </a:ext>
                      </a:extLst>
                    </a:gridCol>
                    <a:gridCol w="1092885">
                      <a:extLst>
                        <a:ext uri="{9D8B030D-6E8A-4147-A177-3AD203B41FA5}">
                          <a16:colId xmlns:a16="http://schemas.microsoft.com/office/drawing/2014/main" val="205370279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113003903"/>
                        </a:ext>
                      </a:extLst>
                    </a:gridCol>
                  </a:tblGrid>
                  <a:tr h="42463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Movie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Alice (1)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Bob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(2)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Carol (3)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Dave (4)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(romance)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(action)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9101433"/>
                      </a:ext>
                    </a:extLst>
                  </a:tr>
                  <a:tr h="335579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Love at last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3654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Romance</a:t>
                          </a:r>
                          <a:r>
                            <a:rPr lang="en-US" sz="1600" baseline="0" dirty="0" smtClean="0"/>
                            <a:t> forever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0.01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492196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Cute puppies of</a:t>
                          </a:r>
                          <a:r>
                            <a:rPr lang="en-US" sz="1600" baseline="0" dirty="0" smtClean="0"/>
                            <a:t> love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12224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Nonstop car</a:t>
                          </a:r>
                          <a:r>
                            <a:rPr lang="en-US" sz="1600" baseline="0" dirty="0" smtClean="0"/>
                            <a:t> chases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0.1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38871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Swords vs.</a:t>
                          </a:r>
                          <a:r>
                            <a:rPr lang="en-US" sz="1600" baseline="0" dirty="0" smtClean="0"/>
                            <a:t> karate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2108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5760318"/>
                  </p:ext>
                </p:extLst>
              </p:nvPr>
            </p:nvGraphicFramePr>
            <p:xfrm>
              <a:off x="852349" y="1420676"/>
              <a:ext cx="7089865" cy="329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7275">
                      <a:extLst>
                        <a:ext uri="{9D8B030D-6E8A-4147-A177-3AD203B41FA5}">
                          <a16:colId xmlns:a16="http://schemas.microsoft.com/office/drawing/2014/main" val="140905340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48220917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99687760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102605791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298832209"/>
                        </a:ext>
                      </a:extLst>
                    </a:gridCol>
                    <a:gridCol w="1092885">
                      <a:extLst>
                        <a:ext uri="{9D8B030D-6E8A-4147-A177-3AD203B41FA5}">
                          <a16:colId xmlns:a16="http://schemas.microsoft.com/office/drawing/2014/main" val="205370279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1130039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Movie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Alice (1)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Bob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(2)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Carol (3)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Dave (4)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2222" t="-3158" r="-85000" b="-48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5789" t="-3158" r="-658" b="-48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910143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Love at last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36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Romance</a:t>
                          </a:r>
                          <a:r>
                            <a:rPr lang="en-US" sz="1600" baseline="0" dirty="0" smtClean="0"/>
                            <a:t> forever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0.01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49219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Cute puppies of</a:t>
                          </a:r>
                          <a:r>
                            <a:rPr lang="en-US" sz="1600" baseline="0" dirty="0" smtClean="0"/>
                            <a:t> love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1222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Nonstop car</a:t>
                          </a:r>
                          <a:r>
                            <a:rPr lang="en-US" sz="1600" baseline="0" dirty="0" smtClean="0"/>
                            <a:t> chases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0.1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3887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Swords vs.</a:t>
                          </a:r>
                          <a:r>
                            <a:rPr lang="en-US" sz="1600" baseline="0" dirty="0" smtClean="0"/>
                            <a:t> karate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2108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38199" y="4916380"/>
                <a:ext cx="9059531" cy="1131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For each user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 smtClean="0"/>
                  <a:t>, learn a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. </a:t>
                </a:r>
              </a:p>
              <a:p>
                <a:r>
                  <a:rPr lang="en-US" sz="3200" dirty="0" smtClean="0"/>
                  <a:t>Predict user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 smtClean="0"/>
                  <a:t> as rating movie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/>
                  <a:t> stars.</a:t>
                </a:r>
                <a:endParaRPr lang="en-US" sz="32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916380"/>
                <a:ext cx="9059531" cy="1131207"/>
              </a:xfrm>
              <a:prstGeom prst="rect">
                <a:avLst/>
              </a:prstGeom>
              <a:blipFill>
                <a:blip r:embed="rId3"/>
                <a:stretch>
                  <a:fillRect l="-1681" t="-4839" r="-605" b="-17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7377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Content-based recommender systems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3063788"/>
                  </p:ext>
                </p:extLst>
              </p:nvPr>
            </p:nvGraphicFramePr>
            <p:xfrm>
              <a:off x="852349" y="1420676"/>
              <a:ext cx="7089865" cy="329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7275">
                      <a:extLst>
                        <a:ext uri="{9D8B030D-6E8A-4147-A177-3AD203B41FA5}">
                          <a16:colId xmlns:a16="http://schemas.microsoft.com/office/drawing/2014/main" val="140905340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48220917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99687760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102605791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298832209"/>
                        </a:ext>
                      </a:extLst>
                    </a:gridCol>
                    <a:gridCol w="1092885">
                      <a:extLst>
                        <a:ext uri="{9D8B030D-6E8A-4147-A177-3AD203B41FA5}">
                          <a16:colId xmlns:a16="http://schemas.microsoft.com/office/drawing/2014/main" val="205370279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113003903"/>
                        </a:ext>
                      </a:extLst>
                    </a:gridCol>
                  </a:tblGrid>
                  <a:tr h="42463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Movie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Alice (1)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Bob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(2)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Carol (3)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Dave (4)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(romance)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(action)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9101433"/>
                      </a:ext>
                    </a:extLst>
                  </a:tr>
                  <a:tr h="335579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Love at last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3654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Romance</a:t>
                          </a:r>
                          <a:r>
                            <a:rPr lang="en-US" sz="1600" baseline="0" dirty="0" smtClean="0"/>
                            <a:t> forever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0.01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492196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Cute puppies of</a:t>
                          </a:r>
                          <a:r>
                            <a:rPr lang="en-US" sz="1600" baseline="0" dirty="0" smtClean="0"/>
                            <a:t> love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12224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Nonstop car</a:t>
                          </a:r>
                          <a:r>
                            <a:rPr lang="en-US" sz="1600" baseline="0" dirty="0" smtClean="0"/>
                            <a:t> chases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0.1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38871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Swords vs.</a:t>
                          </a:r>
                          <a:r>
                            <a:rPr lang="en-US" sz="1600" baseline="0" dirty="0" smtClean="0"/>
                            <a:t> karate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2108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3063788"/>
                  </p:ext>
                </p:extLst>
              </p:nvPr>
            </p:nvGraphicFramePr>
            <p:xfrm>
              <a:off x="852349" y="1420676"/>
              <a:ext cx="7089865" cy="329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7275">
                      <a:extLst>
                        <a:ext uri="{9D8B030D-6E8A-4147-A177-3AD203B41FA5}">
                          <a16:colId xmlns:a16="http://schemas.microsoft.com/office/drawing/2014/main" val="140905340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48220917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99687760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102605791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298832209"/>
                        </a:ext>
                      </a:extLst>
                    </a:gridCol>
                    <a:gridCol w="1092885">
                      <a:extLst>
                        <a:ext uri="{9D8B030D-6E8A-4147-A177-3AD203B41FA5}">
                          <a16:colId xmlns:a16="http://schemas.microsoft.com/office/drawing/2014/main" val="205370279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1130039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Movie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Alice (1)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Bob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(2)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Carol (3)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Dave (4)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2222" t="-3158" r="-85000" b="-48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5789" t="-3158" r="-658" b="-48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910143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Love at last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36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Romance</a:t>
                          </a:r>
                          <a:r>
                            <a:rPr lang="en-US" sz="1600" baseline="0" dirty="0" smtClean="0"/>
                            <a:t> forever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0.01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49219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Cute puppies of</a:t>
                          </a:r>
                          <a:r>
                            <a:rPr lang="en-US" sz="1600" baseline="0" dirty="0" smtClean="0"/>
                            <a:t> love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1222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Nonstop car</a:t>
                          </a:r>
                          <a:r>
                            <a:rPr lang="en-US" sz="1600" baseline="0" dirty="0" smtClean="0"/>
                            <a:t> chases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0.1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3887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Swords vs.</a:t>
                          </a:r>
                          <a:r>
                            <a:rPr lang="en-US" sz="1600" baseline="0" dirty="0" smtClean="0"/>
                            <a:t> karate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2108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38199" y="4916380"/>
                <a:ext cx="9059531" cy="1131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For each user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 smtClean="0"/>
                  <a:t>, learn a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. </a:t>
                </a:r>
              </a:p>
              <a:p>
                <a:r>
                  <a:rPr lang="en-US" sz="3200" dirty="0" smtClean="0"/>
                  <a:t>Predict user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 smtClean="0"/>
                  <a:t> as rating movie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 smtClean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 smtClean="0"/>
                  <a:t> stars.</a:t>
                </a:r>
                <a:endParaRPr lang="en-US" sz="32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916380"/>
                <a:ext cx="9059531" cy="1131207"/>
              </a:xfrm>
              <a:prstGeom prst="rect">
                <a:avLst/>
              </a:prstGeom>
              <a:blipFill>
                <a:blip r:embed="rId3"/>
                <a:stretch>
                  <a:fillRect l="-1681" t="-4839" r="-605" b="-17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188134" y="1477315"/>
                <a:ext cx="4108369" cy="3178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0.99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/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/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=5∗0.99=4.95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134" y="1477315"/>
                <a:ext cx="4108369" cy="3178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8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67661" cy="5032376"/>
          </a:xfrm>
        </p:spPr>
        <p:txBody>
          <a:bodyPr>
            <a:normAutofit/>
          </a:bodyPr>
          <a:lstStyle/>
          <a:p>
            <a:r>
              <a:rPr lang="en-US" dirty="0" smtClean="0"/>
              <a:t>HW 4 due April 10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266982" y="382726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457200" indent="-457200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if user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has rated movie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pPr marL="457200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rating given by user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to movie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/>
              </a:p>
              <a:p>
                <a:pPr marL="457200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/>
                  <a:t>parameter vector for user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457200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 smtClean="0"/>
                  <a:t>feature vector </a:t>
                </a:r>
                <a:r>
                  <a:rPr lang="en-US" sz="2400" dirty="0"/>
                  <a:t>for user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457200" indent="-457200"/>
                <a:r>
                  <a:rPr lang="en-US" sz="2400" dirty="0"/>
                  <a:t>For each user </a:t>
                </a:r>
                <a14:m>
                  <m:oMath xmlns:m="http://schemas.openxmlformats.org/officeDocument/2006/math">
                    <m:r>
                      <a:rPr lang="en-US" sz="2400" i="1" dirty="0"/>
                      <m:t>𝑗</m:t>
                    </m:r>
                    <m:r>
                      <a:rPr lang="en-US" sz="2400" b="0" i="1" dirty="0" smtClean="0"/>
                      <m:t>,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predicted rating</a:t>
                </a:r>
                <a:r>
                  <a:rPr lang="en-US" sz="2400" i="1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/>
                        </m:ctrlPr>
                      </m:sSupPr>
                      <m:e>
                        <m:sSup>
                          <m:sSupPr>
                            <m:ctrlPr>
                              <a:rPr lang="en-US" sz="2400" i="1" dirty="0"/>
                            </m:ctrlPr>
                          </m:sSupPr>
                          <m:e>
                            <m:r>
                              <a:rPr lang="en-US" sz="2400" i="1" dirty="0"/>
                              <m:t>(</m:t>
                            </m:r>
                            <m:r>
                              <a:rPr lang="en-US" sz="2400" i="1" dirty="0"/>
                              <m:t>𝜃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 dirty="0"/>
                                </m:ctrlPr>
                              </m:dPr>
                              <m:e>
                                <m:r>
                                  <a:rPr lang="en-US" sz="2400" i="1" dirty="0"/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a:rPr lang="en-US" sz="2400" i="1" dirty="0"/>
                          <m:t>)</m:t>
                        </m:r>
                      </m:e>
                      <m:sup>
                        <m:r>
                          <a:rPr lang="en-US" sz="2400" i="1" dirty="0"/>
                          <m:t>⊤</m:t>
                        </m:r>
                      </m:sup>
                    </m:sSup>
                    <m:sSup>
                      <m:sSupPr>
                        <m:ctrlPr>
                          <a:rPr lang="en-US" sz="2400" i="1" dirty="0"/>
                        </m:ctrlPr>
                      </m:sSupPr>
                      <m:e>
                        <m:r>
                          <a:rPr lang="en-US" sz="2400" i="1" dirty="0"/>
                          <m:t>𝑥</m:t>
                        </m:r>
                      </m:e>
                      <m:sup>
                        <m:r>
                          <a:rPr lang="en-US" sz="2400" i="1" dirty="0"/>
                          <m:t>(</m:t>
                        </m:r>
                        <m:r>
                          <a:rPr lang="en-US" sz="2400" i="1" dirty="0"/>
                          <m:t>𝑖</m:t>
                        </m:r>
                        <m:r>
                          <a:rPr lang="en-US" sz="2400" i="1" dirty="0"/>
                          <m:t>)</m:t>
                        </m:r>
                      </m:sup>
                    </m:sSup>
                  </m:oMath>
                </a14:m>
                <a:endParaRPr lang="en-US" sz="2400" i="1" dirty="0" smtClean="0"/>
              </a:p>
              <a:p>
                <a:pPr marL="457200" indent="-457200"/>
                <a:endParaRPr lang="en-US" sz="2400" b="0" i="1" dirty="0" smtClean="0"/>
              </a:p>
              <a:p>
                <a:pPr marL="457200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/>
                        </m:ctrlPr>
                      </m:sSupPr>
                      <m:e>
                        <m:r>
                          <a:rPr lang="en-US" sz="2400" b="0" i="1" dirty="0" smtClean="0"/>
                          <m:t>𝑚</m:t>
                        </m:r>
                      </m:e>
                      <m:sup>
                        <m:r>
                          <a:rPr lang="en-US" sz="2400" b="0" i="1" dirty="0" smtClean="0"/>
                          <m:t>(</m:t>
                        </m:r>
                        <m:r>
                          <a:rPr lang="en-US" sz="2400" b="0" i="1" dirty="0" smtClean="0"/>
                          <m:t>𝑗</m:t>
                        </m:r>
                        <m:r>
                          <a:rPr lang="en-US" sz="2400" b="0" i="1" dirty="0" smtClean="0"/>
                          <m:t>)</m:t>
                        </m:r>
                      </m:sup>
                    </m:sSup>
                    <m:r>
                      <a:rPr lang="en-US" sz="2400" b="0" i="1" dirty="0" smtClean="0"/>
                      <m:t>= </m:t>
                    </m:r>
                  </m:oMath>
                </a14:m>
                <a:r>
                  <a:rPr lang="en-US" sz="2400" b="0" dirty="0" smtClean="0"/>
                  <a:t>no. of movies rated by user </a:t>
                </a:r>
                <a:r>
                  <a:rPr lang="en-US" sz="2400" dirty="0"/>
                  <a:t>j</a:t>
                </a:r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Goal: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sSup>
                            <m:sSupPr>
                              <m:ctrlP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0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3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000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0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3000" b="0" i="1" dirty="0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3000" b="0" i="1" dirty="0" smtClean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3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0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30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30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0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28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7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objective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(parameter for user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lim>
                      </m:limLow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⋯,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lim>
                      </m:limLow>
                      <m:r>
                        <a:rPr lang="en-US" i="1" dirty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lim>
                      </m:limLow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3200" dirty="0" smtClean="0"/>
                  <a:t>Gradient descent update: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≔ 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23"/>
                              </m:r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m:rPr>
                            <m:brk m:alnAt="23"/>
                          </m:rP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sSubSup>
                          <m:sSub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b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b="0" dirty="0" smtClean="0"/>
                  <a:t>                      (for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b="0" dirty="0" smtClean="0"/>
                  <a:t>)</a:t>
                </a:r>
              </a:p>
              <a:p>
                <a:pPr marL="0" indent="0">
                  <a:buNone/>
                </a:pPr>
                <a:endParaRPr lang="en-US" sz="2400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≔ 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en-US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23"/>
                                  </m:r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m:rPr>
                                <m:brk m:alnAt="23"/>
                              </m:rP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sSubSup>
                              <m:sSub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nary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 smtClean="0"/>
                  <a:t>   (</a:t>
                </a: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)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7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Problem formulation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Content-based recommendations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Collaborative filtering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Mean normalization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43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1548520"/>
                  </p:ext>
                </p:extLst>
              </p:nvPr>
            </p:nvGraphicFramePr>
            <p:xfrm>
              <a:off x="2551067" y="1825625"/>
              <a:ext cx="7089865" cy="329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7275">
                      <a:extLst>
                        <a:ext uri="{9D8B030D-6E8A-4147-A177-3AD203B41FA5}">
                          <a16:colId xmlns:a16="http://schemas.microsoft.com/office/drawing/2014/main" val="140905340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48220917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99687760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102605791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298832209"/>
                        </a:ext>
                      </a:extLst>
                    </a:gridCol>
                    <a:gridCol w="1092885">
                      <a:extLst>
                        <a:ext uri="{9D8B030D-6E8A-4147-A177-3AD203B41FA5}">
                          <a16:colId xmlns:a16="http://schemas.microsoft.com/office/drawing/2014/main" val="205370279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113003903"/>
                        </a:ext>
                      </a:extLst>
                    </a:gridCol>
                  </a:tblGrid>
                  <a:tr h="42463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Movie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Alice (1)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Bob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(2)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Carol (3)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Dave (4)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(romance)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(action)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9101433"/>
                      </a:ext>
                    </a:extLst>
                  </a:tr>
                  <a:tr h="335579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Love at last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3654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Romance</a:t>
                          </a:r>
                          <a:r>
                            <a:rPr lang="en-US" sz="1600" baseline="0" dirty="0" smtClean="0"/>
                            <a:t> forever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0.01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492196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Cute puppies of</a:t>
                          </a:r>
                          <a:r>
                            <a:rPr lang="en-US" sz="1600" baseline="0" dirty="0" smtClean="0"/>
                            <a:t> love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12224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Nonstop car</a:t>
                          </a:r>
                          <a:r>
                            <a:rPr lang="en-US" sz="1600" baseline="0" dirty="0" smtClean="0"/>
                            <a:t> chases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0.1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38871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Swords vs.</a:t>
                          </a:r>
                          <a:r>
                            <a:rPr lang="en-US" sz="1600" baseline="0" dirty="0" smtClean="0"/>
                            <a:t> karate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2108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1548520"/>
                  </p:ext>
                </p:extLst>
              </p:nvPr>
            </p:nvGraphicFramePr>
            <p:xfrm>
              <a:off x="2551067" y="1825625"/>
              <a:ext cx="7089865" cy="3291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7275">
                      <a:extLst>
                        <a:ext uri="{9D8B030D-6E8A-4147-A177-3AD203B41FA5}">
                          <a16:colId xmlns:a16="http://schemas.microsoft.com/office/drawing/2014/main" val="140905340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48220917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99687760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102605791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298832209"/>
                        </a:ext>
                      </a:extLst>
                    </a:gridCol>
                    <a:gridCol w="1092885">
                      <a:extLst>
                        <a:ext uri="{9D8B030D-6E8A-4147-A177-3AD203B41FA5}">
                          <a16:colId xmlns:a16="http://schemas.microsoft.com/office/drawing/2014/main" val="205370279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1130039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Movie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Alice (1)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Bob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(2)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Carol (3)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Dave (4)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2222" t="-3158" r="-85000" b="-48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5789" t="-3158" r="-658" b="-48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910143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Love at last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36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Romance</a:t>
                          </a:r>
                          <a:r>
                            <a:rPr lang="en-US" sz="1600" baseline="0" dirty="0" smtClean="0"/>
                            <a:t> forever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0.01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49219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Cute puppies of</a:t>
                          </a:r>
                          <a:r>
                            <a:rPr lang="en-US" sz="1600" baseline="0" dirty="0" smtClean="0"/>
                            <a:t> love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0.99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1222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Nonstop car</a:t>
                          </a:r>
                          <a:r>
                            <a:rPr lang="en-US" sz="1600" baseline="0" dirty="0" smtClean="0"/>
                            <a:t> chases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0.1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1.0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3887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Swords vs.</a:t>
                          </a:r>
                          <a:r>
                            <a:rPr lang="en-US" sz="1600" baseline="0" dirty="0" smtClean="0"/>
                            <a:t> karate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0.9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2108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94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82247"/>
                  </p:ext>
                </p:extLst>
              </p:nvPr>
            </p:nvGraphicFramePr>
            <p:xfrm>
              <a:off x="2551067" y="1825625"/>
              <a:ext cx="7089865" cy="3413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7275">
                      <a:extLst>
                        <a:ext uri="{9D8B030D-6E8A-4147-A177-3AD203B41FA5}">
                          <a16:colId xmlns:a16="http://schemas.microsoft.com/office/drawing/2014/main" val="140905340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48220917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99687760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102605791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298832209"/>
                        </a:ext>
                      </a:extLst>
                    </a:gridCol>
                    <a:gridCol w="1092885">
                      <a:extLst>
                        <a:ext uri="{9D8B030D-6E8A-4147-A177-3AD203B41FA5}">
                          <a16:colId xmlns:a16="http://schemas.microsoft.com/office/drawing/2014/main" val="205370279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113003903"/>
                        </a:ext>
                      </a:extLst>
                    </a:gridCol>
                  </a:tblGrid>
                  <a:tr h="42463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Movie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Alice (1)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Bob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(2)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Carol (3)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Dave (4)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(romance)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(action)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19101433"/>
                      </a:ext>
                    </a:extLst>
                  </a:tr>
                  <a:tr h="335579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Love at last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3654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Romance</a:t>
                          </a:r>
                          <a:r>
                            <a:rPr lang="en-US" sz="1600" baseline="0" dirty="0" smtClean="0"/>
                            <a:t> forever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492196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Cute puppies of</a:t>
                          </a:r>
                          <a:r>
                            <a:rPr lang="en-US" sz="1600" baseline="0" dirty="0" smtClean="0"/>
                            <a:t> love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12224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Nonstop car</a:t>
                          </a:r>
                          <a:r>
                            <a:rPr lang="en-US" sz="1600" baseline="0" dirty="0" smtClean="0"/>
                            <a:t> chases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38871"/>
                      </a:ext>
                    </a:extLst>
                  </a:tr>
                  <a:tr h="51287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Swords vs.</a:t>
                          </a:r>
                          <a:r>
                            <a:rPr lang="en-US" sz="1600" baseline="0" dirty="0" smtClean="0"/>
                            <a:t> karate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2108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782247"/>
                  </p:ext>
                </p:extLst>
              </p:nvPr>
            </p:nvGraphicFramePr>
            <p:xfrm>
              <a:off x="2551067" y="1825625"/>
              <a:ext cx="7089865" cy="34137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57275">
                      <a:extLst>
                        <a:ext uri="{9D8B030D-6E8A-4147-A177-3AD203B41FA5}">
                          <a16:colId xmlns:a16="http://schemas.microsoft.com/office/drawing/2014/main" val="140905340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482209177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99687760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102605791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298832209"/>
                        </a:ext>
                      </a:extLst>
                    </a:gridCol>
                    <a:gridCol w="1092885">
                      <a:extLst>
                        <a:ext uri="{9D8B030D-6E8A-4147-A177-3AD203B41FA5}">
                          <a16:colId xmlns:a16="http://schemas.microsoft.com/office/drawing/2014/main" val="2053702799"/>
                        </a:ext>
                      </a:extLst>
                    </a:gridCol>
                    <a:gridCol w="927941">
                      <a:extLst>
                        <a:ext uri="{9D8B030D-6E8A-4147-A177-3AD203B41FA5}">
                          <a16:colId xmlns:a16="http://schemas.microsoft.com/office/drawing/2014/main" val="31130039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Movie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Alice (1)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Bob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(2)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Carol (3)</a:t>
                          </a:r>
                          <a:endParaRPr lang="en-US" sz="16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Dave (4)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2222" t="-3158" r="-85000" b="-5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5789" t="-3158" r="-658" b="-50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910143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Love at last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98649365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Romance</a:t>
                          </a:r>
                          <a:r>
                            <a:rPr lang="en-US" sz="1600" baseline="0" dirty="0" smtClean="0"/>
                            <a:t> forever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49219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Cute puppies of</a:t>
                          </a:r>
                          <a:r>
                            <a:rPr lang="en-US" sz="1600" baseline="0" dirty="0" smtClean="0"/>
                            <a:t> love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?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721222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Nonstop car</a:t>
                          </a:r>
                          <a:r>
                            <a:rPr lang="en-US" sz="1600" baseline="0" dirty="0" smtClean="0"/>
                            <a:t> chases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3887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Swords vs.</a:t>
                          </a:r>
                          <a:r>
                            <a:rPr lang="en-US" sz="1600" baseline="0" dirty="0" smtClean="0"/>
                            <a:t> karate</a:t>
                          </a:r>
                          <a:endParaRPr lang="en-US" sz="16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?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2108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07109" y="5576805"/>
                <a:ext cx="1586525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09" y="5576805"/>
                <a:ext cx="1586525" cy="1068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857978" y="5576805"/>
                <a:ext cx="1586525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978" y="5576805"/>
                <a:ext cx="1586525" cy="10689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908847" y="5576805"/>
                <a:ext cx="1586525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47" y="5576805"/>
                <a:ext cx="1586525" cy="1068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959716" y="5576805"/>
                <a:ext cx="1586525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716" y="5576805"/>
                <a:ext cx="1586525" cy="10689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9180739" y="5576805"/>
                <a:ext cx="1538563" cy="1066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739" y="5576805"/>
                <a:ext cx="1538563" cy="10665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4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996749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, 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/>
                  <a:t>, to 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⋯,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996749" cy="5032375"/>
              </a:xfrm>
              <a:blipFill>
                <a:blip r:embed="rId2"/>
                <a:stretch>
                  <a:fillRect l="-942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7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sz="3600" dirty="0" smtClean="0"/>
                  <a:t> (and movie ratings),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        Can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r>
                  <a:rPr lang="en-US" sz="3600" dirty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        Can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Collaborative </a:t>
            </a:r>
            <a:r>
              <a:rPr lang="en-US" dirty="0" smtClean="0"/>
              <a:t>filtering optimization objective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,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⋯,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lim>
                      </m:limLow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 ⋯,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Collaborative </a:t>
            </a:r>
            <a:r>
              <a:rPr lang="en-US" sz="4400" dirty="0" smtClean="0"/>
              <a:t>filtering optimization objective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0447" y="1745477"/>
                <a:ext cx="11599816" cy="5032375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,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⋯,</m:t>
                          </m:r>
                          <m:sSup>
                            <m:s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lim>
                      </m:limLow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 ⋯,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simultaneously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447" y="1745477"/>
                <a:ext cx="11599816" cy="5032375"/>
              </a:xfrm>
              <a:blipFill>
                <a:blip r:embed="rId2"/>
                <a:stretch>
                  <a:fillRect l="-946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80115" y="2299062"/>
            <a:ext cx="4114799" cy="9927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75610" y="3765277"/>
            <a:ext cx="4219303" cy="9927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Clustering, K-Mean </a:t>
            </a:r>
          </a:p>
          <a:p>
            <a:endParaRPr lang="en-US" dirty="0"/>
          </a:p>
          <a:p>
            <a:r>
              <a:rPr lang="en-US" dirty="0" smtClean="0"/>
              <a:t>Expectation maximization</a:t>
            </a:r>
          </a:p>
          <a:p>
            <a:endParaRPr lang="en-US" dirty="0" smtClean="0"/>
          </a:p>
          <a:p>
            <a:r>
              <a:rPr lang="en-US" dirty="0" smtClean="0"/>
              <a:t>Dimensionality reduction</a:t>
            </a:r>
          </a:p>
          <a:p>
            <a:endParaRPr lang="en-US" dirty="0"/>
          </a:p>
          <a:p>
            <a:r>
              <a:rPr lang="en-US" dirty="0" smtClean="0"/>
              <a:t>Anomaly detection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Recommendation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Collaborative filtering optimization objective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4949" y="1825625"/>
                <a:ext cx="1145612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⋯,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m:rPr>
                              <m:nor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⋯,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/>
                      </m:func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4949" y="1825625"/>
                <a:ext cx="11456125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2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463040"/>
                <a:ext cx="10944497" cy="539495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to small random values</a:t>
                </a:r>
              </a:p>
              <a:p>
                <a:r>
                  <a:rPr lang="en-US" dirty="0" smtClean="0"/>
                  <a:t>Minimize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⋯,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using gradient descent (or an advanced optimization algorithm).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 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≔ 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5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≔ 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nary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For a user with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and movie with (learned) feature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predict a star rating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463040"/>
                <a:ext cx="10944497" cy="5394959"/>
              </a:xfrm>
              <a:blipFill>
                <a:blip r:embed="rId2"/>
                <a:stretch>
                  <a:fillRect l="-947" t="-1356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1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09552"/>
              </p:ext>
            </p:extLst>
          </p:nvPr>
        </p:nvGraphicFramePr>
        <p:xfrm>
          <a:off x="404949" y="1825625"/>
          <a:ext cx="7424058" cy="4022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7850">
                  <a:extLst>
                    <a:ext uri="{9D8B030D-6E8A-4147-A177-3AD203B41FA5}">
                      <a16:colId xmlns:a16="http://schemas.microsoft.com/office/drawing/2014/main" val="1409053407"/>
                    </a:ext>
                  </a:extLst>
                </a:gridCol>
                <a:gridCol w="1359052">
                  <a:extLst>
                    <a:ext uri="{9D8B030D-6E8A-4147-A177-3AD203B41FA5}">
                      <a16:colId xmlns:a16="http://schemas.microsoft.com/office/drawing/2014/main" val="3482209177"/>
                    </a:ext>
                  </a:extLst>
                </a:gridCol>
                <a:gridCol w="1359052">
                  <a:extLst>
                    <a:ext uri="{9D8B030D-6E8A-4147-A177-3AD203B41FA5}">
                      <a16:colId xmlns:a16="http://schemas.microsoft.com/office/drawing/2014/main" val="99687760"/>
                    </a:ext>
                  </a:extLst>
                </a:gridCol>
                <a:gridCol w="1359052">
                  <a:extLst>
                    <a:ext uri="{9D8B030D-6E8A-4147-A177-3AD203B41FA5}">
                      <a16:colId xmlns:a16="http://schemas.microsoft.com/office/drawing/2014/main" val="1026057919"/>
                    </a:ext>
                  </a:extLst>
                </a:gridCol>
                <a:gridCol w="1359052">
                  <a:extLst>
                    <a:ext uri="{9D8B030D-6E8A-4147-A177-3AD203B41FA5}">
                      <a16:colId xmlns:a16="http://schemas.microsoft.com/office/drawing/2014/main" val="3298832209"/>
                    </a:ext>
                  </a:extLst>
                </a:gridCol>
              </a:tblGrid>
              <a:tr h="4239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Movie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Alice (1)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Bob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(2)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Carol (3)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Dave (4)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101433"/>
                  </a:ext>
                </a:extLst>
              </a:tr>
              <a:tr h="50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Love at last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6493654"/>
                  </a:ext>
                </a:extLst>
              </a:tr>
              <a:tr h="773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Romance</a:t>
                      </a:r>
                      <a:r>
                        <a:rPr lang="en-US" sz="1800" baseline="0" dirty="0" smtClean="0"/>
                        <a:t> forever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492196"/>
                  </a:ext>
                </a:extLst>
              </a:tr>
              <a:tr h="773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Cute puppies of</a:t>
                      </a:r>
                      <a:r>
                        <a:rPr lang="en-US" sz="1800" baseline="0" dirty="0" smtClean="0"/>
                        <a:t> love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12224"/>
                  </a:ext>
                </a:extLst>
              </a:tr>
              <a:tr h="773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Nonstop car</a:t>
                      </a:r>
                      <a:r>
                        <a:rPr lang="en-US" sz="1800" baseline="0" dirty="0" smtClean="0"/>
                        <a:t> chases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38871"/>
                  </a:ext>
                </a:extLst>
              </a:tr>
              <a:tr h="773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Swords vs.</a:t>
                      </a:r>
                      <a:r>
                        <a:rPr lang="en-US" sz="1800" baseline="0" dirty="0" smtClean="0"/>
                        <a:t> karate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1082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007" y="2548753"/>
            <a:ext cx="3694730" cy="27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930" y="1825625"/>
            <a:ext cx="6820870" cy="4351338"/>
          </a:xfrm>
        </p:spPr>
        <p:txBody>
          <a:bodyPr/>
          <a:lstStyle/>
          <a:p>
            <a:r>
              <a:rPr lang="en-US" dirty="0" smtClean="0"/>
              <a:t>Predicted ratings: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1247"/>
          <a:stretch/>
        </p:blipFill>
        <p:spPr>
          <a:xfrm>
            <a:off x="398016" y="1825626"/>
            <a:ext cx="3694730" cy="2733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930" y="2451961"/>
            <a:ext cx="7558938" cy="18729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38200" y="4693876"/>
                <a:ext cx="2905604" cy="1983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𝑚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93876"/>
                <a:ext cx="2905604" cy="1983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092746" y="4693876"/>
                <a:ext cx="2907591" cy="1983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dirty="0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746" y="4693876"/>
                <a:ext cx="2907591" cy="1983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545234" y="4693876"/>
                <a:ext cx="4455194" cy="1877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4400" b="0" i="0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dirty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sz="4400" dirty="0" smtClean="0"/>
              </a:p>
              <a:p>
                <a:pPr/>
                <a:endParaRPr lang="en-US" sz="4400" dirty="0" smtClean="0"/>
              </a:p>
              <a:p>
                <a:r>
                  <a:rPr lang="en-US" sz="2800" dirty="0" smtClean="0"/>
                  <a:t>Low-rank matrix factorization</a:t>
                </a:r>
                <a:endParaRPr lang="en-US" sz="2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234" y="4693876"/>
                <a:ext cx="4455194" cy="1877437"/>
              </a:xfrm>
              <a:prstGeom prst="rect">
                <a:avLst/>
              </a:prstGeom>
              <a:blipFill>
                <a:blip r:embed="rId6"/>
                <a:stretch>
                  <a:fillRect l="-2873" r="-1505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52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related movies/products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each product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 smtClean="0"/>
                  <a:t>, </a:t>
                </a:r>
                <a:r>
                  <a:rPr lang="en-US" dirty="0" smtClean="0"/>
                  <a:t>we learn a feature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/>
                  <a:t>: </a:t>
                </a:r>
                <a:r>
                  <a:rPr lang="en-US" dirty="0" smtClean="0"/>
                  <a:t>romance,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/>
                  <a:t>: </a:t>
                </a:r>
                <a:r>
                  <a:rPr lang="en-US" dirty="0" smtClean="0"/>
                  <a:t>action,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i="1" dirty="0"/>
                  <a:t>: </a:t>
                </a:r>
                <a:r>
                  <a:rPr lang="en-US" dirty="0" smtClean="0"/>
                  <a:t>comedy, …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How to find movie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relate to movie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 smtClean="0"/>
                  <a:t>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Small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 movie j and I are “similar”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22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Problem formulation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Content-based recommendations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Collaborative filtering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Mean normalization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Users  who have not rated any movies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8017" y="4738642"/>
                <a:ext cx="10515600" cy="211935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sup>
                      </m:sSup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8017" y="4738642"/>
                <a:ext cx="10515600" cy="21193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96363"/>
              </p:ext>
            </p:extLst>
          </p:nvPr>
        </p:nvGraphicFramePr>
        <p:xfrm>
          <a:off x="442697" y="1355362"/>
          <a:ext cx="6624307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257">
                  <a:extLst>
                    <a:ext uri="{9D8B030D-6E8A-4147-A177-3AD203B41FA5}">
                      <a16:colId xmlns:a16="http://schemas.microsoft.com/office/drawing/2014/main" val="1409053407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3482209177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99687760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1026057919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3298832209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138395291"/>
                    </a:ext>
                  </a:extLst>
                </a:gridCol>
              </a:tblGrid>
              <a:tr h="3362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Movie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Alice (1)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Bob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(2)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Carol (3)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Dave (4)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Eve (5)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101433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Love at last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6493654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Romance</a:t>
                      </a:r>
                      <a:r>
                        <a:rPr lang="en-US" sz="1800" baseline="0" dirty="0" smtClean="0"/>
                        <a:t> forever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492196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Cute puppies of</a:t>
                      </a:r>
                      <a:r>
                        <a:rPr lang="en-US" sz="1800" baseline="0" dirty="0" smtClean="0"/>
                        <a:t> love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12224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Nonstop car</a:t>
                      </a:r>
                      <a:r>
                        <a:rPr lang="en-US" sz="1800" baseline="0" dirty="0" smtClean="0"/>
                        <a:t> chases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38871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Swords vs.</a:t>
                      </a:r>
                      <a:r>
                        <a:rPr lang="en-US" sz="1800" baseline="0" dirty="0" smtClean="0"/>
                        <a:t> karate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1082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684" y="1713003"/>
            <a:ext cx="4137758" cy="26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Users  who have not rated any movies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8017" y="4738642"/>
                <a:ext cx="10515600" cy="211935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36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600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i="1" dirty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  <m:t>(5)</m:t>
                          </m:r>
                        </m:sup>
                      </m:sSup>
                      <m:r>
                        <a:rPr lang="en-US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4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8017" y="4738642"/>
                <a:ext cx="10515600" cy="211935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3161"/>
              </p:ext>
            </p:extLst>
          </p:nvPr>
        </p:nvGraphicFramePr>
        <p:xfrm>
          <a:off x="442697" y="1355362"/>
          <a:ext cx="6624307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9257">
                  <a:extLst>
                    <a:ext uri="{9D8B030D-6E8A-4147-A177-3AD203B41FA5}">
                      <a16:colId xmlns:a16="http://schemas.microsoft.com/office/drawing/2014/main" val="1409053407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3482209177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99687760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1026057919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3298832209"/>
                    </a:ext>
                  </a:extLst>
                </a:gridCol>
                <a:gridCol w="1025010">
                  <a:extLst>
                    <a:ext uri="{9D8B030D-6E8A-4147-A177-3AD203B41FA5}">
                      <a16:colId xmlns:a16="http://schemas.microsoft.com/office/drawing/2014/main" val="138395291"/>
                    </a:ext>
                  </a:extLst>
                </a:gridCol>
              </a:tblGrid>
              <a:tr h="3362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Movie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Alice (1)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Bob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(2)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Carol (3)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Dave (4)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Eve (5)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101433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Love at last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6493654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Romance</a:t>
                      </a:r>
                      <a:r>
                        <a:rPr lang="en-US" sz="1800" baseline="0" dirty="0" smtClean="0"/>
                        <a:t> forever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492196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Cute puppies of</a:t>
                      </a:r>
                      <a:r>
                        <a:rPr lang="en-US" sz="1800" baseline="0" dirty="0" smtClean="0"/>
                        <a:t> love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12224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Nonstop car</a:t>
                      </a:r>
                      <a:r>
                        <a:rPr lang="en-US" sz="1800" baseline="0" dirty="0" smtClean="0"/>
                        <a:t> chases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38871"/>
                  </a:ext>
                </a:extLst>
              </a:tr>
              <a:tr h="61324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Swords vs.</a:t>
                      </a:r>
                      <a:r>
                        <a:rPr lang="en-US" sz="1800" baseline="0" dirty="0" smtClean="0"/>
                        <a:t> karate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1082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684" y="1713003"/>
            <a:ext cx="4137758" cy="26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normalization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, on movie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predict: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User 5 (Eve):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10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6"/>
            <a:ext cx="3223418" cy="2078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142" y="1825626"/>
            <a:ext cx="1673274" cy="2078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940" y="1825626"/>
            <a:ext cx="5765315" cy="20784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285564" y="3904064"/>
                <a:ext cx="2656946" cy="605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Learn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564" y="3904064"/>
                <a:ext cx="2656946" cy="605294"/>
              </a:xfrm>
              <a:prstGeom prst="rect">
                <a:avLst/>
              </a:prstGeom>
              <a:blipFill>
                <a:blip r:embed="rId6"/>
                <a:stretch>
                  <a:fillRect l="-5734" t="-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72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Motivation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Problem formulation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Content-based recommendations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Collaborative filtering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Mean normalization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51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6778"/>
            <a:ext cx="5617028" cy="4215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Motivating example: Monitoring machines in a data center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908" y="1251136"/>
            <a:ext cx="3136397" cy="2353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908" y="3823352"/>
            <a:ext cx="3136397" cy="2353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46394" y="3449386"/>
                <a:ext cx="2151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(CPU load)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394" y="3449386"/>
                <a:ext cx="2151423" cy="523220"/>
              </a:xfrm>
              <a:prstGeom prst="rect">
                <a:avLst/>
              </a:prstGeom>
              <a:blipFill>
                <a:blip r:embed="rId5"/>
                <a:stretch>
                  <a:fillRect t="-11628" r="-48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882507" y="6050290"/>
                <a:ext cx="26791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(Memory use)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507" y="6050290"/>
                <a:ext cx="2679195" cy="523220"/>
              </a:xfrm>
              <a:prstGeom prst="rect">
                <a:avLst/>
              </a:prstGeom>
              <a:blipFill>
                <a:blip r:embed="rId6"/>
                <a:stretch>
                  <a:fillRect t="-11765" r="-3636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85823" y="6176963"/>
                <a:ext cx="21514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(CPU load)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823" y="6176963"/>
                <a:ext cx="2151423" cy="523220"/>
              </a:xfrm>
              <a:prstGeom prst="rect">
                <a:avLst/>
              </a:prstGeom>
              <a:blipFill>
                <a:blip r:embed="rId7"/>
                <a:stretch>
                  <a:fillRect t="-10465" r="-453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7262" y="1708495"/>
                <a:ext cx="26791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(Memory use)</a:t>
                </a:r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2" y="1708495"/>
                <a:ext cx="2679195" cy="523220"/>
              </a:xfrm>
              <a:prstGeom prst="rect">
                <a:avLst/>
              </a:prstGeom>
              <a:blipFill>
                <a:blip r:embed="rId8"/>
                <a:stretch>
                  <a:fillRect t="-10465" r="-363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8049521" y="1853310"/>
            <a:ext cx="2345165" cy="1377471"/>
          </a:xfrm>
          <a:custGeom>
            <a:avLst/>
            <a:gdLst>
              <a:gd name="connsiteX0" fmla="*/ 0 w 1959429"/>
              <a:gd name="connsiteY0" fmla="*/ 1397452 h 1442446"/>
              <a:gd name="connsiteX1" fmla="*/ 457200 w 1959429"/>
              <a:gd name="connsiteY1" fmla="*/ 1266824 h 1442446"/>
              <a:gd name="connsiteX2" fmla="*/ 822960 w 1959429"/>
              <a:gd name="connsiteY2" fmla="*/ 274047 h 1442446"/>
              <a:gd name="connsiteX3" fmla="*/ 1031966 w 1959429"/>
              <a:gd name="connsiteY3" fmla="*/ 65041 h 1442446"/>
              <a:gd name="connsiteX4" fmla="*/ 1515292 w 1959429"/>
              <a:gd name="connsiteY4" fmla="*/ 1253761 h 1442446"/>
              <a:gd name="connsiteX5" fmla="*/ 1959429 w 1959429"/>
              <a:gd name="connsiteY5" fmla="*/ 1423578 h 1442446"/>
              <a:gd name="connsiteX0" fmla="*/ 0 w 1959429"/>
              <a:gd name="connsiteY0" fmla="*/ 1332624 h 1377618"/>
              <a:gd name="connsiteX1" fmla="*/ 457200 w 1959429"/>
              <a:gd name="connsiteY1" fmla="*/ 1201996 h 1377618"/>
              <a:gd name="connsiteX2" fmla="*/ 822960 w 1959429"/>
              <a:gd name="connsiteY2" fmla="*/ 209219 h 1377618"/>
              <a:gd name="connsiteX3" fmla="*/ 1031966 w 1959429"/>
              <a:gd name="connsiteY3" fmla="*/ 213 h 1377618"/>
              <a:gd name="connsiteX4" fmla="*/ 1135083 w 1959429"/>
              <a:gd name="connsiteY4" fmla="*/ 222282 h 1377618"/>
              <a:gd name="connsiteX5" fmla="*/ 1515292 w 1959429"/>
              <a:gd name="connsiteY5" fmla="*/ 1188933 h 1377618"/>
              <a:gd name="connsiteX6" fmla="*/ 1959429 w 1959429"/>
              <a:gd name="connsiteY6" fmla="*/ 1358750 h 1377618"/>
              <a:gd name="connsiteX0" fmla="*/ 0 w 1959429"/>
              <a:gd name="connsiteY0" fmla="*/ 1345610 h 1390604"/>
              <a:gd name="connsiteX1" fmla="*/ 457200 w 1959429"/>
              <a:gd name="connsiteY1" fmla="*/ 1214982 h 1390604"/>
              <a:gd name="connsiteX2" fmla="*/ 822960 w 1959429"/>
              <a:gd name="connsiteY2" fmla="*/ 222205 h 1390604"/>
              <a:gd name="connsiteX3" fmla="*/ 988308 w 1959429"/>
              <a:gd name="connsiteY3" fmla="*/ 136 h 1390604"/>
              <a:gd name="connsiteX4" fmla="*/ 1135083 w 1959429"/>
              <a:gd name="connsiteY4" fmla="*/ 235268 h 1390604"/>
              <a:gd name="connsiteX5" fmla="*/ 1515292 w 1959429"/>
              <a:gd name="connsiteY5" fmla="*/ 1201919 h 1390604"/>
              <a:gd name="connsiteX6" fmla="*/ 1959429 w 1959429"/>
              <a:gd name="connsiteY6" fmla="*/ 1371736 h 1390604"/>
              <a:gd name="connsiteX0" fmla="*/ 0 w 1959429"/>
              <a:gd name="connsiteY0" fmla="*/ 1355424 h 1400418"/>
              <a:gd name="connsiteX1" fmla="*/ 457200 w 1959429"/>
              <a:gd name="connsiteY1" fmla="*/ 1224796 h 1400418"/>
              <a:gd name="connsiteX2" fmla="*/ 757474 w 1959429"/>
              <a:gd name="connsiteY2" fmla="*/ 480214 h 1400418"/>
              <a:gd name="connsiteX3" fmla="*/ 988308 w 1959429"/>
              <a:gd name="connsiteY3" fmla="*/ 9950 h 1400418"/>
              <a:gd name="connsiteX4" fmla="*/ 1135083 w 1959429"/>
              <a:gd name="connsiteY4" fmla="*/ 245082 h 1400418"/>
              <a:gd name="connsiteX5" fmla="*/ 1515292 w 1959429"/>
              <a:gd name="connsiteY5" fmla="*/ 1211733 h 1400418"/>
              <a:gd name="connsiteX6" fmla="*/ 1959429 w 1959429"/>
              <a:gd name="connsiteY6" fmla="*/ 1381550 h 1400418"/>
              <a:gd name="connsiteX0" fmla="*/ 0 w 1959429"/>
              <a:gd name="connsiteY0" fmla="*/ 1348583 h 1385020"/>
              <a:gd name="connsiteX1" fmla="*/ 457200 w 1959429"/>
              <a:gd name="connsiteY1" fmla="*/ 1217955 h 1385020"/>
              <a:gd name="connsiteX2" fmla="*/ 757474 w 1959429"/>
              <a:gd name="connsiteY2" fmla="*/ 473373 h 1385020"/>
              <a:gd name="connsiteX3" fmla="*/ 988308 w 1959429"/>
              <a:gd name="connsiteY3" fmla="*/ 3109 h 1385020"/>
              <a:gd name="connsiteX4" fmla="*/ 1266054 w 1959429"/>
              <a:gd name="connsiteY4" fmla="*/ 316619 h 1385020"/>
              <a:gd name="connsiteX5" fmla="*/ 1515292 w 1959429"/>
              <a:gd name="connsiteY5" fmla="*/ 1204892 h 1385020"/>
              <a:gd name="connsiteX6" fmla="*/ 1959429 w 1959429"/>
              <a:gd name="connsiteY6" fmla="*/ 1374709 h 1385020"/>
              <a:gd name="connsiteX0" fmla="*/ 0 w 1959429"/>
              <a:gd name="connsiteY0" fmla="*/ 1348152 h 1384589"/>
              <a:gd name="connsiteX1" fmla="*/ 457200 w 1959429"/>
              <a:gd name="connsiteY1" fmla="*/ 1217524 h 1384589"/>
              <a:gd name="connsiteX2" fmla="*/ 681074 w 1959429"/>
              <a:gd name="connsiteY2" fmla="*/ 459879 h 1384589"/>
              <a:gd name="connsiteX3" fmla="*/ 988308 w 1959429"/>
              <a:gd name="connsiteY3" fmla="*/ 2678 h 1384589"/>
              <a:gd name="connsiteX4" fmla="*/ 1266054 w 1959429"/>
              <a:gd name="connsiteY4" fmla="*/ 316188 h 1384589"/>
              <a:gd name="connsiteX5" fmla="*/ 1515292 w 1959429"/>
              <a:gd name="connsiteY5" fmla="*/ 1204461 h 1384589"/>
              <a:gd name="connsiteX6" fmla="*/ 1959429 w 1959429"/>
              <a:gd name="connsiteY6" fmla="*/ 1374278 h 1384589"/>
              <a:gd name="connsiteX0" fmla="*/ 0 w 1959429"/>
              <a:gd name="connsiteY0" fmla="*/ 1346680 h 1383117"/>
              <a:gd name="connsiteX1" fmla="*/ 457200 w 1959429"/>
              <a:gd name="connsiteY1" fmla="*/ 1216052 h 1383117"/>
              <a:gd name="connsiteX2" fmla="*/ 659245 w 1959429"/>
              <a:gd name="connsiteY2" fmla="*/ 406156 h 1383117"/>
              <a:gd name="connsiteX3" fmla="*/ 988308 w 1959429"/>
              <a:gd name="connsiteY3" fmla="*/ 1206 h 1383117"/>
              <a:gd name="connsiteX4" fmla="*/ 1266054 w 1959429"/>
              <a:gd name="connsiteY4" fmla="*/ 314716 h 1383117"/>
              <a:gd name="connsiteX5" fmla="*/ 1515292 w 1959429"/>
              <a:gd name="connsiteY5" fmla="*/ 1202989 h 1383117"/>
              <a:gd name="connsiteX6" fmla="*/ 1959429 w 1959429"/>
              <a:gd name="connsiteY6" fmla="*/ 1372806 h 1383117"/>
              <a:gd name="connsiteX0" fmla="*/ 0 w 1959429"/>
              <a:gd name="connsiteY0" fmla="*/ 1345474 h 1381911"/>
              <a:gd name="connsiteX1" fmla="*/ 457200 w 1959429"/>
              <a:gd name="connsiteY1" fmla="*/ 1214846 h 1381911"/>
              <a:gd name="connsiteX2" fmla="*/ 659245 w 1959429"/>
              <a:gd name="connsiteY2" fmla="*/ 313510 h 1381911"/>
              <a:gd name="connsiteX3" fmla="*/ 988308 w 1959429"/>
              <a:gd name="connsiteY3" fmla="*/ 0 h 1381911"/>
              <a:gd name="connsiteX4" fmla="*/ 1266054 w 1959429"/>
              <a:gd name="connsiteY4" fmla="*/ 313510 h 1381911"/>
              <a:gd name="connsiteX5" fmla="*/ 1515292 w 1959429"/>
              <a:gd name="connsiteY5" fmla="*/ 1201783 h 1381911"/>
              <a:gd name="connsiteX6" fmla="*/ 1959429 w 1959429"/>
              <a:gd name="connsiteY6" fmla="*/ 1371600 h 1381911"/>
              <a:gd name="connsiteX0" fmla="*/ 0 w 1959429"/>
              <a:gd name="connsiteY0" fmla="*/ 1345474 h 1377471"/>
              <a:gd name="connsiteX1" fmla="*/ 457200 w 1959429"/>
              <a:gd name="connsiteY1" fmla="*/ 1214846 h 1377471"/>
              <a:gd name="connsiteX2" fmla="*/ 659245 w 1959429"/>
              <a:gd name="connsiteY2" fmla="*/ 313510 h 1377471"/>
              <a:gd name="connsiteX3" fmla="*/ 988308 w 1959429"/>
              <a:gd name="connsiteY3" fmla="*/ 0 h 1377471"/>
              <a:gd name="connsiteX4" fmla="*/ 1266054 w 1959429"/>
              <a:gd name="connsiteY4" fmla="*/ 313510 h 1377471"/>
              <a:gd name="connsiteX5" fmla="*/ 1591692 w 1959429"/>
              <a:gd name="connsiteY5" fmla="*/ 1149531 h 1377471"/>
              <a:gd name="connsiteX6" fmla="*/ 1959429 w 1959429"/>
              <a:gd name="connsiteY6" fmla="*/ 1371600 h 1377471"/>
              <a:gd name="connsiteX0" fmla="*/ 0 w 1959429"/>
              <a:gd name="connsiteY0" fmla="*/ 1345474 h 1377471"/>
              <a:gd name="connsiteX1" fmla="*/ 391715 w 1959429"/>
              <a:gd name="connsiteY1" fmla="*/ 1136469 h 1377471"/>
              <a:gd name="connsiteX2" fmla="*/ 659245 w 1959429"/>
              <a:gd name="connsiteY2" fmla="*/ 313510 h 1377471"/>
              <a:gd name="connsiteX3" fmla="*/ 988308 w 1959429"/>
              <a:gd name="connsiteY3" fmla="*/ 0 h 1377471"/>
              <a:gd name="connsiteX4" fmla="*/ 1266054 w 1959429"/>
              <a:gd name="connsiteY4" fmla="*/ 313510 h 1377471"/>
              <a:gd name="connsiteX5" fmla="*/ 1591692 w 1959429"/>
              <a:gd name="connsiteY5" fmla="*/ 1149531 h 1377471"/>
              <a:gd name="connsiteX6" fmla="*/ 1959429 w 1959429"/>
              <a:gd name="connsiteY6" fmla="*/ 1371600 h 137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429" h="1377471">
                <a:moveTo>
                  <a:pt x="0" y="1345474"/>
                </a:moveTo>
                <a:cubicBezTo>
                  <a:pt x="160020" y="1373777"/>
                  <a:pt x="281841" y="1308463"/>
                  <a:pt x="391715" y="1136469"/>
                </a:cubicBezTo>
                <a:cubicBezTo>
                  <a:pt x="501589" y="964475"/>
                  <a:pt x="559813" y="502921"/>
                  <a:pt x="659245" y="313510"/>
                </a:cubicBezTo>
                <a:cubicBezTo>
                  <a:pt x="758677" y="124099"/>
                  <a:pt x="887173" y="0"/>
                  <a:pt x="988308" y="0"/>
                </a:cubicBezTo>
                <a:cubicBezTo>
                  <a:pt x="1089443" y="0"/>
                  <a:pt x="1185500" y="115390"/>
                  <a:pt x="1266054" y="313510"/>
                </a:cubicBezTo>
                <a:cubicBezTo>
                  <a:pt x="1346608" y="511630"/>
                  <a:pt x="1476130" y="973183"/>
                  <a:pt x="1591692" y="1149531"/>
                </a:cubicBezTo>
                <a:cubicBezTo>
                  <a:pt x="1707254" y="1325879"/>
                  <a:pt x="1814649" y="1399903"/>
                  <a:pt x="1959429" y="137160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146394" y="4454214"/>
            <a:ext cx="2345165" cy="1377471"/>
          </a:xfrm>
          <a:custGeom>
            <a:avLst/>
            <a:gdLst>
              <a:gd name="connsiteX0" fmla="*/ 0 w 1959429"/>
              <a:gd name="connsiteY0" fmla="*/ 1397452 h 1442446"/>
              <a:gd name="connsiteX1" fmla="*/ 457200 w 1959429"/>
              <a:gd name="connsiteY1" fmla="*/ 1266824 h 1442446"/>
              <a:gd name="connsiteX2" fmla="*/ 822960 w 1959429"/>
              <a:gd name="connsiteY2" fmla="*/ 274047 h 1442446"/>
              <a:gd name="connsiteX3" fmla="*/ 1031966 w 1959429"/>
              <a:gd name="connsiteY3" fmla="*/ 65041 h 1442446"/>
              <a:gd name="connsiteX4" fmla="*/ 1515292 w 1959429"/>
              <a:gd name="connsiteY4" fmla="*/ 1253761 h 1442446"/>
              <a:gd name="connsiteX5" fmla="*/ 1959429 w 1959429"/>
              <a:gd name="connsiteY5" fmla="*/ 1423578 h 1442446"/>
              <a:gd name="connsiteX0" fmla="*/ 0 w 1959429"/>
              <a:gd name="connsiteY0" fmla="*/ 1332624 h 1377618"/>
              <a:gd name="connsiteX1" fmla="*/ 457200 w 1959429"/>
              <a:gd name="connsiteY1" fmla="*/ 1201996 h 1377618"/>
              <a:gd name="connsiteX2" fmla="*/ 822960 w 1959429"/>
              <a:gd name="connsiteY2" fmla="*/ 209219 h 1377618"/>
              <a:gd name="connsiteX3" fmla="*/ 1031966 w 1959429"/>
              <a:gd name="connsiteY3" fmla="*/ 213 h 1377618"/>
              <a:gd name="connsiteX4" fmla="*/ 1135083 w 1959429"/>
              <a:gd name="connsiteY4" fmla="*/ 222282 h 1377618"/>
              <a:gd name="connsiteX5" fmla="*/ 1515292 w 1959429"/>
              <a:gd name="connsiteY5" fmla="*/ 1188933 h 1377618"/>
              <a:gd name="connsiteX6" fmla="*/ 1959429 w 1959429"/>
              <a:gd name="connsiteY6" fmla="*/ 1358750 h 1377618"/>
              <a:gd name="connsiteX0" fmla="*/ 0 w 1959429"/>
              <a:gd name="connsiteY0" fmla="*/ 1345610 h 1390604"/>
              <a:gd name="connsiteX1" fmla="*/ 457200 w 1959429"/>
              <a:gd name="connsiteY1" fmla="*/ 1214982 h 1390604"/>
              <a:gd name="connsiteX2" fmla="*/ 822960 w 1959429"/>
              <a:gd name="connsiteY2" fmla="*/ 222205 h 1390604"/>
              <a:gd name="connsiteX3" fmla="*/ 988308 w 1959429"/>
              <a:gd name="connsiteY3" fmla="*/ 136 h 1390604"/>
              <a:gd name="connsiteX4" fmla="*/ 1135083 w 1959429"/>
              <a:gd name="connsiteY4" fmla="*/ 235268 h 1390604"/>
              <a:gd name="connsiteX5" fmla="*/ 1515292 w 1959429"/>
              <a:gd name="connsiteY5" fmla="*/ 1201919 h 1390604"/>
              <a:gd name="connsiteX6" fmla="*/ 1959429 w 1959429"/>
              <a:gd name="connsiteY6" fmla="*/ 1371736 h 1390604"/>
              <a:gd name="connsiteX0" fmla="*/ 0 w 1959429"/>
              <a:gd name="connsiteY0" fmla="*/ 1355424 h 1400418"/>
              <a:gd name="connsiteX1" fmla="*/ 457200 w 1959429"/>
              <a:gd name="connsiteY1" fmla="*/ 1224796 h 1400418"/>
              <a:gd name="connsiteX2" fmla="*/ 757474 w 1959429"/>
              <a:gd name="connsiteY2" fmla="*/ 480214 h 1400418"/>
              <a:gd name="connsiteX3" fmla="*/ 988308 w 1959429"/>
              <a:gd name="connsiteY3" fmla="*/ 9950 h 1400418"/>
              <a:gd name="connsiteX4" fmla="*/ 1135083 w 1959429"/>
              <a:gd name="connsiteY4" fmla="*/ 245082 h 1400418"/>
              <a:gd name="connsiteX5" fmla="*/ 1515292 w 1959429"/>
              <a:gd name="connsiteY5" fmla="*/ 1211733 h 1400418"/>
              <a:gd name="connsiteX6" fmla="*/ 1959429 w 1959429"/>
              <a:gd name="connsiteY6" fmla="*/ 1381550 h 1400418"/>
              <a:gd name="connsiteX0" fmla="*/ 0 w 1959429"/>
              <a:gd name="connsiteY0" fmla="*/ 1348583 h 1385020"/>
              <a:gd name="connsiteX1" fmla="*/ 457200 w 1959429"/>
              <a:gd name="connsiteY1" fmla="*/ 1217955 h 1385020"/>
              <a:gd name="connsiteX2" fmla="*/ 757474 w 1959429"/>
              <a:gd name="connsiteY2" fmla="*/ 473373 h 1385020"/>
              <a:gd name="connsiteX3" fmla="*/ 988308 w 1959429"/>
              <a:gd name="connsiteY3" fmla="*/ 3109 h 1385020"/>
              <a:gd name="connsiteX4" fmla="*/ 1266054 w 1959429"/>
              <a:gd name="connsiteY4" fmla="*/ 316619 h 1385020"/>
              <a:gd name="connsiteX5" fmla="*/ 1515292 w 1959429"/>
              <a:gd name="connsiteY5" fmla="*/ 1204892 h 1385020"/>
              <a:gd name="connsiteX6" fmla="*/ 1959429 w 1959429"/>
              <a:gd name="connsiteY6" fmla="*/ 1374709 h 1385020"/>
              <a:gd name="connsiteX0" fmla="*/ 0 w 1959429"/>
              <a:gd name="connsiteY0" fmla="*/ 1348152 h 1384589"/>
              <a:gd name="connsiteX1" fmla="*/ 457200 w 1959429"/>
              <a:gd name="connsiteY1" fmla="*/ 1217524 h 1384589"/>
              <a:gd name="connsiteX2" fmla="*/ 681074 w 1959429"/>
              <a:gd name="connsiteY2" fmla="*/ 459879 h 1384589"/>
              <a:gd name="connsiteX3" fmla="*/ 988308 w 1959429"/>
              <a:gd name="connsiteY3" fmla="*/ 2678 h 1384589"/>
              <a:gd name="connsiteX4" fmla="*/ 1266054 w 1959429"/>
              <a:gd name="connsiteY4" fmla="*/ 316188 h 1384589"/>
              <a:gd name="connsiteX5" fmla="*/ 1515292 w 1959429"/>
              <a:gd name="connsiteY5" fmla="*/ 1204461 h 1384589"/>
              <a:gd name="connsiteX6" fmla="*/ 1959429 w 1959429"/>
              <a:gd name="connsiteY6" fmla="*/ 1374278 h 1384589"/>
              <a:gd name="connsiteX0" fmla="*/ 0 w 1959429"/>
              <a:gd name="connsiteY0" fmla="*/ 1346680 h 1383117"/>
              <a:gd name="connsiteX1" fmla="*/ 457200 w 1959429"/>
              <a:gd name="connsiteY1" fmla="*/ 1216052 h 1383117"/>
              <a:gd name="connsiteX2" fmla="*/ 659245 w 1959429"/>
              <a:gd name="connsiteY2" fmla="*/ 406156 h 1383117"/>
              <a:gd name="connsiteX3" fmla="*/ 988308 w 1959429"/>
              <a:gd name="connsiteY3" fmla="*/ 1206 h 1383117"/>
              <a:gd name="connsiteX4" fmla="*/ 1266054 w 1959429"/>
              <a:gd name="connsiteY4" fmla="*/ 314716 h 1383117"/>
              <a:gd name="connsiteX5" fmla="*/ 1515292 w 1959429"/>
              <a:gd name="connsiteY5" fmla="*/ 1202989 h 1383117"/>
              <a:gd name="connsiteX6" fmla="*/ 1959429 w 1959429"/>
              <a:gd name="connsiteY6" fmla="*/ 1372806 h 1383117"/>
              <a:gd name="connsiteX0" fmla="*/ 0 w 1959429"/>
              <a:gd name="connsiteY0" fmla="*/ 1345474 h 1381911"/>
              <a:gd name="connsiteX1" fmla="*/ 457200 w 1959429"/>
              <a:gd name="connsiteY1" fmla="*/ 1214846 h 1381911"/>
              <a:gd name="connsiteX2" fmla="*/ 659245 w 1959429"/>
              <a:gd name="connsiteY2" fmla="*/ 313510 h 1381911"/>
              <a:gd name="connsiteX3" fmla="*/ 988308 w 1959429"/>
              <a:gd name="connsiteY3" fmla="*/ 0 h 1381911"/>
              <a:gd name="connsiteX4" fmla="*/ 1266054 w 1959429"/>
              <a:gd name="connsiteY4" fmla="*/ 313510 h 1381911"/>
              <a:gd name="connsiteX5" fmla="*/ 1515292 w 1959429"/>
              <a:gd name="connsiteY5" fmla="*/ 1201783 h 1381911"/>
              <a:gd name="connsiteX6" fmla="*/ 1959429 w 1959429"/>
              <a:gd name="connsiteY6" fmla="*/ 1371600 h 1381911"/>
              <a:gd name="connsiteX0" fmla="*/ 0 w 1959429"/>
              <a:gd name="connsiteY0" fmla="*/ 1345474 h 1377471"/>
              <a:gd name="connsiteX1" fmla="*/ 457200 w 1959429"/>
              <a:gd name="connsiteY1" fmla="*/ 1214846 h 1377471"/>
              <a:gd name="connsiteX2" fmla="*/ 659245 w 1959429"/>
              <a:gd name="connsiteY2" fmla="*/ 313510 h 1377471"/>
              <a:gd name="connsiteX3" fmla="*/ 988308 w 1959429"/>
              <a:gd name="connsiteY3" fmla="*/ 0 h 1377471"/>
              <a:gd name="connsiteX4" fmla="*/ 1266054 w 1959429"/>
              <a:gd name="connsiteY4" fmla="*/ 313510 h 1377471"/>
              <a:gd name="connsiteX5" fmla="*/ 1591692 w 1959429"/>
              <a:gd name="connsiteY5" fmla="*/ 1149531 h 1377471"/>
              <a:gd name="connsiteX6" fmla="*/ 1959429 w 1959429"/>
              <a:gd name="connsiteY6" fmla="*/ 1371600 h 1377471"/>
              <a:gd name="connsiteX0" fmla="*/ 0 w 1959429"/>
              <a:gd name="connsiteY0" fmla="*/ 1345474 h 1377471"/>
              <a:gd name="connsiteX1" fmla="*/ 391715 w 1959429"/>
              <a:gd name="connsiteY1" fmla="*/ 1136469 h 1377471"/>
              <a:gd name="connsiteX2" fmla="*/ 659245 w 1959429"/>
              <a:gd name="connsiteY2" fmla="*/ 313510 h 1377471"/>
              <a:gd name="connsiteX3" fmla="*/ 988308 w 1959429"/>
              <a:gd name="connsiteY3" fmla="*/ 0 h 1377471"/>
              <a:gd name="connsiteX4" fmla="*/ 1266054 w 1959429"/>
              <a:gd name="connsiteY4" fmla="*/ 313510 h 1377471"/>
              <a:gd name="connsiteX5" fmla="*/ 1591692 w 1959429"/>
              <a:gd name="connsiteY5" fmla="*/ 1149531 h 1377471"/>
              <a:gd name="connsiteX6" fmla="*/ 1959429 w 1959429"/>
              <a:gd name="connsiteY6" fmla="*/ 1371600 h 137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429" h="1377471">
                <a:moveTo>
                  <a:pt x="0" y="1345474"/>
                </a:moveTo>
                <a:cubicBezTo>
                  <a:pt x="160020" y="1373777"/>
                  <a:pt x="281841" y="1308463"/>
                  <a:pt x="391715" y="1136469"/>
                </a:cubicBezTo>
                <a:cubicBezTo>
                  <a:pt x="501589" y="964475"/>
                  <a:pt x="559813" y="502921"/>
                  <a:pt x="659245" y="313510"/>
                </a:cubicBezTo>
                <a:cubicBezTo>
                  <a:pt x="758677" y="124099"/>
                  <a:pt x="887173" y="0"/>
                  <a:pt x="988308" y="0"/>
                </a:cubicBezTo>
                <a:cubicBezTo>
                  <a:pt x="1089443" y="0"/>
                  <a:pt x="1185500" y="115390"/>
                  <a:pt x="1266054" y="313510"/>
                </a:cubicBezTo>
                <a:cubicBezTo>
                  <a:pt x="1346608" y="511630"/>
                  <a:pt x="1476130" y="973183"/>
                  <a:pt x="1591692" y="1149531"/>
                </a:cubicBezTo>
                <a:cubicBezTo>
                  <a:pt x="1707254" y="1325879"/>
                  <a:pt x="1814649" y="1399903"/>
                  <a:pt x="1959429" y="137160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89051" y="4754881"/>
            <a:ext cx="248195" cy="2481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496628" y="3215986"/>
            <a:ext cx="248195" cy="2481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830423" y="5759839"/>
            <a:ext cx="248195" cy="2481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Multivariate Gaussian (normal)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 Don’t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⋯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separately</a:t>
                </a:r>
              </a:p>
              <a:p>
                <a:r>
                  <a:rPr lang="en-US" dirty="0" smtClean="0"/>
                  <a:t>Model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all in one go.</a:t>
                </a:r>
              </a:p>
              <a:p>
                <a:r>
                  <a:rPr lang="en-US" dirty="0" smtClean="0"/>
                  <a:t>Parameters</a:t>
                </a:r>
                <a:r>
                  <a:rPr lang="en-US" i="1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(covariance matrix)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2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Multivariate Gaussian (normal) </a:t>
            </a:r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7" y="2191384"/>
            <a:ext cx="30463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832" y="2191384"/>
            <a:ext cx="30463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847" y="2191384"/>
            <a:ext cx="30463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7" y="4301266"/>
            <a:ext cx="30463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832" y="4301266"/>
            <a:ext cx="30463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2847" y="4301266"/>
            <a:ext cx="3046300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19976" y="1457783"/>
                <a:ext cx="1800365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976" y="1457783"/>
                <a:ext cx="1800365" cy="8107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23307" y="1457783"/>
                <a:ext cx="234538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07" y="1457783"/>
                <a:ext cx="2345386" cy="8107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025814" y="1457782"/>
                <a:ext cx="1800365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814" y="1457782"/>
                <a:ext cx="1800365" cy="8107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13888" y="6325656"/>
                <a:ext cx="612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888" y="6325656"/>
                <a:ext cx="61254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4547" y="5182656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7" y="5182656"/>
                <a:ext cx="62081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35767" y="6325656"/>
                <a:ext cx="612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767" y="6325656"/>
                <a:ext cx="61254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66426" y="5182656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26" y="5182656"/>
                <a:ext cx="62081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665917" y="6334946"/>
                <a:ext cx="612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917" y="6334946"/>
                <a:ext cx="61254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096576" y="5191946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76" y="5191946"/>
                <a:ext cx="62081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6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847" y="2191384"/>
            <a:ext cx="3046300" cy="228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850" y="2191384"/>
            <a:ext cx="30463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Multivariate Gaussian (normal) </a:t>
            </a:r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7" y="2191384"/>
            <a:ext cx="30463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7" y="4301266"/>
            <a:ext cx="3046300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19976" y="1457783"/>
                <a:ext cx="1800365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976" y="1457783"/>
                <a:ext cx="1800365" cy="8107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23307" y="1457783"/>
                <a:ext cx="2072875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0.6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07" y="1457783"/>
                <a:ext cx="2072875" cy="8107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025814" y="1457782"/>
                <a:ext cx="1800365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814" y="1457782"/>
                <a:ext cx="1800365" cy="8107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13888" y="6325656"/>
                <a:ext cx="612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888" y="6325656"/>
                <a:ext cx="61254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4547" y="5182656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7" y="5182656"/>
                <a:ext cx="62081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35767" y="6325656"/>
                <a:ext cx="612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767" y="6325656"/>
                <a:ext cx="61254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66426" y="5182656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26" y="5182656"/>
                <a:ext cx="62081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665917" y="6334946"/>
                <a:ext cx="612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917" y="6334946"/>
                <a:ext cx="61254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096576" y="5191946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76" y="5191946"/>
                <a:ext cx="62081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02846" y="4301266"/>
            <a:ext cx="30463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18887" y="4301266"/>
            <a:ext cx="3046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7" y="4301266"/>
            <a:ext cx="30463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023" y="4301266"/>
            <a:ext cx="30463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037" y="4301266"/>
            <a:ext cx="30463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Multivariate Gaussian (normal) </a:t>
            </a:r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7" y="2191384"/>
            <a:ext cx="3046300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19976" y="1457783"/>
                <a:ext cx="1800365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976" y="1457783"/>
                <a:ext cx="1800365" cy="8107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23307" y="1457783"/>
                <a:ext cx="2345386" cy="819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307" y="1457783"/>
                <a:ext cx="2345386" cy="8195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025814" y="1457782"/>
                <a:ext cx="234538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814" y="1457782"/>
                <a:ext cx="2345386" cy="8107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13888" y="6325656"/>
                <a:ext cx="612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888" y="6325656"/>
                <a:ext cx="61254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4547" y="5182656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47" y="5182656"/>
                <a:ext cx="62081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35767" y="6325656"/>
                <a:ext cx="612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767" y="6325656"/>
                <a:ext cx="61254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66426" y="5182656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26" y="5182656"/>
                <a:ext cx="62081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665917" y="6334946"/>
                <a:ext cx="612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917" y="6334946"/>
                <a:ext cx="61254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096576" y="5191946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76" y="5191946"/>
                <a:ext cx="62081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850" y="2191384"/>
            <a:ext cx="30463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02846" y="2268581"/>
            <a:ext cx="3046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Anomaly detection using the multivariate Gaussian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Fit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by setting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     Give a new 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compute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Flag an anomaly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 t="-2058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2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21351</TotalTime>
  <Words>796</Words>
  <Application>Microsoft Office PowerPoint</Application>
  <PresentationFormat>Widescreen</PresentationFormat>
  <Paragraphs>560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Recommender Systems</vt:lpstr>
      <vt:lpstr>Administrative</vt:lpstr>
      <vt:lpstr>Unsupervised Learning</vt:lpstr>
      <vt:lpstr>Motivating example: Monitoring machines in a data center</vt:lpstr>
      <vt:lpstr>Multivariate Gaussian (normal) distribution</vt:lpstr>
      <vt:lpstr>Multivariate Gaussian (normal) examples</vt:lpstr>
      <vt:lpstr>Multivariate Gaussian (normal) examples</vt:lpstr>
      <vt:lpstr>Multivariate Gaussian (normal) examples</vt:lpstr>
      <vt:lpstr>Anomaly detection using the multivariate Gaussian distribution</vt:lpstr>
      <vt:lpstr>PowerPoint Presentation</vt:lpstr>
      <vt:lpstr>Recommender Systems</vt:lpstr>
      <vt:lpstr>Recommender Systems</vt:lpstr>
      <vt:lpstr>You may also like..?</vt:lpstr>
      <vt:lpstr>PowerPoint Presentation</vt:lpstr>
      <vt:lpstr>Recommender Systems</vt:lpstr>
      <vt:lpstr>Example: Predicting movie ratings</vt:lpstr>
      <vt:lpstr>Recommender Systems</vt:lpstr>
      <vt:lpstr>Content-based recommender systems</vt:lpstr>
      <vt:lpstr>Content-based recommender systems</vt:lpstr>
      <vt:lpstr>Problem formulation</vt:lpstr>
      <vt:lpstr>Optimization objective</vt:lpstr>
      <vt:lpstr>Optimization algorithm</vt:lpstr>
      <vt:lpstr>Recommender Systems</vt:lpstr>
      <vt:lpstr>Problem motivation</vt:lpstr>
      <vt:lpstr>Problem motivation</vt:lpstr>
      <vt:lpstr>Optimization algorithm</vt:lpstr>
      <vt:lpstr>Collaborative filtering</vt:lpstr>
      <vt:lpstr>Collaborative filtering optimization objective</vt:lpstr>
      <vt:lpstr>Collaborative filtering optimization objective</vt:lpstr>
      <vt:lpstr>Collaborative filtering optimization objective</vt:lpstr>
      <vt:lpstr>Collaborative filtering algorithm</vt:lpstr>
      <vt:lpstr>Collaborative filtering</vt:lpstr>
      <vt:lpstr>Collaborative filtering</vt:lpstr>
      <vt:lpstr>Finding related movies/products</vt:lpstr>
      <vt:lpstr>Recommender Systems</vt:lpstr>
      <vt:lpstr>Users  who have not rated any movies</vt:lpstr>
      <vt:lpstr>Users  who have not rated any movies</vt:lpstr>
      <vt:lpstr>Mean normalization</vt:lpstr>
      <vt:lpstr>Recommender Systems</vt:lpstr>
    </vt:vector>
  </TitlesOfParts>
  <Company>Virginia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Huang Jia-Bin</dc:creator>
  <cp:lastModifiedBy>Huang Jia-Bin</cp:lastModifiedBy>
  <cp:revision>451</cp:revision>
  <dcterms:created xsi:type="dcterms:W3CDTF">2019-01-25T06:55:15Z</dcterms:created>
  <dcterms:modified xsi:type="dcterms:W3CDTF">2019-04-03T04:56:35Z</dcterms:modified>
</cp:coreProperties>
</file>