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602" r:id="rId3"/>
    <p:sldId id="797" r:id="rId4"/>
    <p:sldId id="805" r:id="rId5"/>
    <p:sldId id="807" r:id="rId6"/>
    <p:sldId id="806" r:id="rId7"/>
    <p:sldId id="796" r:id="rId8"/>
    <p:sldId id="795" r:id="rId9"/>
    <p:sldId id="798" r:id="rId10"/>
    <p:sldId id="802" r:id="rId11"/>
    <p:sldId id="804" r:id="rId12"/>
    <p:sldId id="803" r:id="rId13"/>
    <p:sldId id="808" r:id="rId14"/>
    <p:sldId id="809" r:id="rId15"/>
    <p:sldId id="813" r:id="rId16"/>
    <p:sldId id="815" r:id="rId17"/>
    <p:sldId id="822" r:id="rId18"/>
    <p:sldId id="816" r:id="rId19"/>
    <p:sldId id="823" r:id="rId20"/>
    <p:sldId id="817" r:id="rId21"/>
    <p:sldId id="824" r:id="rId22"/>
    <p:sldId id="818" r:id="rId23"/>
    <p:sldId id="820" r:id="rId24"/>
    <p:sldId id="821" r:id="rId25"/>
    <p:sldId id="819" r:id="rId26"/>
    <p:sldId id="825" r:id="rId27"/>
    <p:sldId id="826" r:id="rId28"/>
    <p:sldId id="827" r:id="rId29"/>
    <p:sldId id="828" r:id="rId30"/>
    <p:sldId id="829" r:id="rId31"/>
    <p:sldId id="8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00"/>
    <a:srgbClr val="00B05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77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4B82-B9E5-4507-B0D3-1B63853EC58B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48BE-267D-4B59-ADE4-43764D46B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6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5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A9F2-1FBE-4FC8-AA3B-1FA735F4211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47" y="1122363"/>
            <a:ext cx="10956103" cy="2387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Midterm Review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99280"/>
            <a:ext cx="9144000" cy="1166185"/>
          </a:xfrm>
        </p:spPr>
        <p:txBody>
          <a:bodyPr>
            <a:noAutofit/>
          </a:bodyPr>
          <a:lstStyle/>
          <a:p>
            <a:r>
              <a:rPr lang="en-US" sz="3600" dirty="0" smtClean="0"/>
              <a:t>Jia-Bin Huang</a:t>
            </a:r>
          </a:p>
          <a:p>
            <a:r>
              <a:rPr lang="en-US" sz="3600" dirty="0" smtClean="0"/>
              <a:t>Virginia Tech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45413" y="6373019"/>
            <a:ext cx="1756612" cy="39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0027" y="6373019"/>
            <a:ext cx="3068053" cy="39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ECE-5424G / CS-5824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(</a:t>
            </a:r>
            <a:r>
              <a:rPr lang="en-US" dirty="0"/>
              <a:t>Naïve Bayes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 = 1 </a:t>
            </a:r>
            <a:r>
              <a:rPr lang="en-US" dirty="0" err="1"/>
              <a:t>iff</a:t>
            </a:r>
            <a:r>
              <a:rPr lang="en-US" dirty="0"/>
              <a:t> you live in Fox Ridge</a:t>
            </a:r>
          </a:p>
          <a:p>
            <a:r>
              <a:rPr lang="en-US" dirty="0"/>
              <a:t>S = 1 </a:t>
            </a:r>
            <a:r>
              <a:rPr lang="en-US" dirty="0" err="1"/>
              <a:t>iff</a:t>
            </a:r>
            <a:r>
              <a:rPr lang="en-US" dirty="0"/>
              <a:t> you watched the </a:t>
            </a:r>
            <a:r>
              <a:rPr lang="en-US" dirty="0" err="1"/>
              <a:t>superbowl</a:t>
            </a:r>
            <a:r>
              <a:rPr lang="en-US" dirty="0"/>
              <a:t> last night</a:t>
            </a:r>
          </a:p>
          <a:p>
            <a:r>
              <a:rPr lang="en-US" dirty="0"/>
              <a:t>D = 1 </a:t>
            </a:r>
            <a:r>
              <a:rPr lang="en-US" dirty="0" err="1"/>
              <a:t>iff</a:t>
            </a:r>
            <a:r>
              <a:rPr lang="en-US" dirty="0"/>
              <a:t> you drive to VT</a:t>
            </a:r>
          </a:p>
          <a:p>
            <a:r>
              <a:rPr lang="en-US" dirty="0"/>
              <a:t>G = 1 </a:t>
            </a:r>
            <a:r>
              <a:rPr lang="en-US" dirty="0" err="1"/>
              <a:t>iff</a:t>
            </a:r>
            <a:r>
              <a:rPr lang="en-US" dirty="0"/>
              <a:t> you went to gym in the last month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9001" y="3690648"/>
                <a:ext cx="3109686" cy="3167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1" y="3690648"/>
                <a:ext cx="3109686" cy="3167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5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(Logistic regression)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985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a dataset of </a:t>
                </a:r>
                <a14:m>
                  <m:oMath xmlns:m="http://schemas.openxmlformats.org/officeDocument/2006/math">
                    <m:r>
                      <a:rPr lang="en-US" i="1"/>
                      <m:t>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i="1"/>
                          <m:t>,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/>
                      <m:t>, 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/>
                          <m:t>,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/>
                      <m:t>, ⋯, (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</m:e>
                        </m:d>
                      </m:sup>
                    </m:sSup>
                    <m:r>
                      <a:rPr lang="en-US" i="1"/>
                      <m:t>,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𝑦</m:t>
                        </m:r>
                      </m:e>
                      <m:sup>
                        <m:r>
                          <a:rPr lang="en-US" i="1"/>
                          <m:t>(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)</m:t>
                        </m:r>
                      </m:sup>
                    </m:sSup>
                    <m:r>
                      <a:rPr lang="en-US" i="1"/>
                      <m:t>)}</m:t>
                    </m:r>
                  </m:oMath>
                </a14:m>
                <a:r>
                  <a:rPr lang="en-US" dirty="0"/>
                  <a:t>, the cost function for logistic regression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/>
                        <m:t>𝐽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𝜃</m:t>
                          </m:r>
                        </m:e>
                      </m:d>
                      <m:r>
                        <a:rPr lang="en-US" sz="2400" i="1"/>
                        <m:t>=−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r>
                            <a:rPr lang="en-US" sz="2400" i="1"/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/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/>
                              </m:ctrlPr>
                            </m:naryPr>
                            <m:sub>
                              <m:r>
                                <a:rPr lang="en-US" sz="2400" i="1"/>
                                <m:t>𝑖</m:t>
                              </m:r>
                              <m:r>
                                <a:rPr lang="en-US" sz="2400" i="1"/>
                                <m:t>=1</m:t>
                              </m:r>
                            </m:sub>
                            <m:sup>
                              <m:r>
                                <a:rPr lang="en-US" sz="2400" i="1"/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/>
                                  </m:ctrlPr>
                                </m:sSupPr>
                                <m:e>
                                  <m:r>
                                    <a:rPr lang="en-US" sz="2400" i="1"/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r>
                                        <a:rPr lang="en-US" sz="2400" i="1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/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/>
                                <m:t>log</m:t>
                              </m:r>
                              <m:d>
                                <m:dPr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/>
                                      </m:ctrlPr>
                                    </m:sSubPr>
                                    <m:e>
                                      <m:r>
                                        <a:rPr lang="en-US" sz="2400" i="1"/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/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/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/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/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2400" i="1"/>
                                <m:t>+</m:t>
                              </m:r>
                              <m:d>
                                <m:dPr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r>
                                    <a:rPr lang="en-US" sz="2400" i="1"/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400" i="1"/>
                                      </m:ctrlPr>
                                    </m:sSupPr>
                                    <m:e>
                                      <m:r>
                                        <a:rPr lang="en-US" sz="2400" i="1"/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i="1"/>
                                          </m:ctrlPr>
                                        </m:dPr>
                                        <m:e>
                                          <m:r>
                                            <a:rPr lang="en-US" sz="2400" i="1"/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i="1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/>
                                <m:t>log</m:t>
                              </m:r>
                              <m:d>
                                <m:dPr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/>
                                      </m:ctrlPr>
                                    </m:sSubPr>
                                    <m:e>
                                      <m:r>
                                        <a:rPr lang="en-US" sz="2400" i="1"/>
                                        <m:t>1−</m:t>
                                      </m:r>
                                      <m:r>
                                        <a:rPr lang="en-US" sz="2400" i="1"/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/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/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/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/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i="1"/>
                        <m:t>,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h</m:t>
                        </m:r>
                      </m:e>
                      <m:sub>
                        <m:r>
                          <a:rPr lang="en-US" i="1"/>
                          <m:t>𝜃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1+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/>
                              <m:t>exp</m:t>
                            </m:r>
                          </m:fName>
                          <m:e>
                            <m:r>
                              <a:rPr lang="en-US" i="1"/>
                              <m:t>(−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𝜃</m:t>
                                </m:r>
                              </m:e>
                              <m:sup>
                                <m:r>
                                  <a:rPr lang="en-US" i="1"/>
                                  <m:t>⊤</m:t>
                                </m:r>
                              </m:sup>
                            </m:sSup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Questions: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-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gradient decent rule, gradient with a different loss function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98546"/>
              </a:xfrm>
              <a:blipFill>
                <a:blip r:embed="rId2"/>
                <a:stretch>
                  <a:fillRect l="-1217" t="-1297" r="-1159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</a:t>
            </a:r>
            <a:r>
              <a:rPr lang="en-US" dirty="0" smtClean="0"/>
              <a:t>question (</a:t>
            </a:r>
            <a:r>
              <a:rPr lang="en-US" dirty="0"/>
              <a:t>Regularization and bias/variance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7286" y="4001294"/>
            <a:ext cx="4490085" cy="2743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50430" y="1143453"/>
            <a:ext cx="4103370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3" y="1825625"/>
            <a:ext cx="6371483" cy="44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question (SVM)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09447" y="1825625"/>
            <a:ext cx="6382083" cy="5220634"/>
            <a:chOff x="713495" y="2772389"/>
            <a:chExt cx="4249030" cy="3327009"/>
          </a:xfrm>
        </p:grpSpPr>
        <p:grpSp>
          <p:nvGrpSpPr>
            <p:cNvPr id="8" name="Group 7"/>
            <p:cNvGrpSpPr/>
            <p:nvPr/>
          </p:nvGrpSpPr>
          <p:grpSpPr>
            <a:xfrm>
              <a:off x="713495" y="2772389"/>
              <a:ext cx="4249030" cy="2886278"/>
              <a:chOff x="380120" y="1732250"/>
              <a:chExt cx="5479201" cy="372190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213434" y="1993507"/>
                <a:ext cx="0" cy="3460652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960215" y="5053234"/>
                <a:ext cx="4899106" cy="1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80120" y="3268422"/>
                    <a:ext cx="959879" cy="83345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20" y="3268422"/>
                    <a:ext cx="959879" cy="83345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Multiply 12"/>
              <p:cNvSpPr/>
              <p:nvPr/>
            </p:nvSpPr>
            <p:spPr>
              <a:xfrm>
                <a:off x="3425785" y="3013781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2522477" y="4545501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1599124" y="435082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ultiply 15"/>
              <p:cNvSpPr/>
              <p:nvPr/>
            </p:nvSpPr>
            <p:spPr>
              <a:xfrm>
                <a:off x="3759685" y="2156885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Multiply 16"/>
              <p:cNvSpPr/>
              <p:nvPr/>
            </p:nvSpPr>
            <p:spPr>
              <a:xfrm>
                <a:off x="4132598" y="2746245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Multiply 18"/>
              <p:cNvSpPr/>
              <p:nvPr/>
            </p:nvSpPr>
            <p:spPr>
              <a:xfrm>
                <a:off x="3904957" y="3392624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Multiply 19"/>
              <p:cNvSpPr/>
              <p:nvPr/>
            </p:nvSpPr>
            <p:spPr>
              <a:xfrm>
                <a:off x="4592200" y="2468609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1397139" y="3705252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2063576" y="339765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2686944" y="3809523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239029" y="2607051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ultiply 24"/>
              <p:cNvSpPr/>
              <p:nvPr/>
            </p:nvSpPr>
            <p:spPr>
              <a:xfrm>
                <a:off x="2885664" y="2371881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Multiply 25"/>
              <p:cNvSpPr/>
              <p:nvPr/>
            </p:nvSpPr>
            <p:spPr>
              <a:xfrm>
                <a:off x="4820810" y="399592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1729444" y="275871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ultiply 27"/>
              <p:cNvSpPr/>
              <p:nvPr/>
            </p:nvSpPr>
            <p:spPr>
              <a:xfrm>
                <a:off x="3337654" y="1862047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Multiply 28"/>
              <p:cNvSpPr/>
              <p:nvPr/>
            </p:nvSpPr>
            <p:spPr>
              <a:xfrm>
                <a:off x="3587991" y="252968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Multiply 29"/>
              <p:cNvSpPr/>
              <p:nvPr/>
            </p:nvSpPr>
            <p:spPr>
              <a:xfrm>
                <a:off x="2915623" y="173225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497931" y="5453067"/>
                  <a:ext cx="5308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931" y="5453067"/>
                  <a:ext cx="530804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1465" y="1825625"/>
            <a:ext cx="3680425" cy="45290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07889" y="1574185"/>
            <a:ext cx="3211581" cy="3952104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87644" y="2143539"/>
            <a:ext cx="3090944" cy="380365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37485" y="5175226"/>
            <a:ext cx="546014" cy="351063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52879" y="5473448"/>
            <a:ext cx="546014" cy="351063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07183" y="5131008"/>
            <a:ext cx="135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margin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 </a:t>
            </a:r>
            <a:r>
              <a:rPr lang="en-US" dirty="0" smtClean="0"/>
              <a:t>(Neural networks)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multi-choice questions</a:t>
            </a:r>
          </a:p>
          <a:p>
            <a:pPr lvl="1"/>
            <a:r>
              <a:rPr lang="en-US" dirty="0" smtClean="0"/>
              <a:t>Weight, bias, pre-activation, activation, output</a:t>
            </a:r>
          </a:p>
          <a:p>
            <a:pPr lvl="1"/>
            <a:r>
              <a:rPr lang="en-US" dirty="0" smtClean="0"/>
              <a:t>Initialization, gradient descent </a:t>
            </a:r>
          </a:p>
          <a:p>
            <a:endParaRPr lang="en-US" dirty="0"/>
          </a:p>
          <a:p>
            <a:r>
              <a:rPr lang="en-US" dirty="0" smtClean="0"/>
              <a:t>Simple back-propagation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 over “Things to remember” and make sure that you understand those concepts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dirty="0"/>
              <a:t>Review class </a:t>
            </a:r>
            <a:r>
              <a:rPr lang="en-US" sz="3200" dirty="0" smtClean="0"/>
              <a:t>materials</a:t>
            </a:r>
          </a:p>
          <a:p>
            <a:endParaRPr lang="en-US" sz="3200" dirty="0"/>
          </a:p>
          <a:p>
            <a:r>
              <a:rPr lang="en-US" sz="3200" dirty="0" smtClean="0"/>
              <a:t>Get a good night sleep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726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k-NN (Classification/Regression)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Cost function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None</a:t>
                </a:r>
                <a:endParaRPr lang="en-US" sz="3200" dirty="0"/>
              </a:p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Learning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Do nothing</a:t>
                </a:r>
                <a:endParaRPr lang="en-US" sz="3200" dirty="0"/>
              </a:p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Inference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test</m:t>
                            </m:r>
                          </m:sup>
                        </m:sSup>
                      </m:e>
                    </m:d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test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333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1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Know Your Models: </a:t>
            </a:r>
            <a:r>
              <a:rPr lang="en-US" dirty="0" err="1"/>
              <a:t>kNN</a:t>
            </a:r>
            <a:r>
              <a:rPr lang="en-US" dirty="0"/>
              <a:t> Classification /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70261"/>
          </a:xfrm>
        </p:spPr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2400" b="1" dirty="0"/>
              <a:t>The Model: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u="sng" dirty="0"/>
              <a:t>Classification</a:t>
            </a:r>
            <a:r>
              <a:rPr lang="en-US" dirty="0"/>
              <a:t>: Find nearest neighbors by distance metric and let them vote.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u="sng" dirty="0"/>
              <a:t>Regression</a:t>
            </a:r>
            <a:r>
              <a:rPr lang="en-US" dirty="0"/>
              <a:t>: Find nearest neighbors by distance metric and average them.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400" b="1" dirty="0"/>
              <a:t>Weighted Variants: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Apply weights to neighbors based on distance (weighted voting/average)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Kernel Regression / Classification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sz="2400" dirty="0"/>
              <a:t>Set k to n and weight based on distance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Smoother than basic k-NN!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400" b="1" dirty="0"/>
              <a:t>Problems with k-NN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Curse of dimensionality: distances in high d not very meaningful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Irrelevant features make distance != similarity and degrade performance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Slow NN search: Must remember (very large) dataset for prediction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37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</a:t>
            </a:r>
            <a:r>
              <a:rPr lang="en-US" dirty="0" smtClean="0"/>
              <a:t>regression (Regression)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Cost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Learning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  1) Gradient descent: Repeat </a:t>
                </a:r>
                <a:r>
                  <a:rPr lang="en-US" sz="30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bSup>
                      <m:sSub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3000" dirty="0"/>
                  <a:t>}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lvl="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3000" dirty="0" smtClean="0"/>
                  <a:t>  2) Solving normal equation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dirty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Inference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test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333" t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Your Models: Naïve Bayes </a:t>
            </a:r>
            <a:r>
              <a:rPr lang="en-US" dirty="0" smtClean="0"/>
              <a:t>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514"/>
                <a:ext cx="10515600" cy="5319485"/>
              </a:xfrm>
            </p:spPr>
            <p:txBody>
              <a:bodyPr>
                <a:no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sz="2000" b="1" dirty="0"/>
                  <a:t>Generative Model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charset="0"/>
                          </a:rPr>
                          <m:t>𝑿</m:t>
                        </m:r>
                        <m:r>
                          <a:rPr lang="en-US" sz="2000" b="1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>
                        <a:latin typeface="Cambria Math" charset="0"/>
                      </a:rPr>
                      <m:t>) </m:t>
                    </m:r>
                    <m:r>
                      <a:rPr lang="en-US" sz="2000" b="1" i="1">
                        <a:latin typeface="Cambria Math" charset="0"/>
                      </a:rPr>
                      <m:t>𝑷</m:t>
                    </m:r>
                    <m:r>
                      <a:rPr lang="en-US" sz="2000" b="1" i="1">
                        <a:latin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b="1" dirty="0"/>
                  <a:t>:</a:t>
                </a:r>
                <a:endParaRPr lang="en-US" sz="2000" b="1" dirty="0"/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Optimal Bayes Classifier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charset="0"/>
                          </a:rPr>
                          <m:t>rgmax</m:t>
                        </m:r>
                      </m:e>
                      <m:sub>
                        <m:r>
                          <a:rPr lang="en-US" sz="2000" i="1" dirty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2000" dirty="0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𝑦</m:t>
                    </m:r>
                    <m:r>
                      <a:rPr lang="en-US" sz="2000" i="1">
                        <a:latin typeface="Cambria Math" charset="0"/>
                      </a:rPr>
                      <m:t>) </m:t>
                    </m:r>
                    <m:r>
                      <a:rPr lang="en-US" sz="2000" i="1">
                        <a:latin typeface="Cambria Math" charset="0"/>
                      </a:rPr>
                      <m:t>𝑃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𝑦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Naive Bayes 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  <m:r>
                      <a:rPr lang="en-US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</a:rPr>
                          <m:t>𝑌</m:t>
                        </m:r>
                        <m:r>
                          <a:rPr lang="en-US" sz="2000" i="1">
                            <a:latin typeface="Cambria Math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2000" dirty="0"/>
                  <a:t>i.e. features are </a:t>
                </a:r>
                <a:r>
                  <a:rPr lang="en-US" sz="2000" b="1" i="1" dirty="0"/>
                  <a:t>conditionally</a:t>
                </a:r>
                <a:r>
                  <a:rPr lang="en-US" sz="2000" i="1" dirty="0"/>
                  <a:t> </a:t>
                </a:r>
                <a:r>
                  <a:rPr lang="en-US" sz="2000" b="1" i="1" dirty="0"/>
                  <a:t>independent</a:t>
                </a:r>
                <a:r>
                  <a:rPr lang="en-US" sz="2000" i="1" dirty="0"/>
                  <a:t> </a:t>
                </a:r>
                <a:r>
                  <a:rPr lang="en-US" sz="2000" dirty="0"/>
                  <a:t>in order to make learning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b="1" i="1" dirty="0"/>
                  <a:t> </a:t>
                </a:r>
                <a:r>
                  <a:rPr lang="en-US" sz="2000" dirty="0"/>
                  <a:t>tractable.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Learning model amounts to statistical estimation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)′</m:t>
                    </m:r>
                    <m:r>
                      <a:rPr lang="en-US" sz="2000" i="1">
                        <a:latin typeface="Cambria Math" charset="0"/>
                      </a:rPr>
                      <m:t>𝑠</m:t>
                    </m:r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000" b="1" dirty="0"/>
                  <a:t>Many Variants Depending on Choice of Distributions: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Pick a distribution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𝑦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(Categorical, Normal, etc.)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Categorical distribution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000" b="1" dirty="0"/>
                  <a:t>Problems with </a:t>
                </a:r>
                <a:r>
                  <a:rPr lang="en-US" sz="2000" b="1" dirty="0"/>
                  <a:t>Naïve Bayes Classifiers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Learning can leave 0 probability entries – solution is to add priors!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Be careful of numerical underflow – try using log space in practice!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sz="2000" dirty="0"/>
                  <a:t>Correlated features that violate assumption push outputs to extremes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000" b="1" dirty="0"/>
                  <a:t>A notable usage:  Bag of Words model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000" b="1" dirty="0"/>
                  <a:t>Gaussian Naïve Bayes </a:t>
                </a:r>
                <a:r>
                  <a:rPr lang="en-US" sz="2000" dirty="0"/>
                  <a:t>with class-independent variances representationally equivalent to </a:t>
                </a:r>
                <a:r>
                  <a:rPr lang="en-US" sz="2000" dirty="0"/>
                  <a:t>Logistic Regression - Solution </a:t>
                </a:r>
                <a:r>
                  <a:rPr lang="en-US" sz="2000" dirty="0"/>
                  <a:t>differs because of </a:t>
                </a:r>
                <a:r>
                  <a:rPr lang="en-US" sz="2000" dirty="0"/>
                  <a:t>objective function</a:t>
                </a:r>
                <a:endParaRPr lang="en-US" sz="2000" dirty="0"/>
              </a:p>
              <a:p>
                <a:pPr marL="628650" lvl="1" indent="-171450">
                  <a:buFont typeface="Arial" charset="0"/>
                  <a:buChar char="•"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514"/>
                <a:ext cx="10515600" cy="5319485"/>
              </a:xfrm>
              <a:blipFill>
                <a:blip r:embed="rId2"/>
                <a:stretch>
                  <a:fillRect l="-522" t="-1145" b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67661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HW 2 due today.</a:t>
            </a:r>
          </a:p>
          <a:p>
            <a:r>
              <a:rPr lang="en-US" dirty="0" smtClean="0"/>
              <a:t>HW 3 release tonight. Due March 25.</a:t>
            </a:r>
          </a:p>
          <a:p>
            <a:endParaRPr lang="en-US" dirty="0" smtClean="0"/>
          </a:p>
          <a:p>
            <a:r>
              <a:rPr lang="en-US" dirty="0" smtClean="0"/>
              <a:t>Final project</a:t>
            </a:r>
          </a:p>
          <a:p>
            <a:endParaRPr lang="en-US" dirty="0"/>
          </a:p>
          <a:p>
            <a:r>
              <a:rPr lang="en-US" dirty="0" smtClean="0"/>
              <a:t>Midterm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266982" y="38272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Bayes (Classification)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157857" cy="521380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Model</a:t>
                </a:r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 ⋯, 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Cost function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Maximum likelihood estimation: 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Maximum </a:t>
                </a:r>
                <a:r>
                  <a:rPr lang="en-US" sz="3200" dirty="0"/>
                  <a:t>a posteriori estimation :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Learning</a:t>
                </a:r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000" b="1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1" dirty="0" smtClean="0">
                  <a:solidFill>
                    <a:srgbClr val="0070C0"/>
                  </a:solidFill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100" dirty="0" smtClean="0">
                    <a:solidFill>
                      <a:schemeClr val="tx1"/>
                    </a:solidFill>
                  </a:rPr>
                  <a:t>   (Discrete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chemeClr val="tx1"/>
                    </a:solidFill>
                  </a:rPr>
                  <a:t>)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100" b="1" dirty="0" smtClean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100" dirty="0" smtClean="0"/>
                  <a:t>   (Continuous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)</a:t>
                </a:r>
                <a:r>
                  <a:rPr lang="en-US" sz="3100" dirty="0" smtClean="0"/>
                  <a:t> 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,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100" dirty="0" smtClean="0"/>
                  <a:t>,</a:t>
                </a:r>
                <a:r>
                  <a:rPr lang="en-US" sz="31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100" b="1" dirty="0" smtClean="0"/>
              </a:p>
              <a:p>
                <a:r>
                  <a:rPr lang="en-US" sz="3800" b="1" dirty="0" smtClean="0">
                    <a:solidFill>
                      <a:srgbClr val="0070C0"/>
                    </a:solidFill>
                  </a:rPr>
                  <a:t>Inference</a:t>
                </a:r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157857" cy="5213805"/>
              </a:xfrm>
              <a:blipFill>
                <a:blip r:embed="rId3"/>
                <a:stretch>
                  <a:fillRect l="-1202" t="-3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Your Models: Logistic Regression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sz="2400" b="1" dirty="0" smtClean="0"/>
                  <a:t>Discriminative Model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</a:rPr>
                          <m:t>𝒀</m:t>
                        </m:r>
                        <m:r>
                          <a:rPr lang="en-US" sz="2400" b="1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1" i="1">
                        <a:latin typeface="Cambria Math" charset="0"/>
                      </a:rPr>
                      <m:t>𝑿</m:t>
                    </m:r>
                    <m:r>
                      <a:rPr lang="en-US" sz="2400" b="1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400" b="1" dirty="0"/>
                  <a:t>:</a:t>
                </a:r>
                <a:endParaRPr lang="en-US" sz="2400" b="1" dirty="0"/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𝒀</m:t>
                        </m:r>
                        <m:r>
                          <a:rPr lang="en-US" b="1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)=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charset="0"/>
                          </a:rPr>
                          <m:t>𝟏</m:t>
                        </m:r>
                        <m:r>
                          <a:rPr lang="en-US" b="1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ym typeface="Wingdings"/>
                  </a:rPr>
                  <a:t> sigmoid/logistic </a:t>
                </a:r>
                <a:r>
                  <a:rPr lang="en-US" dirty="0" smtClean="0">
                    <a:sym typeface="Wingdings"/>
                  </a:rPr>
                  <a:t>function</a:t>
                </a:r>
                <a:endParaRPr lang="en-US" dirty="0"/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dirty="0"/>
                  <a:t>Learns a linear decision boundary (i.e. hyperplane in higher d)</a:t>
                </a:r>
              </a:p>
              <a:p>
                <a:pPr marL="628650" lvl="1" indent="-171450">
                  <a:buFont typeface="Arial" charset="0"/>
                  <a:buChar char="•"/>
                </a:pPr>
                <a:endParaRPr lang="en-US" dirty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400" b="1" dirty="0"/>
                  <a:t>Other Variants: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dirty="0"/>
                  <a:t>Can put priors on weights w just like in ridge regression</a:t>
                </a:r>
                <a:endParaRPr lang="en-US" dirty="0"/>
              </a:p>
              <a:p>
                <a:pPr marL="628650" lvl="1" indent="-171450">
                  <a:buFont typeface="Arial" charset="0"/>
                  <a:buChar char="•"/>
                </a:pPr>
                <a:endParaRPr lang="en-US" dirty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2400" b="1" dirty="0"/>
                  <a:t>Problems with </a:t>
                </a:r>
                <a:r>
                  <a:rPr lang="en-US" sz="2400" b="1" dirty="0"/>
                  <a:t>Logistic Regression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dirty="0"/>
                  <a:t>No closed form solution. Training requires optimization, but likelihood is concave so there is a single maximum.</a:t>
                </a:r>
              </a:p>
              <a:p>
                <a:pPr marL="628650" lvl="1" indent="-171450">
                  <a:buFont typeface="Arial" charset="0"/>
                  <a:buChar char="•"/>
                </a:pPr>
                <a:r>
                  <a:rPr lang="en-US" dirty="0"/>
                  <a:t>Can only do linear fits…. Oh wait! </a:t>
                </a:r>
                <a:r>
                  <a:rPr lang="en-US" dirty="0"/>
                  <a:t>Can use same trick as generalized linear regression and do linear fits on non-linear data transforms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b="-1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8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(Classification)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600" b="1" dirty="0" smtClean="0">
                    <a:solidFill>
                      <a:srgbClr val="0070C0"/>
                    </a:solidFill>
                  </a:rPr>
                  <a:t>Model</a:t>
                </a:r>
                <a:endParaRPr lang="en-US" sz="32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4600" b="1" dirty="0">
                    <a:solidFill>
                      <a:srgbClr val="0070C0"/>
                    </a:solidFill>
                  </a:rPr>
                  <a:t>Cost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),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  <a:p>
                <a:r>
                  <a:rPr lang="en-US" sz="4600" b="1" dirty="0" smtClean="0">
                    <a:solidFill>
                      <a:srgbClr val="0070C0"/>
                    </a:solidFill>
                  </a:rPr>
                  <a:t>Learning</a:t>
                </a:r>
                <a:endParaRPr lang="en-US" sz="4600" b="1" dirty="0">
                  <a:solidFill>
                    <a:srgbClr val="0070C0"/>
                  </a:solidFill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600" dirty="0"/>
                  <a:t>Gradient </a:t>
                </a:r>
                <a:r>
                  <a:rPr lang="en-US" sz="3600" dirty="0" smtClean="0"/>
                  <a:t>descent: </a:t>
                </a:r>
                <a:r>
                  <a:rPr lang="en-US" sz="3400" dirty="0" smtClean="0"/>
                  <a:t>Repeat </a:t>
                </a:r>
                <a:r>
                  <a:rPr lang="en-US" sz="3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3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3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sSubSup>
                      <m:sSubSupPr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sz="3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3400" dirty="0" smtClean="0"/>
                  <a:t>}</a:t>
                </a:r>
              </a:p>
              <a:p>
                <a:pPr marL="0" indent="0">
                  <a:buNone/>
                </a:pPr>
                <a:endParaRPr lang="en-US" sz="38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600" b="1" dirty="0" smtClean="0">
                    <a:solidFill>
                      <a:srgbClr val="0070C0"/>
                    </a:solidFill>
                  </a:rPr>
                  <a:t>Inference</a:t>
                </a:r>
                <a:endParaRPr lang="en-US" sz="32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333" t="-3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23878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Practice: What classifier(s) for this data? Why?</a:t>
            </a:r>
            <a:endParaRPr lang="en-US" sz="4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00400" y="20574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5029200"/>
            <a:ext cx="50101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17526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</a:t>
            </a:r>
            <a:r>
              <a:rPr lang="en-US" b="1" baseline="-25000"/>
              <a:t>1</a:t>
            </a:r>
            <a:endParaRPr lang="en-US" b="1" baseline="-25000"/>
          </a:p>
        </p:txBody>
      </p:sp>
      <p:sp>
        <p:nvSpPr>
          <p:cNvPr id="12" name="TextBox 11"/>
          <p:cNvSpPr txBox="1"/>
          <p:nvPr/>
        </p:nvSpPr>
        <p:spPr>
          <a:xfrm>
            <a:off x="8283266" y="482840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</a:t>
            </a:r>
            <a:r>
              <a:rPr lang="en-US" b="1" baseline="-25000"/>
              <a:t>2</a:t>
            </a:r>
          </a:p>
        </p:txBody>
      </p:sp>
      <p:sp>
        <p:nvSpPr>
          <p:cNvPr id="13" name="Cross 12"/>
          <p:cNvSpPr/>
          <p:nvPr/>
        </p:nvSpPr>
        <p:spPr>
          <a:xfrm>
            <a:off x="3810000" y="30480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4191000" y="28956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>
            <a:off x="4572000" y="27432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4953000" y="25908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4419600" y="31242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4800600" y="29718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5181600" y="28194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>
            <a:off x="5334000" y="24384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>
            <a:off x="5562600" y="26670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>
            <a:off x="5029200" y="22098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>
            <a:off x="5638800" y="22860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800" y="42672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572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43434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0" y="4572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44196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15000" y="4191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1200" y="39624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4191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9800" y="3810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72200" y="36576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48400" y="3429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53200" y="35814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29400" y="32766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23878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Practice: What classifier for this data? Why?</a:t>
            </a:r>
            <a:endParaRPr lang="en-US" sz="4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00400" y="2057400"/>
            <a:ext cx="0" cy="297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5029200"/>
            <a:ext cx="50101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17526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</a:t>
            </a:r>
            <a:r>
              <a:rPr lang="en-US" b="1" baseline="-25000"/>
              <a:t>1</a:t>
            </a:r>
            <a:endParaRPr lang="en-US" b="1" baseline="-25000"/>
          </a:p>
        </p:txBody>
      </p:sp>
      <p:sp>
        <p:nvSpPr>
          <p:cNvPr id="12" name="TextBox 11"/>
          <p:cNvSpPr txBox="1"/>
          <p:nvPr/>
        </p:nvSpPr>
        <p:spPr>
          <a:xfrm>
            <a:off x="8283266" y="482840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</a:t>
            </a:r>
            <a:r>
              <a:rPr lang="en-US" b="1" baseline="-25000"/>
              <a:t>2</a:t>
            </a:r>
          </a:p>
        </p:txBody>
      </p:sp>
      <p:sp>
        <p:nvSpPr>
          <p:cNvPr id="13" name="Cross 12"/>
          <p:cNvSpPr/>
          <p:nvPr/>
        </p:nvSpPr>
        <p:spPr>
          <a:xfrm>
            <a:off x="4191000" y="27432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91000" y="4169271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/>
          <p:cNvSpPr/>
          <p:nvPr/>
        </p:nvSpPr>
        <p:spPr>
          <a:xfrm>
            <a:off x="5943600" y="40386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43600" y="28194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>
            <a:off x="4343400" y="28956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4495800" y="26670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ross 51"/>
          <p:cNvSpPr/>
          <p:nvPr/>
        </p:nvSpPr>
        <p:spPr>
          <a:xfrm>
            <a:off x="4267200" y="24384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343400" y="42672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495800" y="40386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0" y="40386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29718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48400" y="28194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2667000"/>
            <a:ext cx="2286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/>
          <p:cNvSpPr/>
          <p:nvPr/>
        </p:nvSpPr>
        <p:spPr>
          <a:xfrm>
            <a:off x="6172200" y="42672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>
            <a:off x="6248400" y="3962400"/>
            <a:ext cx="228600" cy="228600"/>
          </a:xfrm>
          <a:prstGeom prst="plus">
            <a:avLst>
              <a:gd name="adj" fmla="val 3909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Know: Difference between MLE and </a:t>
            </a:r>
            <a:r>
              <a:rPr lang="en-US" dirty="0" smtClean="0"/>
              <a:t>MAP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b="1" dirty="0"/>
                  <a:t>Maximum Likelihood Estimate (MLE) </a:t>
                </a:r>
                <a:r>
                  <a:rPr lang="en-US" sz="3200" b="1" dirty="0"/>
                  <a:t/>
                </a:r>
                <a:br>
                  <a:rPr lang="en-US" sz="3200" b="1" dirty="0"/>
                </a:b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maximizes probability of observed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MLE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b="1" dirty="0"/>
              </a:p>
              <a:p>
                <a:r>
                  <a:rPr lang="en-US" sz="3600" b="1" dirty="0"/>
                  <a:t>Maximum </a:t>
                </a:r>
                <a:r>
                  <a:rPr lang="en-US" sz="3600" b="1" dirty="0"/>
                  <a:t>a posteriori estimation (MAP</a:t>
                </a:r>
                <a:r>
                  <a:rPr lang="en-US" sz="3600" b="1" dirty="0"/>
                  <a:t>)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that is most probable given prior probability and data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MAP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𝐷𝑎𝑡𝑎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3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Skills: Be Able to Compare and Contrast </a:t>
            </a:r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4490"/>
          </a:xfrm>
        </p:spPr>
        <p:txBody>
          <a:bodyPr>
            <a:noAutofit/>
          </a:bodyPr>
          <a:lstStyle/>
          <a:p>
            <a:pPr marL="180975" indent="-180975">
              <a:lnSpc>
                <a:spcPct val="80000"/>
              </a:lnSpc>
              <a:buFont typeface="Arial" charset="0"/>
              <a:buChar char="•"/>
            </a:pPr>
            <a:r>
              <a:rPr lang="en-US" sz="2400" b="1" dirty="0"/>
              <a:t>K Nearest Neighbors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Assumption:  f(x) is locally constant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Training:  N/A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Testing: Majority (or weighted) vote of k nearest neighbors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endParaRPr lang="en-US" dirty="0"/>
          </a:p>
          <a:p>
            <a:pPr marL="180975" indent="-180975">
              <a:lnSpc>
                <a:spcPct val="80000"/>
              </a:lnSpc>
              <a:buFont typeface="Arial" charset="0"/>
              <a:buChar char="•"/>
            </a:pPr>
            <a:r>
              <a:rPr lang="en-US" sz="2400" b="1" dirty="0"/>
              <a:t>Logistic Regression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Assumption:  P(Y|X=x</a:t>
            </a:r>
            <a:r>
              <a:rPr lang="en-US" baseline="-25000" dirty="0"/>
              <a:t>i</a:t>
            </a:r>
            <a:r>
              <a:rPr lang="en-US" dirty="0"/>
              <a:t>) = sigmoid( 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Training: SGD based 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Test: Plug x into learned P(Y | X) and take </a:t>
            </a:r>
            <a:r>
              <a:rPr lang="en-US" dirty="0" err="1"/>
              <a:t>argmax</a:t>
            </a:r>
            <a:r>
              <a:rPr lang="en-US" dirty="0"/>
              <a:t> over </a:t>
            </a:r>
            <a:r>
              <a:rPr lang="en-US" dirty="0" smtClean="0"/>
              <a:t>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pPr marL="180975" indent="-180975">
              <a:lnSpc>
                <a:spcPct val="80000"/>
              </a:lnSpc>
              <a:buFont typeface="Arial" charset="0"/>
              <a:buChar char="•"/>
            </a:pPr>
            <a:r>
              <a:rPr lang="en-US" sz="2400" b="1" dirty="0" smtClean="0"/>
              <a:t>Naïve </a:t>
            </a:r>
            <a:r>
              <a:rPr lang="en-US" sz="2400" b="1" dirty="0"/>
              <a:t>Bayes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Assumption: P(X</a:t>
            </a:r>
            <a:r>
              <a:rPr lang="en-US" baseline="-25000" dirty="0"/>
              <a:t>1</a:t>
            </a:r>
            <a:r>
              <a:rPr lang="en-US" dirty="0"/>
              <a:t>,..,X</a:t>
            </a:r>
            <a:r>
              <a:rPr lang="en-US" baseline="-25000" dirty="0"/>
              <a:t>j</a:t>
            </a:r>
            <a:r>
              <a:rPr lang="en-US" dirty="0"/>
              <a:t> | Y) = P(X</a:t>
            </a:r>
            <a:r>
              <a:rPr lang="en-US" baseline="-25000" dirty="0"/>
              <a:t>1</a:t>
            </a:r>
            <a:r>
              <a:rPr lang="en-US" dirty="0"/>
              <a:t> | Y)*…* P(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| Y)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Training: Statistical Estimation of P(X | Y) and P(Y)</a:t>
            </a:r>
          </a:p>
          <a:p>
            <a:pPr marL="638175" lvl="1" indent="-180975">
              <a:lnSpc>
                <a:spcPct val="80000"/>
              </a:lnSpc>
              <a:buFont typeface="Arial" charset="0"/>
              <a:buChar char="•"/>
            </a:pPr>
            <a:r>
              <a:rPr lang="en-US" dirty="0"/>
              <a:t>Test: Plug x into P(X | Y) and find </a:t>
            </a:r>
            <a:r>
              <a:rPr lang="en-US" dirty="0" err="1"/>
              <a:t>argmax</a:t>
            </a:r>
            <a:r>
              <a:rPr lang="en-US" dirty="0"/>
              <a:t> P(X | Y)P(Y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15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Know: Learning </a:t>
            </a:r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01234" y="2629692"/>
            <a:ext cx="5806190" cy="35472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2770" y="2629692"/>
            <a:ext cx="5306123" cy="35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Know: </a:t>
            </a:r>
            <a:r>
              <a:rPr lang="en-US" dirty="0" err="1"/>
              <a:t>Underfitting</a:t>
            </a:r>
            <a:r>
              <a:rPr lang="en-US" dirty="0"/>
              <a:t> &amp; </a:t>
            </a:r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789229" cy="4486275"/>
          </a:xfrm>
        </p:spPr>
        <p:txBody>
          <a:bodyPr>
            <a:noAutofit/>
          </a:bodyPr>
          <a:lstStyle/>
          <a:p>
            <a:r>
              <a:rPr lang="en-US" b="1" dirty="0"/>
              <a:t>Plot</a:t>
            </a:r>
            <a:r>
              <a:rPr lang="en-US" dirty="0"/>
              <a:t> error through training (for models without closed form 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data helps avoid overfitting as do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04535" y="2333512"/>
            <a:ext cx="0" cy="2613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04535" y="4946837"/>
            <a:ext cx="44466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3510814" y="3438648"/>
            <a:ext cx="492248" cy="24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Error</a:t>
            </a:r>
            <a:endParaRPr lang="en-US" b="1" baseline="-25000"/>
          </a:p>
        </p:txBody>
      </p:sp>
      <p:sp>
        <p:nvSpPr>
          <p:cNvPr id="7" name="TextBox 6"/>
          <p:cNvSpPr txBox="1"/>
          <p:nvPr/>
        </p:nvSpPr>
        <p:spPr>
          <a:xfrm>
            <a:off x="5658130" y="5080854"/>
            <a:ext cx="119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Training </a:t>
            </a:r>
            <a:r>
              <a:rPr lang="en-US" b="1" dirty="0" err="1" smtClean="0"/>
              <a:t>Iters</a:t>
            </a:r>
            <a:r>
              <a:rPr lang="en-US" b="1" dirty="0" smtClean="0"/>
              <a:t> </a:t>
            </a:r>
            <a:endParaRPr lang="en-US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511099" y="4435218"/>
            <a:ext cx="862056" cy="243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Train Error</a:t>
            </a:r>
            <a:endParaRPr lang="en-US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557245" y="2562648"/>
            <a:ext cx="1182169" cy="243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Validation Error</a:t>
            </a:r>
            <a:endParaRPr lang="en-US" b="1" baseline="-25000" dirty="0"/>
          </a:p>
        </p:txBody>
      </p:sp>
      <p:sp>
        <p:nvSpPr>
          <p:cNvPr id="10" name="Freeform 9"/>
          <p:cNvSpPr/>
          <p:nvPr/>
        </p:nvSpPr>
        <p:spPr>
          <a:xfrm>
            <a:off x="3894536" y="2567165"/>
            <a:ext cx="4386648" cy="2176093"/>
          </a:xfrm>
          <a:custGeom>
            <a:avLst/>
            <a:gdLst>
              <a:gd name="connsiteX0" fmla="*/ 0 w 4386648"/>
              <a:gd name="connsiteY0" fmla="*/ 0 h 2176093"/>
              <a:gd name="connsiteX1" fmla="*/ 24713 w 4386648"/>
              <a:gd name="connsiteY1" fmla="*/ 172995 h 2176093"/>
              <a:gd name="connsiteX2" fmla="*/ 37070 w 4386648"/>
              <a:gd name="connsiteY2" fmla="*/ 234778 h 2176093"/>
              <a:gd name="connsiteX3" fmla="*/ 61783 w 4386648"/>
              <a:gd name="connsiteY3" fmla="*/ 296562 h 2176093"/>
              <a:gd name="connsiteX4" fmla="*/ 98854 w 4386648"/>
              <a:gd name="connsiteY4" fmla="*/ 432487 h 2176093"/>
              <a:gd name="connsiteX5" fmla="*/ 123567 w 4386648"/>
              <a:gd name="connsiteY5" fmla="*/ 654908 h 2176093"/>
              <a:gd name="connsiteX6" fmla="*/ 148281 w 4386648"/>
              <a:gd name="connsiteY6" fmla="*/ 729049 h 2176093"/>
              <a:gd name="connsiteX7" fmla="*/ 160637 w 4386648"/>
              <a:gd name="connsiteY7" fmla="*/ 766119 h 2176093"/>
              <a:gd name="connsiteX8" fmla="*/ 185351 w 4386648"/>
              <a:gd name="connsiteY8" fmla="*/ 803189 h 2176093"/>
              <a:gd name="connsiteX9" fmla="*/ 197708 w 4386648"/>
              <a:gd name="connsiteY9" fmla="*/ 840260 h 2176093"/>
              <a:gd name="connsiteX10" fmla="*/ 222421 w 4386648"/>
              <a:gd name="connsiteY10" fmla="*/ 951470 h 2176093"/>
              <a:gd name="connsiteX11" fmla="*/ 259492 w 4386648"/>
              <a:gd name="connsiteY11" fmla="*/ 1050324 h 2176093"/>
              <a:gd name="connsiteX12" fmla="*/ 271848 w 4386648"/>
              <a:gd name="connsiteY12" fmla="*/ 1099751 h 2176093"/>
              <a:gd name="connsiteX13" fmla="*/ 284205 w 4386648"/>
              <a:gd name="connsiteY13" fmla="*/ 1136822 h 2176093"/>
              <a:gd name="connsiteX14" fmla="*/ 296562 w 4386648"/>
              <a:gd name="connsiteY14" fmla="*/ 1198606 h 2176093"/>
              <a:gd name="connsiteX15" fmla="*/ 345989 w 4386648"/>
              <a:gd name="connsiteY15" fmla="*/ 1322173 h 2176093"/>
              <a:gd name="connsiteX16" fmla="*/ 370702 w 4386648"/>
              <a:gd name="connsiteY16" fmla="*/ 1359243 h 2176093"/>
              <a:gd name="connsiteX17" fmla="*/ 407773 w 4386648"/>
              <a:gd name="connsiteY17" fmla="*/ 1383957 h 2176093"/>
              <a:gd name="connsiteX18" fmla="*/ 469556 w 4386648"/>
              <a:gd name="connsiteY18" fmla="*/ 1458097 h 2176093"/>
              <a:gd name="connsiteX19" fmla="*/ 531340 w 4386648"/>
              <a:gd name="connsiteY19" fmla="*/ 1532238 h 2176093"/>
              <a:gd name="connsiteX20" fmla="*/ 580767 w 4386648"/>
              <a:gd name="connsiteY20" fmla="*/ 1569308 h 2176093"/>
              <a:gd name="connsiteX21" fmla="*/ 605481 w 4386648"/>
              <a:gd name="connsiteY21" fmla="*/ 1606378 h 2176093"/>
              <a:gd name="connsiteX22" fmla="*/ 679621 w 4386648"/>
              <a:gd name="connsiteY22" fmla="*/ 1655806 h 2176093"/>
              <a:gd name="connsiteX23" fmla="*/ 716692 w 4386648"/>
              <a:gd name="connsiteY23" fmla="*/ 1692876 h 2176093"/>
              <a:gd name="connsiteX24" fmla="*/ 753762 w 4386648"/>
              <a:gd name="connsiteY24" fmla="*/ 1705233 h 2176093"/>
              <a:gd name="connsiteX25" fmla="*/ 803189 w 4386648"/>
              <a:gd name="connsiteY25" fmla="*/ 1729946 h 2176093"/>
              <a:gd name="connsiteX26" fmla="*/ 877329 w 4386648"/>
              <a:gd name="connsiteY26" fmla="*/ 1767016 h 2176093"/>
              <a:gd name="connsiteX27" fmla="*/ 902043 w 4386648"/>
              <a:gd name="connsiteY27" fmla="*/ 1804087 h 2176093"/>
              <a:gd name="connsiteX28" fmla="*/ 939113 w 4386648"/>
              <a:gd name="connsiteY28" fmla="*/ 1816443 h 2176093"/>
              <a:gd name="connsiteX29" fmla="*/ 1025610 w 4386648"/>
              <a:gd name="connsiteY29" fmla="*/ 1853514 h 2176093"/>
              <a:gd name="connsiteX30" fmla="*/ 1099751 w 4386648"/>
              <a:gd name="connsiteY30" fmla="*/ 1902941 h 2176093"/>
              <a:gd name="connsiteX31" fmla="*/ 1173892 w 4386648"/>
              <a:gd name="connsiteY31" fmla="*/ 1927654 h 2176093"/>
              <a:gd name="connsiteX32" fmla="*/ 1223319 w 4386648"/>
              <a:gd name="connsiteY32" fmla="*/ 1952368 h 2176093"/>
              <a:gd name="connsiteX33" fmla="*/ 1285102 w 4386648"/>
              <a:gd name="connsiteY33" fmla="*/ 1964724 h 2176093"/>
              <a:gd name="connsiteX34" fmla="*/ 1322173 w 4386648"/>
              <a:gd name="connsiteY34" fmla="*/ 1989438 h 2176093"/>
              <a:gd name="connsiteX35" fmla="*/ 1408670 w 4386648"/>
              <a:gd name="connsiteY35" fmla="*/ 2001795 h 2176093"/>
              <a:gd name="connsiteX36" fmla="*/ 1482810 w 4386648"/>
              <a:gd name="connsiteY36" fmla="*/ 2014151 h 2176093"/>
              <a:gd name="connsiteX37" fmla="*/ 1606378 w 4386648"/>
              <a:gd name="connsiteY37" fmla="*/ 2038865 h 2176093"/>
              <a:gd name="connsiteX38" fmla="*/ 1680519 w 4386648"/>
              <a:gd name="connsiteY38" fmla="*/ 2051222 h 2176093"/>
              <a:gd name="connsiteX39" fmla="*/ 1717589 w 4386648"/>
              <a:gd name="connsiteY39" fmla="*/ 2063578 h 2176093"/>
              <a:gd name="connsiteX40" fmla="*/ 1878227 w 4386648"/>
              <a:gd name="connsiteY40" fmla="*/ 2075935 h 2176093"/>
              <a:gd name="connsiteX41" fmla="*/ 1952367 w 4386648"/>
              <a:gd name="connsiteY41" fmla="*/ 2088292 h 2176093"/>
              <a:gd name="connsiteX42" fmla="*/ 2891481 w 4386648"/>
              <a:gd name="connsiteY42" fmla="*/ 2125362 h 2176093"/>
              <a:gd name="connsiteX43" fmla="*/ 3459892 w 4386648"/>
              <a:gd name="connsiteY43" fmla="*/ 2137719 h 2176093"/>
              <a:gd name="connsiteX44" fmla="*/ 4213654 w 4386648"/>
              <a:gd name="connsiteY44" fmla="*/ 2162433 h 2176093"/>
              <a:gd name="connsiteX45" fmla="*/ 4263081 w 4386648"/>
              <a:gd name="connsiteY45" fmla="*/ 2174789 h 2176093"/>
              <a:gd name="connsiteX46" fmla="*/ 4386648 w 4386648"/>
              <a:gd name="connsiteY46" fmla="*/ 2174789 h 217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6648" h="2176093">
                <a:moveTo>
                  <a:pt x="0" y="0"/>
                </a:moveTo>
                <a:cubicBezTo>
                  <a:pt x="10741" y="85936"/>
                  <a:pt x="10459" y="94601"/>
                  <a:pt x="24713" y="172995"/>
                </a:cubicBezTo>
                <a:cubicBezTo>
                  <a:pt x="28470" y="193658"/>
                  <a:pt x="31035" y="214662"/>
                  <a:pt x="37070" y="234778"/>
                </a:cubicBezTo>
                <a:cubicBezTo>
                  <a:pt x="43444" y="256024"/>
                  <a:pt x="54203" y="275716"/>
                  <a:pt x="61783" y="296562"/>
                </a:cubicBezTo>
                <a:cubicBezTo>
                  <a:pt x="89655" y="373211"/>
                  <a:pt x="84196" y="359200"/>
                  <a:pt x="98854" y="432487"/>
                </a:cubicBezTo>
                <a:cubicBezTo>
                  <a:pt x="103141" y="483932"/>
                  <a:pt x="108183" y="593373"/>
                  <a:pt x="123567" y="654908"/>
                </a:cubicBezTo>
                <a:cubicBezTo>
                  <a:pt x="129885" y="680181"/>
                  <a:pt x="140043" y="704335"/>
                  <a:pt x="148281" y="729049"/>
                </a:cubicBezTo>
                <a:cubicBezTo>
                  <a:pt x="152400" y="741406"/>
                  <a:pt x="153412" y="755282"/>
                  <a:pt x="160637" y="766119"/>
                </a:cubicBezTo>
                <a:lnTo>
                  <a:pt x="185351" y="803189"/>
                </a:lnTo>
                <a:cubicBezTo>
                  <a:pt x="189470" y="815546"/>
                  <a:pt x="194549" y="827623"/>
                  <a:pt x="197708" y="840260"/>
                </a:cubicBezTo>
                <a:cubicBezTo>
                  <a:pt x="223191" y="942193"/>
                  <a:pt x="197049" y="862668"/>
                  <a:pt x="222421" y="951470"/>
                </a:cubicBezTo>
                <a:cubicBezTo>
                  <a:pt x="239779" y="1012222"/>
                  <a:pt x="233369" y="971954"/>
                  <a:pt x="259492" y="1050324"/>
                </a:cubicBezTo>
                <a:cubicBezTo>
                  <a:pt x="264862" y="1066435"/>
                  <a:pt x="267183" y="1083422"/>
                  <a:pt x="271848" y="1099751"/>
                </a:cubicBezTo>
                <a:cubicBezTo>
                  <a:pt x="275426" y="1112275"/>
                  <a:pt x="281046" y="1124185"/>
                  <a:pt x="284205" y="1136822"/>
                </a:cubicBezTo>
                <a:cubicBezTo>
                  <a:pt x="289299" y="1157197"/>
                  <a:pt x="291036" y="1178344"/>
                  <a:pt x="296562" y="1198606"/>
                </a:cubicBezTo>
                <a:cubicBezTo>
                  <a:pt x="309772" y="1247042"/>
                  <a:pt x="321878" y="1279979"/>
                  <a:pt x="345989" y="1322173"/>
                </a:cubicBezTo>
                <a:cubicBezTo>
                  <a:pt x="353357" y="1335067"/>
                  <a:pt x="360201" y="1348742"/>
                  <a:pt x="370702" y="1359243"/>
                </a:cubicBezTo>
                <a:cubicBezTo>
                  <a:pt x="381203" y="1369744"/>
                  <a:pt x="395416" y="1375719"/>
                  <a:pt x="407773" y="1383957"/>
                </a:cubicBezTo>
                <a:cubicBezTo>
                  <a:pt x="469130" y="1475994"/>
                  <a:pt x="390272" y="1362956"/>
                  <a:pt x="469556" y="1458097"/>
                </a:cubicBezTo>
                <a:cubicBezTo>
                  <a:pt x="517223" y="1515298"/>
                  <a:pt x="468166" y="1478089"/>
                  <a:pt x="531340" y="1532238"/>
                </a:cubicBezTo>
                <a:cubicBezTo>
                  <a:pt x="546977" y="1545641"/>
                  <a:pt x="566204" y="1554746"/>
                  <a:pt x="580767" y="1569308"/>
                </a:cubicBezTo>
                <a:cubicBezTo>
                  <a:pt x="591268" y="1579809"/>
                  <a:pt x="594305" y="1596599"/>
                  <a:pt x="605481" y="1606378"/>
                </a:cubicBezTo>
                <a:cubicBezTo>
                  <a:pt x="627834" y="1625937"/>
                  <a:pt x="658618" y="1634804"/>
                  <a:pt x="679621" y="1655806"/>
                </a:cubicBezTo>
                <a:cubicBezTo>
                  <a:pt x="691978" y="1668163"/>
                  <a:pt x="702152" y="1683183"/>
                  <a:pt x="716692" y="1692876"/>
                </a:cubicBezTo>
                <a:cubicBezTo>
                  <a:pt x="727530" y="1700101"/>
                  <a:pt x="741790" y="1700102"/>
                  <a:pt x="753762" y="1705233"/>
                </a:cubicBezTo>
                <a:cubicBezTo>
                  <a:pt x="770693" y="1712489"/>
                  <a:pt x="786258" y="1722690"/>
                  <a:pt x="803189" y="1729946"/>
                </a:cubicBezTo>
                <a:cubicBezTo>
                  <a:pt x="874809" y="1760640"/>
                  <a:pt x="806092" y="1719525"/>
                  <a:pt x="877329" y="1767016"/>
                </a:cubicBezTo>
                <a:cubicBezTo>
                  <a:pt x="885567" y="1779373"/>
                  <a:pt x="890446" y="1794810"/>
                  <a:pt x="902043" y="1804087"/>
                </a:cubicBezTo>
                <a:cubicBezTo>
                  <a:pt x="912214" y="1812224"/>
                  <a:pt x="927463" y="1810618"/>
                  <a:pt x="939113" y="1816443"/>
                </a:cubicBezTo>
                <a:cubicBezTo>
                  <a:pt x="1024451" y="1859112"/>
                  <a:pt x="922737" y="1827795"/>
                  <a:pt x="1025610" y="1853514"/>
                </a:cubicBezTo>
                <a:cubicBezTo>
                  <a:pt x="1050324" y="1869990"/>
                  <a:pt x="1071573" y="1893549"/>
                  <a:pt x="1099751" y="1902941"/>
                </a:cubicBezTo>
                <a:cubicBezTo>
                  <a:pt x="1124465" y="1911179"/>
                  <a:pt x="1150592" y="1916004"/>
                  <a:pt x="1173892" y="1927654"/>
                </a:cubicBezTo>
                <a:cubicBezTo>
                  <a:pt x="1190368" y="1935892"/>
                  <a:pt x="1205844" y="1946543"/>
                  <a:pt x="1223319" y="1952368"/>
                </a:cubicBezTo>
                <a:cubicBezTo>
                  <a:pt x="1243243" y="1959009"/>
                  <a:pt x="1264508" y="1960605"/>
                  <a:pt x="1285102" y="1964724"/>
                </a:cubicBezTo>
                <a:cubicBezTo>
                  <a:pt x="1297459" y="1972962"/>
                  <a:pt x="1307948" y="1985170"/>
                  <a:pt x="1322173" y="1989438"/>
                </a:cubicBezTo>
                <a:cubicBezTo>
                  <a:pt x="1350070" y="1997807"/>
                  <a:pt x="1379884" y="1997366"/>
                  <a:pt x="1408670" y="2001795"/>
                </a:cubicBezTo>
                <a:cubicBezTo>
                  <a:pt x="1433433" y="2005605"/>
                  <a:pt x="1458185" y="2009534"/>
                  <a:pt x="1482810" y="2014151"/>
                </a:cubicBezTo>
                <a:cubicBezTo>
                  <a:pt x="1524096" y="2021892"/>
                  <a:pt x="1564944" y="2031959"/>
                  <a:pt x="1606378" y="2038865"/>
                </a:cubicBezTo>
                <a:cubicBezTo>
                  <a:pt x="1631092" y="2042984"/>
                  <a:pt x="1656061" y="2045787"/>
                  <a:pt x="1680519" y="2051222"/>
                </a:cubicBezTo>
                <a:cubicBezTo>
                  <a:pt x="1693234" y="2054047"/>
                  <a:pt x="1704665" y="2061962"/>
                  <a:pt x="1717589" y="2063578"/>
                </a:cubicBezTo>
                <a:cubicBezTo>
                  <a:pt x="1770878" y="2070239"/>
                  <a:pt x="1824681" y="2071816"/>
                  <a:pt x="1878227" y="2075935"/>
                </a:cubicBezTo>
                <a:cubicBezTo>
                  <a:pt x="1902940" y="2080054"/>
                  <a:pt x="1927506" y="2085184"/>
                  <a:pt x="1952367" y="2088292"/>
                </a:cubicBezTo>
                <a:cubicBezTo>
                  <a:pt x="2240306" y="2124285"/>
                  <a:pt x="2732664" y="2121909"/>
                  <a:pt x="2891481" y="2125362"/>
                </a:cubicBezTo>
                <a:lnTo>
                  <a:pt x="3459892" y="2137719"/>
                </a:lnTo>
                <a:cubicBezTo>
                  <a:pt x="3766750" y="2188863"/>
                  <a:pt x="3425575" y="2135719"/>
                  <a:pt x="4213654" y="2162433"/>
                </a:cubicBezTo>
                <a:cubicBezTo>
                  <a:pt x="4230627" y="2163008"/>
                  <a:pt x="4246141" y="2173579"/>
                  <a:pt x="4263081" y="2174789"/>
                </a:cubicBezTo>
                <a:cubicBezTo>
                  <a:pt x="4304165" y="2177723"/>
                  <a:pt x="4345459" y="2174789"/>
                  <a:pt x="4386648" y="217478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56319" y="2653662"/>
            <a:ext cx="4102444" cy="1136822"/>
          </a:xfrm>
          <a:custGeom>
            <a:avLst/>
            <a:gdLst>
              <a:gd name="connsiteX0" fmla="*/ 0 w 4102444"/>
              <a:gd name="connsiteY0" fmla="*/ 0 h 1136822"/>
              <a:gd name="connsiteX1" fmla="*/ 37071 w 4102444"/>
              <a:gd name="connsiteY1" fmla="*/ 98854 h 1136822"/>
              <a:gd name="connsiteX2" fmla="*/ 74141 w 4102444"/>
              <a:gd name="connsiteY2" fmla="*/ 123568 h 1136822"/>
              <a:gd name="connsiteX3" fmla="*/ 123568 w 4102444"/>
              <a:gd name="connsiteY3" fmla="*/ 197709 h 1136822"/>
              <a:gd name="connsiteX4" fmla="*/ 148281 w 4102444"/>
              <a:gd name="connsiteY4" fmla="*/ 234779 h 1136822"/>
              <a:gd name="connsiteX5" fmla="*/ 358346 w 4102444"/>
              <a:gd name="connsiteY5" fmla="*/ 494271 h 1136822"/>
              <a:gd name="connsiteX6" fmla="*/ 395417 w 4102444"/>
              <a:gd name="connsiteY6" fmla="*/ 531341 h 1136822"/>
              <a:gd name="connsiteX7" fmla="*/ 457200 w 4102444"/>
              <a:gd name="connsiteY7" fmla="*/ 568411 h 1136822"/>
              <a:gd name="connsiteX8" fmla="*/ 518984 w 4102444"/>
              <a:gd name="connsiteY8" fmla="*/ 617838 h 1136822"/>
              <a:gd name="connsiteX9" fmla="*/ 593125 w 4102444"/>
              <a:gd name="connsiteY9" fmla="*/ 667265 h 1136822"/>
              <a:gd name="connsiteX10" fmla="*/ 630195 w 4102444"/>
              <a:gd name="connsiteY10" fmla="*/ 691979 h 1136822"/>
              <a:gd name="connsiteX11" fmla="*/ 667265 w 4102444"/>
              <a:gd name="connsiteY11" fmla="*/ 704336 h 1136822"/>
              <a:gd name="connsiteX12" fmla="*/ 704336 w 4102444"/>
              <a:gd name="connsiteY12" fmla="*/ 729049 h 1136822"/>
              <a:gd name="connsiteX13" fmla="*/ 778476 w 4102444"/>
              <a:gd name="connsiteY13" fmla="*/ 753763 h 1136822"/>
              <a:gd name="connsiteX14" fmla="*/ 815546 w 4102444"/>
              <a:gd name="connsiteY14" fmla="*/ 790833 h 1136822"/>
              <a:gd name="connsiteX15" fmla="*/ 939114 w 4102444"/>
              <a:gd name="connsiteY15" fmla="*/ 864973 h 1136822"/>
              <a:gd name="connsiteX16" fmla="*/ 1013254 w 4102444"/>
              <a:gd name="connsiteY16" fmla="*/ 926757 h 1136822"/>
              <a:gd name="connsiteX17" fmla="*/ 1050325 w 4102444"/>
              <a:gd name="connsiteY17" fmla="*/ 939114 h 1136822"/>
              <a:gd name="connsiteX18" fmla="*/ 1186249 w 4102444"/>
              <a:gd name="connsiteY18" fmla="*/ 1000898 h 1136822"/>
              <a:gd name="connsiteX19" fmla="*/ 1223319 w 4102444"/>
              <a:gd name="connsiteY19" fmla="*/ 1037968 h 1136822"/>
              <a:gd name="connsiteX20" fmla="*/ 1272746 w 4102444"/>
              <a:gd name="connsiteY20" fmla="*/ 1050325 h 1136822"/>
              <a:gd name="connsiteX21" fmla="*/ 1309817 w 4102444"/>
              <a:gd name="connsiteY21" fmla="*/ 1062681 h 1136822"/>
              <a:gd name="connsiteX22" fmla="*/ 1445741 w 4102444"/>
              <a:gd name="connsiteY22" fmla="*/ 1087395 h 1136822"/>
              <a:gd name="connsiteX23" fmla="*/ 1495168 w 4102444"/>
              <a:gd name="connsiteY23" fmla="*/ 1099752 h 1136822"/>
              <a:gd name="connsiteX24" fmla="*/ 1680519 w 4102444"/>
              <a:gd name="connsiteY24" fmla="*/ 1136822 h 1136822"/>
              <a:gd name="connsiteX25" fmla="*/ 2125363 w 4102444"/>
              <a:gd name="connsiteY25" fmla="*/ 1124465 h 1136822"/>
              <a:gd name="connsiteX26" fmla="*/ 2187146 w 4102444"/>
              <a:gd name="connsiteY26" fmla="*/ 1112109 h 1136822"/>
              <a:gd name="connsiteX27" fmla="*/ 2261287 w 4102444"/>
              <a:gd name="connsiteY27" fmla="*/ 1099752 h 1136822"/>
              <a:gd name="connsiteX28" fmla="*/ 2421925 w 4102444"/>
              <a:gd name="connsiteY28" fmla="*/ 1050325 h 1136822"/>
              <a:gd name="connsiteX29" fmla="*/ 2508422 w 4102444"/>
              <a:gd name="connsiteY29" fmla="*/ 1025611 h 1136822"/>
              <a:gd name="connsiteX30" fmla="*/ 2545492 w 4102444"/>
              <a:gd name="connsiteY30" fmla="*/ 1013254 h 1136822"/>
              <a:gd name="connsiteX31" fmla="*/ 2619633 w 4102444"/>
              <a:gd name="connsiteY31" fmla="*/ 976184 h 1136822"/>
              <a:gd name="connsiteX32" fmla="*/ 2743200 w 4102444"/>
              <a:gd name="connsiteY32" fmla="*/ 939114 h 1136822"/>
              <a:gd name="connsiteX33" fmla="*/ 2817341 w 4102444"/>
              <a:gd name="connsiteY33" fmla="*/ 914400 h 1136822"/>
              <a:gd name="connsiteX34" fmla="*/ 2903838 w 4102444"/>
              <a:gd name="connsiteY34" fmla="*/ 877330 h 1136822"/>
              <a:gd name="connsiteX35" fmla="*/ 3002692 w 4102444"/>
              <a:gd name="connsiteY35" fmla="*/ 864973 h 1136822"/>
              <a:gd name="connsiteX36" fmla="*/ 3076833 w 4102444"/>
              <a:gd name="connsiteY36" fmla="*/ 852617 h 1136822"/>
              <a:gd name="connsiteX37" fmla="*/ 3113903 w 4102444"/>
              <a:gd name="connsiteY37" fmla="*/ 840260 h 1136822"/>
              <a:gd name="connsiteX38" fmla="*/ 3188044 w 4102444"/>
              <a:gd name="connsiteY38" fmla="*/ 790833 h 1136822"/>
              <a:gd name="connsiteX39" fmla="*/ 3336325 w 4102444"/>
              <a:gd name="connsiteY39" fmla="*/ 716692 h 1136822"/>
              <a:gd name="connsiteX40" fmla="*/ 3373395 w 4102444"/>
              <a:gd name="connsiteY40" fmla="*/ 679622 h 1136822"/>
              <a:gd name="connsiteX41" fmla="*/ 3472249 w 4102444"/>
              <a:gd name="connsiteY41" fmla="*/ 642552 h 1136822"/>
              <a:gd name="connsiteX42" fmla="*/ 3571103 w 4102444"/>
              <a:gd name="connsiteY42" fmla="*/ 605481 h 1136822"/>
              <a:gd name="connsiteX43" fmla="*/ 3694671 w 4102444"/>
              <a:gd name="connsiteY43" fmla="*/ 506627 h 1136822"/>
              <a:gd name="connsiteX44" fmla="*/ 3768811 w 4102444"/>
              <a:gd name="connsiteY44" fmla="*/ 481914 h 1136822"/>
              <a:gd name="connsiteX45" fmla="*/ 3842952 w 4102444"/>
              <a:gd name="connsiteY45" fmla="*/ 444844 h 1136822"/>
              <a:gd name="connsiteX46" fmla="*/ 3929449 w 4102444"/>
              <a:gd name="connsiteY46" fmla="*/ 383060 h 1136822"/>
              <a:gd name="connsiteX47" fmla="*/ 3978876 w 4102444"/>
              <a:gd name="connsiteY47" fmla="*/ 358346 h 1136822"/>
              <a:gd name="connsiteX48" fmla="*/ 4053017 w 4102444"/>
              <a:gd name="connsiteY48" fmla="*/ 308919 h 1136822"/>
              <a:gd name="connsiteX49" fmla="*/ 4090087 w 4102444"/>
              <a:gd name="connsiteY49" fmla="*/ 284206 h 1136822"/>
              <a:gd name="connsiteX50" fmla="*/ 4102444 w 4102444"/>
              <a:gd name="connsiteY50" fmla="*/ 247136 h 1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102444" h="1136822">
                <a:moveTo>
                  <a:pt x="0" y="0"/>
                </a:moveTo>
                <a:cubicBezTo>
                  <a:pt x="8842" y="44207"/>
                  <a:pt x="5252" y="67035"/>
                  <a:pt x="37071" y="98854"/>
                </a:cubicBezTo>
                <a:cubicBezTo>
                  <a:pt x="47572" y="109355"/>
                  <a:pt x="61784" y="115330"/>
                  <a:pt x="74141" y="123568"/>
                </a:cubicBezTo>
                <a:cubicBezTo>
                  <a:pt x="95857" y="188715"/>
                  <a:pt x="72146" y="136001"/>
                  <a:pt x="123568" y="197709"/>
                </a:cubicBezTo>
                <a:cubicBezTo>
                  <a:pt x="133075" y="209118"/>
                  <a:pt x="139063" y="223135"/>
                  <a:pt x="148281" y="234779"/>
                </a:cubicBezTo>
                <a:cubicBezTo>
                  <a:pt x="217357" y="322033"/>
                  <a:pt x="287102" y="408778"/>
                  <a:pt x="358346" y="494271"/>
                </a:cubicBezTo>
                <a:cubicBezTo>
                  <a:pt x="369533" y="507696"/>
                  <a:pt x="381437" y="520856"/>
                  <a:pt x="395417" y="531341"/>
                </a:cubicBezTo>
                <a:cubicBezTo>
                  <a:pt x="414631" y="545751"/>
                  <a:pt x="437525" y="554638"/>
                  <a:pt x="457200" y="568411"/>
                </a:cubicBezTo>
                <a:cubicBezTo>
                  <a:pt x="478806" y="583536"/>
                  <a:pt x="497654" y="602326"/>
                  <a:pt x="518984" y="617838"/>
                </a:cubicBezTo>
                <a:cubicBezTo>
                  <a:pt x="543005" y="635308"/>
                  <a:pt x="568411" y="650789"/>
                  <a:pt x="593125" y="667265"/>
                </a:cubicBezTo>
                <a:cubicBezTo>
                  <a:pt x="605482" y="675503"/>
                  <a:pt x="616106" y="687283"/>
                  <a:pt x="630195" y="691979"/>
                </a:cubicBezTo>
                <a:cubicBezTo>
                  <a:pt x="642552" y="696098"/>
                  <a:pt x="655615" y="698511"/>
                  <a:pt x="667265" y="704336"/>
                </a:cubicBezTo>
                <a:cubicBezTo>
                  <a:pt x="680548" y="710978"/>
                  <a:pt x="690765" y="723017"/>
                  <a:pt x="704336" y="729049"/>
                </a:cubicBezTo>
                <a:cubicBezTo>
                  <a:pt x="728141" y="739629"/>
                  <a:pt x="778476" y="753763"/>
                  <a:pt x="778476" y="753763"/>
                </a:cubicBezTo>
                <a:cubicBezTo>
                  <a:pt x="790833" y="766120"/>
                  <a:pt x="801752" y="780104"/>
                  <a:pt x="815546" y="790833"/>
                </a:cubicBezTo>
                <a:cubicBezTo>
                  <a:pt x="899262" y="855945"/>
                  <a:pt x="866688" y="823586"/>
                  <a:pt x="939114" y="864973"/>
                </a:cubicBezTo>
                <a:cubicBezTo>
                  <a:pt x="1080611" y="945829"/>
                  <a:pt x="859914" y="824531"/>
                  <a:pt x="1013254" y="926757"/>
                </a:cubicBezTo>
                <a:cubicBezTo>
                  <a:pt x="1024092" y="933982"/>
                  <a:pt x="1038467" y="933724"/>
                  <a:pt x="1050325" y="939114"/>
                </a:cubicBezTo>
                <a:cubicBezTo>
                  <a:pt x="1202272" y="1008181"/>
                  <a:pt x="1099577" y="972006"/>
                  <a:pt x="1186249" y="1000898"/>
                </a:cubicBezTo>
                <a:cubicBezTo>
                  <a:pt x="1198606" y="1013255"/>
                  <a:pt x="1208146" y="1029298"/>
                  <a:pt x="1223319" y="1037968"/>
                </a:cubicBezTo>
                <a:cubicBezTo>
                  <a:pt x="1238064" y="1046394"/>
                  <a:pt x="1256417" y="1045660"/>
                  <a:pt x="1272746" y="1050325"/>
                </a:cubicBezTo>
                <a:cubicBezTo>
                  <a:pt x="1285270" y="1053903"/>
                  <a:pt x="1297181" y="1059522"/>
                  <a:pt x="1309817" y="1062681"/>
                </a:cubicBezTo>
                <a:cubicBezTo>
                  <a:pt x="1362843" y="1075937"/>
                  <a:pt x="1390639" y="1076374"/>
                  <a:pt x="1445741" y="1087395"/>
                </a:cubicBezTo>
                <a:cubicBezTo>
                  <a:pt x="1462394" y="1090726"/>
                  <a:pt x="1478550" y="1096253"/>
                  <a:pt x="1495168" y="1099752"/>
                </a:cubicBezTo>
                <a:cubicBezTo>
                  <a:pt x="1556824" y="1112732"/>
                  <a:pt x="1680519" y="1136822"/>
                  <a:pt x="1680519" y="1136822"/>
                </a:cubicBezTo>
                <a:cubicBezTo>
                  <a:pt x="1828800" y="1132703"/>
                  <a:pt x="1977201" y="1131692"/>
                  <a:pt x="2125363" y="1124465"/>
                </a:cubicBezTo>
                <a:cubicBezTo>
                  <a:pt x="2146340" y="1123442"/>
                  <a:pt x="2166483" y="1115866"/>
                  <a:pt x="2187146" y="1112109"/>
                </a:cubicBezTo>
                <a:cubicBezTo>
                  <a:pt x="2211796" y="1107627"/>
                  <a:pt x="2236573" y="1103871"/>
                  <a:pt x="2261287" y="1099752"/>
                </a:cubicBezTo>
                <a:cubicBezTo>
                  <a:pt x="2352843" y="1038713"/>
                  <a:pt x="2228538" y="1114789"/>
                  <a:pt x="2421925" y="1050325"/>
                </a:cubicBezTo>
                <a:cubicBezTo>
                  <a:pt x="2510806" y="1020697"/>
                  <a:pt x="2399812" y="1056643"/>
                  <a:pt x="2508422" y="1025611"/>
                </a:cubicBezTo>
                <a:cubicBezTo>
                  <a:pt x="2520946" y="1022033"/>
                  <a:pt x="2533842" y="1019079"/>
                  <a:pt x="2545492" y="1013254"/>
                </a:cubicBezTo>
                <a:cubicBezTo>
                  <a:pt x="2617697" y="977152"/>
                  <a:pt x="2547165" y="996890"/>
                  <a:pt x="2619633" y="976184"/>
                </a:cubicBezTo>
                <a:cubicBezTo>
                  <a:pt x="2750369" y="938830"/>
                  <a:pt x="2566994" y="997849"/>
                  <a:pt x="2743200" y="939114"/>
                </a:cubicBezTo>
                <a:cubicBezTo>
                  <a:pt x="2743202" y="939113"/>
                  <a:pt x="2817338" y="914401"/>
                  <a:pt x="2817341" y="914400"/>
                </a:cubicBezTo>
                <a:cubicBezTo>
                  <a:pt x="2841683" y="902229"/>
                  <a:pt x="2875269" y="882525"/>
                  <a:pt x="2903838" y="877330"/>
                </a:cubicBezTo>
                <a:cubicBezTo>
                  <a:pt x="2936510" y="871389"/>
                  <a:pt x="2969818" y="869669"/>
                  <a:pt x="3002692" y="864973"/>
                </a:cubicBezTo>
                <a:cubicBezTo>
                  <a:pt x="3027495" y="861430"/>
                  <a:pt x="3052119" y="856736"/>
                  <a:pt x="3076833" y="852617"/>
                </a:cubicBezTo>
                <a:cubicBezTo>
                  <a:pt x="3089190" y="848498"/>
                  <a:pt x="3102517" y="846586"/>
                  <a:pt x="3113903" y="840260"/>
                </a:cubicBezTo>
                <a:cubicBezTo>
                  <a:pt x="3139867" y="825835"/>
                  <a:pt x="3159866" y="800226"/>
                  <a:pt x="3188044" y="790833"/>
                </a:cubicBezTo>
                <a:cubicBezTo>
                  <a:pt x="3248343" y="770733"/>
                  <a:pt x="3288418" y="764599"/>
                  <a:pt x="3336325" y="716692"/>
                </a:cubicBezTo>
                <a:cubicBezTo>
                  <a:pt x="3348682" y="704335"/>
                  <a:pt x="3358576" y="688884"/>
                  <a:pt x="3373395" y="679622"/>
                </a:cubicBezTo>
                <a:cubicBezTo>
                  <a:pt x="3410628" y="656352"/>
                  <a:pt x="3435655" y="658236"/>
                  <a:pt x="3472249" y="642552"/>
                </a:cubicBezTo>
                <a:cubicBezTo>
                  <a:pt x="3562712" y="603781"/>
                  <a:pt x="3479977" y="628263"/>
                  <a:pt x="3571103" y="605481"/>
                </a:cubicBezTo>
                <a:cubicBezTo>
                  <a:pt x="3604848" y="571736"/>
                  <a:pt x="3647907" y="522215"/>
                  <a:pt x="3694671" y="506627"/>
                </a:cubicBezTo>
                <a:cubicBezTo>
                  <a:pt x="3719384" y="498389"/>
                  <a:pt x="3747136" y="496364"/>
                  <a:pt x="3768811" y="481914"/>
                </a:cubicBezTo>
                <a:cubicBezTo>
                  <a:pt x="3816719" y="449975"/>
                  <a:pt x="3791792" y="461896"/>
                  <a:pt x="3842952" y="444844"/>
                </a:cubicBezTo>
                <a:cubicBezTo>
                  <a:pt x="3864176" y="428926"/>
                  <a:pt x="3904147" y="397518"/>
                  <a:pt x="3929449" y="383060"/>
                </a:cubicBezTo>
                <a:cubicBezTo>
                  <a:pt x="3945442" y="373921"/>
                  <a:pt x="3963081" y="367823"/>
                  <a:pt x="3978876" y="358346"/>
                </a:cubicBezTo>
                <a:cubicBezTo>
                  <a:pt x="4004345" y="343064"/>
                  <a:pt x="4028303" y="325395"/>
                  <a:pt x="4053017" y="308919"/>
                </a:cubicBezTo>
                <a:lnTo>
                  <a:pt x="4090087" y="284206"/>
                </a:lnTo>
                <a:lnTo>
                  <a:pt x="4102444" y="247136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24514" y="2140857"/>
            <a:ext cx="706395" cy="373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Underfitting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2999" y="2140857"/>
            <a:ext cx="2376915" cy="373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Overfitting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Know: Train/Val/Test and Cross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r>
              <a:rPr lang="en-US" dirty="0"/>
              <a:t>Train – used to learn model parameters</a:t>
            </a:r>
          </a:p>
          <a:p>
            <a:r>
              <a:rPr lang="en-US" dirty="0"/>
              <a:t>Validation – used to tune hyper-parameters of model</a:t>
            </a:r>
          </a:p>
          <a:p>
            <a:r>
              <a:rPr lang="en-US" dirty="0"/>
              <a:t>Test – used to estimate expected error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8" b="7549"/>
          <a:stretch/>
        </p:blipFill>
        <p:spPr>
          <a:xfrm>
            <a:off x="2317265" y="3014839"/>
            <a:ext cx="7557469" cy="38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3: Multi-Layer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1) Forward function of FC and </a:t>
            </a:r>
            <a:r>
              <a:rPr lang="en-US" sz="3600" dirty="0" err="1" smtClean="0"/>
              <a:t>ReLU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2</a:t>
            </a:r>
            <a:r>
              <a:rPr lang="en-US" sz="3600" dirty="0"/>
              <a:t>) Backward function of  FC and </a:t>
            </a:r>
            <a:r>
              <a:rPr lang="en-US" sz="3600" dirty="0" err="1"/>
              <a:t>ReLU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3</a:t>
            </a:r>
            <a:r>
              <a:rPr lang="en-US" sz="3600" dirty="0"/>
              <a:t>) Loss function (</a:t>
            </a:r>
            <a:r>
              <a:rPr lang="en-US" sz="3600" dirty="0" err="1"/>
              <a:t>Softmax</a:t>
            </a:r>
            <a:r>
              <a:rPr lang="en-US" sz="3600" dirty="0" smtClean="0"/>
              <a:t>)</a:t>
            </a:r>
          </a:p>
          <a:p>
            <a:pPr marL="0" indent="0">
              <a:buNone/>
            </a:pPr>
            <a:r>
              <a:rPr lang="en-US" sz="3600" dirty="0" smtClean="0"/>
              <a:t>4</a:t>
            </a:r>
            <a:r>
              <a:rPr lang="en-US" sz="3600" dirty="0"/>
              <a:t>) C</a:t>
            </a:r>
            <a:r>
              <a:rPr lang="en-US" sz="3600" dirty="0" smtClean="0"/>
              <a:t>onstruction </a:t>
            </a:r>
            <a:r>
              <a:rPr lang="en-US" sz="3600" dirty="0"/>
              <a:t>of a two-layer </a:t>
            </a:r>
            <a:r>
              <a:rPr lang="en-US" sz="3600" dirty="0" smtClean="0"/>
              <a:t>network</a:t>
            </a:r>
          </a:p>
          <a:p>
            <a:pPr marL="0" indent="0">
              <a:buNone/>
            </a:pPr>
            <a:r>
              <a:rPr lang="en-US" sz="3600" dirty="0" smtClean="0"/>
              <a:t>5</a:t>
            </a:r>
            <a:r>
              <a:rPr lang="en-US" sz="3600" dirty="0"/>
              <a:t>) </a:t>
            </a:r>
            <a:r>
              <a:rPr lang="en-US" sz="3600" dirty="0" smtClean="0"/>
              <a:t>Updating </a:t>
            </a:r>
            <a:r>
              <a:rPr lang="en-US" sz="3600" dirty="0"/>
              <a:t>weight by minimizing the </a:t>
            </a:r>
            <a:r>
              <a:rPr lang="en-US" sz="3600" dirty="0" smtClean="0"/>
              <a:t>loss</a:t>
            </a:r>
          </a:p>
          <a:p>
            <a:pPr marL="0" indent="0">
              <a:buNone/>
            </a:pPr>
            <a:r>
              <a:rPr lang="en-US" sz="3600" dirty="0" smtClean="0"/>
              <a:t>6</a:t>
            </a:r>
            <a:r>
              <a:rPr lang="en-US" sz="3600" dirty="0"/>
              <a:t>) </a:t>
            </a:r>
            <a:r>
              <a:rPr lang="en-US" sz="3600" dirty="0" smtClean="0"/>
              <a:t>Construction </a:t>
            </a:r>
            <a:r>
              <a:rPr lang="en-US" sz="3600" dirty="0"/>
              <a:t>of a multi-layer </a:t>
            </a:r>
            <a:r>
              <a:rPr lang="en-US" sz="3600" dirty="0" smtClean="0"/>
              <a:t>network</a:t>
            </a:r>
          </a:p>
          <a:p>
            <a:pPr marL="0" indent="0">
              <a:buNone/>
            </a:pPr>
            <a:r>
              <a:rPr lang="en-US" sz="3600" dirty="0" smtClean="0"/>
              <a:t>7</a:t>
            </a:r>
            <a:r>
              <a:rPr lang="en-US" sz="3600" dirty="0"/>
              <a:t>) Final prediction and test </a:t>
            </a:r>
            <a:r>
              <a:rPr lang="en-US" sz="3600" dirty="0" smtClean="0"/>
              <a:t>accuracy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443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Know: SVM, large-margin, soft-margin,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71717" y="1997236"/>
            <a:ext cx="6382083" cy="5220634"/>
            <a:chOff x="713495" y="2772389"/>
            <a:chExt cx="4249030" cy="3327009"/>
          </a:xfrm>
        </p:grpSpPr>
        <p:grpSp>
          <p:nvGrpSpPr>
            <p:cNvPr id="5" name="Group 4"/>
            <p:cNvGrpSpPr/>
            <p:nvPr/>
          </p:nvGrpSpPr>
          <p:grpSpPr>
            <a:xfrm>
              <a:off x="713495" y="2772389"/>
              <a:ext cx="4249030" cy="2886278"/>
              <a:chOff x="380120" y="1732250"/>
              <a:chExt cx="5479201" cy="372190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213434" y="1993507"/>
                <a:ext cx="0" cy="3460652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960215" y="5053234"/>
                <a:ext cx="4899106" cy="1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80120" y="3268422"/>
                    <a:ext cx="959879" cy="83345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20" y="3268422"/>
                    <a:ext cx="959879" cy="83345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Multiply 9"/>
              <p:cNvSpPr/>
              <p:nvPr/>
            </p:nvSpPr>
            <p:spPr>
              <a:xfrm>
                <a:off x="3425785" y="3013781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522477" y="4545501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99124" y="435082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ultiply 12"/>
              <p:cNvSpPr/>
              <p:nvPr/>
            </p:nvSpPr>
            <p:spPr>
              <a:xfrm>
                <a:off x="3759685" y="2156885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Multiply 13"/>
              <p:cNvSpPr/>
              <p:nvPr/>
            </p:nvSpPr>
            <p:spPr>
              <a:xfrm>
                <a:off x="4132598" y="2746245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Multiply 14"/>
              <p:cNvSpPr/>
              <p:nvPr/>
            </p:nvSpPr>
            <p:spPr>
              <a:xfrm>
                <a:off x="3904957" y="3392624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Multiply 15"/>
              <p:cNvSpPr/>
              <p:nvPr/>
            </p:nvSpPr>
            <p:spPr>
              <a:xfrm>
                <a:off x="4592200" y="2468609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1397139" y="3705252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2063576" y="339765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2686944" y="3809523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1239029" y="2607051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ultiply 20"/>
              <p:cNvSpPr/>
              <p:nvPr/>
            </p:nvSpPr>
            <p:spPr>
              <a:xfrm>
                <a:off x="2885664" y="2371881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Multiply 21"/>
              <p:cNvSpPr/>
              <p:nvPr/>
            </p:nvSpPr>
            <p:spPr>
              <a:xfrm>
                <a:off x="4820810" y="399592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729444" y="2758719"/>
                <a:ext cx="422031" cy="37279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ultiply 23"/>
              <p:cNvSpPr/>
              <p:nvPr/>
            </p:nvSpPr>
            <p:spPr>
              <a:xfrm>
                <a:off x="3337654" y="1862047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Multiply 24"/>
              <p:cNvSpPr/>
              <p:nvPr/>
            </p:nvSpPr>
            <p:spPr>
              <a:xfrm>
                <a:off x="3587991" y="252968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Multiply 25"/>
              <p:cNvSpPr/>
              <p:nvPr/>
            </p:nvSpPr>
            <p:spPr>
              <a:xfrm>
                <a:off x="2915623" y="1732250"/>
                <a:ext cx="422031" cy="372794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497931" y="5453067"/>
                  <a:ext cx="5308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931" y="5453067"/>
                  <a:ext cx="530804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/>
          <p:cNvCxnSpPr/>
          <p:nvPr/>
        </p:nvCxnSpPr>
        <p:spPr>
          <a:xfrm>
            <a:off x="6463735" y="1997236"/>
            <a:ext cx="3680425" cy="45290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70159" y="1745796"/>
            <a:ext cx="3211581" cy="3952104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9914" y="2315150"/>
            <a:ext cx="3090944" cy="380365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399755" y="5346837"/>
            <a:ext cx="546014" cy="351063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915149" y="5645059"/>
            <a:ext cx="546014" cy="351063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369453" y="5302619"/>
            <a:ext cx="135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margin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17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Know: </a:t>
            </a: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representation</a:t>
            </a:r>
            <a:br>
              <a:rPr lang="en-US" dirty="0" smtClean="0"/>
            </a:br>
            <a:r>
              <a:rPr lang="en-US" dirty="0" smtClean="0"/>
              <a:t>input, hidden layer, pre-activation, activation</a:t>
            </a:r>
            <a:br>
              <a:rPr lang="en-US" dirty="0" smtClean="0"/>
            </a:br>
            <a:r>
              <a:rPr lang="en-US" dirty="0" err="1" smtClean="0"/>
              <a:t>ReLU</a:t>
            </a:r>
            <a:r>
              <a:rPr lang="en-US" dirty="0" smtClean="0"/>
              <a:t>, Sigmoid, </a:t>
            </a:r>
            <a:r>
              <a:rPr lang="en-US" dirty="0" err="1" smtClean="0"/>
              <a:t>Softmax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Parameters: weight, bias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Model Learning</a:t>
            </a:r>
            <a:br>
              <a:rPr lang="en-US" dirty="0" smtClean="0"/>
            </a:br>
            <a:r>
              <a:rPr lang="en-US" dirty="0" smtClean="0"/>
              <a:t>gradient descent, back-propagation, initialization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845665" y="1825625"/>
            <a:ext cx="4256331" cy="2394847"/>
            <a:chOff x="740015" y="1690688"/>
            <a:chExt cx="8629676" cy="4616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3093279" y="2885608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279" y="2885608"/>
                  <a:ext cx="1069394" cy="1069394"/>
                </a:xfrm>
                <a:prstGeom prst="ellipse">
                  <a:avLst/>
                </a:prstGeom>
                <a:blipFill>
                  <a:blip r:embed="rId3"/>
                  <a:stretch>
                    <a:fillRect l="-3261" r="-760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3093278" y="4061667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278" y="4061667"/>
                  <a:ext cx="1069394" cy="1069394"/>
                </a:xfrm>
                <a:prstGeom prst="ellipse">
                  <a:avLst/>
                </a:prstGeom>
                <a:blipFill>
                  <a:blip r:embed="rId4"/>
                  <a:stretch>
                    <a:fillRect l="-3261" r="-760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3093278" y="5237726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278" y="5237726"/>
                  <a:ext cx="1069394" cy="1069394"/>
                </a:xfrm>
                <a:prstGeom prst="ellipse">
                  <a:avLst/>
                </a:prstGeom>
                <a:blipFill>
                  <a:blip r:embed="rId5"/>
                  <a:stretch>
                    <a:fillRect l="-3261" r="-760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5967511" y="4068675"/>
              <a:ext cx="1069394" cy="106939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3093278" y="1703941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278" y="1703941"/>
                  <a:ext cx="1069394" cy="1069394"/>
                </a:xfrm>
                <a:prstGeom prst="ellipse">
                  <a:avLst/>
                </a:prstGeom>
                <a:blipFill>
                  <a:blip r:embed="rId6"/>
                  <a:stretch>
                    <a:fillRect l="-3261" r="-760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3" idx="6"/>
              <a:endCxn id="36" idx="2"/>
            </p:cNvCxnSpPr>
            <p:nvPr/>
          </p:nvCxnSpPr>
          <p:spPr>
            <a:xfrm>
              <a:off x="4162673" y="3420305"/>
              <a:ext cx="1804838" cy="118306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6"/>
              <a:endCxn id="36" idx="2"/>
            </p:cNvCxnSpPr>
            <p:nvPr/>
          </p:nvCxnSpPr>
          <p:spPr>
            <a:xfrm>
              <a:off x="4162672" y="4596365"/>
              <a:ext cx="1804839" cy="700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6"/>
              <a:endCxn id="36" idx="2"/>
            </p:cNvCxnSpPr>
            <p:nvPr/>
          </p:nvCxnSpPr>
          <p:spPr>
            <a:xfrm flipV="1">
              <a:off x="4162672" y="4603372"/>
              <a:ext cx="1804839" cy="116905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6"/>
              <a:endCxn id="36" idx="2"/>
            </p:cNvCxnSpPr>
            <p:nvPr/>
          </p:nvCxnSpPr>
          <p:spPr>
            <a:xfrm>
              <a:off x="4162672" y="2238639"/>
              <a:ext cx="1804839" cy="236473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6"/>
            </p:cNvCxnSpPr>
            <p:nvPr/>
          </p:nvCxnSpPr>
          <p:spPr>
            <a:xfrm>
              <a:off x="7036905" y="4603372"/>
              <a:ext cx="73544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597691" y="4201200"/>
                  <a:ext cx="1772000" cy="797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691" y="4201200"/>
                  <a:ext cx="1772000" cy="7973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/>
                <p:nvPr/>
              </p:nvSpPr>
              <p:spPr>
                <a:xfrm>
                  <a:off x="740016" y="2872355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16" y="2872355"/>
                  <a:ext cx="1069394" cy="10693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740015" y="4048414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15" y="4048414"/>
                  <a:ext cx="1069394" cy="10693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/>
                <p:nvPr/>
              </p:nvSpPr>
              <p:spPr>
                <a:xfrm>
                  <a:off x="740015" y="5224473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15" y="5224473"/>
                  <a:ext cx="1069394" cy="10693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740015" y="1690688"/>
                  <a:ext cx="1069394" cy="10693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15" y="1690688"/>
                  <a:ext cx="1069394" cy="10693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>
              <a:stCxn id="44" idx="6"/>
              <a:endCxn id="33" idx="2"/>
            </p:cNvCxnSpPr>
            <p:nvPr/>
          </p:nvCxnSpPr>
          <p:spPr>
            <a:xfrm>
              <a:off x="1809410" y="3407052"/>
              <a:ext cx="1283869" cy="1325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5" idx="6"/>
              <a:endCxn id="34" idx="2"/>
            </p:cNvCxnSpPr>
            <p:nvPr/>
          </p:nvCxnSpPr>
          <p:spPr>
            <a:xfrm>
              <a:off x="1809409" y="4583111"/>
              <a:ext cx="1283869" cy="1325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6" idx="6"/>
              <a:endCxn id="35" idx="2"/>
            </p:cNvCxnSpPr>
            <p:nvPr/>
          </p:nvCxnSpPr>
          <p:spPr>
            <a:xfrm>
              <a:off x="1809409" y="5759170"/>
              <a:ext cx="1283869" cy="1325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7" idx="6"/>
              <a:endCxn id="33" idx="2"/>
            </p:cNvCxnSpPr>
            <p:nvPr/>
          </p:nvCxnSpPr>
          <p:spPr>
            <a:xfrm>
              <a:off x="1809409" y="2225385"/>
              <a:ext cx="1283870" cy="119492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6"/>
              <a:endCxn id="34" idx="2"/>
            </p:cNvCxnSpPr>
            <p:nvPr/>
          </p:nvCxnSpPr>
          <p:spPr>
            <a:xfrm>
              <a:off x="1809409" y="2225385"/>
              <a:ext cx="1283869" cy="237097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7" idx="6"/>
              <a:endCxn id="35" idx="2"/>
            </p:cNvCxnSpPr>
            <p:nvPr/>
          </p:nvCxnSpPr>
          <p:spPr>
            <a:xfrm>
              <a:off x="1809409" y="2225385"/>
              <a:ext cx="1283869" cy="35470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6" idx="6"/>
              <a:endCxn id="34" idx="2"/>
            </p:cNvCxnSpPr>
            <p:nvPr/>
          </p:nvCxnSpPr>
          <p:spPr>
            <a:xfrm flipV="1">
              <a:off x="1809409" y="4596364"/>
              <a:ext cx="1283869" cy="116280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6"/>
              <a:endCxn id="33" idx="2"/>
            </p:cNvCxnSpPr>
            <p:nvPr/>
          </p:nvCxnSpPr>
          <p:spPr>
            <a:xfrm flipV="1">
              <a:off x="1809409" y="3420305"/>
              <a:ext cx="1283870" cy="23388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4" idx="6"/>
              <a:endCxn id="34" idx="2"/>
            </p:cNvCxnSpPr>
            <p:nvPr/>
          </p:nvCxnSpPr>
          <p:spPr>
            <a:xfrm>
              <a:off x="1809410" y="3407052"/>
              <a:ext cx="1283868" cy="118931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4" idx="6"/>
              <a:endCxn id="35" idx="2"/>
            </p:cNvCxnSpPr>
            <p:nvPr/>
          </p:nvCxnSpPr>
          <p:spPr>
            <a:xfrm>
              <a:off x="1809410" y="3407052"/>
              <a:ext cx="1283868" cy="236537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5" idx="6"/>
              <a:endCxn id="33" idx="2"/>
            </p:cNvCxnSpPr>
            <p:nvPr/>
          </p:nvCxnSpPr>
          <p:spPr>
            <a:xfrm flipV="1">
              <a:off x="1809409" y="3420305"/>
              <a:ext cx="1283870" cy="116280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5" idx="6"/>
              <a:endCxn id="35" idx="2"/>
            </p:cNvCxnSpPr>
            <p:nvPr/>
          </p:nvCxnSpPr>
          <p:spPr>
            <a:xfrm>
              <a:off x="1809409" y="4583111"/>
              <a:ext cx="1283869" cy="118931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28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25% of your final grade</a:t>
            </a:r>
          </a:p>
          <a:p>
            <a:endParaRPr lang="en-US" dirty="0"/>
          </a:p>
          <a:p>
            <a:r>
              <a:rPr lang="en-US" dirty="0" smtClean="0"/>
              <a:t>Group: prefer 2-3, but a group of 4 is also acceptable.</a:t>
            </a:r>
          </a:p>
          <a:p>
            <a:endParaRPr lang="en-US" dirty="0" smtClean="0"/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Application project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Algorithmic project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Review and implement a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5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project: Example project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Defending Against Adversarial Attacks on Facial Recognition Models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Colatron</a:t>
            </a:r>
            <a:r>
              <a:rPr lang="en-US" sz="2400" dirty="0"/>
              <a:t>: End-to-end speech synthesis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HitPredict</a:t>
            </a:r>
            <a:r>
              <a:rPr lang="en-US" sz="2400" dirty="0"/>
              <a:t>: Predicting Billboard Hits Using Spotify Data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Classifying Adolescent Excessive Alcohol Drinkers from fMRI </a:t>
            </a:r>
            <a:r>
              <a:rPr lang="en-US" sz="2400" dirty="0" smtClean="0"/>
              <a:t>Data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Pump it or Leave it? A Water Resource Evaluation in Sub-Saharan </a:t>
            </a:r>
            <a:r>
              <a:rPr lang="en-US" sz="2400" dirty="0" smtClean="0"/>
              <a:t>Africa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Predicting Conference Paper Acceptance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Early Stage Cancer Detector: Identifying Future Lymphoma cases using Genomics </a:t>
            </a:r>
            <a:r>
              <a:rPr lang="en-US" sz="2400" dirty="0" smtClean="0"/>
              <a:t>Data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Autonomous Computer Vision Based Human-Following </a:t>
            </a:r>
            <a:r>
              <a:rPr lang="en-US" sz="2400" dirty="0" smtClean="0"/>
              <a:t>Robot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383486" y="6373019"/>
            <a:ext cx="2818539" cy="39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Source: CS229 @ Stanford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579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breakdown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>
            <a:noAutofit/>
          </a:bodyPr>
          <a:lstStyle/>
          <a:p>
            <a:r>
              <a:rPr lang="en-US" sz="3200" dirty="0"/>
              <a:t>Final project proposal (10%)</a:t>
            </a:r>
          </a:p>
          <a:p>
            <a:pPr lvl="1"/>
            <a:r>
              <a:rPr lang="en-US" sz="2800" dirty="0" smtClean="0"/>
              <a:t>One page: problem statement, approach, data, evaluation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Final project presentation (40%)</a:t>
            </a:r>
          </a:p>
          <a:p>
            <a:pPr lvl="1"/>
            <a:r>
              <a:rPr lang="en-US" sz="2800" dirty="0" smtClean="0"/>
              <a:t>Oral or poster presentation. 70% peer-review. 30% instructor/TA/faculty review</a:t>
            </a:r>
          </a:p>
          <a:p>
            <a:pPr lvl="1"/>
            <a:endParaRPr lang="en-US" sz="2800" dirty="0"/>
          </a:p>
          <a:p>
            <a:r>
              <a:rPr lang="en-US" sz="3200" dirty="0"/>
              <a:t>Final project report (50</a:t>
            </a:r>
            <a:r>
              <a:rPr lang="en-US" sz="3200" dirty="0" smtClean="0"/>
              <a:t>%)</a:t>
            </a:r>
          </a:p>
          <a:p>
            <a:pPr lvl="1"/>
            <a:r>
              <a:rPr lang="en-US" sz="2800" dirty="0" err="1"/>
              <a:t>NeurlPS</a:t>
            </a:r>
            <a:r>
              <a:rPr lang="en-US" sz="2800" dirty="0"/>
              <a:t> </a:t>
            </a:r>
            <a:r>
              <a:rPr lang="en-US" sz="2800" dirty="0" smtClean="0"/>
              <a:t>conference paper format (in </a:t>
            </a:r>
            <a:r>
              <a:rPr lang="en-US" sz="2800" dirty="0" err="1" smtClean="0"/>
              <a:t>LaTeX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Up to 8 pages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75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logistic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Tuesday, March 6</a:t>
            </a:r>
            <a:r>
              <a:rPr lang="en-US" baseline="30000" dirty="0"/>
              <a:t>th</a:t>
            </a:r>
            <a:r>
              <a:rPr lang="en-US" dirty="0"/>
              <a:t> 2018, 2:30 PM to 3:45 </a:t>
            </a:r>
            <a:r>
              <a:rPr lang="en-US" dirty="0" smtClean="0"/>
              <a:t>PM</a:t>
            </a:r>
          </a:p>
          <a:p>
            <a:endParaRPr lang="en-US" dirty="0" smtClean="0"/>
          </a:p>
          <a:p>
            <a:r>
              <a:rPr lang="en-US" dirty="0" smtClean="0"/>
              <a:t>Same lecture classroom</a:t>
            </a:r>
          </a:p>
          <a:p>
            <a:endParaRPr lang="en-US" dirty="0" smtClean="0"/>
          </a:p>
          <a:p>
            <a:r>
              <a:rPr lang="en-US" dirty="0" smtClean="0"/>
              <a:t>Format: pen and paper</a:t>
            </a:r>
          </a:p>
          <a:p>
            <a:endParaRPr lang="en-US" dirty="0" smtClean="0"/>
          </a:p>
          <a:p>
            <a:r>
              <a:rPr lang="en-US" dirty="0" smtClean="0"/>
              <a:t>Closed </a:t>
            </a:r>
            <a:r>
              <a:rPr lang="en-US" dirty="0"/>
              <a:t>books / laptops/etc.</a:t>
            </a:r>
          </a:p>
          <a:p>
            <a:endParaRPr lang="en-US" dirty="0" smtClean="0"/>
          </a:p>
          <a:p>
            <a:pPr lvl="0"/>
            <a:r>
              <a:rPr lang="en-US" dirty="0"/>
              <a:t>One </a:t>
            </a:r>
            <a:r>
              <a:rPr lang="en-US" dirty="0" smtClean="0"/>
              <a:t>paper (two sides) </a:t>
            </a:r>
            <a:r>
              <a:rPr lang="en-US" dirty="0"/>
              <a:t>of cheat sheet is allowed.</a:t>
            </a:r>
          </a:p>
          <a:p>
            <a:endParaRPr lang="en-US" dirty="0"/>
          </a:p>
        </p:txBody>
      </p:sp>
      <p:pic>
        <p:nvPicPr>
          <p:cNvPr id="1026" name="Picture 2" descr="Professor said we could use one sheet of notes to help us on the midterm I was so ready to pass that test - Professor said we could use one sheet of notes to help us on the midterm I was so ready to pass that test  Cheat 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60750"/>
            <a:ext cx="3962400" cy="52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1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58" y="1632632"/>
            <a:ext cx="803588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(Linear regression)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dirty="0" smtClean="0"/>
                  <a:t>Consider the following dataset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</m:oMath>
                </a14:m>
                <a:r>
                  <a:rPr lang="en-US" dirty="0"/>
                  <a:t> in one-dimensional space, 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/>
                          <m:t>,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𝑅</m:t>
                    </m:r>
                    <m:r>
                      <a:rPr lang="en-US" i="1"/>
                      <m:t>, </m:t>
                    </m:r>
                    <m:r>
                      <a:rPr lang="en-US" i="1"/>
                      <m:t>𝑖</m:t>
                    </m:r>
                    <m:r>
                      <a:rPr lang="en-US" i="1"/>
                      <m:t>∈{1,2, …, |</m:t>
                    </m:r>
                    <m:r>
                      <a:rPr lang="en-US" i="1"/>
                      <m:t>𝐷</m:t>
                    </m:r>
                    <m:r>
                      <a:rPr lang="en-US" i="1"/>
                      <m:t>|}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=0, 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 </m:t>
                          </m:r>
                          <m:r>
                            <a:rPr lang="en-US" i="1"/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=1, 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 </m:t>
                          </m:r>
                          <m:r>
                            <a:rPr lang="en-US" i="1"/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/>
                        <m:t>, 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 </m:t>
                          </m:r>
                          <m:r>
                            <a:rPr lang="en-US" i="1"/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=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optimize the following program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argmin</m:t>
                        </m:r>
                      </m:e>
                      <m:sub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𝜃</m:t>
                            </m:r>
                          </m:e>
                          <m:sub>
                            <m:r>
                              <a:rPr lang="en-US" i="1"/>
                              <m:t>0</m:t>
                            </m:r>
                          </m:sub>
                        </m:sSub>
                        <m:r>
                          <a:rPr lang="en-US" i="1"/>
                          <m:t>, 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𝜃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/>
                      <m:t>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/>
                        </m:ctrlPr>
                      </m:naryPr>
                      <m:sub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/>
                              <m:t>,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/>
                                    </m:ctrlPr>
                                  </m:dPr>
                                  <m:e>
                                    <m:r>
                                      <a:rPr lang="en-US" i="1"/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/>
                          <m:t>∈</m:t>
                        </m:r>
                        <m:r>
                          <a:rPr lang="en-US" i="1"/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/>
                                        </m:ctrlPr>
                                      </m:dPr>
                                      <m:e>
                                        <m:r>
                                          <a:rPr lang="en-US" i="1"/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0</m:t>
                                    </m:r>
                                  </m:sub>
                                </m:sSub>
                                <m:r>
                                  <a:rPr lang="en-US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/>
                                        </m:ctrlPr>
                                      </m:dPr>
                                      <m:e>
                                        <m:r>
                                          <a:rPr lang="en-US" i="1"/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            (1)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Please find the optimal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𝜃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/>
                          <m:t>∗</m:t>
                        </m:r>
                      </m:sup>
                    </m:sSubSup>
                    <m:r>
                      <a:rPr lang="en-US" i="1"/>
                      <m:t>, 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𝜃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given the dataset above. Show all the work.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9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19771</TotalTime>
  <Words>813</Words>
  <Application>Microsoft Office PowerPoint</Application>
  <PresentationFormat>Widescreen</PresentationFormat>
  <Paragraphs>277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Midterm Review</vt:lpstr>
      <vt:lpstr>Administrative</vt:lpstr>
      <vt:lpstr>HW 3: Multi-Layer Neural Network</vt:lpstr>
      <vt:lpstr>Final project </vt:lpstr>
      <vt:lpstr>Final project: Example project topics</vt:lpstr>
      <vt:lpstr>Final project breakdown </vt:lpstr>
      <vt:lpstr>Midterm logistic</vt:lpstr>
      <vt:lpstr>Midterm topics</vt:lpstr>
      <vt:lpstr>Sample question (Linear regression)</vt:lpstr>
      <vt:lpstr>Sample question (Naïve Bayes)</vt:lpstr>
      <vt:lpstr>Sample question (Logistic regression)</vt:lpstr>
      <vt:lpstr>Sample question (Regularization and bias/variance)</vt:lpstr>
      <vt:lpstr>Sample question (SVM)</vt:lpstr>
      <vt:lpstr>Sample question (Neural networks)</vt:lpstr>
      <vt:lpstr>How to prepare?</vt:lpstr>
      <vt:lpstr>k-NN (Classification/Regression)</vt:lpstr>
      <vt:lpstr>Know Your Models: kNN Classification / Regression</vt:lpstr>
      <vt:lpstr>Linear regression (Regression)</vt:lpstr>
      <vt:lpstr>Know Your Models: Naïve Bayes Classifier</vt:lpstr>
      <vt:lpstr>Naïve Bayes (Classification)</vt:lpstr>
      <vt:lpstr>Know Your Models: Logistic Regression Classifier</vt:lpstr>
      <vt:lpstr>Logistic regression (Classification)</vt:lpstr>
      <vt:lpstr>PowerPoint Presentation</vt:lpstr>
      <vt:lpstr>PowerPoint Presentation</vt:lpstr>
      <vt:lpstr>Know: Difference between MLE and MAP</vt:lpstr>
      <vt:lpstr>Skills: Be Able to Compare and Contrast Classifiers</vt:lpstr>
      <vt:lpstr>Know: Learning Curves</vt:lpstr>
      <vt:lpstr>Know: Underfitting &amp; Overfitting</vt:lpstr>
      <vt:lpstr>Know: Train/Val/Test and Cross Validation</vt:lpstr>
      <vt:lpstr>Know: SVM, large-margin, soft-margin, kernel</vt:lpstr>
      <vt:lpstr>Know: Neural networks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372</cp:revision>
  <dcterms:created xsi:type="dcterms:W3CDTF">2019-01-25T06:55:15Z</dcterms:created>
  <dcterms:modified xsi:type="dcterms:W3CDTF">2019-03-04T07:29:49Z</dcterms:modified>
</cp:coreProperties>
</file>