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75" r:id="rId13"/>
    <p:sldId id="276" r:id="rId14"/>
    <p:sldId id="274" r:id="rId15"/>
    <p:sldId id="282" r:id="rId16"/>
    <p:sldId id="287" r:id="rId17"/>
    <p:sldId id="286" r:id="rId18"/>
    <p:sldId id="283" r:id="rId19"/>
    <p:sldId id="284" r:id="rId20"/>
    <p:sldId id="289" r:id="rId21"/>
    <p:sldId id="288" r:id="rId22"/>
    <p:sldId id="290" r:id="rId23"/>
    <p:sldId id="291" r:id="rId24"/>
    <p:sldId id="278" r:id="rId25"/>
    <p:sldId id="273" r:id="rId26"/>
    <p:sldId id="294" r:id="rId27"/>
    <p:sldId id="292" r:id="rId28"/>
    <p:sldId id="293" r:id="rId29"/>
    <p:sldId id="296" r:id="rId30"/>
    <p:sldId id="295" r:id="rId31"/>
    <p:sldId id="297" r:id="rId32"/>
    <p:sldId id="298" r:id="rId33"/>
    <p:sldId id="299" r:id="rId34"/>
    <p:sldId id="300" r:id="rId35"/>
    <p:sldId id="301" r:id="rId36"/>
    <p:sldId id="302" r:id="rId37"/>
    <p:sldId id="305" r:id="rId38"/>
    <p:sldId id="306" r:id="rId39"/>
    <p:sldId id="303" r:id="rId40"/>
    <p:sldId id="304" r:id="rId41"/>
    <p:sldId id="307" r:id="rId42"/>
    <p:sldId id="308" r:id="rId43"/>
    <p:sldId id="30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Diagnosing ML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6016054"/>
            <a:ext cx="9144000" cy="8388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Shih-Yang </a:t>
            </a:r>
            <a:r>
              <a:rPr lang="en-US" dirty="0" err="1">
                <a:cs typeface="Calibri"/>
              </a:rPr>
              <a:t>Su</a:t>
            </a:r>
          </a:p>
          <a:p>
            <a:r>
              <a:rPr lang="en-US" dirty="0">
                <a:cs typeface="Calibri"/>
              </a:rPr>
              <a:t>Virginia Tech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04E6BD-C090-418D-8670-C92CF13371CA}"/>
              </a:ext>
            </a:extLst>
          </p:cNvPr>
          <p:cNvSpPr txBox="1">
            <a:spLocks/>
          </p:cNvSpPr>
          <p:nvPr/>
        </p:nvSpPr>
        <p:spPr>
          <a:xfrm>
            <a:off x="-347472" y="6491542"/>
            <a:ext cx="2852928" cy="418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cs typeface="Calibri"/>
              </a:rPr>
              <a:t>ECE-5424G / CS-5824</a:t>
            </a:r>
            <a:endParaRPr lang="en-US" sz="1800">
              <a:cs typeface="Calibri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8E3D0B-0A72-4FBB-A4A5-C2CFC3D05D91}"/>
              </a:ext>
            </a:extLst>
          </p:cNvPr>
          <p:cNvSpPr txBox="1">
            <a:spLocks/>
          </p:cNvSpPr>
          <p:nvPr/>
        </p:nvSpPr>
        <p:spPr>
          <a:xfrm>
            <a:off x="10704576" y="6491542"/>
            <a:ext cx="1694688" cy="418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cs typeface="Calibri"/>
              </a:rPr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Diagnosing Machine Learning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Figure out what is wrong first</a:t>
            </a:r>
          </a:p>
          <a:p>
            <a:r>
              <a:rPr lang="en-US" dirty="0">
                <a:cs typeface="Calibri"/>
              </a:rPr>
              <a:t>Diagnosing your system takes time, but it can save your time as well</a:t>
            </a:r>
          </a:p>
          <a:p>
            <a:r>
              <a:rPr lang="en-US">
                <a:cs typeface="Calibri"/>
              </a:rPr>
              <a:t>Ultimate goal: </a:t>
            </a:r>
            <a:r>
              <a:rPr lang="en-US">
                <a:solidFill>
                  <a:srgbClr val="FF0000"/>
                </a:solidFill>
                <a:cs typeface="Calibri"/>
              </a:rPr>
              <a:t>low generalization error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D5ED5D4-BF3A-48A0-BB01-958C3413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0" t="100" b="52595"/>
          <a:stretch/>
        </p:blipFill>
        <p:spPr>
          <a:xfrm>
            <a:off x="1045964" y="3516542"/>
            <a:ext cx="5472665" cy="2578779"/>
          </a:xfrm>
          <a:prstGeom prst="rect">
            <a:avLst/>
          </a:prstGeom>
        </p:spPr>
      </p:pic>
      <p:pic>
        <p:nvPicPr>
          <p:cNvPr id="8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060FE38-B7C9-4D26-B3E4-5C2600762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" t="52348" r="-457" b="344"/>
          <a:stretch/>
        </p:blipFill>
        <p:spPr>
          <a:xfrm>
            <a:off x="5786602" y="3491557"/>
            <a:ext cx="5479701" cy="2578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84042-4732-41F4-BB00-952DCDAC323F}"/>
              </a:ext>
            </a:extLst>
          </p:cNvPr>
          <p:cNvSpPr txBox="1"/>
          <p:nvPr/>
        </p:nvSpPr>
        <p:spPr>
          <a:xfrm>
            <a:off x="10439400" y="6485745"/>
            <a:ext cx="175010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reddit?</a:t>
            </a:r>
          </a:p>
        </p:txBody>
      </p:sp>
    </p:spTree>
    <p:extLst>
      <p:ext uri="{BB962C8B-B14F-4D97-AF65-F5344CB8AC3E}">
        <p14:creationId xmlns:p14="http://schemas.microsoft.com/office/powerpoint/2010/main" val="1486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Problem: Fail to Generalize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Model does not generalize to unseen data</a:t>
            </a:r>
            <a:endParaRPr lang="en-US" dirty="0"/>
          </a:p>
          <a:p>
            <a:pPr lvl="1"/>
            <a:r>
              <a:rPr lang="en-US">
                <a:cs typeface="Calibri"/>
              </a:rPr>
              <a:t>Fail to predict things that are not in training sample</a:t>
            </a:r>
            <a:endParaRPr lang="en-US" dirty="0">
              <a:cs typeface="Calibri"/>
            </a:endParaRPr>
          </a:p>
          <a:p>
            <a:pPr marL="685800">
              <a:spcBef>
                <a:spcPts val="500"/>
              </a:spcBef>
            </a:pPr>
            <a:r>
              <a:rPr lang="en-US" sz="2400">
                <a:cs typeface="Calibri"/>
              </a:rPr>
              <a:t>Pick a model that has </a:t>
            </a:r>
            <a:r>
              <a:rPr lang="en-US" sz="2400" b="1">
                <a:solidFill>
                  <a:srgbClr val="FF0000"/>
                </a:solidFill>
                <a:cs typeface="Calibri"/>
              </a:rPr>
              <a:t>lower generalization error</a:t>
            </a:r>
            <a:endParaRPr lang="en-US" sz="2400">
              <a:cs typeface="Calibri"/>
            </a:endParaRPr>
          </a:p>
          <a:p>
            <a:pPr marL="457200" lvl="1" indent="0">
              <a:buNone/>
            </a:pPr>
            <a:br>
              <a:rPr lang="en-US" dirty="0">
                <a:cs typeface="Calibri"/>
              </a:rPr>
            </a:b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08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5DA853E-C482-404B-A263-00CA14B3C204}"/>
              </a:ext>
            </a:extLst>
          </p:cNvPr>
          <p:cNvCxnSpPr/>
          <p:nvPr/>
        </p:nvCxnSpPr>
        <p:spPr>
          <a:xfrm flipH="1">
            <a:off x="7625933" y="2333158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0901C63-D18F-4187-B5B5-670D4AE2A08A}"/>
              </a:ext>
            </a:extLst>
          </p:cNvPr>
          <p:cNvCxnSpPr>
            <a:cxnSpLocks/>
          </p:cNvCxnSpPr>
          <p:nvPr/>
        </p:nvCxnSpPr>
        <p:spPr>
          <a:xfrm flipH="1">
            <a:off x="8537834" y="1577403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5FEE8F0-33B7-4FF9-9EF1-186A9AC327B4}"/>
              </a:ext>
            </a:extLst>
          </p:cNvPr>
          <p:cNvCxnSpPr>
            <a:cxnSpLocks/>
          </p:cNvCxnSpPr>
          <p:nvPr/>
        </p:nvCxnSpPr>
        <p:spPr>
          <a:xfrm>
            <a:off x="9472223" y="1577402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4FD4EF9-4BF7-4FD1-8903-39C3FCCD9610}"/>
              </a:ext>
            </a:extLst>
          </p:cNvPr>
          <p:cNvSpPr/>
          <p:nvPr/>
        </p:nvSpPr>
        <p:spPr>
          <a:xfrm flipH="1">
            <a:off x="4669903" y="1909216"/>
            <a:ext cx="4166016" cy="3210391"/>
          </a:xfrm>
          <a:prstGeom prst="arc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71F173-5F8A-426D-A709-79D6B70511A4}"/>
              </a:ext>
            </a:extLst>
          </p:cNvPr>
          <p:cNvCxnSpPr/>
          <p:nvPr/>
        </p:nvCxnSpPr>
        <p:spPr>
          <a:xfrm flipH="1">
            <a:off x="1147995" y="160394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Evaluate Your Hypothesis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4A3DF-6341-40B4-86E2-6019E62FDE86}"/>
              </a:ext>
            </a:extLst>
          </p:cNvPr>
          <p:cNvCxnSpPr/>
          <p:nvPr/>
        </p:nvCxnSpPr>
        <p:spPr>
          <a:xfrm>
            <a:off x="1014489" y="169529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307DAC-D0F9-40B3-B928-44BF4B0370CE}"/>
              </a:ext>
            </a:extLst>
          </p:cNvPr>
          <p:cNvCxnSpPr>
            <a:cxnSpLocks/>
          </p:cNvCxnSpPr>
          <p:nvPr/>
        </p:nvCxnSpPr>
        <p:spPr>
          <a:xfrm flipH="1">
            <a:off x="1014489" y="382514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9EFEFB-45D0-4CC4-8434-628E61736D24}"/>
              </a:ext>
            </a:extLst>
          </p:cNvPr>
          <p:cNvSpPr txBox="1"/>
          <p:nvPr/>
        </p:nvSpPr>
        <p:spPr>
          <a:xfrm rot="-5400000">
            <a:off x="285906" y="24782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8BA-DDA6-4970-866F-0FB51ABE67C1}"/>
              </a:ext>
            </a:extLst>
          </p:cNvPr>
          <p:cNvSpPr txBox="1"/>
          <p:nvPr/>
        </p:nvSpPr>
        <p:spPr>
          <a:xfrm>
            <a:off x="1978544" y="373988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31C63-F47B-42CB-B90C-B86859F60EBE}"/>
              </a:ext>
            </a:extLst>
          </p:cNvPr>
          <p:cNvSpPr/>
          <p:nvPr/>
        </p:nvSpPr>
        <p:spPr>
          <a:xfrm>
            <a:off x="1424377" y="328565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9DD01-EE30-4479-9F08-E7300B4EA6A0}"/>
              </a:ext>
            </a:extLst>
          </p:cNvPr>
          <p:cNvSpPr/>
          <p:nvPr/>
        </p:nvSpPr>
        <p:spPr>
          <a:xfrm>
            <a:off x="1780393" y="233003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BE5E2-DAEF-4B3C-AC2C-59489E05C56D}"/>
              </a:ext>
            </a:extLst>
          </p:cNvPr>
          <p:cNvSpPr/>
          <p:nvPr/>
        </p:nvSpPr>
        <p:spPr>
          <a:xfrm>
            <a:off x="2423721" y="19365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B65893-9448-449B-AEF9-A2CFC6E570ED}"/>
              </a:ext>
            </a:extLst>
          </p:cNvPr>
          <p:cNvSpPr/>
          <p:nvPr/>
        </p:nvSpPr>
        <p:spPr>
          <a:xfrm>
            <a:off x="3285655" y="186159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BCBCAC-437F-4E0E-A00E-887291BB9D9D}"/>
              </a:ext>
            </a:extLst>
          </p:cNvPr>
          <p:cNvCxnSpPr>
            <a:cxnSpLocks/>
          </p:cNvCxnSpPr>
          <p:nvPr/>
        </p:nvCxnSpPr>
        <p:spPr>
          <a:xfrm>
            <a:off x="4299833" y="1695291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C9E4E-4E4A-4940-BF6E-06C6B22900CC}"/>
              </a:ext>
            </a:extLst>
          </p:cNvPr>
          <p:cNvCxnSpPr>
            <a:cxnSpLocks/>
          </p:cNvCxnSpPr>
          <p:nvPr/>
        </p:nvCxnSpPr>
        <p:spPr>
          <a:xfrm flipH="1">
            <a:off x="4299833" y="3825141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1AEE84-7722-4879-9084-4564D542E0F5}"/>
              </a:ext>
            </a:extLst>
          </p:cNvPr>
          <p:cNvSpPr txBox="1"/>
          <p:nvPr/>
        </p:nvSpPr>
        <p:spPr>
          <a:xfrm rot="16200000">
            <a:off x="3571250" y="247821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88B70-C168-4FBB-9D0D-E25C6538A8D3}"/>
              </a:ext>
            </a:extLst>
          </p:cNvPr>
          <p:cNvSpPr txBox="1"/>
          <p:nvPr/>
        </p:nvSpPr>
        <p:spPr>
          <a:xfrm>
            <a:off x="5257642" y="37711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08451-B51B-45E9-A299-D7732DE41925}"/>
              </a:ext>
            </a:extLst>
          </p:cNvPr>
          <p:cNvSpPr/>
          <p:nvPr/>
        </p:nvSpPr>
        <p:spPr>
          <a:xfrm>
            <a:off x="4709721" y="328565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1EE7EA-5541-4B4F-A6C5-3611394E23E0}"/>
              </a:ext>
            </a:extLst>
          </p:cNvPr>
          <p:cNvSpPr/>
          <p:nvPr/>
        </p:nvSpPr>
        <p:spPr>
          <a:xfrm>
            <a:off x="5065737" y="233003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F44B5-067E-4C64-AC60-797E4BFB26F1}"/>
              </a:ext>
            </a:extLst>
          </p:cNvPr>
          <p:cNvSpPr/>
          <p:nvPr/>
        </p:nvSpPr>
        <p:spPr>
          <a:xfrm>
            <a:off x="5709065" y="193654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4970F-D231-46B6-AD76-28FB6B448B25}"/>
              </a:ext>
            </a:extLst>
          </p:cNvPr>
          <p:cNvSpPr/>
          <p:nvPr/>
        </p:nvSpPr>
        <p:spPr>
          <a:xfrm>
            <a:off x="6570999" y="18615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9B837-8046-4674-AEBE-42F4C051E63E}"/>
              </a:ext>
            </a:extLst>
          </p:cNvPr>
          <p:cNvCxnSpPr>
            <a:cxnSpLocks/>
          </p:cNvCxnSpPr>
          <p:nvPr/>
        </p:nvCxnSpPr>
        <p:spPr>
          <a:xfrm>
            <a:off x="7541456" y="170153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995F3-566C-4E1E-BA14-BD658A7AFE8C}"/>
              </a:ext>
            </a:extLst>
          </p:cNvPr>
          <p:cNvCxnSpPr>
            <a:cxnSpLocks/>
          </p:cNvCxnSpPr>
          <p:nvPr/>
        </p:nvCxnSpPr>
        <p:spPr>
          <a:xfrm flipH="1">
            <a:off x="7541456" y="383138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FED48-4B8B-43C5-AEBB-B1FE35D4AE5E}"/>
              </a:ext>
            </a:extLst>
          </p:cNvPr>
          <p:cNvSpPr txBox="1"/>
          <p:nvPr/>
        </p:nvSpPr>
        <p:spPr>
          <a:xfrm rot="16200000">
            <a:off x="6812873" y="248446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EEC-7873-4C24-8DC4-7441074064AB}"/>
              </a:ext>
            </a:extLst>
          </p:cNvPr>
          <p:cNvSpPr txBox="1"/>
          <p:nvPr/>
        </p:nvSpPr>
        <p:spPr>
          <a:xfrm>
            <a:off x="8661659" y="377111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CF2D2-DD58-46A3-B69F-0EF8490A1FFA}"/>
              </a:ext>
            </a:extLst>
          </p:cNvPr>
          <p:cNvSpPr/>
          <p:nvPr/>
        </p:nvSpPr>
        <p:spPr>
          <a:xfrm>
            <a:off x="7951344" y="329190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73B8F1-6B3C-4CAF-BF97-84E0E3A76F7D}"/>
              </a:ext>
            </a:extLst>
          </p:cNvPr>
          <p:cNvSpPr/>
          <p:nvPr/>
        </p:nvSpPr>
        <p:spPr>
          <a:xfrm>
            <a:off x="8307360" y="233627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FE743-CF02-47B4-A65E-0C1DA3E174B2}"/>
              </a:ext>
            </a:extLst>
          </p:cNvPr>
          <p:cNvSpPr/>
          <p:nvPr/>
        </p:nvSpPr>
        <p:spPr>
          <a:xfrm>
            <a:off x="8950688" y="194278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664A78-DE4B-435B-A9C4-39F814D4CE50}"/>
              </a:ext>
            </a:extLst>
          </p:cNvPr>
          <p:cNvSpPr/>
          <p:nvPr/>
        </p:nvSpPr>
        <p:spPr>
          <a:xfrm>
            <a:off x="9812622" y="186783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6A192-B70A-47DE-ABF1-6B6B6EC5EC7D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372483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5DA853E-C482-404B-A263-00CA14B3C204}"/>
              </a:ext>
            </a:extLst>
          </p:cNvPr>
          <p:cNvCxnSpPr/>
          <p:nvPr/>
        </p:nvCxnSpPr>
        <p:spPr>
          <a:xfrm flipH="1">
            <a:off x="7625933" y="2333158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0901C63-D18F-4187-B5B5-670D4AE2A08A}"/>
              </a:ext>
            </a:extLst>
          </p:cNvPr>
          <p:cNvCxnSpPr>
            <a:cxnSpLocks/>
          </p:cNvCxnSpPr>
          <p:nvPr/>
        </p:nvCxnSpPr>
        <p:spPr>
          <a:xfrm flipH="1">
            <a:off x="8537834" y="1577403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5FEE8F0-33B7-4FF9-9EF1-186A9AC327B4}"/>
              </a:ext>
            </a:extLst>
          </p:cNvPr>
          <p:cNvCxnSpPr>
            <a:cxnSpLocks/>
          </p:cNvCxnSpPr>
          <p:nvPr/>
        </p:nvCxnSpPr>
        <p:spPr>
          <a:xfrm>
            <a:off x="9472223" y="1577402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4FD4EF9-4BF7-4FD1-8903-39C3FCCD9610}"/>
              </a:ext>
            </a:extLst>
          </p:cNvPr>
          <p:cNvSpPr/>
          <p:nvPr/>
        </p:nvSpPr>
        <p:spPr>
          <a:xfrm flipH="1">
            <a:off x="4669903" y="1909216"/>
            <a:ext cx="4166016" cy="3210391"/>
          </a:xfrm>
          <a:prstGeom prst="arc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71F173-5F8A-426D-A709-79D6B70511A4}"/>
              </a:ext>
            </a:extLst>
          </p:cNvPr>
          <p:cNvCxnSpPr/>
          <p:nvPr/>
        </p:nvCxnSpPr>
        <p:spPr>
          <a:xfrm flipH="1">
            <a:off x="1147995" y="160394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Evaluate Your Hypothesis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4A3DF-6341-40B4-86E2-6019E62FDE86}"/>
              </a:ext>
            </a:extLst>
          </p:cNvPr>
          <p:cNvCxnSpPr/>
          <p:nvPr/>
        </p:nvCxnSpPr>
        <p:spPr>
          <a:xfrm>
            <a:off x="1014489" y="169529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307DAC-D0F9-40B3-B928-44BF4B0370CE}"/>
              </a:ext>
            </a:extLst>
          </p:cNvPr>
          <p:cNvCxnSpPr>
            <a:cxnSpLocks/>
          </p:cNvCxnSpPr>
          <p:nvPr/>
        </p:nvCxnSpPr>
        <p:spPr>
          <a:xfrm flipH="1">
            <a:off x="1014489" y="382514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9EFEFB-45D0-4CC4-8434-628E61736D24}"/>
              </a:ext>
            </a:extLst>
          </p:cNvPr>
          <p:cNvSpPr txBox="1"/>
          <p:nvPr/>
        </p:nvSpPr>
        <p:spPr>
          <a:xfrm rot="-5400000">
            <a:off x="285906" y="24782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8BA-DDA6-4970-866F-0FB51ABE67C1}"/>
              </a:ext>
            </a:extLst>
          </p:cNvPr>
          <p:cNvSpPr txBox="1"/>
          <p:nvPr/>
        </p:nvSpPr>
        <p:spPr>
          <a:xfrm>
            <a:off x="1978544" y="373988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31C63-F47B-42CB-B90C-B86859F60EBE}"/>
              </a:ext>
            </a:extLst>
          </p:cNvPr>
          <p:cNvSpPr/>
          <p:nvPr/>
        </p:nvSpPr>
        <p:spPr>
          <a:xfrm>
            <a:off x="1424377" y="328565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9DD01-EE30-4479-9F08-E7300B4EA6A0}"/>
              </a:ext>
            </a:extLst>
          </p:cNvPr>
          <p:cNvSpPr/>
          <p:nvPr/>
        </p:nvSpPr>
        <p:spPr>
          <a:xfrm>
            <a:off x="1780393" y="233003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BE5E2-DAEF-4B3C-AC2C-59489E05C56D}"/>
              </a:ext>
            </a:extLst>
          </p:cNvPr>
          <p:cNvSpPr/>
          <p:nvPr/>
        </p:nvSpPr>
        <p:spPr>
          <a:xfrm>
            <a:off x="2423721" y="19365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B65893-9448-449B-AEF9-A2CFC6E570ED}"/>
              </a:ext>
            </a:extLst>
          </p:cNvPr>
          <p:cNvSpPr/>
          <p:nvPr/>
        </p:nvSpPr>
        <p:spPr>
          <a:xfrm>
            <a:off x="3285655" y="186159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BCBCAC-437F-4E0E-A00E-887291BB9D9D}"/>
              </a:ext>
            </a:extLst>
          </p:cNvPr>
          <p:cNvCxnSpPr>
            <a:cxnSpLocks/>
          </p:cNvCxnSpPr>
          <p:nvPr/>
        </p:nvCxnSpPr>
        <p:spPr>
          <a:xfrm>
            <a:off x="4299833" y="1695291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C9E4E-4E4A-4940-BF6E-06C6B22900CC}"/>
              </a:ext>
            </a:extLst>
          </p:cNvPr>
          <p:cNvCxnSpPr>
            <a:cxnSpLocks/>
          </p:cNvCxnSpPr>
          <p:nvPr/>
        </p:nvCxnSpPr>
        <p:spPr>
          <a:xfrm flipH="1">
            <a:off x="4299833" y="3825141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1AEE84-7722-4879-9084-4564D542E0F5}"/>
              </a:ext>
            </a:extLst>
          </p:cNvPr>
          <p:cNvSpPr txBox="1"/>
          <p:nvPr/>
        </p:nvSpPr>
        <p:spPr>
          <a:xfrm rot="16200000">
            <a:off x="3571250" y="247821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88B70-C168-4FBB-9D0D-E25C6538A8D3}"/>
              </a:ext>
            </a:extLst>
          </p:cNvPr>
          <p:cNvSpPr txBox="1"/>
          <p:nvPr/>
        </p:nvSpPr>
        <p:spPr>
          <a:xfrm>
            <a:off x="5257642" y="37711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08451-B51B-45E9-A299-D7732DE41925}"/>
              </a:ext>
            </a:extLst>
          </p:cNvPr>
          <p:cNvSpPr/>
          <p:nvPr/>
        </p:nvSpPr>
        <p:spPr>
          <a:xfrm>
            <a:off x="4709721" y="328565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1EE7EA-5541-4B4F-A6C5-3611394E23E0}"/>
              </a:ext>
            </a:extLst>
          </p:cNvPr>
          <p:cNvSpPr/>
          <p:nvPr/>
        </p:nvSpPr>
        <p:spPr>
          <a:xfrm>
            <a:off x="5065737" y="233003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F44B5-067E-4C64-AC60-797E4BFB26F1}"/>
              </a:ext>
            </a:extLst>
          </p:cNvPr>
          <p:cNvSpPr/>
          <p:nvPr/>
        </p:nvSpPr>
        <p:spPr>
          <a:xfrm>
            <a:off x="5709065" y="193654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4970F-D231-46B6-AD76-28FB6B448B25}"/>
              </a:ext>
            </a:extLst>
          </p:cNvPr>
          <p:cNvSpPr/>
          <p:nvPr/>
        </p:nvSpPr>
        <p:spPr>
          <a:xfrm>
            <a:off x="6570999" y="18615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9B837-8046-4674-AEBE-42F4C051E63E}"/>
              </a:ext>
            </a:extLst>
          </p:cNvPr>
          <p:cNvCxnSpPr>
            <a:cxnSpLocks/>
          </p:cNvCxnSpPr>
          <p:nvPr/>
        </p:nvCxnSpPr>
        <p:spPr>
          <a:xfrm>
            <a:off x="7541456" y="170153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995F3-566C-4E1E-BA14-BD658A7AFE8C}"/>
              </a:ext>
            </a:extLst>
          </p:cNvPr>
          <p:cNvCxnSpPr>
            <a:cxnSpLocks/>
          </p:cNvCxnSpPr>
          <p:nvPr/>
        </p:nvCxnSpPr>
        <p:spPr>
          <a:xfrm flipH="1">
            <a:off x="7541456" y="383138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FED48-4B8B-43C5-AEBB-B1FE35D4AE5E}"/>
              </a:ext>
            </a:extLst>
          </p:cNvPr>
          <p:cNvSpPr txBox="1"/>
          <p:nvPr/>
        </p:nvSpPr>
        <p:spPr>
          <a:xfrm rot="16200000">
            <a:off x="6812873" y="248446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EEC-7873-4C24-8DC4-7441074064AB}"/>
              </a:ext>
            </a:extLst>
          </p:cNvPr>
          <p:cNvSpPr txBox="1"/>
          <p:nvPr/>
        </p:nvSpPr>
        <p:spPr>
          <a:xfrm>
            <a:off x="8661659" y="377111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CF2D2-DD58-46A3-B69F-0EF8490A1FFA}"/>
              </a:ext>
            </a:extLst>
          </p:cNvPr>
          <p:cNvSpPr/>
          <p:nvPr/>
        </p:nvSpPr>
        <p:spPr>
          <a:xfrm>
            <a:off x="7951344" y="329190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73B8F1-6B3C-4CAF-BF97-84E0E3A76F7D}"/>
              </a:ext>
            </a:extLst>
          </p:cNvPr>
          <p:cNvSpPr/>
          <p:nvPr/>
        </p:nvSpPr>
        <p:spPr>
          <a:xfrm>
            <a:off x="8307360" y="233627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FE743-CF02-47B4-A65E-0C1DA3E174B2}"/>
              </a:ext>
            </a:extLst>
          </p:cNvPr>
          <p:cNvSpPr/>
          <p:nvPr/>
        </p:nvSpPr>
        <p:spPr>
          <a:xfrm>
            <a:off x="8950688" y="194278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664A78-DE4B-435B-A9C4-39F814D4CE50}"/>
              </a:ext>
            </a:extLst>
          </p:cNvPr>
          <p:cNvSpPr/>
          <p:nvPr/>
        </p:nvSpPr>
        <p:spPr>
          <a:xfrm>
            <a:off x="9812622" y="186783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1AD0A-03CB-436E-B883-D5782A3FD47D}"/>
              </a:ext>
            </a:extLst>
          </p:cNvPr>
          <p:cNvSpPr txBox="1"/>
          <p:nvPr/>
        </p:nvSpPr>
        <p:spPr>
          <a:xfrm>
            <a:off x="1126761" y="466838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C944CA-19C7-40B0-9256-ECCAB165C4C6}"/>
              </a:ext>
            </a:extLst>
          </p:cNvPr>
          <p:cNvSpPr txBox="1"/>
          <p:nvPr/>
        </p:nvSpPr>
        <p:spPr>
          <a:xfrm>
            <a:off x="7809875" y="466838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C0DCB1-191E-4CD2-809F-B3E2D530E19D}"/>
              </a:ext>
            </a:extLst>
          </p:cNvPr>
          <p:cNvSpPr txBox="1"/>
          <p:nvPr/>
        </p:nvSpPr>
        <p:spPr>
          <a:xfrm>
            <a:off x="4405858" y="46683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Just right</a:t>
            </a:r>
          </a:p>
        </p:txBody>
      </p:sp>
      <p:pic>
        <p:nvPicPr>
          <p:cNvPr id="41" name="Picture 41" descr="A close up of a clock&#10;&#10;Description generated with high confidence">
            <a:extLst>
              <a:ext uri="{FF2B5EF4-FFF2-40B4-BE49-F238E27FC236}">
                <a16:creationId xmlns:a16="http://schemas.microsoft.com/office/drawing/2014/main" id="{4187CABF-682A-4E25-A54E-4DDF1589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5" y="4114610"/>
            <a:ext cx="1543050" cy="542925"/>
          </a:xfrm>
          <a:prstGeom prst="rect">
            <a:avLst/>
          </a:prstGeom>
        </p:spPr>
      </p:pic>
      <p:pic>
        <p:nvPicPr>
          <p:cNvPr id="45" name="Picture 45" descr="A drawing of a person&#10;&#10;Description generated with high confidence">
            <a:extLst>
              <a:ext uri="{FF2B5EF4-FFF2-40B4-BE49-F238E27FC236}">
                <a16:creationId xmlns:a16="http://schemas.microsoft.com/office/drawing/2014/main" id="{1322CB25-327F-4A41-8F95-8432BB1FB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9" t="-2811" r="44537" b="3922"/>
          <a:stretch/>
        </p:blipFill>
        <p:spPr>
          <a:xfrm>
            <a:off x="4541520" y="4114610"/>
            <a:ext cx="2635158" cy="539722"/>
          </a:xfrm>
          <a:prstGeom prst="rect">
            <a:avLst/>
          </a:prstGeom>
        </p:spPr>
      </p:pic>
      <p:pic>
        <p:nvPicPr>
          <p:cNvPr id="47" name="Picture 45" descr="A drawing of a person&#10;&#10;Description generated with high confidence">
            <a:extLst>
              <a:ext uri="{FF2B5EF4-FFF2-40B4-BE49-F238E27FC236}">
                <a16:creationId xmlns:a16="http://schemas.microsoft.com/office/drawing/2014/main" id="{FE5CCCCA-EAB2-4DFE-B28A-EBF0DDF3A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33" t="-2222" r="-108"/>
          <a:stretch/>
        </p:blipFill>
        <p:spPr>
          <a:xfrm>
            <a:off x="7284720" y="4136128"/>
            <a:ext cx="3901992" cy="557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E61A2-2F19-4175-B1EF-C48B6A58376C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77282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5DA853E-C482-404B-A263-00CA14B3C204}"/>
              </a:ext>
            </a:extLst>
          </p:cNvPr>
          <p:cNvCxnSpPr/>
          <p:nvPr/>
        </p:nvCxnSpPr>
        <p:spPr>
          <a:xfrm flipH="1">
            <a:off x="7625933" y="2333158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0901C63-D18F-4187-B5B5-670D4AE2A08A}"/>
              </a:ext>
            </a:extLst>
          </p:cNvPr>
          <p:cNvCxnSpPr>
            <a:cxnSpLocks/>
          </p:cNvCxnSpPr>
          <p:nvPr/>
        </p:nvCxnSpPr>
        <p:spPr>
          <a:xfrm flipH="1">
            <a:off x="8537834" y="1577403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5FEE8F0-33B7-4FF9-9EF1-186A9AC327B4}"/>
              </a:ext>
            </a:extLst>
          </p:cNvPr>
          <p:cNvCxnSpPr>
            <a:cxnSpLocks/>
          </p:cNvCxnSpPr>
          <p:nvPr/>
        </p:nvCxnSpPr>
        <p:spPr>
          <a:xfrm>
            <a:off x="9472223" y="1577402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4FD4EF9-4BF7-4FD1-8903-39C3FCCD9610}"/>
              </a:ext>
            </a:extLst>
          </p:cNvPr>
          <p:cNvSpPr/>
          <p:nvPr/>
        </p:nvSpPr>
        <p:spPr>
          <a:xfrm flipH="1">
            <a:off x="4669903" y="1909216"/>
            <a:ext cx="4166016" cy="3210391"/>
          </a:xfrm>
          <a:prstGeom prst="arc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71F173-5F8A-426D-A709-79D6B70511A4}"/>
              </a:ext>
            </a:extLst>
          </p:cNvPr>
          <p:cNvCxnSpPr/>
          <p:nvPr/>
        </p:nvCxnSpPr>
        <p:spPr>
          <a:xfrm flipH="1">
            <a:off x="1147995" y="160394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Evaluate Your Hypothesis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4A3DF-6341-40B4-86E2-6019E62FDE86}"/>
              </a:ext>
            </a:extLst>
          </p:cNvPr>
          <p:cNvCxnSpPr/>
          <p:nvPr/>
        </p:nvCxnSpPr>
        <p:spPr>
          <a:xfrm>
            <a:off x="1014489" y="169529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307DAC-D0F9-40B3-B928-44BF4B0370CE}"/>
              </a:ext>
            </a:extLst>
          </p:cNvPr>
          <p:cNvCxnSpPr>
            <a:cxnSpLocks/>
          </p:cNvCxnSpPr>
          <p:nvPr/>
        </p:nvCxnSpPr>
        <p:spPr>
          <a:xfrm flipH="1">
            <a:off x="1014489" y="382514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9EFEFB-45D0-4CC4-8434-628E61736D24}"/>
              </a:ext>
            </a:extLst>
          </p:cNvPr>
          <p:cNvSpPr txBox="1"/>
          <p:nvPr/>
        </p:nvSpPr>
        <p:spPr>
          <a:xfrm rot="-5400000">
            <a:off x="285906" y="24782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8BA-DDA6-4970-866F-0FB51ABE67C1}"/>
              </a:ext>
            </a:extLst>
          </p:cNvPr>
          <p:cNvSpPr txBox="1"/>
          <p:nvPr/>
        </p:nvSpPr>
        <p:spPr>
          <a:xfrm>
            <a:off x="1978544" y="373988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31C63-F47B-42CB-B90C-B86859F60EBE}"/>
              </a:ext>
            </a:extLst>
          </p:cNvPr>
          <p:cNvSpPr/>
          <p:nvPr/>
        </p:nvSpPr>
        <p:spPr>
          <a:xfrm>
            <a:off x="1424377" y="328565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9DD01-EE30-4479-9F08-E7300B4EA6A0}"/>
              </a:ext>
            </a:extLst>
          </p:cNvPr>
          <p:cNvSpPr/>
          <p:nvPr/>
        </p:nvSpPr>
        <p:spPr>
          <a:xfrm>
            <a:off x="1780393" y="233003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BE5E2-DAEF-4B3C-AC2C-59489E05C56D}"/>
              </a:ext>
            </a:extLst>
          </p:cNvPr>
          <p:cNvSpPr/>
          <p:nvPr/>
        </p:nvSpPr>
        <p:spPr>
          <a:xfrm>
            <a:off x="2423721" y="19365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B65893-9448-449B-AEF9-A2CFC6E570ED}"/>
              </a:ext>
            </a:extLst>
          </p:cNvPr>
          <p:cNvSpPr/>
          <p:nvPr/>
        </p:nvSpPr>
        <p:spPr>
          <a:xfrm>
            <a:off x="3285655" y="186159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BCBCAC-437F-4E0E-A00E-887291BB9D9D}"/>
              </a:ext>
            </a:extLst>
          </p:cNvPr>
          <p:cNvCxnSpPr>
            <a:cxnSpLocks/>
          </p:cNvCxnSpPr>
          <p:nvPr/>
        </p:nvCxnSpPr>
        <p:spPr>
          <a:xfrm>
            <a:off x="4299833" y="1695291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C9E4E-4E4A-4940-BF6E-06C6B22900CC}"/>
              </a:ext>
            </a:extLst>
          </p:cNvPr>
          <p:cNvCxnSpPr>
            <a:cxnSpLocks/>
          </p:cNvCxnSpPr>
          <p:nvPr/>
        </p:nvCxnSpPr>
        <p:spPr>
          <a:xfrm flipH="1">
            <a:off x="4299833" y="3825141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1AEE84-7722-4879-9084-4564D542E0F5}"/>
              </a:ext>
            </a:extLst>
          </p:cNvPr>
          <p:cNvSpPr txBox="1"/>
          <p:nvPr/>
        </p:nvSpPr>
        <p:spPr>
          <a:xfrm rot="16200000">
            <a:off x="3571250" y="247821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88B70-C168-4FBB-9D0D-E25C6538A8D3}"/>
              </a:ext>
            </a:extLst>
          </p:cNvPr>
          <p:cNvSpPr txBox="1"/>
          <p:nvPr/>
        </p:nvSpPr>
        <p:spPr>
          <a:xfrm>
            <a:off x="5257642" y="37711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08451-B51B-45E9-A299-D7732DE41925}"/>
              </a:ext>
            </a:extLst>
          </p:cNvPr>
          <p:cNvSpPr/>
          <p:nvPr/>
        </p:nvSpPr>
        <p:spPr>
          <a:xfrm>
            <a:off x="4709721" y="328565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1EE7EA-5541-4B4F-A6C5-3611394E23E0}"/>
              </a:ext>
            </a:extLst>
          </p:cNvPr>
          <p:cNvSpPr/>
          <p:nvPr/>
        </p:nvSpPr>
        <p:spPr>
          <a:xfrm>
            <a:off x="5065737" y="233003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F44B5-067E-4C64-AC60-797E4BFB26F1}"/>
              </a:ext>
            </a:extLst>
          </p:cNvPr>
          <p:cNvSpPr/>
          <p:nvPr/>
        </p:nvSpPr>
        <p:spPr>
          <a:xfrm>
            <a:off x="5709065" y="193654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4970F-D231-46B6-AD76-28FB6B448B25}"/>
              </a:ext>
            </a:extLst>
          </p:cNvPr>
          <p:cNvSpPr/>
          <p:nvPr/>
        </p:nvSpPr>
        <p:spPr>
          <a:xfrm>
            <a:off x="6570999" y="18615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9B837-8046-4674-AEBE-42F4C051E63E}"/>
              </a:ext>
            </a:extLst>
          </p:cNvPr>
          <p:cNvCxnSpPr>
            <a:cxnSpLocks/>
          </p:cNvCxnSpPr>
          <p:nvPr/>
        </p:nvCxnSpPr>
        <p:spPr>
          <a:xfrm>
            <a:off x="7541456" y="170153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995F3-566C-4E1E-BA14-BD658A7AFE8C}"/>
              </a:ext>
            </a:extLst>
          </p:cNvPr>
          <p:cNvCxnSpPr>
            <a:cxnSpLocks/>
          </p:cNvCxnSpPr>
          <p:nvPr/>
        </p:nvCxnSpPr>
        <p:spPr>
          <a:xfrm flipH="1">
            <a:off x="7541456" y="383138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FED48-4B8B-43C5-AEBB-B1FE35D4AE5E}"/>
              </a:ext>
            </a:extLst>
          </p:cNvPr>
          <p:cNvSpPr txBox="1"/>
          <p:nvPr/>
        </p:nvSpPr>
        <p:spPr>
          <a:xfrm rot="16200000">
            <a:off x="6812873" y="248446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EEC-7873-4C24-8DC4-7441074064AB}"/>
              </a:ext>
            </a:extLst>
          </p:cNvPr>
          <p:cNvSpPr txBox="1"/>
          <p:nvPr/>
        </p:nvSpPr>
        <p:spPr>
          <a:xfrm>
            <a:off x="8661659" y="377111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CF2D2-DD58-46A3-B69F-0EF8490A1FFA}"/>
              </a:ext>
            </a:extLst>
          </p:cNvPr>
          <p:cNvSpPr/>
          <p:nvPr/>
        </p:nvSpPr>
        <p:spPr>
          <a:xfrm>
            <a:off x="7951344" y="329190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73B8F1-6B3C-4CAF-BF97-84E0E3A76F7D}"/>
              </a:ext>
            </a:extLst>
          </p:cNvPr>
          <p:cNvSpPr/>
          <p:nvPr/>
        </p:nvSpPr>
        <p:spPr>
          <a:xfrm>
            <a:off x="8307360" y="233627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FE743-CF02-47B4-A65E-0C1DA3E174B2}"/>
              </a:ext>
            </a:extLst>
          </p:cNvPr>
          <p:cNvSpPr/>
          <p:nvPr/>
        </p:nvSpPr>
        <p:spPr>
          <a:xfrm>
            <a:off x="8950688" y="194278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664A78-DE4B-435B-A9C4-39F814D4CE50}"/>
              </a:ext>
            </a:extLst>
          </p:cNvPr>
          <p:cNvSpPr/>
          <p:nvPr/>
        </p:nvSpPr>
        <p:spPr>
          <a:xfrm>
            <a:off x="9812622" y="186783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1AD0A-03CB-436E-B883-D5782A3FD47D}"/>
              </a:ext>
            </a:extLst>
          </p:cNvPr>
          <p:cNvSpPr txBox="1"/>
          <p:nvPr/>
        </p:nvSpPr>
        <p:spPr>
          <a:xfrm>
            <a:off x="1126761" y="466838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C944CA-19C7-40B0-9256-ECCAB165C4C6}"/>
              </a:ext>
            </a:extLst>
          </p:cNvPr>
          <p:cNvSpPr txBox="1"/>
          <p:nvPr/>
        </p:nvSpPr>
        <p:spPr>
          <a:xfrm>
            <a:off x="7809875" y="466838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C0DCB1-191E-4CD2-809F-B3E2D530E19D}"/>
              </a:ext>
            </a:extLst>
          </p:cNvPr>
          <p:cNvSpPr txBox="1"/>
          <p:nvPr/>
        </p:nvSpPr>
        <p:spPr>
          <a:xfrm>
            <a:off x="4405858" y="46683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Just right</a:t>
            </a:r>
          </a:p>
        </p:txBody>
      </p:sp>
      <p:pic>
        <p:nvPicPr>
          <p:cNvPr id="41" name="Picture 41" descr="A close up of a clock&#10;&#10;Description generated with high confidence">
            <a:extLst>
              <a:ext uri="{FF2B5EF4-FFF2-40B4-BE49-F238E27FC236}">
                <a16:creationId xmlns:a16="http://schemas.microsoft.com/office/drawing/2014/main" id="{4187CABF-682A-4E25-A54E-4DDF1589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5" y="4114610"/>
            <a:ext cx="1543050" cy="542925"/>
          </a:xfrm>
          <a:prstGeom prst="rect">
            <a:avLst/>
          </a:prstGeom>
        </p:spPr>
      </p:pic>
      <p:pic>
        <p:nvPicPr>
          <p:cNvPr id="45" name="Picture 45" descr="A drawing of a person&#10;&#10;Description generated with high confidence">
            <a:extLst>
              <a:ext uri="{FF2B5EF4-FFF2-40B4-BE49-F238E27FC236}">
                <a16:creationId xmlns:a16="http://schemas.microsoft.com/office/drawing/2014/main" id="{1322CB25-327F-4A41-8F95-8432BB1FB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9" t="-2811" r="44537" b="3922"/>
          <a:stretch/>
        </p:blipFill>
        <p:spPr>
          <a:xfrm>
            <a:off x="4541520" y="4114610"/>
            <a:ext cx="2635158" cy="539722"/>
          </a:xfrm>
          <a:prstGeom prst="rect">
            <a:avLst/>
          </a:prstGeom>
        </p:spPr>
      </p:pic>
      <p:pic>
        <p:nvPicPr>
          <p:cNvPr id="47" name="Picture 45" descr="A drawing of a person&#10;&#10;Description generated with high confidence">
            <a:extLst>
              <a:ext uri="{FF2B5EF4-FFF2-40B4-BE49-F238E27FC236}">
                <a16:creationId xmlns:a16="http://schemas.microsoft.com/office/drawing/2014/main" id="{FE5CCCCA-EAB2-4DFE-B28A-EBF0DDF3A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33" t="-2222" r="-108"/>
          <a:stretch/>
        </p:blipFill>
        <p:spPr>
          <a:xfrm>
            <a:off x="7284720" y="4136128"/>
            <a:ext cx="3901992" cy="5579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CA5D86-46D5-4289-BB76-B90358E9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5232"/>
            <a:ext cx="10515600" cy="696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if the feature dimension is too high?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A9989-7005-4E52-A877-5A51558FDC24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49108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Model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Model does not generalize to unseen data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Fail to predict things that are not in training sample</a:t>
            </a:r>
          </a:p>
          <a:p>
            <a:pPr lvl="1"/>
            <a:r>
              <a:rPr lang="en-US" dirty="0">
                <a:cs typeface="Calibri"/>
              </a:rPr>
              <a:t>Pick a model that has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lower generalization error</a:t>
            </a: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04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Model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Model does not generalize to unseen data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Fail to predict things that are not in training sample</a:t>
            </a:r>
          </a:p>
          <a:p>
            <a:pPr lvl="1"/>
            <a:r>
              <a:rPr lang="en-US" dirty="0">
                <a:cs typeface="Calibri"/>
              </a:rPr>
              <a:t>Pick a model that has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lower generalization error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 to evaluate generalization error?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D13E55A-5191-4FC8-95E6-7F5C1D4D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10" y="3191950"/>
            <a:ext cx="10500611" cy="19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5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Model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Model does not generalize to unseen data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Fail to predict things that are not in training sample</a:t>
            </a:r>
          </a:p>
          <a:p>
            <a:pPr lvl="1"/>
            <a:r>
              <a:rPr lang="en-US" dirty="0">
                <a:cs typeface="Calibri"/>
              </a:rPr>
              <a:t>Pick a model that has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lower generalization error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 to evaluate generalization error?</a:t>
            </a:r>
          </a:p>
          <a:p>
            <a:pPr lvl="1"/>
            <a:r>
              <a:rPr lang="en-US">
                <a:cs typeface="Calibri"/>
              </a:rPr>
              <a:t>Split your data into </a:t>
            </a:r>
            <a:r>
              <a:rPr lang="en-US" i="1">
                <a:solidFill>
                  <a:schemeClr val="accent1"/>
                </a:solidFill>
                <a:cs typeface="Calibri"/>
              </a:rPr>
              <a:t>train</a:t>
            </a:r>
            <a:r>
              <a:rPr lang="en-US">
                <a:cs typeface="Calibri"/>
              </a:rPr>
              <a:t>, </a:t>
            </a:r>
            <a:r>
              <a:rPr lang="en-US" i="1">
                <a:solidFill>
                  <a:schemeClr val="accent1"/>
                </a:solidFill>
                <a:cs typeface="Calibri"/>
              </a:rPr>
              <a:t>validation</a:t>
            </a:r>
            <a:r>
              <a:rPr lang="en-US">
                <a:cs typeface="Calibri"/>
              </a:rPr>
              <a:t>, and</a:t>
            </a:r>
            <a:r>
              <a:rPr lang="en-US" i="1">
                <a:solidFill>
                  <a:schemeClr val="accent1"/>
                </a:solidFill>
                <a:cs typeface="Calibri"/>
              </a:rPr>
              <a:t> test set</a:t>
            </a:r>
            <a:r>
              <a:rPr lang="en-US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lvl="1"/>
            <a:r>
              <a:rPr lang="en-US">
                <a:solidFill>
                  <a:schemeClr val="accent1"/>
                </a:solidFill>
                <a:cs typeface="Calibri"/>
              </a:rPr>
              <a:t>Use test set error</a:t>
            </a:r>
            <a:r>
              <a:rPr lang="en-US" dirty="0">
                <a:cs typeface="Calibri"/>
              </a:rPr>
              <a:t> as an </a:t>
            </a:r>
            <a:r>
              <a:rPr lang="en-US" i="1" dirty="0">
                <a:solidFill>
                  <a:srgbClr val="FF0000"/>
                </a:solidFill>
                <a:cs typeface="Calibri"/>
              </a:rPr>
              <a:t>estimator </a:t>
            </a:r>
            <a:r>
              <a:rPr lang="en-US" dirty="0">
                <a:cs typeface="Calibri"/>
              </a:rPr>
              <a:t>of generalization error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03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Model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Training error</a:t>
            </a:r>
            <a:endParaRPr lang="en-US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Validation error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Test error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F41E6D-771C-43CF-BE9C-1997D4635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82" r="-115" b="-182"/>
          <a:stretch/>
        </p:blipFill>
        <p:spPr>
          <a:xfrm>
            <a:off x="1101777" y="5336153"/>
            <a:ext cx="5447681" cy="1031160"/>
          </a:xfrm>
          <a:prstGeom prst="rect">
            <a:avLst/>
          </a:prstGeom>
        </p:spPr>
      </p:pic>
      <p:pic>
        <p:nvPicPr>
          <p:cNvPr id="7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43AF13-4C06-4855-B09F-640A775A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33" r="-115" b="74790"/>
          <a:stretch/>
        </p:blipFill>
        <p:spPr>
          <a:xfrm>
            <a:off x="1098978" y="2394684"/>
            <a:ext cx="5503907" cy="866519"/>
          </a:xfrm>
          <a:prstGeom prst="rect">
            <a:avLst/>
          </a:prstGeom>
        </p:spPr>
      </p:pic>
      <p:pic>
        <p:nvPicPr>
          <p:cNvPr id="8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C39182-1F53-4203-8962-46C51F455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64" b="35273"/>
          <a:stretch/>
        </p:blipFill>
        <p:spPr>
          <a:xfrm>
            <a:off x="1101126" y="3799010"/>
            <a:ext cx="5441429" cy="974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5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Model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Training error</a:t>
            </a:r>
            <a:endParaRPr lang="en-US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Validation error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Test error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F41E6D-771C-43CF-BE9C-1997D4635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82" r="-115" b="-182"/>
          <a:stretch/>
        </p:blipFill>
        <p:spPr>
          <a:xfrm>
            <a:off x="1101777" y="5336153"/>
            <a:ext cx="5447681" cy="1031160"/>
          </a:xfrm>
          <a:prstGeom prst="rect">
            <a:avLst/>
          </a:prstGeom>
        </p:spPr>
      </p:pic>
      <p:pic>
        <p:nvPicPr>
          <p:cNvPr id="7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43AF13-4C06-4855-B09F-640A775A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33" r="-115" b="74790"/>
          <a:stretch/>
        </p:blipFill>
        <p:spPr>
          <a:xfrm>
            <a:off x="1098978" y="2394684"/>
            <a:ext cx="5503907" cy="866519"/>
          </a:xfrm>
          <a:prstGeom prst="rect">
            <a:avLst/>
          </a:prstGeom>
        </p:spPr>
      </p:pic>
      <p:pic>
        <p:nvPicPr>
          <p:cNvPr id="8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C39182-1F53-4203-8962-46C51F455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64" b="35273"/>
          <a:stretch/>
        </p:blipFill>
        <p:spPr>
          <a:xfrm>
            <a:off x="1101126" y="3799010"/>
            <a:ext cx="5441429" cy="974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40F98-7821-435D-916B-CCF6232A4F20}"/>
              </a:ext>
            </a:extLst>
          </p:cNvPr>
          <p:cNvSpPr txBox="1"/>
          <p:nvPr/>
        </p:nvSpPr>
        <p:spPr>
          <a:xfrm>
            <a:off x="6554751" y="1828488"/>
            <a:ext cx="5532282" cy="24622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cs typeface="Calibri"/>
              </a:rPr>
              <a:t>Procedure:</a:t>
            </a:r>
          </a:p>
          <a:p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Step 1. Train on training set</a:t>
            </a:r>
          </a:p>
          <a:p>
            <a:r>
              <a:rPr lang="en-US" sz="2200" dirty="0">
                <a:cs typeface="Calibri"/>
              </a:rPr>
              <a:t>Step 2. Evaluate validation error</a:t>
            </a:r>
          </a:p>
          <a:p>
            <a:r>
              <a:rPr lang="en-US" sz="2200" dirty="0">
                <a:cs typeface="Calibri"/>
              </a:rPr>
              <a:t>Step 3. Pick the best model based on Step 2.</a:t>
            </a:r>
          </a:p>
          <a:p>
            <a:r>
              <a:rPr lang="en-US" sz="2200" dirty="0">
                <a:cs typeface="Calibri"/>
              </a:rPr>
              <a:t>Step 4. Evaluate the test error</a:t>
            </a:r>
          </a:p>
          <a:p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48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Today's Lectures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How to fix your learning algorithm</a:t>
            </a:r>
          </a:p>
          <a:p>
            <a:pPr marL="457200" indent="-457200"/>
            <a:r>
              <a:rPr lang="en-US" dirty="0">
                <a:cs typeface="Calibri"/>
              </a:rPr>
              <a:t>Basically ZERO MATH</a:t>
            </a:r>
          </a:p>
        </p:txBody>
      </p:sp>
    </p:spTree>
    <p:extLst>
      <p:ext uri="{BB962C8B-B14F-4D97-AF65-F5344CB8AC3E}">
        <p14:creationId xmlns:p14="http://schemas.microsoft.com/office/powerpoint/2010/main" val="3339515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5DA853E-C482-404B-A263-00CA14B3C204}"/>
              </a:ext>
            </a:extLst>
          </p:cNvPr>
          <p:cNvCxnSpPr/>
          <p:nvPr/>
        </p:nvCxnSpPr>
        <p:spPr>
          <a:xfrm flipH="1">
            <a:off x="7625933" y="2333158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0901C63-D18F-4187-B5B5-670D4AE2A08A}"/>
              </a:ext>
            </a:extLst>
          </p:cNvPr>
          <p:cNvCxnSpPr>
            <a:cxnSpLocks/>
          </p:cNvCxnSpPr>
          <p:nvPr/>
        </p:nvCxnSpPr>
        <p:spPr>
          <a:xfrm flipH="1">
            <a:off x="8537834" y="1577403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5FEE8F0-33B7-4FF9-9EF1-186A9AC327B4}"/>
              </a:ext>
            </a:extLst>
          </p:cNvPr>
          <p:cNvCxnSpPr>
            <a:cxnSpLocks/>
          </p:cNvCxnSpPr>
          <p:nvPr/>
        </p:nvCxnSpPr>
        <p:spPr>
          <a:xfrm>
            <a:off x="9472223" y="1577402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4FD4EF9-4BF7-4FD1-8903-39C3FCCD9610}"/>
              </a:ext>
            </a:extLst>
          </p:cNvPr>
          <p:cNvSpPr/>
          <p:nvPr/>
        </p:nvSpPr>
        <p:spPr>
          <a:xfrm flipH="1">
            <a:off x="4669903" y="1909216"/>
            <a:ext cx="4166016" cy="3210391"/>
          </a:xfrm>
          <a:prstGeom prst="arc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71F173-5F8A-426D-A709-79D6B70511A4}"/>
              </a:ext>
            </a:extLst>
          </p:cNvPr>
          <p:cNvCxnSpPr/>
          <p:nvPr/>
        </p:nvCxnSpPr>
        <p:spPr>
          <a:xfrm flipH="1">
            <a:off x="1147995" y="160394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Bias/Variance Trade-off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4A3DF-6341-40B4-86E2-6019E62FDE86}"/>
              </a:ext>
            </a:extLst>
          </p:cNvPr>
          <p:cNvCxnSpPr/>
          <p:nvPr/>
        </p:nvCxnSpPr>
        <p:spPr>
          <a:xfrm>
            <a:off x="1014489" y="169529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307DAC-D0F9-40B3-B928-44BF4B0370CE}"/>
              </a:ext>
            </a:extLst>
          </p:cNvPr>
          <p:cNvCxnSpPr>
            <a:cxnSpLocks/>
          </p:cNvCxnSpPr>
          <p:nvPr/>
        </p:nvCxnSpPr>
        <p:spPr>
          <a:xfrm flipH="1">
            <a:off x="1014489" y="382514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9EFEFB-45D0-4CC4-8434-628E61736D24}"/>
              </a:ext>
            </a:extLst>
          </p:cNvPr>
          <p:cNvSpPr txBox="1"/>
          <p:nvPr/>
        </p:nvSpPr>
        <p:spPr>
          <a:xfrm rot="-5400000">
            <a:off x="285906" y="24782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8BA-DDA6-4970-866F-0FB51ABE67C1}"/>
              </a:ext>
            </a:extLst>
          </p:cNvPr>
          <p:cNvSpPr txBox="1"/>
          <p:nvPr/>
        </p:nvSpPr>
        <p:spPr>
          <a:xfrm>
            <a:off x="1978544" y="373988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31C63-F47B-42CB-B90C-B86859F60EBE}"/>
              </a:ext>
            </a:extLst>
          </p:cNvPr>
          <p:cNvSpPr/>
          <p:nvPr/>
        </p:nvSpPr>
        <p:spPr>
          <a:xfrm>
            <a:off x="1424377" y="328565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9DD01-EE30-4479-9F08-E7300B4EA6A0}"/>
              </a:ext>
            </a:extLst>
          </p:cNvPr>
          <p:cNvSpPr/>
          <p:nvPr/>
        </p:nvSpPr>
        <p:spPr>
          <a:xfrm>
            <a:off x="1780393" y="233003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BE5E2-DAEF-4B3C-AC2C-59489E05C56D}"/>
              </a:ext>
            </a:extLst>
          </p:cNvPr>
          <p:cNvSpPr/>
          <p:nvPr/>
        </p:nvSpPr>
        <p:spPr>
          <a:xfrm>
            <a:off x="2423721" y="19365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B65893-9448-449B-AEF9-A2CFC6E570ED}"/>
              </a:ext>
            </a:extLst>
          </p:cNvPr>
          <p:cNvSpPr/>
          <p:nvPr/>
        </p:nvSpPr>
        <p:spPr>
          <a:xfrm>
            <a:off x="3285655" y="186159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BCBCAC-437F-4E0E-A00E-887291BB9D9D}"/>
              </a:ext>
            </a:extLst>
          </p:cNvPr>
          <p:cNvCxnSpPr>
            <a:cxnSpLocks/>
          </p:cNvCxnSpPr>
          <p:nvPr/>
        </p:nvCxnSpPr>
        <p:spPr>
          <a:xfrm>
            <a:off x="4299833" y="1695291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C9E4E-4E4A-4940-BF6E-06C6B22900CC}"/>
              </a:ext>
            </a:extLst>
          </p:cNvPr>
          <p:cNvCxnSpPr>
            <a:cxnSpLocks/>
          </p:cNvCxnSpPr>
          <p:nvPr/>
        </p:nvCxnSpPr>
        <p:spPr>
          <a:xfrm flipH="1">
            <a:off x="4299833" y="3825141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1AEE84-7722-4879-9084-4564D542E0F5}"/>
              </a:ext>
            </a:extLst>
          </p:cNvPr>
          <p:cNvSpPr txBox="1"/>
          <p:nvPr/>
        </p:nvSpPr>
        <p:spPr>
          <a:xfrm rot="16200000">
            <a:off x="3571250" y="247821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88B70-C168-4FBB-9D0D-E25C6538A8D3}"/>
              </a:ext>
            </a:extLst>
          </p:cNvPr>
          <p:cNvSpPr txBox="1"/>
          <p:nvPr/>
        </p:nvSpPr>
        <p:spPr>
          <a:xfrm>
            <a:off x="5257642" y="37711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08451-B51B-45E9-A299-D7732DE41925}"/>
              </a:ext>
            </a:extLst>
          </p:cNvPr>
          <p:cNvSpPr/>
          <p:nvPr/>
        </p:nvSpPr>
        <p:spPr>
          <a:xfrm>
            <a:off x="4709721" y="328565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1EE7EA-5541-4B4F-A6C5-3611394E23E0}"/>
              </a:ext>
            </a:extLst>
          </p:cNvPr>
          <p:cNvSpPr/>
          <p:nvPr/>
        </p:nvSpPr>
        <p:spPr>
          <a:xfrm>
            <a:off x="5065737" y="233003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F44B5-067E-4C64-AC60-797E4BFB26F1}"/>
              </a:ext>
            </a:extLst>
          </p:cNvPr>
          <p:cNvSpPr/>
          <p:nvPr/>
        </p:nvSpPr>
        <p:spPr>
          <a:xfrm>
            <a:off x="5709065" y="193654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4970F-D231-46B6-AD76-28FB6B448B25}"/>
              </a:ext>
            </a:extLst>
          </p:cNvPr>
          <p:cNvSpPr/>
          <p:nvPr/>
        </p:nvSpPr>
        <p:spPr>
          <a:xfrm>
            <a:off x="6570999" y="18615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9B837-8046-4674-AEBE-42F4C051E63E}"/>
              </a:ext>
            </a:extLst>
          </p:cNvPr>
          <p:cNvCxnSpPr>
            <a:cxnSpLocks/>
          </p:cNvCxnSpPr>
          <p:nvPr/>
        </p:nvCxnSpPr>
        <p:spPr>
          <a:xfrm>
            <a:off x="7541456" y="170153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995F3-566C-4E1E-BA14-BD658A7AFE8C}"/>
              </a:ext>
            </a:extLst>
          </p:cNvPr>
          <p:cNvCxnSpPr>
            <a:cxnSpLocks/>
          </p:cNvCxnSpPr>
          <p:nvPr/>
        </p:nvCxnSpPr>
        <p:spPr>
          <a:xfrm flipH="1">
            <a:off x="7541456" y="383138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FED48-4B8B-43C5-AEBB-B1FE35D4AE5E}"/>
              </a:ext>
            </a:extLst>
          </p:cNvPr>
          <p:cNvSpPr txBox="1"/>
          <p:nvPr/>
        </p:nvSpPr>
        <p:spPr>
          <a:xfrm rot="16200000">
            <a:off x="6812873" y="248446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EEC-7873-4C24-8DC4-7441074064AB}"/>
              </a:ext>
            </a:extLst>
          </p:cNvPr>
          <p:cNvSpPr txBox="1"/>
          <p:nvPr/>
        </p:nvSpPr>
        <p:spPr>
          <a:xfrm>
            <a:off x="8661659" y="377111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CF2D2-DD58-46A3-B69F-0EF8490A1FFA}"/>
              </a:ext>
            </a:extLst>
          </p:cNvPr>
          <p:cNvSpPr/>
          <p:nvPr/>
        </p:nvSpPr>
        <p:spPr>
          <a:xfrm>
            <a:off x="7951344" y="329190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73B8F1-6B3C-4CAF-BF97-84E0E3A76F7D}"/>
              </a:ext>
            </a:extLst>
          </p:cNvPr>
          <p:cNvSpPr/>
          <p:nvPr/>
        </p:nvSpPr>
        <p:spPr>
          <a:xfrm>
            <a:off x="8307360" y="233627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FE743-CF02-47B4-A65E-0C1DA3E174B2}"/>
              </a:ext>
            </a:extLst>
          </p:cNvPr>
          <p:cNvSpPr/>
          <p:nvPr/>
        </p:nvSpPr>
        <p:spPr>
          <a:xfrm>
            <a:off x="8950688" y="194278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664A78-DE4B-435B-A9C4-39F814D4CE50}"/>
              </a:ext>
            </a:extLst>
          </p:cNvPr>
          <p:cNvSpPr/>
          <p:nvPr/>
        </p:nvSpPr>
        <p:spPr>
          <a:xfrm>
            <a:off x="9812622" y="186783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1AD0A-03CB-436E-B883-D5782A3FD47D}"/>
              </a:ext>
            </a:extLst>
          </p:cNvPr>
          <p:cNvSpPr txBox="1"/>
          <p:nvPr/>
        </p:nvSpPr>
        <p:spPr>
          <a:xfrm>
            <a:off x="1126761" y="41928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C944CA-19C7-40B0-9256-ECCAB165C4C6}"/>
              </a:ext>
            </a:extLst>
          </p:cNvPr>
          <p:cNvSpPr txBox="1"/>
          <p:nvPr/>
        </p:nvSpPr>
        <p:spPr>
          <a:xfrm>
            <a:off x="7809875" y="419289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C0DCB1-191E-4CD2-809F-B3E2D530E19D}"/>
              </a:ext>
            </a:extLst>
          </p:cNvPr>
          <p:cNvSpPr txBox="1"/>
          <p:nvPr/>
        </p:nvSpPr>
        <p:spPr>
          <a:xfrm>
            <a:off x="4405858" y="433310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Just right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BE325-3B7C-47C4-B7B8-CD884C2D9AF5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16387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5DA853E-C482-404B-A263-00CA14B3C204}"/>
              </a:ext>
            </a:extLst>
          </p:cNvPr>
          <p:cNvCxnSpPr/>
          <p:nvPr/>
        </p:nvCxnSpPr>
        <p:spPr>
          <a:xfrm flipH="1">
            <a:off x="7625933" y="2333158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0901C63-D18F-4187-B5B5-670D4AE2A08A}"/>
              </a:ext>
            </a:extLst>
          </p:cNvPr>
          <p:cNvCxnSpPr>
            <a:cxnSpLocks/>
          </p:cNvCxnSpPr>
          <p:nvPr/>
        </p:nvCxnSpPr>
        <p:spPr>
          <a:xfrm flipH="1">
            <a:off x="8537834" y="1577403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5FEE8F0-33B7-4FF9-9EF1-186A9AC327B4}"/>
              </a:ext>
            </a:extLst>
          </p:cNvPr>
          <p:cNvCxnSpPr>
            <a:cxnSpLocks/>
          </p:cNvCxnSpPr>
          <p:nvPr/>
        </p:nvCxnSpPr>
        <p:spPr>
          <a:xfrm>
            <a:off x="9472223" y="1577402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4FD4EF9-4BF7-4FD1-8903-39C3FCCD9610}"/>
              </a:ext>
            </a:extLst>
          </p:cNvPr>
          <p:cNvSpPr/>
          <p:nvPr/>
        </p:nvSpPr>
        <p:spPr>
          <a:xfrm flipH="1">
            <a:off x="4669903" y="1909216"/>
            <a:ext cx="4166016" cy="3210391"/>
          </a:xfrm>
          <a:prstGeom prst="arc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71F173-5F8A-426D-A709-79D6B70511A4}"/>
              </a:ext>
            </a:extLst>
          </p:cNvPr>
          <p:cNvCxnSpPr/>
          <p:nvPr/>
        </p:nvCxnSpPr>
        <p:spPr>
          <a:xfrm flipH="1">
            <a:off x="1147995" y="160394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Bias/Variance Trade-off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4A3DF-6341-40B4-86E2-6019E62FDE86}"/>
              </a:ext>
            </a:extLst>
          </p:cNvPr>
          <p:cNvCxnSpPr/>
          <p:nvPr/>
        </p:nvCxnSpPr>
        <p:spPr>
          <a:xfrm>
            <a:off x="1014489" y="169529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307DAC-D0F9-40B3-B928-44BF4B0370CE}"/>
              </a:ext>
            </a:extLst>
          </p:cNvPr>
          <p:cNvCxnSpPr>
            <a:cxnSpLocks/>
          </p:cNvCxnSpPr>
          <p:nvPr/>
        </p:nvCxnSpPr>
        <p:spPr>
          <a:xfrm flipH="1">
            <a:off x="1014489" y="382514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9EFEFB-45D0-4CC4-8434-628E61736D24}"/>
              </a:ext>
            </a:extLst>
          </p:cNvPr>
          <p:cNvSpPr txBox="1"/>
          <p:nvPr/>
        </p:nvSpPr>
        <p:spPr>
          <a:xfrm rot="-5400000">
            <a:off x="285906" y="24782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8BA-DDA6-4970-866F-0FB51ABE67C1}"/>
              </a:ext>
            </a:extLst>
          </p:cNvPr>
          <p:cNvSpPr txBox="1"/>
          <p:nvPr/>
        </p:nvSpPr>
        <p:spPr>
          <a:xfrm>
            <a:off x="1978544" y="373988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31C63-F47B-42CB-B90C-B86859F60EBE}"/>
              </a:ext>
            </a:extLst>
          </p:cNvPr>
          <p:cNvSpPr/>
          <p:nvPr/>
        </p:nvSpPr>
        <p:spPr>
          <a:xfrm>
            <a:off x="1424377" y="328565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9DD01-EE30-4479-9F08-E7300B4EA6A0}"/>
              </a:ext>
            </a:extLst>
          </p:cNvPr>
          <p:cNvSpPr/>
          <p:nvPr/>
        </p:nvSpPr>
        <p:spPr>
          <a:xfrm>
            <a:off x="1780393" y="233003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BE5E2-DAEF-4B3C-AC2C-59489E05C56D}"/>
              </a:ext>
            </a:extLst>
          </p:cNvPr>
          <p:cNvSpPr/>
          <p:nvPr/>
        </p:nvSpPr>
        <p:spPr>
          <a:xfrm>
            <a:off x="2423721" y="19365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B65893-9448-449B-AEF9-A2CFC6E570ED}"/>
              </a:ext>
            </a:extLst>
          </p:cNvPr>
          <p:cNvSpPr/>
          <p:nvPr/>
        </p:nvSpPr>
        <p:spPr>
          <a:xfrm>
            <a:off x="3285655" y="186159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BCBCAC-437F-4E0E-A00E-887291BB9D9D}"/>
              </a:ext>
            </a:extLst>
          </p:cNvPr>
          <p:cNvCxnSpPr>
            <a:cxnSpLocks/>
          </p:cNvCxnSpPr>
          <p:nvPr/>
        </p:nvCxnSpPr>
        <p:spPr>
          <a:xfrm>
            <a:off x="4299833" y="1695291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C9E4E-4E4A-4940-BF6E-06C6B22900CC}"/>
              </a:ext>
            </a:extLst>
          </p:cNvPr>
          <p:cNvCxnSpPr>
            <a:cxnSpLocks/>
          </p:cNvCxnSpPr>
          <p:nvPr/>
        </p:nvCxnSpPr>
        <p:spPr>
          <a:xfrm flipH="1">
            <a:off x="4299833" y="3825141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1AEE84-7722-4879-9084-4564D542E0F5}"/>
              </a:ext>
            </a:extLst>
          </p:cNvPr>
          <p:cNvSpPr txBox="1"/>
          <p:nvPr/>
        </p:nvSpPr>
        <p:spPr>
          <a:xfrm rot="16200000">
            <a:off x="3571250" y="247821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88B70-C168-4FBB-9D0D-E25C6538A8D3}"/>
              </a:ext>
            </a:extLst>
          </p:cNvPr>
          <p:cNvSpPr txBox="1"/>
          <p:nvPr/>
        </p:nvSpPr>
        <p:spPr>
          <a:xfrm>
            <a:off x="5257642" y="37711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08451-B51B-45E9-A299-D7732DE41925}"/>
              </a:ext>
            </a:extLst>
          </p:cNvPr>
          <p:cNvSpPr/>
          <p:nvPr/>
        </p:nvSpPr>
        <p:spPr>
          <a:xfrm>
            <a:off x="4709721" y="328565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1EE7EA-5541-4B4F-A6C5-3611394E23E0}"/>
              </a:ext>
            </a:extLst>
          </p:cNvPr>
          <p:cNvSpPr/>
          <p:nvPr/>
        </p:nvSpPr>
        <p:spPr>
          <a:xfrm>
            <a:off x="5065737" y="233003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F44B5-067E-4C64-AC60-797E4BFB26F1}"/>
              </a:ext>
            </a:extLst>
          </p:cNvPr>
          <p:cNvSpPr/>
          <p:nvPr/>
        </p:nvSpPr>
        <p:spPr>
          <a:xfrm>
            <a:off x="5709065" y="193654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4970F-D231-46B6-AD76-28FB6B448B25}"/>
              </a:ext>
            </a:extLst>
          </p:cNvPr>
          <p:cNvSpPr/>
          <p:nvPr/>
        </p:nvSpPr>
        <p:spPr>
          <a:xfrm>
            <a:off x="6570999" y="18615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9B837-8046-4674-AEBE-42F4C051E63E}"/>
              </a:ext>
            </a:extLst>
          </p:cNvPr>
          <p:cNvCxnSpPr>
            <a:cxnSpLocks/>
          </p:cNvCxnSpPr>
          <p:nvPr/>
        </p:nvCxnSpPr>
        <p:spPr>
          <a:xfrm>
            <a:off x="7541456" y="170153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995F3-566C-4E1E-BA14-BD658A7AFE8C}"/>
              </a:ext>
            </a:extLst>
          </p:cNvPr>
          <p:cNvCxnSpPr>
            <a:cxnSpLocks/>
          </p:cNvCxnSpPr>
          <p:nvPr/>
        </p:nvCxnSpPr>
        <p:spPr>
          <a:xfrm flipH="1">
            <a:off x="7541456" y="383138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FED48-4B8B-43C5-AEBB-B1FE35D4AE5E}"/>
              </a:ext>
            </a:extLst>
          </p:cNvPr>
          <p:cNvSpPr txBox="1"/>
          <p:nvPr/>
        </p:nvSpPr>
        <p:spPr>
          <a:xfrm rot="16200000">
            <a:off x="6812873" y="248446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EEC-7873-4C24-8DC4-7441074064AB}"/>
              </a:ext>
            </a:extLst>
          </p:cNvPr>
          <p:cNvSpPr txBox="1"/>
          <p:nvPr/>
        </p:nvSpPr>
        <p:spPr>
          <a:xfrm>
            <a:off x="8661659" y="377111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CF2D2-DD58-46A3-B69F-0EF8490A1FFA}"/>
              </a:ext>
            </a:extLst>
          </p:cNvPr>
          <p:cNvSpPr/>
          <p:nvPr/>
        </p:nvSpPr>
        <p:spPr>
          <a:xfrm>
            <a:off x="7951344" y="329190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73B8F1-6B3C-4CAF-BF97-84E0E3A76F7D}"/>
              </a:ext>
            </a:extLst>
          </p:cNvPr>
          <p:cNvSpPr/>
          <p:nvPr/>
        </p:nvSpPr>
        <p:spPr>
          <a:xfrm>
            <a:off x="8307360" y="233627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FE743-CF02-47B4-A65E-0C1DA3E174B2}"/>
              </a:ext>
            </a:extLst>
          </p:cNvPr>
          <p:cNvSpPr/>
          <p:nvPr/>
        </p:nvSpPr>
        <p:spPr>
          <a:xfrm>
            <a:off x="8950688" y="194278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664A78-DE4B-435B-A9C4-39F814D4CE50}"/>
              </a:ext>
            </a:extLst>
          </p:cNvPr>
          <p:cNvSpPr/>
          <p:nvPr/>
        </p:nvSpPr>
        <p:spPr>
          <a:xfrm>
            <a:off x="9812622" y="186783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1AD0A-03CB-436E-B883-D5782A3FD47D}"/>
              </a:ext>
            </a:extLst>
          </p:cNvPr>
          <p:cNvSpPr txBox="1"/>
          <p:nvPr/>
        </p:nvSpPr>
        <p:spPr>
          <a:xfrm>
            <a:off x="1126761" y="4192899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C944CA-19C7-40B0-9256-ECCAB165C4C6}"/>
              </a:ext>
            </a:extLst>
          </p:cNvPr>
          <p:cNvSpPr txBox="1"/>
          <p:nvPr/>
        </p:nvSpPr>
        <p:spPr>
          <a:xfrm>
            <a:off x="7809875" y="4192898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C0DCB1-191E-4CD2-809F-B3E2D530E19D}"/>
              </a:ext>
            </a:extLst>
          </p:cNvPr>
          <p:cNvSpPr txBox="1"/>
          <p:nvPr/>
        </p:nvSpPr>
        <p:spPr>
          <a:xfrm>
            <a:off x="4405858" y="433310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Just right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117A5-F1C0-471D-B4C1-EAF4DFB3A89D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135201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5DA853E-C482-404B-A263-00CA14B3C204}"/>
              </a:ext>
            </a:extLst>
          </p:cNvPr>
          <p:cNvCxnSpPr/>
          <p:nvPr/>
        </p:nvCxnSpPr>
        <p:spPr>
          <a:xfrm flipH="1">
            <a:off x="7625933" y="2333158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0901C63-D18F-4187-B5B5-670D4AE2A08A}"/>
              </a:ext>
            </a:extLst>
          </p:cNvPr>
          <p:cNvCxnSpPr>
            <a:cxnSpLocks/>
          </p:cNvCxnSpPr>
          <p:nvPr/>
        </p:nvCxnSpPr>
        <p:spPr>
          <a:xfrm flipH="1">
            <a:off x="8537834" y="1577403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5FEE8F0-33B7-4FF9-9EF1-186A9AC327B4}"/>
              </a:ext>
            </a:extLst>
          </p:cNvPr>
          <p:cNvCxnSpPr>
            <a:cxnSpLocks/>
          </p:cNvCxnSpPr>
          <p:nvPr/>
        </p:nvCxnSpPr>
        <p:spPr>
          <a:xfrm>
            <a:off x="9472223" y="1577402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4FD4EF9-4BF7-4FD1-8903-39C3FCCD9610}"/>
              </a:ext>
            </a:extLst>
          </p:cNvPr>
          <p:cNvSpPr/>
          <p:nvPr/>
        </p:nvSpPr>
        <p:spPr>
          <a:xfrm flipH="1">
            <a:off x="4669903" y="1909216"/>
            <a:ext cx="4166016" cy="3210391"/>
          </a:xfrm>
          <a:prstGeom prst="arc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71F173-5F8A-426D-A709-79D6B70511A4}"/>
              </a:ext>
            </a:extLst>
          </p:cNvPr>
          <p:cNvCxnSpPr/>
          <p:nvPr/>
        </p:nvCxnSpPr>
        <p:spPr>
          <a:xfrm flipH="1">
            <a:off x="1147995" y="160394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Bias/Variance Trade-off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4A3DF-6341-40B4-86E2-6019E62FDE86}"/>
              </a:ext>
            </a:extLst>
          </p:cNvPr>
          <p:cNvCxnSpPr/>
          <p:nvPr/>
        </p:nvCxnSpPr>
        <p:spPr>
          <a:xfrm>
            <a:off x="1014489" y="169529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307DAC-D0F9-40B3-B928-44BF4B0370CE}"/>
              </a:ext>
            </a:extLst>
          </p:cNvPr>
          <p:cNvCxnSpPr>
            <a:cxnSpLocks/>
          </p:cNvCxnSpPr>
          <p:nvPr/>
        </p:nvCxnSpPr>
        <p:spPr>
          <a:xfrm flipH="1">
            <a:off x="1014489" y="382514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9EFEFB-45D0-4CC4-8434-628E61736D24}"/>
              </a:ext>
            </a:extLst>
          </p:cNvPr>
          <p:cNvSpPr txBox="1"/>
          <p:nvPr/>
        </p:nvSpPr>
        <p:spPr>
          <a:xfrm rot="-5400000">
            <a:off x="285906" y="24782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8BA-DDA6-4970-866F-0FB51ABE67C1}"/>
              </a:ext>
            </a:extLst>
          </p:cNvPr>
          <p:cNvSpPr txBox="1"/>
          <p:nvPr/>
        </p:nvSpPr>
        <p:spPr>
          <a:xfrm>
            <a:off x="1978544" y="373988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31C63-F47B-42CB-B90C-B86859F60EBE}"/>
              </a:ext>
            </a:extLst>
          </p:cNvPr>
          <p:cNvSpPr/>
          <p:nvPr/>
        </p:nvSpPr>
        <p:spPr>
          <a:xfrm>
            <a:off x="1424377" y="328565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9DD01-EE30-4479-9F08-E7300B4EA6A0}"/>
              </a:ext>
            </a:extLst>
          </p:cNvPr>
          <p:cNvSpPr/>
          <p:nvPr/>
        </p:nvSpPr>
        <p:spPr>
          <a:xfrm>
            <a:off x="1780393" y="233003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BE5E2-DAEF-4B3C-AC2C-59489E05C56D}"/>
              </a:ext>
            </a:extLst>
          </p:cNvPr>
          <p:cNvSpPr/>
          <p:nvPr/>
        </p:nvSpPr>
        <p:spPr>
          <a:xfrm>
            <a:off x="2423721" y="19365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B65893-9448-449B-AEF9-A2CFC6E570ED}"/>
              </a:ext>
            </a:extLst>
          </p:cNvPr>
          <p:cNvSpPr/>
          <p:nvPr/>
        </p:nvSpPr>
        <p:spPr>
          <a:xfrm>
            <a:off x="3285655" y="186159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BCBCAC-437F-4E0E-A00E-887291BB9D9D}"/>
              </a:ext>
            </a:extLst>
          </p:cNvPr>
          <p:cNvCxnSpPr>
            <a:cxnSpLocks/>
          </p:cNvCxnSpPr>
          <p:nvPr/>
        </p:nvCxnSpPr>
        <p:spPr>
          <a:xfrm>
            <a:off x="4299833" y="1695291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C9E4E-4E4A-4940-BF6E-06C6B22900CC}"/>
              </a:ext>
            </a:extLst>
          </p:cNvPr>
          <p:cNvCxnSpPr>
            <a:cxnSpLocks/>
          </p:cNvCxnSpPr>
          <p:nvPr/>
        </p:nvCxnSpPr>
        <p:spPr>
          <a:xfrm flipH="1">
            <a:off x="4299833" y="3825141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1AEE84-7722-4879-9084-4564D542E0F5}"/>
              </a:ext>
            </a:extLst>
          </p:cNvPr>
          <p:cNvSpPr txBox="1"/>
          <p:nvPr/>
        </p:nvSpPr>
        <p:spPr>
          <a:xfrm rot="16200000">
            <a:off x="3571250" y="247821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88B70-C168-4FBB-9D0D-E25C6538A8D3}"/>
              </a:ext>
            </a:extLst>
          </p:cNvPr>
          <p:cNvSpPr txBox="1"/>
          <p:nvPr/>
        </p:nvSpPr>
        <p:spPr>
          <a:xfrm>
            <a:off x="5257642" y="37711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08451-B51B-45E9-A299-D7732DE41925}"/>
              </a:ext>
            </a:extLst>
          </p:cNvPr>
          <p:cNvSpPr/>
          <p:nvPr/>
        </p:nvSpPr>
        <p:spPr>
          <a:xfrm>
            <a:off x="4709721" y="328565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1EE7EA-5541-4B4F-A6C5-3611394E23E0}"/>
              </a:ext>
            </a:extLst>
          </p:cNvPr>
          <p:cNvSpPr/>
          <p:nvPr/>
        </p:nvSpPr>
        <p:spPr>
          <a:xfrm>
            <a:off x="5065737" y="233003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F44B5-067E-4C64-AC60-797E4BFB26F1}"/>
              </a:ext>
            </a:extLst>
          </p:cNvPr>
          <p:cNvSpPr/>
          <p:nvPr/>
        </p:nvSpPr>
        <p:spPr>
          <a:xfrm>
            <a:off x="5709065" y="193654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4970F-D231-46B6-AD76-28FB6B448B25}"/>
              </a:ext>
            </a:extLst>
          </p:cNvPr>
          <p:cNvSpPr/>
          <p:nvPr/>
        </p:nvSpPr>
        <p:spPr>
          <a:xfrm>
            <a:off x="6570999" y="18615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9B837-8046-4674-AEBE-42F4C051E63E}"/>
              </a:ext>
            </a:extLst>
          </p:cNvPr>
          <p:cNvCxnSpPr>
            <a:cxnSpLocks/>
          </p:cNvCxnSpPr>
          <p:nvPr/>
        </p:nvCxnSpPr>
        <p:spPr>
          <a:xfrm>
            <a:off x="7541456" y="170153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995F3-566C-4E1E-BA14-BD658A7AFE8C}"/>
              </a:ext>
            </a:extLst>
          </p:cNvPr>
          <p:cNvCxnSpPr>
            <a:cxnSpLocks/>
          </p:cNvCxnSpPr>
          <p:nvPr/>
        </p:nvCxnSpPr>
        <p:spPr>
          <a:xfrm flipH="1">
            <a:off x="7541456" y="383138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FED48-4B8B-43C5-AEBB-B1FE35D4AE5E}"/>
              </a:ext>
            </a:extLst>
          </p:cNvPr>
          <p:cNvSpPr txBox="1"/>
          <p:nvPr/>
        </p:nvSpPr>
        <p:spPr>
          <a:xfrm rot="16200000">
            <a:off x="6812873" y="248446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EEC-7873-4C24-8DC4-7441074064AB}"/>
              </a:ext>
            </a:extLst>
          </p:cNvPr>
          <p:cNvSpPr txBox="1"/>
          <p:nvPr/>
        </p:nvSpPr>
        <p:spPr>
          <a:xfrm>
            <a:off x="8661659" y="377111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CF2D2-DD58-46A3-B69F-0EF8490A1FFA}"/>
              </a:ext>
            </a:extLst>
          </p:cNvPr>
          <p:cNvSpPr/>
          <p:nvPr/>
        </p:nvSpPr>
        <p:spPr>
          <a:xfrm>
            <a:off x="7951344" y="329190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73B8F1-6B3C-4CAF-BF97-84E0E3A76F7D}"/>
              </a:ext>
            </a:extLst>
          </p:cNvPr>
          <p:cNvSpPr/>
          <p:nvPr/>
        </p:nvSpPr>
        <p:spPr>
          <a:xfrm>
            <a:off x="8307360" y="233627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FE743-CF02-47B4-A65E-0C1DA3E174B2}"/>
              </a:ext>
            </a:extLst>
          </p:cNvPr>
          <p:cNvSpPr/>
          <p:nvPr/>
        </p:nvSpPr>
        <p:spPr>
          <a:xfrm>
            <a:off x="8950688" y="194278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664A78-DE4B-435B-A9C4-39F814D4CE50}"/>
              </a:ext>
            </a:extLst>
          </p:cNvPr>
          <p:cNvSpPr/>
          <p:nvPr/>
        </p:nvSpPr>
        <p:spPr>
          <a:xfrm>
            <a:off x="9812622" y="186783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1AD0A-03CB-436E-B883-D5782A3FD47D}"/>
              </a:ext>
            </a:extLst>
          </p:cNvPr>
          <p:cNvSpPr txBox="1"/>
          <p:nvPr/>
        </p:nvSpPr>
        <p:spPr>
          <a:xfrm>
            <a:off x="1126761" y="4192899"/>
            <a:ext cx="27432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algn="ctr"/>
            <a:r>
              <a:rPr lang="en-US">
                <a:solidFill>
                  <a:schemeClr val="accent1"/>
                </a:solidFill>
                <a:cs typeface="Calibri"/>
              </a:rPr>
              <a:t>Too simple</a:t>
            </a:r>
          </a:p>
          <a:p>
            <a:pPr algn="ctr"/>
            <a:endParaRPr lang="en-US" dirty="0">
              <a:solidFill>
                <a:srgbClr val="4472C4"/>
              </a:solidFill>
              <a:cs typeface="Calibri"/>
            </a:endParaRP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C944CA-19C7-40B0-9256-ECCAB165C4C6}"/>
              </a:ext>
            </a:extLst>
          </p:cNvPr>
          <p:cNvSpPr txBox="1"/>
          <p:nvPr/>
        </p:nvSpPr>
        <p:spPr>
          <a:xfrm>
            <a:off x="7809875" y="4192898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pPr algn="ctr"/>
            <a:r>
              <a:rPr lang="en-US">
                <a:solidFill>
                  <a:schemeClr val="accent1"/>
                </a:solidFill>
                <a:cs typeface="Calibri"/>
              </a:rPr>
              <a:t>Too Complex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C0DCB1-191E-4CD2-809F-B3E2D530E19D}"/>
              </a:ext>
            </a:extLst>
          </p:cNvPr>
          <p:cNvSpPr txBox="1"/>
          <p:nvPr/>
        </p:nvSpPr>
        <p:spPr>
          <a:xfrm>
            <a:off x="4405858" y="433310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Just right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6CA71-FB9B-4C56-A138-1267CAAB4441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148521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5DA853E-C482-404B-A263-00CA14B3C204}"/>
              </a:ext>
            </a:extLst>
          </p:cNvPr>
          <p:cNvCxnSpPr/>
          <p:nvPr/>
        </p:nvCxnSpPr>
        <p:spPr>
          <a:xfrm flipH="1">
            <a:off x="7625933" y="2333158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0901C63-D18F-4187-B5B5-670D4AE2A08A}"/>
              </a:ext>
            </a:extLst>
          </p:cNvPr>
          <p:cNvCxnSpPr>
            <a:cxnSpLocks/>
          </p:cNvCxnSpPr>
          <p:nvPr/>
        </p:nvCxnSpPr>
        <p:spPr>
          <a:xfrm flipH="1">
            <a:off x="8537834" y="1577403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5FEE8F0-33B7-4FF9-9EF1-186A9AC327B4}"/>
              </a:ext>
            </a:extLst>
          </p:cNvPr>
          <p:cNvCxnSpPr>
            <a:cxnSpLocks/>
          </p:cNvCxnSpPr>
          <p:nvPr/>
        </p:nvCxnSpPr>
        <p:spPr>
          <a:xfrm>
            <a:off x="9472223" y="1577402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4FD4EF9-4BF7-4FD1-8903-39C3FCCD9610}"/>
              </a:ext>
            </a:extLst>
          </p:cNvPr>
          <p:cNvSpPr/>
          <p:nvPr/>
        </p:nvSpPr>
        <p:spPr>
          <a:xfrm flipH="1">
            <a:off x="4669903" y="1909216"/>
            <a:ext cx="4166016" cy="3210391"/>
          </a:xfrm>
          <a:prstGeom prst="arc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71F173-5F8A-426D-A709-79D6B70511A4}"/>
              </a:ext>
            </a:extLst>
          </p:cNvPr>
          <p:cNvCxnSpPr/>
          <p:nvPr/>
        </p:nvCxnSpPr>
        <p:spPr>
          <a:xfrm flipH="1">
            <a:off x="1147995" y="160394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Linear Regression with Regularization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4A3DF-6341-40B4-86E2-6019E62FDE86}"/>
              </a:ext>
            </a:extLst>
          </p:cNvPr>
          <p:cNvCxnSpPr/>
          <p:nvPr/>
        </p:nvCxnSpPr>
        <p:spPr>
          <a:xfrm>
            <a:off x="1014489" y="169529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307DAC-D0F9-40B3-B928-44BF4B0370CE}"/>
              </a:ext>
            </a:extLst>
          </p:cNvPr>
          <p:cNvCxnSpPr>
            <a:cxnSpLocks/>
          </p:cNvCxnSpPr>
          <p:nvPr/>
        </p:nvCxnSpPr>
        <p:spPr>
          <a:xfrm flipH="1">
            <a:off x="1014489" y="382514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9EFEFB-45D0-4CC4-8434-628E61736D24}"/>
              </a:ext>
            </a:extLst>
          </p:cNvPr>
          <p:cNvSpPr txBox="1"/>
          <p:nvPr/>
        </p:nvSpPr>
        <p:spPr>
          <a:xfrm rot="-5400000">
            <a:off x="285906" y="24782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8BA-DDA6-4970-866F-0FB51ABE67C1}"/>
              </a:ext>
            </a:extLst>
          </p:cNvPr>
          <p:cNvSpPr txBox="1"/>
          <p:nvPr/>
        </p:nvSpPr>
        <p:spPr>
          <a:xfrm>
            <a:off x="1978544" y="373988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31C63-F47B-42CB-B90C-B86859F60EBE}"/>
              </a:ext>
            </a:extLst>
          </p:cNvPr>
          <p:cNvSpPr/>
          <p:nvPr/>
        </p:nvSpPr>
        <p:spPr>
          <a:xfrm>
            <a:off x="1424377" y="328565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9DD01-EE30-4479-9F08-E7300B4EA6A0}"/>
              </a:ext>
            </a:extLst>
          </p:cNvPr>
          <p:cNvSpPr/>
          <p:nvPr/>
        </p:nvSpPr>
        <p:spPr>
          <a:xfrm>
            <a:off x="1780393" y="233003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BE5E2-DAEF-4B3C-AC2C-59489E05C56D}"/>
              </a:ext>
            </a:extLst>
          </p:cNvPr>
          <p:cNvSpPr/>
          <p:nvPr/>
        </p:nvSpPr>
        <p:spPr>
          <a:xfrm>
            <a:off x="2423721" y="19365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B65893-9448-449B-AEF9-A2CFC6E570ED}"/>
              </a:ext>
            </a:extLst>
          </p:cNvPr>
          <p:cNvSpPr/>
          <p:nvPr/>
        </p:nvSpPr>
        <p:spPr>
          <a:xfrm>
            <a:off x="3285655" y="186159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BCBCAC-437F-4E0E-A00E-887291BB9D9D}"/>
              </a:ext>
            </a:extLst>
          </p:cNvPr>
          <p:cNvCxnSpPr>
            <a:cxnSpLocks/>
          </p:cNvCxnSpPr>
          <p:nvPr/>
        </p:nvCxnSpPr>
        <p:spPr>
          <a:xfrm>
            <a:off x="4299833" y="1695291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C9E4E-4E4A-4940-BF6E-06C6B22900CC}"/>
              </a:ext>
            </a:extLst>
          </p:cNvPr>
          <p:cNvCxnSpPr>
            <a:cxnSpLocks/>
          </p:cNvCxnSpPr>
          <p:nvPr/>
        </p:nvCxnSpPr>
        <p:spPr>
          <a:xfrm flipH="1">
            <a:off x="4299833" y="3825141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1AEE84-7722-4879-9084-4564D542E0F5}"/>
              </a:ext>
            </a:extLst>
          </p:cNvPr>
          <p:cNvSpPr txBox="1"/>
          <p:nvPr/>
        </p:nvSpPr>
        <p:spPr>
          <a:xfrm rot="16200000">
            <a:off x="3571250" y="247821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88B70-C168-4FBB-9D0D-E25C6538A8D3}"/>
              </a:ext>
            </a:extLst>
          </p:cNvPr>
          <p:cNvSpPr txBox="1"/>
          <p:nvPr/>
        </p:nvSpPr>
        <p:spPr>
          <a:xfrm>
            <a:off x="5257642" y="377111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08451-B51B-45E9-A299-D7732DE41925}"/>
              </a:ext>
            </a:extLst>
          </p:cNvPr>
          <p:cNvSpPr/>
          <p:nvPr/>
        </p:nvSpPr>
        <p:spPr>
          <a:xfrm>
            <a:off x="4709721" y="328565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1EE7EA-5541-4B4F-A6C5-3611394E23E0}"/>
              </a:ext>
            </a:extLst>
          </p:cNvPr>
          <p:cNvSpPr/>
          <p:nvPr/>
        </p:nvSpPr>
        <p:spPr>
          <a:xfrm>
            <a:off x="5065737" y="233003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F44B5-067E-4C64-AC60-797E4BFB26F1}"/>
              </a:ext>
            </a:extLst>
          </p:cNvPr>
          <p:cNvSpPr/>
          <p:nvPr/>
        </p:nvSpPr>
        <p:spPr>
          <a:xfrm>
            <a:off x="5709065" y="193654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4970F-D231-46B6-AD76-28FB6B448B25}"/>
              </a:ext>
            </a:extLst>
          </p:cNvPr>
          <p:cNvSpPr/>
          <p:nvPr/>
        </p:nvSpPr>
        <p:spPr>
          <a:xfrm>
            <a:off x="6570999" y="18615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19B837-8046-4674-AEBE-42F4C051E63E}"/>
              </a:ext>
            </a:extLst>
          </p:cNvPr>
          <p:cNvCxnSpPr>
            <a:cxnSpLocks/>
          </p:cNvCxnSpPr>
          <p:nvPr/>
        </p:nvCxnSpPr>
        <p:spPr>
          <a:xfrm>
            <a:off x="7541456" y="170153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995F3-566C-4E1E-BA14-BD658A7AFE8C}"/>
              </a:ext>
            </a:extLst>
          </p:cNvPr>
          <p:cNvCxnSpPr>
            <a:cxnSpLocks/>
          </p:cNvCxnSpPr>
          <p:nvPr/>
        </p:nvCxnSpPr>
        <p:spPr>
          <a:xfrm flipH="1">
            <a:off x="7541456" y="383138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4FED48-4B8B-43C5-AEBB-B1FE35D4AE5E}"/>
              </a:ext>
            </a:extLst>
          </p:cNvPr>
          <p:cNvSpPr txBox="1"/>
          <p:nvPr/>
        </p:nvSpPr>
        <p:spPr>
          <a:xfrm rot="16200000">
            <a:off x="6812873" y="248446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B9EEC-7873-4C24-8DC4-7441074064AB}"/>
              </a:ext>
            </a:extLst>
          </p:cNvPr>
          <p:cNvSpPr txBox="1"/>
          <p:nvPr/>
        </p:nvSpPr>
        <p:spPr>
          <a:xfrm>
            <a:off x="8661659" y="377111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CF2D2-DD58-46A3-B69F-0EF8490A1FFA}"/>
              </a:ext>
            </a:extLst>
          </p:cNvPr>
          <p:cNvSpPr/>
          <p:nvPr/>
        </p:nvSpPr>
        <p:spPr>
          <a:xfrm>
            <a:off x="7951344" y="329190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73B8F1-6B3C-4CAF-BF97-84E0E3A76F7D}"/>
              </a:ext>
            </a:extLst>
          </p:cNvPr>
          <p:cNvSpPr/>
          <p:nvPr/>
        </p:nvSpPr>
        <p:spPr>
          <a:xfrm>
            <a:off x="8307360" y="233627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FE743-CF02-47B4-A65E-0C1DA3E174B2}"/>
              </a:ext>
            </a:extLst>
          </p:cNvPr>
          <p:cNvSpPr/>
          <p:nvPr/>
        </p:nvSpPr>
        <p:spPr>
          <a:xfrm>
            <a:off x="8950688" y="194278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664A78-DE4B-435B-A9C4-39F814D4CE50}"/>
              </a:ext>
            </a:extLst>
          </p:cNvPr>
          <p:cNvSpPr/>
          <p:nvPr/>
        </p:nvSpPr>
        <p:spPr>
          <a:xfrm>
            <a:off x="9812622" y="186783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1AD0A-03CB-436E-B883-D5782A3FD47D}"/>
              </a:ext>
            </a:extLst>
          </p:cNvPr>
          <p:cNvSpPr txBox="1"/>
          <p:nvPr/>
        </p:nvSpPr>
        <p:spPr>
          <a:xfrm>
            <a:off x="1126761" y="4192899"/>
            <a:ext cx="2743200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algn="ctr"/>
            <a:r>
              <a:rPr lang="en-US">
                <a:solidFill>
                  <a:schemeClr val="accent1"/>
                </a:solidFill>
                <a:cs typeface="Calibri"/>
              </a:rPr>
              <a:t>Too simple</a:t>
            </a:r>
          </a:p>
          <a:p>
            <a:pPr algn="ctr"/>
            <a:r>
              <a:rPr lang="en-US">
                <a:solidFill>
                  <a:schemeClr val="accent6"/>
                </a:solidFill>
                <a:cs typeface="Calibri"/>
              </a:rPr>
              <a:t>Too much regularization</a:t>
            </a:r>
            <a:endParaRPr lang="en-US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  <a:cs typeface="Calibri"/>
            </a:endParaRPr>
          </a:p>
          <a:p>
            <a:pPr algn="ctr"/>
            <a:endParaRPr lang="en-US" dirty="0">
              <a:solidFill>
                <a:srgbClr val="4472C4"/>
              </a:solidFill>
              <a:cs typeface="Calibri"/>
            </a:endParaRP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C944CA-19C7-40B0-9256-ECCAB165C4C6}"/>
              </a:ext>
            </a:extLst>
          </p:cNvPr>
          <p:cNvSpPr txBox="1"/>
          <p:nvPr/>
        </p:nvSpPr>
        <p:spPr>
          <a:xfrm>
            <a:off x="7809875" y="4192898"/>
            <a:ext cx="27432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pPr algn="ctr"/>
            <a:r>
              <a:rPr lang="en-US">
                <a:solidFill>
                  <a:schemeClr val="accent1"/>
                </a:solidFill>
                <a:cs typeface="Calibri"/>
              </a:rPr>
              <a:t>Too Complex</a:t>
            </a:r>
          </a:p>
          <a:p>
            <a:pPr algn="ctr"/>
            <a:r>
              <a:rPr lang="en-US">
                <a:solidFill>
                  <a:schemeClr val="accent6"/>
                </a:solidFill>
                <a:cs typeface="Calibri"/>
              </a:rPr>
              <a:t>Too little regularization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C0DCB1-191E-4CD2-809F-B3E2D530E19D}"/>
              </a:ext>
            </a:extLst>
          </p:cNvPr>
          <p:cNvSpPr txBox="1"/>
          <p:nvPr/>
        </p:nvSpPr>
        <p:spPr>
          <a:xfrm>
            <a:off x="4405858" y="433310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Just right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6BA65-7FE5-4E62-BA7A-CB01795EA73F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95752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1C7F87C7-9713-4813-8CCB-7AA1E205E95A}"/>
              </a:ext>
            </a:extLst>
          </p:cNvPr>
          <p:cNvSpPr/>
          <p:nvPr/>
        </p:nvSpPr>
        <p:spPr>
          <a:xfrm flipH="1" flipV="1">
            <a:off x="4419600" y="2026920"/>
            <a:ext cx="5663184" cy="4145280"/>
          </a:xfrm>
          <a:prstGeom prst="arc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Bias / Variance Trade-off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Training error</a:t>
            </a:r>
            <a:br>
              <a:rPr lang="en-US" dirty="0">
                <a:cs typeface="Calibri"/>
              </a:rPr>
            </a:b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Cross-validation error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BB2011-E625-45E8-A756-CCE0201B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0" r="-107" b="46127"/>
          <a:stretch/>
        </p:blipFill>
        <p:spPr>
          <a:xfrm>
            <a:off x="3450236" y="1668804"/>
            <a:ext cx="5847417" cy="870117"/>
          </a:xfrm>
          <a:prstGeom prst="rect">
            <a:avLst/>
          </a:prstGeom>
        </p:spPr>
      </p:pic>
      <p:pic>
        <p:nvPicPr>
          <p:cNvPr id="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050B74-80AD-46A1-B50A-84A6B46D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8" t="51056" r="-107" b="-352"/>
          <a:stretch/>
        </p:blipFill>
        <p:spPr>
          <a:xfrm>
            <a:off x="4718153" y="2630672"/>
            <a:ext cx="4572986" cy="876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8FF883-50E0-4CDE-9348-70B2BAD25E4F}"/>
              </a:ext>
            </a:extLst>
          </p:cNvPr>
          <p:cNvSpPr/>
          <p:nvPr/>
        </p:nvSpPr>
        <p:spPr>
          <a:xfrm>
            <a:off x="3468623" y="2301239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CE1F68-B85F-40D8-B93F-DEDBEB5264A6}"/>
              </a:ext>
            </a:extLst>
          </p:cNvPr>
          <p:cNvSpPr/>
          <p:nvPr/>
        </p:nvSpPr>
        <p:spPr>
          <a:xfrm>
            <a:off x="4517135" y="3221735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D39F4-FFAC-44A8-8A57-BF7B7D93B7A2}"/>
              </a:ext>
            </a:extLst>
          </p:cNvPr>
          <p:cNvSpPr/>
          <p:nvPr/>
        </p:nvSpPr>
        <p:spPr>
          <a:xfrm>
            <a:off x="5077967" y="2630423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5A7ED-E176-4F02-B899-3847BD84E27C}"/>
              </a:ext>
            </a:extLst>
          </p:cNvPr>
          <p:cNvSpPr/>
          <p:nvPr/>
        </p:nvSpPr>
        <p:spPr>
          <a:xfrm>
            <a:off x="6480047" y="2350007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D3B8A-1EFC-49E3-BA96-9C8F77B3ED4E}"/>
              </a:ext>
            </a:extLst>
          </p:cNvPr>
          <p:cNvCxnSpPr/>
          <p:nvPr/>
        </p:nvCxnSpPr>
        <p:spPr>
          <a:xfrm>
            <a:off x="4312425" y="3621628"/>
            <a:ext cx="151" cy="275759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547F94-041D-45F3-A0A7-52EE5BD01CDE}"/>
              </a:ext>
            </a:extLst>
          </p:cNvPr>
          <p:cNvCxnSpPr>
            <a:cxnSpLocks/>
          </p:cNvCxnSpPr>
          <p:nvPr/>
        </p:nvCxnSpPr>
        <p:spPr>
          <a:xfrm flipH="1">
            <a:off x="4306329" y="6379366"/>
            <a:ext cx="3542322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824636-97B4-4A37-9D14-42DC5C3DC9F6}"/>
              </a:ext>
            </a:extLst>
          </p:cNvPr>
          <p:cNvSpPr txBox="1"/>
          <p:nvPr/>
        </p:nvSpPr>
        <p:spPr>
          <a:xfrm rot="16200000">
            <a:off x="3577746" y="4697162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379C4-3F45-40F9-B9E3-87F8BEDE84A9}"/>
              </a:ext>
            </a:extLst>
          </p:cNvPr>
          <p:cNvSpPr txBox="1"/>
          <p:nvPr/>
        </p:nvSpPr>
        <p:spPr>
          <a:xfrm>
            <a:off x="5239904" y="6294113"/>
            <a:ext cx="226961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Degree of Polynomial</a:t>
            </a:r>
            <a:endParaRPr lang="en-US" dirty="0">
              <a:cs typeface="Calibri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72DA4E9-3C50-44FA-B9B5-14ABC0520F89}"/>
              </a:ext>
            </a:extLst>
          </p:cNvPr>
          <p:cNvSpPr/>
          <p:nvPr/>
        </p:nvSpPr>
        <p:spPr>
          <a:xfrm rot="15300000" flipH="1">
            <a:off x="4143316" y="2612942"/>
            <a:ext cx="3425952" cy="2365248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031DBC1-4DB4-4CE0-B973-983703FA4C4D}"/>
              </a:ext>
            </a:extLst>
          </p:cNvPr>
          <p:cNvSpPr/>
          <p:nvPr/>
        </p:nvSpPr>
        <p:spPr>
          <a:xfrm rot="15300000" flipH="1" flipV="1">
            <a:off x="4077478" y="2528685"/>
            <a:ext cx="3425952" cy="2572512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92FFC-60AF-4216-A5DE-32479E87E2D4}"/>
              </a:ext>
            </a:extLst>
          </p:cNvPr>
          <p:cNvSpPr/>
          <p:nvPr/>
        </p:nvSpPr>
        <p:spPr>
          <a:xfrm>
            <a:off x="7002780" y="34518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D0C6A-C1B4-4D2C-AD6C-9ED163D6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8" t="58904" r="64718" b="16438"/>
          <a:stretch/>
        </p:blipFill>
        <p:spPr>
          <a:xfrm>
            <a:off x="7180937" y="3874255"/>
            <a:ext cx="798774" cy="438358"/>
          </a:xfrm>
          <a:prstGeom prst="rect">
            <a:avLst/>
          </a:prstGeom>
        </p:spPr>
      </p:pic>
      <p:pic>
        <p:nvPicPr>
          <p:cNvPr id="2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F52015-C627-4B1A-A9C1-29B7B331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1" r="79458" b="61644"/>
          <a:stretch/>
        </p:blipFill>
        <p:spPr>
          <a:xfrm>
            <a:off x="7126124" y="5759220"/>
            <a:ext cx="1199911" cy="359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BCD1C-93F9-43DF-A14D-E726E8142600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3468585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1C7F87C7-9713-4813-8CCB-7AA1E205E95A}"/>
              </a:ext>
            </a:extLst>
          </p:cNvPr>
          <p:cNvSpPr/>
          <p:nvPr/>
        </p:nvSpPr>
        <p:spPr>
          <a:xfrm flipH="1" flipV="1">
            <a:off x="4419600" y="2026920"/>
            <a:ext cx="5663184" cy="4145280"/>
          </a:xfrm>
          <a:prstGeom prst="arc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Bias / 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Training error</a:t>
            </a:r>
            <a:br>
              <a:rPr lang="en-US" dirty="0">
                <a:cs typeface="Calibri"/>
              </a:rPr>
            </a:b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Cross-validation error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BB2011-E625-45E8-A756-CCE0201B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0" r="-107" b="46127"/>
          <a:stretch/>
        </p:blipFill>
        <p:spPr>
          <a:xfrm>
            <a:off x="3450236" y="1668804"/>
            <a:ext cx="5847417" cy="870117"/>
          </a:xfrm>
          <a:prstGeom prst="rect">
            <a:avLst/>
          </a:prstGeom>
        </p:spPr>
      </p:pic>
      <p:pic>
        <p:nvPicPr>
          <p:cNvPr id="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050B74-80AD-46A1-B50A-84A6B46D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8" t="51056" r="-107" b="-352"/>
          <a:stretch/>
        </p:blipFill>
        <p:spPr>
          <a:xfrm>
            <a:off x="4718153" y="2630672"/>
            <a:ext cx="4572986" cy="876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8FF883-50E0-4CDE-9348-70B2BAD25E4F}"/>
              </a:ext>
            </a:extLst>
          </p:cNvPr>
          <p:cNvSpPr/>
          <p:nvPr/>
        </p:nvSpPr>
        <p:spPr>
          <a:xfrm>
            <a:off x="3468623" y="2301239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CE1F68-B85F-40D8-B93F-DEDBEB5264A6}"/>
              </a:ext>
            </a:extLst>
          </p:cNvPr>
          <p:cNvSpPr/>
          <p:nvPr/>
        </p:nvSpPr>
        <p:spPr>
          <a:xfrm>
            <a:off x="4517135" y="3221735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D39F4-FFAC-44A8-8A57-BF7B7D93B7A2}"/>
              </a:ext>
            </a:extLst>
          </p:cNvPr>
          <p:cNvSpPr/>
          <p:nvPr/>
        </p:nvSpPr>
        <p:spPr>
          <a:xfrm>
            <a:off x="5077967" y="2630423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5A7ED-E176-4F02-B899-3847BD84E27C}"/>
              </a:ext>
            </a:extLst>
          </p:cNvPr>
          <p:cNvSpPr/>
          <p:nvPr/>
        </p:nvSpPr>
        <p:spPr>
          <a:xfrm>
            <a:off x="6480047" y="2350007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D3B8A-1EFC-49E3-BA96-9C8F77B3ED4E}"/>
              </a:ext>
            </a:extLst>
          </p:cNvPr>
          <p:cNvCxnSpPr/>
          <p:nvPr/>
        </p:nvCxnSpPr>
        <p:spPr>
          <a:xfrm>
            <a:off x="4312425" y="3621628"/>
            <a:ext cx="151" cy="275759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547F94-041D-45F3-A0A7-52EE5BD01CDE}"/>
              </a:ext>
            </a:extLst>
          </p:cNvPr>
          <p:cNvCxnSpPr>
            <a:cxnSpLocks/>
          </p:cNvCxnSpPr>
          <p:nvPr/>
        </p:nvCxnSpPr>
        <p:spPr>
          <a:xfrm flipH="1">
            <a:off x="4306329" y="6379366"/>
            <a:ext cx="3542322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824636-97B4-4A37-9D14-42DC5C3DC9F6}"/>
              </a:ext>
            </a:extLst>
          </p:cNvPr>
          <p:cNvSpPr txBox="1"/>
          <p:nvPr/>
        </p:nvSpPr>
        <p:spPr>
          <a:xfrm rot="16200000">
            <a:off x="3577746" y="4697162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379C4-3F45-40F9-B9E3-87F8BEDE84A9}"/>
              </a:ext>
            </a:extLst>
          </p:cNvPr>
          <p:cNvSpPr txBox="1"/>
          <p:nvPr/>
        </p:nvSpPr>
        <p:spPr>
          <a:xfrm>
            <a:off x="5239904" y="6294113"/>
            <a:ext cx="226961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Degree of Polynomial</a:t>
            </a:r>
            <a:endParaRPr lang="en-US" dirty="0">
              <a:cs typeface="Calibri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72DA4E9-3C50-44FA-B9B5-14ABC0520F89}"/>
              </a:ext>
            </a:extLst>
          </p:cNvPr>
          <p:cNvSpPr/>
          <p:nvPr/>
        </p:nvSpPr>
        <p:spPr>
          <a:xfrm rot="15300000" flipH="1">
            <a:off x="4143316" y="2612942"/>
            <a:ext cx="3425952" cy="2365248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031DBC1-4DB4-4CE0-B973-983703FA4C4D}"/>
              </a:ext>
            </a:extLst>
          </p:cNvPr>
          <p:cNvSpPr/>
          <p:nvPr/>
        </p:nvSpPr>
        <p:spPr>
          <a:xfrm rot="15300000" flipH="1" flipV="1">
            <a:off x="4077478" y="2528685"/>
            <a:ext cx="3425952" cy="2572512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92FFC-60AF-4216-A5DE-32479E87E2D4}"/>
              </a:ext>
            </a:extLst>
          </p:cNvPr>
          <p:cNvSpPr/>
          <p:nvPr/>
        </p:nvSpPr>
        <p:spPr>
          <a:xfrm>
            <a:off x="7002780" y="34518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D0C6A-C1B4-4D2C-AD6C-9ED163D6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8" t="58904" r="64718" b="16438"/>
          <a:stretch/>
        </p:blipFill>
        <p:spPr>
          <a:xfrm>
            <a:off x="7180937" y="3874255"/>
            <a:ext cx="798774" cy="438358"/>
          </a:xfrm>
          <a:prstGeom prst="rect">
            <a:avLst/>
          </a:prstGeom>
        </p:spPr>
      </p:pic>
      <p:pic>
        <p:nvPicPr>
          <p:cNvPr id="2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F52015-C627-4B1A-A9C1-29B7B331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1" r="79458" b="61644"/>
          <a:stretch/>
        </p:blipFill>
        <p:spPr>
          <a:xfrm>
            <a:off x="7126124" y="5759220"/>
            <a:ext cx="1199911" cy="3592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EE3DEDF-FC49-4EDD-A390-9E94CDFC91DF}"/>
              </a:ext>
            </a:extLst>
          </p:cNvPr>
          <p:cNvSpPr/>
          <p:nvPr/>
        </p:nvSpPr>
        <p:spPr>
          <a:xfrm>
            <a:off x="4641723" y="3907154"/>
            <a:ext cx="329184" cy="2444496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3D7A04-488C-4490-BBFC-E5127EA25CDE}"/>
              </a:ext>
            </a:extLst>
          </p:cNvPr>
          <p:cNvSpPr/>
          <p:nvPr/>
        </p:nvSpPr>
        <p:spPr>
          <a:xfrm>
            <a:off x="6817994" y="3907154"/>
            <a:ext cx="329184" cy="2444496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0149D6-C8C3-4932-896F-7DA52BBADA55}"/>
              </a:ext>
            </a:extLst>
          </p:cNvPr>
          <p:cNvSpPr txBox="1"/>
          <p:nvPr/>
        </p:nvSpPr>
        <p:spPr>
          <a:xfrm>
            <a:off x="4254246" y="3541014"/>
            <a:ext cx="110337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</a:rPr>
              <a:t>High bias</a:t>
            </a:r>
            <a:endParaRPr lang="en-US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07B04D-0E8E-49DC-AE5F-11C3B9C46A44}"/>
              </a:ext>
            </a:extLst>
          </p:cNvPr>
          <p:cNvSpPr txBox="1"/>
          <p:nvPr/>
        </p:nvSpPr>
        <p:spPr>
          <a:xfrm>
            <a:off x="6308598" y="3541014"/>
            <a:ext cx="1524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High Variance</a:t>
            </a:r>
            <a:endParaRPr lang="en-US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61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1C7F87C7-9713-4813-8CCB-7AA1E205E95A}"/>
              </a:ext>
            </a:extLst>
          </p:cNvPr>
          <p:cNvSpPr/>
          <p:nvPr/>
        </p:nvSpPr>
        <p:spPr>
          <a:xfrm flipV="1">
            <a:off x="1865376" y="2148840"/>
            <a:ext cx="5547360" cy="4145280"/>
          </a:xfrm>
          <a:prstGeom prst="arc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Bias / Variance Trade-off with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Training error</a:t>
            </a:r>
            <a:br>
              <a:rPr lang="en-US" dirty="0">
                <a:cs typeface="Calibri"/>
              </a:rPr>
            </a:b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Cross-validation error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BB2011-E625-45E8-A756-CCE0201B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0" r="-107" b="46127"/>
          <a:stretch/>
        </p:blipFill>
        <p:spPr>
          <a:xfrm>
            <a:off x="3450236" y="1668804"/>
            <a:ext cx="5847417" cy="870117"/>
          </a:xfrm>
          <a:prstGeom prst="rect">
            <a:avLst/>
          </a:prstGeom>
        </p:spPr>
      </p:pic>
      <p:pic>
        <p:nvPicPr>
          <p:cNvPr id="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050B74-80AD-46A1-B50A-84A6B46D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8" t="51056" r="-107" b="-352"/>
          <a:stretch/>
        </p:blipFill>
        <p:spPr>
          <a:xfrm>
            <a:off x="4718153" y="2630672"/>
            <a:ext cx="4572986" cy="876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8FF883-50E0-4CDE-9348-70B2BAD25E4F}"/>
              </a:ext>
            </a:extLst>
          </p:cNvPr>
          <p:cNvSpPr/>
          <p:nvPr/>
        </p:nvSpPr>
        <p:spPr>
          <a:xfrm>
            <a:off x="3468623" y="2301239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CE1F68-B85F-40D8-B93F-DEDBEB5264A6}"/>
              </a:ext>
            </a:extLst>
          </p:cNvPr>
          <p:cNvSpPr/>
          <p:nvPr/>
        </p:nvSpPr>
        <p:spPr>
          <a:xfrm>
            <a:off x="4517135" y="3221735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D39F4-FFAC-44A8-8A57-BF7B7D93B7A2}"/>
              </a:ext>
            </a:extLst>
          </p:cNvPr>
          <p:cNvSpPr/>
          <p:nvPr/>
        </p:nvSpPr>
        <p:spPr>
          <a:xfrm>
            <a:off x="5077967" y="2630423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5A7ED-E176-4F02-B899-3847BD84E27C}"/>
              </a:ext>
            </a:extLst>
          </p:cNvPr>
          <p:cNvSpPr/>
          <p:nvPr/>
        </p:nvSpPr>
        <p:spPr>
          <a:xfrm>
            <a:off x="6480047" y="2350007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D3B8A-1EFC-49E3-BA96-9C8F77B3ED4E}"/>
              </a:ext>
            </a:extLst>
          </p:cNvPr>
          <p:cNvCxnSpPr/>
          <p:nvPr/>
        </p:nvCxnSpPr>
        <p:spPr>
          <a:xfrm>
            <a:off x="4312425" y="3621628"/>
            <a:ext cx="151" cy="275759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547F94-041D-45F3-A0A7-52EE5BD01CDE}"/>
              </a:ext>
            </a:extLst>
          </p:cNvPr>
          <p:cNvCxnSpPr>
            <a:cxnSpLocks/>
          </p:cNvCxnSpPr>
          <p:nvPr/>
        </p:nvCxnSpPr>
        <p:spPr>
          <a:xfrm flipH="1">
            <a:off x="4306329" y="6379366"/>
            <a:ext cx="3542322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824636-97B4-4A37-9D14-42DC5C3DC9F6}"/>
              </a:ext>
            </a:extLst>
          </p:cNvPr>
          <p:cNvSpPr txBox="1"/>
          <p:nvPr/>
        </p:nvSpPr>
        <p:spPr>
          <a:xfrm rot="16200000">
            <a:off x="3577746" y="4697162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379C4-3F45-40F9-B9E3-87F8BEDE84A9}"/>
              </a:ext>
            </a:extLst>
          </p:cNvPr>
          <p:cNvSpPr txBox="1"/>
          <p:nvPr/>
        </p:nvSpPr>
        <p:spPr>
          <a:xfrm>
            <a:off x="5148464" y="6294113"/>
            <a:ext cx="226961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λ</a:t>
            </a:r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72DA4E9-3C50-44FA-B9B5-14ABC0520F89}"/>
              </a:ext>
            </a:extLst>
          </p:cNvPr>
          <p:cNvSpPr/>
          <p:nvPr/>
        </p:nvSpPr>
        <p:spPr>
          <a:xfrm rot="15300000" flipH="1">
            <a:off x="4143316" y="2612942"/>
            <a:ext cx="3425952" cy="2365248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031DBC1-4DB4-4CE0-B973-983703FA4C4D}"/>
              </a:ext>
            </a:extLst>
          </p:cNvPr>
          <p:cNvSpPr/>
          <p:nvPr/>
        </p:nvSpPr>
        <p:spPr>
          <a:xfrm rot="15300000" flipH="1" flipV="1">
            <a:off x="4077478" y="2528685"/>
            <a:ext cx="3425952" cy="2572512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92FFC-60AF-4216-A5DE-32479E87E2D4}"/>
              </a:ext>
            </a:extLst>
          </p:cNvPr>
          <p:cNvSpPr/>
          <p:nvPr/>
        </p:nvSpPr>
        <p:spPr>
          <a:xfrm>
            <a:off x="7002780" y="34518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D0C6A-C1B4-4D2C-AD6C-9ED163D6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8" t="58904" r="64718" b="16438"/>
          <a:stretch/>
        </p:blipFill>
        <p:spPr>
          <a:xfrm>
            <a:off x="7180937" y="3874255"/>
            <a:ext cx="798774" cy="438358"/>
          </a:xfrm>
          <a:prstGeom prst="rect">
            <a:avLst/>
          </a:prstGeom>
        </p:spPr>
      </p:pic>
      <p:pic>
        <p:nvPicPr>
          <p:cNvPr id="2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F52015-C627-4B1A-A9C1-29B7B331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1" r="79458" b="61644"/>
          <a:stretch/>
        </p:blipFill>
        <p:spPr>
          <a:xfrm>
            <a:off x="7126124" y="5759220"/>
            <a:ext cx="1199911" cy="359220"/>
          </a:xfrm>
          <a:prstGeom prst="rect">
            <a:avLst/>
          </a:prstGeom>
        </p:spPr>
      </p:pic>
      <p:pic>
        <p:nvPicPr>
          <p:cNvPr id="11" name="Picture 12" descr="A close up of a clock&#10;&#10;Description generated with high confidence">
            <a:extLst>
              <a:ext uri="{FF2B5EF4-FFF2-40B4-BE49-F238E27FC236}">
                <a16:creationId xmlns:a16="http://schemas.microsoft.com/office/drawing/2014/main" id="{9A63A1EE-31E6-4070-9B46-3C5374B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2" r="476" b="826"/>
          <a:stretch/>
        </p:blipFill>
        <p:spPr>
          <a:xfrm>
            <a:off x="8092821" y="1735455"/>
            <a:ext cx="1572011" cy="851326"/>
          </a:xfrm>
          <a:prstGeom prst="rect">
            <a:avLst/>
          </a:prstGeom>
        </p:spPr>
      </p:pic>
      <p:pic>
        <p:nvPicPr>
          <p:cNvPr id="28" name="Picture 12" descr="A close up of a clock&#10;&#10;Description generated with high confidence">
            <a:extLst>
              <a:ext uri="{FF2B5EF4-FFF2-40B4-BE49-F238E27FC236}">
                <a16:creationId xmlns:a16="http://schemas.microsoft.com/office/drawing/2014/main" id="{FBA470CE-77BE-43DE-8CF3-AE2253FF8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2" r="476" b="826"/>
          <a:stretch/>
        </p:blipFill>
        <p:spPr>
          <a:xfrm>
            <a:off x="9244965" y="2631567"/>
            <a:ext cx="1572011" cy="851326"/>
          </a:xfrm>
          <a:prstGeom prst="rect">
            <a:avLst/>
          </a:prstGeom>
        </p:spPr>
      </p:pic>
      <p:pic>
        <p:nvPicPr>
          <p:cNvPr id="27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1BF2D5-FE09-4C99-916F-D95207446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74" t="51027" r="38006" b="39041"/>
          <a:stretch/>
        </p:blipFill>
        <p:spPr>
          <a:xfrm>
            <a:off x="9948521" y="2630671"/>
            <a:ext cx="596927" cy="176564"/>
          </a:xfrm>
          <a:prstGeom prst="rect">
            <a:avLst/>
          </a:prstGeom>
        </p:spPr>
      </p:pic>
      <p:pic>
        <p:nvPicPr>
          <p:cNvPr id="32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249C2D-A375-4199-AFB4-49861C1AE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80" t="75685" r="48488" b="13014"/>
          <a:stretch/>
        </p:blipFill>
        <p:spPr>
          <a:xfrm>
            <a:off x="9452229" y="3087242"/>
            <a:ext cx="556792" cy="200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B5E60E-AA13-494A-9F82-8BF4FC9CF66C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3768696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1C7F87C7-9713-4813-8CCB-7AA1E205E95A}"/>
              </a:ext>
            </a:extLst>
          </p:cNvPr>
          <p:cNvSpPr/>
          <p:nvPr/>
        </p:nvSpPr>
        <p:spPr>
          <a:xfrm flipV="1">
            <a:off x="1865376" y="2148840"/>
            <a:ext cx="5547360" cy="4145280"/>
          </a:xfrm>
          <a:prstGeom prst="arc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Bias / Variance Trade-off with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Training error</a:t>
            </a:r>
            <a:br>
              <a:rPr lang="en-US" dirty="0">
                <a:cs typeface="Calibri"/>
              </a:rPr>
            </a:b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Cross-validation error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BB2011-E625-45E8-A756-CCE0201B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0" r="-107" b="46127"/>
          <a:stretch/>
        </p:blipFill>
        <p:spPr>
          <a:xfrm>
            <a:off x="3450236" y="1668804"/>
            <a:ext cx="5847417" cy="870117"/>
          </a:xfrm>
          <a:prstGeom prst="rect">
            <a:avLst/>
          </a:prstGeom>
        </p:spPr>
      </p:pic>
      <p:pic>
        <p:nvPicPr>
          <p:cNvPr id="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050B74-80AD-46A1-B50A-84A6B46D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8" t="51056" r="-107" b="-352"/>
          <a:stretch/>
        </p:blipFill>
        <p:spPr>
          <a:xfrm>
            <a:off x="4718153" y="2630672"/>
            <a:ext cx="4572986" cy="876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8FF883-50E0-4CDE-9348-70B2BAD25E4F}"/>
              </a:ext>
            </a:extLst>
          </p:cNvPr>
          <p:cNvSpPr/>
          <p:nvPr/>
        </p:nvSpPr>
        <p:spPr>
          <a:xfrm>
            <a:off x="3468623" y="2301239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CE1F68-B85F-40D8-B93F-DEDBEB5264A6}"/>
              </a:ext>
            </a:extLst>
          </p:cNvPr>
          <p:cNvSpPr/>
          <p:nvPr/>
        </p:nvSpPr>
        <p:spPr>
          <a:xfrm>
            <a:off x="4517135" y="3221735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D39F4-FFAC-44A8-8A57-BF7B7D93B7A2}"/>
              </a:ext>
            </a:extLst>
          </p:cNvPr>
          <p:cNvSpPr/>
          <p:nvPr/>
        </p:nvSpPr>
        <p:spPr>
          <a:xfrm>
            <a:off x="5077967" y="2630423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5A7ED-E176-4F02-B899-3847BD84E27C}"/>
              </a:ext>
            </a:extLst>
          </p:cNvPr>
          <p:cNvSpPr/>
          <p:nvPr/>
        </p:nvSpPr>
        <p:spPr>
          <a:xfrm>
            <a:off x="6480047" y="2350007"/>
            <a:ext cx="1046013" cy="22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D3B8A-1EFC-49E3-BA96-9C8F77B3ED4E}"/>
              </a:ext>
            </a:extLst>
          </p:cNvPr>
          <p:cNvCxnSpPr/>
          <p:nvPr/>
        </p:nvCxnSpPr>
        <p:spPr>
          <a:xfrm>
            <a:off x="4312425" y="3621628"/>
            <a:ext cx="151" cy="275759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547F94-041D-45F3-A0A7-52EE5BD01CDE}"/>
              </a:ext>
            </a:extLst>
          </p:cNvPr>
          <p:cNvCxnSpPr>
            <a:cxnSpLocks/>
          </p:cNvCxnSpPr>
          <p:nvPr/>
        </p:nvCxnSpPr>
        <p:spPr>
          <a:xfrm flipH="1">
            <a:off x="4306329" y="6379366"/>
            <a:ext cx="3542322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824636-97B4-4A37-9D14-42DC5C3DC9F6}"/>
              </a:ext>
            </a:extLst>
          </p:cNvPr>
          <p:cNvSpPr txBox="1"/>
          <p:nvPr/>
        </p:nvSpPr>
        <p:spPr>
          <a:xfrm rot="16200000">
            <a:off x="3577746" y="4697162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Loss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72DA4E9-3C50-44FA-B9B5-14ABC0520F89}"/>
              </a:ext>
            </a:extLst>
          </p:cNvPr>
          <p:cNvSpPr/>
          <p:nvPr/>
        </p:nvSpPr>
        <p:spPr>
          <a:xfrm rot="15300000" flipH="1">
            <a:off x="4143316" y="2612942"/>
            <a:ext cx="3425952" cy="2365248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031DBC1-4DB4-4CE0-B973-983703FA4C4D}"/>
              </a:ext>
            </a:extLst>
          </p:cNvPr>
          <p:cNvSpPr/>
          <p:nvPr/>
        </p:nvSpPr>
        <p:spPr>
          <a:xfrm rot="15300000" flipH="1" flipV="1">
            <a:off x="4077478" y="2528685"/>
            <a:ext cx="3425952" cy="2572512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92FFC-60AF-4216-A5DE-32479E87E2D4}"/>
              </a:ext>
            </a:extLst>
          </p:cNvPr>
          <p:cNvSpPr/>
          <p:nvPr/>
        </p:nvSpPr>
        <p:spPr>
          <a:xfrm>
            <a:off x="7002780" y="34518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D0C6A-C1B4-4D2C-AD6C-9ED163D6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8" t="58904" r="64718" b="16438"/>
          <a:stretch/>
        </p:blipFill>
        <p:spPr>
          <a:xfrm>
            <a:off x="7180937" y="3874255"/>
            <a:ext cx="798774" cy="438358"/>
          </a:xfrm>
          <a:prstGeom prst="rect">
            <a:avLst/>
          </a:prstGeom>
        </p:spPr>
      </p:pic>
      <p:pic>
        <p:nvPicPr>
          <p:cNvPr id="2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F52015-C627-4B1A-A9C1-29B7B331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1" r="79458" b="61644"/>
          <a:stretch/>
        </p:blipFill>
        <p:spPr>
          <a:xfrm>
            <a:off x="7126124" y="5759220"/>
            <a:ext cx="1199911" cy="3592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EE3DEDF-FC49-4EDD-A390-9E94CDFC91DF}"/>
              </a:ext>
            </a:extLst>
          </p:cNvPr>
          <p:cNvSpPr/>
          <p:nvPr/>
        </p:nvSpPr>
        <p:spPr>
          <a:xfrm>
            <a:off x="6854571" y="3937634"/>
            <a:ext cx="329184" cy="2444496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3D7A04-488C-4490-BBFC-E5127EA25CDE}"/>
              </a:ext>
            </a:extLst>
          </p:cNvPr>
          <p:cNvSpPr/>
          <p:nvPr/>
        </p:nvSpPr>
        <p:spPr>
          <a:xfrm>
            <a:off x="4678298" y="3907154"/>
            <a:ext cx="329184" cy="2444496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0149D6-C8C3-4932-896F-7DA52BBADA55}"/>
              </a:ext>
            </a:extLst>
          </p:cNvPr>
          <p:cNvSpPr txBox="1"/>
          <p:nvPr/>
        </p:nvSpPr>
        <p:spPr>
          <a:xfrm>
            <a:off x="6406134" y="3541014"/>
            <a:ext cx="110337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</a:rPr>
              <a:t>High bias</a:t>
            </a:r>
            <a:endParaRPr lang="en-US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07B04D-0E8E-49DC-AE5F-11C3B9C46A44}"/>
              </a:ext>
            </a:extLst>
          </p:cNvPr>
          <p:cNvSpPr txBox="1"/>
          <p:nvPr/>
        </p:nvSpPr>
        <p:spPr>
          <a:xfrm>
            <a:off x="4223766" y="3541014"/>
            <a:ext cx="1524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High Variance</a:t>
            </a:r>
            <a:endParaRPr lang="en-US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11" name="Picture 12" descr="A close up of a clock&#10;&#10;Description generated with high confidence">
            <a:extLst>
              <a:ext uri="{FF2B5EF4-FFF2-40B4-BE49-F238E27FC236}">
                <a16:creationId xmlns:a16="http://schemas.microsoft.com/office/drawing/2014/main" id="{9A63A1EE-31E6-4070-9B46-3C5374B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2" r="476" b="826"/>
          <a:stretch/>
        </p:blipFill>
        <p:spPr>
          <a:xfrm>
            <a:off x="8092821" y="1735455"/>
            <a:ext cx="1572011" cy="851326"/>
          </a:xfrm>
          <a:prstGeom prst="rect">
            <a:avLst/>
          </a:prstGeom>
        </p:spPr>
      </p:pic>
      <p:pic>
        <p:nvPicPr>
          <p:cNvPr id="28" name="Picture 12" descr="A close up of a clock&#10;&#10;Description generated with high confidence">
            <a:extLst>
              <a:ext uri="{FF2B5EF4-FFF2-40B4-BE49-F238E27FC236}">
                <a16:creationId xmlns:a16="http://schemas.microsoft.com/office/drawing/2014/main" id="{FBA470CE-77BE-43DE-8CF3-AE2253FF8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2" r="476" b="826"/>
          <a:stretch/>
        </p:blipFill>
        <p:spPr>
          <a:xfrm>
            <a:off x="9244965" y="2631567"/>
            <a:ext cx="1572011" cy="851326"/>
          </a:xfrm>
          <a:prstGeom prst="rect">
            <a:avLst/>
          </a:prstGeom>
        </p:spPr>
      </p:pic>
      <p:pic>
        <p:nvPicPr>
          <p:cNvPr id="27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1BF2D5-FE09-4C99-916F-D95207446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74" t="51027" r="38006" b="39041"/>
          <a:stretch/>
        </p:blipFill>
        <p:spPr>
          <a:xfrm>
            <a:off x="9948521" y="2630671"/>
            <a:ext cx="596927" cy="176564"/>
          </a:xfrm>
          <a:prstGeom prst="rect">
            <a:avLst/>
          </a:prstGeom>
        </p:spPr>
      </p:pic>
      <p:pic>
        <p:nvPicPr>
          <p:cNvPr id="32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249C2D-A375-4199-AFB4-49861C1AE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80" t="75685" r="48488" b="13014"/>
          <a:stretch/>
        </p:blipFill>
        <p:spPr>
          <a:xfrm>
            <a:off x="9452229" y="3087242"/>
            <a:ext cx="556792" cy="200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B5E60E-AA13-494A-9F82-8BF4FC9CF66C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43610C-03BF-4B28-991D-05738B9D4D1E}"/>
              </a:ext>
            </a:extLst>
          </p:cNvPr>
          <p:cNvSpPr txBox="1"/>
          <p:nvPr/>
        </p:nvSpPr>
        <p:spPr>
          <a:xfrm>
            <a:off x="5148464" y="6294113"/>
            <a:ext cx="226961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0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Problem: Fail to Generalize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Should we get more data?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15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Problem: Fail to Generalize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Should we get more data?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Getting more data does not always help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62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Debugging a learning algorithm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29C777-906C-47D6-B1A5-53923059E7C1}"/>
              </a:ext>
            </a:extLst>
          </p:cNvPr>
          <p:cNvSpPr txBox="1">
            <a:spLocks/>
          </p:cNvSpPr>
          <p:nvPr/>
        </p:nvSpPr>
        <p:spPr>
          <a:xfrm>
            <a:off x="838200" y="3148457"/>
            <a:ext cx="10515600" cy="3028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You have built you awesome linear regression model predicting price</a:t>
            </a:r>
          </a:p>
          <a:p>
            <a:r>
              <a:rPr lang="en-US" dirty="0">
                <a:cs typeface="Calibri"/>
              </a:rPr>
              <a:t>Work perfectly on you testing data</a:t>
            </a:r>
          </a:p>
        </p:txBody>
      </p:sp>
      <p:pic>
        <p:nvPicPr>
          <p:cNvPr id="14" name="Picture 14" descr="A drawing of a person&#10;&#10;Description generated with high confidence">
            <a:extLst>
              <a:ext uri="{FF2B5EF4-FFF2-40B4-BE49-F238E27FC236}">
                <a16:creationId xmlns:a16="http://schemas.microsoft.com/office/drawing/2014/main" id="{395B9656-3375-472B-B757-2D369C49D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617" y="1595279"/>
            <a:ext cx="7646670" cy="1160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7067CB-5933-442B-ABB9-D19179E597B6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1814463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Problem: Fail to Generalize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Should we get more data?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Getting more data does not always help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How do we know if we should collect more data?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763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pic>
        <p:nvPicPr>
          <p:cNvPr id="7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43AF13-4C06-4855-B09F-640A775A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33" r="-115" b="74790"/>
          <a:stretch/>
        </p:blipFill>
        <p:spPr>
          <a:xfrm>
            <a:off x="1068498" y="1583916"/>
            <a:ext cx="5503907" cy="866519"/>
          </a:xfrm>
          <a:prstGeom prst="rect">
            <a:avLst/>
          </a:prstGeom>
        </p:spPr>
      </p:pic>
      <p:pic>
        <p:nvPicPr>
          <p:cNvPr id="8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C39182-1F53-4203-8962-46C51F455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64" b="35273"/>
          <a:stretch/>
        </p:blipFill>
        <p:spPr>
          <a:xfrm>
            <a:off x="1070646" y="2555426"/>
            <a:ext cx="5441429" cy="974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5E0EA22E-D021-4672-9E09-D00C2DDA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44" y="777735"/>
            <a:ext cx="3627120" cy="4479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59C0446-D83D-45CF-B0AB-33636F103DFC}"/>
              </a:ext>
            </a:extLst>
          </p:cNvPr>
          <p:cNvSpPr txBox="1"/>
          <p:nvPr/>
        </p:nvSpPr>
        <p:spPr>
          <a:xfrm>
            <a:off x="7674864" y="1792224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46BA16-F37B-481C-8394-1D144618BE0E}"/>
              </a:ext>
            </a:extLst>
          </p:cNvPr>
          <p:cNvSpPr txBox="1"/>
          <p:nvPr/>
        </p:nvSpPr>
        <p:spPr>
          <a:xfrm>
            <a:off x="7674864" y="330403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9160C7-C20F-4347-810B-C0E95A49CD36}"/>
              </a:ext>
            </a:extLst>
          </p:cNvPr>
          <p:cNvSpPr txBox="1"/>
          <p:nvPr/>
        </p:nvSpPr>
        <p:spPr>
          <a:xfrm>
            <a:off x="7674864" y="476707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36631D-3EA2-4240-99B6-265C2362944E}"/>
              </a:ext>
            </a:extLst>
          </p:cNvPr>
          <p:cNvSpPr txBox="1"/>
          <p:nvPr/>
        </p:nvSpPr>
        <p:spPr>
          <a:xfrm>
            <a:off x="9546336" y="1792224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773990-69C4-43DB-8236-0504391F7631}"/>
              </a:ext>
            </a:extLst>
          </p:cNvPr>
          <p:cNvSpPr txBox="1"/>
          <p:nvPr/>
        </p:nvSpPr>
        <p:spPr>
          <a:xfrm>
            <a:off x="9546336" y="330403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5062D9-C36D-4C14-96EF-B1DBFA0A936F}"/>
              </a:ext>
            </a:extLst>
          </p:cNvPr>
          <p:cNvSpPr txBox="1"/>
          <p:nvPr/>
        </p:nvSpPr>
        <p:spPr>
          <a:xfrm>
            <a:off x="9546336" y="476707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m=6</a:t>
            </a:r>
          </a:p>
        </p:txBody>
      </p:sp>
      <p:pic>
        <p:nvPicPr>
          <p:cNvPr id="35" name="Picture 45" descr="A drawing of a person&#10;&#10;Description generated with high confidence">
            <a:extLst>
              <a:ext uri="{FF2B5EF4-FFF2-40B4-BE49-F238E27FC236}">
                <a16:creationId xmlns:a16="http://schemas.microsoft.com/office/drawing/2014/main" id="{86655C69-FA8B-4C73-B894-2E6396BC1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59" t="-2811" r="44537" b="3922"/>
          <a:stretch/>
        </p:blipFill>
        <p:spPr>
          <a:xfrm>
            <a:off x="7095744" y="365570"/>
            <a:ext cx="2635158" cy="5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pic>
        <p:nvPicPr>
          <p:cNvPr id="7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43AF13-4C06-4855-B09F-640A775A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33" r="-115" b="74790"/>
          <a:stretch/>
        </p:blipFill>
        <p:spPr>
          <a:xfrm>
            <a:off x="1068498" y="1583916"/>
            <a:ext cx="5503907" cy="866519"/>
          </a:xfrm>
          <a:prstGeom prst="rect">
            <a:avLst/>
          </a:prstGeom>
        </p:spPr>
      </p:pic>
      <p:pic>
        <p:nvPicPr>
          <p:cNvPr id="8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C39182-1F53-4203-8962-46C51F455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64" b="35273"/>
          <a:stretch/>
        </p:blipFill>
        <p:spPr>
          <a:xfrm>
            <a:off x="1070646" y="2555426"/>
            <a:ext cx="5441429" cy="974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5E0EA22E-D021-4672-9E09-D00C2DDA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44" y="777735"/>
            <a:ext cx="3627120" cy="4479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59C0446-D83D-45CF-B0AB-33636F103DFC}"/>
              </a:ext>
            </a:extLst>
          </p:cNvPr>
          <p:cNvSpPr txBox="1"/>
          <p:nvPr/>
        </p:nvSpPr>
        <p:spPr>
          <a:xfrm>
            <a:off x="7674864" y="1792224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46BA16-F37B-481C-8394-1D144618BE0E}"/>
              </a:ext>
            </a:extLst>
          </p:cNvPr>
          <p:cNvSpPr txBox="1"/>
          <p:nvPr/>
        </p:nvSpPr>
        <p:spPr>
          <a:xfrm>
            <a:off x="7674864" y="330403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9160C7-C20F-4347-810B-C0E95A49CD36}"/>
              </a:ext>
            </a:extLst>
          </p:cNvPr>
          <p:cNvSpPr txBox="1"/>
          <p:nvPr/>
        </p:nvSpPr>
        <p:spPr>
          <a:xfrm>
            <a:off x="7674864" y="476707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36631D-3EA2-4240-99B6-265C2362944E}"/>
              </a:ext>
            </a:extLst>
          </p:cNvPr>
          <p:cNvSpPr txBox="1"/>
          <p:nvPr/>
        </p:nvSpPr>
        <p:spPr>
          <a:xfrm>
            <a:off x="9546336" y="1792224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773990-69C4-43DB-8236-0504391F7631}"/>
              </a:ext>
            </a:extLst>
          </p:cNvPr>
          <p:cNvSpPr txBox="1"/>
          <p:nvPr/>
        </p:nvSpPr>
        <p:spPr>
          <a:xfrm>
            <a:off x="9546336" y="330403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5062D9-C36D-4C14-96EF-B1DBFA0A936F}"/>
              </a:ext>
            </a:extLst>
          </p:cNvPr>
          <p:cNvSpPr txBox="1"/>
          <p:nvPr/>
        </p:nvSpPr>
        <p:spPr>
          <a:xfrm>
            <a:off x="9546336" y="4767072"/>
            <a:ext cx="8778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m=6</a:t>
            </a:r>
          </a:p>
        </p:txBody>
      </p:sp>
      <p:pic>
        <p:nvPicPr>
          <p:cNvPr id="35" name="Picture 45" descr="A drawing of a person&#10;&#10;Description generated with high confidence">
            <a:extLst>
              <a:ext uri="{FF2B5EF4-FFF2-40B4-BE49-F238E27FC236}">
                <a16:creationId xmlns:a16="http://schemas.microsoft.com/office/drawing/2014/main" id="{86655C69-FA8B-4C73-B894-2E6396BC1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59" t="-2811" r="44537" b="3922"/>
          <a:stretch/>
        </p:blipFill>
        <p:spPr>
          <a:xfrm>
            <a:off x="7095744" y="365570"/>
            <a:ext cx="2635158" cy="539722"/>
          </a:xfrm>
          <a:prstGeom prst="rect">
            <a:avLst/>
          </a:prstGeom>
        </p:spPr>
      </p:pic>
      <p:pic>
        <p:nvPicPr>
          <p:cNvPr id="3" name="Picture 3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E84F7EFB-03B4-406E-90C6-2D57EA43A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856" y="3673482"/>
            <a:ext cx="3383280" cy="3004045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1AE9E1-06E1-4825-A12A-81A44348C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08" t="58904" r="64718" b="16438"/>
          <a:stretch/>
        </p:blipFill>
        <p:spPr>
          <a:xfrm>
            <a:off x="5035145" y="4739887"/>
            <a:ext cx="798774" cy="438358"/>
          </a:xfrm>
          <a:prstGeom prst="rect">
            <a:avLst/>
          </a:prstGeom>
        </p:spPr>
      </p:pic>
      <p:pic>
        <p:nvPicPr>
          <p:cNvPr id="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D78A29-E3BD-4E0A-B25F-53990C378A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51" r="79458" b="61644"/>
          <a:stretch/>
        </p:blipFill>
        <p:spPr>
          <a:xfrm>
            <a:off x="5035196" y="5375172"/>
            <a:ext cx="1199911" cy="3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9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3513989-9304-4D23-98B2-4FA207DB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" y="1846132"/>
            <a:ext cx="8351520" cy="2988951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A6F3F-6CB5-4685-AAED-AAE171C6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4541369" y="2082031"/>
            <a:ext cx="798774" cy="438358"/>
          </a:xfrm>
          <a:prstGeom prst="rect">
            <a:avLst/>
          </a:prstGeom>
        </p:spPr>
      </p:pic>
      <p:pic>
        <p:nvPicPr>
          <p:cNvPr id="1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CF1D75-699B-4713-B0C4-E839F4C0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4443884" y="2546628"/>
            <a:ext cx="1199911" cy="359220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8F8B63-7914-4B88-BB87-21B5729B0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8997545" y="3124447"/>
            <a:ext cx="798774" cy="438358"/>
          </a:xfrm>
          <a:prstGeom prst="rect">
            <a:avLst/>
          </a:prstGeom>
        </p:spPr>
      </p:pic>
      <p:pic>
        <p:nvPicPr>
          <p:cNvPr id="27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7CEACC-7B4E-4417-A516-C47C160E1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8948828" y="3802404"/>
            <a:ext cx="1199911" cy="3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6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3513989-9304-4D23-98B2-4FA207DB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" y="1846132"/>
            <a:ext cx="8351520" cy="2988951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A6F3F-6CB5-4685-AAED-AAE171C6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4541369" y="2082031"/>
            <a:ext cx="798774" cy="438358"/>
          </a:xfrm>
          <a:prstGeom prst="rect">
            <a:avLst/>
          </a:prstGeom>
        </p:spPr>
      </p:pic>
      <p:pic>
        <p:nvPicPr>
          <p:cNvPr id="1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CF1D75-699B-4713-B0C4-E839F4C0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4443884" y="2546628"/>
            <a:ext cx="1199911" cy="359220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8F8B63-7914-4B88-BB87-21B5729B0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8997545" y="3124447"/>
            <a:ext cx="798774" cy="438358"/>
          </a:xfrm>
          <a:prstGeom prst="rect">
            <a:avLst/>
          </a:prstGeom>
        </p:spPr>
      </p:pic>
      <p:pic>
        <p:nvPicPr>
          <p:cNvPr id="27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7CEACC-7B4E-4417-A516-C47C160E1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8948828" y="3802404"/>
            <a:ext cx="1199911" cy="359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A6C8A-8722-4C8A-9CC0-6C91E08D444D}"/>
              </a:ext>
            </a:extLst>
          </p:cNvPr>
          <p:cNvSpPr txBox="1"/>
          <p:nvPr/>
        </p:nvSpPr>
        <p:spPr>
          <a:xfrm>
            <a:off x="1821705" y="4711059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C89E1-F0F1-46D1-8186-826CD10117EA}"/>
              </a:ext>
            </a:extLst>
          </p:cNvPr>
          <p:cNvSpPr txBox="1"/>
          <p:nvPr/>
        </p:nvSpPr>
        <p:spPr>
          <a:xfrm>
            <a:off x="6413891" y="4711058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604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3513989-9304-4D23-98B2-4FA207DBF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0" r="42044" b="204"/>
          <a:stretch/>
        </p:blipFill>
        <p:spPr>
          <a:xfrm>
            <a:off x="865632" y="1837944"/>
            <a:ext cx="4681736" cy="2893515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A6F3F-6CB5-4685-AAED-AAE171C6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4541369" y="2082031"/>
            <a:ext cx="798774" cy="438358"/>
          </a:xfrm>
          <a:prstGeom prst="rect">
            <a:avLst/>
          </a:prstGeom>
        </p:spPr>
      </p:pic>
      <p:pic>
        <p:nvPicPr>
          <p:cNvPr id="1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CF1D75-699B-4713-B0C4-E839F4C0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4413404" y="2473476"/>
            <a:ext cx="1199911" cy="359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A6C8A-8722-4C8A-9CC0-6C91E08D444D}"/>
              </a:ext>
            </a:extLst>
          </p:cNvPr>
          <p:cNvSpPr txBox="1"/>
          <p:nvPr/>
        </p:nvSpPr>
        <p:spPr>
          <a:xfrm>
            <a:off x="1833897" y="4583043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6301C-7066-44FD-A023-D6179B53D766}"/>
              </a:ext>
            </a:extLst>
          </p:cNvPr>
          <p:cNvSpPr txBox="1"/>
          <p:nvPr/>
        </p:nvSpPr>
        <p:spPr>
          <a:xfrm>
            <a:off x="6170703" y="1688280"/>
            <a:ext cx="553228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Does adding more data help?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E77608-9BCB-46B8-ACBD-915B7C660385}"/>
              </a:ext>
            </a:extLst>
          </p:cNvPr>
          <p:cNvCxnSpPr/>
          <p:nvPr/>
        </p:nvCxnSpPr>
        <p:spPr>
          <a:xfrm flipH="1">
            <a:off x="6451515" y="218306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74D550-EB31-458F-9C48-A4CFDAC4EA36}"/>
              </a:ext>
            </a:extLst>
          </p:cNvPr>
          <p:cNvCxnSpPr/>
          <p:nvPr/>
        </p:nvCxnSpPr>
        <p:spPr>
          <a:xfrm>
            <a:off x="6318009" y="227441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729891-0FF7-4B66-BC64-F5CAD802842C}"/>
              </a:ext>
            </a:extLst>
          </p:cNvPr>
          <p:cNvCxnSpPr>
            <a:cxnSpLocks/>
          </p:cNvCxnSpPr>
          <p:nvPr/>
        </p:nvCxnSpPr>
        <p:spPr>
          <a:xfrm flipH="1">
            <a:off x="6318009" y="440426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DC138B-0256-422A-B1C6-3C76DF2A0A2A}"/>
              </a:ext>
            </a:extLst>
          </p:cNvPr>
          <p:cNvSpPr txBox="1"/>
          <p:nvPr/>
        </p:nvSpPr>
        <p:spPr>
          <a:xfrm rot="16200000">
            <a:off x="5589426" y="305733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AA55E9-8EFD-4A58-B08A-A9FFDC0569E7}"/>
              </a:ext>
            </a:extLst>
          </p:cNvPr>
          <p:cNvSpPr txBox="1"/>
          <p:nvPr/>
        </p:nvSpPr>
        <p:spPr>
          <a:xfrm>
            <a:off x="7282064" y="431900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5D7053-82F0-4785-80A3-BAEF0AF7BC1C}"/>
              </a:ext>
            </a:extLst>
          </p:cNvPr>
          <p:cNvSpPr/>
          <p:nvPr/>
        </p:nvSpPr>
        <p:spPr>
          <a:xfrm>
            <a:off x="6727897" y="386477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94BCF3-95F4-429D-B224-774973AA2E13}"/>
              </a:ext>
            </a:extLst>
          </p:cNvPr>
          <p:cNvSpPr/>
          <p:nvPr/>
        </p:nvSpPr>
        <p:spPr>
          <a:xfrm>
            <a:off x="7083913" y="290915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0DEB39-69E7-4BD1-A7CE-849C005C3414}"/>
              </a:ext>
            </a:extLst>
          </p:cNvPr>
          <p:cNvSpPr/>
          <p:nvPr/>
        </p:nvSpPr>
        <p:spPr>
          <a:xfrm>
            <a:off x="7727241" y="251566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A8ECA6-D944-4F29-8EF8-20AE14CED441}"/>
              </a:ext>
            </a:extLst>
          </p:cNvPr>
          <p:cNvSpPr/>
          <p:nvPr/>
        </p:nvSpPr>
        <p:spPr>
          <a:xfrm>
            <a:off x="8589175" y="244071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3513989-9304-4D23-98B2-4FA207DBF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0" r="42044" b="204"/>
          <a:stretch/>
        </p:blipFill>
        <p:spPr>
          <a:xfrm>
            <a:off x="865632" y="1837944"/>
            <a:ext cx="4681736" cy="2893515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A6F3F-6CB5-4685-AAED-AAE171C6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4541369" y="2082031"/>
            <a:ext cx="798774" cy="438358"/>
          </a:xfrm>
          <a:prstGeom prst="rect">
            <a:avLst/>
          </a:prstGeom>
        </p:spPr>
      </p:pic>
      <p:pic>
        <p:nvPicPr>
          <p:cNvPr id="1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CF1D75-699B-4713-B0C4-E839F4C0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4413404" y="2473476"/>
            <a:ext cx="1199911" cy="359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A6C8A-8722-4C8A-9CC0-6C91E08D444D}"/>
              </a:ext>
            </a:extLst>
          </p:cNvPr>
          <p:cNvSpPr txBox="1"/>
          <p:nvPr/>
        </p:nvSpPr>
        <p:spPr>
          <a:xfrm>
            <a:off x="1833897" y="4583043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6301C-7066-44FD-A023-D6179B53D766}"/>
              </a:ext>
            </a:extLst>
          </p:cNvPr>
          <p:cNvSpPr txBox="1"/>
          <p:nvPr/>
        </p:nvSpPr>
        <p:spPr>
          <a:xfrm>
            <a:off x="6170703" y="1688280"/>
            <a:ext cx="553228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Does adding more data help?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E77608-9BCB-46B8-ACBD-915B7C660385}"/>
              </a:ext>
            </a:extLst>
          </p:cNvPr>
          <p:cNvCxnSpPr/>
          <p:nvPr/>
        </p:nvCxnSpPr>
        <p:spPr>
          <a:xfrm flipH="1">
            <a:off x="6451515" y="218306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74D550-EB31-458F-9C48-A4CFDAC4EA36}"/>
              </a:ext>
            </a:extLst>
          </p:cNvPr>
          <p:cNvCxnSpPr/>
          <p:nvPr/>
        </p:nvCxnSpPr>
        <p:spPr>
          <a:xfrm>
            <a:off x="6318009" y="227441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729891-0FF7-4B66-BC64-F5CAD802842C}"/>
              </a:ext>
            </a:extLst>
          </p:cNvPr>
          <p:cNvCxnSpPr>
            <a:cxnSpLocks/>
          </p:cNvCxnSpPr>
          <p:nvPr/>
        </p:nvCxnSpPr>
        <p:spPr>
          <a:xfrm flipH="1">
            <a:off x="6318009" y="440426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DC138B-0256-422A-B1C6-3C76DF2A0A2A}"/>
              </a:ext>
            </a:extLst>
          </p:cNvPr>
          <p:cNvSpPr txBox="1"/>
          <p:nvPr/>
        </p:nvSpPr>
        <p:spPr>
          <a:xfrm rot="16200000">
            <a:off x="5589426" y="305733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AA55E9-8EFD-4A58-B08A-A9FFDC0569E7}"/>
              </a:ext>
            </a:extLst>
          </p:cNvPr>
          <p:cNvSpPr txBox="1"/>
          <p:nvPr/>
        </p:nvSpPr>
        <p:spPr>
          <a:xfrm>
            <a:off x="7282064" y="431900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5D7053-82F0-4785-80A3-BAEF0AF7BC1C}"/>
              </a:ext>
            </a:extLst>
          </p:cNvPr>
          <p:cNvSpPr/>
          <p:nvPr/>
        </p:nvSpPr>
        <p:spPr>
          <a:xfrm>
            <a:off x="6727897" y="386477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94BCF3-95F4-429D-B224-774973AA2E13}"/>
              </a:ext>
            </a:extLst>
          </p:cNvPr>
          <p:cNvSpPr/>
          <p:nvPr/>
        </p:nvSpPr>
        <p:spPr>
          <a:xfrm>
            <a:off x="7083913" y="290915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0DEB39-69E7-4BD1-A7CE-849C005C3414}"/>
              </a:ext>
            </a:extLst>
          </p:cNvPr>
          <p:cNvSpPr/>
          <p:nvPr/>
        </p:nvSpPr>
        <p:spPr>
          <a:xfrm>
            <a:off x="7727241" y="251566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A8ECA6-D944-4F29-8EF8-20AE14CED441}"/>
              </a:ext>
            </a:extLst>
          </p:cNvPr>
          <p:cNvSpPr/>
          <p:nvPr/>
        </p:nvSpPr>
        <p:spPr>
          <a:xfrm>
            <a:off x="8589175" y="244071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066AFE-34F3-4039-8A9F-9DEB06D12A1E}"/>
              </a:ext>
            </a:extLst>
          </p:cNvPr>
          <p:cNvSpPr/>
          <p:nvPr/>
        </p:nvSpPr>
        <p:spPr>
          <a:xfrm>
            <a:off x="6907129" y="3238336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36E935-1CCE-43FD-A589-16E8EF3481B3}"/>
              </a:ext>
            </a:extLst>
          </p:cNvPr>
          <p:cNvSpPr/>
          <p:nvPr/>
        </p:nvSpPr>
        <p:spPr>
          <a:xfrm>
            <a:off x="8095849" y="2439760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D76210-2321-48A2-B6A6-639C0CCA0A99}"/>
              </a:ext>
            </a:extLst>
          </p:cNvPr>
          <p:cNvSpPr/>
          <p:nvPr/>
        </p:nvSpPr>
        <p:spPr>
          <a:xfrm>
            <a:off x="7407001" y="2714080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DFB741-3E76-4CEA-B836-FBE4D42362A3}"/>
              </a:ext>
            </a:extLst>
          </p:cNvPr>
          <p:cNvSpPr/>
          <p:nvPr/>
        </p:nvSpPr>
        <p:spPr>
          <a:xfrm>
            <a:off x="8937097" y="2445856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E77A73-885E-4AD7-AE19-2D9E4AFE5ABE}"/>
              </a:ext>
            </a:extLst>
          </p:cNvPr>
          <p:cNvSpPr/>
          <p:nvPr/>
        </p:nvSpPr>
        <p:spPr>
          <a:xfrm>
            <a:off x="6797401" y="3494368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73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3513989-9304-4D23-98B2-4FA207DBF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0" r="42044" b="204"/>
          <a:stretch/>
        </p:blipFill>
        <p:spPr>
          <a:xfrm>
            <a:off x="865632" y="1837944"/>
            <a:ext cx="4681736" cy="2893515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A6F3F-6CB5-4685-AAED-AAE171C6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4541369" y="2082031"/>
            <a:ext cx="798774" cy="438358"/>
          </a:xfrm>
          <a:prstGeom prst="rect">
            <a:avLst/>
          </a:prstGeom>
        </p:spPr>
      </p:pic>
      <p:pic>
        <p:nvPicPr>
          <p:cNvPr id="1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CF1D75-699B-4713-B0C4-E839F4C0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4413404" y="2473476"/>
            <a:ext cx="1199911" cy="359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A6C8A-8722-4C8A-9CC0-6C91E08D444D}"/>
              </a:ext>
            </a:extLst>
          </p:cNvPr>
          <p:cNvSpPr txBox="1"/>
          <p:nvPr/>
        </p:nvSpPr>
        <p:spPr>
          <a:xfrm>
            <a:off x="1833897" y="4583043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Underfit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6301C-7066-44FD-A023-D6179B53D766}"/>
              </a:ext>
            </a:extLst>
          </p:cNvPr>
          <p:cNvSpPr txBox="1"/>
          <p:nvPr/>
        </p:nvSpPr>
        <p:spPr>
          <a:xfrm>
            <a:off x="6170703" y="1688280"/>
            <a:ext cx="553228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Does adding more data help?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E77608-9BCB-46B8-ACBD-915B7C660385}"/>
              </a:ext>
            </a:extLst>
          </p:cNvPr>
          <p:cNvCxnSpPr/>
          <p:nvPr/>
        </p:nvCxnSpPr>
        <p:spPr>
          <a:xfrm flipH="1">
            <a:off x="6451515" y="2183067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74D550-EB31-458F-9C48-A4CFDAC4EA36}"/>
              </a:ext>
            </a:extLst>
          </p:cNvPr>
          <p:cNvCxnSpPr/>
          <p:nvPr/>
        </p:nvCxnSpPr>
        <p:spPr>
          <a:xfrm>
            <a:off x="6318009" y="2274412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729891-0FF7-4B66-BC64-F5CAD802842C}"/>
              </a:ext>
            </a:extLst>
          </p:cNvPr>
          <p:cNvCxnSpPr>
            <a:cxnSpLocks/>
          </p:cNvCxnSpPr>
          <p:nvPr/>
        </p:nvCxnSpPr>
        <p:spPr>
          <a:xfrm flipH="1">
            <a:off x="6318009" y="4404262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DC138B-0256-422A-B1C6-3C76DF2A0A2A}"/>
              </a:ext>
            </a:extLst>
          </p:cNvPr>
          <p:cNvSpPr txBox="1"/>
          <p:nvPr/>
        </p:nvSpPr>
        <p:spPr>
          <a:xfrm rot="16200000">
            <a:off x="5589426" y="3057338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AA55E9-8EFD-4A58-B08A-A9FFDC0569E7}"/>
              </a:ext>
            </a:extLst>
          </p:cNvPr>
          <p:cNvSpPr txBox="1"/>
          <p:nvPr/>
        </p:nvSpPr>
        <p:spPr>
          <a:xfrm>
            <a:off x="7282064" y="431900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5D7053-82F0-4785-80A3-BAEF0AF7BC1C}"/>
              </a:ext>
            </a:extLst>
          </p:cNvPr>
          <p:cNvSpPr/>
          <p:nvPr/>
        </p:nvSpPr>
        <p:spPr>
          <a:xfrm>
            <a:off x="6727897" y="386477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94BCF3-95F4-429D-B224-774973AA2E13}"/>
              </a:ext>
            </a:extLst>
          </p:cNvPr>
          <p:cNvSpPr/>
          <p:nvPr/>
        </p:nvSpPr>
        <p:spPr>
          <a:xfrm>
            <a:off x="7083913" y="290915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0DEB39-69E7-4BD1-A7CE-849C005C3414}"/>
              </a:ext>
            </a:extLst>
          </p:cNvPr>
          <p:cNvSpPr/>
          <p:nvPr/>
        </p:nvSpPr>
        <p:spPr>
          <a:xfrm>
            <a:off x="7727241" y="251566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A8ECA6-D944-4F29-8EF8-20AE14CED441}"/>
              </a:ext>
            </a:extLst>
          </p:cNvPr>
          <p:cNvSpPr/>
          <p:nvPr/>
        </p:nvSpPr>
        <p:spPr>
          <a:xfrm>
            <a:off x="8589175" y="244071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066AFE-34F3-4039-8A9F-9DEB06D12A1E}"/>
              </a:ext>
            </a:extLst>
          </p:cNvPr>
          <p:cNvSpPr/>
          <p:nvPr/>
        </p:nvSpPr>
        <p:spPr>
          <a:xfrm>
            <a:off x="6907129" y="3238336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36E935-1CCE-43FD-A589-16E8EF3481B3}"/>
              </a:ext>
            </a:extLst>
          </p:cNvPr>
          <p:cNvSpPr/>
          <p:nvPr/>
        </p:nvSpPr>
        <p:spPr>
          <a:xfrm>
            <a:off x="8095849" y="2439760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D76210-2321-48A2-B6A6-639C0CCA0A99}"/>
              </a:ext>
            </a:extLst>
          </p:cNvPr>
          <p:cNvSpPr/>
          <p:nvPr/>
        </p:nvSpPr>
        <p:spPr>
          <a:xfrm>
            <a:off x="7407001" y="2714080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DFB741-3E76-4CEA-B836-FBE4D42362A3}"/>
              </a:ext>
            </a:extLst>
          </p:cNvPr>
          <p:cNvSpPr/>
          <p:nvPr/>
        </p:nvSpPr>
        <p:spPr>
          <a:xfrm>
            <a:off x="8937097" y="2445856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E77A73-885E-4AD7-AE19-2D9E4AFE5ABE}"/>
              </a:ext>
            </a:extLst>
          </p:cNvPr>
          <p:cNvSpPr/>
          <p:nvPr/>
        </p:nvSpPr>
        <p:spPr>
          <a:xfrm>
            <a:off x="6797401" y="3494368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6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6301C-7066-44FD-A023-D6179B53D766}"/>
              </a:ext>
            </a:extLst>
          </p:cNvPr>
          <p:cNvSpPr txBox="1"/>
          <p:nvPr/>
        </p:nvSpPr>
        <p:spPr>
          <a:xfrm>
            <a:off x="836703" y="1688280"/>
            <a:ext cx="553228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Does adding more data help?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E77608-9BCB-46B8-ACBD-915B7C660385}"/>
              </a:ext>
            </a:extLst>
          </p:cNvPr>
          <p:cNvCxnSpPr/>
          <p:nvPr/>
        </p:nvCxnSpPr>
        <p:spPr>
          <a:xfrm flipH="1">
            <a:off x="4842171" y="2445195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74D550-EB31-458F-9C48-A4CFDAC4EA36}"/>
              </a:ext>
            </a:extLst>
          </p:cNvPr>
          <p:cNvCxnSpPr/>
          <p:nvPr/>
        </p:nvCxnSpPr>
        <p:spPr>
          <a:xfrm>
            <a:off x="4708665" y="2536540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729891-0FF7-4B66-BC64-F5CAD802842C}"/>
              </a:ext>
            </a:extLst>
          </p:cNvPr>
          <p:cNvCxnSpPr>
            <a:cxnSpLocks/>
          </p:cNvCxnSpPr>
          <p:nvPr/>
        </p:nvCxnSpPr>
        <p:spPr>
          <a:xfrm flipH="1">
            <a:off x="4708665" y="4666390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DC138B-0256-422A-B1C6-3C76DF2A0A2A}"/>
              </a:ext>
            </a:extLst>
          </p:cNvPr>
          <p:cNvSpPr txBox="1"/>
          <p:nvPr/>
        </p:nvSpPr>
        <p:spPr>
          <a:xfrm rot="16200000">
            <a:off x="3980082" y="3319466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AA55E9-8EFD-4A58-B08A-A9FFDC0569E7}"/>
              </a:ext>
            </a:extLst>
          </p:cNvPr>
          <p:cNvSpPr txBox="1"/>
          <p:nvPr/>
        </p:nvSpPr>
        <p:spPr>
          <a:xfrm>
            <a:off x="5672720" y="458113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5D7053-82F0-4785-80A3-BAEF0AF7BC1C}"/>
              </a:ext>
            </a:extLst>
          </p:cNvPr>
          <p:cNvSpPr/>
          <p:nvPr/>
        </p:nvSpPr>
        <p:spPr>
          <a:xfrm>
            <a:off x="5118553" y="4126904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94BCF3-95F4-429D-B224-774973AA2E13}"/>
              </a:ext>
            </a:extLst>
          </p:cNvPr>
          <p:cNvSpPr/>
          <p:nvPr/>
        </p:nvSpPr>
        <p:spPr>
          <a:xfrm>
            <a:off x="5474569" y="317128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0DEB39-69E7-4BD1-A7CE-849C005C3414}"/>
              </a:ext>
            </a:extLst>
          </p:cNvPr>
          <p:cNvSpPr/>
          <p:nvPr/>
        </p:nvSpPr>
        <p:spPr>
          <a:xfrm>
            <a:off x="6117897" y="27777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A8ECA6-D944-4F29-8EF8-20AE14CED441}"/>
              </a:ext>
            </a:extLst>
          </p:cNvPr>
          <p:cNvSpPr/>
          <p:nvPr/>
        </p:nvSpPr>
        <p:spPr>
          <a:xfrm>
            <a:off x="6979831" y="2702838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066AFE-34F3-4039-8A9F-9DEB06D12A1E}"/>
              </a:ext>
            </a:extLst>
          </p:cNvPr>
          <p:cNvSpPr/>
          <p:nvPr/>
        </p:nvSpPr>
        <p:spPr>
          <a:xfrm>
            <a:off x="5297785" y="3500464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36E935-1CCE-43FD-A589-16E8EF3481B3}"/>
              </a:ext>
            </a:extLst>
          </p:cNvPr>
          <p:cNvSpPr/>
          <p:nvPr/>
        </p:nvSpPr>
        <p:spPr>
          <a:xfrm>
            <a:off x="6486505" y="2701888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D76210-2321-48A2-B6A6-639C0CCA0A99}"/>
              </a:ext>
            </a:extLst>
          </p:cNvPr>
          <p:cNvSpPr/>
          <p:nvPr/>
        </p:nvSpPr>
        <p:spPr>
          <a:xfrm>
            <a:off x="5797657" y="2976208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DFB741-3E76-4CEA-B836-FBE4D42362A3}"/>
              </a:ext>
            </a:extLst>
          </p:cNvPr>
          <p:cNvSpPr/>
          <p:nvPr/>
        </p:nvSpPr>
        <p:spPr>
          <a:xfrm>
            <a:off x="7327753" y="2707984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E77A73-885E-4AD7-AE19-2D9E4AFE5ABE}"/>
              </a:ext>
            </a:extLst>
          </p:cNvPr>
          <p:cNvSpPr/>
          <p:nvPr/>
        </p:nvSpPr>
        <p:spPr>
          <a:xfrm>
            <a:off x="5188057" y="3756496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E802B2-ED24-49D0-9495-4F2AD5434DB6}"/>
              </a:ext>
            </a:extLst>
          </p:cNvPr>
          <p:cNvCxnSpPr/>
          <p:nvPr/>
        </p:nvCxnSpPr>
        <p:spPr>
          <a:xfrm flipH="1">
            <a:off x="1147995" y="2445195"/>
            <a:ext cx="2417165" cy="1979950"/>
          </a:xfrm>
          <a:prstGeom prst="straightConnector1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F0AB34-1B5C-45FB-9216-09A5FD07837E}"/>
              </a:ext>
            </a:extLst>
          </p:cNvPr>
          <p:cNvCxnSpPr/>
          <p:nvPr/>
        </p:nvCxnSpPr>
        <p:spPr>
          <a:xfrm>
            <a:off x="1014489" y="2536540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57B75F-23CD-469A-AD4B-697310857060}"/>
              </a:ext>
            </a:extLst>
          </p:cNvPr>
          <p:cNvCxnSpPr>
            <a:cxnSpLocks/>
          </p:cNvCxnSpPr>
          <p:nvPr/>
        </p:nvCxnSpPr>
        <p:spPr>
          <a:xfrm flipH="1">
            <a:off x="1014489" y="4666390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EF92DE-B224-4FF7-942E-08FE2FB8C87E}"/>
              </a:ext>
            </a:extLst>
          </p:cNvPr>
          <p:cNvSpPr txBox="1"/>
          <p:nvPr/>
        </p:nvSpPr>
        <p:spPr>
          <a:xfrm rot="16200000">
            <a:off x="285906" y="3319466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80C37-9ECA-4842-9358-36974784713F}"/>
              </a:ext>
            </a:extLst>
          </p:cNvPr>
          <p:cNvSpPr txBox="1"/>
          <p:nvPr/>
        </p:nvSpPr>
        <p:spPr>
          <a:xfrm>
            <a:off x="1978544" y="458113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B86F8F9-EFBA-455F-99F4-34E96672094F}"/>
              </a:ext>
            </a:extLst>
          </p:cNvPr>
          <p:cNvSpPr/>
          <p:nvPr/>
        </p:nvSpPr>
        <p:spPr>
          <a:xfrm>
            <a:off x="1424377" y="4126904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41D04F-F9DF-4217-ABD2-C850CF552C60}"/>
              </a:ext>
            </a:extLst>
          </p:cNvPr>
          <p:cNvSpPr/>
          <p:nvPr/>
        </p:nvSpPr>
        <p:spPr>
          <a:xfrm>
            <a:off x="1780393" y="3171280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36B37E0-50FB-40E6-AF3B-468F1F08AC14}"/>
              </a:ext>
            </a:extLst>
          </p:cNvPr>
          <p:cNvSpPr/>
          <p:nvPr/>
        </p:nvSpPr>
        <p:spPr>
          <a:xfrm>
            <a:off x="2423721" y="277778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7FCBA82-DD16-4FF0-8401-112800F048E6}"/>
              </a:ext>
            </a:extLst>
          </p:cNvPr>
          <p:cNvSpPr/>
          <p:nvPr/>
        </p:nvSpPr>
        <p:spPr>
          <a:xfrm>
            <a:off x="3285655" y="2702838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EDA24D-41C6-42ED-AB56-F9ED126326FB}"/>
              </a:ext>
            </a:extLst>
          </p:cNvPr>
          <p:cNvSpPr txBox="1"/>
          <p:nvPr/>
        </p:nvSpPr>
        <p:spPr>
          <a:xfrm>
            <a:off x="836703" y="5236152"/>
            <a:ext cx="760492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More data doesn't help when your model has </a:t>
            </a:r>
            <a:r>
              <a:rPr lang="en-US" sz="2200">
                <a:solidFill>
                  <a:srgbClr val="FF0000"/>
                </a:solidFill>
                <a:cs typeface="Calibri"/>
              </a:rPr>
              <a:t>high bias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401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6301C-7066-44FD-A023-D6179B53D766}"/>
              </a:ext>
            </a:extLst>
          </p:cNvPr>
          <p:cNvSpPr txBox="1"/>
          <p:nvPr/>
        </p:nvSpPr>
        <p:spPr>
          <a:xfrm>
            <a:off x="6170703" y="1688280"/>
            <a:ext cx="553228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Does adding more data help?</a:t>
            </a: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46DAB160-3DE0-4F82-B4C8-D643AC5BE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81" t="-70" b="204"/>
          <a:stretch/>
        </p:blipFill>
        <p:spPr>
          <a:xfrm>
            <a:off x="1371600" y="1801368"/>
            <a:ext cx="3304035" cy="2930091"/>
          </a:xfrm>
          <a:prstGeom prst="rect">
            <a:avLst/>
          </a:prstGeom>
        </p:spPr>
      </p:pic>
      <p:pic>
        <p:nvPicPr>
          <p:cNvPr id="1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CF1D75-699B-4713-B0C4-E839F4C0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4431692" y="3723156"/>
            <a:ext cx="1199911" cy="359220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A6F3F-6CB5-4685-AAED-AAE171C6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4516985" y="3167119"/>
            <a:ext cx="798774" cy="438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8EBFA-4745-4892-941F-B1D36C91C782}"/>
              </a:ext>
            </a:extLst>
          </p:cNvPr>
          <p:cNvSpPr txBox="1"/>
          <p:nvPr/>
        </p:nvSpPr>
        <p:spPr>
          <a:xfrm>
            <a:off x="1854083" y="4656194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A4A80BD4-2A9A-43F3-8998-C9D21A5927AC}"/>
              </a:ext>
            </a:extLst>
          </p:cNvPr>
          <p:cNvCxnSpPr/>
          <p:nvPr/>
        </p:nvCxnSpPr>
        <p:spPr>
          <a:xfrm flipH="1">
            <a:off x="6528653" y="2930566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E3DE1F3-4259-4068-AE1D-14B07352AFDB}"/>
              </a:ext>
            </a:extLst>
          </p:cNvPr>
          <p:cNvCxnSpPr>
            <a:cxnSpLocks/>
          </p:cNvCxnSpPr>
          <p:nvPr/>
        </p:nvCxnSpPr>
        <p:spPr>
          <a:xfrm flipH="1">
            <a:off x="7440554" y="2174811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8F0D153-26EF-414D-BCFD-316EF57005CF}"/>
              </a:ext>
            </a:extLst>
          </p:cNvPr>
          <p:cNvCxnSpPr>
            <a:cxnSpLocks/>
          </p:cNvCxnSpPr>
          <p:nvPr/>
        </p:nvCxnSpPr>
        <p:spPr>
          <a:xfrm>
            <a:off x="8374943" y="2174810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73EDBE-6C2A-42E9-AF89-AB06A25496AB}"/>
              </a:ext>
            </a:extLst>
          </p:cNvPr>
          <p:cNvCxnSpPr>
            <a:cxnSpLocks/>
          </p:cNvCxnSpPr>
          <p:nvPr/>
        </p:nvCxnSpPr>
        <p:spPr>
          <a:xfrm>
            <a:off x="6444176" y="2298945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A8279D3-3096-41A3-AFBC-56B948993959}"/>
              </a:ext>
            </a:extLst>
          </p:cNvPr>
          <p:cNvCxnSpPr>
            <a:cxnSpLocks/>
          </p:cNvCxnSpPr>
          <p:nvPr/>
        </p:nvCxnSpPr>
        <p:spPr>
          <a:xfrm flipH="1">
            <a:off x="6444176" y="4428795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F7BE60-67E6-4FE7-ACCC-3336FF0594E1}"/>
              </a:ext>
            </a:extLst>
          </p:cNvPr>
          <p:cNvSpPr txBox="1"/>
          <p:nvPr/>
        </p:nvSpPr>
        <p:spPr>
          <a:xfrm rot="16200000">
            <a:off x="5715593" y="3081871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9C936-72B4-43E0-B45D-71979FA9A298}"/>
              </a:ext>
            </a:extLst>
          </p:cNvPr>
          <p:cNvSpPr txBox="1"/>
          <p:nvPr/>
        </p:nvSpPr>
        <p:spPr>
          <a:xfrm>
            <a:off x="7564379" y="436852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DB18AEE-3917-47B7-AB50-D0DAABAEF888}"/>
              </a:ext>
            </a:extLst>
          </p:cNvPr>
          <p:cNvSpPr/>
          <p:nvPr/>
        </p:nvSpPr>
        <p:spPr>
          <a:xfrm>
            <a:off x="6854064" y="388930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D82AF7-5A0F-486A-A391-27D0B4AA982E}"/>
              </a:ext>
            </a:extLst>
          </p:cNvPr>
          <p:cNvSpPr/>
          <p:nvPr/>
        </p:nvSpPr>
        <p:spPr>
          <a:xfrm>
            <a:off x="7210080" y="293368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FE594A-F5EB-42DA-8B58-A64FCA0907F8}"/>
              </a:ext>
            </a:extLst>
          </p:cNvPr>
          <p:cNvSpPr/>
          <p:nvPr/>
        </p:nvSpPr>
        <p:spPr>
          <a:xfrm>
            <a:off x="7853408" y="2540194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5D3C08D-53FC-442E-BAA1-A14A7E2079C7}"/>
              </a:ext>
            </a:extLst>
          </p:cNvPr>
          <p:cNvSpPr/>
          <p:nvPr/>
        </p:nvSpPr>
        <p:spPr>
          <a:xfrm>
            <a:off x="8715342" y="2465243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3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Debugging a learning algorithm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29C777-906C-47D6-B1A5-53923059E7C1}"/>
              </a:ext>
            </a:extLst>
          </p:cNvPr>
          <p:cNvSpPr txBox="1">
            <a:spLocks/>
          </p:cNvSpPr>
          <p:nvPr/>
        </p:nvSpPr>
        <p:spPr>
          <a:xfrm>
            <a:off x="838200" y="3148457"/>
            <a:ext cx="10515600" cy="3028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You have built you awesome linear regression model predicting price</a:t>
            </a:r>
          </a:p>
          <a:p>
            <a:r>
              <a:rPr lang="en-US" dirty="0">
                <a:cs typeface="Calibri"/>
              </a:rPr>
              <a:t>Work perfectly on you testing data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Then it fails miserably when you test it on the new data you collected</a:t>
            </a:r>
          </a:p>
        </p:txBody>
      </p:sp>
      <p:pic>
        <p:nvPicPr>
          <p:cNvPr id="14" name="Picture 14" descr="A drawing of a person&#10;&#10;Description generated with high confidence">
            <a:extLst>
              <a:ext uri="{FF2B5EF4-FFF2-40B4-BE49-F238E27FC236}">
                <a16:creationId xmlns:a16="http://schemas.microsoft.com/office/drawing/2014/main" id="{395B9656-3375-472B-B757-2D369C49D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617" y="1595279"/>
            <a:ext cx="7646670" cy="1160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ED12B6-1B11-4FF2-A36F-B7353D81AC76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2494447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BED6E2B-1D57-4AD8-ACA1-71BB83A72B66}"/>
              </a:ext>
            </a:extLst>
          </p:cNvPr>
          <p:cNvCxnSpPr>
            <a:cxnSpLocks/>
          </p:cNvCxnSpPr>
          <p:nvPr/>
        </p:nvCxnSpPr>
        <p:spPr>
          <a:xfrm flipH="1">
            <a:off x="7550481" y="2443033"/>
            <a:ext cx="836654" cy="218208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1C350-CADD-4651-841E-B609AAA6C9BB}"/>
              </a:ext>
            </a:extLst>
          </p:cNvPr>
          <p:cNvSpPr/>
          <p:nvPr/>
        </p:nvSpPr>
        <p:spPr>
          <a:xfrm>
            <a:off x="1139951" y="2301239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6301C-7066-44FD-A023-D6179B53D766}"/>
              </a:ext>
            </a:extLst>
          </p:cNvPr>
          <p:cNvSpPr txBox="1"/>
          <p:nvPr/>
        </p:nvSpPr>
        <p:spPr>
          <a:xfrm>
            <a:off x="6170703" y="1688280"/>
            <a:ext cx="553228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Does adding more data help?</a:t>
            </a: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46DAB160-3DE0-4F82-B4C8-D643AC5BE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81" t="-70" b="204"/>
          <a:stretch/>
        </p:blipFill>
        <p:spPr>
          <a:xfrm>
            <a:off x="1371600" y="1801368"/>
            <a:ext cx="3304035" cy="2930091"/>
          </a:xfrm>
          <a:prstGeom prst="rect">
            <a:avLst/>
          </a:prstGeom>
        </p:spPr>
      </p:pic>
      <p:pic>
        <p:nvPicPr>
          <p:cNvPr id="1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CF1D75-699B-4713-B0C4-E839F4C0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1" r="79458" b="61644"/>
          <a:stretch/>
        </p:blipFill>
        <p:spPr>
          <a:xfrm>
            <a:off x="4431692" y="3723156"/>
            <a:ext cx="1199911" cy="359220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A6F3F-6CB5-4685-AAED-AAE171C68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58904" r="64718" b="16438"/>
          <a:stretch/>
        </p:blipFill>
        <p:spPr>
          <a:xfrm>
            <a:off x="4516985" y="3167119"/>
            <a:ext cx="798774" cy="438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8EBFA-4745-4892-941F-B1D36C91C782}"/>
              </a:ext>
            </a:extLst>
          </p:cNvPr>
          <p:cNvSpPr txBox="1"/>
          <p:nvPr/>
        </p:nvSpPr>
        <p:spPr>
          <a:xfrm>
            <a:off x="1854083" y="4656194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Overfit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pPr algn="ctr"/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A4A80BD4-2A9A-43F3-8998-C9D21A5927AC}"/>
              </a:ext>
            </a:extLst>
          </p:cNvPr>
          <p:cNvCxnSpPr/>
          <p:nvPr/>
        </p:nvCxnSpPr>
        <p:spPr>
          <a:xfrm flipH="1">
            <a:off x="6528653" y="2662342"/>
            <a:ext cx="1105676" cy="1569869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8F0D153-26EF-414D-BCFD-316EF57005CF}"/>
              </a:ext>
            </a:extLst>
          </p:cNvPr>
          <p:cNvCxnSpPr>
            <a:cxnSpLocks/>
          </p:cNvCxnSpPr>
          <p:nvPr/>
        </p:nvCxnSpPr>
        <p:spPr>
          <a:xfrm>
            <a:off x="8374943" y="2424746"/>
            <a:ext cx="900706" cy="21211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73EDBE-6C2A-42E9-AF89-AB06A25496AB}"/>
              </a:ext>
            </a:extLst>
          </p:cNvPr>
          <p:cNvCxnSpPr>
            <a:cxnSpLocks/>
          </p:cNvCxnSpPr>
          <p:nvPr/>
        </p:nvCxnSpPr>
        <p:spPr>
          <a:xfrm>
            <a:off x="6444176" y="2298945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A8279D3-3096-41A3-AFBC-56B948993959}"/>
              </a:ext>
            </a:extLst>
          </p:cNvPr>
          <p:cNvCxnSpPr>
            <a:cxnSpLocks/>
          </p:cNvCxnSpPr>
          <p:nvPr/>
        </p:nvCxnSpPr>
        <p:spPr>
          <a:xfrm flipH="1">
            <a:off x="6444176" y="4428795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F7BE60-67E6-4FE7-ACCC-3336FF0594E1}"/>
              </a:ext>
            </a:extLst>
          </p:cNvPr>
          <p:cNvSpPr txBox="1"/>
          <p:nvPr/>
        </p:nvSpPr>
        <p:spPr>
          <a:xfrm rot="16200000">
            <a:off x="5715593" y="3081871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9C936-72B4-43E0-B45D-71979FA9A298}"/>
              </a:ext>
            </a:extLst>
          </p:cNvPr>
          <p:cNvSpPr txBox="1"/>
          <p:nvPr/>
        </p:nvSpPr>
        <p:spPr>
          <a:xfrm>
            <a:off x="7564379" y="4368527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DB18AEE-3917-47B7-AB50-D0DAABAEF888}"/>
              </a:ext>
            </a:extLst>
          </p:cNvPr>
          <p:cNvSpPr/>
          <p:nvPr/>
        </p:nvSpPr>
        <p:spPr>
          <a:xfrm>
            <a:off x="6854064" y="3889309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D82AF7-5A0F-486A-A391-27D0B4AA982E}"/>
              </a:ext>
            </a:extLst>
          </p:cNvPr>
          <p:cNvSpPr/>
          <p:nvPr/>
        </p:nvSpPr>
        <p:spPr>
          <a:xfrm>
            <a:off x="7210080" y="293368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FE594A-F5EB-42DA-8B58-A64FCA0907F8}"/>
              </a:ext>
            </a:extLst>
          </p:cNvPr>
          <p:cNvSpPr/>
          <p:nvPr/>
        </p:nvSpPr>
        <p:spPr>
          <a:xfrm>
            <a:off x="7853408" y="2540194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5D3C08D-53FC-442E-BAA1-A14A7E2079C7}"/>
              </a:ext>
            </a:extLst>
          </p:cNvPr>
          <p:cNvSpPr/>
          <p:nvPr/>
        </p:nvSpPr>
        <p:spPr>
          <a:xfrm>
            <a:off x="8715342" y="2465243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F9677A-0E41-440A-9195-F67501BE5CE4}"/>
              </a:ext>
            </a:extLst>
          </p:cNvPr>
          <p:cNvSpPr/>
          <p:nvPr/>
        </p:nvSpPr>
        <p:spPr>
          <a:xfrm>
            <a:off x="6931513" y="3384640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0E1123-68FA-4824-8EF3-734954ABC519}"/>
              </a:ext>
            </a:extLst>
          </p:cNvPr>
          <p:cNvSpPr/>
          <p:nvPr/>
        </p:nvSpPr>
        <p:spPr>
          <a:xfrm>
            <a:off x="7510633" y="2592160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6B9403-A91B-4EC9-8904-69B7C7C48907}"/>
              </a:ext>
            </a:extLst>
          </p:cNvPr>
          <p:cNvSpPr/>
          <p:nvPr/>
        </p:nvSpPr>
        <p:spPr>
          <a:xfrm>
            <a:off x="8303113" y="2354416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BEC4FA-578A-4569-BA6B-A06D090E07EE}"/>
              </a:ext>
            </a:extLst>
          </p:cNvPr>
          <p:cNvSpPr/>
          <p:nvPr/>
        </p:nvSpPr>
        <p:spPr>
          <a:xfrm>
            <a:off x="9223609" y="2555584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77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Curve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B18A4-D88D-48A4-A795-661C2B4FFA19}"/>
              </a:ext>
            </a:extLst>
          </p:cNvPr>
          <p:cNvSpPr/>
          <p:nvPr/>
        </p:nvSpPr>
        <p:spPr>
          <a:xfrm>
            <a:off x="865631" y="5337047"/>
            <a:ext cx="911901" cy="29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C7B2-BFB5-4AA0-AF5B-5E8AF3D2470C}"/>
              </a:ext>
            </a:extLst>
          </p:cNvPr>
          <p:cNvSpPr/>
          <p:nvPr/>
        </p:nvSpPr>
        <p:spPr>
          <a:xfrm>
            <a:off x="1048512" y="1459992"/>
            <a:ext cx="170078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6301C-7066-44FD-A023-D6179B53D766}"/>
              </a:ext>
            </a:extLst>
          </p:cNvPr>
          <p:cNvSpPr txBox="1"/>
          <p:nvPr/>
        </p:nvSpPr>
        <p:spPr>
          <a:xfrm>
            <a:off x="836703" y="1688280"/>
            <a:ext cx="553228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Does adding more data help?</a:t>
            </a: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EDA24D-41C6-42ED-AB56-F9ED126326FB}"/>
              </a:ext>
            </a:extLst>
          </p:cNvPr>
          <p:cNvSpPr txBox="1"/>
          <p:nvPr/>
        </p:nvSpPr>
        <p:spPr>
          <a:xfrm>
            <a:off x="836703" y="5236152"/>
            <a:ext cx="760492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More data is </a:t>
            </a:r>
            <a:r>
              <a:rPr lang="en-US" sz="2200">
                <a:solidFill>
                  <a:schemeClr val="accent1"/>
                </a:solidFill>
                <a:cs typeface="Calibri"/>
              </a:rPr>
              <a:t>likely</a:t>
            </a:r>
            <a:r>
              <a:rPr lang="en-US" sz="2200">
                <a:cs typeface="Calibri"/>
              </a:rPr>
              <a:t> to help when your model has </a:t>
            </a:r>
            <a:r>
              <a:rPr lang="en-US" sz="2200">
                <a:solidFill>
                  <a:srgbClr val="FF0000"/>
                </a:solidFill>
                <a:cs typeface="Calibri"/>
              </a:rPr>
              <a:t>high variance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E7C505F3-A049-4FE2-B2DC-45AAB4C7E234}"/>
              </a:ext>
            </a:extLst>
          </p:cNvPr>
          <p:cNvCxnSpPr>
            <a:cxnSpLocks/>
          </p:cNvCxnSpPr>
          <p:nvPr/>
        </p:nvCxnSpPr>
        <p:spPr>
          <a:xfrm flipH="1">
            <a:off x="5477841" y="2699065"/>
            <a:ext cx="836654" cy="218208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24DBFA1A-B3A2-45ED-B32E-42A824BC627D}"/>
              </a:ext>
            </a:extLst>
          </p:cNvPr>
          <p:cNvCxnSpPr/>
          <p:nvPr/>
        </p:nvCxnSpPr>
        <p:spPr>
          <a:xfrm flipH="1">
            <a:off x="4456013" y="2918374"/>
            <a:ext cx="1105676" cy="1569869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44D6EAC-96CB-4540-87DF-232D2D1ECB22}"/>
              </a:ext>
            </a:extLst>
          </p:cNvPr>
          <p:cNvCxnSpPr>
            <a:cxnSpLocks/>
          </p:cNvCxnSpPr>
          <p:nvPr/>
        </p:nvCxnSpPr>
        <p:spPr>
          <a:xfrm>
            <a:off x="6302303" y="2680778"/>
            <a:ext cx="900706" cy="21211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E78792-08B4-488F-85EE-66815FCE4A9B}"/>
              </a:ext>
            </a:extLst>
          </p:cNvPr>
          <p:cNvCxnSpPr>
            <a:cxnSpLocks/>
          </p:cNvCxnSpPr>
          <p:nvPr/>
        </p:nvCxnSpPr>
        <p:spPr>
          <a:xfrm>
            <a:off x="4371536" y="2554977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BDA0E7-EBBA-4FDE-A5D5-6FE17381B1CD}"/>
              </a:ext>
            </a:extLst>
          </p:cNvPr>
          <p:cNvCxnSpPr>
            <a:cxnSpLocks/>
          </p:cNvCxnSpPr>
          <p:nvPr/>
        </p:nvCxnSpPr>
        <p:spPr>
          <a:xfrm flipH="1">
            <a:off x="4371536" y="4684827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7340DB-65D2-42FA-B576-C0610357E270}"/>
              </a:ext>
            </a:extLst>
          </p:cNvPr>
          <p:cNvSpPr txBox="1"/>
          <p:nvPr/>
        </p:nvSpPr>
        <p:spPr>
          <a:xfrm rot="16200000">
            <a:off x="3642953" y="3337903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C6F6B3-F6E4-4354-81B5-CC973F542958}"/>
              </a:ext>
            </a:extLst>
          </p:cNvPr>
          <p:cNvSpPr txBox="1"/>
          <p:nvPr/>
        </p:nvSpPr>
        <p:spPr>
          <a:xfrm>
            <a:off x="5491739" y="462455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178AAF-0546-425A-9858-E8B0BBF1872C}"/>
              </a:ext>
            </a:extLst>
          </p:cNvPr>
          <p:cNvSpPr/>
          <p:nvPr/>
        </p:nvSpPr>
        <p:spPr>
          <a:xfrm>
            <a:off x="4781424" y="414534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8EB6BBB-81DC-47D7-95A4-57417CCC392F}"/>
              </a:ext>
            </a:extLst>
          </p:cNvPr>
          <p:cNvSpPr/>
          <p:nvPr/>
        </p:nvSpPr>
        <p:spPr>
          <a:xfrm>
            <a:off x="5137440" y="318971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1FDDC5C-58C9-431D-AD5E-014507C8AD4B}"/>
              </a:ext>
            </a:extLst>
          </p:cNvPr>
          <p:cNvSpPr/>
          <p:nvPr/>
        </p:nvSpPr>
        <p:spPr>
          <a:xfrm>
            <a:off x="5780768" y="2796226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5FE70BF-262C-4C3D-8C0E-9EEDF5B3E877}"/>
              </a:ext>
            </a:extLst>
          </p:cNvPr>
          <p:cNvSpPr/>
          <p:nvPr/>
        </p:nvSpPr>
        <p:spPr>
          <a:xfrm>
            <a:off x="6642702" y="2721275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D9874E8-9830-42CD-9C64-B0062C246F1F}"/>
              </a:ext>
            </a:extLst>
          </p:cNvPr>
          <p:cNvSpPr/>
          <p:nvPr/>
        </p:nvSpPr>
        <p:spPr>
          <a:xfrm>
            <a:off x="4858873" y="3640672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A445B5-C5E7-4EEE-B55B-6A6720977A01}"/>
              </a:ext>
            </a:extLst>
          </p:cNvPr>
          <p:cNvSpPr/>
          <p:nvPr/>
        </p:nvSpPr>
        <p:spPr>
          <a:xfrm>
            <a:off x="5437993" y="2848192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92B0A6C-6209-4CC0-86F4-05531739D4AE}"/>
              </a:ext>
            </a:extLst>
          </p:cNvPr>
          <p:cNvSpPr/>
          <p:nvPr/>
        </p:nvSpPr>
        <p:spPr>
          <a:xfrm>
            <a:off x="6230473" y="2610448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C5BE71B-9900-4AE6-9C5B-9C5B4314869F}"/>
              </a:ext>
            </a:extLst>
          </p:cNvPr>
          <p:cNvSpPr/>
          <p:nvPr/>
        </p:nvSpPr>
        <p:spPr>
          <a:xfrm>
            <a:off x="7150969" y="2811616"/>
            <a:ext cx="143656" cy="14365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C9053096-EC3A-4C75-B343-CFBBD6A4AF08}"/>
              </a:ext>
            </a:extLst>
          </p:cNvPr>
          <p:cNvCxnSpPr/>
          <p:nvPr/>
        </p:nvCxnSpPr>
        <p:spPr>
          <a:xfrm flipH="1">
            <a:off x="1097117" y="3192694"/>
            <a:ext cx="959372" cy="1301645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90D39F83-99D6-47F5-9011-C1EE65DD6AEB}"/>
              </a:ext>
            </a:extLst>
          </p:cNvPr>
          <p:cNvCxnSpPr>
            <a:cxnSpLocks/>
          </p:cNvCxnSpPr>
          <p:nvPr/>
        </p:nvCxnSpPr>
        <p:spPr>
          <a:xfrm flipH="1">
            <a:off x="2009018" y="2436939"/>
            <a:ext cx="934389" cy="758253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3165507-2185-4AF4-ADC4-667DB8D2CC9F}"/>
              </a:ext>
            </a:extLst>
          </p:cNvPr>
          <p:cNvCxnSpPr>
            <a:cxnSpLocks/>
          </p:cNvCxnSpPr>
          <p:nvPr/>
        </p:nvCxnSpPr>
        <p:spPr>
          <a:xfrm>
            <a:off x="2943407" y="2436938"/>
            <a:ext cx="851938" cy="608352"/>
          </a:xfrm>
          <a:prstGeom prst="curved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6E3640C-6E7A-4699-983D-4CAA80A666E6}"/>
              </a:ext>
            </a:extLst>
          </p:cNvPr>
          <p:cNvCxnSpPr>
            <a:cxnSpLocks/>
          </p:cNvCxnSpPr>
          <p:nvPr/>
        </p:nvCxnSpPr>
        <p:spPr>
          <a:xfrm>
            <a:off x="1012640" y="2561073"/>
            <a:ext cx="6247" cy="212360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57C2207-645B-4AAF-A93E-B1B370CB79E8}"/>
              </a:ext>
            </a:extLst>
          </p:cNvPr>
          <p:cNvCxnSpPr>
            <a:cxnSpLocks/>
          </p:cNvCxnSpPr>
          <p:nvPr/>
        </p:nvCxnSpPr>
        <p:spPr>
          <a:xfrm flipH="1">
            <a:off x="1012640" y="4690923"/>
            <a:ext cx="2816898" cy="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28CED9C-787F-4524-80D5-6562B7D2942C}"/>
              </a:ext>
            </a:extLst>
          </p:cNvPr>
          <p:cNvSpPr txBox="1"/>
          <p:nvPr/>
        </p:nvSpPr>
        <p:spPr>
          <a:xfrm rot="16200000">
            <a:off x="284057" y="3343999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($)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D49CF2-043C-42E3-8D03-1FB17E747F64}"/>
              </a:ext>
            </a:extLst>
          </p:cNvPr>
          <p:cNvSpPr txBox="1"/>
          <p:nvPr/>
        </p:nvSpPr>
        <p:spPr>
          <a:xfrm>
            <a:off x="2132843" y="4630655"/>
            <a:ext cx="1044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Size (ft)</a:t>
            </a: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C80FF9F-2ADE-4C19-BAD9-BCF2D910F5AC}"/>
              </a:ext>
            </a:extLst>
          </p:cNvPr>
          <p:cNvSpPr/>
          <p:nvPr/>
        </p:nvSpPr>
        <p:spPr>
          <a:xfrm>
            <a:off x="1422528" y="4151437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C01D811-D947-4B0B-8A0C-6CAED6914379}"/>
              </a:ext>
            </a:extLst>
          </p:cNvPr>
          <p:cNvSpPr/>
          <p:nvPr/>
        </p:nvSpPr>
        <p:spPr>
          <a:xfrm>
            <a:off x="1778544" y="3195813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B5A8A6D-3FC8-4C41-BCDF-B103C2C593A3}"/>
              </a:ext>
            </a:extLst>
          </p:cNvPr>
          <p:cNvSpPr/>
          <p:nvPr/>
        </p:nvSpPr>
        <p:spPr>
          <a:xfrm>
            <a:off x="2421872" y="2802322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D39809A-886F-464E-AF21-099E93C5643E}"/>
              </a:ext>
            </a:extLst>
          </p:cNvPr>
          <p:cNvSpPr/>
          <p:nvPr/>
        </p:nvSpPr>
        <p:spPr>
          <a:xfrm>
            <a:off x="3283806" y="2727371"/>
            <a:ext cx="143656" cy="143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98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Things You Can 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Get more data</a:t>
            </a:r>
          </a:p>
          <a:p>
            <a:pPr lvl="1"/>
            <a:r>
              <a:rPr lang="en-US">
                <a:cs typeface="Calibri"/>
              </a:rPr>
              <a:t>When you have</a:t>
            </a:r>
            <a:r>
              <a:rPr lang="en-US">
                <a:solidFill>
                  <a:srgbClr val="FF0000"/>
                </a:solidFill>
                <a:cs typeface="Calibri"/>
              </a:rPr>
              <a:t> high variance</a:t>
            </a:r>
          </a:p>
          <a:p>
            <a:r>
              <a:rPr lang="en-US" dirty="0">
                <a:cs typeface="Calibri"/>
              </a:rPr>
              <a:t>Try different features</a:t>
            </a:r>
          </a:p>
          <a:p>
            <a:pPr lvl="1"/>
            <a:r>
              <a:rPr lang="en-US">
                <a:cs typeface="Calibri"/>
              </a:rPr>
              <a:t>Adding feature helps fix </a:t>
            </a:r>
            <a:r>
              <a:rPr lang="en-US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lvl="1"/>
            <a:r>
              <a:rPr lang="en-US">
                <a:cs typeface="Calibri"/>
              </a:rPr>
              <a:t>Using smaller sets of feature fix </a:t>
            </a:r>
            <a:r>
              <a:rPr lang="en-US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r>
              <a:rPr lang="en-US" dirty="0">
                <a:cs typeface="Calibri"/>
              </a:rPr>
              <a:t>Try tuning your hyperparameter</a:t>
            </a:r>
          </a:p>
          <a:p>
            <a:pPr lvl="1"/>
            <a:r>
              <a:rPr lang="en-US">
                <a:cs typeface="Calibri"/>
              </a:rPr>
              <a:t>Decrease regularization when </a:t>
            </a:r>
            <a:r>
              <a:rPr lang="en-US">
                <a:solidFill>
                  <a:srgbClr val="FF0000"/>
                </a:solidFill>
                <a:cs typeface="Calibri"/>
              </a:rPr>
              <a:t>bias is high</a:t>
            </a:r>
          </a:p>
          <a:p>
            <a:pPr lvl="1"/>
            <a:r>
              <a:rPr lang="en-US">
                <a:cs typeface="Calibri"/>
              </a:rPr>
              <a:t>Increase regularization when </a:t>
            </a:r>
            <a:r>
              <a:rPr lang="en-US">
                <a:solidFill>
                  <a:srgbClr val="FF0000"/>
                </a:solidFill>
                <a:cs typeface="Calibri"/>
              </a:rPr>
              <a:t>variance is high</a:t>
            </a:r>
          </a:p>
        </p:txBody>
      </p:sp>
    </p:spTree>
    <p:extLst>
      <p:ext uri="{BB962C8B-B14F-4D97-AF65-F5344CB8AC3E}">
        <p14:creationId xmlns:p14="http://schemas.microsoft.com/office/powerpoint/2010/main" val="2062787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Things You Can 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Get more data</a:t>
            </a:r>
          </a:p>
          <a:p>
            <a:pPr lvl="1"/>
            <a:r>
              <a:rPr lang="en-US" dirty="0">
                <a:cs typeface="Calibri"/>
              </a:rPr>
              <a:t>When you have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high variance</a:t>
            </a:r>
          </a:p>
          <a:p>
            <a:r>
              <a:rPr lang="en-US" dirty="0">
                <a:cs typeface="Calibri"/>
              </a:rPr>
              <a:t>Try different features</a:t>
            </a:r>
          </a:p>
          <a:p>
            <a:pPr lvl="1"/>
            <a:r>
              <a:rPr lang="en-US" dirty="0">
                <a:cs typeface="Calibri"/>
              </a:rPr>
              <a:t>Adding feature helps fix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high bias</a:t>
            </a:r>
          </a:p>
          <a:p>
            <a:pPr lvl="1"/>
            <a:r>
              <a:rPr lang="en-US" dirty="0">
                <a:cs typeface="Calibri"/>
              </a:rPr>
              <a:t>Using smaller sets of feature fix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high variance</a:t>
            </a:r>
          </a:p>
          <a:p>
            <a:r>
              <a:rPr lang="en-US" dirty="0">
                <a:cs typeface="Calibri"/>
              </a:rPr>
              <a:t>Try tuning your hyperparameter</a:t>
            </a:r>
          </a:p>
          <a:p>
            <a:pPr lvl="1"/>
            <a:r>
              <a:rPr lang="en-US" dirty="0">
                <a:cs typeface="Calibri"/>
              </a:rPr>
              <a:t>Decrease regularization when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bias is high</a:t>
            </a:r>
          </a:p>
          <a:p>
            <a:pPr lvl="1"/>
            <a:r>
              <a:rPr lang="en-US" dirty="0">
                <a:cs typeface="Calibri"/>
              </a:rPr>
              <a:t>Increase regularization when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variance is high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cs typeface="Calibri"/>
              </a:rPr>
              <a:t>Analyze your model before you act</a:t>
            </a:r>
          </a:p>
        </p:txBody>
      </p:sp>
    </p:spTree>
    <p:extLst>
      <p:ext uri="{BB962C8B-B14F-4D97-AF65-F5344CB8AC3E}">
        <p14:creationId xmlns:p14="http://schemas.microsoft.com/office/powerpoint/2010/main" val="132628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Debugging a learning algorithm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29C777-906C-47D6-B1A5-53923059E7C1}"/>
              </a:ext>
            </a:extLst>
          </p:cNvPr>
          <p:cNvSpPr txBox="1">
            <a:spLocks/>
          </p:cNvSpPr>
          <p:nvPr/>
        </p:nvSpPr>
        <p:spPr>
          <a:xfrm>
            <a:off x="838200" y="3148457"/>
            <a:ext cx="10515600" cy="3028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You have built you awesome linear regression model predicting price</a:t>
            </a:r>
          </a:p>
          <a:p>
            <a:r>
              <a:rPr lang="en-US" dirty="0">
                <a:cs typeface="Calibri"/>
              </a:rPr>
              <a:t>Work perfectly on you testing data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Then it fails miserably when you test it on the new data you collected</a:t>
            </a: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What to do now?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14" name="Picture 14" descr="A drawing of a person&#10;&#10;Description generated with high confidence">
            <a:extLst>
              <a:ext uri="{FF2B5EF4-FFF2-40B4-BE49-F238E27FC236}">
                <a16:creationId xmlns:a16="http://schemas.microsoft.com/office/drawing/2014/main" id="{395B9656-3375-472B-B757-2D369C49D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617" y="1595279"/>
            <a:ext cx="7646670" cy="1160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1F50C-F763-4FEC-8578-41AA94946C43}"/>
              </a:ext>
            </a:extLst>
          </p:cNvPr>
          <p:cNvSpPr txBox="1"/>
          <p:nvPr/>
        </p:nvSpPr>
        <p:spPr>
          <a:xfrm>
            <a:off x="10133351" y="6485745"/>
            <a:ext cx="20561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Andrew Ng</a:t>
            </a:r>
          </a:p>
        </p:txBody>
      </p:sp>
    </p:spTree>
    <p:extLst>
      <p:ext uri="{BB962C8B-B14F-4D97-AF65-F5344CB8AC3E}">
        <p14:creationId xmlns:p14="http://schemas.microsoft.com/office/powerpoint/2010/main" val="23824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Things You Can 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Get more data</a:t>
            </a:r>
          </a:p>
          <a:p>
            <a:r>
              <a:rPr lang="en-US" dirty="0">
                <a:cs typeface="Calibri"/>
              </a:rPr>
              <a:t>Try different features</a:t>
            </a:r>
          </a:p>
          <a:p>
            <a:r>
              <a:rPr lang="en-US" dirty="0">
                <a:cs typeface="Calibri"/>
              </a:rPr>
              <a:t>Try tuning your hyperparameter</a:t>
            </a:r>
          </a:p>
        </p:txBody>
      </p:sp>
    </p:spTree>
    <p:extLst>
      <p:ext uri="{BB962C8B-B14F-4D97-AF65-F5344CB8AC3E}">
        <p14:creationId xmlns:p14="http://schemas.microsoft.com/office/powerpoint/2010/main" val="142570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Things You Can 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Get more data</a:t>
            </a:r>
          </a:p>
          <a:p>
            <a:r>
              <a:rPr lang="en-US" dirty="0">
                <a:cs typeface="Calibri"/>
              </a:rPr>
              <a:t>Try different features</a:t>
            </a:r>
          </a:p>
          <a:p>
            <a:r>
              <a:rPr lang="en-US" dirty="0">
                <a:cs typeface="Calibri"/>
              </a:rPr>
              <a:t>Try tuning your hyperparameter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But which should I try first?</a:t>
            </a:r>
          </a:p>
        </p:txBody>
      </p:sp>
    </p:spTree>
    <p:extLst>
      <p:ext uri="{BB962C8B-B14F-4D97-AF65-F5344CB8AC3E}">
        <p14:creationId xmlns:p14="http://schemas.microsoft.com/office/powerpoint/2010/main" val="315382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Diagnosing Machine Learning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Figure out what is wrong first</a:t>
            </a:r>
          </a:p>
          <a:p>
            <a:r>
              <a:rPr lang="en-US" dirty="0">
                <a:cs typeface="Calibri"/>
              </a:rPr>
              <a:t>Diagnosing your system takes time, but it can save your time as well</a:t>
            </a:r>
          </a:p>
          <a:p>
            <a:r>
              <a:rPr lang="en-US">
                <a:cs typeface="Calibri"/>
              </a:rPr>
              <a:t>Ultimate goal: </a:t>
            </a:r>
            <a:r>
              <a:rPr lang="en-US">
                <a:solidFill>
                  <a:srgbClr val="FF0000"/>
                </a:solidFill>
                <a:cs typeface="Calibri"/>
              </a:rPr>
              <a:t>low generalization error</a:t>
            </a:r>
          </a:p>
        </p:txBody>
      </p:sp>
    </p:spTree>
    <p:extLst>
      <p:ext uri="{BB962C8B-B14F-4D97-AF65-F5344CB8AC3E}">
        <p14:creationId xmlns:p14="http://schemas.microsoft.com/office/powerpoint/2010/main" val="203239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074-C44B-4E5D-8123-9CCDD9F9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Diagnosing Machine Learning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D894-FD7B-4B64-8461-D2E9E664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Figure out what is wrong first</a:t>
            </a:r>
          </a:p>
          <a:p>
            <a:r>
              <a:rPr lang="en-US" dirty="0">
                <a:cs typeface="Calibri"/>
              </a:rPr>
              <a:t>Diagnosing your system takes time, but it can save your time as well</a:t>
            </a:r>
          </a:p>
          <a:p>
            <a:r>
              <a:rPr lang="en-US">
                <a:cs typeface="Calibri"/>
              </a:rPr>
              <a:t>Ultimate goal: </a:t>
            </a:r>
            <a:r>
              <a:rPr lang="en-US">
                <a:solidFill>
                  <a:srgbClr val="FF0000"/>
                </a:solidFill>
                <a:cs typeface="Calibri"/>
              </a:rPr>
              <a:t>low generalization error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D5ED5D4-BF3A-48A0-BB01-958C3413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0" t="100" b="52595"/>
          <a:stretch/>
        </p:blipFill>
        <p:spPr>
          <a:xfrm>
            <a:off x="1045964" y="3516542"/>
            <a:ext cx="5472665" cy="2578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0AA577-D791-417D-AB8F-E6C5D4944487}"/>
              </a:ext>
            </a:extLst>
          </p:cNvPr>
          <p:cNvSpPr txBox="1"/>
          <p:nvPr/>
        </p:nvSpPr>
        <p:spPr>
          <a:xfrm>
            <a:off x="10439400" y="6485745"/>
            <a:ext cx="175010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reddit?</a:t>
            </a:r>
          </a:p>
        </p:txBody>
      </p:sp>
    </p:spTree>
    <p:extLst>
      <p:ext uri="{BB962C8B-B14F-4D97-AF65-F5344CB8AC3E}">
        <p14:creationId xmlns:p14="http://schemas.microsoft.com/office/powerpoint/2010/main" val="206552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Diagnosing ML System</vt:lpstr>
      <vt:lpstr>Today's Lectures</vt:lpstr>
      <vt:lpstr>Debugging a learning algorithm</vt:lpstr>
      <vt:lpstr>Debugging a learning algorithm</vt:lpstr>
      <vt:lpstr>Debugging a learning algorithm</vt:lpstr>
      <vt:lpstr>Things You Can Try</vt:lpstr>
      <vt:lpstr>Things You Can Try</vt:lpstr>
      <vt:lpstr>Diagnosing Machine Learning System</vt:lpstr>
      <vt:lpstr>Diagnosing Machine Learning System</vt:lpstr>
      <vt:lpstr>Diagnosing Machine Learning System</vt:lpstr>
      <vt:lpstr>Problem: Fail to Generalize </vt:lpstr>
      <vt:lpstr>Evaluate Your Hypothesis</vt:lpstr>
      <vt:lpstr>Evaluate Your Hypothesis</vt:lpstr>
      <vt:lpstr>Evaluate Your Hypothesis</vt:lpstr>
      <vt:lpstr>Model Selection</vt:lpstr>
      <vt:lpstr>Model Selection</vt:lpstr>
      <vt:lpstr>Model Selection</vt:lpstr>
      <vt:lpstr>Model Selection</vt:lpstr>
      <vt:lpstr>Model Selection</vt:lpstr>
      <vt:lpstr>Bias/Variance Trade-off</vt:lpstr>
      <vt:lpstr>Bias/Variance Trade-off</vt:lpstr>
      <vt:lpstr>Bias/Variance Trade-off</vt:lpstr>
      <vt:lpstr>Linear Regression with Regularization</vt:lpstr>
      <vt:lpstr>Bias / Variance Trade-off</vt:lpstr>
      <vt:lpstr>Bias / Variance Trade-off</vt:lpstr>
      <vt:lpstr>Bias / Variance Trade-off with Regularization</vt:lpstr>
      <vt:lpstr>Bias / Variance Trade-off with Regularization</vt:lpstr>
      <vt:lpstr>Problem: Fail to Generalize </vt:lpstr>
      <vt:lpstr>Problem: Fail to Generalize </vt:lpstr>
      <vt:lpstr>Problem: Fail to Generalize </vt:lpstr>
      <vt:lpstr>Learning Curve</vt:lpstr>
      <vt:lpstr>Learning Curve</vt:lpstr>
      <vt:lpstr>Learning Curve</vt:lpstr>
      <vt:lpstr>Learning Curve</vt:lpstr>
      <vt:lpstr>Learning Curve</vt:lpstr>
      <vt:lpstr>Learning Curve</vt:lpstr>
      <vt:lpstr>Learning Curve</vt:lpstr>
      <vt:lpstr>Learning Curve</vt:lpstr>
      <vt:lpstr>Learning Curve</vt:lpstr>
      <vt:lpstr>Learning Curve</vt:lpstr>
      <vt:lpstr>Learning Curve</vt:lpstr>
      <vt:lpstr>Things You Can Try</vt:lpstr>
      <vt:lpstr>Things You Can 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1313</cp:revision>
  <dcterms:created xsi:type="dcterms:W3CDTF">2013-07-15T20:26:40Z</dcterms:created>
  <dcterms:modified xsi:type="dcterms:W3CDTF">2019-03-04T06:08:59Z</dcterms:modified>
</cp:coreProperties>
</file>