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9" r:id="rId2"/>
    <p:sldId id="602" r:id="rId3"/>
    <p:sldId id="720" r:id="rId4"/>
    <p:sldId id="722" r:id="rId5"/>
    <p:sldId id="723" r:id="rId6"/>
    <p:sldId id="724" r:id="rId7"/>
    <p:sldId id="725" r:id="rId8"/>
    <p:sldId id="726" r:id="rId9"/>
    <p:sldId id="727" r:id="rId10"/>
    <p:sldId id="728" r:id="rId11"/>
    <p:sldId id="729" r:id="rId12"/>
    <p:sldId id="730" r:id="rId13"/>
    <p:sldId id="731" r:id="rId14"/>
    <p:sldId id="732" r:id="rId15"/>
    <p:sldId id="733" r:id="rId16"/>
    <p:sldId id="734" r:id="rId17"/>
    <p:sldId id="735" r:id="rId18"/>
    <p:sldId id="736" r:id="rId19"/>
    <p:sldId id="737" r:id="rId20"/>
    <p:sldId id="738" r:id="rId21"/>
    <p:sldId id="739" r:id="rId22"/>
    <p:sldId id="740" r:id="rId23"/>
    <p:sldId id="741" r:id="rId24"/>
    <p:sldId id="742" r:id="rId25"/>
    <p:sldId id="743" r:id="rId26"/>
    <p:sldId id="744" r:id="rId27"/>
    <p:sldId id="745" r:id="rId28"/>
    <p:sldId id="746" r:id="rId29"/>
    <p:sldId id="747" r:id="rId30"/>
    <p:sldId id="750" r:id="rId31"/>
    <p:sldId id="794" r:id="rId32"/>
    <p:sldId id="749" r:id="rId33"/>
    <p:sldId id="763" r:id="rId34"/>
    <p:sldId id="764" r:id="rId35"/>
    <p:sldId id="762" r:id="rId36"/>
    <p:sldId id="765" r:id="rId37"/>
    <p:sldId id="761" r:id="rId38"/>
    <p:sldId id="766" r:id="rId39"/>
    <p:sldId id="767" r:id="rId40"/>
    <p:sldId id="768" r:id="rId41"/>
    <p:sldId id="769" r:id="rId42"/>
    <p:sldId id="779" r:id="rId43"/>
    <p:sldId id="770" r:id="rId44"/>
    <p:sldId id="771" r:id="rId45"/>
    <p:sldId id="772" r:id="rId46"/>
    <p:sldId id="773" r:id="rId47"/>
    <p:sldId id="774" r:id="rId48"/>
    <p:sldId id="776" r:id="rId49"/>
    <p:sldId id="778" r:id="rId50"/>
    <p:sldId id="775" r:id="rId51"/>
    <p:sldId id="780" r:id="rId52"/>
    <p:sldId id="757" r:id="rId53"/>
    <p:sldId id="758" r:id="rId54"/>
    <p:sldId id="753" r:id="rId55"/>
    <p:sldId id="781" r:id="rId56"/>
    <p:sldId id="782" r:id="rId57"/>
    <p:sldId id="783" r:id="rId58"/>
    <p:sldId id="785" r:id="rId59"/>
    <p:sldId id="784" r:id="rId60"/>
    <p:sldId id="787" r:id="rId61"/>
    <p:sldId id="788" r:id="rId62"/>
    <p:sldId id="789" r:id="rId63"/>
    <p:sldId id="790" r:id="rId64"/>
    <p:sldId id="754" r:id="rId65"/>
    <p:sldId id="760" r:id="rId66"/>
    <p:sldId id="791" r:id="rId67"/>
    <p:sldId id="793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000000"/>
    <a:srgbClr val="00B05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19" autoAdjust="0"/>
  </p:normalViewPr>
  <p:slideViewPr>
    <p:cSldViewPr snapToGrid="0">
      <p:cViewPr varScale="1">
        <p:scale>
          <a:sx n="86" d="100"/>
          <a:sy n="86" d="100"/>
        </p:scale>
        <p:origin x="11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C4B82-B9E5-4507-B0D3-1B63853EC58B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D48BE-267D-4B59-ADE4-43764D46B7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61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48BE-267D-4B59-ADE4-43764D46B7C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170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189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48BE-267D-4B59-ADE4-43764D46B7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61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48BE-267D-4B59-ADE4-43764D46B7C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27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48BE-267D-4B59-ADE4-43764D46B7C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969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48BE-267D-4B59-ADE4-43764D46B7C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83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48BE-267D-4B59-ADE4-43764D46B7C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22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48BE-267D-4B59-ADE4-43764D46B7C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2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48BE-267D-4B59-ADE4-43764D46B7C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93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48BE-267D-4B59-ADE4-43764D46B7C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0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8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0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9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2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8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1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30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9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3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4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99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A9F2-1FBE-4FC8-AA3B-1FA735F42119}" type="datetimeFigureOut">
              <a:rPr lang="en-US" smtClean="0"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D9C61-DA70-48B3-8DF6-F8AF6E52F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s.stanford.edu/people/karpathy/svmjs/demo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5" Type="http://schemas.openxmlformats.org/officeDocument/2006/relationships/image" Target="../media/image53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5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9.png"/><Relationship Id="rId7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image" Target="../media/image60.png"/><Relationship Id="rId9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95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0.png"/><Relationship Id="rId10" Type="http://schemas.openxmlformats.org/officeDocument/2006/relationships/image" Target="../media/image131.png"/><Relationship Id="rId4" Type="http://schemas.openxmlformats.org/officeDocument/2006/relationships/image" Target="../media/image118.png"/><Relationship Id="rId9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95.png"/><Relationship Id="rId7" Type="http://schemas.openxmlformats.org/officeDocument/2006/relationships/image" Target="../media/image128.png"/><Relationship Id="rId12" Type="http://schemas.openxmlformats.org/officeDocument/2006/relationships/image" Target="../media/image13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6.png"/><Relationship Id="rId5" Type="http://schemas.openxmlformats.org/officeDocument/2006/relationships/image" Target="../media/image120.png"/><Relationship Id="rId10" Type="http://schemas.openxmlformats.org/officeDocument/2006/relationships/image" Target="../media/image131.png"/><Relationship Id="rId4" Type="http://schemas.openxmlformats.org/officeDocument/2006/relationships/image" Target="../media/image118.png"/><Relationship Id="rId9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95.png"/><Relationship Id="rId7" Type="http://schemas.openxmlformats.org/officeDocument/2006/relationships/image" Target="../media/image14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2.png"/><Relationship Id="rId4" Type="http://schemas.openxmlformats.org/officeDocument/2006/relationships/image" Target="../media/image120.png"/><Relationship Id="rId9" Type="http://schemas.openxmlformats.org/officeDocument/2006/relationships/image" Target="../media/image141.png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26" Type="http://schemas.openxmlformats.org/officeDocument/2006/relationships/image" Target="../media/image167.png"/><Relationship Id="rId21" Type="http://schemas.openxmlformats.org/officeDocument/2006/relationships/image" Target="../media/image162.png"/><Relationship Id="rId34" Type="http://schemas.openxmlformats.org/officeDocument/2006/relationships/image" Target="../media/image176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5" Type="http://schemas.openxmlformats.org/officeDocument/2006/relationships/image" Target="../media/image166.png"/><Relationship Id="rId33" Type="http://schemas.openxmlformats.org/officeDocument/2006/relationships/image" Target="../media/image175.png"/><Relationship Id="rId2" Type="http://schemas.openxmlformats.org/officeDocument/2006/relationships/image" Target="../media/image143.png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29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24" Type="http://schemas.openxmlformats.org/officeDocument/2006/relationships/image" Target="../media/image165.png"/><Relationship Id="rId32" Type="http://schemas.openxmlformats.org/officeDocument/2006/relationships/image" Target="../media/image174.png"/><Relationship Id="rId37" Type="http://schemas.openxmlformats.org/officeDocument/2006/relationships/image" Target="../media/image179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23" Type="http://schemas.openxmlformats.org/officeDocument/2006/relationships/image" Target="../media/image164.png"/><Relationship Id="rId28" Type="http://schemas.openxmlformats.org/officeDocument/2006/relationships/image" Target="../media/image169.png"/><Relationship Id="rId36" Type="http://schemas.openxmlformats.org/officeDocument/2006/relationships/image" Target="../media/image178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31" Type="http://schemas.openxmlformats.org/officeDocument/2006/relationships/image" Target="../media/image173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Relationship Id="rId22" Type="http://schemas.openxmlformats.org/officeDocument/2006/relationships/image" Target="../media/image163.png"/><Relationship Id="rId27" Type="http://schemas.openxmlformats.org/officeDocument/2006/relationships/image" Target="../media/image168.png"/><Relationship Id="rId30" Type="http://schemas.openxmlformats.org/officeDocument/2006/relationships/image" Target="../media/image172.png"/><Relationship Id="rId35" Type="http://schemas.openxmlformats.org/officeDocument/2006/relationships/image" Target="../media/image177.png"/><Relationship Id="rId8" Type="http://schemas.openxmlformats.org/officeDocument/2006/relationships/image" Target="../media/image149.png"/><Relationship Id="rId3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tp.cs.nyu.edu/~fergus/papers/zeilerECCV2014.pdf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png"/><Relationship Id="rId18" Type="http://schemas.openxmlformats.org/officeDocument/2006/relationships/image" Target="../media/image217.png"/><Relationship Id="rId3" Type="http://schemas.openxmlformats.org/officeDocument/2006/relationships/image" Target="../media/image202.png"/><Relationship Id="rId21" Type="http://schemas.openxmlformats.org/officeDocument/2006/relationships/image" Target="../media/image220.png"/><Relationship Id="rId7" Type="http://schemas.openxmlformats.org/officeDocument/2006/relationships/image" Target="../media/image206.png"/><Relationship Id="rId12" Type="http://schemas.openxmlformats.org/officeDocument/2006/relationships/image" Target="../media/image211.png"/><Relationship Id="rId17" Type="http://schemas.openxmlformats.org/officeDocument/2006/relationships/image" Target="../media/image216.png"/><Relationship Id="rId2" Type="http://schemas.openxmlformats.org/officeDocument/2006/relationships/image" Target="../media/image201.png"/><Relationship Id="rId16" Type="http://schemas.openxmlformats.org/officeDocument/2006/relationships/image" Target="../media/image215.pn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5" Type="http://schemas.openxmlformats.org/officeDocument/2006/relationships/image" Target="../media/image204.png"/><Relationship Id="rId15" Type="http://schemas.openxmlformats.org/officeDocument/2006/relationships/image" Target="../media/image214.png"/><Relationship Id="rId10" Type="http://schemas.openxmlformats.org/officeDocument/2006/relationships/image" Target="../media/image209.png"/><Relationship Id="rId19" Type="http://schemas.openxmlformats.org/officeDocument/2006/relationships/image" Target="../media/image218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Relationship Id="rId14" Type="http://schemas.openxmlformats.org/officeDocument/2006/relationships/image" Target="../media/image2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947" y="1122363"/>
            <a:ext cx="10956103" cy="2387600"/>
          </a:xfrm>
        </p:spPr>
        <p:txBody>
          <a:bodyPr>
            <a:noAutofit/>
          </a:bodyPr>
          <a:lstStyle/>
          <a:p>
            <a:r>
              <a:rPr lang="en-US" sz="8000" dirty="0" smtClean="0"/>
              <a:t>Neural </a:t>
            </a:r>
            <a:r>
              <a:rPr lang="en-US" sz="8000" dirty="0" smtClean="0"/>
              <a:t>Networks </a:t>
            </a:r>
            <a:r>
              <a:rPr lang="en-US" sz="8000" dirty="0" smtClean="0"/>
              <a:t>I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5599280"/>
            <a:ext cx="9144000" cy="1166185"/>
          </a:xfrm>
        </p:spPr>
        <p:txBody>
          <a:bodyPr>
            <a:noAutofit/>
          </a:bodyPr>
          <a:lstStyle/>
          <a:p>
            <a:r>
              <a:rPr lang="en-US" sz="3600" dirty="0" smtClean="0"/>
              <a:t>Jia-Bin Huang</a:t>
            </a:r>
          </a:p>
          <a:p>
            <a:r>
              <a:rPr lang="en-US" sz="3600" dirty="0" smtClean="0"/>
              <a:t>Virginia Tech</a:t>
            </a:r>
            <a:endParaRPr lang="en-US" sz="36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445413" y="6373019"/>
            <a:ext cx="1756612" cy="392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Spring 2019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10027" y="6373019"/>
            <a:ext cx="3068053" cy="392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ECE-5424G / CS-5824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 smtClean="0"/>
                  <a:t> corresponds to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ad>
                            <m:radPr>
                              <m:degHide m:val="on"/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t="-3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680" y="3394523"/>
            <a:ext cx="7544639" cy="3238099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362941" y="6492875"/>
            <a:ext cx="2829059" cy="462053"/>
          </a:xfrm>
        </p:spPr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Slide credit: Maria-Florina </a:t>
            </a:r>
            <a:r>
              <a:rPr lang="en-US" sz="1400" dirty="0" err="1">
                <a:solidFill>
                  <a:schemeClr val="tx1"/>
                </a:solidFill>
              </a:rPr>
              <a:t>Balcan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74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kernels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973281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 smtClean="0"/>
                  <a:t>Linear kernel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3600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3600" dirty="0" smtClean="0"/>
              </a:p>
              <a:p>
                <a:r>
                  <a:rPr lang="en-US" sz="3600" dirty="0" smtClean="0"/>
                  <a:t>Gaussian (Radial basis function) kernel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i="1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600" b="0" i="1" dirty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dirty="0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600" b="0" i="1" dirty="0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dirty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sz="3600" b="0" i="1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600" dirty="0" smtClean="0"/>
              </a:p>
              <a:p>
                <a:r>
                  <a:rPr lang="en-US" sz="3600" dirty="0" smtClean="0"/>
                  <a:t>Sigmoid kernel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i="1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dirty="0" smtClean="0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sz="3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dirty="0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6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973281"/>
              </a:xfrm>
              <a:blipFill>
                <a:blip r:embed="rId2"/>
                <a:stretch>
                  <a:fillRect l="-162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086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new kernels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Positive scaling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Exponentiation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Addition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Multiplication with function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Multiplication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043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8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decision boundary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                                           Predict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 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if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b="0" dirty="0" smtClean="0"/>
                  <a:t>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 smtClean="0"/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+⋯≥0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:endParaRPr lang="en-US" b="0" dirty="0" smtClean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⋯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Is there a different/better choice of the 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⋯</m:t>
                    </m:r>
                  </m:oMath>
                </a14:m>
                <a:r>
                  <a:rPr lang="en-US" dirty="0" smtClean="0"/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38200" y="1823571"/>
            <a:ext cx="3289300" cy="1872129"/>
            <a:chOff x="838200" y="1823571"/>
            <a:chExt cx="3289300" cy="243391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172637" y="1823571"/>
              <a:ext cx="0" cy="2433918"/>
            </a:xfrm>
            <a:prstGeom prst="line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838200" y="3931641"/>
              <a:ext cx="3289300" cy="1"/>
            </a:xfrm>
            <a:prstGeom prst="line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27500" y="3172480"/>
                <a:ext cx="6125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500" y="3172480"/>
                <a:ext cx="61254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38200" y="1325751"/>
                <a:ext cx="6208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25751"/>
                <a:ext cx="62081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ultiply 9"/>
          <p:cNvSpPr/>
          <p:nvPr/>
        </p:nvSpPr>
        <p:spPr>
          <a:xfrm>
            <a:off x="1912706" y="2305996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2098984" y="1849805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2579968" y="2216518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2237062" y="2396152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2940049" y="2272899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2709081" y="2752124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3301486" y="2843829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04836" y="1698964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05690" y="1470561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04861" y="1698964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181071" y="1595762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90717" y="2470018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977493" y="3023839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55683" y="2973690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423045" y="2552044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677717" y="2182810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309004" y="2132380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504847" y="1432268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281617" y="2051094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08645" y="3066653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663452" y="3147461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76344" y="1825624"/>
                <a:ext cx="6747356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Give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, compute new features depending on proximity to landmarks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similarity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similarity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similarity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>
                    <a:latin typeface="Calibri (Body)"/>
                  </a:rPr>
                  <a:t>Gaussian kernel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similarity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76344" y="1825624"/>
                <a:ext cx="6747356" cy="5032375"/>
              </a:xfrm>
              <a:blipFill>
                <a:blip r:embed="rId2"/>
                <a:stretch>
                  <a:fillRect l="-1897" t="-1937" r="-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838200" y="1825625"/>
            <a:ext cx="4563399" cy="2771775"/>
            <a:chOff x="838200" y="1825625"/>
            <a:chExt cx="3901840" cy="2369949"/>
          </a:xfrm>
        </p:grpSpPr>
        <p:grpSp>
          <p:nvGrpSpPr>
            <p:cNvPr id="4" name="Group 3"/>
            <p:cNvGrpSpPr/>
            <p:nvPr/>
          </p:nvGrpSpPr>
          <p:grpSpPr>
            <a:xfrm>
              <a:off x="838200" y="2323445"/>
              <a:ext cx="3289300" cy="1872129"/>
              <a:chOff x="838200" y="1823571"/>
              <a:chExt cx="3289300" cy="2433918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1172637" y="1823571"/>
                <a:ext cx="0" cy="2433918"/>
              </a:xfrm>
              <a:prstGeom prst="line">
                <a:avLst/>
              </a:prstGeom>
              <a:ln w="38100">
                <a:headEnd type="arrow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flipV="1">
                <a:off x="838200" y="3931641"/>
                <a:ext cx="3289300" cy="1"/>
              </a:xfrm>
              <a:prstGeom prst="line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4127500" y="3672354"/>
                  <a:ext cx="61254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7500" y="3672354"/>
                  <a:ext cx="612540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838200" y="1825625"/>
                  <a:ext cx="62081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825625"/>
                  <a:ext cx="620811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3265415" y="2205443"/>
                  <a:ext cx="664200" cy="462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5415" y="2205443"/>
                  <a:ext cx="664200" cy="462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2720992" y="3376259"/>
                  <a:ext cx="664200" cy="462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0992" y="3376259"/>
                  <a:ext cx="664200" cy="462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293566" y="2267738"/>
                  <a:ext cx="664200" cy="462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3566" y="2267738"/>
                  <a:ext cx="664200" cy="462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Oval 9"/>
          <p:cNvSpPr/>
          <p:nvPr/>
        </p:nvSpPr>
        <p:spPr>
          <a:xfrm>
            <a:off x="1835450" y="2764933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76950" y="2643275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61701" y="3745012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08600" y="1825625"/>
                <a:ext cx="60452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Predict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 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if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                         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Ex: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=−0.5,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08600" y="1825625"/>
                <a:ext cx="6045200" cy="4351338"/>
              </a:xfrm>
              <a:blipFill>
                <a:blip r:embed="rId2"/>
                <a:stretch>
                  <a:fillRect l="-21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38200" y="439737"/>
            <a:ext cx="4563399" cy="2771775"/>
            <a:chOff x="838200" y="1825625"/>
            <a:chExt cx="3901840" cy="2369949"/>
          </a:xfrm>
        </p:grpSpPr>
        <p:grpSp>
          <p:nvGrpSpPr>
            <p:cNvPr id="5" name="Group 4"/>
            <p:cNvGrpSpPr/>
            <p:nvPr/>
          </p:nvGrpSpPr>
          <p:grpSpPr>
            <a:xfrm>
              <a:off x="838200" y="2323445"/>
              <a:ext cx="3289300" cy="1872129"/>
              <a:chOff x="838200" y="1823571"/>
              <a:chExt cx="3289300" cy="2433918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1172637" y="1823571"/>
                <a:ext cx="0" cy="2433918"/>
              </a:xfrm>
              <a:prstGeom prst="line">
                <a:avLst/>
              </a:prstGeom>
              <a:ln w="38100">
                <a:headEnd type="arrow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838200" y="3931641"/>
                <a:ext cx="3289300" cy="1"/>
              </a:xfrm>
              <a:prstGeom prst="line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4127500" y="3672354"/>
                  <a:ext cx="61254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7500" y="3672354"/>
                  <a:ext cx="612540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838200" y="1825625"/>
                  <a:ext cx="62081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825625"/>
                  <a:ext cx="620811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265415" y="2205443"/>
                  <a:ext cx="664200" cy="462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5415" y="2205443"/>
                  <a:ext cx="664200" cy="462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2720992" y="3376259"/>
                  <a:ext cx="664200" cy="462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(3)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0992" y="3376259"/>
                  <a:ext cx="664200" cy="462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459011" y="2303058"/>
                  <a:ext cx="664200" cy="462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9011" y="2303058"/>
                  <a:ext cx="664200" cy="462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Oval 12"/>
          <p:cNvSpPr/>
          <p:nvPr/>
        </p:nvSpPr>
        <p:spPr>
          <a:xfrm>
            <a:off x="1835450" y="1379045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76950" y="1257387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761701" y="2359124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32150" y="4287709"/>
                <a:ext cx="3592236" cy="14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</a:rPr>
                        <m:t>similarity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</a:rPr>
                        <m:t>similarity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</a:rPr>
                        <m:t>similarity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50" y="4287709"/>
                <a:ext cx="3592236" cy="14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16"/>
          <p:cNvSpPr/>
          <p:nvPr/>
        </p:nvSpPr>
        <p:spPr>
          <a:xfrm>
            <a:off x="1372532" y="574321"/>
            <a:ext cx="3340029" cy="1574161"/>
          </a:xfrm>
          <a:custGeom>
            <a:avLst/>
            <a:gdLst>
              <a:gd name="connsiteX0" fmla="*/ 202268 w 3340029"/>
              <a:gd name="connsiteY0" fmla="*/ 213079 h 1574161"/>
              <a:gd name="connsiteX1" fmla="*/ 811868 w 3340029"/>
              <a:gd name="connsiteY1" fmla="*/ 35279 h 1574161"/>
              <a:gd name="connsiteX2" fmla="*/ 1370668 w 3340029"/>
              <a:gd name="connsiteY2" fmla="*/ 428979 h 1574161"/>
              <a:gd name="connsiteX3" fmla="*/ 1764368 w 3340029"/>
              <a:gd name="connsiteY3" fmla="*/ 555979 h 1574161"/>
              <a:gd name="connsiteX4" fmla="*/ 2272368 w 3340029"/>
              <a:gd name="connsiteY4" fmla="*/ 22579 h 1574161"/>
              <a:gd name="connsiteX5" fmla="*/ 3174068 w 3340029"/>
              <a:gd name="connsiteY5" fmla="*/ 162279 h 1574161"/>
              <a:gd name="connsiteX6" fmla="*/ 3339168 w 3340029"/>
              <a:gd name="connsiteY6" fmla="*/ 733779 h 1574161"/>
              <a:gd name="connsiteX7" fmla="*/ 3161368 w 3340029"/>
              <a:gd name="connsiteY7" fmla="*/ 1317979 h 1574161"/>
              <a:gd name="connsiteX8" fmla="*/ 2246968 w 3340029"/>
              <a:gd name="connsiteY8" fmla="*/ 1368779 h 1574161"/>
              <a:gd name="connsiteX9" fmla="*/ 1802468 w 3340029"/>
              <a:gd name="connsiteY9" fmla="*/ 1241779 h 1574161"/>
              <a:gd name="connsiteX10" fmla="*/ 1230968 w 3340029"/>
              <a:gd name="connsiteY10" fmla="*/ 1432279 h 1574161"/>
              <a:gd name="connsiteX11" fmla="*/ 405468 w 3340029"/>
              <a:gd name="connsiteY11" fmla="*/ 1559279 h 1574161"/>
              <a:gd name="connsiteX12" fmla="*/ 62568 w 3340029"/>
              <a:gd name="connsiteY12" fmla="*/ 1076679 h 1574161"/>
              <a:gd name="connsiteX13" fmla="*/ 11768 w 3340029"/>
              <a:gd name="connsiteY13" fmla="*/ 428979 h 1574161"/>
              <a:gd name="connsiteX14" fmla="*/ 202268 w 3340029"/>
              <a:gd name="connsiteY14" fmla="*/ 213079 h 157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0029" h="1574161">
                <a:moveTo>
                  <a:pt x="202268" y="213079"/>
                </a:moveTo>
                <a:cubicBezTo>
                  <a:pt x="335618" y="147462"/>
                  <a:pt x="617135" y="-704"/>
                  <a:pt x="811868" y="35279"/>
                </a:cubicBezTo>
                <a:cubicBezTo>
                  <a:pt x="1006601" y="71262"/>
                  <a:pt x="1211918" y="342196"/>
                  <a:pt x="1370668" y="428979"/>
                </a:cubicBezTo>
                <a:cubicBezTo>
                  <a:pt x="1529418" y="515762"/>
                  <a:pt x="1614085" y="623712"/>
                  <a:pt x="1764368" y="555979"/>
                </a:cubicBezTo>
                <a:cubicBezTo>
                  <a:pt x="1914651" y="488246"/>
                  <a:pt x="2037418" y="88196"/>
                  <a:pt x="2272368" y="22579"/>
                </a:cubicBezTo>
                <a:cubicBezTo>
                  <a:pt x="2507318" y="-43038"/>
                  <a:pt x="2996268" y="43746"/>
                  <a:pt x="3174068" y="162279"/>
                </a:cubicBezTo>
                <a:cubicBezTo>
                  <a:pt x="3351868" y="280812"/>
                  <a:pt x="3341285" y="541162"/>
                  <a:pt x="3339168" y="733779"/>
                </a:cubicBezTo>
                <a:cubicBezTo>
                  <a:pt x="3337051" y="926396"/>
                  <a:pt x="3343401" y="1212146"/>
                  <a:pt x="3161368" y="1317979"/>
                </a:cubicBezTo>
                <a:cubicBezTo>
                  <a:pt x="2979335" y="1423812"/>
                  <a:pt x="2473451" y="1381479"/>
                  <a:pt x="2246968" y="1368779"/>
                </a:cubicBezTo>
                <a:cubicBezTo>
                  <a:pt x="2020485" y="1356079"/>
                  <a:pt x="1971801" y="1231196"/>
                  <a:pt x="1802468" y="1241779"/>
                </a:cubicBezTo>
                <a:cubicBezTo>
                  <a:pt x="1633135" y="1252362"/>
                  <a:pt x="1463801" y="1379362"/>
                  <a:pt x="1230968" y="1432279"/>
                </a:cubicBezTo>
                <a:cubicBezTo>
                  <a:pt x="998135" y="1485196"/>
                  <a:pt x="600201" y="1618546"/>
                  <a:pt x="405468" y="1559279"/>
                </a:cubicBezTo>
                <a:cubicBezTo>
                  <a:pt x="210735" y="1500012"/>
                  <a:pt x="128185" y="1265062"/>
                  <a:pt x="62568" y="1076679"/>
                </a:cubicBezTo>
                <a:cubicBezTo>
                  <a:pt x="-3049" y="888296"/>
                  <a:pt x="-11515" y="577146"/>
                  <a:pt x="11768" y="428979"/>
                </a:cubicBezTo>
                <a:cubicBezTo>
                  <a:pt x="35051" y="280812"/>
                  <a:pt x="68918" y="278696"/>
                  <a:pt x="202268" y="213079"/>
                </a:cubicBezTo>
                <a:close/>
              </a:path>
            </a:pathLst>
          </a:custGeom>
          <a:solidFill>
            <a:srgbClr val="5B9BD5">
              <a:alpha val="20000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the landmarks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similarity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Predict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=1 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Where to get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⋯?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/>
          <p:cNvGrpSpPr/>
          <p:nvPr/>
        </p:nvGrpSpPr>
        <p:grpSpPr>
          <a:xfrm>
            <a:off x="6578067" y="4172804"/>
            <a:ext cx="3901840" cy="2369949"/>
            <a:chOff x="838200" y="1325751"/>
            <a:chExt cx="3901840" cy="2369949"/>
          </a:xfrm>
        </p:grpSpPr>
        <p:grpSp>
          <p:nvGrpSpPr>
            <p:cNvPr id="30" name="Group 29"/>
            <p:cNvGrpSpPr/>
            <p:nvPr/>
          </p:nvGrpSpPr>
          <p:grpSpPr>
            <a:xfrm>
              <a:off x="838200" y="1823571"/>
              <a:ext cx="3289300" cy="1872129"/>
              <a:chOff x="838200" y="1823571"/>
              <a:chExt cx="3289300" cy="2433918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172637" y="1823571"/>
                <a:ext cx="0" cy="2433918"/>
              </a:xfrm>
              <a:prstGeom prst="line">
                <a:avLst/>
              </a:prstGeom>
              <a:ln w="38100">
                <a:headEnd type="arrow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838200" y="3931641"/>
                <a:ext cx="3289300" cy="1"/>
              </a:xfrm>
              <a:prstGeom prst="line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4127500" y="3172480"/>
                  <a:ext cx="61254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7500" y="3172480"/>
                  <a:ext cx="612540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838200" y="1325751"/>
                  <a:ext cx="62081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325751"/>
                  <a:ext cx="620811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Multiply 34"/>
            <p:cNvSpPr/>
            <p:nvPr/>
          </p:nvSpPr>
          <p:spPr>
            <a:xfrm>
              <a:off x="1912706" y="2305996"/>
              <a:ext cx="491575" cy="453639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" name="Multiply 35"/>
            <p:cNvSpPr/>
            <p:nvPr/>
          </p:nvSpPr>
          <p:spPr>
            <a:xfrm>
              <a:off x="2098984" y="1849805"/>
              <a:ext cx="491575" cy="453639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Multiply 36"/>
            <p:cNvSpPr/>
            <p:nvPr/>
          </p:nvSpPr>
          <p:spPr>
            <a:xfrm>
              <a:off x="2579968" y="2216518"/>
              <a:ext cx="491575" cy="453639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Multiply 37"/>
            <p:cNvSpPr/>
            <p:nvPr/>
          </p:nvSpPr>
          <p:spPr>
            <a:xfrm>
              <a:off x="2237062" y="2396152"/>
              <a:ext cx="491575" cy="453639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Multiply 38"/>
            <p:cNvSpPr/>
            <p:nvPr/>
          </p:nvSpPr>
          <p:spPr>
            <a:xfrm>
              <a:off x="2940049" y="2272899"/>
              <a:ext cx="491575" cy="453639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Multiply 39"/>
            <p:cNvSpPr/>
            <p:nvPr/>
          </p:nvSpPr>
          <p:spPr>
            <a:xfrm>
              <a:off x="2709081" y="2752124"/>
              <a:ext cx="491575" cy="453639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Multiply 40"/>
            <p:cNvSpPr/>
            <p:nvPr/>
          </p:nvSpPr>
          <p:spPr>
            <a:xfrm>
              <a:off x="3301486" y="2843829"/>
              <a:ext cx="491575" cy="453639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404836" y="1698964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005690" y="1470561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804861" y="1698964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181071" y="1595762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790717" y="2470018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977493" y="3023839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855683" y="2973690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23045" y="2552044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677717" y="2182810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309004" y="2132380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504847" y="1432268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281617" y="2051094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208645" y="3066653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663452" y="3147461"/>
              <a:ext cx="300014" cy="3000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10525536" y="3939805"/>
                <a:ext cx="873893" cy="2362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d>
                            <m:dPr>
                              <m:ctrlPr>
                                <a:rPr lang="en-US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d>
                            <m:d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d>
                            <m:d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d>
                            <m:d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536" y="3939805"/>
                <a:ext cx="873893" cy="23629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SVM with kernels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/>
              <a:lstStyle/>
              <a:p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⋯,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r>
                  <a:rPr lang="en-US" dirty="0" smtClean="0"/>
                  <a:t>Choose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⋯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Given example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similarity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similarity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For training example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043" t="-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96200" y="2897787"/>
                <a:ext cx="1584473" cy="2207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2897787"/>
                <a:ext cx="1584473" cy="22070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2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838200" y="1530221"/>
                <a:ext cx="10515600" cy="53277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Hypothesis: 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, compute features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Predict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 smtClean="0"/>
              </a:p>
              <a:p>
                <a:pPr lvl="1"/>
                <a:endParaRPr lang="en-US" dirty="0"/>
              </a:p>
              <a:p>
                <a:r>
                  <a:rPr lang="en-US" b="1" dirty="0" smtClean="0"/>
                  <a:t>Training (original)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+(1−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b="1" dirty="0" smtClean="0"/>
                  <a:t>Training (with kernel)</a:t>
                </a:r>
                <a:endParaRPr lang="en-US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+(1−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30221"/>
                <a:ext cx="10515600" cy="5327780"/>
              </a:xfrm>
              <a:prstGeom prst="rect">
                <a:avLst/>
              </a:prstGeom>
              <a:blipFill>
                <a:blip r:embed="rId2"/>
                <a:stretch>
                  <a:fillRect l="-1043" t="-1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with kernels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851400" y="4318000"/>
            <a:ext cx="0" cy="15113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864600" y="4318000"/>
            <a:ext cx="0" cy="15113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0629900" y="5175250"/>
            <a:ext cx="584200" cy="4699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0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Support vector machines (Primal/Dual)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592132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Primal form</a:t>
            </a:r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r>
              <a:rPr lang="en-US" sz="3600" dirty="0" err="1" smtClean="0"/>
              <a:t>Lagrangian</a:t>
            </a:r>
            <a:r>
              <a:rPr lang="en-US" sz="3600" dirty="0" smtClean="0"/>
              <a:t> dual </a:t>
            </a:r>
            <a:r>
              <a:rPr lang="en-US" sz="3600" dirty="0"/>
              <a:t>form</a:t>
            </a:r>
          </a:p>
          <a:p>
            <a:endParaRPr lang="en-US" sz="3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998076" y="1690688"/>
                <a:ext cx="6185945" cy="2301762"/>
              </a:xfrm>
              <a:prstGeom prst="rect">
                <a:avLst/>
              </a:prstGeom>
              <a:ln w="76200">
                <a:solidFill>
                  <a:srgbClr val="0070C0"/>
                </a:solidFill>
              </a:ln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lim>
                    </m:limLow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b="0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if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   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     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≤−1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if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   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        ∀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076" y="1690688"/>
                <a:ext cx="6185945" cy="2301762"/>
              </a:xfrm>
              <a:prstGeom prst="rect">
                <a:avLst/>
              </a:prstGeom>
              <a:blipFill>
                <a:blip r:embed="rId2"/>
                <a:stretch>
                  <a:fillRect t="-256"/>
                </a:stretch>
              </a:blipFill>
              <a:ln w="762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4919730" y="4279342"/>
                <a:ext cx="6264291" cy="2301762"/>
              </a:xfrm>
              <a:prstGeom prst="rect">
                <a:avLst/>
              </a:prstGeom>
              <a:ln w="76200">
                <a:solidFill>
                  <a:srgbClr val="0070C0"/>
                </a:solidFill>
              </a:ln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lim>
                      </m:limLow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.      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730" y="4279342"/>
                <a:ext cx="6264291" cy="23017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762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551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11067661" cy="5032376"/>
          </a:xfrm>
        </p:spPr>
        <p:txBody>
          <a:bodyPr>
            <a:normAutofit/>
          </a:bodyPr>
          <a:lstStyle/>
          <a:p>
            <a:r>
              <a:rPr lang="en-US" dirty="0" smtClean="0"/>
              <a:t>HW </a:t>
            </a:r>
            <a:r>
              <a:rPr lang="en-US" dirty="0" smtClean="0"/>
              <a:t>2 </a:t>
            </a:r>
            <a:r>
              <a:rPr lang="en-US" dirty="0" smtClean="0"/>
              <a:t>released!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Jia-Bin out of town next week</a:t>
            </a:r>
          </a:p>
          <a:p>
            <a:endParaRPr lang="en-US" dirty="0"/>
          </a:p>
          <a:p>
            <a:r>
              <a:rPr lang="en-US" dirty="0" smtClean="0"/>
              <a:t>Chen: Deep Neural Networks II</a:t>
            </a:r>
          </a:p>
          <a:p>
            <a:r>
              <a:rPr lang="en-US" dirty="0" smtClean="0"/>
              <a:t>Shih-Yang</a:t>
            </a:r>
            <a:r>
              <a:rPr lang="en-US" dirty="0"/>
              <a:t>: Diagnosing ML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Midterm review</a:t>
            </a:r>
          </a:p>
          <a:p>
            <a:r>
              <a:rPr lang="en-US" dirty="0" smtClean="0"/>
              <a:t>Midterm: March 6</a:t>
            </a:r>
            <a:r>
              <a:rPr lang="en-US" baseline="30000" dirty="0" smtClean="0"/>
              <a:t>th</a:t>
            </a:r>
            <a:r>
              <a:rPr lang="en-US" dirty="0" smtClean="0"/>
              <a:t> (Wed)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266982" y="382726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25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SVM (</a:t>
            </a:r>
            <a:r>
              <a:rPr lang="en-US" dirty="0" err="1" smtClean="0"/>
              <a:t>Lagrangian</a:t>
            </a:r>
            <a:r>
              <a:rPr lang="en-US" dirty="0" smtClean="0"/>
              <a:t> dual)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93712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200" dirty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𝛼</m:t>
                          </m:r>
                        </m:lim>
                      </m:limLow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.      0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          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 smtClean="0"/>
                  <a:t>Classifier: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3200" dirty="0"/>
              </a:p>
              <a:p>
                <a:r>
                  <a:rPr lang="en-US" sz="3200" dirty="0" smtClean="0"/>
                  <a:t>The points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3200" dirty="0" smtClean="0"/>
                  <a:t> for which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≠0→</m:t>
                    </m:r>
                  </m:oMath>
                </a14:m>
                <a:r>
                  <a:rPr lang="en-US" sz="3200" dirty="0" smtClean="0"/>
                  <a:t>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Support Vectors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937125"/>
              </a:xfrm>
              <a:blipFill>
                <a:blip r:embed="rId2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877050" y="1825624"/>
            <a:ext cx="1647825" cy="96520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87886" y="3975958"/>
                <a:ext cx="5500913" cy="636456"/>
              </a:xfrm>
              <a:prstGeom prst="rect">
                <a:avLst/>
              </a:prstGeom>
              <a:ln w="76200"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Replace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with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d>
                          <m:d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886" y="3975958"/>
                <a:ext cx="5500913" cy="636456"/>
              </a:xfrm>
              <a:prstGeom prst="rect">
                <a:avLst/>
              </a:prstGeom>
              <a:blipFill>
                <a:blip r:embed="rId3"/>
                <a:stretch>
                  <a:fillRect l="-1528" b="-16949"/>
                </a:stretch>
              </a:blipFill>
              <a:ln w="762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19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SVM parameters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:r>
                  <a:rPr lang="en-US" b="0" dirty="0" smtClean="0"/>
                  <a:t>Large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 smtClean="0"/>
                  <a:t>: Lower bias, high variance. </a:t>
                </a:r>
                <a:br>
                  <a:rPr lang="en-US" dirty="0" smtClean="0"/>
                </a:br>
                <a:r>
                  <a:rPr lang="en-US" dirty="0" smtClean="0"/>
                  <a:t>Small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Higher </a:t>
                </a:r>
                <a:r>
                  <a:rPr lang="en-US" dirty="0"/>
                  <a:t>bias, </a:t>
                </a:r>
                <a:r>
                  <a:rPr lang="en-US" dirty="0" smtClean="0"/>
                  <a:t>low variance.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 smtClean="0"/>
              </a:p>
              <a:p>
                <a:r>
                  <a:rPr lang="en-US" dirty="0" smtClean="0"/>
                  <a:t>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vary more smoothly.</a:t>
                </a:r>
              </a:p>
              <a:p>
                <a:pPr lvl="1"/>
                <a:r>
                  <a:rPr lang="en-US" dirty="0" smtClean="0"/>
                  <a:t>Higher bias, lower variance</a:t>
                </a:r>
              </a:p>
              <a:p>
                <a:r>
                  <a:rPr lang="en-US" dirty="0" smtClean="0"/>
                  <a:t>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vary </a:t>
                </a:r>
                <a:r>
                  <a:rPr lang="en-US" dirty="0" smtClean="0"/>
                  <a:t>less </a:t>
                </a:r>
                <a:r>
                  <a:rPr lang="en-US" dirty="0"/>
                  <a:t>smoothly.</a:t>
                </a:r>
              </a:p>
              <a:p>
                <a:pPr lvl="1"/>
                <a:r>
                  <a:rPr lang="en-US" dirty="0" smtClean="0"/>
                  <a:t>Lower bias, higher variance</a:t>
                </a:r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SVM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https://cs.stanford.edu/people/karpathy/svmjs/demo/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181" y="2283199"/>
            <a:ext cx="4475638" cy="448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1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SVM song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274943" y="6492875"/>
            <a:ext cx="4796287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Video source: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https://www.youtube.com/watch?v=g15bqtyidZs</a:t>
            </a:r>
          </a:p>
        </p:txBody>
      </p:sp>
    </p:spTree>
    <p:extLst>
      <p:ext uri="{BB962C8B-B14F-4D97-AF65-F5344CB8AC3E}">
        <p14:creationId xmlns:p14="http://schemas.microsoft.com/office/powerpoint/2010/main" val="249250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Vector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Cost function</a:t>
            </a:r>
          </a:p>
          <a:p>
            <a:endParaRPr lang="en-US" sz="3600" dirty="0"/>
          </a:p>
          <a:p>
            <a:r>
              <a:rPr lang="en-US" sz="3600" dirty="0" smtClean="0"/>
              <a:t>Large margin classification</a:t>
            </a:r>
          </a:p>
          <a:p>
            <a:endParaRPr lang="en-US" sz="3600" dirty="0" smtClean="0"/>
          </a:p>
          <a:p>
            <a:r>
              <a:rPr lang="en-US" sz="3600" dirty="0" smtClean="0"/>
              <a:t>Kernels</a:t>
            </a:r>
          </a:p>
          <a:p>
            <a:endParaRPr lang="en-US" sz="3600" dirty="0"/>
          </a:p>
          <a:p>
            <a:r>
              <a:rPr lang="en-US" sz="3600" b="1" dirty="0" smtClean="0">
                <a:solidFill>
                  <a:srgbClr val="FF0000"/>
                </a:solidFill>
              </a:rPr>
              <a:t>Using an SVM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SVM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r>
                  <a:rPr lang="en-US" dirty="0" smtClean="0"/>
                  <a:t>SVM software package (e.g., </a:t>
                </a:r>
                <a:r>
                  <a:rPr lang="en-US" dirty="0" err="1" smtClean="0"/>
                  <a:t>liblinear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libsvm</a:t>
                </a:r>
                <a:r>
                  <a:rPr lang="en-US" dirty="0" smtClean="0"/>
                  <a:t>) to </a:t>
                </a:r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Need to specify:</a:t>
                </a:r>
              </a:p>
              <a:p>
                <a:pPr lvl="1"/>
                <a:r>
                  <a:rPr lang="en-US" dirty="0" smtClean="0"/>
                  <a:t>Choice of 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lvl="1"/>
                <a:r>
                  <a:rPr lang="en-US" dirty="0" smtClean="0"/>
                  <a:t>Choice of kernel (similarity function):</a:t>
                </a:r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Linear kernel: </a:t>
                </a:r>
                <a:r>
                  <a:rPr lang="en-US" dirty="0"/>
                  <a:t>Predict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 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Gaussian </a:t>
                </a:r>
                <a:r>
                  <a:rPr lang="en-US" dirty="0"/>
                  <a:t>kernel: </a:t>
                </a: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b="0" dirty="0" smtClean="0"/>
              </a:p>
              <a:p>
                <a:pPr lvl="1"/>
                <a:r>
                  <a:rPr lang="en-US" dirty="0" smtClean="0"/>
                  <a:t>Need to choose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. </a:t>
                </a:r>
                <a:r>
                  <a:rPr lang="en-US" dirty="0"/>
                  <a:t>Need proper feature </a:t>
                </a:r>
                <a:r>
                  <a:rPr lang="en-US" dirty="0" smtClean="0"/>
                  <a:t>scaling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043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(similarity)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Note: not all similarity functions make valid kernels.</a:t>
            </a:r>
          </a:p>
          <a:p>
            <a:endParaRPr lang="en-US" sz="3200" dirty="0"/>
          </a:p>
          <a:p>
            <a:r>
              <a:rPr lang="en-US" sz="3200" dirty="0" smtClean="0"/>
              <a:t>Many off-the-shelf kernels available:</a:t>
            </a:r>
          </a:p>
          <a:p>
            <a:pPr lvl="1"/>
            <a:r>
              <a:rPr lang="en-US" sz="2800" dirty="0" smtClean="0"/>
              <a:t>Polynomial kernel</a:t>
            </a:r>
          </a:p>
          <a:p>
            <a:pPr lvl="1"/>
            <a:r>
              <a:rPr lang="en-US" sz="2800" dirty="0" smtClean="0"/>
              <a:t>String kernel</a:t>
            </a:r>
          </a:p>
          <a:p>
            <a:pPr lvl="1"/>
            <a:r>
              <a:rPr lang="en-US" sz="2800" dirty="0" smtClean="0"/>
              <a:t>Chi-square kernel</a:t>
            </a:r>
          </a:p>
          <a:p>
            <a:pPr lvl="1"/>
            <a:r>
              <a:rPr lang="en-US" sz="2800" dirty="0" smtClean="0"/>
              <a:t>Histogram intersection kernel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Multi-class classification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4950635"/>
                <a:ext cx="10515600" cy="190736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Use one-vs.-all method. Train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 smtClean="0"/>
                  <a:t> SVMs, one to distinguish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from the rest, get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⋯,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Pick class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with the largest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950635"/>
                <a:ext cx="10515600" cy="1907365"/>
              </a:xfrm>
              <a:blipFill>
                <a:blip r:embed="rId2"/>
                <a:stretch>
                  <a:fillRect l="-1043" t="-7029" b="-4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1594152" y="2139479"/>
            <a:ext cx="0" cy="2683678"/>
          </a:xfrm>
          <a:prstGeom prst="line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397785" y="4512246"/>
            <a:ext cx="3799176" cy="1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47931" y="3128154"/>
                <a:ext cx="74437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31" y="3128154"/>
                <a:ext cx="74437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sosceles Triangle 6"/>
          <p:cNvSpPr/>
          <p:nvPr/>
        </p:nvSpPr>
        <p:spPr>
          <a:xfrm>
            <a:off x="2609294" y="4118508"/>
            <a:ext cx="327278" cy="2890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1893248" y="3967543"/>
            <a:ext cx="327278" cy="2890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3568728" y="2266176"/>
            <a:ext cx="327278" cy="28909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4057896" y="3038745"/>
            <a:ext cx="327278" cy="28909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4549694" y="3016936"/>
            <a:ext cx="327278" cy="28909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4214330" y="2507912"/>
            <a:ext cx="327278" cy="28909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1869423" y="3208475"/>
            <a:ext cx="327278" cy="2890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330797" y="3509732"/>
            <a:ext cx="327278" cy="2890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032423" y="3608027"/>
            <a:ext cx="327278" cy="2890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3408301" y="2727840"/>
            <a:ext cx="327278" cy="28909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4391613" y="3692317"/>
            <a:ext cx="327278" cy="28909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2522230" y="3122290"/>
            <a:ext cx="327278" cy="2890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449829" y="4398823"/>
                <a:ext cx="53080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829" y="4398823"/>
                <a:ext cx="530804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893248" y="2009289"/>
            <a:ext cx="303453" cy="3034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342709" y="1825625"/>
            <a:ext cx="303453" cy="3034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752515" y="2002110"/>
            <a:ext cx="303453" cy="3034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39787" y="2405147"/>
            <a:ext cx="303453" cy="3034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 regression vs. SVMs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1074400" cy="5032375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 smtClean="0"/>
                  <a:t>number of features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/>
                  <a:t> number of training examples</a:t>
                </a:r>
                <a:endParaRPr lang="en-US" dirty="0"/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 smtClean="0"/>
                  <a:t>If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b="1" dirty="0" smtClean="0"/>
                  <a:t> is large (relative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b="1" dirty="0" smtClean="0"/>
                  <a:t>)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=10,000,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=10−1000)</m:t>
                    </m:r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 smtClean="0"/>
                  <a:t>Use logistic regression or SVM without a kernel (“linear kernel”)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If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b="1" dirty="0"/>
                  <a:t> is </a:t>
                </a:r>
                <a:r>
                  <a:rPr lang="en-US" b="1" dirty="0" smtClean="0"/>
                  <a:t>small,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b="1" dirty="0" smtClean="0"/>
                  <a:t> is intermediate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=1−1000,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=10−10,000)</m:t>
                    </m:r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Use SVM with Gaussian kernel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If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b="1" dirty="0"/>
                  <a:t> is small</a:t>
                </a:r>
                <a:r>
                  <a:rPr lang="en-US" b="1" dirty="0" smtClean="0"/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smtClean="0"/>
                  <a:t>is large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=1−1000,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=50,000+)</m:t>
                    </m:r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Create/add more features, then use logistic regression of linear SVM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Neural network likely to work well for most of these case, </a:t>
                </a:r>
                <a:br>
                  <a:rPr lang="en-US" dirty="0" smtClean="0"/>
                </a:br>
                <a:r>
                  <a:rPr lang="en-US" dirty="0" smtClean="0"/>
                  <a:t>but slower to train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1074400" cy="5032375"/>
              </a:xfrm>
              <a:blipFill>
                <a:blip r:embed="rId2"/>
                <a:stretch>
                  <a:fillRect l="-1156" t="-1937" b="-4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4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sz="3600" b="1" dirty="0"/>
                  <a:t>Cost function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31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100" dirty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sz="31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  <m:r>
                        <a:rPr lang="en-US" sz="31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100" i="1" dirty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1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31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1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100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1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100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31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1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100" i="1" dirty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3100" dirty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sz="3100" dirty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sz="3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100" dirty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sz="3100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31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100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  <m:r>
                                <a:rPr lang="en-US" sz="3100" i="1" dirty="0">
                                  <a:latin typeface="Cambria Math" panose="02040503050406030204" pitchFamily="18" charset="0"/>
                                </a:rPr>
                                <m:t>+(1−</m:t>
                              </m:r>
                              <m:sSup>
                                <m:sSupPr>
                                  <m:ctrlPr>
                                    <a:rPr lang="en-US" sz="3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100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sz="3100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31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3100" dirty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sz="3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100" dirty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sz="3100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100" i="1" dirty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31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100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sz="3100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1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1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1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31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100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1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1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31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100" i="1" dirty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100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31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3100" dirty="0"/>
              </a:p>
              <a:p>
                <a:r>
                  <a:rPr lang="en-US" sz="3600" b="1" dirty="0" smtClean="0"/>
                  <a:t>Large margin classification</a:t>
                </a:r>
              </a:p>
              <a:p>
                <a:endParaRPr lang="en-US" sz="3600" dirty="0"/>
              </a:p>
              <a:p>
                <a:r>
                  <a:rPr lang="en-US" sz="3600" b="1" dirty="0"/>
                  <a:t>Kernels</a:t>
                </a:r>
              </a:p>
              <a:p>
                <a:endParaRPr lang="en-US" sz="3600" dirty="0"/>
              </a:p>
              <a:p>
                <a:r>
                  <a:rPr lang="en-US" sz="3600" b="1" dirty="0"/>
                  <a:t>Using an SVM</a:t>
                </a:r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5" t="-3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7126941" y="3230957"/>
            <a:ext cx="4440103" cy="3588513"/>
            <a:chOff x="2909447" y="1574185"/>
            <a:chExt cx="6770651" cy="5472074"/>
          </a:xfrm>
        </p:grpSpPr>
        <p:grpSp>
          <p:nvGrpSpPr>
            <p:cNvPr id="4" name="Group 3"/>
            <p:cNvGrpSpPr/>
            <p:nvPr/>
          </p:nvGrpSpPr>
          <p:grpSpPr>
            <a:xfrm>
              <a:off x="2909447" y="1825625"/>
              <a:ext cx="6382083" cy="5220634"/>
              <a:chOff x="713495" y="2772389"/>
              <a:chExt cx="4249030" cy="332700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13495" y="2772389"/>
                <a:ext cx="4249030" cy="2886278"/>
                <a:chOff x="380120" y="1732250"/>
                <a:chExt cx="5479201" cy="3721909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1213434" y="1993507"/>
                  <a:ext cx="0" cy="3460652"/>
                </a:xfrm>
                <a:prstGeom prst="line">
                  <a:avLst/>
                </a:prstGeom>
                <a:ln w="38100">
                  <a:headEnd type="arrow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 flipV="1">
                  <a:off x="960215" y="5053234"/>
                  <a:ext cx="4899106" cy="1"/>
                </a:xfrm>
                <a:prstGeom prst="line">
                  <a:avLst/>
                </a:prstGeom>
                <a:ln w="38100">
                  <a:headEnd type="none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380120" y="3268422"/>
                      <a:ext cx="959879" cy="83345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3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8" name="Rectangle 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0120" y="3268422"/>
                      <a:ext cx="959879" cy="833456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" name="Multiply 9"/>
                <p:cNvSpPr/>
                <p:nvPr/>
              </p:nvSpPr>
              <p:spPr>
                <a:xfrm>
                  <a:off x="3425785" y="3013781"/>
                  <a:ext cx="422031" cy="372794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Isosceles Triangle 10"/>
                <p:cNvSpPr/>
                <p:nvPr/>
              </p:nvSpPr>
              <p:spPr>
                <a:xfrm>
                  <a:off x="2522477" y="4545501"/>
                  <a:ext cx="422031" cy="372794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Isosceles Triangle 11"/>
                <p:cNvSpPr/>
                <p:nvPr/>
              </p:nvSpPr>
              <p:spPr>
                <a:xfrm>
                  <a:off x="1599124" y="4350829"/>
                  <a:ext cx="422031" cy="372794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Multiply 12"/>
                <p:cNvSpPr/>
                <p:nvPr/>
              </p:nvSpPr>
              <p:spPr>
                <a:xfrm>
                  <a:off x="3759685" y="2156885"/>
                  <a:ext cx="422031" cy="372794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Multiply 13"/>
                <p:cNvSpPr/>
                <p:nvPr/>
              </p:nvSpPr>
              <p:spPr>
                <a:xfrm>
                  <a:off x="4132598" y="2746245"/>
                  <a:ext cx="422031" cy="372794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" name="Multiply 14"/>
                <p:cNvSpPr/>
                <p:nvPr/>
              </p:nvSpPr>
              <p:spPr>
                <a:xfrm>
                  <a:off x="3904957" y="3392624"/>
                  <a:ext cx="422031" cy="372794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" name="Multiply 15"/>
                <p:cNvSpPr/>
                <p:nvPr/>
              </p:nvSpPr>
              <p:spPr>
                <a:xfrm>
                  <a:off x="4592200" y="2468609"/>
                  <a:ext cx="422031" cy="372794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7" name="Isosceles Triangle 16"/>
                <p:cNvSpPr/>
                <p:nvPr/>
              </p:nvSpPr>
              <p:spPr>
                <a:xfrm>
                  <a:off x="1397139" y="3705252"/>
                  <a:ext cx="422031" cy="372794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Isosceles Triangle 17"/>
                <p:cNvSpPr/>
                <p:nvPr/>
              </p:nvSpPr>
              <p:spPr>
                <a:xfrm>
                  <a:off x="2063576" y="3397659"/>
                  <a:ext cx="422031" cy="372794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Isosceles Triangle 18"/>
                <p:cNvSpPr/>
                <p:nvPr/>
              </p:nvSpPr>
              <p:spPr>
                <a:xfrm>
                  <a:off x="2686944" y="3809523"/>
                  <a:ext cx="422031" cy="372794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Isosceles Triangle 19"/>
                <p:cNvSpPr/>
                <p:nvPr/>
              </p:nvSpPr>
              <p:spPr>
                <a:xfrm>
                  <a:off x="1239029" y="2607051"/>
                  <a:ext cx="422031" cy="372794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Multiply 20"/>
                <p:cNvSpPr/>
                <p:nvPr/>
              </p:nvSpPr>
              <p:spPr>
                <a:xfrm>
                  <a:off x="2885664" y="2371881"/>
                  <a:ext cx="422031" cy="372794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2" name="Multiply 21"/>
                <p:cNvSpPr/>
                <p:nvPr/>
              </p:nvSpPr>
              <p:spPr>
                <a:xfrm>
                  <a:off x="4820810" y="3995920"/>
                  <a:ext cx="422031" cy="372794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" name="Isosceles Triangle 22"/>
                <p:cNvSpPr/>
                <p:nvPr/>
              </p:nvSpPr>
              <p:spPr>
                <a:xfrm>
                  <a:off x="1729444" y="2758719"/>
                  <a:ext cx="422031" cy="372794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Multiply 23"/>
                <p:cNvSpPr/>
                <p:nvPr/>
              </p:nvSpPr>
              <p:spPr>
                <a:xfrm>
                  <a:off x="3337654" y="1862047"/>
                  <a:ext cx="422031" cy="372794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" name="Multiply 24"/>
                <p:cNvSpPr/>
                <p:nvPr/>
              </p:nvSpPr>
              <p:spPr>
                <a:xfrm>
                  <a:off x="3587991" y="2529680"/>
                  <a:ext cx="422031" cy="372794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6" name="Multiply 25"/>
                <p:cNvSpPr/>
                <p:nvPr/>
              </p:nvSpPr>
              <p:spPr>
                <a:xfrm>
                  <a:off x="2915623" y="1732250"/>
                  <a:ext cx="422031" cy="372794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ctangle 5"/>
                  <p:cNvSpPr/>
                  <p:nvPr/>
                </p:nvSpPr>
                <p:spPr>
                  <a:xfrm>
                    <a:off x="3497931" y="5453067"/>
                    <a:ext cx="530804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600" dirty="0"/>
                  </a:p>
                </p:txBody>
              </p:sp>
            </mc:Choice>
            <mc:Fallback xmlns="">
              <p:sp>
                <p:nvSpPr>
                  <p:cNvPr id="25" name="Rectangle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7931" y="5453067"/>
                    <a:ext cx="530804" cy="6463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7" name="Straight Connector 26"/>
            <p:cNvCxnSpPr/>
            <p:nvPr/>
          </p:nvCxnSpPr>
          <p:spPr>
            <a:xfrm>
              <a:off x="4401465" y="1825625"/>
              <a:ext cx="3680425" cy="452905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907889" y="1574185"/>
              <a:ext cx="3211581" cy="3952104"/>
            </a:xfrm>
            <a:prstGeom prst="line">
              <a:avLst/>
            </a:prstGeom>
            <a:ln w="762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987644" y="2143539"/>
              <a:ext cx="3090944" cy="3803650"/>
            </a:xfrm>
            <a:prstGeom prst="line">
              <a:avLst/>
            </a:prstGeom>
            <a:ln w="762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7337485" y="5175226"/>
              <a:ext cx="546014" cy="351063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6852879" y="5473448"/>
              <a:ext cx="546014" cy="351063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8327676" y="4889315"/>
              <a:ext cx="13524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/>
                <a:t>margin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51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4171"/>
                <a:ext cx="10515600" cy="648788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900" b="1" dirty="0" smtClean="0">
                    <a:solidFill>
                      <a:srgbClr val="FF0000"/>
                    </a:solidFill>
                  </a:rPr>
                  <a:t>Hard-margin</a:t>
                </a:r>
                <a:r>
                  <a:rPr lang="en-US" sz="3900" b="1" dirty="0" smtClean="0"/>
                  <a:t> SVM formulation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≥1      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if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   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     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≤−1   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if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   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sz="3900" b="1" dirty="0" smtClean="0">
                    <a:solidFill>
                      <a:srgbClr val="FF0000"/>
                    </a:solidFill>
                  </a:rPr>
                  <a:t>Soft-margin</a:t>
                </a:r>
                <a:r>
                  <a:rPr lang="en-US" sz="3900" b="1" dirty="0" smtClean="0"/>
                  <a:t> SVM formulation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{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lim>
                    </m:limLow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nary>
                      <m:naryPr>
                        <m:chr m:val="∑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≥   1−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if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   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     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≤−1+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m:rPr>
                          <m:sty m:val="p"/>
                        </m:rPr>
                        <a:rPr lang="en-US" dirty="0">
                          <a:latin typeface="Cambria Math" panose="02040503050406030204" pitchFamily="18" charset="0"/>
                        </a:rPr>
                        <m:t>if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    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        ∀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4171"/>
                <a:ext cx="10515600" cy="6487886"/>
              </a:xfrm>
              <a:blipFill>
                <a:blip r:embed="rId2"/>
                <a:stretch>
                  <a:fillRect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344845" y="3745947"/>
            <a:ext cx="3480913" cy="2916110"/>
            <a:chOff x="8344845" y="3745947"/>
            <a:chExt cx="3480913" cy="291611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8524762" y="4093254"/>
              <a:ext cx="0" cy="2568803"/>
            </a:xfrm>
            <a:prstGeom prst="line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8344845" y="6364455"/>
              <a:ext cx="3480913" cy="1"/>
            </a:xfrm>
            <a:prstGeom prst="line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Multiply 5"/>
            <p:cNvSpPr/>
            <p:nvPr/>
          </p:nvSpPr>
          <p:spPr>
            <a:xfrm>
              <a:off x="10096682" y="4850592"/>
              <a:ext cx="299861" cy="27672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9454863" y="5987570"/>
              <a:ext cx="299861" cy="2767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8798803" y="5843068"/>
              <a:ext cx="299861" cy="2767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9" name="Multiply 8"/>
            <p:cNvSpPr/>
            <p:nvPr/>
          </p:nvSpPr>
          <p:spPr>
            <a:xfrm>
              <a:off x="10333924" y="4214528"/>
              <a:ext cx="299861" cy="27672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" name="Multiply 9"/>
            <p:cNvSpPr/>
            <p:nvPr/>
          </p:nvSpPr>
          <p:spPr>
            <a:xfrm>
              <a:off x="10598887" y="4652003"/>
              <a:ext cx="299861" cy="27672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1" name="Multiply 10"/>
            <p:cNvSpPr/>
            <p:nvPr/>
          </p:nvSpPr>
          <p:spPr>
            <a:xfrm>
              <a:off x="10437143" y="5131803"/>
              <a:ext cx="299861" cy="27672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2" name="Multiply 11"/>
            <p:cNvSpPr/>
            <p:nvPr/>
          </p:nvSpPr>
          <p:spPr>
            <a:xfrm>
              <a:off x="10925443" y="4445917"/>
              <a:ext cx="299861" cy="27672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8655288" y="5363863"/>
              <a:ext cx="299861" cy="2767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9128805" y="5135540"/>
              <a:ext cx="299861" cy="2767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9571720" y="5441262"/>
              <a:ext cx="299861" cy="2767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8542948" y="4548681"/>
              <a:ext cx="299861" cy="2767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" name="Multiply 16"/>
            <p:cNvSpPr/>
            <p:nvPr/>
          </p:nvSpPr>
          <p:spPr>
            <a:xfrm>
              <a:off x="9712915" y="4374117"/>
              <a:ext cx="299861" cy="27672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Multiply 17"/>
            <p:cNvSpPr/>
            <p:nvPr/>
          </p:nvSpPr>
          <p:spPr>
            <a:xfrm>
              <a:off x="11087875" y="5579623"/>
              <a:ext cx="299861" cy="27672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8891397" y="4661262"/>
              <a:ext cx="299861" cy="2767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10034063" y="3995673"/>
              <a:ext cx="299861" cy="27672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1" name="Multiply 20"/>
            <p:cNvSpPr/>
            <p:nvPr/>
          </p:nvSpPr>
          <p:spPr>
            <a:xfrm>
              <a:off x="10211932" y="4491249"/>
              <a:ext cx="299861" cy="27672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2" name="Multiply 21"/>
            <p:cNvSpPr/>
            <p:nvPr/>
          </p:nvSpPr>
          <p:spPr>
            <a:xfrm>
              <a:off x="9734201" y="3899326"/>
              <a:ext cx="299861" cy="27672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10843074" y="5099819"/>
              <a:ext cx="299861" cy="27672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8842810" y="3899326"/>
              <a:ext cx="2245066" cy="276273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151729" y="3745947"/>
              <a:ext cx="1959070" cy="2410791"/>
            </a:xfrm>
            <a:prstGeom prst="line">
              <a:avLst/>
            </a:prstGeom>
            <a:ln w="762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590378" y="4093254"/>
              <a:ext cx="1885482" cy="2320233"/>
            </a:xfrm>
            <a:prstGeom prst="line">
              <a:avLst/>
            </a:prstGeom>
            <a:ln w="762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Multiply 26"/>
            <p:cNvSpPr/>
            <p:nvPr/>
          </p:nvSpPr>
          <p:spPr>
            <a:xfrm>
              <a:off x="8520026" y="4325726"/>
              <a:ext cx="299861" cy="27672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8667418" y="3981832"/>
              <a:ext cx="686690" cy="492861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0096682" y="5292558"/>
              <a:ext cx="884061" cy="634520"/>
            </a:xfrm>
            <a:prstGeom prst="line">
              <a:avLst/>
            </a:prstGeom>
            <a:ln w="762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/>
          <p:cNvCxnSpPr/>
          <p:nvPr/>
        </p:nvCxnSpPr>
        <p:spPr>
          <a:xfrm>
            <a:off x="8501839" y="834831"/>
            <a:ext cx="0" cy="2568803"/>
          </a:xfrm>
          <a:prstGeom prst="line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8321922" y="3106032"/>
            <a:ext cx="3480913" cy="1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Multiply 31"/>
          <p:cNvSpPr/>
          <p:nvPr/>
        </p:nvSpPr>
        <p:spPr>
          <a:xfrm>
            <a:off x="10073759" y="1592169"/>
            <a:ext cx="299861" cy="2767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9431940" y="2729147"/>
            <a:ext cx="299861" cy="27672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4" name="Isosceles Triangle 33"/>
          <p:cNvSpPr/>
          <p:nvPr/>
        </p:nvSpPr>
        <p:spPr>
          <a:xfrm>
            <a:off x="8775880" y="2584645"/>
            <a:ext cx="299861" cy="27672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5" name="Multiply 34"/>
          <p:cNvSpPr/>
          <p:nvPr/>
        </p:nvSpPr>
        <p:spPr>
          <a:xfrm>
            <a:off x="10311001" y="956105"/>
            <a:ext cx="299861" cy="2767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6" name="Multiply 35"/>
          <p:cNvSpPr/>
          <p:nvPr/>
        </p:nvSpPr>
        <p:spPr>
          <a:xfrm>
            <a:off x="10575964" y="1393580"/>
            <a:ext cx="299861" cy="2767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7" name="Multiply 36"/>
          <p:cNvSpPr/>
          <p:nvPr/>
        </p:nvSpPr>
        <p:spPr>
          <a:xfrm>
            <a:off x="10414220" y="1873380"/>
            <a:ext cx="299861" cy="2767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10902520" y="1187494"/>
            <a:ext cx="299861" cy="2767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>
            <a:off x="8632365" y="2105440"/>
            <a:ext cx="299861" cy="27672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0" name="Isosceles Triangle 39"/>
          <p:cNvSpPr/>
          <p:nvPr/>
        </p:nvSpPr>
        <p:spPr>
          <a:xfrm>
            <a:off x="9105882" y="1877117"/>
            <a:ext cx="299861" cy="27672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1" name="Isosceles Triangle 40"/>
          <p:cNvSpPr/>
          <p:nvPr/>
        </p:nvSpPr>
        <p:spPr>
          <a:xfrm>
            <a:off x="9548797" y="2182839"/>
            <a:ext cx="299861" cy="27672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2" name="Isosceles Triangle 41"/>
          <p:cNvSpPr/>
          <p:nvPr/>
        </p:nvSpPr>
        <p:spPr>
          <a:xfrm>
            <a:off x="8520025" y="1290258"/>
            <a:ext cx="299861" cy="27672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3" name="Multiply 42"/>
          <p:cNvSpPr/>
          <p:nvPr/>
        </p:nvSpPr>
        <p:spPr>
          <a:xfrm>
            <a:off x="9689992" y="1115694"/>
            <a:ext cx="299861" cy="2767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4" name="Multiply 43"/>
          <p:cNvSpPr/>
          <p:nvPr/>
        </p:nvSpPr>
        <p:spPr>
          <a:xfrm>
            <a:off x="11064952" y="2321200"/>
            <a:ext cx="299861" cy="2767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5" name="Isosceles Triangle 44"/>
          <p:cNvSpPr/>
          <p:nvPr/>
        </p:nvSpPr>
        <p:spPr>
          <a:xfrm>
            <a:off x="8868474" y="1402839"/>
            <a:ext cx="299861" cy="27672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6" name="Multiply 45"/>
          <p:cNvSpPr/>
          <p:nvPr/>
        </p:nvSpPr>
        <p:spPr>
          <a:xfrm>
            <a:off x="10011140" y="737250"/>
            <a:ext cx="299861" cy="2767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7" name="Multiply 46"/>
          <p:cNvSpPr/>
          <p:nvPr/>
        </p:nvSpPr>
        <p:spPr>
          <a:xfrm>
            <a:off x="10189009" y="1232826"/>
            <a:ext cx="299861" cy="2767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8" name="Multiply 47"/>
          <p:cNvSpPr/>
          <p:nvPr/>
        </p:nvSpPr>
        <p:spPr>
          <a:xfrm>
            <a:off x="9711278" y="640903"/>
            <a:ext cx="299861" cy="27672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8819887" y="640903"/>
            <a:ext cx="2245066" cy="27627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128806" y="487524"/>
            <a:ext cx="1959070" cy="2410791"/>
          </a:xfrm>
          <a:prstGeom prst="line">
            <a:avLst/>
          </a:prstGeom>
          <a:ln w="762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567455" y="834831"/>
            <a:ext cx="1885482" cy="2320233"/>
          </a:xfrm>
          <a:prstGeom prst="line">
            <a:avLst/>
          </a:prstGeom>
          <a:ln w="762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54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Why neural networks?</a:t>
            </a:r>
          </a:p>
          <a:p>
            <a:endParaRPr lang="en-US" sz="3600" dirty="0" smtClean="0"/>
          </a:p>
          <a:p>
            <a:r>
              <a:rPr lang="en-US" sz="3600" dirty="0" smtClean="0"/>
              <a:t>Model representation</a:t>
            </a:r>
          </a:p>
          <a:p>
            <a:endParaRPr lang="en-US" sz="3600" dirty="0"/>
          </a:p>
          <a:p>
            <a:r>
              <a:rPr lang="en-US" sz="3600" dirty="0" smtClean="0"/>
              <a:t>Examples and intuitions</a:t>
            </a:r>
          </a:p>
          <a:p>
            <a:endParaRPr lang="en-US" sz="3600" dirty="0"/>
          </a:p>
          <a:p>
            <a:r>
              <a:rPr lang="en-US" sz="3600" dirty="0" smtClean="0"/>
              <a:t>Multi-class classification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652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Why neural networks?</a:t>
            </a:r>
          </a:p>
          <a:p>
            <a:endParaRPr lang="en-US" sz="3600" dirty="0" smtClean="0"/>
          </a:p>
          <a:p>
            <a:r>
              <a:rPr lang="en-US" sz="3600" dirty="0" smtClean="0"/>
              <a:t>Model representation</a:t>
            </a:r>
          </a:p>
          <a:p>
            <a:endParaRPr lang="en-US" sz="3600" dirty="0"/>
          </a:p>
          <a:p>
            <a:r>
              <a:rPr lang="en-US" sz="3600" dirty="0" smtClean="0"/>
              <a:t>Examples and intuitions</a:t>
            </a:r>
          </a:p>
          <a:p>
            <a:endParaRPr lang="en-US" sz="3600" dirty="0"/>
          </a:p>
          <a:p>
            <a:r>
              <a:rPr lang="en-US" sz="3600" dirty="0" smtClean="0"/>
              <a:t>Multi-class classification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24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</a:t>
            </a:r>
            <a:r>
              <a:rPr lang="en-US" dirty="0" smtClean="0"/>
              <a:t>classification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                                           Predict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 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if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b="0" dirty="0" smtClean="0"/>
                  <a:t>                                    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 smtClean="0"/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+⋯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= size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:r>
                  <a:rPr lang="en-US" dirty="0" smtClean="0"/>
                  <a:t>#bedrooms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:r>
                  <a:rPr lang="en-US" dirty="0" smtClean="0"/>
                  <a:t>#floors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:r>
                  <a:rPr lang="en-US" dirty="0" smtClean="0"/>
                  <a:t>age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>…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sub>
                      </m:sSub>
                    </m:oMath>
                  </m:oMathPara>
                </a14:m>
                <a:endParaRPr lang="en-US" i="1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38200" y="1823571"/>
            <a:ext cx="3289300" cy="1872129"/>
            <a:chOff x="838200" y="1823571"/>
            <a:chExt cx="3289300" cy="243391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172637" y="1823571"/>
              <a:ext cx="0" cy="2433918"/>
            </a:xfrm>
            <a:prstGeom prst="line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838200" y="3931641"/>
              <a:ext cx="3289300" cy="1"/>
            </a:xfrm>
            <a:prstGeom prst="line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27500" y="3172480"/>
                <a:ext cx="6125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500" y="3172480"/>
                <a:ext cx="61254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38200" y="1325751"/>
                <a:ext cx="6208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25751"/>
                <a:ext cx="62081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ultiply 9"/>
          <p:cNvSpPr/>
          <p:nvPr/>
        </p:nvSpPr>
        <p:spPr>
          <a:xfrm>
            <a:off x="1912706" y="2305996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2098984" y="1849805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2579968" y="2216518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2237062" y="2396152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2940049" y="2272899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2709081" y="2752124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3301486" y="2843829"/>
            <a:ext cx="491575" cy="45363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04836" y="1698964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005690" y="1470561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804861" y="1698964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181071" y="1595762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3790717" y="2470018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3977493" y="3023839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855683" y="2973690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423045" y="2552044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677717" y="2182810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309004" y="2132380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504847" y="1432268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281617" y="2051094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2208645" y="3066653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663452" y="3147461"/>
            <a:ext cx="300014" cy="300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41022" y="4341811"/>
            <a:ext cx="45153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# Quadratic features? </a:t>
            </a:r>
          </a:p>
          <a:p>
            <a:endParaRPr lang="en-US" sz="3600" dirty="0"/>
          </a:p>
          <a:p>
            <a:r>
              <a:rPr lang="en-US" sz="3600" dirty="0"/>
              <a:t># </a:t>
            </a:r>
            <a:r>
              <a:rPr lang="en-US" sz="3600" dirty="0" smtClean="0"/>
              <a:t>Cubic features?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2155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humans see</a:t>
            </a:r>
            <a:endParaRPr lang="en-US" sz="5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865972" y="6519446"/>
            <a:ext cx="2225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Larry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Zitnick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computers see</a:t>
            </a:r>
            <a:endParaRPr lang="en-US" sz="5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296056"/>
              </p:ext>
            </p:extLst>
          </p:nvPr>
        </p:nvGraphicFramePr>
        <p:xfrm>
          <a:off x="4342151" y="1447968"/>
          <a:ext cx="3327816" cy="417084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73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0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865972" y="6519446"/>
            <a:ext cx="2225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Larry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Zitnick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7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Car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81003"/>
            <a:ext cx="10515600" cy="9959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Testing: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9" y="1825625"/>
            <a:ext cx="11319642" cy="3220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351" y="5181003"/>
            <a:ext cx="2549147" cy="1185387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82" y="365125"/>
            <a:ext cx="8838136" cy="59921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86400" y="2496457"/>
                <a:ext cx="6545943" cy="436154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50x50 pixel images -&gt; 2500 pixels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pixel</m:t>
                              </m:r>
                              <m: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 1 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intensity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pixel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 2 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intensity</m:t>
                              </m:r>
                            </m: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pixel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 2500 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intensity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 smtClean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 smtClean="0"/>
                  <a:t>Quadratic features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3200" dirty="0" smtClean="0"/>
                  <a:t>)~</a:t>
                </a:r>
                <a:br>
                  <a:rPr lang="en-US" sz="3200" dirty="0" smtClean="0"/>
                </a:br>
                <a:r>
                  <a:rPr lang="en-US" sz="3200" dirty="0" smtClean="0"/>
                  <a:t>3 million features</a:t>
                </a:r>
                <a:endParaRPr lang="en-US" sz="3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400" y="2496457"/>
                <a:ext cx="6545943" cy="4361543"/>
              </a:xfrm>
              <a:blipFill>
                <a:blip r:embed="rId3"/>
                <a:stretch>
                  <a:fillRect l="-2328" t="-2937" b="-5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4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Origins: Algorithms that try to mimic the brain.</a:t>
            </a:r>
          </a:p>
          <a:p>
            <a:endParaRPr lang="en-US" sz="3200" dirty="0" smtClean="0"/>
          </a:p>
          <a:p>
            <a:r>
              <a:rPr lang="en-US" sz="3200" dirty="0" smtClean="0"/>
              <a:t>Was </a:t>
            </a:r>
            <a:r>
              <a:rPr lang="en-US" sz="3200" dirty="0"/>
              <a:t>very widely used in 80s and early 90s; </a:t>
            </a:r>
            <a:r>
              <a:rPr lang="en-US" sz="3200" dirty="0" smtClean="0"/>
              <a:t>popularity diminished </a:t>
            </a:r>
            <a:r>
              <a:rPr lang="en-US" sz="3200" dirty="0"/>
              <a:t>in late 90s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/>
              <a:t>Recent resurgence: State-of-the-art technique for </a:t>
            </a:r>
            <a:r>
              <a:rPr lang="en-US" sz="3200" dirty="0" smtClean="0"/>
              <a:t>many applications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978"/>
            <a:ext cx="12192000" cy="5794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9253" y="6488668"/>
            <a:ext cx="5582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https://www.slideshare.net/dlavenda/ai-and-productivity</a:t>
            </a:r>
          </a:p>
        </p:txBody>
      </p:sp>
    </p:spTree>
    <p:extLst>
      <p:ext uri="{BB962C8B-B14F-4D97-AF65-F5344CB8AC3E}">
        <p14:creationId xmlns:p14="http://schemas.microsoft.com/office/powerpoint/2010/main" val="28630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“one learning algorithm”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31" y="1825625"/>
            <a:ext cx="8546184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436" y="6437868"/>
            <a:ext cx="1722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[Roe et al. 1992]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Vector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Cost function</a:t>
            </a:r>
          </a:p>
          <a:p>
            <a:endParaRPr lang="en-US" sz="3600" dirty="0"/>
          </a:p>
          <a:p>
            <a:r>
              <a:rPr lang="en-US" sz="3600" dirty="0" smtClean="0"/>
              <a:t>Large margin classification</a:t>
            </a:r>
          </a:p>
          <a:p>
            <a:endParaRPr lang="en-US" sz="3600" dirty="0" smtClean="0"/>
          </a:p>
          <a:p>
            <a:r>
              <a:rPr lang="en-US" sz="3600" b="1" dirty="0" smtClean="0">
                <a:solidFill>
                  <a:srgbClr val="FF0000"/>
                </a:solidFill>
              </a:rPr>
              <a:t>Kernels</a:t>
            </a:r>
          </a:p>
          <a:p>
            <a:endParaRPr lang="en-US" sz="3600" dirty="0"/>
          </a:p>
          <a:p>
            <a:r>
              <a:rPr lang="en-US" sz="3600" dirty="0" smtClean="0"/>
              <a:t>Using an SVM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7064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“one learning algorithm”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091" y="1825625"/>
            <a:ext cx="8691818" cy="4352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436" y="6437868"/>
            <a:ext cx="2338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Metin</a:t>
            </a:r>
            <a:r>
              <a:rPr lang="en-US" dirty="0" smtClean="0"/>
              <a:t> and Frost 1989]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5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representations in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417605"/>
            <a:ext cx="10008196" cy="5440395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Why neural networks?</a:t>
            </a:r>
          </a:p>
          <a:p>
            <a:endParaRPr lang="en-US" sz="3600" dirty="0" smtClean="0"/>
          </a:p>
          <a:p>
            <a:r>
              <a:rPr lang="en-US" sz="3600" b="1" dirty="0" smtClean="0">
                <a:solidFill>
                  <a:srgbClr val="FF0000"/>
                </a:solidFill>
              </a:rPr>
              <a:t>Model representation</a:t>
            </a:r>
          </a:p>
          <a:p>
            <a:endParaRPr lang="en-US" sz="3600" dirty="0"/>
          </a:p>
          <a:p>
            <a:r>
              <a:rPr lang="en-US" sz="3600" dirty="0" smtClean="0"/>
              <a:t>Examples and intuitions</a:t>
            </a:r>
          </a:p>
          <a:p>
            <a:endParaRPr lang="en-US" sz="3600" dirty="0"/>
          </a:p>
          <a:p>
            <a:r>
              <a:rPr lang="en-US" sz="3600" dirty="0" smtClean="0"/>
              <a:t>Multi-class classification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962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single neuron in the brain</a:t>
            </a:r>
            <a:endParaRPr lang="en-US" dirty="0"/>
          </a:p>
        </p:txBody>
      </p:sp>
      <p:pic>
        <p:nvPicPr>
          <p:cNvPr id="2050" name="Picture 2" descr="Image result for Neu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44" y="1825624"/>
            <a:ext cx="8937254" cy="4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6700" y="1596479"/>
            <a:ext cx="16320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Input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4575" y="1619250"/>
            <a:ext cx="1762125" cy="7239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95775" y="5994894"/>
            <a:ext cx="1962150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Output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6274" y="5276850"/>
            <a:ext cx="1371601" cy="7239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neuron National Institutes of Health, National Institute on Aging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0"/>
            <a:ext cx="5502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60697" y="6556137"/>
            <a:ext cx="4279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http://histoweb.co.za/082/082img002.html</a:t>
            </a:r>
          </a:p>
        </p:txBody>
      </p:sp>
    </p:spTree>
    <p:extLst>
      <p:ext uri="{BB962C8B-B14F-4D97-AF65-F5344CB8AC3E}">
        <p14:creationId xmlns:p14="http://schemas.microsoft.com/office/powerpoint/2010/main" val="65387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artificial neuron: Logistic unit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21357" y="1825624"/>
                <a:ext cx="6679095" cy="50323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2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3200" dirty="0" smtClean="0"/>
                  <a:t>       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32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32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en-US" sz="3200" dirty="0" smtClean="0"/>
              </a:p>
              <a:p>
                <a:endParaRPr lang="en-US" sz="3200" dirty="0"/>
              </a:p>
              <a:p>
                <a:endParaRPr lang="en-US" sz="3200" dirty="0" smtClean="0"/>
              </a:p>
              <a:p>
                <a:endParaRPr lang="en-US" sz="3200" dirty="0"/>
              </a:p>
              <a:p>
                <a:endParaRPr lang="en-US" sz="3200" dirty="0" smtClean="0"/>
              </a:p>
              <a:p>
                <a:r>
                  <a:rPr lang="en-US" sz="3200" dirty="0" smtClean="0"/>
                  <a:t>Sigmoid (logistic) activation function</a:t>
                </a:r>
                <a:endParaRPr lang="en-US" sz="3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1357" y="1825624"/>
                <a:ext cx="6679095" cy="5032375"/>
              </a:xfrm>
              <a:blipFill>
                <a:blip r:embed="rId3"/>
                <a:stretch>
                  <a:fillRect l="-2100" t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Oval 35"/>
              <p:cNvSpPr/>
              <p:nvPr/>
            </p:nvSpPr>
            <p:spPr>
              <a:xfrm>
                <a:off x="707887" y="2865348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36" name="Oval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87" y="2865348"/>
                <a:ext cx="1069394" cy="1069394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Oval 37"/>
              <p:cNvSpPr/>
              <p:nvPr/>
            </p:nvSpPr>
            <p:spPr>
              <a:xfrm>
                <a:off x="707886" y="4041407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8" name="Oval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86" y="4041407"/>
                <a:ext cx="1069394" cy="1069394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Oval 38"/>
              <p:cNvSpPr/>
              <p:nvPr/>
            </p:nvSpPr>
            <p:spPr>
              <a:xfrm>
                <a:off x="707886" y="5217466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9" name="Oval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86" y="5217466"/>
                <a:ext cx="1069394" cy="1069394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45"/>
          <p:cNvSpPr/>
          <p:nvPr/>
        </p:nvSpPr>
        <p:spPr>
          <a:xfrm>
            <a:off x="3582119" y="4048415"/>
            <a:ext cx="1069394" cy="106939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Oval 54"/>
              <p:cNvSpPr/>
              <p:nvPr/>
            </p:nvSpPr>
            <p:spPr>
              <a:xfrm>
                <a:off x="707886" y="1683681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5" name="Oval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86" y="1683681"/>
                <a:ext cx="1069394" cy="1069394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>
            <a:stCxn id="36" idx="6"/>
            <a:endCxn id="46" idx="2"/>
          </p:cNvCxnSpPr>
          <p:nvPr/>
        </p:nvCxnSpPr>
        <p:spPr>
          <a:xfrm>
            <a:off x="1777281" y="3400045"/>
            <a:ext cx="1804838" cy="118306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8" idx="6"/>
            <a:endCxn id="46" idx="2"/>
          </p:cNvCxnSpPr>
          <p:nvPr/>
        </p:nvCxnSpPr>
        <p:spPr>
          <a:xfrm>
            <a:off x="1777280" y="4576105"/>
            <a:ext cx="1804839" cy="700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9" idx="6"/>
            <a:endCxn id="46" idx="2"/>
          </p:cNvCxnSpPr>
          <p:nvPr/>
        </p:nvCxnSpPr>
        <p:spPr>
          <a:xfrm flipV="1">
            <a:off x="1777280" y="4583112"/>
            <a:ext cx="1804839" cy="116905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5" idx="6"/>
            <a:endCxn id="46" idx="2"/>
          </p:cNvCxnSpPr>
          <p:nvPr/>
        </p:nvCxnSpPr>
        <p:spPr>
          <a:xfrm>
            <a:off x="1777280" y="2218379"/>
            <a:ext cx="1804839" cy="2364734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6" idx="6"/>
          </p:cNvCxnSpPr>
          <p:nvPr/>
        </p:nvCxnSpPr>
        <p:spPr>
          <a:xfrm>
            <a:off x="4651513" y="4583112"/>
            <a:ext cx="735444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Rectangle 61"/>
              <p:cNvSpPr/>
              <p:nvPr/>
            </p:nvSpPr>
            <p:spPr>
              <a:xfrm>
                <a:off x="5386957" y="4048415"/>
                <a:ext cx="4111767" cy="1190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6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36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36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6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36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6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36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957" y="4048415"/>
                <a:ext cx="4111767" cy="11903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/>
          <p:cNvSpPr/>
          <p:nvPr/>
        </p:nvSpPr>
        <p:spPr>
          <a:xfrm>
            <a:off x="1967362" y="1900252"/>
            <a:ext cx="1975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“Bias unit”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34149" y="6253347"/>
            <a:ext cx="1433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“Input”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477024" y="3699190"/>
            <a:ext cx="1734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“Output”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656063" y="2914359"/>
            <a:ext cx="24220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“Weights” 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“Parameters”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4" grpId="0"/>
      <p:bldP spid="65" grpId="0"/>
      <p:bldP spid="67" grpId="0"/>
      <p:bldP spid="6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Oval 35"/>
              <p:cNvSpPr/>
              <p:nvPr/>
            </p:nvSpPr>
            <p:spPr>
              <a:xfrm>
                <a:off x="3093279" y="2885608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36" name="Oval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279" y="2885608"/>
                <a:ext cx="1069394" cy="1069394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Oval 37"/>
              <p:cNvSpPr/>
              <p:nvPr/>
            </p:nvSpPr>
            <p:spPr>
              <a:xfrm>
                <a:off x="3093278" y="4061667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8" name="Oval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278" y="4061667"/>
                <a:ext cx="1069394" cy="1069394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Oval 38"/>
              <p:cNvSpPr/>
              <p:nvPr/>
            </p:nvSpPr>
            <p:spPr>
              <a:xfrm>
                <a:off x="3093278" y="5237726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9" name="Oval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278" y="5237726"/>
                <a:ext cx="1069394" cy="1069394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45"/>
          <p:cNvSpPr/>
          <p:nvPr/>
        </p:nvSpPr>
        <p:spPr>
          <a:xfrm>
            <a:off x="5967511" y="4068675"/>
            <a:ext cx="1069394" cy="106939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Oval 54"/>
              <p:cNvSpPr/>
              <p:nvPr/>
            </p:nvSpPr>
            <p:spPr>
              <a:xfrm>
                <a:off x="3093278" y="1703941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5" name="Oval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278" y="1703941"/>
                <a:ext cx="1069394" cy="1069394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>
            <a:stCxn id="36" idx="6"/>
            <a:endCxn id="46" idx="2"/>
          </p:cNvCxnSpPr>
          <p:nvPr/>
        </p:nvCxnSpPr>
        <p:spPr>
          <a:xfrm>
            <a:off x="4162673" y="3420305"/>
            <a:ext cx="1804838" cy="118306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8" idx="6"/>
            <a:endCxn id="46" idx="2"/>
          </p:cNvCxnSpPr>
          <p:nvPr/>
        </p:nvCxnSpPr>
        <p:spPr>
          <a:xfrm>
            <a:off x="4162672" y="4596365"/>
            <a:ext cx="1804839" cy="700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9" idx="6"/>
            <a:endCxn id="46" idx="2"/>
          </p:cNvCxnSpPr>
          <p:nvPr/>
        </p:nvCxnSpPr>
        <p:spPr>
          <a:xfrm flipV="1">
            <a:off x="4162672" y="4603372"/>
            <a:ext cx="1804839" cy="116905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5" idx="6"/>
            <a:endCxn id="46" idx="2"/>
          </p:cNvCxnSpPr>
          <p:nvPr/>
        </p:nvCxnSpPr>
        <p:spPr>
          <a:xfrm>
            <a:off x="4162672" y="2238639"/>
            <a:ext cx="1804839" cy="2364734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6" idx="6"/>
          </p:cNvCxnSpPr>
          <p:nvPr/>
        </p:nvCxnSpPr>
        <p:spPr>
          <a:xfrm>
            <a:off x="7036905" y="4603372"/>
            <a:ext cx="735444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Rectangle 61"/>
              <p:cNvSpPr/>
              <p:nvPr/>
            </p:nvSpPr>
            <p:spPr>
              <a:xfrm>
                <a:off x="7899283" y="4249429"/>
                <a:ext cx="1593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0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283" y="4249429"/>
                <a:ext cx="1593000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/>
          <p:cNvSpPr/>
          <p:nvPr/>
        </p:nvSpPr>
        <p:spPr>
          <a:xfrm>
            <a:off x="509327" y="6307120"/>
            <a:ext cx="1375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Layer 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62416" y="3719450"/>
            <a:ext cx="1734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“Output”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Oval 22"/>
              <p:cNvSpPr/>
              <p:nvPr/>
            </p:nvSpPr>
            <p:spPr>
              <a:xfrm>
                <a:off x="740016" y="2872355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16" y="2872355"/>
                <a:ext cx="1069394" cy="1069394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Oval 23"/>
              <p:cNvSpPr/>
              <p:nvPr/>
            </p:nvSpPr>
            <p:spPr>
              <a:xfrm>
                <a:off x="740015" y="4048414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15" y="4048414"/>
                <a:ext cx="1069394" cy="1069394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Oval 24"/>
              <p:cNvSpPr/>
              <p:nvPr/>
            </p:nvSpPr>
            <p:spPr>
              <a:xfrm>
                <a:off x="740015" y="5224473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5" name="Oval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15" y="5224473"/>
                <a:ext cx="1069394" cy="1069394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Oval 25"/>
              <p:cNvSpPr/>
              <p:nvPr/>
            </p:nvSpPr>
            <p:spPr>
              <a:xfrm>
                <a:off x="740015" y="1690688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15" y="1690688"/>
                <a:ext cx="1069394" cy="1069394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2940030" y="6307120"/>
            <a:ext cx="1375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Layer 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14263" y="6293485"/>
            <a:ext cx="1375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Layer 3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>
            <a:stCxn id="23" idx="6"/>
            <a:endCxn id="36" idx="2"/>
          </p:cNvCxnSpPr>
          <p:nvPr/>
        </p:nvCxnSpPr>
        <p:spPr>
          <a:xfrm>
            <a:off x="1809410" y="3407052"/>
            <a:ext cx="1283869" cy="13253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4" idx="6"/>
            <a:endCxn id="38" idx="2"/>
          </p:cNvCxnSpPr>
          <p:nvPr/>
        </p:nvCxnSpPr>
        <p:spPr>
          <a:xfrm>
            <a:off x="1809409" y="4583111"/>
            <a:ext cx="1283869" cy="13253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6"/>
            <a:endCxn id="39" idx="2"/>
          </p:cNvCxnSpPr>
          <p:nvPr/>
        </p:nvCxnSpPr>
        <p:spPr>
          <a:xfrm>
            <a:off x="1809409" y="5759170"/>
            <a:ext cx="1283869" cy="13253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" idx="6"/>
            <a:endCxn id="36" idx="2"/>
          </p:cNvCxnSpPr>
          <p:nvPr/>
        </p:nvCxnSpPr>
        <p:spPr>
          <a:xfrm>
            <a:off x="1809409" y="2225385"/>
            <a:ext cx="1283870" cy="119492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6"/>
            <a:endCxn id="38" idx="2"/>
          </p:cNvCxnSpPr>
          <p:nvPr/>
        </p:nvCxnSpPr>
        <p:spPr>
          <a:xfrm>
            <a:off x="1809409" y="2225385"/>
            <a:ext cx="1283869" cy="237097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6" idx="6"/>
            <a:endCxn id="39" idx="2"/>
          </p:cNvCxnSpPr>
          <p:nvPr/>
        </p:nvCxnSpPr>
        <p:spPr>
          <a:xfrm>
            <a:off x="1809409" y="2225385"/>
            <a:ext cx="1283869" cy="354703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5" idx="6"/>
            <a:endCxn id="38" idx="2"/>
          </p:cNvCxnSpPr>
          <p:nvPr/>
        </p:nvCxnSpPr>
        <p:spPr>
          <a:xfrm flipV="1">
            <a:off x="1809409" y="4596364"/>
            <a:ext cx="1283869" cy="116280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5" idx="6"/>
            <a:endCxn id="36" idx="2"/>
          </p:cNvCxnSpPr>
          <p:nvPr/>
        </p:nvCxnSpPr>
        <p:spPr>
          <a:xfrm flipV="1">
            <a:off x="1809409" y="3420305"/>
            <a:ext cx="1283870" cy="233886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3" idx="6"/>
            <a:endCxn id="38" idx="2"/>
          </p:cNvCxnSpPr>
          <p:nvPr/>
        </p:nvCxnSpPr>
        <p:spPr>
          <a:xfrm>
            <a:off x="1809410" y="3407052"/>
            <a:ext cx="1283868" cy="118931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3" idx="6"/>
            <a:endCxn id="39" idx="2"/>
          </p:cNvCxnSpPr>
          <p:nvPr/>
        </p:nvCxnSpPr>
        <p:spPr>
          <a:xfrm>
            <a:off x="1809410" y="3407052"/>
            <a:ext cx="1283868" cy="236537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24" idx="6"/>
            <a:endCxn id="36" idx="2"/>
          </p:cNvCxnSpPr>
          <p:nvPr/>
        </p:nvCxnSpPr>
        <p:spPr>
          <a:xfrm flipV="1">
            <a:off x="1809409" y="3420305"/>
            <a:ext cx="1283870" cy="116280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4" idx="6"/>
            <a:endCxn id="39" idx="2"/>
          </p:cNvCxnSpPr>
          <p:nvPr/>
        </p:nvCxnSpPr>
        <p:spPr>
          <a:xfrm>
            <a:off x="1809409" y="4583111"/>
            <a:ext cx="1283869" cy="118931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0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98765" y="1474787"/>
            <a:ext cx="4256331" cy="2394847"/>
            <a:chOff x="740015" y="1690688"/>
            <a:chExt cx="8629676" cy="46164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Oval 35"/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36" name="Oval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Oval 37"/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Oval 38"/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9" name="Oval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Oval 45"/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Oval 54"/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55" name="Oval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6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/>
            <p:cNvCxnSpPr>
              <a:stCxn id="36" idx="6"/>
              <a:endCxn id="46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8" idx="6"/>
              <a:endCxn id="46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9" idx="6"/>
              <a:endCxn id="46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5" idx="6"/>
              <a:endCxn id="46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46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Rectangle 61"/>
                <p:cNvSpPr/>
                <p:nvPr/>
              </p:nvSpPr>
              <p:spPr>
                <a:xfrm>
                  <a:off x="7597691" y="4201200"/>
                  <a:ext cx="1772000" cy="7973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62" name="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1" y="4201200"/>
                  <a:ext cx="1772000" cy="79733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Oval 22"/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23" name="Oval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Oval 23"/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4" name="Oval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Oval 24"/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5" name="Oval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Oval 25"/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26" name="Oval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>
              <a:stCxn id="23" idx="6"/>
              <a:endCxn id="36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4" idx="6"/>
              <a:endCxn id="38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6"/>
              <a:endCxn id="39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6" idx="6"/>
              <a:endCxn id="36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6" idx="6"/>
              <a:endCxn id="38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6" idx="6"/>
              <a:endCxn id="39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5" idx="6"/>
              <a:endCxn id="38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5" idx="6"/>
              <a:endCxn id="36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23" idx="6"/>
              <a:endCxn id="38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23" idx="6"/>
              <a:endCxn id="39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24" idx="6"/>
              <a:endCxn id="36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24" idx="6"/>
              <a:endCxn id="39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223630" y="1246764"/>
                <a:ext cx="6575262" cy="15316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 smtClean="0">
                    <a:solidFill>
                      <a:sysClr val="windowText" lastClr="000000"/>
                    </a:solidFill>
                  </a:rPr>
                  <a:t> “activation” of unit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 smtClean="0">
                    <a:solidFill>
                      <a:sysClr val="windowText" lastClr="000000"/>
                    </a:solidFill>
                  </a:rPr>
                  <a:t> in layer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800" dirty="0" smtClean="0">
                  <a:solidFill>
                    <a:sysClr val="windowText" lastClr="000000"/>
                  </a:solidFill>
                </a:endParaRPr>
              </a:p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d>
                          <m:dPr>
                            <m:ctrlP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 smtClean="0">
                    <a:solidFill>
                      <a:sysClr val="windowText" lastClr="000000"/>
                    </a:solidFill>
                  </a:rPr>
                  <a:t> matrix of weights controlling </a:t>
                </a:r>
                <a:br>
                  <a:rPr lang="en-US" sz="2800" dirty="0" smtClean="0">
                    <a:solidFill>
                      <a:sysClr val="windowText" lastClr="000000"/>
                    </a:solidFill>
                  </a:rPr>
                </a:br>
                <a:r>
                  <a:rPr lang="en-US" sz="2800" dirty="0" smtClean="0">
                    <a:solidFill>
                      <a:sysClr val="windowText" lastClr="000000"/>
                    </a:solidFill>
                  </a:rPr>
                  <a:t>function mapping from layer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800" dirty="0" smtClean="0">
                    <a:solidFill>
                      <a:sysClr val="windowText" lastClr="000000"/>
                    </a:solidFill>
                  </a:rPr>
                  <a:t> to layer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630" y="1246764"/>
                <a:ext cx="6575262" cy="1531638"/>
              </a:xfrm>
              <a:prstGeom prst="rect">
                <a:avLst/>
              </a:prstGeom>
              <a:blipFill>
                <a:blip r:embed="rId12"/>
                <a:stretch>
                  <a:fillRect l="-1946" b="-10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38200" y="4009441"/>
                <a:ext cx="8411342" cy="2671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  <m:sup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b="0" dirty="0" smtClean="0">
                  <a:solidFill>
                    <a:sysClr val="windowText" lastClr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ysClr val="windowText" lastClr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ysClr val="windowText" lastClr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09441"/>
                <a:ext cx="8411342" cy="267175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141867" y="3057569"/>
                <a:ext cx="4050133" cy="21746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3200" dirty="0" smtClean="0"/>
                  <a:t> unit in layer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3200" b="0" dirty="0" smtClean="0">
                  <a:solidFill>
                    <a:sysClr val="windowText" lastClr="00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3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3200" dirty="0" smtClean="0"/>
                  <a:t> units in layer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32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200" dirty="0" smtClean="0"/>
              </a:p>
              <a:p>
                <a:endParaRPr lang="en-US" sz="3200" dirty="0" smtClean="0"/>
              </a:p>
              <a:p>
                <a:r>
                  <a:rPr lang="en-US" sz="3200" dirty="0" smtClean="0"/>
                  <a:t>Size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d>
                          <m:dPr>
                            <m:ctrlP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3200" dirty="0" smtClean="0"/>
                  <a:t>? </a:t>
                </a:r>
                <a:endParaRPr lang="en-US" sz="32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867" y="3057569"/>
                <a:ext cx="4050133" cy="2174698"/>
              </a:xfrm>
              <a:prstGeom prst="rect">
                <a:avLst/>
              </a:prstGeom>
              <a:blipFill>
                <a:blip r:embed="rId14"/>
                <a:stretch>
                  <a:fillRect l="-3916" t="-3371" b="-8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995062" y="5400695"/>
                <a:ext cx="3154838" cy="6908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×(</m:t>
                      </m:r>
                      <m:sSub>
                        <m:sSubPr>
                          <m:ctrlPr>
                            <a:rPr lang="en-US" sz="36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062" y="5400695"/>
                <a:ext cx="3154838" cy="69089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98765" y="1474787"/>
            <a:ext cx="4256331" cy="2394847"/>
            <a:chOff x="740015" y="1690688"/>
            <a:chExt cx="8629676" cy="46164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Oval 35"/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36" name="Oval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Oval 37"/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Oval 38"/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9" name="Oval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Oval 45"/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Oval 54"/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55" name="Oval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6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/>
            <p:cNvCxnSpPr>
              <a:stCxn id="36" idx="6"/>
              <a:endCxn id="46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8" idx="6"/>
              <a:endCxn id="46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9" idx="6"/>
              <a:endCxn id="46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5" idx="6"/>
              <a:endCxn id="46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46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Rectangle 61"/>
                <p:cNvSpPr/>
                <p:nvPr/>
              </p:nvSpPr>
              <p:spPr>
                <a:xfrm>
                  <a:off x="7597691" y="4201200"/>
                  <a:ext cx="1772000" cy="7973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62" name="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1" y="4201200"/>
                  <a:ext cx="1772000" cy="79733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Oval 22"/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23" name="Oval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Oval 23"/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4" name="Oval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Oval 24"/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5" name="Oval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Oval 25"/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26" name="Oval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>
              <a:stCxn id="23" idx="6"/>
              <a:endCxn id="36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4" idx="6"/>
              <a:endCxn id="38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6"/>
              <a:endCxn id="39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6" idx="6"/>
              <a:endCxn id="36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6" idx="6"/>
              <a:endCxn id="38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6" idx="6"/>
              <a:endCxn id="39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5" idx="6"/>
              <a:endCxn id="38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5" idx="6"/>
              <a:endCxn id="36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23" idx="6"/>
              <a:endCxn id="38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23" idx="6"/>
              <a:endCxn id="39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24" idx="6"/>
              <a:endCxn id="36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24" idx="6"/>
              <a:endCxn id="39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223630" y="1246764"/>
                <a:ext cx="4335802" cy="1850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sz="28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630" y="1246764"/>
                <a:ext cx="4335802" cy="18503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38200" y="4009441"/>
                <a:ext cx="10075515" cy="2671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  <m:sup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 smtClean="0">
                  <a:solidFill>
                    <a:sysClr val="windowText" lastClr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 smtClean="0">
                  <a:solidFill>
                    <a:sysClr val="windowText" lastClr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8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 smtClean="0">
                  <a:solidFill>
                    <a:sysClr val="windowText" lastClr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800" b="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8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800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09441"/>
                <a:ext cx="10075515" cy="267175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483415" y="723544"/>
            <a:ext cx="2511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“Pre-activation”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98765" y="1474787"/>
            <a:ext cx="4256331" cy="2394847"/>
            <a:chOff x="740015" y="1690688"/>
            <a:chExt cx="8629676" cy="46164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Oval 35"/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36" name="Oval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Oval 37"/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Oval 38"/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9" name="Oval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Oval 45"/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Oval 54"/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55" name="Oval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6"/>
                  <a:stretch>
                    <a:fillRect l="-3261" r="-7609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/>
            <p:cNvCxnSpPr>
              <a:stCxn id="36" idx="6"/>
              <a:endCxn id="46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8" idx="6"/>
              <a:endCxn id="46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9" idx="6"/>
              <a:endCxn id="46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5" idx="6"/>
              <a:endCxn id="46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46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Rectangle 61"/>
                <p:cNvSpPr/>
                <p:nvPr/>
              </p:nvSpPr>
              <p:spPr>
                <a:xfrm>
                  <a:off x="7597691" y="4201200"/>
                  <a:ext cx="1772000" cy="7973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62" name="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1" y="4201200"/>
                  <a:ext cx="1772000" cy="79733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Oval 22"/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23" name="Oval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Oval 23"/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4" name="Oval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Oval 24"/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5" name="Oval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Oval 25"/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26" name="Oval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>
              <a:stCxn id="23" idx="6"/>
              <a:endCxn id="36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4" idx="6"/>
              <a:endCxn id="38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6"/>
              <a:endCxn id="39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6" idx="6"/>
              <a:endCxn id="36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6" idx="6"/>
              <a:endCxn id="38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6" idx="6"/>
              <a:endCxn id="39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5" idx="6"/>
              <a:endCxn id="38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5" idx="6"/>
              <a:endCxn id="36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23" idx="6"/>
              <a:endCxn id="38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23" idx="6"/>
              <a:endCxn id="39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24" idx="6"/>
              <a:endCxn id="36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24" idx="6"/>
              <a:endCxn id="39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223630" y="1246764"/>
                <a:ext cx="4335802" cy="1850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sz="28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630" y="1246764"/>
                <a:ext cx="4335802" cy="18503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38200" y="4009441"/>
                <a:ext cx="3103094" cy="2453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b="0" dirty="0" smtClean="0">
                  <a:solidFill>
                    <a:sysClr val="windowText" lastClr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 smtClean="0">
                  <a:solidFill>
                    <a:sysClr val="windowText" lastClr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2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 smtClean="0">
                  <a:solidFill>
                    <a:sysClr val="windowText" lastClr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09441"/>
                <a:ext cx="3103094" cy="245394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483415" y="723544"/>
            <a:ext cx="2511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“Pre-activation”</a:t>
            </a:r>
            <a:endParaRPr 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/>
              <p:cNvSpPr/>
              <p:nvPr/>
            </p:nvSpPr>
            <p:spPr>
              <a:xfrm>
                <a:off x="5155096" y="3869634"/>
                <a:ext cx="4327660" cy="27628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p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p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sSup>
                        <m:sSup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3200" b="0" i="1" dirty="0" smtClean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b="0" dirty="0" smtClean="0">
                  <a:solidFill>
                    <a:sysClr val="windowText" lastClr="000000"/>
                  </a:solidFill>
                </a:endParaRPr>
              </a:p>
              <a:p>
                <a:pPr/>
                <a:r>
                  <a:rPr lang="en-US" sz="3200" dirty="0" smtClean="0">
                    <a:solidFill>
                      <a:sysClr val="windowText" lastClr="000000"/>
                    </a:solidFill>
                    <a:latin typeface="Cambria Math" panose="02040503050406030204" pitchFamily="18" charset="0"/>
                  </a:rPr>
                  <a:t>Add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bSup>
                    <m:r>
                      <a:rPr lang="en-US" sz="32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3200" dirty="0" smtClean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096" y="3869634"/>
                <a:ext cx="4327660" cy="2762808"/>
              </a:xfrm>
              <a:prstGeom prst="rect">
                <a:avLst/>
              </a:prstGeom>
              <a:blipFill>
                <a:blip r:embed="rId14"/>
                <a:stretch>
                  <a:fillRect l="-3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9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 smtClean="0"/>
                  <a:t>How do we separate the two classes using a hyperplane?</a:t>
                </a:r>
              </a:p>
              <a:p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   </m:t>
                          </m:r>
                          <m:eqArr>
                            <m:eqArr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3200" dirty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m:rPr>
                                  <m:sty m:val="p"/>
                                </m:rPr>
                                <a:rPr lang="en-US" sz="3200" dirty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≥0</m:t>
                              </m:r>
                            </m:e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0    </m:t>
                              </m:r>
                              <m:r>
                                <m:rPr>
                                  <m:sty m:val="p"/>
                                </m:rPr>
                                <a:rPr lang="en-US" sz="3200" dirty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1150776" y="6176963"/>
            <a:ext cx="9891211" cy="1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458974" y="6176963"/>
                <a:ext cx="64445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8974" y="6176963"/>
                <a:ext cx="644454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Multiply 15"/>
          <p:cNvSpPr/>
          <p:nvPr/>
        </p:nvSpPr>
        <p:spPr>
          <a:xfrm>
            <a:off x="1622487" y="5877606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2133778" y="5896172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3178807" y="5877607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830575" y="5969911"/>
            <a:ext cx="441632" cy="41410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22192" y="5969911"/>
            <a:ext cx="441632" cy="41410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129840" y="5969911"/>
            <a:ext cx="441632" cy="41410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Multiply 22"/>
          <p:cNvSpPr/>
          <p:nvPr/>
        </p:nvSpPr>
        <p:spPr>
          <a:xfrm>
            <a:off x="8622814" y="5915023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4" name="Multiply 23"/>
          <p:cNvSpPr/>
          <p:nvPr/>
        </p:nvSpPr>
        <p:spPr>
          <a:xfrm>
            <a:off x="7968435" y="5895197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7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Neural network learning its own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78244" y="1945239"/>
            <a:ext cx="8035511" cy="4561579"/>
            <a:chOff x="740015" y="1690688"/>
            <a:chExt cx="8553330" cy="46164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Oval 4"/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4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44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Oval 5"/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4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4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Oval 6"/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4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4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/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Oval 8"/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4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4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44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9" name="Oval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>
              <a:stCxn id="5" idx="6"/>
              <a:endCxn id="8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6"/>
              <a:endCxn id="8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6"/>
              <a:endCxn id="8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6"/>
              <a:endCxn id="8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/>
                <p:cNvSpPr/>
                <p:nvPr/>
              </p:nvSpPr>
              <p:spPr>
                <a:xfrm>
                  <a:off x="7597690" y="4201200"/>
                  <a:ext cx="1695655" cy="7163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4000" b="0" i="0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d>
                          <m:dPr>
                            <m:ctrlPr>
                              <a:rPr lang="en-US" sz="4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0" y="4201200"/>
                  <a:ext cx="1695655" cy="7163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Oval 15"/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44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16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Oval 16"/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4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7" name="Oval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Oval 17"/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4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8" name="Oval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Oval 18"/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44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19" name="Oval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/>
            <p:cNvCxnSpPr>
              <a:stCxn id="16" idx="6"/>
              <a:endCxn id="5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7" idx="6"/>
              <a:endCxn id="6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8" idx="6"/>
              <a:endCxn id="7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9" idx="6"/>
              <a:endCxn id="5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9" idx="6"/>
              <a:endCxn id="6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9" idx="6"/>
              <a:endCxn id="7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8" idx="6"/>
              <a:endCxn id="6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8" idx="6"/>
              <a:endCxn id="5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6" idx="6"/>
              <a:endCxn id="6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6" idx="6"/>
              <a:endCxn id="7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7" idx="6"/>
              <a:endCxn id="5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7" idx="6"/>
              <a:endCxn id="7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1590261" y="1690688"/>
            <a:ext cx="2698779" cy="5028164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network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Oval 4"/>
              <p:cNvSpPr/>
              <p:nvPr/>
            </p:nvSpPr>
            <p:spPr>
              <a:xfrm>
                <a:off x="3048997" y="3006347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7" y="3006347"/>
                <a:ext cx="1004653" cy="1056687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5"/>
              <p:cNvSpPr/>
              <p:nvPr/>
            </p:nvSpPr>
            <p:spPr>
              <a:xfrm>
                <a:off x="3048996" y="4168432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6" y="4168432"/>
                <a:ext cx="1004653" cy="105668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/>
              <p:cNvSpPr/>
              <p:nvPr/>
            </p:nvSpPr>
            <p:spPr>
              <a:xfrm>
                <a:off x="3048996" y="5330517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6" y="5330517"/>
                <a:ext cx="1004653" cy="10566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8006194" y="4175356"/>
            <a:ext cx="1004653" cy="1056687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Oval 8"/>
              <p:cNvSpPr/>
              <p:nvPr/>
            </p:nvSpPr>
            <p:spPr>
              <a:xfrm>
                <a:off x="3048996" y="1838721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6" y="1838721"/>
                <a:ext cx="1004653" cy="10566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>
            <a:endCxn id="8" idx="2"/>
          </p:cNvCxnSpPr>
          <p:nvPr/>
        </p:nvCxnSpPr>
        <p:spPr>
          <a:xfrm>
            <a:off x="6310621" y="3534690"/>
            <a:ext cx="1695573" cy="116901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8" idx="2"/>
          </p:cNvCxnSpPr>
          <p:nvPr/>
        </p:nvCxnSpPr>
        <p:spPr>
          <a:xfrm>
            <a:off x="6310620" y="4696776"/>
            <a:ext cx="1695574" cy="692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2"/>
          </p:cNvCxnSpPr>
          <p:nvPr/>
        </p:nvCxnSpPr>
        <p:spPr>
          <a:xfrm>
            <a:off x="6310620" y="2367065"/>
            <a:ext cx="1695574" cy="233663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6"/>
          </p:cNvCxnSpPr>
          <p:nvPr/>
        </p:nvCxnSpPr>
        <p:spPr>
          <a:xfrm>
            <a:off x="9010847" y="4703700"/>
            <a:ext cx="690920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9537682" y="4306307"/>
                <a:ext cx="1593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0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682" y="4306307"/>
                <a:ext cx="159300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Oval 15"/>
              <p:cNvSpPr/>
              <p:nvPr/>
            </p:nvSpPr>
            <p:spPr>
              <a:xfrm>
                <a:off x="838201" y="2993251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2993251"/>
                <a:ext cx="1004653" cy="10566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Oval 16"/>
              <p:cNvSpPr/>
              <p:nvPr/>
            </p:nvSpPr>
            <p:spPr>
              <a:xfrm>
                <a:off x="838200" y="4155336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55336"/>
                <a:ext cx="1004653" cy="1056687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Oval 17"/>
              <p:cNvSpPr/>
              <p:nvPr/>
            </p:nvSpPr>
            <p:spPr>
              <a:xfrm>
                <a:off x="838200" y="5317421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17421"/>
                <a:ext cx="1004653" cy="1056687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Oval 18"/>
              <p:cNvSpPr/>
              <p:nvPr/>
            </p:nvSpPr>
            <p:spPr>
              <a:xfrm>
                <a:off x="838200" y="1825625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04653" cy="10566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>
            <a:stCxn id="16" idx="6"/>
            <a:endCxn id="5" idx="2"/>
          </p:cNvCxnSpPr>
          <p:nvPr/>
        </p:nvCxnSpPr>
        <p:spPr>
          <a:xfrm>
            <a:off x="1842854" y="3521595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6"/>
            <a:endCxn id="6" idx="2"/>
          </p:cNvCxnSpPr>
          <p:nvPr/>
        </p:nvCxnSpPr>
        <p:spPr>
          <a:xfrm>
            <a:off x="1842853" y="4683680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6"/>
            <a:endCxn id="7" idx="2"/>
          </p:cNvCxnSpPr>
          <p:nvPr/>
        </p:nvCxnSpPr>
        <p:spPr>
          <a:xfrm>
            <a:off x="1842853" y="5845765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6"/>
            <a:endCxn id="5" idx="2"/>
          </p:cNvCxnSpPr>
          <p:nvPr/>
        </p:nvCxnSpPr>
        <p:spPr>
          <a:xfrm>
            <a:off x="1842853" y="2353969"/>
            <a:ext cx="1206144" cy="118072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6"/>
            <a:endCxn id="6" idx="2"/>
          </p:cNvCxnSpPr>
          <p:nvPr/>
        </p:nvCxnSpPr>
        <p:spPr>
          <a:xfrm>
            <a:off x="1842853" y="2353969"/>
            <a:ext cx="1206144" cy="234280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6"/>
            <a:endCxn id="7" idx="2"/>
          </p:cNvCxnSpPr>
          <p:nvPr/>
        </p:nvCxnSpPr>
        <p:spPr>
          <a:xfrm>
            <a:off x="1842853" y="2353969"/>
            <a:ext cx="1206144" cy="350489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6"/>
            <a:endCxn id="6" idx="2"/>
          </p:cNvCxnSpPr>
          <p:nvPr/>
        </p:nvCxnSpPr>
        <p:spPr>
          <a:xfrm flipV="1">
            <a:off x="1842853" y="4696775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6"/>
            <a:endCxn id="5" idx="2"/>
          </p:cNvCxnSpPr>
          <p:nvPr/>
        </p:nvCxnSpPr>
        <p:spPr>
          <a:xfrm flipV="1">
            <a:off x="1842853" y="3534690"/>
            <a:ext cx="1206144" cy="2311074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6"/>
            <a:endCxn id="6" idx="2"/>
          </p:cNvCxnSpPr>
          <p:nvPr/>
        </p:nvCxnSpPr>
        <p:spPr>
          <a:xfrm>
            <a:off x="1842854" y="3521595"/>
            <a:ext cx="1206143" cy="117518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6"/>
            <a:endCxn id="7" idx="2"/>
          </p:cNvCxnSpPr>
          <p:nvPr/>
        </p:nvCxnSpPr>
        <p:spPr>
          <a:xfrm>
            <a:off x="1842854" y="3521595"/>
            <a:ext cx="1206143" cy="233726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6"/>
            <a:endCxn id="5" idx="2"/>
          </p:cNvCxnSpPr>
          <p:nvPr/>
        </p:nvCxnSpPr>
        <p:spPr>
          <a:xfrm flipV="1">
            <a:off x="1842853" y="3534690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7" idx="6"/>
            <a:endCxn id="7" idx="2"/>
          </p:cNvCxnSpPr>
          <p:nvPr/>
        </p:nvCxnSpPr>
        <p:spPr>
          <a:xfrm>
            <a:off x="1842853" y="4683680"/>
            <a:ext cx="1206144" cy="117518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Oval 48"/>
              <p:cNvSpPr/>
              <p:nvPr/>
            </p:nvSpPr>
            <p:spPr>
              <a:xfrm>
                <a:off x="5305968" y="2993250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49" name="Oval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968" y="2993250"/>
                <a:ext cx="1004653" cy="1056687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Oval 49"/>
              <p:cNvSpPr/>
              <p:nvPr/>
            </p:nvSpPr>
            <p:spPr>
              <a:xfrm>
                <a:off x="5305967" y="4155335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0" name="Oval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967" y="4155335"/>
                <a:ext cx="1004653" cy="1056687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Oval 51"/>
              <p:cNvSpPr/>
              <p:nvPr/>
            </p:nvSpPr>
            <p:spPr>
              <a:xfrm>
                <a:off x="5305967" y="1825624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2" name="Oval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967" y="1825624"/>
                <a:ext cx="1004653" cy="1056687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/>
          <p:cNvCxnSpPr/>
          <p:nvPr/>
        </p:nvCxnSpPr>
        <p:spPr>
          <a:xfrm>
            <a:off x="4076736" y="3534691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076735" y="4696776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076735" y="2367065"/>
            <a:ext cx="1206144" cy="118072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076735" y="2367065"/>
            <a:ext cx="1206144" cy="234280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4076735" y="4709871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4076735" y="3547786"/>
            <a:ext cx="1206144" cy="2311074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4076736" y="3534691"/>
            <a:ext cx="1206143" cy="117518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076735" y="3547786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8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https://cdn-images-1.medium.com/max/2000/1*gccuMDV8fXjcvz1RSk4kgQ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80"/>
          <a:stretch/>
        </p:blipFill>
        <p:spPr bwMode="auto">
          <a:xfrm>
            <a:off x="1897607" y="0"/>
            <a:ext cx="838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39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cdn-images-1.medium.com/max/2000/1*gccuMDV8fXjcvz1RSk4kgQ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6"/>
          <a:stretch/>
        </p:blipFill>
        <p:spPr bwMode="auto">
          <a:xfrm>
            <a:off x="1052703" y="0"/>
            <a:ext cx="10086593" cy="674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Why neural networks?</a:t>
            </a:r>
          </a:p>
          <a:p>
            <a:endParaRPr lang="en-US" sz="3600" dirty="0" smtClean="0"/>
          </a:p>
          <a:p>
            <a:r>
              <a:rPr lang="en-US" sz="3600" dirty="0" smtClean="0"/>
              <a:t>Model representation</a:t>
            </a:r>
          </a:p>
          <a:p>
            <a:endParaRPr lang="en-US" sz="3600" dirty="0"/>
          </a:p>
          <a:p>
            <a:r>
              <a:rPr lang="en-US" sz="3600" b="1" dirty="0" smtClean="0">
                <a:solidFill>
                  <a:srgbClr val="FF0000"/>
                </a:solidFill>
              </a:rPr>
              <a:t>Examples and intuitions</a:t>
            </a:r>
          </a:p>
          <a:p>
            <a:endParaRPr lang="en-US" sz="3600" dirty="0"/>
          </a:p>
          <a:p>
            <a:r>
              <a:rPr lang="en-US" sz="3600" dirty="0" smtClean="0"/>
              <a:t>Multi-class classification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386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Non-linear classification example: XOR/XNOR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are binary (0 or 1)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𝑋𝑂𝑅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145302" y="3350439"/>
            <a:ext cx="3807704" cy="2888440"/>
            <a:chOff x="732183" y="2505195"/>
            <a:chExt cx="3901840" cy="2369949"/>
          </a:xfrm>
        </p:grpSpPr>
        <p:grpSp>
          <p:nvGrpSpPr>
            <p:cNvPr id="4" name="Group 3"/>
            <p:cNvGrpSpPr/>
            <p:nvPr/>
          </p:nvGrpSpPr>
          <p:grpSpPr>
            <a:xfrm>
              <a:off x="732183" y="3003015"/>
              <a:ext cx="3289300" cy="1872129"/>
              <a:chOff x="838200" y="1823571"/>
              <a:chExt cx="3289300" cy="2433918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1172637" y="1823571"/>
                <a:ext cx="0" cy="2433918"/>
              </a:xfrm>
              <a:prstGeom prst="line">
                <a:avLst/>
              </a:prstGeom>
              <a:ln w="38100">
                <a:headEnd type="arrow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flipV="1">
                <a:off x="838200" y="3931641"/>
                <a:ext cx="3289300" cy="1"/>
              </a:xfrm>
              <a:prstGeom prst="line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4021483" y="4351924"/>
                  <a:ext cx="61254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1483" y="4351924"/>
                  <a:ext cx="612540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732183" y="2505195"/>
                  <a:ext cx="62081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183" y="2505195"/>
                  <a:ext cx="620811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Oval 9"/>
          <p:cNvSpPr/>
          <p:nvPr/>
        </p:nvSpPr>
        <p:spPr>
          <a:xfrm flipH="1">
            <a:off x="3010194" y="5601190"/>
            <a:ext cx="570960" cy="600531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ysClr val="windowText" lastClr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1197299" y="4224711"/>
            <a:ext cx="570960" cy="600531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ysClr val="windowText" lastClr="000000"/>
              </a:solidFill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2914003" y="4131783"/>
            <a:ext cx="763342" cy="76334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1125631" y="5519784"/>
            <a:ext cx="763342" cy="76334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3498188" y="3922476"/>
                <a:ext cx="11389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188" y="3922476"/>
                <a:ext cx="113896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3471166" y="5977269"/>
                <a:ext cx="11389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166" y="5977269"/>
                <a:ext cx="113896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1634085" y="5977269"/>
                <a:ext cx="11389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4085" y="5977269"/>
                <a:ext cx="113896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635698" y="3922476"/>
                <a:ext cx="11389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698" y="3922476"/>
                <a:ext cx="113896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6956031" y="3394686"/>
            <a:ext cx="4136518" cy="3298885"/>
            <a:chOff x="6956031" y="3394686"/>
            <a:chExt cx="4136518" cy="3298885"/>
          </a:xfrm>
        </p:grpSpPr>
        <p:grpSp>
          <p:nvGrpSpPr>
            <p:cNvPr id="18" name="Group 17"/>
            <p:cNvGrpSpPr/>
            <p:nvPr/>
          </p:nvGrpSpPr>
          <p:grpSpPr>
            <a:xfrm>
              <a:off x="7284845" y="3394686"/>
              <a:ext cx="3807704" cy="2888440"/>
              <a:chOff x="732183" y="2505195"/>
              <a:chExt cx="3901840" cy="236994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732183" y="3003015"/>
                <a:ext cx="3289300" cy="1872129"/>
                <a:chOff x="838200" y="1823571"/>
                <a:chExt cx="3289300" cy="2433918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172637" y="1823571"/>
                  <a:ext cx="0" cy="2433918"/>
                </a:xfrm>
                <a:prstGeom prst="line">
                  <a:avLst/>
                </a:prstGeom>
                <a:ln w="38100">
                  <a:headEnd type="arrow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838200" y="3931641"/>
                  <a:ext cx="3289300" cy="1"/>
                </a:xfrm>
                <a:prstGeom prst="line">
                  <a:avLst/>
                </a:prstGeom>
                <a:ln w="38100">
                  <a:headEnd type="none" w="med" len="med"/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Rectangle 19"/>
                  <p:cNvSpPr/>
                  <p:nvPr/>
                </p:nvSpPr>
                <p:spPr>
                  <a:xfrm>
                    <a:off x="4021483" y="4351924"/>
                    <a:ext cx="612540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20" name="Rectangle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21483" y="4351924"/>
                    <a:ext cx="612540" cy="52322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732183" y="2505195"/>
                    <a:ext cx="620811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183" y="2505195"/>
                    <a:ext cx="6208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Oval 23"/>
            <p:cNvSpPr/>
            <p:nvPr/>
          </p:nvSpPr>
          <p:spPr>
            <a:xfrm flipH="1">
              <a:off x="9555930" y="5488303"/>
              <a:ext cx="570960" cy="600531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flipH="1">
              <a:off x="7743035" y="4111824"/>
              <a:ext cx="570960" cy="600531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 flipH="1">
              <a:off x="8022894" y="3511293"/>
              <a:ext cx="570960" cy="600531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 flipH="1">
              <a:off x="9086502" y="5711369"/>
              <a:ext cx="570960" cy="600531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 flipH="1">
              <a:off x="9149736" y="5021713"/>
              <a:ext cx="570960" cy="600531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Multiply 28"/>
            <p:cNvSpPr/>
            <p:nvPr/>
          </p:nvSpPr>
          <p:spPr>
            <a:xfrm>
              <a:off x="9555930" y="3621302"/>
              <a:ext cx="763342" cy="763342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ultiply 29"/>
            <p:cNvSpPr/>
            <p:nvPr/>
          </p:nvSpPr>
          <p:spPr>
            <a:xfrm>
              <a:off x="9937601" y="4174733"/>
              <a:ext cx="763342" cy="763342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Multiply 30"/>
            <p:cNvSpPr/>
            <p:nvPr/>
          </p:nvSpPr>
          <p:spPr>
            <a:xfrm>
              <a:off x="9174259" y="4174733"/>
              <a:ext cx="763342" cy="763342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Multiply 31"/>
            <p:cNvSpPr/>
            <p:nvPr/>
          </p:nvSpPr>
          <p:spPr>
            <a:xfrm>
              <a:off x="9017914" y="3421996"/>
              <a:ext cx="763342" cy="763342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ultiply 32"/>
            <p:cNvSpPr/>
            <p:nvPr/>
          </p:nvSpPr>
          <p:spPr>
            <a:xfrm>
              <a:off x="7350802" y="5150492"/>
              <a:ext cx="763342" cy="763342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Multiply 33"/>
            <p:cNvSpPr/>
            <p:nvPr/>
          </p:nvSpPr>
          <p:spPr>
            <a:xfrm>
              <a:off x="8114144" y="5015008"/>
              <a:ext cx="763342" cy="763342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Multiply 34"/>
            <p:cNvSpPr/>
            <p:nvPr/>
          </p:nvSpPr>
          <p:spPr>
            <a:xfrm>
              <a:off x="7954087" y="5707163"/>
              <a:ext cx="763342" cy="763342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Multiply 35"/>
            <p:cNvSpPr/>
            <p:nvPr/>
          </p:nvSpPr>
          <p:spPr>
            <a:xfrm>
              <a:off x="6956031" y="5930229"/>
              <a:ext cx="763342" cy="763342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flipH="1">
              <a:off x="10399140" y="5086297"/>
              <a:ext cx="570960" cy="600531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9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example: AND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en-US" b="0" dirty="0" smtClean="0">
                  <a:solidFill>
                    <a:sysClr val="windowText" lastClr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sSub>
                      <m:sSubPr>
                        <m:ctrlP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838200" y="3172687"/>
            <a:ext cx="5167201" cy="2845341"/>
            <a:chOff x="838200" y="3172687"/>
            <a:chExt cx="5167201" cy="2845341"/>
          </a:xfrm>
        </p:grpSpPr>
        <p:grpSp>
          <p:nvGrpSpPr>
            <p:cNvPr id="35" name="Group 34"/>
            <p:cNvGrpSpPr/>
            <p:nvPr/>
          </p:nvGrpSpPr>
          <p:grpSpPr>
            <a:xfrm>
              <a:off x="838200" y="3172687"/>
              <a:ext cx="5167201" cy="2845341"/>
              <a:chOff x="838199" y="3172687"/>
              <a:chExt cx="6213541" cy="342151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838200" y="3172687"/>
                <a:ext cx="1069394" cy="106939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ysClr val="windowText" lastClr="000000"/>
                    </a:solidFill>
                  </a:rPr>
                  <a:t>+1</a:t>
                </a:r>
                <a:endParaRPr lang="en-US" sz="3200" dirty="0">
                  <a:solidFill>
                    <a:sysClr val="windowText" lastClr="000000"/>
                  </a:solidFill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Oval 4"/>
                  <p:cNvSpPr/>
                  <p:nvPr/>
                </p:nvSpPr>
                <p:spPr>
                  <a:xfrm>
                    <a:off x="838199" y="4348746"/>
                    <a:ext cx="1069394" cy="1069394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" name="Oval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8199" y="4348746"/>
                    <a:ext cx="1069394" cy="1069394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" name="Oval 5"/>
                  <p:cNvSpPr/>
                  <p:nvPr/>
                </p:nvSpPr>
                <p:spPr>
                  <a:xfrm>
                    <a:off x="838199" y="5524805"/>
                    <a:ext cx="1069394" cy="1069394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6" name="Oval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8199" y="5524805"/>
                    <a:ext cx="1069394" cy="1069394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Oval 6"/>
              <p:cNvSpPr/>
              <p:nvPr/>
            </p:nvSpPr>
            <p:spPr>
              <a:xfrm>
                <a:off x="3712432" y="4355754"/>
                <a:ext cx="1069394" cy="1069394"/>
              </a:xfrm>
              <a:prstGeom prst="ellipse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9" name="Straight Arrow Connector 8"/>
              <p:cNvCxnSpPr>
                <a:stCxn id="4" idx="6"/>
                <a:endCxn id="7" idx="2"/>
              </p:cNvCxnSpPr>
              <p:nvPr/>
            </p:nvCxnSpPr>
            <p:spPr>
              <a:xfrm>
                <a:off x="1907594" y="3707384"/>
                <a:ext cx="1804838" cy="1183067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>
                <a:stCxn id="5" idx="6"/>
                <a:endCxn id="7" idx="2"/>
              </p:cNvCxnSpPr>
              <p:nvPr/>
            </p:nvCxnSpPr>
            <p:spPr>
              <a:xfrm>
                <a:off x="1907593" y="4883444"/>
                <a:ext cx="1804839" cy="7008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>
                <a:stCxn id="6" idx="6"/>
                <a:endCxn id="7" idx="2"/>
              </p:cNvCxnSpPr>
              <p:nvPr/>
            </p:nvCxnSpPr>
            <p:spPr>
              <a:xfrm flipV="1">
                <a:off x="1907593" y="4890451"/>
                <a:ext cx="1804839" cy="1169051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7" idx="6"/>
              </p:cNvCxnSpPr>
              <p:nvPr/>
            </p:nvCxnSpPr>
            <p:spPr>
              <a:xfrm>
                <a:off x="4781826" y="4890451"/>
                <a:ext cx="735444" cy="0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5644204" y="4536508"/>
                    <a:ext cx="1407536" cy="62917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44204" y="4536508"/>
                    <a:ext cx="1407536" cy="62917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Rectangle 35"/>
                <p:cNvSpPr/>
                <p:nvPr/>
              </p:nvSpPr>
              <p:spPr>
                <a:xfrm>
                  <a:off x="2012134" y="3538779"/>
                  <a:ext cx="93166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−30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2134" y="3538779"/>
                  <a:ext cx="931665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 36"/>
                <p:cNvSpPr/>
                <p:nvPr/>
              </p:nvSpPr>
              <p:spPr>
                <a:xfrm>
                  <a:off x="1706335" y="4156530"/>
                  <a:ext cx="93166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+20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335" y="4156530"/>
                  <a:ext cx="931665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 38"/>
                <p:cNvSpPr/>
                <p:nvPr/>
              </p:nvSpPr>
              <p:spPr>
                <a:xfrm>
                  <a:off x="2012714" y="5185089"/>
                  <a:ext cx="931665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+20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2714" y="5185089"/>
                  <a:ext cx="931665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/>
              <p:cNvSpPr/>
              <p:nvPr/>
            </p:nvSpPr>
            <p:spPr>
              <a:xfrm>
                <a:off x="697599" y="6106730"/>
                <a:ext cx="589199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(−30+20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+20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9" y="6106730"/>
                <a:ext cx="5891998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Image result for sigmoid func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670" y="365125"/>
            <a:ext cx="4595021" cy="305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1189321"/>
                  </p:ext>
                </p:extLst>
              </p:nvPr>
            </p:nvGraphicFramePr>
            <p:xfrm>
              <a:off x="7554591" y="3538779"/>
              <a:ext cx="3709670" cy="2590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35760">
                      <a:extLst>
                        <a:ext uri="{9D8B030D-6E8A-4147-A177-3AD203B41FA5}">
                          <a16:colId xmlns:a16="http://schemas.microsoft.com/office/drawing/2014/main" val="264518101"/>
                        </a:ext>
                      </a:extLst>
                    </a:gridCol>
                    <a:gridCol w="992279">
                      <a:extLst>
                        <a:ext uri="{9D8B030D-6E8A-4147-A177-3AD203B41FA5}">
                          <a16:colId xmlns:a16="http://schemas.microsoft.com/office/drawing/2014/main" val="3809806617"/>
                        </a:ext>
                      </a:extLst>
                    </a:gridCol>
                    <a:gridCol w="2181631">
                      <a:extLst>
                        <a:ext uri="{9D8B030D-6E8A-4147-A177-3AD203B41FA5}">
                          <a16:colId xmlns:a16="http://schemas.microsoft.com/office/drawing/2014/main" val="14463723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800" b="0" i="0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552024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e>
                                </m:d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≈0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25338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(−10)≈0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0633365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(−10)≈0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662734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(10)≈1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76256215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1189321"/>
                  </p:ext>
                </p:extLst>
              </p:nvPr>
            </p:nvGraphicFramePr>
            <p:xfrm>
              <a:off x="7554591" y="3538779"/>
              <a:ext cx="3709670" cy="2590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35760">
                      <a:extLst>
                        <a:ext uri="{9D8B030D-6E8A-4147-A177-3AD203B41FA5}">
                          <a16:colId xmlns:a16="http://schemas.microsoft.com/office/drawing/2014/main" val="264518101"/>
                        </a:ext>
                      </a:extLst>
                    </a:gridCol>
                    <a:gridCol w="992279">
                      <a:extLst>
                        <a:ext uri="{9D8B030D-6E8A-4147-A177-3AD203B41FA5}">
                          <a16:colId xmlns:a16="http://schemas.microsoft.com/office/drawing/2014/main" val="3809806617"/>
                        </a:ext>
                      </a:extLst>
                    </a:gridCol>
                    <a:gridCol w="2181631">
                      <a:extLst>
                        <a:ext uri="{9D8B030D-6E8A-4147-A177-3AD203B41FA5}">
                          <a16:colId xmlns:a16="http://schemas.microsoft.com/office/drawing/2014/main" val="1446372315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r="-593182" b="-4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53988" r="-220245" b="-4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70112" r="-279" b="-43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520242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1"/>
                          <a:stretch>
                            <a:fillRect l="-70112" t="-100000" r="-279" b="-33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533845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11"/>
                          <a:stretch>
                            <a:fillRect l="-70112" t="-197674" r="-279" b="-231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333653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11"/>
                          <a:stretch>
                            <a:fillRect l="-70112" t="-301176" r="-279" b="-134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27343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11"/>
                          <a:stretch>
                            <a:fillRect l="-70112" t="-401176" r="-279" b="-34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25621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7554590" y="6108314"/>
                <a:ext cx="370806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AND</m:t>
                      </m:r>
                      <m:r>
                        <a:rPr lang="en-US" sz="3200" b="0" i="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n-US" sz="32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590" y="6108314"/>
                <a:ext cx="3708066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example: OR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en-US" b="0" dirty="0" smtClean="0">
                  <a:solidFill>
                    <a:sysClr val="windowText" lastClr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sSub>
                      <m:sSubPr>
                        <m:ctrlP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838200" y="3172687"/>
            <a:ext cx="5167201" cy="2845341"/>
            <a:chOff x="838199" y="3172687"/>
            <a:chExt cx="6213541" cy="3421512"/>
          </a:xfrm>
        </p:grpSpPr>
        <p:sp>
          <p:nvSpPr>
            <p:cNvPr id="4" name="Oval 3"/>
            <p:cNvSpPr/>
            <p:nvPr/>
          </p:nvSpPr>
          <p:spPr>
            <a:xfrm>
              <a:off x="838200" y="3172687"/>
              <a:ext cx="1069394" cy="106939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ysClr val="windowText" lastClr="000000"/>
                  </a:solidFill>
                </a:rPr>
                <a:t>+1</a:t>
              </a:r>
              <a:endParaRPr lang="en-US" sz="32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Oval 4"/>
                <p:cNvSpPr/>
                <p:nvPr/>
              </p:nvSpPr>
              <p:spPr>
                <a:xfrm>
                  <a:off x="838199" y="434874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99" y="4348746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Oval 5"/>
                <p:cNvSpPr/>
                <p:nvPr/>
              </p:nvSpPr>
              <p:spPr>
                <a:xfrm>
                  <a:off x="838199" y="552480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99" y="5524805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/>
            <p:cNvSpPr/>
            <p:nvPr/>
          </p:nvSpPr>
          <p:spPr>
            <a:xfrm>
              <a:off x="3712432" y="4355754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4" idx="6"/>
              <a:endCxn id="7" idx="2"/>
            </p:cNvCxnSpPr>
            <p:nvPr/>
          </p:nvCxnSpPr>
          <p:spPr>
            <a:xfrm>
              <a:off x="1907594" y="3707384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5" idx="6"/>
              <a:endCxn id="7" idx="2"/>
            </p:cNvCxnSpPr>
            <p:nvPr/>
          </p:nvCxnSpPr>
          <p:spPr>
            <a:xfrm>
              <a:off x="1907593" y="4883444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6"/>
              <a:endCxn id="7" idx="2"/>
            </p:cNvCxnSpPr>
            <p:nvPr/>
          </p:nvCxnSpPr>
          <p:spPr>
            <a:xfrm flipV="1">
              <a:off x="1907593" y="4890451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6"/>
            </p:cNvCxnSpPr>
            <p:nvPr/>
          </p:nvCxnSpPr>
          <p:spPr>
            <a:xfrm>
              <a:off x="4781826" y="4890451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5644204" y="4536508"/>
                  <a:ext cx="1407536" cy="6291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4204" y="4536508"/>
                  <a:ext cx="1407536" cy="62917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/>
              <p:cNvSpPr/>
              <p:nvPr/>
            </p:nvSpPr>
            <p:spPr>
              <a:xfrm>
                <a:off x="2012134" y="3538779"/>
                <a:ext cx="9316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−10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134" y="3538779"/>
                <a:ext cx="93166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/>
              <p:cNvSpPr/>
              <p:nvPr/>
            </p:nvSpPr>
            <p:spPr>
              <a:xfrm>
                <a:off x="1706335" y="4156530"/>
                <a:ext cx="9316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335" y="4156530"/>
                <a:ext cx="93166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2012714" y="5185089"/>
                <a:ext cx="9316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714" y="5185089"/>
                <a:ext cx="93166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/>
              <p:cNvSpPr/>
              <p:nvPr/>
            </p:nvSpPr>
            <p:spPr>
              <a:xfrm>
                <a:off x="697599" y="6106730"/>
                <a:ext cx="589199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(−10+20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+20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9" y="6106730"/>
                <a:ext cx="5891998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Image result for sigmoid func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670" y="365125"/>
            <a:ext cx="4595021" cy="305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9145931"/>
                  </p:ext>
                </p:extLst>
              </p:nvPr>
            </p:nvGraphicFramePr>
            <p:xfrm>
              <a:off x="7554591" y="3538779"/>
              <a:ext cx="3709670" cy="2590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35760">
                      <a:extLst>
                        <a:ext uri="{9D8B030D-6E8A-4147-A177-3AD203B41FA5}">
                          <a16:colId xmlns:a16="http://schemas.microsoft.com/office/drawing/2014/main" val="264518101"/>
                        </a:ext>
                      </a:extLst>
                    </a:gridCol>
                    <a:gridCol w="992279">
                      <a:extLst>
                        <a:ext uri="{9D8B030D-6E8A-4147-A177-3AD203B41FA5}">
                          <a16:colId xmlns:a16="http://schemas.microsoft.com/office/drawing/2014/main" val="3809806617"/>
                        </a:ext>
                      </a:extLst>
                    </a:gridCol>
                    <a:gridCol w="2181631">
                      <a:extLst>
                        <a:ext uri="{9D8B030D-6E8A-4147-A177-3AD203B41FA5}">
                          <a16:colId xmlns:a16="http://schemas.microsoft.com/office/drawing/2014/main" val="14463723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800" b="0" i="0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552024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−10</m:t>
                                    </m:r>
                                  </m:e>
                                </m:d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≈0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25338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(10)≈1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0633365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(10)≈1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662734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(30)≈1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76256215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9145931"/>
                  </p:ext>
                </p:extLst>
              </p:nvPr>
            </p:nvGraphicFramePr>
            <p:xfrm>
              <a:off x="7554591" y="3538779"/>
              <a:ext cx="3709670" cy="2590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35760">
                      <a:extLst>
                        <a:ext uri="{9D8B030D-6E8A-4147-A177-3AD203B41FA5}">
                          <a16:colId xmlns:a16="http://schemas.microsoft.com/office/drawing/2014/main" val="264518101"/>
                        </a:ext>
                      </a:extLst>
                    </a:gridCol>
                    <a:gridCol w="992279">
                      <a:extLst>
                        <a:ext uri="{9D8B030D-6E8A-4147-A177-3AD203B41FA5}">
                          <a16:colId xmlns:a16="http://schemas.microsoft.com/office/drawing/2014/main" val="3809806617"/>
                        </a:ext>
                      </a:extLst>
                    </a:gridCol>
                    <a:gridCol w="2181631">
                      <a:extLst>
                        <a:ext uri="{9D8B030D-6E8A-4147-A177-3AD203B41FA5}">
                          <a16:colId xmlns:a16="http://schemas.microsoft.com/office/drawing/2014/main" val="1446372315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r="-593182" b="-4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53988" r="-220245" b="-4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70112" r="-279" b="-43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520242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1"/>
                          <a:stretch>
                            <a:fillRect l="-70112" t="-100000" r="-279" b="-33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533845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11"/>
                          <a:stretch>
                            <a:fillRect l="-70112" t="-197674" r="-279" b="-231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333653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11"/>
                          <a:stretch>
                            <a:fillRect l="-70112" t="-301176" r="-279" b="-134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27343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11"/>
                          <a:stretch>
                            <a:fillRect l="-70112" t="-401176" r="-279" b="-34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25621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7554590" y="6108314"/>
                <a:ext cx="33345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OR</m:t>
                      </m:r>
                      <m:r>
                        <a:rPr lang="en-US" sz="3200" b="0" i="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n-US" sz="32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590" y="6108314"/>
                <a:ext cx="333456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example: NOT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en-US" b="0" dirty="0" smtClean="0">
                  <a:solidFill>
                    <a:sysClr val="windowText" lastClr="0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sSub>
                      <m:sSubPr>
                        <m:ctrlP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838201" y="3172687"/>
            <a:ext cx="889312" cy="8893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</a:rPr>
              <a:t>+1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Oval 4"/>
              <p:cNvSpPr/>
              <p:nvPr/>
            </p:nvSpPr>
            <p:spPr>
              <a:xfrm>
                <a:off x="838200" y="4150702"/>
                <a:ext cx="889312" cy="889312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50702"/>
                <a:ext cx="889312" cy="88931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228422" y="4156530"/>
            <a:ext cx="889312" cy="889312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ysClr val="windowText" lastClr="000000"/>
              </a:solidFill>
            </a:endParaRPr>
          </a:p>
        </p:txBody>
      </p:sp>
      <p:cxnSp>
        <p:nvCxnSpPr>
          <p:cNvPr id="9" name="Straight Arrow Connector 8"/>
          <p:cNvCxnSpPr>
            <a:stCxn id="4" idx="6"/>
            <a:endCxn id="7" idx="2"/>
          </p:cNvCxnSpPr>
          <p:nvPr/>
        </p:nvCxnSpPr>
        <p:spPr>
          <a:xfrm>
            <a:off x="1727512" y="3617343"/>
            <a:ext cx="1500909" cy="983843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6"/>
            <a:endCxn id="7" idx="2"/>
          </p:cNvCxnSpPr>
          <p:nvPr/>
        </p:nvCxnSpPr>
        <p:spPr>
          <a:xfrm>
            <a:off x="1727512" y="4595358"/>
            <a:ext cx="1500910" cy="582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6"/>
          </p:cNvCxnSpPr>
          <p:nvPr/>
        </p:nvCxnSpPr>
        <p:spPr>
          <a:xfrm>
            <a:off x="4117733" y="4601185"/>
            <a:ext cx="611598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834889" y="4306845"/>
                <a:ext cx="117051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889" y="4306845"/>
                <a:ext cx="1170512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/>
              <p:cNvSpPr/>
              <p:nvPr/>
            </p:nvSpPr>
            <p:spPr>
              <a:xfrm>
                <a:off x="2012134" y="3538779"/>
                <a:ext cx="6639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134" y="3538779"/>
                <a:ext cx="66396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/>
              <p:cNvSpPr/>
              <p:nvPr/>
            </p:nvSpPr>
            <p:spPr>
              <a:xfrm>
                <a:off x="1706335" y="4156530"/>
                <a:ext cx="9316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−20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335" y="4156530"/>
                <a:ext cx="93166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/>
              <p:cNvSpPr/>
              <p:nvPr/>
            </p:nvSpPr>
            <p:spPr>
              <a:xfrm>
                <a:off x="697599" y="6106730"/>
                <a:ext cx="423782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(10−20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9" y="6106730"/>
                <a:ext cx="423782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Image result for sigmoid func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670" y="365125"/>
            <a:ext cx="4595021" cy="305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0139524"/>
                  </p:ext>
                </p:extLst>
              </p:nvPr>
            </p:nvGraphicFramePr>
            <p:xfrm>
              <a:off x="7554591" y="3538779"/>
              <a:ext cx="3173910" cy="15544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92279">
                      <a:extLst>
                        <a:ext uri="{9D8B030D-6E8A-4147-A177-3AD203B41FA5}">
                          <a16:colId xmlns:a16="http://schemas.microsoft.com/office/drawing/2014/main" val="3809806617"/>
                        </a:ext>
                      </a:extLst>
                    </a:gridCol>
                    <a:gridCol w="2181631">
                      <a:extLst>
                        <a:ext uri="{9D8B030D-6E8A-4147-A177-3AD203B41FA5}">
                          <a16:colId xmlns:a16="http://schemas.microsoft.com/office/drawing/2014/main" val="14463723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800" b="0" i="0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552024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</m:d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≈1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253384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(−10)≈0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06333653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0139524"/>
                  </p:ext>
                </p:extLst>
              </p:nvPr>
            </p:nvGraphicFramePr>
            <p:xfrm>
              <a:off x="7554591" y="3538779"/>
              <a:ext cx="3173910" cy="15544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92279">
                      <a:extLst>
                        <a:ext uri="{9D8B030D-6E8A-4147-A177-3AD203B41FA5}">
                          <a16:colId xmlns:a16="http://schemas.microsoft.com/office/drawing/2014/main" val="3809806617"/>
                        </a:ext>
                      </a:extLst>
                    </a:gridCol>
                    <a:gridCol w="2181631">
                      <a:extLst>
                        <a:ext uri="{9D8B030D-6E8A-4147-A177-3AD203B41FA5}">
                          <a16:colId xmlns:a16="http://schemas.microsoft.com/office/drawing/2014/main" val="1446372315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r="-220245" b="-2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5531" r="-279" b="-23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520242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0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9"/>
                          <a:stretch>
                            <a:fillRect l="-45531" t="-98837" r="-279" b="-1325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533845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9"/>
                          <a:stretch>
                            <a:fillRect l="-45531" t="-201176" r="-279" b="-34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333653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7554590" y="6108314"/>
                <a:ext cx="32053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en-US" sz="3200" b="0" i="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NOT</m:t>
                      </m:r>
                      <m:r>
                        <a:rPr lang="en-US" sz="3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590" y="6108314"/>
                <a:ext cx="320530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Putting it together: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XNOR</m:t>
                    </m:r>
                    <m:r>
                      <a:rPr lang="en-US" b="0" i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130" t="-461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55142" y="1690688"/>
            <a:ext cx="649484" cy="6494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+1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val 9"/>
              <p:cNvSpPr/>
              <p:nvPr/>
            </p:nvSpPr>
            <p:spPr>
              <a:xfrm>
                <a:off x="455141" y="2404954"/>
                <a:ext cx="649484" cy="64948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41" y="2404954"/>
                <a:ext cx="649484" cy="649484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val 10"/>
              <p:cNvSpPr/>
              <p:nvPr/>
            </p:nvSpPr>
            <p:spPr>
              <a:xfrm>
                <a:off x="455141" y="3119219"/>
                <a:ext cx="649484" cy="64948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41" y="3119219"/>
                <a:ext cx="649484" cy="649484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2200772" y="2409210"/>
            <a:ext cx="649484" cy="649484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ysClr val="windowText" lastClr="000000"/>
              </a:solidFill>
            </a:endParaRPr>
          </a:p>
        </p:txBody>
      </p:sp>
      <p:cxnSp>
        <p:nvCxnSpPr>
          <p:cNvPr id="13" name="Straight Arrow Connector 12"/>
          <p:cNvCxnSpPr>
            <a:stCxn id="9" idx="6"/>
            <a:endCxn id="12" idx="2"/>
          </p:cNvCxnSpPr>
          <p:nvPr/>
        </p:nvCxnSpPr>
        <p:spPr>
          <a:xfrm>
            <a:off x="1104625" y="2015430"/>
            <a:ext cx="1096147" cy="7185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6"/>
            <a:endCxn id="12" idx="2"/>
          </p:cNvCxnSpPr>
          <p:nvPr/>
        </p:nvCxnSpPr>
        <p:spPr>
          <a:xfrm>
            <a:off x="1104625" y="2729696"/>
            <a:ext cx="1096148" cy="4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6"/>
            <a:endCxn id="12" idx="2"/>
          </p:cNvCxnSpPr>
          <p:nvPr/>
        </p:nvCxnSpPr>
        <p:spPr>
          <a:xfrm flipV="1">
            <a:off x="1104625" y="2733952"/>
            <a:ext cx="1096148" cy="7100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6"/>
          </p:cNvCxnSpPr>
          <p:nvPr/>
        </p:nvCxnSpPr>
        <p:spPr>
          <a:xfrm>
            <a:off x="2850256" y="2733952"/>
            <a:ext cx="44666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3073587" y="2507388"/>
                <a:ext cx="1063804" cy="478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587" y="2507388"/>
                <a:ext cx="1063804" cy="4788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312491" y="1958053"/>
                <a:ext cx="861818" cy="478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−30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491" y="1958053"/>
                <a:ext cx="861818" cy="4788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089159" y="2409210"/>
                <a:ext cx="861818" cy="478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+20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59" y="2409210"/>
                <a:ext cx="861818" cy="4788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312914" y="3160389"/>
                <a:ext cx="861818" cy="478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+20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914" y="3160389"/>
                <a:ext cx="861818" cy="4788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/>
          <p:cNvSpPr/>
          <p:nvPr/>
        </p:nvSpPr>
        <p:spPr>
          <a:xfrm>
            <a:off x="8141761" y="1693436"/>
            <a:ext cx="648659" cy="64865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+1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Oval 19"/>
              <p:cNvSpPr/>
              <p:nvPr/>
            </p:nvSpPr>
            <p:spPr>
              <a:xfrm>
                <a:off x="8141760" y="2406794"/>
                <a:ext cx="648659" cy="648659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760" y="2406794"/>
                <a:ext cx="648659" cy="648659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Oval 20"/>
              <p:cNvSpPr/>
              <p:nvPr/>
            </p:nvSpPr>
            <p:spPr>
              <a:xfrm>
                <a:off x="8141760" y="3120152"/>
                <a:ext cx="648659" cy="648659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Oval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760" y="3120152"/>
                <a:ext cx="648659" cy="648659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9885173" y="2411045"/>
            <a:ext cx="648659" cy="64865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ysClr val="windowText" lastClr="000000"/>
              </a:solidFill>
            </a:endParaRPr>
          </a:p>
        </p:txBody>
      </p:sp>
      <p:cxnSp>
        <p:nvCxnSpPr>
          <p:cNvPr id="23" name="Straight Arrow Connector 22"/>
          <p:cNvCxnSpPr>
            <a:stCxn id="19" idx="6"/>
            <a:endCxn id="22" idx="2"/>
          </p:cNvCxnSpPr>
          <p:nvPr/>
        </p:nvCxnSpPr>
        <p:spPr>
          <a:xfrm>
            <a:off x="8790419" y="2017765"/>
            <a:ext cx="1094754" cy="71760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6"/>
            <a:endCxn id="22" idx="2"/>
          </p:cNvCxnSpPr>
          <p:nvPr/>
        </p:nvCxnSpPr>
        <p:spPr>
          <a:xfrm>
            <a:off x="8790419" y="2731124"/>
            <a:ext cx="1094755" cy="425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1" idx="6"/>
            <a:endCxn id="22" idx="2"/>
          </p:cNvCxnSpPr>
          <p:nvPr/>
        </p:nvCxnSpPr>
        <p:spPr>
          <a:xfrm flipV="1">
            <a:off x="8790419" y="2735374"/>
            <a:ext cx="1094755" cy="70910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6"/>
          </p:cNvCxnSpPr>
          <p:nvPr/>
        </p:nvCxnSpPr>
        <p:spPr>
          <a:xfrm>
            <a:off x="10533832" y="2735374"/>
            <a:ext cx="446096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0937276" y="2510058"/>
                <a:ext cx="853953" cy="384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276" y="2510058"/>
                <a:ext cx="853953" cy="384409"/>
              </a:xfrm>
              <a:prstGeom prst="rect">
                <a:avLst/>
              </a:prstGeom>
              <a:blipFill>
                <a:blip r:embed="rId11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8998021" y="1960461"/>
                <a:ext cx="691811" cy="384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021" y="1960461"/>
                <a:ext cx="691811" cy="3844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8774973" y="2411046"/>
                <a:ext cx="691811" cy="384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+20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4973" y="2411046"/>
                <a:ext cx="691811" cy="3844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8998444" y="3161270"/>
                <a:ext cx="691811" cy="384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+20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444" y="3161270"/>
                <a:ext cx="691811" cy="3844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 104"/>
          <p:cNvGrpSpPr/>
          <p:nvPr/>
        </p:nvGrpSpPr>
        <p:grpSpPr>
          <a:xfrm>
            <a:off x="4216356" y="1690688"/>
            <a:ext cx="3650537" cy="2078015"/>
            <a:chOff x="4216356" y="1690688"/>
            <a:chExt cx="3650537" cy="207801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ectangle 40"/>
                <p:cNvSpPr/>
                <p:nvPr/>
              </p:nvSpPr>
              <p:spPr>
                <a:xfrm>
                  <a:off x="6978060" y="2494201"/>
                  <a:ext cx="88883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8060" y="2494201"/>
                  <a:ext cx="888833" cy="400110"/>
                </a:xfrm>
                <a:prstGeom prst="rect">
                  <a:avLst/>
                </a:prstGeom>
                <a:blipFill>
                  <a:blip r:embed="rId15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/>
            <p:cNvGrpSpPr/>
            <p:nvPr/>
          </p:nvGrpSpPr>
          <p:grpSpPr>
            <a:xfrm>
              <a:off x="4216356" y="1690688"/>
              <a:ext cx="2841778" cy="2078015"/>
              <a:chOff x="4216356" y="1690688"/>
              <a:chExt cx="2841778" cy="2078015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4216357" y="1690688"/>
                <a:ext cx="649484" cy="64948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ysClr val="windowText" lastClr="000000"/>
                    </a:solidFill>
                  </a:rPr>
                  <a:t>+1</a:t>
                </a:r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Oval 33"/>
                  <p:cNvSpPr/>
                  <p:nvPr/>
                </p:nvSpPr>
                <p:spPr>
                  <a:xfrm>
                    <a:off x="4216356" y="2404954"/>
                    <a:ext cx="649484" cy="649484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4" name="Oval 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16356" y="2404954"/>
                    <a:ext cx="649484" cy="649484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5" name="Oval 34"/>
                  <p:cNvSpPr/>
                  <p:nvPr/>
                </p:nvSpPr>
                <p:spPr>
                  <a:xfrm>
                    <a:off x="4216356" y="3119219"/>
                    <a:ext cx="649484" cy="649484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5" name="Oval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16356" y="3119219"/>
                    <a:ext cx="649484" cy="649484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Oval 35"/>
              <p:cNvSpPr/>
              <p:nvPr/>
            </p:nvSpPr>
            <p:spPr>
              <a:xfrm>
                <a:off x="5961987" y="2409210"/>
                <a:ext cx="649484" cy="649484"/>
              </a:xfrm>
              <a:prstGeom prst="ellips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37" name="Straight Arrow Connector 36"/>
              <p:cNvCxnSpPr>
                <a:stCxn id="33" idx="6"/>
                <a:endCxn id="36" idx="2"/>
              </p:cNvCxnSpPr>
              <p:nvPr/>
            </p:nvCxnSpPr>
            <p:spPr>
              <a:xfrm>
                <a:off x="4865840" y="2015430"/>
                <a:ext cx="1096147" cy="718522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stCxn id="34" idx="6"/>
                <a:endCxn id="36" idx="2"/>
              </p:cNvCxnSpPr>
              <p:nvPr/>
            </p:nvCxnSpPr>
            <p:spPr>
              <a:xfrm>
                <a:off x="4865840" y="2729696"/>
                <a:ext cx="1096147" cy="425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stCxn id="35" idx="6"/>
                <a:endCxn id="36" idx="2"/>
              </p:cNvCxnSpPr>
              <p:nvPr/>
            </p:nvCxnSpPr>
            <p:spPr>
              <a:xfrm flipV="1">
                <a:off x="4865840" y="2733952"/>
                <a:ext cx="1096147" cy="710009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6" idx="6"/>
              </p:cNvCxnSpPr>
              <p:nvPr/>
            </p:nvCxnSpPr>
            <p:spPr>
              <a:xfrm>
                <a:off x="6611471" y="2733952"/>
                <a:ext cx="446663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5073706" y="1958053"/>
                    <a:ext cx="527709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3706" y="1958053"/>
                    <a:ext cx="527709" cy="40011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4850374" y="2409210"/>
                    <a:ext cx="612668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>
              <p:sp>
                <p:nvSpPr>
                  <p:cNvPr id="43" name="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0374" y="2409210"/>
                    <a:ext cx="612668" cy="40011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4" name="Rectangle 43"/>
                  <p:cNvSpPr/>
                  <p:nvPr/>
                </p:nvSpPr>
                <p:spPr>
                  <a:xfrm>
                    <a:off x="5074129" y="3160389"/>
                    <a:ext cx="612668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>
              <p:sp>
                <p:nvSpPr>
                  <p:cNvPr id="44" name="Rectangle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4129" y="3160389"/>
                    <a:ext cx="612668" cy="40011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/>
              <p:cNvSpPr/>
              <p:nvPr/>
            </p:nvSpPr>
            <p:spPr>
              <a:xfrm>
                <a:off x="946771" y="3833484"/>
                <a:ext cx="15932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sSub>
                        <m:sSubPr>
                          <m:ctrlP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3833484"/>
                <a:ext cx="1593257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/>
              <p:cNvSpPr/>
              <p:nvPr/>
            </p:nvSpPr>
            <p:spPr>
              <a:xfrm>
                <a:off x="3793406" y="3833484"/>
                <a:ext cx="36290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NOT</m:t>
                      </m:r>
                      <m:r>
                        <a:rPr lang="en-US" sz="2400" b="0" i="0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4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sSub>
                        <m:sSubPr>
                          <m:ctrlPr>
                            <a:rPr lang="en-US" sz="24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NOT</m:t>
                          </m:r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4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406" y="3833484"/>
                <a:ext cx="3629070" cy="461665"/>
              </a:xfrm>
              <a:prstGeom prst="rect">
                <a:avLst/>
              </a:prstGeom>
              <a:blipFill>
                <a:blip r:embed="rId22"/>
                <a:stretch>
                  <a:fillRect r="-16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/>
              <p:cNvSpPr/>
              <p:nvPr/>
            </p:nvSpPr>
            <p:spPr>
              <a:xfrm>
                <a:off x="9026112" y="3807978"/>
                <a:ext cx="15077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400" b="0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OR</m:t>
                      </m:r>
                      <m:r>
                        <a:rPr lang="en-US" sz="2400" b="0" i="0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112" y="3807978"/>
                <a:ext cx="1507720" cy="461665"/>
              </a:xfrm>
              <a:prstGeom prst="rect">
                <a:avLst/>
              </a:prstGeom>
              <a:blipFill>
                <a:blip r:embed="rId23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764418" y="4665146"/>
            <a:ext cx="649484" cy="6494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+1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Oval 49"/>
              <p:cNvSpPr/>
              <p:nvPr/>
            </p:nvSpPr>
            <p:spPr>
              <a:xfrm>
                <a:off x="764417" y="5379412"/>
                <a:ext cx="649484" cy="64948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0" name="Oval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17" y="5379412"/>
                <a:ext cx="649484" cy="649484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Oval 50"/>
              <p:cNvSpPr/>
              <p:nvPr/>
            </p:nvSpPr>
            <p:spPr>
              <a:xfrm>
                <a:off x="764417" y="6093677"/>
                <a:ext cx="649484" cy="64948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1" name="Oval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17" y="6093677"/>
                <a:ext cx="649484" cy="649484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Oval 51"/>
              <p:cNvSpPr/>
              <p:nvPr/>
            </p:nvSpPr>
            <p:spPr>
              <a:xfrm>
                <a:off x="2712405" y="4685767"/>
                <a:ext cx="649484" cy="649484"/>
              </a:xfrm>
              <a:prstGeom prst="ellips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52" name="Oval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05" y="4685767"/>
                <a:ext cx="649484" cy="649484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/>
          <p:cNvCxnSpPr>
            <a:stCxn id="49" idx="6"/>
            <a:endCxn id="52" idx="2"/>
          </p:cNvCxnSpPr>
          <p:nvPr/>
        </p:nvCxnSpPr>
        <p:spPr>
          <a:xfrm>
            <a:off x="1413902" y="4989888"/>
            <a:ext cx="1298503" cy="206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0" idx="6"/>
            <a:endCxn id="52" idx="2"/>
          </p:cNvCxnSpPr>
          <p:nvPr/>
        </p:nvCxnSpPr>
        <p:spPr>
          <a:xfrm flipV="1">
            <a:off x="1413901" y="5010509"/>
            <a:ext cx="1298504" cy="6936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1" idx="6"/>
            <a:endCxn id="52" idx="2"/>
          </p:cNvCxnSpPr>
          <p:nvPr/>
        </p:nvCxnSpPr>
        <p:spPr>
          <a:xfrm flipV="1">
            <a:off x="1413901" y="5010509"/>
            <a:ext cx="1298504" cy="14079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/>
              <p:cNvSpPr/>
              <p:nvPr/>
            </p:nvSpPr>
            <p:spPr>
              <a:xfrm>
                <a:off x="1857068" y="4572466"/>
                <a:ext cx="86181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−30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068" y="4572466"/>
                <a:ext cx="861818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ectangle 57"/>
              <p:cNvSpPr/>
              <p:nvPr/>
            </p:nvSpPr>
            <p:spPr>
              <a:xfrm>
                <a:off x="1721554" y="4965956"/>
                <a:ext cx="861818" cy="478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+20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554" y="4965956"/>
                <a:ext cx="861818" cy="47887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Rectangle 58"/>
              <p:cNvSpPr/>
              <p:nvPr/>
            </p:nvSpPr>
            <p:spPr>
              <a:xfrm>
                <a:off x="2109119" y="5122500"/>
                <a:ext cx="86181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+20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119" y="5122500"/>
                <a:ext cx="861818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Oval 65"/>
              <p:cNvSpPr/>
              <p:nvPr/>
            </p:nvSpPr>
            <p:spPr>
              <a:xfrm>
                <a:off x="2712405" y="5904824"/>
                <a:ext cx="649484" cy="649484"/>
              </a:xfrm>
              <a:prstGeom prst="ellips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>
          <p:sp>
            <p:nvSpPr>
              <p:cNvPr id="66" name="Oval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05" y="5904824"/>
                <a:ext cx="649484" cy="649484"/>
              </a:xfrm>
              <a:prstGeom prst="ellipse">
                <a:avLst/>
              </a:prstGeom>
              <a:blipFill>
                <a:blip r:embed="rId30"/>
                <a:stretch>
                  <a:fillRect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/>
          <p:cNvCxnSpPr>
            <a:stCxn id="49" idx="6"/>
            <a:endCxn id="66" idx="2"/>
          </p:cNvCxnSpPr>
          <p:nvPr/>
        </p:nvCxnSpPr>
        <p:spPr>
          <a:xfrm>
            <a:off x="1413902" y="4989888"/>
            <a:ext cx="1298503" cy="123967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0" idx="6"/>
            <a:endCxn id="66" idx="2"/>
          </p:cNvCxnSpPr>
          <p:nvPr/>
        </p:nvCxnSpPr>
        <p:spPr>
          <a:xfrm>
            <a:off x="1413901" y="5704154"/>
            <a:ext cx="1298504" cy="52541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1" idx="6"/>
            <a:endCxn id="66" idx="2"/>
          </p:cNvCxnSpPr>
          <p:nvPr/>
        </p:nvCxnSpPr>
        <p:spPr>
          <a:xfrm flipV="1">
            <a:off x="1413901" y="6229566"/>
            <a:ext cx="1298504" cy="1888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Rectangle 70"/>
              <p:cNvSpPr/>
              <p:nvPr/>
            </p:nvSpPr>
            <p:spPr>
              <a:xfrm>
                <a:off x="2294205" y="5657616"/>
                <a:ext cx="52770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205" y="5657616"/>
                <a:ext cx="527709" cy="4001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" name="Rectangle 71"/>
              <p:cNvSpPr/>
              <p:nvPr/>
            </p:nvSpPr>
            <p:spPr>
              <a:xfrm>
                <a:off x="1857068" y="5829456"/>
                <a:ext cx="6126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068" y="5829456"/>
                <a:ext cx="612668" cy="40011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3" name="Rectangle 72"/>
              <p:cNvSpPr/>
              <p:nvPr/>
            </p:nvSpPr>
            <p:spPr>
              <a:xfrm>
                <a:off x="2008271" y="6159096"/>
                <a:ext cx="6126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271" y="6159096"/>
                <a:ext cx="612668" cy="40011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Oval 80"/>
          <p:cNvSpPr/>
          <p:nvPr/>
        </p:nvSpPr>
        <p:spPr>
          <a:xfrm>
            <a:off x="2739253" y="3922982"/>
            <a:ext cx="649484" cy="6494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</a:rPr>
              <a:t>+1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952756" y="5304408"/>
            <a:ext cx="648659" cy="64865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ysClr val="windowText" lastClr="000000"/>
              </a:solidFill>
            </a:endParaRPr>
          </a:p>
        </p:txBody>
      </p:sp>
      <p:cxnSp>
        <p:nvCxnSpPr>
          <p:cNvPr id="92" name="Straight Arrow Connector 91"/>
          <p:cNvCxnSpPr>
            <a:stCxn id="81" idx="6"/>
            <a:endCxn id="91" idx="2"/>
          </p:cNvCxnSpPr>
          <p:nvPr/>
        </p:nvCxnSpPr>
        <p:spPr>
          <a:xfrm>
            <a:off x="3388737" y="4247724"/>
            <a:ext cx="1564019" cy="138101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52" idx="6"/>
            <a:endCxn id="91" idx="2"/>
          </p:cNvCxnSpPr>
          <p:nvPr/>
        </p:nvCxnSpPr>
        <p:spPr>
          <a:xfrm>
            <a:off x="3361889" y="5010509"/>
            <a:ext cx="1590867" cy="61822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66" idx="6"/>
            <a:endCxn id="91" idx="2"/>
          </p:cNvCxnSpPr>
          <p:nvPr/>
        </p:nvCxnSpPr>
        <p:spPr>
          <a:xfrm flipV="1">
            <a:off x="3361889" y="5628738"/>
            <a:ext cx="1590867" cy="6008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91" idx="6"/>
          </p:cNvCxnSpPr>
          <p:nvPr/>
        </p:nvCxnSpPr>
        <p:spPr>
          <a:xfrm flipV="1">
            <a:off x="5601415" y="5628737"/>
            <a:ext cx="446096" cy="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6" name="Rectangle 95"/>
              <p:cNvSpPr/>
              <p:nvPr/>
            </p:nvSpPr>
            <p:spPr>
              <a:xfrm>
                <a:off x="4081050" y="4822891"/>
                <a:ext cx="69181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050" y="4822891"/>
                <a:ext cx="691811" cy="40011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7" name="Rectangle 96"/>
              <p:cNvSpPr/>
              <p:nvPr/>
            </p:nvSpPr>
            <p:spPr>
              <a:xfrm>
                <a:off x="3709176" y="5297236"/>
                <a:ext cx="69181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+20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176" y="5297236"/>
                <a:ext cx="691811" cy="400110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8" name="Rectangle 97"/>
              <p:cNvSpPr/>
              <p:nvPr/>
            </p:nvSpPr>
            <p:spPr>
              <a:xfrm>
                <a:off x="4033106" y="5914880"/>
                <a:ext cx="69181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+20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106" y="5914880"/>
                <a:ext cx="691811" cy="400110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3" name="Table 10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9064024"/>
                  </p:ext>
                </p:extLst>
              </p:nvPr>
            </p:nvGraphicFramePr>
            <p:xfrm>
              <a:off x="6164990" y="4320810"/>
              <a:ext cx="4602198" cy="253719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33013">
                      <a:extLst>
                        <a:ext uri="{9D8B030D-6E8A-4147-A177-3AD203B41FA5}">
                          <a16:colId xmlns:a16="http://schemas.microsoft.com/office/drawing/2014/main" val="264518101"/>
                        </a:ext>
                      </a:extLst>
                    </a:gridCol>
                    <a:gridCol w="801981">
                      <a:extLst>
                        <a:ext uri="{9D8B030D-6E8A-4147-A177-3AD203B41FA5}">
                          <a16:colId xmlns:a16="http://schemas.microsoft.com/office/drawing/2014/main" val="3809806617"/>
                        </a:ext>
                      </a:extLst>
                    </a:gridCol>
                    <a:gridCol w="801981">
                      <a:extLst>
                        <a:ext uri="{9D8B030D-6E8A-4147-A177-3AD203B41FA5}">
                          <a16:colId xmlns:a16="http://schemas.microsoft.com/office/drawing/2014/main" val="1949430977"/>
                        </a:ext>
                      </a:extLst>
                    </a:gridCol>
                    <a:gridCol w="801981">
                      <a:extLst>
                        <a:ext uri="{9D8B030D-6E8A-4147-A177-3AD203B41FA5}">
                          <a16:colId xmlns:a16="http://schemas.microsoft.com/office/drawing/2014/main" val="3534967521"/>
                        </a:ext>
                      </a:extLst>
                    </a:gridCol>
                    <a:gridCol w="1763242">
                      <a:extLst>
                        <a:ext uri="{9D8B030D-6E8A-4147-A177-3AD203B41FA5}">
                          <a16:colId xmlns:a16="http://schemas.microsoft.com/office/drawing/2014/main" val="1446372315"/>
                        </a:ext>
                      </a:extLst>
                    </a:gridCol>
                  </a:tblGrid>
                  <a:tr h="5265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77059" marR="77059" marT="38529" marB="38529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77059" marR="77059" marT="38529" marB="38529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(2)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4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(2)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4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55202420"/>
                      </a:ext>
                    </a:extLst>
                  </a:tr>
                  <a:tr h="500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825338455"/>
                      </a:ext>
                    </a:extLst>
                  </a:tr>
                  <a:tr h="500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063336534"/>
                      </a:ext>
                    </a:extLst>
                  </a:tr>
                  <a:tr h="500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66273434"/>
                      </a:ext>
                    </a:extLst>
                  </a:tr>
                  <a:tr h="500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76256215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3" name="Table 10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9064024"/>
                  </p:ext>
                </p:extLst>
              </p:nvPr>
            </p:nvGraphicFramePr>
            <p:xfrm>
              <a:off x="6164990" y="4320810"/>
              <a:ext cx="4602198" cy="253719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33013">
                      <a:extLst>
                        <a:ext uri="{9D8B030D-6E8A-4147-A177-3AD203B41FA5}">
                          <a16:colId xmlns:a16="http://schemas.microsoft.com/office/drawing/2014/main" val="264518101"/>
                        </a:ext>
                      </a:extLst>
                    </a:gridCol>
                    <a:gridCol w="801981">
                      <a:extLst>
                        <a:ext uri="{9D8B030D-6E8A-4147-A177-3AD203B41FA5}">
                          <a16:colId xmlns:a16="http://schemas.microsoft.com/office/drawing/2014/main" val="3809806617"/>
                        </a:ext>
                      </a:extLst>
                    </a:gridCol>
                    <a:gridCol w="801981">
                      <a:extLst>
                        <a:ext uri="{9D8B030D-6E8A-4147-A177-3AD203B41FA5}">
                          <a16:colId xmlns:a16="http://schemas.microsoft.com/office/drawing/2014/main" val="1949430977"/>
                        </a:ext>
                      </a:extLst>
                    </a:gridCol>
                    <a:gridCol w="801981">
                      <a:extLst>
                        <a:ext uri="{9D8B030D-6E8A-4147-A177-3AD203B41FA5}">
                          <a16:colId xmlns:a16="http://schemas.microsoft.com/office/drawing/2014/main" val="3534967521"/>
                        </a:ext>
                      </a:extLst>
                    </a:gridCol>
                    <a:gridCol w="1763242">
                      <a:extLst>
                        <a:ext uri="{9D8B030D-6E8A-4147-A177-3AD203B41FA5}">
                          <a16:colId xmlns:a16="http://schemas.microsoft.com/office/drawing/2014/main" val="1446372315"/>
                        </a:ext>
                      </a:extLst>
                    </a:gridCol>
                  </a:tblGrid>
                  <a:tr h="5342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059" marR="77059" marT="38529" marB="38529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7"/>
                          <a:stretch>
                            <a:fillRect r="-966197" b="-3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059" marR="77059" marT="38529" marB="38529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7"/>
                          <a:stretch>
                            <a:fillRect l="-53788" r="-419697" b="-3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7"/>
                          <a:stretch>
                            <a:fillRect l="-153788" r="-319697" b="-3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7"/>
                          <a:stretch>
                            <a:fillRect l="-255725" r="-222137" b="-3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7"/>
                          <a:stretch>
                            <a:fillRect l="-160690" r="-345" b="-39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5202420"/>
                      </a:ext>
                    </a:extLst>
                  </a:tr>
                  <a:tr h="500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7"/>
                          <a:stretch>
                            <a:fillRect l="-160690" t="-107317" r="-345" b="-3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5338455"/>
                      </a:ext>
                    </a:extLst>
                  </a:tr>
                  <a:tr h="500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7"/>
                          <a:stretch>
                            <a:fillRect l="-160690" t="-207317" r="-345" b="-219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3336534"/>
                      </a:ext>
                    </a:extLst>
                  </a:tr>
                  <a:tr h="500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7"/>
                          <a:stretch>
                            <a:fillRect l="-160690" t="-303614" r="-345" b="-1168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273434"/>
                      </a:ext>
                    </a:extLst>
                  </a:tr>
                  <a:tr h="500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1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smtClean="0"/>
                            <a:t>0</a:t>
                          </a:r>
                          <a:endParaRPr lang="en-US" sz="2400" dirty="0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7059" marR="77059" marT="38529" marB="38529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7"/>
                          <a:stretch>
                            <a:fillRect l="-160690" t="-408537" r="-345" b="-182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25621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Slide credit: Andrew Ng 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3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7" grpId="0"/>
      <p:bldP spid="28" grpId="0"/>
      <p:bldP spid="29" grpId="0"/>
      <p:bldP spid="30" grpId="0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7" grpId="0"/>
      <p:bldP spid="58" grpId="0"/>
      <p:bldP spid="59" grpId="0"/>
      <p:bldP spid="66" grpId="0" animBg="1"/>
      <p:bldP spid="71" grpId="0"/>
      <p:bldP spid="72" grpId="0"/>
      <p:bldP spid="73" grpId="0"/>
      <p:bldP spid="81" grpId="0" animBg="1"/>
      <p:bldP spid="91" grpId="0" animBg="1"/>
      <p:bldP spid="96" grpId="0"/>
      <p:bldP spid="97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classification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150776" y="6176963"/>
            <a:ext cx="9891211" cy="1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458974" y="6176963"/>
                <a:ext cx="64445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8974" y="6176963"/>
                <a:ext cx="644454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ultiply 6"/>
          <p:cNvSpPr/>
          <p:nvPr/>
        </p:nvSpPr>
        <p:spPr>
          <a:xfrm>
            <a:off x="1622487" y="5877606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2133778" y="5896172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3178807" y="5877607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0575" y="5969911"/>
            <a:ext cx="441632" cy="41410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22192" y="5969911"/>
            <a:ext cx="441632" cy="41410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29840" y="5969911"/>
            <a:ext cx="441632" cy="41410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8622814" y="5915023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7968435" y="5895197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303176" y="1771650"/>
            <a:ext cx="11274" cy="4557713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01788" y="2177241"/>
                <a:ext cx="64445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88" y="2177241"/>
                <a:ext cx="644454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 18"/>
          <p:cNvSpPr/>
          <p:nvPr/>
        </p:nvSpPr>
        <p:spPr>
          <a:xfrm>
            <a:off x="1296371" y="1436916"/>
            <a:ext cx="7713306" cy="4702629"/>
          </a:xfrm>
          <a:custGeom>
            <a:avLst/>
            <a:gdLst>
              <a:gd name="connsiteX0" fmla="*/ 0 w 8640146"/>
              <a:gd name="connsiteY0" fmla="*/ 4603102 h 4603102"/>
              <a:gd name="connsiteX1" fmla="*/ 5529942 w 8640146"/>
              <a:gd name="connsiteY1" fmla="*/ 3875314 h 4603102"/>
              <a:gd name="connsiteX2" fmla="*/ 8465975 w 8640146"/>
              <a:gd name="connsiteY2" fmla="*/ 398106 h 4603102"/>
              <a:gd name="connsiteX3" fmla="*/ 8465975 w 8640146"/>
              <a:gd name="connsiteY3" fmla="*/ 398106 h 4603102"/>
              <a:gd name="connsiteX4" fmla="*/ 8640146 w 8640146"/>
              <a:gd name="connsiteY4" fmla="*/ 0 h 4603102"/>
              <a:gd name="connsiteX0" fmla="*/ 0 w 8640146"/>
              <a:gd name="connsiteY0" fmla="*/ 4603102 h 4603102"/>
              <a:gd name="connsiteX1" fmla="*/ 5355771 w 8640146"/>
              <a:gd name="connsiteY1" fmla="*/ 3483429 h 4603102"/>
              <a:gd name="connsiteX2" fmla="*/ 8465975 w 8640146"/>
              <a:gd name="connsiteY2" fmla="*/ 398106 h 4603102"/>
              <a:gd name="connsiteX3" fmla="*/ 8465975 w 8640146"/>
              <a:gd name="connsiteY3" fmla="*/ 398106 h 4603102"/>
              <a:gd name="connsiteX4" fmla="*/ 8640146 w 8640146"/>
              <a:gd name="connsiteY4" fmla="*/ 0 h 4603102"/>
              <a:gd name="connsiteX0" fmla="*/ 0 w 8640146"/>
              <a:gd name="connsiteY0" fmla="*/ 4603102 h 4603102"/>
              <a:gd name="connsiteX1" fmla="*/ 5355771 w 8640146"/>
              <a:gd name="connsiteY1" fmla="*/ 3483429 h 4603102"/>
              <a:gd name="connsiteX2" fmla="*/ 8465975 w 8640146"/>
              <a:gd name="connsiteY2" fmla="*/ 398106 h 4603102"/>
              <a:gd name="connsiteX3" fmla="*/ 8640146 w 8640146"/>
              <a:gd name="connsiteY3" fmla="*/ 0 h 4603102"/>
              <a:gd name="connsiteX0" fmla="*/ 0 w 8640146"/>
              <a:gd name="connsiteY0" fmla="*/ 4603102 h 4603102"/>
              <a:gd name="connsiteX1" fmla="*/ 5355771 w 8640146"/>
              <a:gd name="connsiteY1" fmla="*/ 3483429 h 4603102"/>
              <a:gd name="connsiteX2" fmla="*/ 8640146 w 8640146"/>
              <a:gd name="connsiteY2" fmla="*/ 0 h 4603102"/>
              <a:gd name="connsiteX0" fmla="*/ 0 w 8652587"/>
              <a:gd name="connsiteY0" fmla="*/ 4702629 h 4702629"/>
              <a:gd name="connsiteX1" fmla="*/ 5368212 w 8652587"/>
              <a:gd name="connsiteY1" fmla="*/ 3483429 h 4702629"/>
              <a:gd name="connsiteX2" fmla="*/ 8652587 w 8652587"/>
              <a:gd name="connsiteY2" fmla="*/ 0 h 4702629"/>
              <a:gd name="connsiteX0" fmla="*/ 0 w 8590383"/>
              <a:gd name="connsiteY0" fmla="*/ 4789714 h 4789714"/>
              <a:gd name="connsiteX1" fmla="*/ 5368212 w 8590383"/>
              <a:gd name="connsiteY1" fmla="*/ 3570514 h 4789714"/>
              <a:gd name="connsiteX2" fmla="*/ 8590383 w 8590383"/>
              <a:gd name="connsiteY2" fmla="*/ 0 h 4789714"/>
              <a:gd name="connsiteX0" fmla="*/ 0 w 8590383"/>
              <a:gd name="connsiteY0" fmla="*/ 4789714 h 4789714"/>
              <a:gd name="connsiteX1" fmla="*/ 5368212 w 8590383"/>
              <a:gd name="connsiteY1" fmla="*/ 3570514 h 4789714"/>
              <a:gd name="connsiteX2" fmla="*/ 8590383 w 8590383"/>
              <a:gd name="connsiteY2" fmla="*/ 0 h 4789714"/>
              <a:gd name="connsiteX0" fmla="*/ 0 w 8590383"/>
              <a:gd name="connsiteY0" fmla="*/ 4789714 h 4789714"/>
              <a:gd name="connsiteX1" fmla="*/ 5368212 w 8590383"/>
              <a:gd name="connsiteY1" fmla="*/ 3570514 h 4789714"/>
              <a:gd name="connsiteX2" fmla="*/ 8590383 w 8590383"/>
              <a:gd name="connsiteY2" fmla="*/ 0 h 4789714"/>
              <a:gd name="connsiteX0" fmla="*/ 0 w 7713306"/>
              <a:gd name="connsiteY0" fmla="*/ 4702629 h 4702629"/>
              <a:gd name="connsiteX1" fmla="*/ 5368212 w 7713306"/>
              <a:gd name="connsiteY1" fmla="*/ 3483429 h 4702629"/>
              <a:gd name="connsiteX2" fmla="*/ 7713306 w 7713306"/>
              <a:gd name="connsiteY2" fmla="*/ 0 h 4702629"/>
              <a:gd name="connsiteX0" fmla="*/ 0 w 7713306"/>
              <a:gd name="connsiteY0" fmla="*/ 4702629 h 4702629"/>
              <a:gd name="connsiteX1" fmla="*/ 5368212 w 7713306"/>
              <a:gd name="connsiteY1" fmla="*/ 3483429 h 4702629"/>
              <a:gd name="connsiteX2" fmla="*/ 7713306 w 7713306"/>
              <a:gd name="connsiteY2" fmla="*/ 0 h 470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13306" h="4702629">
                <a:moveTo>
                  <a:pt x="0" y="4702629"/>
                </a:moveTo>
                <a:cubicBezTo>
                  <a:pt x="2059473" y="4689151"/>
                  <a:pt x="4082661" y="4267201"/>
                  <a:pt x="5368212" y="3483429"/>
                </a:cubicBezTo>
                <a:cubicBezTo>
                  <a:pt x="6653763" y="2699657"/>
                  <a:pt x="7252995" y="1260669"/>
                  <a:pt x="7713306" y="0"/>
                </a:cubicBezTo>
              </a:path>
            </a:pathLst>
          </a:cu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8257080" y="3079102"/>
            <a:ext cx="0" cy="3097861"/>
          </a:xfrm>
          <a:prstGeom prst="line">
            <a:avLst/>
          </a:prstGeom>
          <a:ln w="1270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28845" y="1524000"/>
            <a:ext cx="0" cy="4652963"/>
          </a:xfrm>
          <a:prstGeom prst="line">
            <a:avLst/>
          </a:prstGeom>
          <a:ln w="1270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349251" y="5131156"/>
            <a:ext cx="0" cy="1045807"/>
          </a:xfrm>
          <a:prstGeom prst="line">
            <a:avLst/>
          </a:prstGeom>
          <a:ln w="1270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746399" y="5293567"/>
            <a:ext cx="0" cy="939380"/>
          </a:xfrm>
          <a:prstGeom prst="line">
            <a:avLst/>
          </a:prstGeom>
          <a:ln w="1270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57437" y="4687521"/>
            <a:ext cx="0" cy="1545426"/>
          </a:xfrm>
          <a:prstGeom prst="line">
            <a:avLst/>
          </a:prstGeom>
          <a:ln w="1270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ultiply 35"/>
          <p:cNvSpPr/>
          <p:nvPr/>
        </p:nvSpPr>
        <p:spPr>
          <a:xfrm>
            <a:off x="1654958" y="5749216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7" name="Multiply 36"/>
          <p:cNvSpPr/>
          <p:nvPr/>
        </p:nvSpPr>
        <p:spPr>
          <a:xfrm>
            <a:off x="2166249" y="5767782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3211278" y="5631810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863046" y="4480470"/>
            <a:ext cx="441632" cy="41410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554663" y="5131156"/>
            <a:ext cx="441632" cy="41410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162311" y="4865730"/>
            <a:ext cx="441632" cy="41410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3" name="Multiply 42"/>
          <p:cNvSpPr/>
          <p:nvPr/>
        </p:nvSpPr>
        <p:spPr>
          <a:xfrm>
            <a:off x="8655285" y="1166525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4" name="Multiply 43"/>
          <p:cNvSpPr/>
          <p:nvPr/>
        </p:nvSpPr>
        <p:spPr>
          <a:xfrm>
            <a:off x="8000906" y="2849340"/>
            <a:ext cx="608542" cy="56158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2742320" y="2271486"/>
            <a:ext cx="7716656" cy="44486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26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1447801"/>
            <a:ext cx="3581400" cy="489788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0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>
                <a:latin typeface="Arial" panose="020B0604020202020204" pitchFamily="34" charset="0"/>
              </a:rPr>
              <a:t>Networks [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8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56" y="941173"/>
            <a:ext cx="8901289" cy="43434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00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>
                <a:latin typeface="Arial" panose="020B0604020202020204" pitchFamily="34" charset="0"/>
              </a:rPr>
              <a:t>Networks [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43" y="990601"/>
            <a:ext cx="8863914" cy="33143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00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>
                <a:latin typeface="Arial" panose="020B0604020202020204" pitchFamily="34" charset="0"/>
              </a:rPr>
              <a:t>Networks [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9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4 and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9015249" cy="55626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0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>
                <a:latin typeface="Arial" panose="020B0604020202020204" pitchFamily="34" charset="0"/>
              </a:rPr>
              <a:t>Networks [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Why neural networks?</a:t>
            </a:r>
          </a:p>
          <a:p>
            <a:endParaRPr lang="en-US" sz="3600" dirty="0" smtClean="0"/>
          </a:p>
          <a:p>
            <a:r>
              <a:rPr lang="en-US" sz="3600" dirty="0" smtClean="0"/>
              <a:t>Model representation</a:t>
            </a:r>
          </a:p>
          <a:p>
            <a:endParaRPr lang="en-US" sz="3600" dirty="0"/>
          </a:p>
          <a:p>
            <a:r>
              <a:rPr lang="en-US" sz="3600" dirty="0" smtClean="0"/>
              <a:t>Examples and intuitions</a:t>
            </a:r>
          </a:p>
          <a:p>
            <a:endParaRPr lang="en-US" sz="3600" dirty="0"/>
          </a:p>
          <a:p>
            <a:r>
              <a:rPr lang="en-US" sz="3600" b="1" dirty="0" smtClean="0">
                <a:solidFill>
                  <a:srgbClr val="FF0000"/>
                </a:solidFill>
              </a:rPr>
              <a:t>Multi-class classification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3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output units: One-vs-all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4937" y="1762919"/>
            <a:ext cx="9382125" cy="184785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838200" y="3995872"/>
            <a:ext cx="4791075" cy="2500178"/>
            <a:chOff x="838200" y="4119697"/>
            <a:chExt cx="5808565" cy="3409260"/>
          </a:xfrm>
        </p:grpSpPr>
        <p:grpSp>
          <p:nvGrpSpPr>
            <p:cNvPr id="33" name="Group 32"/>
            <p:cNvGrpSpPr/>
            <p:nvPr/>
          </p:nvGrpSpPr>
          <p:grpSpPr>
            <a:xfrm>
              <a:off x="838200" y="4119697"/>
              <a:ext cx="5808565" cy="3409260"/>
              <a:chOff x="838200" y="2924027"/>
              <a:chExt cx="8172647" cy="479682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" name="Oval 5"/>
                  <p:cNvSpPr/>
                  <p:nvPr/>
                </p:nvSpPr>
                <p:spPr>
                  <a:xfrm>
                    <a:off x="3048997" y="3006347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6" name="Oval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48997" y="3006347"/>
                    <a:ext cx="1004653" cy="1056687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" name="Oval 6"/>
                  <p:cNvSpPr/>
                  <p:nvPr/>
                </p:nvSpPr>
                <p:spPr>
                  <a:xfrm>
                    <a:off x="3048996" y="4168432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7" name="Oval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48996" y="4168432"/>
                    <a:ext cx="1004653" cy="1056687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" name="Oval 7"/>
                  <p:cNvSpPr/>
                  <p:nvPr/>
                </p:nvSpPr>
                <p:spPr>
                  <a:xfrm>
                    <a:off x="3048996" y="5330517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8" name="Oval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48996" y="5330517"/>
                    <a:ext cx="1004653" cy="1056687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Oval 8"/>
              <p:cNvSpPr/>
              <p:nvPr/>
            </p:nvSpPr>
            <p:spPr>
              <a:xfrm>
                <a:off x="8006194" y="4175356"/>
                <a:ext cx="1004653" cy="1056687"/>
              </a:xfrm>
              <a:prstGeom prst="ellipse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0" name="Straight Arrow Connector 9"/>
              <p:cNvCxnSpPr>
                <a:endCxn id="9" idx="2"/>
              </p:cNvCxnSpPr>
              <p:nvPr/>
            </p:nvCxnSpPr>
            <p:spPr>
              <a:xfrm>
                <a:off x="6310620" y="4696776"/>
                <a:ext cx="1695574" cy="6925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Oval 12"/>
                  <p:cNvSpPr/>
                  <p:nvPr/>
                </p:nvSpPr>
                <p:spPr>
                  <a:xfrm>
                    <a:off x="838201" y="2993251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3" name="Oval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8201" y="2993251"/>
                    <a:ext cx="1004653" cy="1056687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Oval 13"/>
                  <p:cNvSpPr/>
                  <p:nvPr/>
                </p:nvSpPr>
                <p:spPr>
                  <a:xfrm>
                    <a:off x="838200" y="4155336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4" name="Oval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8200" y="4155336"/>
                    <a:ext cx="1004653" cy="1056687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>
                <a:stCxn id="13" idx="6"/>
                <a:endCxn id="6" idx="2"/>
              </p:cNvCxnSpPr>
              <p:nvPr/>
            </p:nvCxnSpPr>
            <p:spPr>
              <a:xfrm>
                <a:off x="1842854" y="3521595"/>
                <a:ext cx="1206144" cy="13096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4" idx="6"/>
                <a:endCxn id="7" idx="2"/>
              </p:cNvCxnSpPr>
              <p:nvPr/>
            </p:nvCxnSpPr>
            <p:spPr>
              <a:xfrm>
                <a:off x="1842853" y="4683680"/>
                <a:ext cx="1206144" cy="13096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13" idx="6"/>
                <a:endCxn id="7" idx="2"/>
              </p:cNvCxnSpPr>
              <p:nvPr/>
            </p:nvCxnSpPr>
            <p:spPr>
              <a:xfrm>
                <a:off x="1842854" y="3521595"/>
                <a:ext cx="1206143" cy="1175180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13" idx="6"/>
                <a:endCxn id="8" idx="2"/>
              </p:cNvCxnSpPr>
              <p:nvPr/>
            </p:nvCxnSpPr>
            <p:spPr>
              <a:xfrm>
                <a:off x="1842854" y="3521595"/>
                <a:ext cx="1206143" cy="2337265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14" idx="6"/>
                <a:endCxn id="6" idx="2"/>
              </p:cNvCxnSpPr>
              <p:nvPr/>
            </p:nvCxnSpPr>
            <p:spPr>
              <a:xfrm flipV="1">
                <a:off x="1842853" y="3534690"/>
                <a:ext cx="1206144" cy="1148989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14" idx="6"/>
                <a:endCxn id="8" idx="2"/>
              </p:cNvCxnSpPr>
              <p:nvPr/>
            </p:nvCxnSpPr>
            <p:spPr>
              <a:xfrm>
                <a:off x="1842853" y="4683680"/>
                <a:ext cx="1206144" cy="1175180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5" name="Oval 24"/>
                  <p:cNvSpPr/>
                  <p:nvPr/>
                </p:nvSpPr>
                <p:spPr>
                  <a:xfrm>
                    <a:off x="5305968" y="2993250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5" name="Oval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05968" y="2993250"/>
                    <a:ext cx="1004653" cy="1056687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6" name="Oval 25"/>
                  <p:cNvSpPr/>
                  <p:nvPr/>
                </p:nvSpPr>
                <p:spPr>
                  <a:xfrm>
                    <a:off x="5305967" y="4155335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6" name="Oval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05967" y="4155335"/>
                    <a:ext cx="1004653" cy="1056687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Arrow Connector 26"/>
              <p:cNvCxnSpPr/>
              <p:nvPr/>
            </p:nvCxnSpPr>
            <p:spPr>
              <a:xfrm>
                <a:off x="4076736" y="3534691"/>
                <a:ext cx="1206144" cy="13096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4076735" y="4696776"/>
                <a:ext cx="1206144" cy="13096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4076735" y="4709871"/>
                <a:ext cx="1206144" cy="1148989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4076735" y="3547786"/>
                <a:ext cx="1206144" cy="2311074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4076736" y="3534691"/>
                <a:ext cx="1206143" cy="1175180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4076735" y="3547786"/>
                <a:ext cx="1206144" cy="1148989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8006192" y="2924027"/>
                <a:ext cx="1004652" cy="1056687"/>
              </a:xfrm>
              <a:prstGeom prst="ellipse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8006193" y="5383529"/>
                <a:ext cx="1004652" cy="1056687"/>
              </a:xfrm>
              <a:prstGeom prst="ellipse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006192" y="6664167"/>
                <a:ext cx="1004652" cy="1056688"/>
              </a:xfrm>
              <a:prstGeom prst="ellipse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37" name="Straight Arrow Connector 36"/>
              <p:cNvCxnSpPr>
                <a:stCxn id="25" idx="6"/>
                <a:endCxn id="34" idx="2"/>
              </p:cNvCxnSpPr>
              <p:nvPr/>
            </p:nvCxnSpPr>
            <p:spPr>
              <a:xfrm flipV="1">
                <a:off x="6310620" y="3452371"/>
                <a:ext cx="1695572" cy="69223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>
                <a:stCxn id="25" idx="6"/>
                <a:endCxn id="9" idx="2"/>
              </p:cNvCxnSpPr>
              <p:nvPr/>
            </p:nvCxnSpPr>
            <p:spPr>
              <a:xfrm>
                <a:off x="6310620" y="3521594"/>
                <a:ext cx="1695575" cy="1182106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stCxn id="26" idx="6"/>
                <a:endCxn id="34" idx="2"/>
              </p:cNvCxnSpPr>
              <p:nvPr/>
            </p:nvCxnSpPr>
            <p:spPr>
              <a:xfrm flipV="1">
                <a:off x="6310620" y="3452371"/>
                <a:ext cx="1695572" cy="1231308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26" idx="6"/>
                <a:endCxn id="35" idx="2"/>
              </p:cNvCxnSpPr>
              <p:nvPr/>
            </p:nvCxnSpPr>
            <p:spPr>
              <a:xfrm>
                <a:off x="6310620" y="4683679"/>
                <a:ext cx="1695573" cy="1228194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/>
            <p:cNvCxnSpPr>
              <a:stCxn id="25" idx="6"/>
              <a:endCxn id="35" idx="2"/>
            </p:cNvCxnSpPr>
            <p:nvPr/>
          </p:nvCxnSpPr>
          <p:spPr>
            <a:xfrm>
              <a:off x="4727626" y="4544407"/>
              <a:ext cx="1205099" cy="169884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25" idx="6"/>
              <a:endCxn id="36" idx="2"/>
            </p:cNvCxnSpPr>
            <p:nvPr/>
          </p:nvCxnSpPr>
          <p:spPr>
            <a:xfrm>
              <a:off x="4727626" y="4544407"/>
              <a:ext cx="1205098" cy="260903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26" idx="6"/>
              <a:endCxn id="36" idx="2"/>
            </p:cNvCxnSpPr>
            <p:nvPr/>
          </p:nvCxnSpPr>
          <p:spPr>
            <a:xfrm>
              <a:off x="4727626" y="5370338"/>
              <a:ext cx="1205098" cy="17831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/>
          <p:cNvSpPr/>
          <p:nvPr/>
        </p:nvSpPr>
        <p:spPr>
          <a:xfrm>
            <a:off x="5614121" y="4082698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Pedestrian?</a:t>
            </a:r>
            <a:endParaRPr lang="en-US" sz="2000" dirty="0"/>
          </a:p>
        </p:txBody>
      </p:sp>
      <p:sp>
        <p:nvSpPr>
          <p:cNvPr id="63" name="Rectangle 62"/>
          <p:cNvSpPr/>
          <p:nvPr/>
        </p:nvSpPr>
        <p:spPr>
          <a:xfrm>
            <a:off x="5621377" y="4711908"/>
            <a:ext cx="652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Car?</a:t>
            </a:r>
            <a:endParaRPr lang="en-US" sz="2000" dirty="0"/>
          </a:p>
        </p:txBody>
      </p:sp>
      <p:sp>
        <p:nvSpPr>
          <p:cNvPr id="64" name="Rectangle 63"/>
          <p:cNvSpPr/>
          <p:nvPr/>
        </p:nvSpPr>
        <p:spPr>
          <a:xfrm>
            <a:off x="5629273" y="5372011"/>
            <a:ext cx="1393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Motocycle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5" name="Rectangle 64"/>
          <p:cNvSpPr/>
          <p:nvPr/>
        </p:nvSpPr>
        <p:spPr>
          <a:xfrm>
            <a:off x="5621377" y="6020292"/>
            <a:ext cx="862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Truck?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94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output units: One-vs-all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838200" y="1825625"/>
            <a:ext cx="4791075" cy="2500178"/>
            <a:chOff x="838200" y="4119697"/>
            <a:chExt cx="5808565" cy="3409260"/>
          </a:xfrm>
        </p:grpSpPr>
        <p:grpSp>
          <p:nvGrpSpPr>
            <p:cNvPr id="5" name="Group 4"/>
            <p:cNvGrpSpPr/>
            <p:nvPr/>
          </p:nvGrpSpPr>
          <p:grpSpPr>
            <a:xfrm>
              <a:off x="838200" y="4119697"/>
              <a:ext cx="5808565" cy="3409260"/>
              <a:chOff x="838200" y="2924027"/>
              <a:chExt cx="8172647" cy="479682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" name="Oval 8"/>
                  <p:cNvSpPr/>
                  <p:nvPr/>
                </p:nvSpPr>
                <p:spPr>
                  <a:xfrm>
                    <a:off x="3048997" y="3006347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9" name="Oval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48997" y="3006347"/>
                    <a:ext cx="1004653" cy="1056687"/>
                  </a:xfrm>
                  <a:prstGeom prst="ellipse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Oval 9"/>
                  <p:cNvSpPr/>
                  <p:nvPr/>
                </p:nvSpPr>
                <p:spPr>
                  <a:xfrm>
                    <a:off x="3048996" y="4168432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0" name="Oval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48996" y="4168432"/>
                    <a:ext cx="1004653" cy="1056687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" name="Oval 10"/>
                  <p:cNvSpPr/>
                  <p:nvPr/>
                </p:nvSpPr>
                <p:spPr>
                  <a:xfrm>
                    <a:off x="3048996" y="5330517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1" name="Oval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48996" y="5330517"/>
                    <a:ext cx="1004653" cy="1056687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Oval 11"/>
              <p:cNvSpPr/>
              <p:nvPr/>
            </p:nvSpPr>
            <p:spPr>
              <a:xfrm>
                <a:off x="8006194" y="4175356"/>
                <a:ext cx="1004653" cy="1056687"/>
              </a:xfrm>
              <a:prstGeom prst="ellipse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3" name="Straight Arrow Connector 12"/>
              <p:cNvCxnSpPr>
                <a:endCxn id="12" idx="2"/>
              </p:cNvCxnSpPr>
              <p:nvPr/>
            </p:nvCxnSpPr>
            <p:spPr>
              <a:xfrm>
                <a:off x="6310620" y="4696776"/>
                <a:ext cx="1695574" cy="6925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Oval 13"/>
                  <p:cNvSpPr/>
                  <p:nvPr/>
                </p:nvSpPr>
                <p:spPr>
                  <a:xfrm>
                    <a:off x="838201" y="2993251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4" name="Oval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8201" y="2993251"/>
                    <a:ext cx="1004653" cy="1056687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" name="Oval 14"/>
                  <p:cNvSpPr/>
                  <p:nvPr/>
                </p:nvSpPr>
                <p:spPr>
                  <a:xfrm>
                    <a:off x="838200" y="4155336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5" name="Oval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8200" y="4155336"/>
                    <a:ext cx="1004653" cy="1056687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/>
              <p:cNvCxnSpPr>
                <a:stCxn id="14" idx="6"/>
                <a:endCxn id="9" idx="2"/>
              </p:cNvCxnSpPr>
              <p:nvPr/>
            </p:nvCxnSpPr>
            <p:spPr>
              <a:xfrm>
                <a:off x="1842854" y="3521595"/>
                <a:ext cx="1206144" cy="13096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5" idx="6"/>
                <a:endCxn id="10" idx="2"/>
              </p:cNvCxnSpPr>
              <p:nvPr/>
            </p:nvCxnSpPr>
            <p:spPr>
              <a:xfrm>
                <a:off x="1842853" y="4683680"/>
                <a:ext cx="1206144" cy="13096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14" idx="6"/>
                <a:endCxn id="10" idx="2"/>
              </p:cNvCxnSpPr>
              <p:nvPr/>
            </p:nvCxnSpPr>
            <p:spPr>
              <a:xfrm>
                <a:off x="1842854" y="3521595"/>
                <a:ext cx="1206143" cy="1175180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14" idx="6"/>
                <a:endCxn id="11" idx="2"/>
              </p:cNvCxnSpPr>
              <p:nvPr/>
            </p:nvCxnSpPr>
            <p:spPr>
              <a:xfrm>
                <a:off x="1842854" y="3521595"/>
                <a:ext cx="1206143" cy="2337265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15" idx="6"/>
                <a:endCxn id="9" idx="2"/>
              </p:cNvCxnSpPr>
              <p:nvPr/>
            </p:nvCxnSpPr>
            <p:spPr>
              <a:xfrm flipV="1">
                <a:off x="1842853" y="3534690"/>
                <a:ext cx="1206144" cy="1148989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15" idx="6"/>
                <a:endCxn id="11" idx="2"/>
              </p:cNvCxnSpPr>
              <p:nvPr/>
            </p:nvCxnSpPr>
            <p:spPr>
              <a:xfrm>
                <a:off x="1842853" y="4683680"/>
                <a:ext cx="1206144" cy="1175180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2" name="Oval 21"/>
                  <p:cNvSpPr/>
                  <p:nvPr/>
                </p:nvSpPr>
                <p:spPr>
                  <a:xfrm>
                    <a:off x="5305968" y="2993250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2" name="Oval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05968" y="2993250"/>
                    <a:ext cx="1004653" cy="1056687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3" name="Oval 22"/>
                  <p:cNvSpPr/>
                  <p:nvPr/>
                </p:nvSpPr>
                <p:spPr>
                  <a:xfrm>
                    <a:off x="5305967" y="4155335"/>
                    <a:ext cx="1004653" cy="1056687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3" name="Oval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05967" y="4155335"/>
                    <a:ext cx="1004653" cy="1056687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38100"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Straight Arrow Connector 23"/>
              <p:cNvCxnSpPr/>
              <p:nvPr/>
            </p:nvCxnSpPr>
            <p:spPr>
              <a:xfrm>
                <a:off x="4076736" y="3534691"/>
                <a:ext cx="1206144" cy="13096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4076735" y="4696776"/>
                <a:ext cx="1206144" cy="13096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4076735" y="4709871"/>
                <a:ext cx="1206144" cy="1148989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4076735" y="3547786"/>
                <a:ext cx="1206144" cy="2311074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4076736" y="3534691"/>
                <a:ext cx="1206143" cy="1175180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4076735" y="3547786"/>
                <a:ext cx="1206144" cy="1148989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8006192" y="2924027"/>
                <a:ext cx="1004652" cy="1056687"/>
              </a:xfrm>
              <a:prstGeom prst="ellipse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8006193" y="5383529"/>
                <a:ext cx="1004652" cy="1056687"/>
              </a:xfrm>
              <a:prstGeom prst="ellipse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006192" y="6664167"/>
                <a:ext cx="1004652" cy="1056688"/>
              </a:xfrm>
              <a:prstGeom prst="ellipse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33" name="Straight Arrow Connector 32"/>
              <p:cNvCxnSpPr>
                <a:stCxn id="22" idx="6"/>
                <a:endCxn id="30" idx="2"/>
              </p:cNvCxnSpPr>
              <p:nvPr/>
            </p:nvCxnSpPr>
            <p:spPr>
              <a:xfrm flipV="1">
                <a:off x="6310620" y="3452371"/>
                <a:ext cx="1695572" cy="69223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22" idx="6"/>
                <a:endCxn id="12" idx="2"/>
              </p:cNvCxnSpPr>
              <p:nvPr/>
            </p:nvCxnSpPr>
            <p:spPr>
              <a:xfrm>
                <a:off x="6310620" y="3521594"/>
                <a:ext cx="1695575" cy="1182106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23" idx="6"/>
                <a:endCxn id="30" idx="2"/>
              </p:cNvCxnSpPr>
              <p:nvPr/>
            </p:nvCxnSpPr>
            <p:spPr>
              <a:xfrm flipV="1">
                <a:off x="6310620" y="3452371"/>
                <a:ext cx="1695572" cy="1231308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23" idx="6"/>
                <a:endCxn id="31" idx="2"/>
              </p:cNvCxnSpPr>
              <p:nvPr/>
            </p:nvCxnSpPr>
            <p:spPr>
              <a:xfrm>
                <a:off x="6310620" y="4683679"/>
                <a:ext cx="1695573" cy="1228194"/>
              </a:xfrm>
              <a:prstGeom prst="straightConnector1">
                <a:avLst/>
              </a:prstGeom>
              <a:ln w="381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Arrow Connector 5"/>
            <p:cNvCxnSpPr>
              <a:stCxn id="22" idx="6"/>
              <a:endCxn id="31" idx="2"/>
            </p:cNvCxnSpPr>
            <p:nvPr/>
          </p:nvCxnSpPr>
          <p:spPr>
            <a:xfrm>
              <a:off x="4727626" y="4544407"/>
              <a:ext cx="1205099" cy="169884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22" idx="6"/>
              <a:endCxn id="32" idx="2"/>
            </p:cNvCxnSpPr>
            <p:nvPr/>
          </p:nvCxnSpPr>
          <p:spPr>
            <a:xfrm>
              <a:off x="4727626" y="4544407"/>
              <a:ext cx="1205098" cy="260903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23" idx="6"/>
              <a:endCxn id="32" idx="2"/>
            </p:cNvCxnSpPr>
            <p:nvPr/>
          </p:nvCxnSpPr>
          <p:spPr>
            <a:xfrm>
              <a:off x="4727626" y="5370338"/>
              <a:ext cx="1205098" cy="17831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/>
              <p:cNvSpPr/>
              <p:nvPr/>
            </p:nvSpPr>
            <p:spPr>
              <a:xfrm>
                <a:off x="7396227" y="2556703"/>
                <a:ext cx="193915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6227" y="2556703"/>
                <a:ext cx="1939159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838199" y="4413114"/>
                <a:ext cx="8752368" cy="2174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0" dirty="0" smtClean="0"/>
                  <a:t>Training set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(1)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⋯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800" dirty="0" smtClean="0"/>
                  <a:t> one of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413114"/>
                <a:ext cx="8752368" cy="2174250"/>
              </a:xfrm>
              <a:prstGeom prst="rect">
                <a:avLst/>
              </a:prstGeom>
              <a:blipFill>
                <a:blip r:embed="rId10"/>
                <a:stretch>
                  <a:fillRect l="-1393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09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Why neural networks?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dirty="0" smtClean="0"/>
              <a:t>Model representation</a:t>
            </a:r>
          </a:p>
          <a:p>
            <a:endParaRPr lang="en-US" sz="3600" dirty="0"/>
          </a:p>
          <a:p>
            <a:r>
              <a:rPr lang="en-US" sz="3600" dirty="0" smtClean="0"/>
              <a:t>Examples and intuitions</a:t>
            </a:r>
          </a:p>
          <a:p>
            <a:endParaRPr lang="en-US" sz="3600" dirty="0"/>
          </a:p>
          <a:p>
            <a:r>
              <a:rPr lang="en-US" sz="3600" dirty="0" smtClean="0"/>
              <a:t>Multi-class classification</a:t>
            </a:r>
            <a:endParaRPr lang="en-US" sz="36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6830247" y="1690688"/>
            <a:ext cx="4523553" cy="2609129"/>
            <a:chOff x="509327" y="1690688"/>
            <a:chExt cx="9197092" cy="530476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Oval 3"/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4" name="Oval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Oval 4"/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Oval 5"/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/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Oval 7"/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8" name="Oval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/>
            <p:cNvCxnSpPr>
              <a:stCxn id="4" idx="6"/>
              <a:endCxn id="7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5" idx="6"/>
              <a:endCxn id="7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6"/>
              <a:endCxn id="7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6"/>
              <a:endCxn id="7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/>
                <p:cNvSpPr/>
                <p:nvPr/>
              </p:nvSpPr>
              <p:spPr>
                <a:xfrm>
                  <a:off x="7899282" y="4249429"/>
                  <a:ext cx="1807137" cy="8134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9282" y="4249429"/>
                  <a:ext cx="1807137" cy="813486"/>
                </a:xfrm>
                <a:prstGeom prst="rect">
                  <a:avLst/>
                </a:prstGeom>
                <a:blipFill>
                  <a:blip r:embed="rId6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509327" y="6307121"/>
              <a:ext cx="1588121" cy="688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Layer 1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62417" y="3719448"/>
              <a:ext cx="1949889" cy="688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“Output”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Oval 16"/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17" name="Oval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Oval 17"/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8" name="Oval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Oval 18"/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9" name="Oval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Oval 19"/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20" name="Oval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/>
            <p:cNvSpPr/>
            <p:nvPr/>
          </p:nvSpPr>
          <p:spPr>
            <a:xfrm>
              <a:off x="2940031" y="6307121"/>
              <a:ext cx="1588121" cy="688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Layer 2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14264" y="6293484"/>
              <a:ext cx="1588121" cy="688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Layer 3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Straight Arrow Connector 22"/>
            <p:cNvCxnSpPr>
              <a:stCxn id="17" idx="6"/>
              <a:endCxn id="4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6"/>
              <a:endCxn id="5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9" idx="6"/>
              <a:endCxn id="6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0" idx="6"/>
              <a:endCxn id="4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0" idx="6"/>
              <a:endCxn id="5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0" idx="6"/>
              <a:endCxn id="6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9" idx="6"/>
              <a:endCxn id="5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9" idx="6"/>
              <a:endCxn id="4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7" idx="6"/>
              <a:endCxn id="5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7" idx="6"/>
              <a:endCxn id="6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8" idx="6"/>
              <a:endCxn id="4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8" idx="6"/>
              <a:endCxn id="6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7206698" y="4390774"/>
            <a:ext cx="3444381" cy="1838652"/>
            <a:chOff x="764417" y="3922982"/>
            <a:chExt cx="5283094" cy="2820179"/>
          </a:xfrm>
        </p:grpSpPr>
        <p:sp>
          <p:nvSpPr>
            <p:cNvPr id="36" name="Oval 35"/>
            <p:cNvSpPr/>
            <p:nvPr/>
          </p:nvSpPr>
          <p:spPr>
            <a:xfrm>
              <a:off x="764418" y="4665146"/>
              <a:ext cx="649484" cy="64948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ysClr val="windowText" lastClr="000000"/>
                  </a:solidFill>
                </a:rPr>
                <a:t>+1</a:t>
              </a:r>
              <a:endParaRPr lang="en-US" sz="14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Oval 36"/>
                <p:cNvSpPr/>
                <p:nvPr/>
              </p:nvSpPr>
              <p:spPr>
                <a:xfrm>
                  <a:off x="764417" y="5379412"/>
                  <a:ext cx="649484" cy="64948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7" name="Oval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417" y="5379412"/>
                  <a:ext cx="649484" cy="649484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Oval 37"/>
                <p:cNvSpPr/>
                <p:nvPr/>
              </p:nvSpPr>
              <p:spPr>
                <a:xfrm>
                  <a:off x="764417" y="6093677"/>
                  <a:ext cx="649484" cy="64948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417" y="6093677"/>
                  <a:ext cx="649484" cy="649484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Oval 38"/>
                <p:cNvSpPr/>
                <p:nvPr/>
              </p:nvSpPr>
              <p:spPr>
                <a:xfrm>
                  <a:off x="2712405" y="4685767"/>
                  <a:ext cx="649484" cy="649484"/>
                </a:xfrm>
                <a:prstGeom prst="ellips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14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39" name="Oval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2405" y="4685767"/>
                  <a:ext cx="649484" cy="649484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381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/>
            <p:cNvCxnSpPr>
              <a:stCxn id="36" idx="6"/>
              <a:endCxn id="39" idx="2"/>
            </p:cNvCxnSpPr>
            <p:nvPr/>
          </p:nvCxnSpPr>
          <p:spPr>
            <a:xfrm>
              <a:off x="1413902" y="4989888"/>
              <a:ext cx="1298503" cy="206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7" idx="6"/>
              <a:endCxn id="39" idx="2"/>
            </p:cNvCxnSpPr>
            <p:nvPr/>
          </p:nvCxnSpPr>
          <p:spPr>
            <a:xfrm flipV="1">
              <a:off x="1413901" y="5010509"/>
              <a:ext cx="1298504" cy="6936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8" idx="6"/>
              <a:endCxn id="39" idx="2"/>
            </p:cNvCxnSpPr>
            <p:nvPr/>
          </p:nvCxnSpPr>
          <p:spPr>
            <a:xfrm flipV="1">
              <a:off x="1413901" y="5010509"/>
              <a:ext cx="1298504" cy="14079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Rectangle 42"/>
                <p:cNvSpPr/>
                <p:nvPr/>
              </p:nvSpPr>
              <p:spPr>
                <a:xfrm>
                  <a:off x="1857068" y="4572465"/>
                  <a:ext cx="861818" cy="4720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−30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7068" y="4572465"/>
                  <a:ext cx="861818" cy="4720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Rectangle 43"/>
                <p:cNvSpPr/>
                <p:nvPr/>
              </p:nvSpPr>
              <p:spPr>
                <a:xfrm>
                  <a:off x="1721554" y="4965956"/>
                  <a:ext cx="856130" cy="4720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+20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1554" y="4965956"/>
                  <a:ext cx="856130" cy="4720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Rectangle 44"/>
                <p:cNvSpPr/>
                <p:nvPr/>
              </p:nvSpPr>
              <p:spPr>
                <a:xfrm>
                  <a:off x="2109119" y="5122500"/>
                  <a:ext cx="861818" cy="4720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+20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9119" y="5122500"/>
                  <a:ext cx="861818" cy="47207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Oval 45"/>
                <p:cNvSpPr/>
                <p:nvPr/>
              </p:nvSpPr>
              <p:spPr>
                <a:xfrm>
                  <a:off x="2712405" y="5904824"/>
                  <a:ext cx="649484" cy="649484"/>
                </a:xfrm>
                <a:prstGeom prst="ellips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1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1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1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1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11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>
            <p:sp>
              <p:nvSpPr>
                <p:cNvPr id="46" name="Oval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2405" y="5904824"/>
                  <a:ext cx="649484" cy="649484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38100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/>
            <p:cNvCxnSpPr>
              <a:stCxn id="36" idx="6"/>
              <a:endCxn id="46" idx="2"/>
            </p:cNvCxnSpPr>
            <p:nvPr/>
          </p:nvCxnSpPr>
          <p:spPr>
            <a:xfrm>
              <a:off x="1413902" y="4989888"/>
              <a:ext cx="1298503" cy="123967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7" idx="6"/>
              <a:endCxn id="46" idx="2"/>
            </p:cNvCxnSpPr>
            <p:nvPr/>
          </p:nvCxnSpPr>
          <p:spPr>
            <a:xfrm>
              <a:off x="1413901" y="5704154"/>
              <a:ext cx="1298504" cy="52541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8" idx="6"/>
              <a:endCxn id="46" idx="2"/>
            </p:cNvCxnSpPr>
            <p:nvPr/>
          </p:nvCxnSpPr>
          <p:spPr>
            <a:xfrm flipV="1">
              <a:off x="1413901" y="6229566"/>
              <a:ext cx="1298504" cy="18885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Rectangle 49"/>
                <p:cNvSpPr/>
                <p:nvPr/>
              </p:nvSpPr>
              <p:spPr>
                <a:xfrm>
                  <a:off x="2294205" y="5657616"/>
                  <a:ext cx="649598" cy="4720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4205" y="5657616"/>
                  <a:ext cx="649598" cy="47207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ectangle 50"/>
                <p:cNvSpPr/>
                <p:nvPr/>
              </p:nvSpPr>
              <p:spPr>
                <a:xfrm>
                  <a:off x="1857068" y="5829456"/>
                  <a:ext cx="740570" cy="4720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7068" y="5829456"/>
                  <a:ext cx="740570" cy="47207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Rectangle 51"/>
                <p:cNvSpPr/>
                <p:nvPr/>
              </p:nvSpPr>
              <p:spPr>
                <a:xfrm>
                  <a:off x="2008272" y="6159096"/>
                  <a:ext cx="740570" cy="4720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272" y="6159096"/>
                  <a:ext cx="740570" cy="47207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Oval 52"/>
            <p:cNvSpPr/>
            <p:nvPr/>
          </p:nvSpPr>
          <p:spPr>
            <a:xfrm>
              <a:off x="2739253" y="3922982"/>
              <a:ext cx="649484" cy="64948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ysClr val="windowText" lastClr="000000"/>
                  </a:solidFill>
                </a:rPr>
                <a:t>+1</a:t>
              </a:r>
              <a:endParaRPr lang="en-US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952756" y="5304408"/>
              <a:ext cx="648659" cy="648659"/>
            </a:xfrm>
            <a:prstGeom prst="ellips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55" name="Straight Arrow Connector 54"/>
            <p:cNvCxnSpPr>
              <a:stCxn id="53" idx="6"/>
              <a:endCxn id="54" idx="2"/>
            </p:cNvCxnSpPr>
            <p:nvPr/>
          </p:nvCxnSpPr>
          <p:spPr>
            <a:xfrm>
              <a:off x="3388737" y="4247724"/>
              <a:ext cx="1564019" cy="138101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9" idx="6"/>
              <a:endCxn id="54" idx="2"/>
            </p:cNvCxnSpPr>
            <p:nvPr/>
          </p:nvCxnSpPr>
          <p:spPr>
            <a:xfrm>
              <a:off x="3361889" y="5010509"/>
              <a:ext cx="1590867" cy="61822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46" idx="6"/>
              <a:endCxn id="54" idx="2"/>
            </p:cNvCxnSpPr>
            <p:nvPr/>
          </p:nvCxnSpPr>
          <p:spPr>
            <a:xfrm flipV="1">
              <a:off x="3361889" y="5628738"/>
              <a:ext cx="1590867" cy="60082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4" idx="6"/>
            </p:cNvCxnSpPr>
            <p:nvPr/>
          </p:nvCxnSpPr>
          <p:spPr>
            <a:xfrm flipV="1">
              <a:off x="5601415" y="5628737"/>
              <a:ext cx="446096" cy="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Rectangle 58"/>
                <p:cNvSpPr/>
                <p:nvPr/>
              </p:nvSpPr>
              <p:spPr>
                <a:xfrm>
                  <a:off x="4081049" y="4822891"/>
                  <a:ext cx="691811" cy="4720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1049" y="4822891"/>
                  <a:ext cx="691811" cy="472077"/>
                </a:xfrm>
                <a:prstGeom prst="rect">
                  <a:avLst/>
                </a:prstGeom>
                <a:blipFill>
                  <a:blip r:embed="rId20"/>
                  <a:stretch>
                    <a:fillRect r="-6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Rectangle 59"/>
                <p:cNvSpPr/>
                <p:nvPr/>
              </p:nvSpPr>
              <p:spPr>
                <a:xfrm>
                  <a:off x="3709175" y="5297237"/>
                  <a:ext cx="691811" cy="4720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+20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9175" y="5297237"/>
                  <a:ext cx="691811" cy="472077"/>
                </a:xfrm>
                <a:prstGeom prst="rect">
                  <a:avLst/>
                </a:prstGeom>
                <a:blipFill>
                  <a:blip r:embed="rId21"/>
                  <a:stretch>
                    <a:fillRect r="-6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Rectangle 60"/>
                <p:cNvSpPr/>
                <p:nvPr/>
              </p:nvSpPr>
              <p:spPr>
                <a:xfrm>
                  <a:off x="4033106" y="5914881"/>
                  <a:ext cx="691811" cy="4720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+20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106" y="5914881"/>
                  <a:ext cx="691811" cy="472077"/>
                </a:xfrm>
                <a:prstGeom prst="rect">
                  <a:avLst/>
                </a:prstGeom>
                <a:blipFill>
                  <a:blip r:embed="rId21"/>
                  <a:stretch>
                    <a:fillRect r="-67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170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3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⋅, ⋅</m:t>
                        </m:r>
                      </m:e>
                    </m:d>
                  </m:oMath>
                </a14:m>
                <a:r>
                  <a:rPr lang="en-US" sz="3600" dirty="0" smtClean="0"/>
                  <a:t> a legal definition of inner product:</a:t>
                </a:r>
              </a:p>
              <a:p>
                <a:endParaRPr lang="en-US" sz="36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600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sz="3600" dirty="0" err="1" smtClean="0"/>
                  <a:t>s.t.</a:t>
                </a:r>
                <a:r>
                  <a:rPr lang="en-US" sz="3600" dirty="0" smtClean="0"/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3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sz="3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 smtClean="0"/>
              </a:p>
              <a:p>
                <a:pPr lvl="1"/>
                <a:endParaRPr lang="en-US" sz="32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97" t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95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Kernels matter?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 smtClean="0"/>
                  <a:t>Many </a:t>
                </a:r>
                <a:r>
                  <a:rPr lang="en-US" sz="3200" dirty="0"/>
                  <a:t>algorithms interact with data only via </a:t>
                </a:r>
                <a:r>
                  <a:rPr lang="en-US" sz="3200" b="1" dirty="0"/>
                  <a:t>dot-products</a:t>
                </a:r>
                <a:r>
                  <a:rPr lang="en-US" sz="3200" dirty="0"/>
                  <a:t> </a:t>
                </a:r>
              </a:p>
              <a:p>
                <a:endParaRPr lang="en-US" sz="3200" dirty="0" smtClean="0"/>
              </a:p>
              <a:p>
                <a:r>
                  <a:rPr lang="en-US" sz="3200" dirty="0" smtClean="0"/>
                  <a:t>Replace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3200" i="1" dirty="0" smtClean="0"/>
                  <a:t> </a:t>
                </a:r>
                <a:r>
                  <a:rPr lang="en-US" sz="3200" dirty="0" smtClean="0"/>
                  <a:t>with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 smtClean="0"/>
              </a:p>
              <a:p>
                <a:endParaRPr lang="en-US" sz="3200" dirty="0" smtClean="0"/>
              </a:p>
              <a:p>
                <a:r>
                  <a:rPr lang="en-US" sz="3200" dirty="0" smtClean="0"/>
                  <a:t>Act </a:t>
                </a:r>
                <a:r>
                  <a:rPr lang="en-US" sz="3200" i="1" dirty="0" smtClean="0">
                    <a:solidFill>
                      <a:srgbClr val="FF0000"/>
                    </a:solidFill>
                  </a:rPr>
                  <a:t>implicitly</a:t>
                </a:r>
                <a:r>
                  <a:rPr lang="en-US" sz="3200" dirty="0" smtClean="0"/>
                  <a:t> as if data was in the higher-dimensional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3200" dirty="0" smtClean="0"/>
                  <a:t>-space</a:t>
                </a:r>
                <a:endParaRPr lang="en-US" sz="320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1333" t="-2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62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4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r>
                              <a:rPr lang="en-US" sz="4000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 smtClean="0"/>
                  <a:t> corresponds to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ad>
                            <m:radPr>
                              <m:degHide m:val="on"/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b="0" dirty="0" smtClean="0"/>
              </a:p>
              <a:p>
                <a:pPr marL="0" indent="0">
                  <a:buNone/>
                </a:pPr>
                <a:endParaRPr lang="en-US" sz="40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dirty="0">
                          <a:latin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4000" i="1" dirty="0">
                              <a:latin typeface="Cambria Math" panose="02040503050406030204" pitchFamily="18" charset="0"/>
                            </a:rPr>
                            <m:t>, </m:t>
                          </m:r>
                          <m:rad>
                            <m:radPr>
                              <m:degHide m:val="on"/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dirty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r>
                  <a:rPr lang="en-US" sz="4000" b="0" dirty="0" smtClean="0"/>
                  <a:t/>
                </a:r>
                <a:br>
                  <a:rPr lang="en-US" sz="4000" b="0" dirty="0" smtClean="0"/>
                </a:br>
                <a:r>
                  <a:rPr lang="en-US" sz="4000" b="0" dirty="0" smtClean="0"/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en-US" sz="40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smtClean="0"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40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000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a:rPr lang="en-US" sz="40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smtClean="0"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40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b="0" i="0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4000" b="0" i="0" dirty="0" smtClean="0">
                    <a:latin typeface="Cambria Math" panose="02040503050406030204" pitchFamily="18" charset="0"/>
                  </a:rPr>
                </a:br>
                <a:endParaRPr lang="en-US" sz="4000" b="0" i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 dirty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4000" i="1" dirty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p>
                          <m:r>
                            <a:rPr lang="en-US" sz="4000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0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t="-3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53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19689</TotalTime>
  <Words>1233</Words>
  <Application>Microsoft Office PowerPoint</Application>
  <PresentationFormat>Widescreen</PresentationFormat>
  <Paragraphs>874</Paragraphs>
  <Slides>67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Calibri (Body)</vt:lpstr>
      <vt:lpstr>MS PGothic</vt:lpstr>
      <vt:lpstr>Arial</vt:lpstr>
      <vt:lpstr>Calibri</vt:lpstr>
      <vt:lpstr>Calibri Light</vt:lpstr>
      <vt:lpstr>Cambria Math</vt:lpstr>
      <vt:lpstr>Office Theme</vt:lpstr>
      <vt:lpstr>Neural Networks I</vt:lpstr>
      <vt:lpstr>Administrative</vt:lpstr>
      <vt:lpstr>PowerPoint Presentation</vt:lpstr>
      <vt:lpstr>Support Vector Machine</vt:lpstr>
      <vt:lpstr>Non-linear classification</vt:lpstr>
      <vt:lpstr>Non-linear classification</vt:lpstr>
      <vt:lpstr>Kernel</vt:lpstr>
      <vt:lpstr>Why Kernels matter?</vt:lpstr>
      <vt:lpstr>Example</vt:lpstr>
      <vt:lpstr>Example</vt:lpstr>
      <vt:lpstr>Example kernels</vt:lpstr>
      <vt:lpstr>Constructing new kernels</vt:lpstr>
      <vt:lpstr>Non-linear decision boundary</vt:lpstr>
      <vt:lpstr>Kernel</vt:lpstr>
      <vt:lpstr>PowerPoint Presentation</vt:lpstr>
      <vt:lpstr>Choosing the landmarks</vt:lpstr>
      <vt:lpstr>SVM with kernels</vt:lpstr>
      <vt:lpstr>SVM with kernels</vt:lpstr>
      <vt:lpstr>Support vector machines (Primal/Dual)</vt:lpstr>
      <vt:lpstr>SVM (Lagrangian dual)</vt:lpstr>
      <vt:lpstr>SVM parameters</vt:lpstr>
      <vt:lpstr>SVM Demo</vt:lpstr>
      <vt:lpstr>SVM song</vt:lpstr>
      <vt:lpstr>Support Vector Machine</vt:lpstr>
      <vt:lpstr>Using SVM</vt:lpstr>
      <vt:lpstr>Kernel (similarity) functions</vt:lpstr>
      <vt:lpstr>Multi-class classification</vt:lpstr>
      <vt:lpstr>Logistic regression vs. SVMs</vt:lpstr>
      <vt:lpstr>Things to remember</vt:lpstr>
      <vt:lpstr>Neural Networks</vt:lpstr>
      <vt:lpstr>Neural Networks</vt:lpstr>
      <vt:lpstr>Non-linear classification</vt:lpstr>
      <vt:lpstr>What humans see</vt:lpstr>
      <vt:lpstr>What computers see</vt:lpstr>
      <vt:lpstr>Computer Vision: Car detection</vt:lpstr>
      <vt:lpstr>PowerPoint Presentation</vt:lpstr>
      <vt:lpstr>Neural Networks</vt:lpstr>
      <vt:lpstr>PowerPoint Presentation</vt:lpstr>
      <vt:lpstr>The “one learning algorithm” hypothesis</vt:lpstr>
      <vt:lpstr>The “one learning algorithm” hypothesis</vt:lpstr>
      <vt:lpstr>Sensor representations in the brain</vt:lpstr>
      <vt:lpstr>Neural Networks</vt:lpstr>
      <vt:lpstr>A single neuron in the brain</vt:lpstr>
      <vt:lpstr>PowerPoint Presentation</vt:lpstr>
      <vt:lpstr>An artificial neuron: Logistic unit</vt:lpstr>
      <vt:lpstr>Neural network</vt:lpstr>
      <vt:lpstr>Neural network</vt:lpstr>
      <vt:lpstr>Neural network</vt:lpstr>
      <vt:lpstr>Neural network</vt:lpstr>
      <vt:lpstr>Neural network learning its own features</vt:lpstr>
      <vt:lpstr>Other network architectures</vt:lpstr>
      <vt:lpstr>PowerPoint Presentation</vt:lpstr>
      <vt:lpstr>PowerPoint Presentation</vt:lpstr>
      <vt:lpstr>Neural Networks</vt:lpstr>
      <vt:lpstr>Non-linear classification example: XOR/XNOR</vt:lpstr>
      <vt:lpstr>Simple example: AND</vt:lpstr>
      <vt:lpstr>Simple example: OR</vt:lpstr>
      <vt:lpstr>Simple example: NOT</vt:lpstr>
      <vt:lpstr>Putting it together: x_1   XNOR  x_2</vt:lpstr>
      <vt:lpstr>Layer 1</vt:lpstr>
      <vt:lpstr>Layer 2</vt:lpstr>
      <vt:lpstr>Layer 3</vt:lpstr>
      <vt:lpstr>Layer 4 and 5</vt:lpstr>
      <vt:lpstr>Neural Networks</vt:lpstr>
      <vt:lpstr>Multiple output units: One-vs-all</vt:lpstr>
      <vt:lpstr>Multiple output units: One-vs-all</vt:lpstr>
      <vt:lpstr>Things to remember</vt:lpstr>
    </vt:vector>
  </TitlesOfParts>
  <Company>Virginia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Huang Jia-Bin</dc:creator>
  <cp:lastModifiedBy>Huang Jia-Bin</cp:lastModifiedBy>
  <cp:revision>362</cp:revision>
  <dcterms:created xsi:type="dcterms:W3CDTF">2019-01-25T06:55:15Z</dcterms:created>
  <dcterms:modified xsi:type="dcterms:W3CDTF">2019-02-20T14:00:13Z</dcterms:modified>
</cp:coreProperties>
</file>