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9" r:id="rId2"/>
    <p:sldId id="261" r:id="rId3"/>
    <p:sldId id="456" r:id="rId4"/>
    <p:sldId id="458" r:id="rId5"/>
    <p:sldId id="459" r:id="rId6"/>
    <p:sldId id="462" r:id="rId7"/>
    <p:sldId id="461" r:id="rId8"/>
    <p:sldId id="460" r:id="rId9"/>
    <p:sldId id="463" r:id="rId10"/>
    <p:sldId id="464" r:id="rId11"/>
    <p:sldId id="468" r:id="rId12"/>
    <p:sldId id="471" r:id="rId13"/>
    <p:sldId id="472" r:id="rId14"/>
    <p:sldId id="473" r:id="rId15"/>
    <p:sldId id="474" r:id="rId16"/>
    <p:sldId id="475" r:id="rId17"/>
    <p:sldId id="477" r:id="rId18"/>
    <p:sldId id="479" r:id="rId19"/>
    <p:sldId id="478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92" r:id="rId28"/>
    <p:sldId id="489" r:id="rId29"/>
    <p:sldId id="494" r:id="rId30"/>
    <p:sldId id="490" r:id="rId31"/>
    <p:sldId id="495" r:id="rId32"/>
    <p:sldId id="491" r:id="rId33"/>
    <p:sldId id="493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509" r:id="rId47"/>
    <p:sldId id="511" r:id="rId48"/>
    <p:sldId id="510" r:id="rId49"/>
    <p:sldId id="513" r:id="rId50"/>
    <p:sldId id="51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B9B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4B82-B9E5-4507-B0D3-1B63853EC58B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D48BE-267D-4B59-ADE4-43764D46B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0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3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A9F2-1FBE-4FC8-AA3B-1FA735F4211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9C61-DA70-48B3-8DF6-F8AF6E52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Naïve Bayes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599280"/>
            <a:ext cx="9144000" cy="1166185"/>
          </a:xfrm>
        </p:spPr>
        <p:txBody>
          <a:bodyPr>
            <a:noAutofit/>
          </a:bodyPr>
          <a:lstStyle/>
          <a:p>
            <a:r>
              <a:rPr lang="en-US" sz="3600" dirty="0" smtClean="0"/>
              <a:t>Jia-Bin Huang</a:t>
            </a:r>
          </a:p>
          <a:p>
            <a:r>
              <a:rPr lang="en-US" sz="3600" dirty="0" smtClean="0"/>
              <a:t>Virginia Tech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45413" y="6373019"/>
            <a:ext cx="1756612" cy="392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Spring 2019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0027" y="6373019"/>
            <a:ext cx="3068053" cy="39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ECE-5424G / CS-5824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71308" cy="49609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 smtClean="0"/>
                  <a:t>Model representation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sz="3200" b="1" dirty="0"/>
                  <a:t>Cost </a:t>
                </a:r>
                <a:r>
                  <a:rPr lang="en-US" sz="3200" b="1" dirty="0" smtClean="0"/>
                  <a:t>function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/>
                  <a:t>Gradient descent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for linear regression</a:t>
                </a:r>
                <a:br>
                  <a:rPr lang="en-US" sz="3200" b="1" dirty="0" smtClean="0"/>
                </a:br>
                <a:r>
                  <a:rPr lang="en-US" dirty="0"/>
                  <a:t>Repeat until convergence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}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/>
                  <a:t>Features and polynomial regression</a:t>
                </a:r>
                <a:endParaRPr lang="en-US" sz="32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smtClean="0"/>
                  <a:t>  </a:t>
                </a:r>
                <a:r>
                  <a:rPr lang="en-US" dirty="0" smtClean="0"/>
                  <a:t>Can combine features; can use different functions to generate features (e.g., polynomial)</a:t>
                </a:r>
                <a:endParaRPr lang="en-US" sz="32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/>
                  <a:t>Normal equation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sz="3200" b="1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71308" cy="4960938"/>
              </a:xfrm>
              <a:blipFill>
                <a:blip r:embed="rId2"/>
                <a:stretch>
                  <a:fillRect l="-1255" t="-2580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2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645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Probability basics</a:t>
            </a:r>
          </a:p>
          <a:p>
            <a:endParaRPr lang="en-US" sz="3600" dirty="0" smtClean="0"/>
          </a:p>
          <a:p>
            <a:r>
              <a:rPr lang="en-US" sz="3600" dirty="0"/>
              <a:t>Estimating parameters from </a:t>
            </a:r>
            <a:r>
              <a:rPr lang="en-US" sz="3600" dirty="0" smtClean="0"/>
              <a:t>data</a:t>
            </a:r>
          </a:p>
          <a:p>
            <a:pPr lvl="1"/>
            <a:r>
              <a:rPr lang="en-US" sz="2800" dirty="0" smtClean="0"/>
              <a:t>Maximum likelihood (ML) </a:t>
            </a:r>
          </a:p>
          <a:p>
            <a:pPr lvl="1"/>
            <a:r>
              <a:rPr lang="en-US" sz="2800" dirty="0" smtClean="0"/>
              <a:t>Maximum a posteriori estimation (MAP)</a:t>
            </a:r>
          </a:p>
          <a:p>
            <a:pPr lvl="1"/>
            <a:endParaRPr lang="en-US" sz="3600" dirty="0" smtClean="0"/>
          </a:p>
          <a:p>
            <a:r>
              <a:rPr lang="en-US" sz="3600" dirty="0" smtClean="0"/>
              <a:t>Naïve Bayes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54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64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Probability basics</a:t>
            </a:r>
          </a:p>
          <a:p>
            <a:endParaRPr lang="en-US" sz="3600" dirty="0" smtClean="0"/>
          </a:p>
          <a:p>
            <a:r>
              <a:rPr lang="en-US" sz="3600" dirty="0"/>
              <a:t>Estimating parameters from </a:t>
            </a:r>
            <a:r>
              <a:rPr lang="en-US" sz="3600" dirty="0" smtClean="0"/>
              <a:t>data</a:t>
            </a:r>
          </a:p>
          <a:p>
            <a:pPr lvl="1"/>
            <a:r>
              <a:rPr lang="en-US" sz="2800" dirty="0" smtClean="0"/>
              <a:t>Maximum likelihood (ML) </a:t>
            </a:r>
          </a:p>
          <a:p>
            <a:pPr lvl="1"/>
            <a:r>
              <a:rPr lang="en-US" sz="2800" dirty="0" smtClean="0"/>
              <a:t>Maximum a posteriori estimation (MAP)</a:t>
            </a:r>
          </a:p>
          <a:p>
            <a:pPr lvl="1"/>
            <a:endParaRPr lang="en-US" sz="3600" dirty="0" smtClean="0"/>
          </a:p>
          <a:p>
            <a:r>
              <a:rPr lang="en-US" sz="3600" dirty="0" smtClean="0"/>
              <a:t>Naive Bayes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71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Outcome </a:t>
            </a:r>
            <a:r>
              <a:rPr lang="en-US" sz="3200" dirty="0" smtClean="0"/>
              <a:t>space S</a:t>
            </a:r>
          </a:p>
          <a:p>
            <a:pPr lvl="1"/>
            <a:r>
              <a:rPr lang="en-US" sz="2800" dirty="0" smtClean="0"/>
              <a:t>Space </a:t>
            </a:r>
            <a:r>
              <a:rPr lang="en-US" sz="2800" dirty="0"/>
              <a:t>of possible outcomes</a:t>
            </a:r>
            <a:endParaRPr lang="en-US" sz="2800" dirty="0" smtClean="0"/>
          </a:p>
          <a:p>
            <a:endParaRPr lang="en-US" sz="3200" dirty="0"/>
          </a:p>
          <a:p>
            <a:r>
              <a:rPr lang="en-US" sz="3200" dirty="0" smtClean="0"/>
              <a:t>Random variables</a:t>
            </a:r>
          </a:p>
          <a:p>
            <a:pPr lvl="1"/>
            <a:r>
              <a:rPr lang="en-US" sz="2800" dirty="0"/>
              <a:t>F</a:t>
            </a:r>
            <a:r>
              <a:rPr lang="en-US" sz="2800" dirty="0" smtClean="0"/>
              <a:t>unctions that map </a:t>
            </a:r>
            <a:r>
              <a:rPr lang="en-US" sz="2800" b="1" dirty="0" smtClean="0"/>
              <a:t>outcomes</a:t>
            </a:r>
            <a:r>
              <a:rPr lang="en-US" sz="2800" dirty="0" smtClean="0"/>
              <a:t> to </a:t>
            </a:r>
            <a:r>
              <a:rPr lang="en-US" sz="2800" b="1" dirty="0" smtClean="0"/>
              <a:t>real numbers</a:t>
            </a:r>
          </a:p>
          <a:p>
            <a:endParaRPr lang="en-US" sz="3200" b="1" dirty="0"/>
          </a:p>
          <a:p>
            <a:r>
              <a:rPr lang="en-US" sz="3200" dirty="0" smtClean="0"/>
              <a:t>Event E</a:t>
            </a:r>
          </a:p>
          <a:p>
            <a:pPr lvl="1"/>
            <a:r>
              <a:rPr lang="en-US" sz="2800" dirty="0" smtClean="0"/>
              <a:t>Subset of S</a:t>
            </a:r>
          </a:p>
        </p:txBody>
      </p:sp>
    </p:spTree>
    <p:extLst>
      <p:ext uri="{BB962C8B-B14F-4D97-AF65-F5344CB8AC3E}">
        <p14:creationId xmlns:p14="http://schemas.microsoft.com/office/powerpoint/2010/main" val="40462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Visualizing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25625"/>
            <a:ext cx="6574913" cy="4009691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25656" y="2324253"/>
            <a:ext cx="2950573" cy="2950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 is true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627523" y="1825625"/>
            <a:ext cx="27366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Sample space</a:t>
            </a:r>
          </a:p>
          <a:p>
            <a:endParaRPr lang="en-US" sz="3600" dirty="0"/>
          </a:p>
          <a:p>
            <a:r>
              <a:rPr lang="en-US" sz="3600" dirty="0" smtClean="0"/>
              <a:t>Area = 1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017855" y="4731574"/>
            <a:ext cx="2182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A is </a:t>
            </a:r>
            <a:r>
              <a:rPr lang="en-US" sz="4400" dirty="0" smtClean="0"/>
              <a:t>false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887814" y="5957957"/>
                <a:ext cx="64163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Area of the blue circle</a:t>
                </a:r>
                <a:endParaRPr lang="en-US" sz="4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4" y="5957957"/>
                <a:ext cx="6416372" cy="707886"/>
              </a:xfrm>
              <a:prstGeom prst="rect">
                <a:avLst/>
              </a:prstGeom>
              <a:blipFill>
                <a:blip r:embed="rId3"/>
                <a:stretch>
                  <a:fillRect t="-15517" r="-313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1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Visualizing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25625"/>
            <a:ext cx="6574913" cy="4009691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25656" y="2324253"/>
            <a:ext cx="2950573" cy="2950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 is true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017855" y="4731574"/>
            <a:ext cx="2182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A is </a:t>
            </a:r>
            <a:r>
              <a:rPr lang="en-US" sz="4400" dirty="0" smtClean="0"/>
              <a:t>false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927848" y="5917700"/>
                <a:ext cx="43510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40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4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dirty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m:rPr>
                              <m:sty m:val="p"/>
                            </m:rPr>
                            <a:rPr lang="en-US" sz="4000" dirty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4000" b="0" i="0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48" y="5917700"/>
                <a:ext cx="435106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2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Visualizing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25625"/>
            <a:ext cx="6574913" cy="4009691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61063" y="2355182"/>
            <a:ext cx="2950573" cy="2950573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   A^~B</a:t>
            </a:r>
            <a:endParaRPr lang="en-US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20190" y="6010930"/>
                <a:ext cx="61516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4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en-US" sz="4000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4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,~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190" y="6010930"/>
                <a:ext cx="615162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899814" y="2355183"/>
            <a:ext cx="2950573" cy="2950573"/>
          </a:xfrm>
          <a:prstGeom prst="ellipse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    </a:t>
            </a:r>
            <a:r>
              <a:rPr lang="en-US" sz="4400" dirty="0" smtClean="0">
                <a:solidFill>
                  <a:schemeClr val="tx1"/>
                </a:solidFill>
              </a:rPr>
              <a:t>B</a:t>
            </a:r>
            <a:r>
              <a:rPr lang="en-US" sz="4400" dirty="0" smtClean="0"/>
              <a:t>             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61063" y="1690688"/>
            <a:ext cx="1098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A^B</a:t>
            </a:r>
            <a:endParaRPr lang="en-US" sz="4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0252" y="2288875"/>
            <a:ext cx="12824" cy="13859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25625"/>
            <a:ext cx="6574913" cy="4009691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61063" y="2355182"/>
            <a:ext cx="2950573" cy="2950573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   A</a:t>
            </a:r>
            <a:endParaRPr lang="en-US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262242" y="1895552"/>
                <a:ext cx="50176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0" dirty="0" smtClean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242" y="1895552"/>
                <a:ext cx="501765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899814" y="2355183"/>
            <a:ext cx="2950573" cy="2950573"/>
          </a:xfrm>
          <a:prstGeom prst="ellipse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    B            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1063" y="1690688"/>
            <a:ext cx="1098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A^B</a:t>
            </a:r>
            <a:endParaRPr lang="en-US" sz="4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0252" y="2288875"/>
            <a:ext cx="12824" cy="13859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413113" y="3368803"/>
                <a:ext cx="4949560" cy="2123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ArialMT"/>
                  </a:rPr>
                  <a:t>Corollary: The chain rule</a:t>
                </a:r>
              </a:p>
              <a:p>
                <a:endParaRPr lang="en-US" sz="3200" dirty="0" smtClean="0">
                  <a:latin typeface="ArialMT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13" y="3368803"/>
                <a:ext cx="4949560" cy="2123658"/>
              </a:xfrm>
              <a:prstGeom prst="rect">
                <a:avLst/>
              </a:prstGeom>
              <a:blipFill>
                <a:blip r:embed="rId3"/>
                <a:stretch>
                  <a:fillRect l="-3079" t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25625"/>
            <a:ext cx="6574913" cy="4009691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61063" y="2355182"/>
            <a:ext cx="2950573" cy="2950573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   A</a:t>
            </a:r>
            <a:endParaRPr lang="en-US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397739" y="3830468"/>
                <a:ext cx="4794261" cy="2419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r>
                  <a:rPr lang="en-US" sz="3600" b="0" dirty="0" smtClean="0"/>
                  <a:t/>
                </a:r>
                <a:br>
                  <a:rPr lang="en-US" sz="3600" b="0" dirty="0" smtClean="0"/>
                </a:br>
                <a:endParaRPr lang="en-US" sz="36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             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b="0" dirty="0" smtClean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739" y="3830468"/>
                <a:ext cx="4794261" cy="2419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899814" y="2355183"/>
            <a:ext cx="2950573" cy="2950573"/>
          </a:xfrm>
          <a:prstGeom prst="ellipse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    B            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1063" y="1690688"/>
            <a:ext cx="1098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A^B</a:t>
            </a:r>
            <a:endParaRPr lang="en-US" sz="4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0252" y="2288875"/>
            <a:ext cx="12824" cy="13859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22898" y="5842337"/>
                <a:ext cx="684988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 dirty="0" smtClean="0">
                    <a:latin typeface="ArialMT"/>
                  </a:rPr>
                  <a:t>Corollary: The chain rule </a:t>
                </a:r>
                <a:r>
                  <a:rPr lang="en-US" sz="3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320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8" y="5842337"/>
                <a:ext cx="6849889" cy="1015663"/>
              </a:xfrm>
              <a:prstGeom prst="rect">
                <a:avLst/>
              </a:prstGeom>
              <a:blipFill>
                <a:blip r:embed="rId3"/>
                <a:stretch>
                  <a:fillRect l="-1779"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omas Bay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461" y="630630"/>
            <a:ext cx="2105339" cy="22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321470" y="2789787"/>
            <a:ext cx="1959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Thomas Bayes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1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Bayes rule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marL="0" indent="0" algn="ctr">
                  <a:buNone/>
                </a:pPr>
                <a:endParaRPr lang="en-US" sz="32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marL="0" indent="0" algn="ctr">
                  <a:buNone/>
                </a:pPr>
                <a:endParaRPr lang="en-US" sz="32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(~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dirty="0" smtClean="0"/>
              <a:t>HW 1 out </a:t>
            </a:r>
            <a:r>
              <a:rPr lang="en-US" dirty="0" smtClean="0"/>
              <a:t>today. Please start early!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/>
              <a:t>Chen: Wed 4pm-5pm</a:t>
            </a:r>
          </a:p>
          <a:p>
            <a:pPr lvl="1"/>
            <a:r>
              <a:rPr lang="en-US" dirty="0"/>
              <a:t>Shih-Yang: Fri 3pm-4pm</a:t>
            </a:r>
          </a:p>
          <a:p>
            <a:pPr lvl="1"/>
            <a:r>
              <a:rPr lang="en-US" dirty="0" smtClean="0"/>
              <a:t>Location: </a:t>
            </a:r>
            <a:r>
              <a:rPr lang="en-US" dirty="0" err="1"/>
              <a:t>Whittemore</a:t>
            </a:r>
            <a:r>
              <a:rPr lang="en-US" dirty="0"/>
              <a:t> </a:t>
            </a:r>
            <a:r>
              <a:rPr lang="en-US" dirty="0" smtClean="0"/>
              <a:t>266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9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Bayes rule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(~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sz="3200" dirty="0"/>
                  <a:t>A = you have the </a:t>
                </a:r>
                <a:r>
                  <a:rPr lang="en-US" sz="3200" dirty="0" smtClean="0"/>
                  <a:t>flu </a:t>
                </a:r>
                <a:br>
                  <a:rPr lang="en-US" sz="3200" dirty="0" smtClean="0"/>
                </a:br>
                <a:r>
                  <a:rPr lang="en-US" sz="3200" dirty="0" smtClean="0"/>
                  <a:t>B </a:t>
                </a:r>
                <a:r>
                  <a:rPr lang="en-US" sz="3200" dirty="0"/>
                  <a:t>= you just coughed</a:t>
                </a:r>
              </a:p>
              <a:p>
                <a:r>
                  <a:rPr lang="en-US" sz="3200" dirty="0" smtClean="0"/>
                  <a:t>Assume: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sz="32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en-US" sz="32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/>
              </a:p>
              <a:p>
                <a:r>
                  <a:rPr lang="en-US" sz="3200" dirty="0" smtClean="0"/>
                  <a:t>What </a:t>
                </a:r>
                <a:r>
                  <a:rPr lang="en-US" sz="3200" dirty="0"/>
                  <a:t>is P(flu | </a:t>
                </a:r>
                <a:r>
                  <a:rPr lang="en-US" sz="3200" dirty="0" smtClean="0"/>
                  <a:t>cough</a:t>
                </a:r>
                <a:r>
                  <a:rPr lang="en-US" sz="3200" dirty="0"/>
                  <a:t>) = P(A|B)?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373521" y="4341811"/>
                <a:ext cx="5485476" cy="799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0.8×0.05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0.8×0.05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0.2×0.95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~0.17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21" y="4341811"/>
                <a:ext cx="5485476" cy="7998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84664"/>
              </a:xfrm>
            </p:spPr>
            <p:txBody>
              <a:bodyPr/>
              <a:lstStyle/>
              <a:p>
                <a:pPr marL="0" indent="0" algn="ctr">
                  <a:buNone/>
                </a:pPr>
                <a:endParaRPr lang="en-US" sz="4400" dirty="0" smtClean="0"/>
              </a:p>
              <a:p>
                <a:pPr marL="0" indent="0" algn="ctr">
                  <a:buNone/>
                </a:pPr>
                <a:r>
                  <a:rPr lang="en-US" sz="4400" dirty="0" smtClean="0"/>
                  <a:t>Why we are learning this?</a:t>
                </a:r>
              </a:p>
              <a:p>
                <a:pPr marL="0" indent="0" algn="ctr">
                  <a:buNone/>
                </a:pPr>
                <a:endParaRPr lang="en-US" sz="4400" dirty="0"/>
              </a:p>
              <a:p>
                <a:pPr marL="0" indent="0" algn="ctr">
                  <a:buNone/>
                </a:pPr>
                <a:endParaRPr lang="en-US" sz="4400" dirty="0" smtClean="0"/>
              </a:p>
              <a:p>
                <a:pPr marL="0" indent="0" algn="ctr">
                  <a:buNone/>
                </a:pPr>
                <a:endParaRPr lang="en-US" sz="4400" dirty="0"/>
              </a:p>
              <a:p>
                <a:pPr marL="0" indent="0" algn="ctr">
                  <a:buNone/>
                </a:pPr>
                <a:r>
                  <a:rPr lang="en-US" sz="4400" dirty="0" smtClean="0"/>
                  <a:t>Learn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44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846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why jackie ch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04" y="365126"/>
            <a:ext cx="3008095" cy="19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5146495" y="3408945"/>
                <a:ext cx="16637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95" y="3408945"/>
                <a:ext cx="1663700" cy="1219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409646" y="3603045"/>
                <a:ext cx="66979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46" y="3603045"/>
                <a:ext cx="66979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877245" y="3603045"/>
                <a:ext cx="6792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245" y="3603045"/>
                <a:ext cx="6792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961880" y="4647059"/>
            <a:ext cx="203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Hypothesis</a:t>
            </a:r>
            <a:endParaRPr lang="en-US" sz="3200" dirty="0"/>
          </a:p>
        </p:txBody>
      </p:sp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>
            <a:off x="2079445" y="4018544"/>
            <a:ext cx="306705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 flipV="1">
            <a:off x="6810195" y="4018544"/>
            <a:ext cx="306705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 joint distribution of M variables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truth table listing all combinations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combination of values, say how probable it is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Probability must sum to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03180"/>
              </p:ext>
            </p:extLst>
          </p:nvPr>
        </p:nvGraphicFramePr>
        <p:xfrm>
          <a:off x="8354785" y="365125"/>
          <a:ext cx="32766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176">
                  <a:extLst>
                    <a:ext uri="{9D8B030D-6E8A-4147-A177-3AD203B41FA5}">
                      <a16:colId xmlns:a16="http://schemas.microsoft.com/office/drawing/2014/main" val="3379848018"/>
                    </a:ext>
                  </a:extLst>
                </a:gridCol>
                <a:gridCol w="611657">
                  <a:extLst>
                    <a:ext uri="{9D8B030D-6E8A-4147-A177-3AD203B41FA5}">
                      <a16:colId xmlns:a16="http://schemas.microsoft.com/office/drawing/2014/main" val="3017405439"/>
                    </a:ext>
                  </a:extLst>
                </a:gridCol>
                <a:gridCol w="766615">
                  <a:extLst>
                    <a:ext uri="{9D8B030D-6E8A-4147-A177-3AD203B41FA5}">
                      <a16:colId xmlns:a16="http://schemas.microsoft.com/office/drawing/2014/main" val="930595768"/>
                    </a:ext>
                  </a:extLst>
                </a:gridCol>
                <a:gridCol w="1273152">
                  <a:extLst>
                    <a:ext uri="{9D8B030D-6E8A-4147-A177-3AD203B41FA5}">
                      <a16:colId xmlns:a16="http://schemas.microsoft.com/office/drawing/2014/main" val="2383566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/>
                          </a:solidFill>
                        </a:rPr>
                        <a:t>Prob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794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78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03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47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78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044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043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31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03128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70"/>
          <a:stretch/>
        </p:blipFill>
        <p:spPr>
          <a:xfrm>
            <a:off x="7803695" y="4381500"/>
            <a:ext cx="3827690" cy="2204839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joint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ask for any logical expression </a:t>
                </a:r>
                <a:br>
                  <a:rPr lang="en-US" dirty="0" smtClean="0"/>
                </a:br>
                <a:r>
                  <a:rPr lang="en-US" dirty="0" smtClean="0"/>
                  <a:t>involving these variables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9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rows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matching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row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 smtClean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9"/>
                              </m:rPr>
                              <a:rPr lang="en-US" sz="320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ows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matching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row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9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ows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matching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row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228" y="1419223"/>
            <a:ext cx="5181599" cy="2837361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solution to learn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Main problem: learning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may require more data than we have</a:t>
                </a:r>
              </a:p>
              <a:p>
                <a:endParaRPr lang="en-US" dirty="0"/>
              </a:p>
              <a:p>
                <a:r>
                  <a:rPr lang="en-US" dirty="0" smtClean="0"/>
                  <a:t>Say, learning a joint distribution with 100 attributes</a:t>
                </a:r>
              </a:p>
              <a:p>
                <a:endParaRPr lang="en-US" dirty="0"/>
              </a:p>
              <a:p>
                <a:r>
                  <a:rPr lang="en-US" dirty="0" smtClean="0"/>
                  <a:t># of rows in this table? </a:t>
                </a:r>
              </a:p>
              <a:p>
                <a:endParaRPr lang="en-US" dirty="0"/>
              </a:p>
              <a:p>
                <a:r>
                  <a:rPr lang="en-US" dirty="0" smtClean="0"/>
                  <a:t># of people on earth?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too ea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57" y="3481311"/>
            <a:ext cx="4590143" cy="28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507339" y="3820319"/>
                <a:ext cx="21150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339" y="3820319"/>
                <a:ext cx="211506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378488" y="4896605"/>
                <a:ext cx="8231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488" y="4896605"/>
                <a:ext cx="82311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Be smart about </a:t>
            </a:r>
            <a:br>
              <a:rPr lang="en-US" sz="3600" dirty="0" smtClean="0"/>
            </a:br>
            <a:r>
              <a:rPr lang="en-US" sz="3600" b="1" dirty="0" smtClean="0"/>
              <a:t>how we estimate probabilities from sparse data</a:t>
            </a:r>
          </a:p>
          <a:p>
            <a:pPr lvl="1"/>
            <a:r>
              <a:rPr lang="en-US" sz="3200" dirty="0" smtClean="0"/>
              <a:t>Maximum likelihood estimates (ML)</a:t>
            </a:r>
          </a:p>
          <a:p>
            <a:pPr lvl="1"/>
            <a:r>
              <a:rPr lang="en-US" sz="3200" dirty="0" smtClean="0"/>
              <a:t>Maximum a posteriori estimates (MAP)</a:t>
            </a:r>
          </a:p>
          <a:p>
            <a:pPr lvl="1"/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Be smart about </a:t>
            </a:r>
            <a:br>
              <a:rPr lang="en-US" sz="3600" dirty="0" smtClean="0"/>
            </a:br>
            <a:r>
              <a:rPr lang="en-US" sz="3600" b="1" dirty="0" smtClean="0"/>
              <a:t>how to represent joint distributions</a:t>
            </a:r>
          </a:p>
          <a:p>
            <a:pPr lvl="1"/>
            <a:r>
              <a:rPr lang="en-US" sz="3200" dirty="0" smtClean="0"/>
              <a:t>Bayes network, graphical models (more on this later)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645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Probability basics</a:t>
            </a:r>
          </a:p>
          <a:p>
            <a:endParaRPr lang="en-US" sz="3600" dirty="0" smtClean="0"/>
          </a:p>
          <a:p>
            <a:r>
              <a:rPr lang="en-US" sz="3600" b="1" dirty="0">
                <a:solidFill>
                  <a:srgbClr val="FF0000"/>
                </a:solidFill>
              </a:rPr>
              <a:t>Estimating parameters from </a:t>
            </a:r>
            <a:r>
              <a:rPr lang="en-US" sz="3600" b="1" dirty="0" smtClean="0">
                <a:solidFill>
                  <a:srgbClr val="FF0000"/>
                </a:solidFill>
              </a:rPr>
              <a:t>data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Maximum likelihood (ML) 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Maximum a posteriori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MAP)</a:t>
            </a:r>
          </a:p>
          <a:p>
            <a:pPr lvl="1"/>
            <a:endParaRPr lang="en-US" sz="3600" dirty="0" smtClean="0"/>
          </a:p>
          <a:p>
            <a:r>
              <a:rPr lang="en-US" sz="3600" dirty="0" smtClean="0"/>
              <a:t>Naive Bayes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93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probability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07404"/>
              </a:xfrm>
            </p:spPr>
            <p:txBody>
              <a:bodyPr/>
              <a:lstStyle/>
              <a:p>
                <a:r>
                  <a:rPr lang="en-US" dirty="0" smtClean="0"/>
                  <a:t>Flip the coin repeatedly, observing</a:t>
                </a:r>
              </a:p>
              <a:p>
                <a:pPr lvl="1"/>
                <a:r>
                  <a:rPr lang="en-US" dirty="0" smtClean="0">
                    <a:latin typeface="Calibri (Body)"/>
                  </a:rPr>
                  <a:t>It turns heads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libri (Body)"/>
                          </a:rPr>
                        </m:ctrlPr>
                      </m:sSubPr>
                      <m:e>
                        <m:r>
                          <a:rPr lang="en-US" i="1">
                            <a:latin typeface="Calibri (Body)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libri (Body)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libri (Body)"/>
                  </a:rPr>
                  <a:t> </a:t>
                </a:r>
                <a:r>
                  <a:rPr lang="en-US" dirty="0" smtClean="0">
                    <a:latin typeface="Calibri (Body)"/>
                  </a:rPr>
                  <a:t>times</a:t>
                </a:r>
              </a:p>
              <a:p>
                <a:pPr lvl="1"/>
                <a:r>
                  <a:rPr lang="en-US" dirty="0" smtClean="0">
                    <a:latin typeface="Calibri (Body)"/>
                  </a:rPr>
                  <a:t>It turns 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libri (Body)"/>
                          </a:rPr>
                        </m:ctrlPr>
                      </m:sSubPr>
                      <m:e>
                        <m:r>
                          <a:rPr lang="en-US" i="1">
                            <a:latin typeface="Calibri (Body)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libri (Body)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 (Body)"/>
                  </a:rPr>
                  <a:t> times</a:t>
                </a:r>
                <a:endParaRPr lang="en-US" dirty="0" smtClean="0"/>
              </a:p>
              <a:p>
                <a:r>
                  <a:rPr lang="en-US" dirty="0" smtClean="0"/>
                  <a:t>Your estimate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is?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Case A: </a:t>
                </a:r>
                <a:r>
                  <a:rPr lang="en-US" dirty="0"/>
                  <a:t>100 flips: 51 Heads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), 49 Tails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Case </a:t>
                </a:r>
                <a:r>
                  <a:rPr lang="en-US" dirty="0" smtClean="0"/>
                  <a:t>B: 3 </a:t>
                </a:r>
                <a:r>
                  <a:rPr lang="en-US" dirty="0"/>
                  <a:t>flips: </a:t>
                </a:r>
                <a:r>
                  <a:rPr lang="en-US" dirty="0" smtClean="0"/>
                  <a:t>2 </a:t>
                </a:r>
                <a:r>
                  <a:rPr lang="en-US" dirty="0"/>
                  <a:t>Heads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smtClean="0"/>
                  <a:t>1 </a:t>
                </a:r>
                <a:r>
                  <a:rPr lang="en-US" dirty="0"/>
                  <a:t>Tails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07404"/>
              </a:xfrm>
              <a:blipFill>
                <a:blip r:embed="rId2"/>
                <a:stretch>
                  <a:fillRect l="-1043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0" y="434181"/>
            <a:ext cx="2324100" cy="1323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413167" y="1690688"/>
                <a:ext cx="1029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167" y="1690688"/>
                <a:ext cx="102996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594898" y="1690688"/>
                <a:ext cx="8611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98" y="1690688"/>
                <a:ext cx="861133" cy="461665"/>
              </a:xfrm>
              <a:prstGeom prst="rect">
                <a:avLst/>
              </a:prstGeom>
              <a:blipFill>
                <a:blip r:embed="rId5"/>
                <a:stretch>
                  <a:fillRect l="-1418" t="-10526" r="-1063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principles for estimating parameters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45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4000" b="1" dirty="0" smtClean="0"/>
                  <a:t>Maximum Likelihood Estimate (MLE) </a:t>
                </a:r>
                <a:r>
                  <a:rPr lang="en-US" sz="3600" b="1" dirty="0" smtClean="0"/>
                  <a:t/>
                </a:r>
                <a:br>
                  <a:rPr lang="en-US" sz="3600" b="1" dirty="0" smtClean="0"/>
                </a:br>
                <a:r>
                  <a:rPr lang="en-US" sz="32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 smtClean="0"/>
                  <a:t> that maximizes probability of observed data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3600" dirty="0">
                              <a:latin typeface="Cambria Math" panose="02040503050406030204" pitchFamily="18" charset="0"/>
                            </a:rPr>
                            <m:t>MLE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𝐷𝑎𝑡𝑎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b="1" dirty="0" smtClean="0"/>
              </a:p>
              <a:p>
                <a:r>
                  <a:rPr lang="en-US" sz="4000" b="1" dirty="0" smtClean="0"/>
                  <a:t>Maximum </a:t>
                </a:r>
                <a:r>
                  <a:rPr lang="en-US" sz="4000" b="1" dirty="0"/>
                  <a:t>a posteriori estimation (MAP</a:t>
                </a:r>
                <a:r>
                  <a:rPr lang="en-US" sz="4000" b="1" dirty="0" smtClean="0"/>
                  <a:t>)</a:t>
                </a: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200" dirty="0"/>
                  <a:t>Choose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that is most probable given prior probability and data</a:t>
                </a: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3600" dirty="0">
                              <a:latin typeface="Cambria Math" panose="02040503050406030204" pitchFamily="18" charset="0"/>
                            </a:rPr>
                            <m:t>MAP</m:t>
                          </m:r>
                        </m:sup>
                      </m:sSup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𝐷𝑎𝑡𝑎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3600" dirty="0" smtClean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4575"/>
              </a:xfrm>
              <a:blipFill>
                <a:blip r:embed="rId2"/>
                <a:stretch>
                  <a:fillRect l="-1855" t="-4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principles for estimating parameters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45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4000" b="1" dirty="0" smtClean="0"/>
                  <a:t>Maximum Likelihood Estimate (MLE) </a:t>
                </a:r>
                <a:br>
                  <a:rPr lang="en-US" sz="4000" b="1" dirty="0" smtClean="0"/>
                </a:br>
                <a:r>
                  <a:rPr lang="en-US" sz="32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 smtClean="0"/>
                  <a:t> that maximizes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𝐷𝑎𝑡𝑎</m:t>
                        </m:r>
                      </m: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dirty="0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MLE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 smtClean="0"/>
              </a:p>
              <a:p>
                <a:pPr marL="0" indent="0">
                  <a:buNone/>
                </a:pPr>
                <a:endParaRPr lang="en-US" sz="3200" b="1" dirty="0" smtClean="0"/>
              </a:p>
              <a:p>
                <a:r>
                  <a:rPr lang="en-US" sz="4000" b="1" dirty="0" smtClean="0"/>
                  <a:t>Maximum </a:t>
                </a:r>
                <a:r>
                  <a:rPr lang="en-US" sz="4000" b="1" dirty="0"/>
                  <a:t>a posteriori estimation (MAP</a:t>
                </a:r>
                <a:r>
                  <a:rPr lang="en-US" sz="4000" b="1" dirty="0" smtClean="0"/>
                  <a:t>)</a:t>
                </a: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200" dirty="0"/>
                  <a:t>Choose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that maximize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𝐷𝑎𝑡𝑎</m:t>
                        </m:r>
                      </m:e>
                    </m:d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MAP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+#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halluciated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+#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halluciated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)+(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+#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halluciated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0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4575"/>
              </a:xfrm>
              <a:blipFill>
                <a:blip r:embed="rId2"/>
                <a:stretch>
                  <a:fillRect l="-1855" t="-4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71308" cy="49609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 smtClean="0"/>
                  <a:t>Model representation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sz="3200" b="1" dirty="0"/>
                  <a:t>Cost </a:t>
                </a:r>
                <a:r>
                  <a:rPr lang="en-US" sz="3200" b="1" dirty="0" smtClean="0"/>
                  <a:t>function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/>
                  <a:t>Gradient descent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for linear regression</a:t>
                </a:r>
                <a:br>
                  <a:rPr lang="en-US" sz="3200" b="1" dirty="0" smtClean="0"/>
                </a:br>
                <a:r>
                  <a:rPr lang="en-US" dirty="0"/>
                  <a:t>Repeat until convergence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}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/>
                  <a:t>Features and polynomial regression</a:t>
                </a:r>
                <a:endParaRPr lang="en-US" sz="32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smtClean="0"/>
                  <a:t>  </a:t>
                </a:r>
                <a:r>
                  <a:rPr lang="en-US" dirty="0" smtClean="0"/>
                  <a:t>Can combine features; can use different functions to generate features (e.g., polynomial)</a:t>
                </a:r>
                <a:endParaRPr lang="en-US" sz="32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/>
                  <a:t>Normal equation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sz="3200" b="1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71308" cy="4960938"/>
              </a:xfrm>
              <a:blipFill>
                <a:blip r:embed="rId2"/>
                <a:stretch>
                  <a:fillRect l="-1255" t="-2580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43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>
                    <a:latin typeface="Calibri (Body)"/>
                  </a:rPr>
                  <a:t>Each flip yields Boolean value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libri (Body)"/>
                      </a:rPr>
                      <m:t>𝑋</m:t>
                    </m:r>
                  </m:oMath>
                </a14:m>
                <a:endParaRPr lang="en-US" sz="3200" b="0" i="1" dirty="0" smtClean="0">
                  <a:latin typeface="Calibri (Body)"/>
                </a:endParaRPr>
              </a:p>
              <a:p>
                <a:pPr marL="0" indent="0">
                  <a:buNone/>
                </a:pPr>
                <a:r>
                  <a:rPr lang="en-US" sz="32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Bernoulli</m:t>
                    </m:r>
                  </m:oMath>
                </a14:m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dirty="0" smtClean="0">
                    <a:latin typeface="Calibri (Body)"/>
                  </a:rPr>
                  <a:t>Data set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libri (Body)"/>
                      </a:rPr>
                      <m:t>𝐷</m:t>
                    </m:r>
                  </m:oMath>
                </a14:m>
                <a:r>
                  <a:rPr lang="en-US" sz="3200" dirty="0" smtClean="0">
                    <a:latin typeface="Calibri (Body)"/>
                  </a:rPr>
                  <a:t> of independent, identically distributed (</a:t>
                </a:r>
                <a:r>
                  <a:rPr lang="en-US" sz="3200" dirty="0" err="1" smtClean="0">
                    <a:latin typeface="Calibri (Body)"/>
                  </a:rPr>
                  <a:t>iid</a:t>
                </a:r>
                <a:r>
                  <a:rPr lang="en-US" sz="3200" dirty="0" smtClean="0">
                    <a:latin typeface="Calibri (Body)"/>
                  </a:rPr>
                  <a:t>) flips, produces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="0" dirty="0" smtClean="0">
                    <a:latin typeface="Cambria Math" panose="02040503050406030204" pitchFamily="18" charset="0"/>
                  </a:rPr>
                  <a:t> ones,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 dirty="0" smtClean="0">
                    <a:latin typeface="Cambria Math" panose="02040503050406030204" pitchFamily="18" charset="0"/>
                  </a:rPr>
                  <a:t> zeros</a:t>
                </a:r>
              </a:p>
              <a:p>
                <a:pPr marL="0" indent="0" algn="ctr">
                  <a:buNone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333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0" y="434181"/>
            <a:ext cx="2324100" cy="1323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413167" y="1690688"/>
                <a:ext cx="1029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167" y="1690688"/>
                <a:ext cx="102996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594898" y="1690688"/>
                <a:ext cx="8611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98" y="1690688"/>
                <a:ext cx="861133" cy="461665"/>
              </a:xfrm>
              <a:prstGeom prst="rect">
                <a:avLst/>
              </a:prstGeom>
              <a:blipFill>
                <a:blip r:embed="rId5"/>
                <a:stretch>
                  <a:fillRect l="-1418" t="-10526" r="-1063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413167" y="2157116"/>
                <a:ext cx="264848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167" y="2157116"/>
                <a:ext cx="2648482" cy="830997"/>
              </a:xfrm>
              <a:prstGeom prst="rect">
                <a:avLst/>
              </a:prstGeom>
              <a:blipFill>
                <a:blip r:embed="rId6"/>
                <a:stretch>
                  <a:fillRect l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Beta prior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𝐵𝑒𝑡𝑎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61256" y="3602264"/>
            <a:ext cx="11674320" cy="2188935"/>
            <a:chOff x="0" y="4419600"/>
            <a:chExt cx="9144000" cy="1714500"/>
          </a:xfrm>
        </p:grpSpPr>
        <p:pic>
          <p:nvPicPr>
            <p:cNvPr id="5" name="Picture 4" descr="beta1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419600"/>
              <a:ext cx="2286000" cy="1714500"/>
            </a:xfrm>
            <a:prstGeom prst="rect">
              <a:avLst/>
            </a:prstGeom>
            <a:noFill/>
          </p:spPr>
        </p:pic>
        <p:pic>
          <p:nvPicPr>
            <p:cNvPr id="6" name="Picture 5" descr="beta30-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4419600"/>
              <a:ext cx="2286000" cy="1712913"/>
            </a:xfrm>
            <a:prstGeom prst="rect">
              <a:avLst/>
            </a:prstGeom>
            <a:noFill/>
          </p:spPr>
        </p:pic>
        <p:pic>
          <p:nvPicPr>
            <p:cNvPr id="7" name="Picture 6" descr="beta2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0" y="4419600"/>
              <a:ext cx="2286000" cy="1712913"/>
            </a:xfrm>
            <a:prstGeom prst="rect">
              <a:avLst/>
            </a:prstGeom>
            <a:noFill/>
          </p:spPr>
        </p:pic>
        <p:pic>
          <p:nvPicPr>
            <p:cNvPr id="8" name="Picture 7" descr="beta3-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4419600"/>
              <a:ext cx="2286000" cy="1712913"/>
            </a:xfrm>
            <a:prstGeom prst="rect">
              <a:avLst/>
            </a:prstGeom>
            <a:noFill/>
          </p:spPr>
        </p:pic>
      </p:grp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47400" cy="5032375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>
                    <a:latin typeface="Calibri (Body)"/>
                  </a:rPr>
                  <a:t>Data set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latin typeface="Calibri (Body)"/>
                  </a:rPr>
                  <a:t> of </a:t>
                </a:r>
                <a:r>
                  <a:rPr lang="en-US" sz="3200" dirty="0" err="1" smtClean="0">
                    <a:latin typeface="Calibri (Body)"/>
                  </a:rPr>
                  <a:t>iid</a:t>
                </a:r>
                <a:r>
                  <a:rPr lang="en-US" sz="3200" dirty="0" smtClean="0">
                    <a:latin typeface="Calibri (Body)"/>
                  </a:rPr>
                  <a:t> flips</a:t>
                </a:r>
                <a:r>
                  <a:rPr lang="en-US" sz="3200" dirty="0">
                    <a:latin typeface="Calibri (Body)"/>
                  </a:rPr>
                  <a:t>, </a:t>
                </a:r>
                <a:r>
                  <a:rPr lang="en-US" sz="3200" dirty="0" smtClean="0">
                    <a:latin typeface="Calibri (Body)"/>
                  </a:rPr>
                  <a:t/>
                </a:r>
                <a:br>
                  <a:rPr lang="en-US" sz="3200" dirty="0" smtClean="0">
                    <a:latin typeface="Calibri (Body)"/>
                  </a:rPr>
                </a:br>
                <a:r>
                  <a:rPr lang="en-US" sz="3200" dirty="0" smtClean="0">
                    <a:latin typeface="Calibri (Body)"/>
                  </a:rPr>
                  <a:t>produces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Cambria Math" panose="02040503050406030204" pitchFamily="18" charset="0"/>
                  </a:rPr>
                  <a:t> ones,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Cambria Math" panose="02040503050406030204" pitchFamily="18" charset="0"/>
                  </a:rPr>
                  <a:t> zeros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3200" b="0" dirty="0" smtClean="0"/>
                  <a:t>Assume prior (</a:t>
                </a:r>
                <a:r>
                  <a:rPr lang="en-US" dirty="0" smtClean="0"/>
                  <a:t>Conjugate prior: </a:t>
                </a:r>
                <a:r>
                  <a:rPr lang="en-US" dirty="0"/>
                  <a:t>Closed form representation of </a:t>
                </a:r>
                <a:r>
                  <a:rPr lang="en-US" dirty="0" smtClean="0"/>
                  <a:t>posterior)</a:t>
                </a:r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𝐵𝑒𝑡𝑎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b="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−1)+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47400" cy="5032375"/>
              </a:xfrm>
              <a:blipFill>
                <a:blip r:embed="rId2"/>
                <a:stretch>
                  <a:fillRect l="-1281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0" y="434181"/>
            <a:ext cx="2324100" cy="1323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413167" y="1690688"/>
                <a:ext cx="1029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167" y="1690688"/>
                <a:ext cx="102996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594898" y="1690688"/>
                <a:ext cx="8611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98" y="1690688"/>
                <a:ext cx="861133" cy="461665"/>
              </a:xfrm>
              <a:prstGeom prst="rect">
                <a:avLst/>
              </a:prstGeom>
              <a:blipFill>
                <a:blip r:embed="rId5"/>
                <a:stretch>
                  <a:fillRect l="-1418" t="-10526" r="-1063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Likelihood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Prior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Posterior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𝐷𝑎𝑡𝑎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Conjugate prior: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Prior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b="0" dirty="0" smtClean="0"/>
                  <a:t> is the </a:t>
                </a:r>
                <a:r>
                  <a:rPr lang="en-US" b="0" u="sng" dirty="0" smtClean="0"/>
                  <a:t>conjugate prior</a:t>
                </a:r>
                <a:r>
                  <a:rPr lang="en-US" b="0" dirty="0" smtClean="0"/>
                  <a:t> for 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likelihood</a:t>
                </a:r>
                <a:r>
                  <a:rPr lang="en-US" b="0" dirty="0" smtClean="0"/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function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𝑎𝑡𝑎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b="0" dirty="0" smtClean="0"/>
                  <a:t> if </a:t>
                </a:r>
                <a:br>
                  <a:rPr lang="en-US" b="0" dirty="0" smtClean="0"/>
                </a:br>
                <a:r>
                  <a:rPr lang="en-US" b="0" dirty="0" smtClean="0"/>
                  <a:t>the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prior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b="0" dirty="0" smtClean="0"/>
                  <a:t> and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posterior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𝐷𝑎𝑡𝑎</m:t>
                        </m:r>
                      </m:e>
                    </m:d>
                  </m:oMath>
                </a14:m>
                <a:r>
                  <a:rPr lang="en-US" b="0" dirty="0" smtClean="0"/>
                  <a:t> have the same form.</a:t>
                </a:r>
              </a:p>
              <a:p>
                <a:r>
                  <a:rPr lang="en-US" dirty="0" smtClean="0"/>
                  <a:t>Example (coin flip problem)</a:t>
                </a:r>
              </a:p>
              <a:p>
                <a:pPr lvl="1"/>
                <a:r>
                  <a:rPr lang="en-US" b="1" dirty="0" smtClean="0">
                    <a:solidFill>
                      <a:srgbClr val="0070C0"/>
                    </a:solidFill>
                  </a:rPr>
                  <a:t>Prior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𝐵𝑒𝑡𝑎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    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Likelihood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𝐷𝑎𝑡𝑎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b="0" dirty="0" smtClean="0"/>
                  <a:t>: Binomial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Posterior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𝐷𝑎𝑡𝑎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𝐵𝑒𝑡𝑎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1937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parameters?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where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are Boolean random variables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dirty="0" smtClean="0"/>
                  <a:t>(Gender, Hours-worked)?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228" y="1419223"/>
            <a:ext cx="5181599" cy="2837361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reduce paras using Bayes rule?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sz="3600" dirty="0" smtClean="0"/>
                  <a:t>How many parameters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?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US" sz="3600" dirty="0" smtClean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How many parameters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645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Probability basics</a:t>
            </a:r>
          </a:p>
          <a:p>
            <a:endParaRPr lang="en-US" sz="3600" dirty="0" smtClean="0"/>
          </a:p>
          <a:p>
            <a:r>
              <a:rPr lang="en-US" sz="3600" dirty="0"/>
              <a:t>Estimating parameters from </a:t>
            </a:r>
            <a:r>
              <a:rPr lang="en-US" sz="3600" dirty="0" smtClean="0"/>
              <a:t>data</a:t>
            </a:r>
          </a:p>
          <a:p>
            <a:pPr lvl="1"/>
            <a:r>
              <a:rPr lang="en-US" sz="2800" dirty="0" smtClean="0"/>
              <a:t>Maximum likelihood (ML) </a:t>
            </a:r>
          </a:p>
          <a:p>
            <a:pPr lvl="1"/>
            <a:r>
              <a:rPr lang="en-US" sz="2800" dirty="0" smtClean="0"/>
              <a:t>Maximum a posteriori estimation (MAP)</a:t>
            </a:r>
          </a:p>
          <a:p>
            <a:pPr lvl="1"/>
            <a:endParaRPr lang="en-US" sz="36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Naive Bayes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Assumption: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/>
                  <a:t> are </a:t>
                </a:r>
                <a:r>
                  <a:rPr lang="en-US" sz="3200" u="sng" dirty="0" smtClean="0"/>
                  <a:t>conditionally independent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 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Definition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conditionally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if the </a:t>
                </a:r>
                <a:r>
                  <a:rPr lang="en-US" dirty="0"/>
                  <a:t>probability distribution governing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independent of </a:t>
                </a:r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given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Thunder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Lightning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Thunder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Lightning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conditional independence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418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Naïve Bayes assumes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General form: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⋯,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many parameters to describe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⋯,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/>
                <a:r>
                  <a:rPr lang="en-US" dirty="0" smtClean="0"/>
                  <a:t>Without conditional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 assumption?</a:t>
                </a:r>
              </a:p>
              <a:p>
                <a:pPr/>
                <a:r>
                  <a:rPr lang="en-US" dirty="0" smtClean="0"/>
                  <a:t>With conditional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 assumption?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41875"/>
              </a:xfrm>
              <a:blipFill>
                <a:blip r:embed="rId2"/>
                <a:stretch>
                  <a:fillRect l="-1217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/>
              </p:nvPr>
            </p:nvGraphicFramePr>
            <p:xfrm>
              <a:off x="393032" y="341061"/>
              <a:ext cx="11405936" cy="3474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19801">
                      <a:extLst>
                        <a:ext uri="{9D8B030D-6E8A-4147-A177-3AD203B41FA5}">
                          <a16:colId xmlns:a16="http://schemas.microsoft.com/office/drawing/2014/main" val="836883272"/>
                        </a:ext>
                      </a:extLst>
                    </a:gridCol>
                    <a:gridCol w="2019801">
                      <a:extLst>
                        <a:ext uri="{9D8B030D-6E8A-4147-A177-3AD203B41FA5}">
                          <a16:colId xmlns:a16="http://schemas.microsoft.com/office/drawing/2014/main" val="1917107022"/>
                        </a:ext>
                      </a:extLst>
                    </a:gridCol>
                    <a:gridCol w="1734653">
                      <a:extLst>
                        <a:ext uri="{9D8B030D-6E8A-4147-A177-3AD203B41FA5}">
                          <a16:colId xmlns:a16="http://schemas.microsoft.com/office/drawing/2014/main" val="3062493612"/>
                        </a:ext>
                      </a:extLst>
                    </a:gridCol>
                    <a:gridCol w="1877227">
                      <a:extLst>
                        <a:ext uri="{9D8B030D-6E8A-4147-A177-3AD203B41FA5}">
                          <a16:colId xmlns:a16="http://schemas.microsoft.com/office/drawing/2014/main" val="1896589094"/>
                        </a:ext>
                      </a:extLst>
                    </a:gridCol>
                    <a:gridCol w="1877227">
                      <a:extLst>
                        <a:ext uri="{9D8B030D-6E8A-4147-A177-3AD203B41FA5}">
                          <a16:colId xmlns:a16="http://schemas.microsoft.com/office/drawing/2014/main" val="2876845234"/>
                        </a:ext>
                      </a:extLst>
                    </a:gridCol>
                    <a:gridCol w="1877227">
                      <a:extLst>
                        <a:ext uri="{9D8B030D-6E8A-4147-A177-3AD203B41FA5}">
                          <a16:colId xmlns:a16="http://schemas.microsoft.com/office/drawing/2014/main" val="1604947885"/>
                        </a:ext>
                      </a:extLst>
                    </a:gridCol>
                  </a:tblGrid>
                  <a:tr h="85741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)</a:t>
                          </a:r>
                          <a:endParaRPr lang="en-US" sz="2400" dirty="0"/>
                        </a:p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Size in feet^2</a:t>
                          </a:r>
                          <a:r>
                            <a:rPr lang="en-US" sz="2400" baseline="0" dirty="0" smtClean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)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Number</a:t>
                          </a:r>
                          <a:r>
                            <a:rPr lang="en-US" sz="2400" baseline="0" dirty="0" smtClean="0"/>
                            <a:t> of bedrooms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)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Number of floors </a:t>
                          </a:r>
                          <a:r>
                            <a:rPr lang="en-US" sz="24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)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Age</a:t>
                          </a:r>
                          <a:r>
                            <a:rPr lang="en-US" sz="2400" baseline="0" dirty="0" smtClean="0"/>
                            <a:t> of home (years)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)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Price ($) in 1000’s (y)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32599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2104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45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460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31662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1416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66163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1534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315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448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852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36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178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01402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0990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03192406"/>
                  </p:ext>
                </p:extLst>
              </p:nvPr>
            </p:nvGraphicFramePr>
            <p:xfrm>
              <a:off x="393032" y="341061"/>
              <a:ext cx="11405936" cy="3474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19801">
                      <a:extLst>
                        <a:ext uri="{9D8B030D-6E8A-4147-A177-3AD203B41FA5}">
                          <a16:colId xmlns:a16="http://schemas.microsoft.com/office/drawing/2014/main" val="836883272"/>
                        </a:ext>
                      </a:extLst>
                    </a:gridCol>
                    <a:gridCol w="2019801">
                      <a:extLst>
                        <a:ext uri="{9D8B030D-6E8A-4147-A177-3AD203B41FA5}">
                          <a16:colId xmlns:a16="http://schemas.microsoft.com/office/drawing/2014/main" val="1917107022"/>
                        </a:ext>
                      </a:extLst>
                    </a:gridCol>
                    <a:gridCol w="1734653">
                      <a:extLst>
                        <a:ext uri="{9D8B030D-6E8A-4147-A177-3AD203B41FA5}">
                          <a16:colId xmlns:a16="http://schemas.microsoft.com/office/drawing/2014/main" val="3062493612"/>
                        </a:ext>
                      </a:extLst>
                    </a:gridCol>
                    <a:gridCol w="1877227">
                      <a:extLst>
                        <a:ext uri="{9D8B030D-6E8A-4147-A177-3AD203B41FA5}">
                          <a16:colId xmlns:a16="http://schemas.microsoft.com/office/drawing/2014/main" val="1896589094"/>
                        </a:ext>
                      </a:extLst>
                    </a:gridCol>
                    <a:gridCol w="1877227">
                      <a:extLst>
                        <a:ext uri="{9D8B030D-6E8A-4147-A177-3AD203B41FA5}">
                          <a16:colId xmlns:a16="http://schemas.microsoft.com/office/drawing/2014/main" val="2876845234"/>
                        </a:ext>
                      </a:extLst>
                    </a:gridCol>
                    <a:gridCol w="1877227">
                      <a:extLst>
                        <a:ext uri="{9D8B030D-6E8A-4147-A177-3AD203B41FA5}">
                          <a16:colId xmlns:a16="http://schemas.microsoft.com/office/drawing/2014/main" val="1604947885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590" r="-465861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699" t="-3590" r="-364458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2632" t="-3590" r="-324561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7792" t="-3590" r="-200325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7792" t="-3590" r="-100325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Price ($) in 1000’s (y)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32599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2104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45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460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316624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1416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661636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1534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30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315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44801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852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36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178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014029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099095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/>
          <p:cNvGrpSpPr/>
          <p:nvPr/>
        </p:nvGrpSpPr>
        <p:grpSpPr>
          <a:xfrm>
            <a:off x="393032" y="3982452"/>
            <a:ext cx="5615456" cy="2189747"/>
            <a:chOff x="0" y="3886200"/>
            <a:chExt cx="6521116" cy="25429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2878" b="2714"/>
            <a:stretch/>
          </p:blipFill>
          <p:spPr>
            <a:xfrm>
              <a:off x="656473" y="3886200"/>
              <a:ext cx="5864643" cy="231006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066674" y="6104257"/>
              <a:ext cx="1347537" cy="324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225952"/>
              <a:ext cx="1347537" cy="324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76554" y="4069964"/>
                <a:ext cx="1892121" cy="1814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460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232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315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178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554" y="4069964"/>
                <a:ext cx="1892121" cy="1814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658135" y="1578359"/>
            <a:ext cx="9021692" cy="223742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62150" y="3858360"/>
            <a:ext cx="4188209" cy="223742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274300" y="1578359"/>
            <a:ext cx="1094375" cy="22374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263775" y="3858360"/>
            <a:ext cx="1094375" cy="22374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Left Arrow 18"/>
          <p:cNvSpPr/>
          <p:nvPr/>
        </p:nvSpPr>
        <p:spPr>
          <a:xfrm rot="2520374">
            <a:off x="6809412" y="3891494"/>
            <a:ext cx="405786" cy="116893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>
            <a:off x="11420940" y="3397987"/>
            <a:ext cx="405786" cy="11689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56300" y="6032331"/>
                <a:ext cx="41278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00" y="6032331"/>
                <a:ext cx="412786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Andrew Ng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</a:t>
            </a:r>
            <a:r>
              <a:rPr lang="en-US" dirty="0" smtClean="0"/>
              <a:t>Bayes classifier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Bayes rule: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,⋯,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r>
                  <a:rPr lang="en-US" dirty="0" smtClean="0"/>
                  <a:t>Assume conditional independence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⋯,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b="0" dirty="0" smtClean="0"/>
                  <a:t>Pick the most probable 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Naïve Bayes algorithm – discrete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910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each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For each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lang="en-US" dirty="0" smtClean="0"/>
                  <a:t> of each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 smtClean="0"/>
                  <a:t> 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Classify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test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91075"/>
              </a:xfrm>
              <a:blipFill>
                <a:blip r:embed="rId3"/>
                <a:stretch>
                  <a:fillRect l="-1043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9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Estimating parameters: discrete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Maximum likelihood estimates (MLE)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^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200"/>
            <a:ext cx="10515600" cy="6362700"/>
          </a:xfrm>
        </p:spPr>
        <p:txBody>
          <a:bodyPr/>
          <a:lstStyle/>
          <a:p>
            <a:r>
              <a:rPr lang="en-US" dirty="0" smtClean="0"/>
              <a:t>F = 1 </a:t>
            </a:r>
            <a:r>
              <a:rPr lang="en-US" dirty="0" err="1" smtClean="0"/>
              <a:t>iff</a:t>
            </a:r>
            <a:r>
              <a:rPr lang="en-US" dirty="0" smtClean="0"/>
              <a:t> you live in Fox Ridge</a:t>
            </a:r>
          </a:p>
          <a:p>
            <a:r>
              <a:rPr lang="en-US" dirty="0" smtClean="0"/>
              <a:t>S = 1 </a:t>
            </a:r>
            <a:r>
              <a:rPr lang="en-US" dirty="0" err="1" smtClean="0"/>
              <a:t>iff</a:t>
            </a:r>
            <a:r>
              <a:rPr lang="en-US" dirty="0" smtClean="0"/>
              <a:t> you watched the </a:t>
            </a:r>
            <a:r>
              <a:rPr lang="en-US" dirty="0" err="1" smtClean="0"/>
              <a:t>superbowl</a:t>
            </a:r>
            <a:r>
              <a:rPr lang="en-US" dirty="0" smtClean="0"/>
              <a:t> last night</a:t>
            </a:r>
          </a:p>
          <a:p>
            <a:r>
              <a:rPr lang="en-US" dirty="0" smtClean="0"/>
              <a:t>D = 1 </a:t>
            </a:r>
            <a:r>
              <a:rPr lang="en-US" dirty="0" err="1" smtClean="0"/>
              <a:t>iff</a:t>
            </a:r>
            <a:r>
              <a:rPr lang="en-US" dirty="0" smtClean="0"/>
              <a:t> you drive to VT</a:t>
            </a:r>
          </a:p>
          <a:p>
            <a:r>
              <a:rPr lang="en-US" dirty="0"/>
              <a:t>G</a:t>
            </a:r>
            <a:r>
              <a:rPr lang="en-US" dirty="0" smtClean="0"/>
              <a:t> = 1 </a:t>
            </a:r>
            <a:r>
              <a:rPr lang="en-US" dirty="0" err="1" smtClean="0"/>
              <a:t>iff</a:t>
            </a:r>
            <a:r>
              <a:rPr lang="en-US" dirty="0" smtClean="0"/>
              <a:t> you went to gym in the last month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8200" y="2406134"/>
                <a:ext cx="3180551" cy="3108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06134"/>
                <a:ext cx="3180551" cy="3108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565900" y="2406133"/>
                <a:ext cx="3180551" cy="3108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900" y="2406133"/>
                <a:ext cx="3180551" cy="3108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38200" y="5842177"/>
                <a:ext cx="63975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42177"/>
                <a:ext cx="63975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Bayes: Subtlety #1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2288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Often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not really conditionally independent</a:t>
                </a:r>
              </a:p>
              <a:p>
                <a:endParaRPr lang="en-US" dirty="0"/>
              </a:p>
              <a:p>
                <a:r>
                  <a:rPr lang="en-US" dirty="0" smtClean="0"/>
                  <a:t>Naïve Bayes often works pretty well anyway</a:t>
                </a:r>
              </a:p>
              <a:p>
                <a:pPr lvl="1"/>
                <a:r>
                  <a:rPr lang="en-US" dirty="0" smtClean="0"/>
                  <a:t>Often the right classification, even when not the right probability [</a:t>
                </a:r>
                <a:r>
                  <a:rPr lang="en-US" dirty="0" err="1" smtClean="0"/>
                  <a:t>Domingos</a:t>
                </a:r>
                <a:r>
                  <a:rPr lang="en-US" dirty="0" smtClean="0"/>
                  <a:t> &amp; </a:t>
                </a:r>
                <a:r>
                  <a:rPr lang="en-US" dirty="0" err="1" smtClean="0"/>
                  <a:t>Pazzani</a:t>
                </a:r>
                <a:r>
                  <a:rPr lang="en-US" dirty="0" smtClean="0"/>
                  <a:t>, 1996])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What is the effect on estimated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What if we have two copies: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⋯,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22886"/>
              </a:xfrm>
              <a:blipFill>
                <a:blip r:embed="rId2"/>
                <a:stretch>
                  <a:fillRect l="-1043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Subtlety </a:t>
            </a:r>
            <a:r>
              <a:rPr lang="en-US" dirty="0" smtClean="0"/>
              <a:t>#2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4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MLE estimate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might be zero.</a:t>
                </a:r>
              </a:p>
              <a:p>
                <a:pPr marL="0" indent="0">
                  <a:buNone/>
                </a:pPr>
                <a:r>
                  <a:rPr lang="en-US" dirty="0" smtClean="0"/>
                  <a:t>(for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birthdate.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Feb_4_1995)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Why worry about just one parameter out of many?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⋯,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What can we do to address this?</a:t>
                </a:r>
              </a:p>
              <a:p>
                <a:pPr lvl="1"/>
                <a:r>
                  <a:rPr lang="en-US" dirty="0"/>
                  <a:t>M</a:t>
                </a:r>
                <a:r>
                  <a:rPr lang="en-US" dirty="0" smtClean="0"/>
                  <a:t>AP estimates (adding “imaginary” examples)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4575"/>
              </a:xfrm>
              <a:blipFill>
                <a:blip r:embed="rId2"/>
                <a:stretch>
                  <a:fillRect l="-1217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Estimating parameters: discrete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92675"/>
              </a:xfrm>
            </p:spPr>
            <p:txBody>
              <a:bodyPr/>
              <a:lstStyle/>
              <a:p>
                <a:r>
                  <a:rPr lang="en-US" b="1" dirty="0" smtClean="0"/>
                  <a:t>Maximum likelihood estimates (MLE)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/>
                <a:r>
                  <a:rPr lang="en-US" b="1" dirty="0" smtClean="0"/>
                  <a:t>MAP estimates (</a:t>
                </a:r>
                <a:r>
                  <a:rPr lang="en-US" b="1" dirty="0" err="1" smtClean="0"/>
                  <a:t>Dirichlet</a:t>
                </a:r>
                <a:r>
                  <a:rPr lang="en-US" b="1" dirty="0" smtClean="0"/>
                  <a:t> priors):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}+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92675"/>
              </a:xfrm>
              <a:blipFill>
                <a:blip r:embed="rId3"/>
                <a:stretch>
                  <a:fillRect l="-1043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if we have continuous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Gaussian Naïve Bayes (GNB): assume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Additional assumption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Is independent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Naïve Bayes algorithm – continuous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5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910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each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For each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estimate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Class conditional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 smtClean="0"/>
                  <a:t>, 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Classify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test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𝑁𝑜𝑟𝑚𝑎𝑙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91075"/>
              </a:xfrm>
              <a:blipFill>
                <a:blip r:embed="rId3"/>
                <a:stretch>
                  <a:fillRect l="-1043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</a:t>
            </a:r>
            <a:r>
              <a:rPr lang="en-US" sz="1400" dirty="0">
                <a:solidFill>
                  <a:schemeClr val="tx1"/>
                </a:solidFill>
              </a:rPr>
              <a:t>Tom Mitchell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06645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Probability basics</a:t>
                </a:r>
              </a:p>
              <a:p>
                <a:endParaRPr lang="en-US" sz="3600" dirty="0" smtClean="0"/>
              </a:p>
              <a:p>
                <a:r>
                  <a:rPr lang="en-US" sz="3600" dirty="0"/>
                  <a:t>Estimating parameters from </a:t>
                </a:r>
                <a:r>
                  <a:rPr lang="en-US" sz="3600" dirty="0" smtClean="0"/>
                  <a:t>data</a:t>
                </a:r>
              </a:p>
              <a:p>
                <a:pPr lvl="1"/>
                <a:r>
                  <a:rPr lang="en-US" sz="2800" dirty="0" smtClean="0"/>
                  <a:t>Maximum likelihood (ML</a:t>
                </a:r>
                <a:r>
                  <a:rPr lang="en-US" sz="2800" dirty="0" smtClean="0"/>
                  <a:t>)                              maximize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Data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Maximum a posteriori estimation (MAP</a:t>
                </a:r>
                <a:r>
                  <a:rPr lang="en-US" sz="2800" dirty="0" smtClean="0"/>
                  <a:t>)    </a:t>
                </a:r>
                <a:r>
                  <a:rPr lang="en-US" sz="2800" dirty="0" smtClean="0"/>
                  <a:t>maximize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Data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lvl="1"/>
                <a:endParaRPr lang="en-US" sz="3600" dirty="0" smtClean="0"/>
              </a:p>
              <a:p>
                <a:r>
                  <a:rPr lang="en-US" sz="3600" dirty="0" smtClean="0"/>
                  <a:t>Naive Bayes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, ⋯,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06645"/>
              </a:xfrm>
              <a:blipFill>
                <a:blip r:embed="rId2"/>
                <a:stretch>
                  <a:fillRect l="-1623" t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53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3200" i="1" dirty="0" smtClean="0">
                    <a:latin typeface="Cambria Math" panose="02040503050406030204" pitchFamily="18" charset="0"/>
                  </a:rPr>
                </a:br>
                <a:r>
                  <a:rPr lang="en-US" sz="3200" i="1" dirty="0" smtClean="0">
                    <a:latin typeface="Cambria Math" panose="02040503050406030204" pitchFamily="18" charset="0"/>
                  </a:rPr>
                  <a:t>          </a:t>
                </a:r>
                <a:br>
                  <a:rPr lang="en-US" sz="3200" i="1" dirty="0" smtClean="0">
                    <a:latin typeface="Cambria Math" panose="02040503050406030204" pitchFamily="18" charset="0"/>
                  </a:rPr>
                </a:br>
                <a:r>
                  <a:rPr lang="en-US" sz="3200" i="1" dirty="0" smtClean="0"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         </a:t>
                </a:r>
                <a:br>
                  <a:rPr lang="en-US" sz="3200" dirty="0" smtClean="0"/>
                </a:br>
                <a:r>
                  <a:rPr lang="en-US" sz="32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bSup>
                      <m:sSub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b="0" dirty="0" smtClean="0"/>
              </a:p>
              <a:p>
                <a:endParaRPr lang="en-US" sz="3200" dirty="0" smtClean="0"/>
              </a:p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9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Justification/interpretation </a:t>
            </a:r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87996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chemeClr val="accent1"/>
                    </a:solidFill>
                  </a:rPr>
                  <a:t>Geometric interpretation</a:t>
                </a:r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←</m:t>
                                    </m:r>
                                    <m:sSup>
                                      <m:sSup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(2)</m:t>
                                        </m:r>
                                      </m:sup>
                                    </m:s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</m:e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←</m:t>
                                    </m:r>
                                    <m:sSup>
                                      <m:sSup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eqArr>
                                    <m:eqArr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eqAr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eqArr>
                                    <m:eqArr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eqAr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eqArr>
                                    <m:eqArr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eqAr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⋯    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eqArr>
                                    <m:eqArr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eqAr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↓     ↓      ↓              ↓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b="1" dirty="0" smtClean="0"/>
                  <a:t>: </a:t>
                </a:r>
                <a:r>
                  <a:rPr lang="en-US" dirty="0" smtClean="0"/>
                  <a:t>column space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 smtClean="0"/>
                  <a:t>  or span(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b="1" dirty="0" smtClean="0"/>
              </a:p>
              <a:p>
                <a:r>
                  <a:rPr lang="en-US" dirty="0" smtClean="0"/>
                  <a:t>Residual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u="sng" dirty="0" smtClean="0"/>
                  <a:t>orthogonal</a:t>
                </a:r>
                <a:r>
                  <a:rPr lang="en-US" dirty="0" smtClean="0"/>
                  <a:t> to the </a:t>
                </a:r>
                <a:r>
                  <a:rPr lang="en-US" dirty="0"/>
                  <a:t>column space of 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87996"/>
              </a:xfrm>
              <a:blipFill>
                <a:blip r:embed="rId2"/>
                <a:stretch>
                  <a:fillRect l="-1623" t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arallelogram 9"/>
          <p:cNvSpPr/>
          <p:nvPr/>
        </p:nvSpPr>
        <p:spPr>
          <a:xfrm>
            <a:off x="8456744" y="1415282"/>
            <a:ext cx="3530258" cy="1474129"/>
          </a:xfrm>
          <a:prstGeom prst="parallelogram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260484" y="1027906"/>
            <a:ext cx="1065829" cy="13200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085702" y="491463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702" y="491463"/>
                <a:ext cx="4812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243961" y="2448108"/>
                <a:ext cx="25032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column space of 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961" y="2448108"/>
                <a:ext cx="2503249" cy="461665"/>
              </a:xfrm>
              <a:prstGeom prst="rect">
                <a:avLst/>
              </a:prstGeom>
              <a:blipFill>
                <a:blip r:embed="rId4"/>
                <a:stretch>
                  <a:fillRect l="-365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9260484" y="2102539"/>
            <a:ext cx="1106599" cy="24545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367083" y="1050652"/>
            <a:ext cx="0" cy="109847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312383" y="1961380"/>
                <a:ext cx="7393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383" y="1961380"/>
                <a:ext cx="73930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347766" y="1347471"/>
                <a:ext cx="15197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766" y="1347471"/>
                <a:ext cx="15197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Justification/interpretation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chemeClr val="accent1"/>
                    </a:solidFill>
                  </a:rPr>
                  <a:t>Probabilistic model</a:t>
                </a:r>
              </a:p>
              <a:p>
                <a:r>
                  <a:rPr lang="en-US" dirty="0" smtClean="0"/>
                  <a:t>Assume linear </a:t>
                </a:r>
                <a:r>
                  <a:rPr lang="en-US" dirty="0"/>
                  <a:t>model with Gaussian errors</a:t>
                </a: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Solving maximum likelihood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nary>
                            <m:naryPr>
                              <m:chr m:val="∏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623" t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200" y="157851"/>
            <a:ext cx="3308683" cy="2667599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Image credit: CS 446@UIUC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Justification/interpretation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51107"/>
                <a:ext cx="10515600" cy="422585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900" b="1" dirty="0" smtClean="0">
                    <a:solidFill>
                      <a:schemeClr val="accent1"/>
                    </a:solidFill>
                  </a:rPr>
                  <a:t>Loss minimization</a:t>
                </a:r>
                <a:endParaRPr lang="en-US" sz="3900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𝑙𝑠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 smtClean="0"/>
                  <a:t>Least </a:t>
                </a:r>
                <a:r>
                  <a:rPr lang="en-US" dirty="0"/>
                  <a:t>squares loss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Empirical </a:t>
                </a:r>
                <a:r>
                  <a:rPr lang="en-US" dirty="0"/>
                  <a:t>Risk Minimization (ERM)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51107"/>
                <a:ext cx="10515600" cy="4225855"/>
              </a:xfrm>
              <a:blipFill>
                <a:blip r:embed="rId2"/>
                <a:stretch>
                  <a:fillRect l="-1623" t="-5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2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training examples,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features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3400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000" u="sng" dirty="0" smtClean="0"/>
                  <a:t>Gradient Descent</a:t>
                </a:r>
              </a:p>
              <a:p>
                <a:r>
                  <a:rPr lang="en-US" sz="4000" dirty="0" smtClean="0"/>
                  <a:t>Need to choose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4000" dirty="0" smtClean="0"/>
              </a:p>
              <a:p>
                <a:r>
                  <a:rPr lang="en-US" sz="4000" dirty="0" smtClean="0"/>
                  <a:t>Need many iterations</a:t>
                </a:r>
              </a:p>
              <a:p>
                <a:r>
                  <a:rPr lang="en-US" sz="4000" dirty="0" smtClean="0"/>
                  <a:t>Works well even when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 smtClean="0"/>
                  <a:t> is large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34000" cy="4351338"/>
              </a:xfrm>
              <a:blipFill>
                <a:blip r:embed="rId3"/>
                <a:stretch>
                  <a:fillRect l="-3657" t="-3922" r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496050" y="1825625"/>
                <a:ext cx="53340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000" u="sng" dirty="0" smtClean="0"/>
                  <a:t>Normal Equation</a:t>
                </a:r>
              </a:p>
              <a:p>
                <a:r>
                  <a:rPr lang="en-US" sz="4000" dirty="0" smtClean="0"/>
                  <a:t>No need </a:t>
                </a:r>
                <a:r>
                  <a:rPr lang="en-US" sz="4000" dirty="0"/>
                  <a:t>to choose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4000" dirty="0"/>
              </a:p>
              <a:p>
                <a:r>
                  <a:rPr lang="en-US" sz="4000" dirty="0" smtClean="0"/>
                  <a:t>Don’t need to iterate</a:t>
                </a:r>
                <a:endParaRPr lang="en-US" sz="4000" dirty="0"/>
              </a:p>
              <a:p>
                <a:r>
                  <a:rPr lang="en-US" sz="4000" dirty="0" smtClean="0"/>
                  <a:t>Need to compute </a:t>
                </a:r>
                <a:br>
                  <a:rPr lang="en-US" sz="4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4000" dirty="0" smtClean="0"/>
              </a:p>
              <a:p>
                <a:r>
                  <a:rPr lang="en-US" sz="4000" dirty="0" smtClean="0"/>
                  <a:t>Slow if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 smtClean="0"/>
                  <a:t> is very large</a:t>
                </a:r>
                <a:endParaRPr lang="en-US" sz="4000" dirty="0"/>
              </a:p>
              <a:p>
                <a:pPr marL="0" indent="0" algn="ctr">
                  <a:buNone/>
                </a:pPr>
                <a:endParaRPr lang="en-US" sz="4000" u="sng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50" y="1825625"/>
                <a:ext cx="5334000" cy="4351338"/>
              </a:xfrm>
              <a:prstGeom prst="rect">
                <a:avLst/>
              </a:prstGeom>
              <a:blipFill>
                <a:blip r:embed="rId4"/>
                <a:stretch>
                  <a:fillRect l="-3657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56410" y="6492875"/>
            <a:ext cx="223559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Slide credit: Andrew Ng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10891</TotalTime>
  <Words>929</Words>
  <Application>Microsoft Office PowerPoint</Application>
  <PresentationFormat>Widescreen</PresentationFormat>
  <Paragraphs>493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ArialMT</vt:lpstr>
      <vt:lpstr>Calibri (Body)</vt:lpstr>
      <vt:lpstr>Arial</vt:lpstr>
      <vt:lpstr>Calibri</vt:lpstr>
      <vt:lpstr>Calibri Light</vt:lpstr>
      <vt:lpstr>Cambria Math</vt:lpstr>
      <vt:lpstr>Office Theme</vt:lpstr>
      <vt:lpstr>Naïve Bayes</vt:lpstr>
      <vt:lpstr>Administrative</vt:lpstr>
      <vt:lpstr>Linear Regression</vt:lpstr>
      <vt:lpstr>PowerPoint Presentation</vt:lpstr>
      <vt:lpstr>Least square solution</vt:lpstr>
      <vt:lpstr>Justification/interpretation 1</vt:lpstr>
      <vt:lpstr>Justification/interpretation 2</vt:lpstr>
      <vt:lpstr>Justification/interpretation 3</vt:lpstr>
      <vt:lpstr>m training examples, n features</vt:lpstr>
      <vt:lpstr>Things to remember</vt:lpstr>
      <vt:lpstr>Today’s plan</vt:lpstr>
      <vt:lpstr>Today’s plan</vt:lpstr>
      <vt:lpstr>Random variables</vt:lpstr>
      <vt:lpstr>Visualizing probability P(A)</vt:lpstr>
      <vt:lpstr>Visualizing probability P(A)+P(~A)</vt:lpstr>
      <vt:lpstr>Visualizing probability P(A)</vt:lpstr>
      <vt:lpstr>Visualizing conditional probability</vt:lpstr>
      <vt:lpstr>Bayes rule</vt:lpstr>
      <vt:lpstr>Other forms of Bayes rule </vt:lpstr>
      <vt:lpstr>Applying Bayes rule</vt:lpstr>
      <vt:lpstr>PowerPoint Presentation</vt:lpstr>
      <vt:lpstr>Joint distribution</vt:lpstr>
      <vt:lpstr>Using joint distribution</vt:lpstr>
      <vt:lpstr>The solution to learn P(Y|X)?</vt:lpstr>
      <vt:lpstr>What should we do?</vt:lpstr>
      <vt:lpstr>Today’s plan</vt:lpstr>
      <vt:lpstr>Estimating the probability</vt:lpstr>
      <vt:lpstr>Two principles for estimating parameters</vt:lpstr>
      <vt:lpstr>Two principles for estimating parameters</vt:lpstr>
      <vt:lpstr>Maximum likelihood estimate</vt:lpstr>
      <vt:lpstr>Beta prior distribution P(θ)</vt:lpstr>
      <vt:lpstr>Maximum likelihood estimate</vt:lpstr>
      <vt:lpstr>Some terminology</vt:lpstr>
      <vt:lpstr>How many parameters?</vt:lpstr>
      <vt:lpstr>Can we reduce paras using Bayes rule?</vt:lpstr>
      <vt:lpstr>Today’s plan</vt:lpstr>
      <vt:lpstr>Naïve Bayes</vt:lpstr>
      <vt:lpstr>Conditional independence</vt:lpstr>
      <vt:lpstr>Applying conditional independence</vt:lpstr>
      <vt:lpstr>Naïve Bayes classifier</vt:lpstr>
      <vt:lpstr>Naïve Bayes algorithm – discrete X_i </vt:lpstr>
      <vt:lpstr>Estimating parameters: discrete Y, X_i</vt:lpstr>
      <vt:lpstr>PowerPoint Presentation</vt:lpstr>
      <vt:lpstr>Naïve Bayes: Subtlety #1</vt:lpstr>
      <vt:lpstr>Naïve Bayes: Subtlety #2</vt:lpstr>
      <vt:lpstr>Estimating parameters: discrete Y, X_i</vt:lpstr>
      <vt:lpstr>What if we have continuous X_i  </vt:lpstr>
      <vt:lpstr>Naïve Bayes algorithm – continuous  X_i </vt:lpstr>
      <vt:lpstr>Things to remember</vt:lpstr>
      <vt:lpstr>Next class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 Jia-Bin</dc:creator>
  <cp:lastModifiedBy>Huang Jia-Bin</cp:lastModifiedBy>
  <cp:revision>171</cp:revision>
  <dcterms:created xsi:type="dcterms:W3CDTF">2019-01-25T06:55:15Z</dcterms:created>
  <dcterms:modified xsi:type="dcterms:W3CDTF">2019-02-04T06:03:01Z</dcterms:modified>
</cp:coreProperties>
</file>