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24"/>
  </p:notesMasterIdLst>
  <p:sldIdLst>
    <p:sldId id="256" r:id="rId2"/>
    <p:sldId id="296" r:id="rId3"/>
    <p:sldId id="289" r:id="rId4"/>
    <p:sldId id="260" r:id="rId5"/>
    <p:sldId id="291" r:id="rId6"/>
    <p:sldId id="293" r:id="rId7"/>
    <p:sldId id="295" r:id="rId8"/>
    <p:sldId id="269" r:id="rId9"/>
    <p:sldId id="283" r:id="rId10"/>
    <p:sldId id="271" r:id="rId11"/>
    <p:sldId id="270" r:id="rId12"/>
    <p:sldId id="298" r:id="rId13"/>
    <p:sldId id="276" r:id="rId14"/>
    <p:sldId id="274" r:id="rId15"/>
    <p:sldId id="275" r:id="rId16"/>
    <p:sldId id="273" r:id="rId17"/>
    <p:sldId id="287" r:id="rId18"/>
    <p:sldId id="288" r:id="rId19"/>
    <p:sldId id="297" r:id="rId20"/>
    <p:sldId id="285" r:id="rId21"/>
    <p:sldId id="299" r:id="rId22"/>
    <p:sldId id="279" r:id="rId23"/>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號男 問" initials="問號男" lastIdx="0" clrIdx="0">
    <p:extLst>
      <p:ext uri="{19B8F6BF-5375-455C-9EA6-DF929625EA0E}">
        <p15:presenceInfo xmlns:p15="http://schemas.microsoft.com/office/powerpoint/2012/main" userId="63672282cc790cf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B7D3B"/>
    <a:srgbClr val="A6A6A6"/>
    <a:srgbClr val="5E9CD3"/>
    <a:srgbClr val="72AC4D"/>
    <a:srgbClr val="FDBF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30"/>
    <p:restoredTop sz="82348"/>
  </p:normalViewPr>
  <p:slideViewPr>
    <p:cSldViewPr snapToGrid="0" snapToObjects="1">
      <p:cViewPr varScale="1">
        <p:scale>
          <a:sx n="71" d="100"/>
          <a:sy n="71" d="100"/>
        </p:scale>
        <p:origin x="192" y="320"/>
      </p:cViewPr>
      <p:guideLst/>
    </p:cSldViewPr>
  </p:slideViewPr>
  <p:notesTextViewPr>
    <p:cViewPr>
      <p:scale>
        <a:sx n="1" d="1"/>
        <a:sy n="1" d="1"/>
      </p:scale>
      <p:origin x="0" y="0"/>
    </p:cViewPr>
  </p:notesTextViewPr>
  <p:notesViewPr>
    <p:cSldViewPr snapToGrid="0" snapToObjects="1">
      <p:cViewPr varScale="1">
        <p:scale>
          <a:sx n="121" d="100"/>
          <a:sy n="121" d="100"/>
        </p:scale>
        <p:origin x="5072"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工作表1!$B$1</c:f>
              <c:strCache>
                <c:ptCount val="1"/>
                <c:pt idx="0">
                  <c:v>數列 1</c:v>
                </c:pt>
              </c:strCache>
            </c:strRef>
          </c:tx>
          <c:spPr>
            <a:solidFill>
              <a:schemeClr val="bg1">
                <a:lumMod val="65000"/>
              </a:schemeClr>
            </a:solidFill>
            <a:ln>
              <a:solidFill>
                <a:schemeClr val="tx1">
                  <a:lumMod val="95000"/>
                  <a:lumOff val="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Times New Roman" charset="0"/>
                    <a:ea typeface="Times New Roman" charset="0"/>
                    <a:cs typeface="Times New Roman" charset="0"/>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工作表1!$E$2:$E$5</c:f>
                <c:numCache>
                  <c:formatCode>General</c:formatCode>
                  <c:ptCount val="4"/>
                  <c:pt idx="0">
                    <c:v>4.82</c:v>
                  </c:pt>
                  <c:pt idx="1">
                    <c:v>5.13</c:v>
                  </c:pt>
                  <c:pt idx="2">
                    <c:v>4.4400000000000004</c:v>
                  </c:pt>
                  <c:pt idx="3">
                    <c:v>4.5599999999999996</c:v>
                  </c:pt>
                </c:numCache>
              </c:numRef>
            </c:plus>
            <c:minus>
              <c:numRef>
                <c:f>工作表1!$E$2:$E$5</c:f>
                <c:numCache>
                  <c:formatCode>General</c:formatCode>
                  <c:ptCount val="4"/>
                  <c:pt idx="0">
                    <c:v>4.82</c:v>
                  </c:pt>
                  <c:pt idx="1">
                    <c:v>5.13</c:v>
                  </c:pt>
                  <c:pt idx="2">
                    <c:v>4.4400000000000004</c:v>
                  </c:pt>
                  <c:pt idx="3">
                    <c:v>4.5599999999999996</c:v>
                  </c:pt>
                </c:numCache>
              </c:numRef>
            </c:minus>
            <c:spPr>
              <a:noFill/>
              <a:ln w="28575" cap="flat" cmpd="sng" algn="ctr">
                <a:solidFill>
                  <a:schemeClr val="bg1"/>
                </a:solidFill>
                <a:round/>
              </a:ln>
              <a:effectLst/>
            </c:spPr>
          </c:errBars>
          <c:cat>
            <c:strRef>
              <c:f>工作表1!$A$2:$A$4</c:f>
              <c:strCache>
                <c:ptCount val="3"/>
                <c:pt idx="0">
                  <c:v>類別 1</c:v>
                </c:pt>
                <c:pt idx="1">
                  <c:v>類別 2</c:v>
                </c:pt>
                <c:pt idx="2">
                  <c:v>類別 3</c:v>
                </c:pt>
              </c:strCache>
            </c:strRef>
          </c:cat>
          <c:val>
            <c:numRef>
              <c:f>工作表1!$B$2:$B$4</c:f>
              <c:numCache>
                <c:formatCode>General</c:formatCode>
                <c:ptCount val="3"/>
                <c:pt idx="0">
                  <c:v>60.8</c:v>
                </c:pt>
                <c:pt idx="1">
                  <c:v>76.7</c:v>
                </c:pt>
                <c:pt idx="2">
                  <c:v>42.3</c:v>
                </c:pt>
              </c:numCache>
            </c:numRef>
          </c:val>
          <c:extLst>
            <c:ext xmlns:c16="http://schemas.microsoft.com/office/drawing/2014/chart" uri="{C3380CC4-5D6E-409C-BE32-E72D297353CC}">
              <c16:uniqueId val="{00000000-DB42-914F-BBD1-372EB270F1A3}"/>
            </c:ext>
          </c:extLst>
        </c:ser>
        <c:ser>
          <c:idx val="1"/>
          <c:order val="1"/>
          <c:tx>
            <c:strRef>
              <c:f>工作表1!$C$1</c:f>
              <c:strCache>
                <c:ptCount val="1"/>
                <c:pt idx="0">
                  <c:v>數列 2</c:v>
                </c:pt>
              </c:strCache>
            </c:strRef>
          </c:tx>
          <c:spPr>
            <a:solidFill>
              <a:schemeClr val="accent2"/>
            </a:solidFill>
            <a:ln>
              <a:solidFill>
                <a:schemeClr val="tx1">
                  <a:lumMod val="95000"/>
                  <a:lumOff val="5000"/>
                </a:schemeClr>
              </a:solidFill>
            </a:ln>
            <a:effectLst/>
          </c:spPr>
          <c:invertIfNegative val="0"/>
          <c:dPt>
            <c:idx val="0"/>
            <c:invertIfNegative val="0"/>
            <c:bubble3D val="0"/>
            <c:spPr>
              <a:solidFill>
                <a:srgbClr val="FDBF2D"/>
              </a:solidFill>
              <a:ln>
                <a:solidFill>
                  <a:schemeClr val="tx1">
                    <a:lumMod val="95000"/>
                    <a:lumOff val="5000"/>
                  </a:schemeClr>
                </a:solidFill>
              </a:ln>
              <a:effectLst/>
            </c:spPr>
            <c:extLst>
              <c:ext xmlns:c16="http://schemas.microsoft.com/office/drawing/2014/chart" uri="{C3380CC4-5D6E-409C-BE32-E72D297353CC}">
                <c16:uniqueId val="{00000002-DB42-914F-BBD1-372EB270F1A3}"/>
              </c:ext>
            </c:extLst>
          </c:dPt>
          <c:dPt>
            <c:idx val="1"/>
            <c:invertIfNegative val="0"/>
            <c:bubble3D val="0"/>
            <c:spPr>
              <a:solidFill>
                <a:srgbClr val="72AC4D"/>
              </a:solidFill>
              <a:ln>
                <a:solidFill>
                  <a:schemeClr val="tx1">
                    <a:lumMod val="95000"/>
                    <a:lumOff val="5000"/>
                  </a:schemeClr>
                </a:solidFill>
              </a:ln>
              <a:effectLst/>
            </c:spPr>
            <c:extLst>
              <c:ext xmlns:c16="http://schemas.microsoft.com/office/drawing/2014/chart" uri="{C3380CC4-5D6E-409C-BE32-E72D297353CC}">
                <c16:uniqueId val="{00000004-DB42-914F-BBD1-372EB270F1A3}"/>
              </c:ext>
            </c:extLst>
          </c:dPt>
          <c:dPt>
            <c:idx val="2"/>
            <c:invertIfNegative val="0"/>
            <c:bubble3D val="0"/>
            <c:spPr>
              <a:solidFill>
                <a:srgbClr val="5E9CD3"/>
              </a:solidFill>
              <a:ln>
                <a:solidFill>
                  <a:schemeClr val="tx1">
                    <a:lumMod val="95000"/>
                    <a:lumOff val="5000"/>
                  </a:schemeClr>
                </a:solidFill>
              </a:ln>
              <a:effectLst/>
            </c:spPr>
            <c:extLst>
              <c:ext xmlns:c16="http://schemas.microsoft.com/office/drawing/2014/chart" uri="{C3380CC4-5D6E-409C-BE32-E72D297353CC}">
                <c16:uniqueId val="{00000006-DB42-914F-BBD1-372EB270F1A3}"/>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Times New Roman" charset="0"/>
                    <a:ea typeface="Times New Roman" charset="0"/>
                    <a:cs typeface="Times New Roman" charset="0"/>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工作表1!$A$2:$A$4</c:f>
              <c:strCache>
                <c:ptCount val="3"/>
                <c:pt idx="0">
                  <c:v>類別 1</c:v>
                </c:pt>
                <c:pt idx="1">
                  <c:v>類別 2</c:v>
                </c:pt>
                <c:pt idx="2">
                  <c:v>類別 3</c:v>
                </c:pt>
              </c:strCache>
            </c:strRef>
          </c:cat>
          <c:val>
            <c:numRef>
              <c:f>工作表1!$C$2:$C$4</c:f>
              <c:numCache>
                <c:formatCode>General</c:formatCode>
                <c:ptCount val="3"/>
                <c:pt idx="0">
                  <c:v>39.200000000000003</c:v>
                </c:pt>
                <c:pt idx="1">
                  <c:v>23.3</c:v>
                </c:pt>
                <c:pt idx="2">
                  <c:v>57.7</c:v>
                </c:pt>
              </c:numCache>
            </c:numRef>
          </c:val>
          <c:extLst>
            <c:ext xmlns:c16="http://schemas.microsoft.com/office/drawing/2014/chart" uri="{C3380CC4-5D6E-409C-BE32-E72D297353CC}">
              <c16:uniqueId val="{00000009-DB42-914F-BBD1-372EB270F1A3}"/>
            </c:ext>
          </c:extLst>
        </c:ser>
        <c:dLbls>
          <c:showLegendKey val="0"/>
          <c:showVal val="0"/>
          <c:showCatName val="0"/>
          <c:showSerName val="0"/>
          <c:showPercent val="0"/>
          <c:showBubbleSize val="0"/>
        </c:dLbls>
        <c:gapWidth val="100"/>
        <c:overlap val="100"/>
        <c:axId val="1726505360"/>
        <c:axId val="1726422288"/>
      </c:barChart>
      <c:catAx>
        <c:axId val="1726505360"/>
        <c:scaling>
          <c:orientation val="minMax"/>
        </c:scaling>
        <c:delete val="1"/>
        <c:axPos val="b"/>
        <c:numFmt formatCode="General" sourceLinked="1"/>
        <c:majorTickMark val="none"/>
        <c:minorTickMark val="none"/>
        <c:tickLblPos val="nextTo"/>
        <c:crossAx val="1726422288"/>
        <c:crosses val="autoZero"/>
        <c:auto val="1"/>
        <c:lblAlgn val="ctr"/>
        <c:lblOffset val="100"/>
        <c:noMultiLvlLbl val="0"/>
      </c:catAx>
      <c:valAx>
        <c:axId val="17264222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1726505360"/>
        <c:crosses val="autoZero"/>
        <c:crossBetween val="between"/>
        <c:majorUnit val="0.5"/>
        <c:minorUnit val="0.02"/>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工作表1!$B$1</c:f>
              <c:strCache>
                <c:ptCount val="1"/>
                <c:pt idx="0">
                  <c:v>數列 1</c:v>
                </c:pt>
              </c:strCache>
            </c:strRef>
          </c:tx>
          <c:spPr>
            <a:solidFill>
              <a:schemeClr val="accent3">
                <a:lumMod val="60000"/>
                <a:lumOff val="40000"/>
              </a:schemeClr>
            </a:solidFill>
            <a:ln>
              <a:solidFill>
                <a:schemeClr val="tx1">
                  <a:lumMod val="95000"/>
                  <a:lumOff val="5000"/>
                </a:schemeClr>
              </a:solidFill>
            </a:ln>
            <a:effectLst/>
          </c:spPr>
          <c:invertIfNegative val="0"/>
          <c:dPt>
            <c:idx val="0"/>
            <c:invertIfNegative val="0"/>
            <c:bubble3D val="0"/>
            <c:spPr>
              <a:solidFill>
                <a:schemeClr val="bg1">
                  <a:lumMod val="65000"/>
                </a:schemeClr>
              </a:solidFill>
              <a:ln>
                <a:solidFill>
                  <a:schemeClr val="tx1">
                    <a:lumMod val="95000"/>
                    <a:lumOff val="5000"/>
                  </a:schemeClr>
                </a:solidFill>
              </a:ln>
              <a:effectLst/>
            </c:spPr>
            <c:extLst>
              <c:ext xmlns:c16="http://schemas.microsoft.com/office/drawing/2014/chart" uri="{C3380CC4-5D6E-409C-BE32-E72D297353CC}">
                <c16:uniqueId val="{00000001-5321-E246-90A0-A10A707E9B27}"/>
              </c:ext>
            </c:extLst>
          </c:dPt>
          <c:dPt>
            <c:idx val="1"/>
            <c:invertIfNegative val="0"/>
            <c:bubble3D val="0"/>
            <c:spPr>
              <a:solidFill>
                <a:schemeClr val="accent4"/>
              </a:solidFill>
              <a:ln>
                <a:solidFill>
                  <a:schemeClr val="tx1">
                    <a:lumMod val="95000"/>
                    <a:lumOff val="5000"/>
                  </a:schemeClr>
                </a:solidFill>
              </a:ln>
              <a:effectLst/>
            </c:spPr>
            <c:extLst>
              <c:ext xmlns:c16="http://schemas.microsoft.com/office/drawing/2014/chart" uri="{C3380CC4-5D6E-409C-BE32-E72D297353CC}">
                <c16:uniqueId val="{00000003-5321-E246-90A0-A10A707E9B27}"/>
              </c:ext>
            </c:extLst>
          </c:dPt>
          <c:dPt>
            <c:idx val="2"/>
            <c:invertIfNegative val="0"/>
            <c:bubble3D val="0"/>
            <c:spPr>
              <a:solidFill>
                <a:schemeClr val="accent6"/>
              </a:solidFill>
              <a:ln>
                <a:solidFill>
                  <a:schemeClr val="tx1">
                    <a:lumMod val="95000"/>
                    <a:lumOff val="5000"/>
                  </a:schemeClr>
                </a:solidFill>
              </a:ln>
              <a:effectLst/>
            </c:spPr>
            <c:extLst>
              <c:ext xmlns:c16="http://schemas.microsoft.com/office/drawing/2014/chart" uri="{C3380CC4-5D6E-409C-BE32-E72D297353CC}">
                <c16:uniqueId val="{00000005-5321-E246-90A0-A10A707E9B27}"/>
              </c:ext>
            </c:extLst>
          </c:dPt>
          <c:dPt>
            <c:idx val="3"/>
            <c:invertIfNegative val="0"/>
            <c:bubble3D val="0"/>
            <c:spPr>
              <a:solidFill>
                <a:schemeClr val="accent5"/>
              </a:solidFill>
              <a:ln>
                <a:solidFill>
                  <a:schemeClr val="tx1">
                    <a:lumMod val="95000"/>
                    <a:lumOff val="5000"/>
                  </a:schemeClr>
                </a:solidFill>
              </a:ln>
              <a:effectLst/>
            </c:spPr>
            <c:extLst>
              <c:ext xmlns:c16="http://schemas.microsoft.com/office/drawing/2014/chart" uri="{C3380CC4-5D6E-409C-BE32-E72D297353CC}">
                <c16:uniqueId val="{00000007-5321-E246-90A0-A10A707E9B27}"/>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Times New Roman" charset="0"/>
                    <a:ea typeface="Times New Roman" charset="0"/>
                    <a:cs typeface="Times New Roman" charset="0"/>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工作表1!$E$2:$E$5</c:f>
                <c:numCache>
                  <c:formatCode>General</c:formatCode>
                  <c:ptCount val="4"/>
                  <c:pt idx="0">
                    <c:v>4.5599999999999996</c:v>
                  </c:pt>
                  <c:pt idx="1">
                    <c:v>4.17</c:v>
                  </c:pt>
                  <c:pt idx="2">
                    <c:v>3.87</c:v>
                  </c:pt>
                  <c:pt idx="3">
                    <c:v>5.08</c:v>
                  </c:pt>
                </c:numCache>
              </c:numRef>
            </c:plus>
            <c:minus>
              <c:numRef>
                <c:f>工作表1!$E$2:$E$5</c:f>
                <c:numCache>
                  <c:formatCode>General</c:formatCode>
                  <c:ptCount val="4"/>
                  <c:pt idx="0">
                    <c:v>4.5599999999999996</c:v>
                  </c:pt>
                  <c:pt idx="1">
                    <c:v>4.17</c:v>
                  </c:pt>
                  <c:pt idx="2">
                    <c:v>3.87</c:v>
                  </c:pt>
                  <c:pt idx="3">
                    <c:v>5.08</c:v>
                  </c:pt>
                </c:numCache>
              </c:numRef>
            </c:minus>
            <c:spPr>
              <a:noFill/>
              <a:ln w="28575" cap="flat" cmpd="sng" algn="ctr">
                <a:solidFill>
                  <a:schemeClr val="bg1"/>
                </a:solidFill>
                <a:round/>
              </a:ln>
              <a:effectLst/>
            </c:spPr>
          </c:errBars>
          <c:cat>
            <c:strRef>
              <c:f>工作表1!$A$2:$A$5</c:f>
              <c:strCache>
                <c:ptCount val="4"/>
                <c:pt idx="0">
                  <c:v>類別 1</c:v>
                </c:pt>
                <c:pt idx="1">
                  <c:v>類別 2</c:v>
                </c:pt>
                <c:pt idx="2">
                  <c:v>類別 3</c:v>
                </c:pt>
                <c:pt idx="3">
                  <c:v>類別 4</c:v>
                </c:pt>
              </c:strCache>
            </c:strRef>
          </c:cat>
          <c:val>
            <c:numRef>
              <c:f>工作表1!$B$2:$B$5</c:f>
              <c:numCache>
                <c:formatCode>General</c:formatCode>
                <c:ptCount val="4"/>
                <c:pt idx="0">
                  <c:v>25.3</c:v>
                </c:pt>
                <c:pt idx="1">
                  <c:v>19.600000000000001</c:v>
                </c:pt>
                <c:pt idx="2">
                  <c:v>16.2</c:v>
                </c:pt>
                <c:pt idx="3">
                  <c:v>37.5</c:v>
                </c:pt>
              </c:numCache>
            </c:numRef>
          </c:val>
          <c:extLst>
            <c:ext xmlns:c16="http://schemas.microsoft.com/office/drawing/2014/chart" uri="{C3380CC4-5D6E-409C-BE32-E72D297353CC}">
              <c16:uniqueId val="{00000008-5321-E246-90A0-A10A707E9B27}"/>
            </c:ext>
          </c:extLst>
        </c:ser>
        <c:ser>
          <c:idx val="1"/>
          <c:order val="1"/>
          <c:tx>
            <c:strRef>
              <c:f>工作表1!$C$1</c:f>
              <c:strCache>
                <c:ptCount val="1"/>
                <c:pt idx="0">
                  <c:v>數列 2</c:v>
                </c:pt>
              </c:strCache>
            </c:strRef>
          </c:tx>
          <c:spPr>
            <a:solidFill>
              <a:schemeClr val="tx1">
                <a:lumMod val="95000"/>
                <a:lumOff val="5000"/>
              </a:schemeClr>
            </a:solidFill>
            <a:ln>
              <a:solidFill>
                <a:schemeClr val="tx1">
                  <a:lumMod val="95000"/>
                  <a:lumOff val="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Times New Roman" charset="0"/>
                    <a:ea typeface="Times New Roman" charset="0"/>
                    <a:cs typeface="Times New Roman" charset="0"/>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工作表1!$A$2:$A$5</c:f>
              <c:strCache>
                <c:ptCount val="4"/>
                <c:pt idx="0">
                  <c:v>類別 1</c:v>
                </c:pt>
                <c:pt idx="1">
                  <c:v>類別 2</c:v>
                </c:pt>
                <c:pt idx="2">
                  <c:v>類別 3</c:v>
                </c:pt>
                <c:pt idx="3">
                  <c:v>類別 4</c:v>
                </c:pt>
              </c:strCache>
            </c:strRef>
          </c:cat>
          <c:val>
            <c:numRef>
              <c:f>工作表1!$C$2:$C$5</c:f>
              <c:numCache>
                <c:formatCode>General</c:formatCode>
                <c:ptCount val="4"/>
                <c:pt idx="0">
                  <c:v>74.7</c:v>
                </c:pt>
                <c:pt idx="1">
                  <c:v>80.400000000000006</c:v>
                </c:pt>
                <c:pt idx="2">
                  <c:v>83.8</c:v>
                </c:pt>
                <c:pt idx="3">
                  <c:v>62.5</c:v>
                </c:pt>
              </c:numCache>
            </c:numRef>
          </c:val>
          <c:extLst>
            <c:ext xmlns:c16="http://schemas.microsoft.com/office/drawing/2014/chart" uri="{C3380CC4-5D6E-409C-BE32-E72D297353CC}">
              <c16:uniqueId val="{00000009-5321-E246-90A0-A10A707E9B27}"/>
            </c:ext>
          </c:extLst>
        </c:ser>
        <c:dLbls>
          <c:showLegendKey val="0"/>
          <c:showVal val="0"/>
          <c:showCatName val="0"/>
          <c:showSerName val="0"/>
          <c:showPercent val="0"/>
          <c:showBubbleSize val="0"/>
        </c:dLbls>
        <c:gapWidth val="100"/>
        <c:overlap val="100"/>
        <c:axId val="1640817840"/>
        <c:axId val="1719909664"/>
      </c:barChart>
      <c:catAx>
        <c:axId val="1640817840"/>
        <c:scaling>
          <c:orientation val="minMax"/>
        </c:scaling>
        <c:delete val="1"/>
        <c:axPos val="b"/>
        <c:numFmt formatCode="General" sourceLinked="1"/>
        <c:majorTickMark val="none"/>
        <c:minorTickMark val="none"/>
        <c:tickLblPos val="nextTo"/>
        <c:crossAx val="1719909664"/>
        <c:crosses val="autoZero"/>
        <c:auto val="1"/>
        <c:lblAlgn val="ctr"/>
        <c:lblOffset val="100"/>
        <c:noMultiLvlLbl val="0"/>
      </c:catAx>
      <c:valAx>
        <c:axId val="17199096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1640817840"/>
        <c:crosses val="autoZero"/>
        <c:crossBetween val="between"/>
        <c:majorUnit val="0.5"/>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工作表1!$B$1</c:f>
              <c:strCache>
                <c:ptCount val="1"/>
                <c:pt idx="0">
                  <c:v>數列 1</c:v>
                </c:pt>
              </c:strCache>
            </c:strRef>
          </c:tx>
          <c:spPr>
            <a:solidFill>
              <a:schemeClr val="bg1">
                <a:lumMod val="65000"/>
              </a:schemeClr>
            </a:solidFill>
            <a:ln>
              <a:solidFill>
                <a:schemeClr val="tx1">
                  <a:lumMod val="95000"/>
                  <a:lumOff val="5000"/>
                </a:schemeClr>
              </a:solidFill>
            </a:ln>
            <a:effectLst/>
          </c:spPr>
          <c:invertIfNegative val="0"/>
          <c:dPt>
            <c:idx val="0"/>
            <c:invertIfNegative val="0"/>
            <c:bubble3D val="0"/>
            <c:spPr>
              <a:solidFill>
                <a:srgbClr val="EB7D3B"/>
              </a:solidFill>
              <a:ln>
                <a:solidFill>
                  <a:schemeClr val="tx1">
                    <a:lumMod val="95000"/>
                    <a:lumOff val="5000"/>
                  </a:schemeClr>
                </a:solidFill>
              </a:ln>
              <a:effectLst/>
            </c:spPr>
            <c:extLst>
              <c:ext xmlns:c16="http://schemas.microsoft.com/office/drawing/2014/chart" uri="{C3380CC4-5D6E-409C-BE32-E72D297353CC}">
                <c16:uniqueId val="{00000008-BE0E-024E-AB20-EA683B4CA467}"/>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Times New Roman" charset="0"/>
                    <a:ea typeface="Times New Roman" charset="0"/>
                    <a:cs typeface="Times New Roman" charset="0"/>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工作表1!$E$2:$E$5</c:f>
                <c:numCache>
                  <c:formatCode>General</c:formatCode>
                  <c:ptCount val="4"/>
                  <c:pt idx="0">
                    <c:v>4.82</c:v>
                  </c:pt>
                  <c:pt idx="1">
                    <c:v>5.13</c:v>
                  </c:pt>
                  <c:pt idx="2">
                    <c:v>4.4400000000000004</c:v>
                  </c:pt>
                  <c:pt idx="3">
                    <c:v>4.5599999999999996</c:v>
                  </c:pt>
                </c:numCache>
              </c:numRef>
            </c:plus>
            <c:minus>
              <c:numRef>
                <c:f>工作表1!$E$2:$E$5</c:f>
                <c:numCache>
                  <c:formatCode>General</c:formatCode>
                  <c:ptCount val="4"/>
                  <c:pt idx="0">
                    <c:v>4.82</c:v>
                  </c:pt>
                  <c:pt idx="1">
                    <c:v>5.13</c:v>
                  </c:pt>
                  <c:pt idx="2">
                    <c:v>4.4400000000000004</c:v>
                  </c:pt>
                  <c:pt idx="3">
                    <c:v>4.5599999999999996</c:v>
                  </c:pt>
                </c:numCache>
              </c:numRef>
            </c:minus>
            <c:spPr>
              <a:noFill/>
              <a:ln w="28575" cap="flat" cmpd="sng" algn="ctr">
                <a:solidFill>
                  <a:schemeClr val="bg1"/>
                </a:solidFill>
                <a:round/>
              </a:ln>
              <a:effectLst/>
            </c:spPr>
          </c:errBars>
          <c:cat>
            <c:strRef>
              <c:f>工作表1!$A$2</c:f>
              <c:strCache>
                <c:ptCount val="1"/>
                <c:pt idx="0">
                  <c:v>類別 1</c:v>
                </c:pt>
              </c:strCache>
            </c:strRef>
          </c:cat>
          <c:val>
            <c:numRef>
              <c:f>工作表1!$B$2</c:f>
              <c:numCache>
                <c:formatCode>General</c:formatCode>
                <c:ptCount val="1"/>
                <c:pt idx="0">
                  <c:v>30.1</c:v>
                </c:pt>
              </c:numCache>
            </c:numRef>
          </c:val>
          <c:extLst>
            <c:ext xmlns:c16="http://schemas.microsoft.com/office/drawing/2014/chart" uri="{C3380CC4-5D6E-409C-BE32-E72D297353CC}">
              <c16:uniqueId val="{00000000-BE0E-024E-AB20-EA683B4CA467}"/>
            </c:ext>
          </c:extLst>
        </c:ser>
        <c:ser>
          <c:idx val="1"/>
          <c:order val="1"/>
          <c:tx>
            <c:strRef>
              <c:f>工作表1!$C$1</c:f>
              <c:strCache>
                <c:ptCount val="1"/>
                <c:pt idx="0">
                  <c:v>數列 2</c:v>
                </c:pt>
              </c:strCache>
            </c:strRef>
          </c:tx>
          <c:spPr>
            <a:solidFill>
              <a:srgbClr val="A6A6A6"/>
            </a:solidFill>
            <a:ln>
              <a:solidFill>
                <a:schemeClr val="tx1">
                  <a:lumMod val="95000"/>
                  <a:lumOff val="5000"/>
                </a:schemeClr>
              </a:solidFill>
            </a:ln>
            <a:effectLst/>
          </c:spPr>
          <c:invertIfNegative val="0"/>
          <c:dPt>
            <c:idx val="0"/>
            <c:invertIfNegative val="0"/>
            <c:bubble3D val="0"/>
            <c:spPr>
              <a:solidFill>
                <a:srgbClr val="A6A6A6"/>
              </a:solidFill>
              <a:ln>
                <a:solidFill>
                  <a:schemeClr val="tx1">
                    <a:lumMod val="95000"/>
                    <a:lumOff val="5000"/>
                  </a:schemeClr>
                </a:solidFill>
              </a:ln>
              <a:effectLst/>
            </c:spPr>
            <c:extLst>
              <c:ext xmlns:c16="http://schemas.microsoft.com/office/drawing/2014/chart" uri="{C3380CC4-5D6E-409C-BE32-E72D297353CC}">
                <c16:uniqueId val="{00000002-BE0E-024E-AB20-EA683B4CA467}"/>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Times New Roman" charset="0"/>
                    <a:ea typeface="Times New Roman" charset="0"/>
                    <a:cs typeface="Times New Roman" charset="0"/>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c:f>
              <c:strCache>
                <c:ptCount val="1"/>
                <c:pt idx="0">
                  <c:v>類別 1</c:v>
                </c:pt>
              </c:strCache>
            </c:strRef>
          </c:cat>
          <c:val>
            <c:numRef>
              <c:f>工作表1!$C$2</c:f>
              <c:numCache>
                <c:formatCode>General</c:formatCode>
                <c:ptCount val="1"/>
                <c:pt idx="0">
                  <c:v>69.900000000000006</c:v>
                </c:pt>
              </c:numCache>
            </c:numRef>
          </c:val>
          <c:extLst>
            <c:ext xmlns:c16="http://schemas.microsoft.com/office/drawing/2014/chart" uri="{C3380CC4-5D6E-409C-BE32-E72D297353CC}">
              <c16:uniqueId val="{00000007-BE0E-024E-AB20-EA683B4CA467}"/>
            </c:ext>
          </c:extLst>
        </c:ser>
        <c:dLbls>
          <c:showLegendKey val="0"/>
          <c:showVal val="0"/>
          <c:showCatName val="0"/>
          <c:showSerName val="0"/>
          <c:showPercent val="0"/>
          <c:showBubbleSize val="0"/>
        </c:dLbls>
        <c:gapWidth val="100"/>
        <c:overlap val="100"/>
        <c:axId val="1726505360"/>
        <c:axId val="1726422288"/>
      </c:barChart>
      <c:catAx>
        <c:axId val="1726505360"/>
        <c:scaling>
          <c:orientation val="minMax"/>
        </c:scaling>
        <c:delete val="1"/>
        <c:axPos val="b"/>
        <c:numFmt formatCode="General" sourceLinked="1"/>
        <c:majorTickMark val="none"/>
        <c:minorTickMark val="none"/>
        <c:tickLblPos val="nextTo"/>
        <c:crossAx val="1726422288"/>
        <c:crosses val="autoZero"/>
        <c:auto val="1"/>
        <c:lblAlgn val="ctr"/>
        <c:lblOffset val="100"/>
        <c:noMultiLvlLbl val="0"/>
      </c:catAx>
      <c:valAx>
        <c:axId val="17264222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1726505360"/>
        <c:crosses val="autoZero"/>
        <c:crossBetween val="between"/>
        <c:majorUnit val="0.5"/>
        <c:minorUnit val="0.02"/>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FF7BC8-52DE-6B4B-B6B2-D4BF2D62BF96}" type="datetimeFigureOut">
              <a:rPr kumimoji="1" lang="zh-TW" altLang="en-US" smtClean="0"/>
              <a:t>2018/9/7</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zh-TW" altLang="en-US"/>
              <a:t>編輯母片文字樣式
第二層
第三層
第四層
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C92F41-446F-244E-95D1-1C45CC4A4567}" type="slidenum">
              <a:rPr kumimoji="1" lang="zh-TW" altLang="en-US" smtClean="0"/>
              <a:t>‹#›</a:t>
            </a:fld>
            <a:endParaRPr kumimoji="1" lang="zh-TW" altLang="en-US"/>
          </a:p>
        </p:txBody>
      </p:sp>
    </p:spTree>
    <p:extLst>
      <p:ext uri="{BB962C8B-B14F-4D97-AF65-F5344CB8AC3E}">
        <p14:creationId xmlns:p14="http://schemas.microsoft.com/office/powerpoint/2010/main" val="875640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0CC92F41-446F-244E-95D1-1C45CC4A4567}" type="slidenum">
              <a:rPr kumimoji="1" lang="zh-TW" altLang="en-US" smtClean="0"/>
              <a:t>0</a:t>
            </a:fld>
            <a:endParaRPr kumimoji="1" lang="zh-TW" altLang="en-US"/>
          </a:p>
        </p:txBody>
      </p:sp>
    </p:spTree>
    <p:extLst>
      <p:ext uri="{BB962C8B-B14F-4D97-AF65-F5344CB8AC3E}">
        <p14:creationId xmlns:p14="http://schemas.microsoft.com/office/powerpoint/2010/main" val="3210283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Next, how can we train the model without paired data with the help of disentangled representation? Given  two unpaired images, we encode them into content and attribute features. since the content space is shared between two domains, we can swap the content features.</a:t>
            </a:r>
          </a:p>
          <a:p>
            <a:r>
              <a:rPr kumimoji="1" lang="en-US" altLang="zh-TW" dirty="0"/>
              <a:t>And then we perform the first translation. The translated results u have y content x style, v have x content y style. We perform the same procedure again, encode, swap and perform the second translation. The results of the second translation should reconstruct the original input images. We call it cross-cycle consistency. Please find the implementation details and other loss functions in the paper or visit us in the poster session.</a:t>
            </a:r>
            <a:endParaRPr kumimoji="1" lang="zh-TW" altLang="en-US" dirty="0"/>
          </a:p>
        </p:txBody>
      </p:sp>
      <p:sp>
        <p:nvSpPr>
          <p:cNvPr id="4" name="投影片編號版面配置區 3"/>
          <p:cNvSpPr>
            <a:spLocks noGrp="1"/>
          </p:cNvSpPr>
          <p:nvPr>
            <p:ph type="sldNum" sz="quarter" idx="10"/>
          </p:nvPr>
        </p:nvSpPr>
        <p:spPr/>
        <p:txBody>
          <a:bodyPr/>
          <a:lstStyle/>
          <a:p>
            <a:fld id="{0CC92F41-446F-244E-95D1-1C45CC4A4567}" type="slidenum">
              <a:rPr kumimoji="1" lang="zh-TW" altLang="en-US" smtClean="0"/>
              <a:t>9</a:t>
            </a:fld>
            <a:endParaRPr kumimoji="1" lang="zh-TW" altLang="en-US"/>
          </a:p>
        </p:txBody>
      </p:sp>
    </p:spTree>
    <p:extLst>
      <p:ext uri="{BB962C8B-B14F-4D97-AF65-F5344CB8AC3E}">
        <p14:creationId xmlns:p14="http://schemas.microsoft.com/office/powerpoint/2010/main" val="4160589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However cross-cycle consistency alone cannot guarantee the disentanglement of content and attribute space.</a:t>
            </a:r>
          </a:p>
          <a:p>
            <a:r>
              <a:rPr kumimoji="1" lang="en-US" altLang="zh-TW" dirty="0"/>
              <a:t>Therefore, we apply a content discriminator on the encoded content features.</a:t>
            </a:r>
          </a:p>
          <a:p>
            <a:r>
              <a:rPr kumimoji="1" lang="en-US" altLang="zh-TW" dirty="0"/>
              <a:t>The discriminator aims to discriminate which domain is the content feature from.</a:t>
            </a:r>
          </a:p>
          <a:p>
            <a:r>
              <a:rPr kumimoji="1" lang="en-US" altLang="zh-TW" dirty="0"/>
              <a:t>With the adversarial training, the content encoder will attempt to encode only the domain-invariant features.</a:t>
            </a:r>
            <a:endParaRPr kumimoji="1" lang="zh-TW" altLang="en-US" dirty="0"/>
          </a:p>
        </p:txBody>
      </p:sp>
      <p:sp>
        <p:nvSpPr>
          <p:cNvPr id="4" name="投影片編號版面配置區 3"/>
          <p:cNvSpPr>
            <a:spLocks noGrp="1"/>
          </p:cNvSpPr>
          <p:nvPr>
            <p:ph type="sldNum" sz="quarter" idx="10"/>
          </p:nvPr>
        </p:nvSpPr>
        <p:spPr/>
        <p:txBody>
          <a:bodyPr/>
          <a:lstStyle/>
          <a:p>
            <a:fld id="{0CC92F41-446F-244E-95D1-1C45CC4A4567}" type="slidenum">
              <a:rPr kumimoji="1" lang="zh-TW" altLang="en-US" smtClean="0"/>
              <a:t>10</a:t>
            </a:fld>
            <a:endParaRPr kumimoji="1" lang="zh-TW" altLang="en-US"/>
          </a:p>
        </p:txBody>
      </p:sp>
    </p:spTree>
    <p:extLst>
      <p:ext uri="{BB962C8B-B14F-4D97-AF65-F5344CB8AC3E}">
        <p14:creationId xmlns:p14="http://schemas.microsoft.com/office/powerpoint/2010/main" val="2794472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Here are some generated results of our model, the translations are </a:t>
            </a:r>
            <a:r>
              <a:rPr kumimoji="1" lang="en-US" altLang="zh-TW"/>
              <a:t>all multimodal.</a:t>
            </a:r>
            <a:endParaRPr kumimoji="1" lang="en-US" altLang="zh-TW" dirty="0"/>
          </a:p>
          <a:p>
            <a:r>
              <a:rPr kumimoji="1" lang="en-US" altLang="zh-TW" dirty="0"/>
              <a:t>We roughly divide translation into two categories: one with only color changes, and one with shape variation.</a:t>
            </a:r>
          </a:p>
          <a:p>
            <a:r>
              <a:rPr kumimoji="1" lang="en-US" altLang="zh-TW" dirty="0"/>
              <a:t>Our model performs well on both cases.</a:t>
            </a:r>
          </a:p>
          <a:p>
            <a:r>
              <a:rPr kumimoji="1" lang="en-US" altLang="zh-TW" dirty="0"/>
              <a:t>We first show the color changes cases, including seasonal changes, winter to summer, and translation from real image to artwork.</a:t>
            </a:r>
          </a:p>
        </p:txBody>
      </p:sp>
      <p:sp>
        <p:nvSpPr>
          <p:cNvPr id="4" name="投影片編號版面配置區 3"/>
          <p:cNvSpPr>
            <a:spLocks noGrp="1"/>
          </p:cNvSpPr>
          <p:nvPr>
            <p:ph type="sldNum" sz="quarter" idx="10"/>
          </p:nvPr>
        </p:nvSpPr>
        <p:spPr/>
        <p:txBody>
          <a:bodyPr/>
          <a:lstStyle/>
          <a:p>
            <a:fld id="{0CC92F41-446F-244E-95D1-1C45CC4A4567}" type="slidenum">
              <a:rPr kumimoji="1" lang="zh-TW" altLang="en-US" smtClean="0"/>
              <a:t>11</a:t>
            </a:fld>
            <a:endParaRPr kumimoji="1" lang="zh-TW" altLang="en-US"/>
          </a:p>
        </p:txBody>
      </p:sp>
    </p:spTree>
    <p:extLst>
      <p:ext uri="{BB962C8B-B14F-4D97-AF65-F5344CB8AC3E}">
        <p14:creationId xmlns:p14="http://schemas.microsoft.com/office/powerpoint/2010/main" val="3830278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Then we show two shape variations cases.</a:t>
            </a:r>
          </a:p>
          <a:p>
            <a:r>
              <a:rPr kumimoji="1" lang="en-US" altLang="zh-TW" dirty="0"/>
              <a:t>Photo portrait to artwork portrait.</a:t>
            </a:r>
          </a:p>
          <a:p>
            <a:r>
              <a:rPr kumimoji="1" lang="en-US" altLang="zh-TW" dirty="0"/>
              <a:t>Cat to dog</a:t>
            </a:r>
            <a:endParaRPr kumimoji="1" lang="zh-TW" altLang="en-US" dirty="0"/>
          </a:p>
        </p:txBody>
      </p:sp>
      <p:sp>
        <p:nvSpPr>
          <p:cNvPr id="4" name="投影片編號版面配置區 3"/>
          <p:cNvSpPr>
            <a:spLocks noGrp="1"/>
          </p:cNvSpPr>
          <p:nvPr>
            <p:ph type="sldNum" sz="quarter" idx="10"/>
          </p:nvPr>
        </p:nvSpPr>
        <p:spPr/>
        <p:txBody>
          <a:bodyPr/>
          <a:lstStyle/>
          <a:p>
            <a:fld id="{0CC92F41-446F-244E-95D1-1C45CC4A4567}" type="slidenum">
              <a:rPr kumimoji="1" lang="zh-TW" altLang="en-US" smtClean="0"/>
              <a:t>12</a:t>
            </a:fld>
            <a:endParaRPr kumimoji="1" lang="zh-TW" altLang="en-US"/>
          </a:p>
        </p:txBody>
      </p:sp>
    </p:spTree>
    <p:extLst>
      <p:ext uri="{BB962C8B-B14F-4D97-AF65-F5344CB8AC3E}">
        <p14:creationId xmlns:p14="http://schemas.microsoft.com/office/powerpoint/2010/main" val="240056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We can perform example-guided translation.</a:t>
            </a:r>
          </a:p>
          <a:p>
            <a:r>
              <a:rPr kumimoji="1" lang="en-US" altLang="zh-TW" dirty="0"/>
              <a:t>One domain provides content, the other provides attribute.</a:t>
            </a:r>
          </a:p>
          <a:p>
            <a:r>
              <a:rPr kumimoji="1" lang="en-US" altLang="zh-TW" dirty="0"/>
              <a:t>The translation results will contain desired attribute</a:t>
            </a:r>
            <a:endParaRPr kumimoji="1" lang="zh-TW" altLang="en-US" dirty="0"/>
          </a:p>
        </p:txBody>
      </p:sp>
      <p:sp>
        <p:nvSpPr>
          <p:cNvPr id="4" name="投影片編號版面配置區 3"/>
          <p:cNvSpPr>
            <a:spLocks noGrp="1"/>
          </p:cNvSpPr>
          <p:nvPr>
            <p:ph type="sldNum" sz="quarter" idx="10"/>
          </p:nvPr>
        </p:nvSpPr>
        <p:spPr/>
        <p:txBody>
          <a:bodyPr/>
          <a:lstStyle/>
          <a:p>
            <a:fld id="{0CC92F41-446F-244E-95D1-1C45CC4A4567}" type="slidenum">
              <a:rPr kumimoji="1" lang="zh-TW" altLang="en-US" smtClean="0"/>
              <a:t>13</a:t>
            </a:fld>
            <a:endParaRPr kumimoji="1" lang="zh-TW" altLang="en-US"/>
          </a:p>
        </p:txBody>
      </p:sp>
    </p:spTree>
    <p:extLst>
      <p:ext uri="{BB962C8B-B14F-4D97-AF65-F5344CB8AC3E}">
        <p14:creationId xmlns:p14="http://schemas.microsoft.com/office/powerpoint/2010/main" val="757817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Since the content space is shared between two domains, we can even perform translation within the same domain.</a:t>
            </a:r>
          </a:p>
          <a:p>
            <a:r>
              <a:rPr kumimoji="1" lang="en-US" altLang="zh-TW" dirty="0"/>
              <a:t>one image provides content, the other provides attribute</a:t>
            </a:r>
          </a:p>
          <a:p>
            <a:r>
              <a:rPr kumimoji="1" lang="en-US" altLang="zh-TW" dirty="0"/>
              <a:t>The content and attribute come from the same domain. Then we perform the translation</a:t>
            </a:r>
          </a:p>
          <a:p>
            <a:r>
              <a:rPr kumimoji="1" lang="en-US" altLang="zh-TW" dirty="0"/>
              <a:t>Note that we do not include this translation during training.</a:t>
            </a:r>
            <a:endParaRPr kumimoji="1" lang="zh-TW" altLang="en-US" dirty="0"/>
          </a:p>
        </p:txBody>
      </p:sp>
      <p:sp>
        <p:nvSpPr>
          <p:cNvPr id="4" name="投影片編號版面配置區 3"/>
          <p:cNvSpPr>
            <a:spLocks noGrp="1"/>
          </p:cNvSpPr>
          <p:nvPr>
            <p:ph type="sldNum" sz="quarter" idx="10"/>
          </p:nvPr>
        </p:nvSpPr>
        <p:spPr/>
        <p:txBody>
          <a:bodyPr/>
          <a:lstStyle/>
          <a:p>
            <a:fld id="{0CC92F41-446F-244E-95D1-1C45CC4A4567}" type="slidenum">
              <a:rPr kumimoji="1" lang="zh-TW" altLang="en-US" smtClean="0"/>
              <a:t>14</a:t>
            </a:fld>
            <a:endParaRPr kumimoji="1" lang="zh-TW" altLang="en-US"/>
          </a:p>
        </p:txBody>
      </p:sp>
    </p:spTree>
    <p:extLst>
      <p:ext uri="{BB962C8B-B14F-4D97-AF65-F5344CB8AC3E}">
        <p14:creationId xmlns:p14="http://schemas.microsoft.com/office/powerpoint/2010/main" val="59417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We compare our method with several baseline. First, inject additional noise vectors into </a:t>
            </a:r>
            <a:r>
              <a:rPr kumimoji="1" lang="en-US" altLang="zh-TW" dirty="0" err="1"/>
              <a:t>CylcleGAN</a:t>
            </a:r>
            <a:r>
              <a:rPr kumimoji="1" lang="en-US" altLang="zh-TW" dirty="0"/>
              <a:t>. However, without explicit constraints on the additional noise vectors, </a:t>
            </a:r>
            <a:r>
              <a:rPr kumimoji="1" lang="en-US" altLang="zh-TW" dirty="0" err="1"/>
              <a:t>CycleGAN</a:t>
            </a:r>
            <a:r>
              <a:rPr kumimoji="1" lang="en-US" altLang="zh-TW" dirty="0"/>
              <a:t> will ignore the </a:t>
            </a:r>
            <a:r>
              <a:rPr kumimoji="1" lang="en-US" altLang="zh-TW" dirty="0" err="1"/>
              <a:t>additonal</a:t>
            </a:r>
            <a:r>
              <a:rPr kumimoji="1" lang="en-US" altLang="zh-TW" dirty="0"/>
              <a:t> vector. Second, we generate pseudo-paired data by </a:t>
            </a:r>
            <a:r>
              <a:rPr kumimoji="1" lang="en-US" altLang="zh-TW" dirty="0" err="1"/>
              <a:t>CycleGAN</a:t>
            </a:r>
            <a:r>
              <a:rPr kumimoji="1" lang="en-US" altLang="zh-TW" dirty="0"/>
              <a:t> and train with </a:t>
            </a:r>
            <a:r>
              <a:rPr kumimoji="1" lang="en-US" altLang="zh-TW" dirty="0" err="1"/>
              <a:t>BicycleGAN</a:t>
            </a:r>
            <a:r>
              <a:rPr kumimoji="1" lang="en-US" altLang="zh-TW" dirty="0"/>
              <a:t>. It does show variation, however, since </a:t>
            </a:r>
            <a:r>
              <a:rPr kumimoji="1" lang="en-US" altLang="zh-TW" dirty="0" err="1"/>
              <a:t>CycleGAN</a:t>
            </a:r>
            <a:r>
              <a:rPr kumimoji="1" lang="en-US" altLang="zh-TW" dirty="0"/>
              <a:t> itself suffers from mode collapse to some extent, the variation is limited.  And the quality of the pseudo-</a:t>
            </a:r>
            <a:r>
              <a:rPr kumimoji="1" lang="en-US" altLang="zh-TW" dirty="0" err="1"/>
              <a:t>groundtruth</a:t>
            </a:r>
            <a:r>
              <a:rPr kumimoji="1" lang="en-US" altLang="zh-TW" dirty="0"/>
              <a:t> is not uniformly well, the translation results have some detailed artifacts.</a:t>
            </a:r>
            <a:endParaRPr kumimoji="1" lang="zh-TW" altLang="en-US" dirty="0"/>
          </a:p>
        </p:txBody>
      </p:sp>
      <p:sp>
        <p:nvSpPr>
          <p:cNvPr id="4" name="投影片編號版面配置區 3"/>
          <p:cNvSpPr>
            <a:spLocks noGrp="1"/>
          </p:cNvSpPr>
          <p:nvPr>
            <p:ph type="sldNum" sz="quarter" idx="10"/>
          </p:nvPr>
        </p:nvSpPr>
        <p:spPr/>
        <p:txBody>
          <a:bodyPr/>
          <a:lstStyle/>
          <a:p>
            <a:fld id="{0CC92F41-446F-244E-95D1-1C45CC4A4567}" type="slidenum">
              <a:rPr kumimoji="1" lang="zh-TW" altLang="en-US" smtClean="0"/>
              <a:t>15</a:t>
            </a:fld>
            <a:endParaRPr kumimoji="1" lang="zh-TW" altLang="en-US"/>
          </a:p>
        </p:txBody>
      </p:sp>
    </p:spTree>
    <p:extLst>
      <p:ext uri="{BB962C8B-B14F-4D97-AF65-F5344CB8AC3E}">
        <p14:creationId xmlns:p14="http://schemas.microsoft.com/office/powerpoint/2010/main" val="3312289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We evaluate the realism by user study. We provide two images and ask user “which image is more realistic. The left hand side is the comparison of other methods with our model. The bar shows the percentage of preference in comparisons. The right hand side is the comparison with the real image. We perform better than most baseline methods. </a:t>
            </a:r>
            <a:r>
              <a:rPr kumimoji="1" lang="en-US" altLang="zh-TW" dirty="0" err="1"/>
              <a:t>CycleGAN</a:t>
            </a:r>
            <a:r>
              <a:rPr kumimoji="1" lang="en-US" altLang="zh-TW" dirty="0"/>
              <a:t> performs better in quality at the cost of </a:t>
            </a:r>
            <a:r>
              <a:rPr kumimoji="1" lang="en-US" altLang="zh-TW" dirty="0" err="1"/>
              <a:t>diverisy</a:t>
            </a:r>
            <a:r>
              <a:rPr kumimoji="1" lang="en-US" altLang="zh-TW" dirty="0"/>
              <a:t>.</a:t>
            </a:r>
            <a:endParaRPr kumimoji="1" lang="zh-TW" altLang="en-US" dirty="0"/>
          </a:p>
        </p:txBody>
      </p:sp>
      <p:sp>
        <p:nvSpPr>
          <p:cNvPr id="4" name="投影片編號版面配置區 3"/>
          <p:cNvSpPr>
            <a:spLocks noGrp="1"/>
          </p:cNvSpPr>
          <p:nvPr>
            <p:ph type="sldNum" sz="quarter" idx="10"/>
          </p:nvPr>
        </p:nvSpPr>
        <p:spPr/>
        <p:txBody>
          <a:bodyPr/>
          <a:lstStyle/>
          <a:p>
            <a:fld id="{0CC92F41-446F-244E-95D1-1C45CC4A4567}" type="slidenum">
              <a:rPr kumimoji="1" lang="zh-TW" altLang="en-US" smtClean="0"/>
              <a:t>16</a:t>
            </a:fld>
            <a:endParaRPr kumimoji="1" lang="zh-TW" altLang="en-US"/>
          </a:p>
        </p:txBody>
      </p:sp>
    </p:spTree>
    <p:extLst>
      <p:ext uri="{BB962C8B-B14F-4D97-AF65-F5344CB8AC3E}">
        <p14:creationId xmlns:p14="http://schemas.microsoft.com/office/powerpoint/2010/main" val="892451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We evaluate diversity with the LPIPS metric. </a:t>
            </a:r>
          </a:p>
          <a:p>
            <a:r>
              <a:rPr kumimoji="1" lang="en-US" altLang="zh-TW" dirty="0"/>
              <a:t>It can be viewed as the average feature distance within a collection of images.</a:t>
            </a:r>
          </a:p>
          <a:p>
            <a:r>
              <a:rPr kumimoji="1" lang="en-US" altLang="zh-TW" dirty="0"/>
              <a:t>Our model outperforms the unimodal methods as well as the baseline multimodal methods.</a:t>
            </a:r>
            <a:endParaRPr kumimoji="1" lang="zh-TW" altLang="en-US" dirty="0"/>
          </a:p>
        </p:txBody>
      </p:sp>
      <p:sp>
        <p:nvSpPr>
          <p:cNvPr id="4" name="投影片編號版面配置區 3"/>
          <p:cNvSpPr>
            <a:spLocks noGrp="1"/>
          </p:cNvSpPr>
          <p:nvPr>
            <p:ph type="sldNum" sz="quarter" idx="10"/>
          </p:nvPr>
        </p:nvSpPr>
        <p:spPr/>
        <p:txBody>
          <a:bodyPr/>
          <a:lstStyle/>
          <a:p>
            <a:fld id="{0CC92F41-446F-244E-95D1-1C45CC4A4567}" type="slidenum">
              <a:rPr kumimoji="1" lang="zh-TW" altLang="en-US" smtClean="0"/>
              <a:t>17</a:t>
            </a:fld>
            <a:endParaRPr kumimoji="1" lang="zh-TW" altLang="en-US"/>
          </a:p>
        </p:txBody>
      </p:sp>
    </p:spTree>
    <p:extLst>
      <p:ext uri="{BB962C8B-B14F-4D97-AF65-F5344CB8AC3E}">
        <p14:creationId xmlns:p14="http://schemas.microsoft.com/office/powerpoint/2010/main" val="1687850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Now, we demonstrate the importance of the content discriminator.</a:t>
            </a:r>
          </a:p>
          <a:p>
            <a:r>
              <a:rPr kumimoji="1" lang="en-US" altLang="zh-TW" dirty="0"/>
              <a:t>Qualitatively, the model can still generate diverse images without the content discriminator, however, without the help of the content discriminator to disentangle the domain-invariant content and domain-specific attribute, the model fails to capture desirable details, like color of tree and sky, it can only perform global color variation.</a:t>
            </a:r>
          </a:p>
          <a:p>
            <a:r>
              <a:rPr kumimoji="1" lang="en-US" altLang="zh-TW" dirty="0"/>
              <a:t>Quantitatively, our model is more realistic and more diverse with the help of the content discriminator.</a:t>
            </a:r>
            <a:endParaRPr kumimoji="1" lang="zh-TW" altLang="en-US" dirty="0"/>
          </a:p>
        </p:txBody>
      </p:sp>
      <p:sp>
        <p:nvSpPr>
          <p:cNvPr id="4" name="投影片編號版面配置區 3"/>
          <p:cNvSpPr>
            <a:spLocks noGrp="1"/>
          </p:cNvSpPr>
          <p:nvPr>
            <p:ph type="sldNum" sz="quarter" idx="10"/>
          </p:nvPr>
        </p:nvSpPr>
        <p:spPr/>
        <p:txBody>
          <a:bodyPr/>
          <a:lstStyle/>
          <a:p>
            <a:fld id="{0CC92F41-446F-244E-95D1-1C45CC4A4567}" type="slidenum">
              <a:rPr kumimoji="1" lang="zh-TW" altLang="en-US" smtClean="0"/>
              <a:t>18</a:t>
            </a:fld>
            <a:endParaRPr kumimoji="1" lang="zh-TW" altLang="en-US"/>
          </a:p>
        </p:txBody>
      </p:sp>
    </p:spTree>
    <p:extLst>
      <p:ext uri="{BB962C8B-B14F-4D97-AF65-F5344CB8AC3E}">
        <p14:creationId xmlns:p14="http://schemas.microsoft.com/office/powerpoint/2010/main" val="446430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Image to image translation aims to learn the mapping between two visual domains.</a:t>
            </a:r>
          </a:p>
          <a:p>
            <a:r>
              <a:rPr kumimoji="1" lang="en-US" altLang="zh-TW" dirty="0"/>
              <a:t>For ex, colorization, we learn to map gray to color images.  Image synthesis, we learn to map semantic label to real image</a:t>
            </a:r>
          </a:p>
          <a:p>
            <a:r>
              <a:rPr kumimoji="1" lang="en-US" altLang="zh-TW" dirty="0"/>
              <a:t>We can even learn the mapping for two domains that corresponding data does not exist, for ex, horse to zebra</a:t>
            </a:r>
            <a:endParaRPr kumimoji="1" lang="zh-TW" altLang="en-US" dirty="0"/>
          </a:p>
        </p:txBody>
      </p:sp>
      <p:sp>
        <p:nvSpPr>
          <p:cNvPr id="4" name="投影片編號版面配置區 3"/>
          <p:cNvSpPr>
            <a:spLocks noGrp="1"/>
          </p:cNvSpPr>
          <p:nvPr>
            <p:ph type="sldNum" sz="quarter" idx="10"/>
          </p:nvPr>
        </p:nvSpPr>
        <p:spPr/>
        <p:txBody>
          <a:bodyPr/>
          <a:lstStyle/>
          <a:p>
            <a:fld id="{0CC92F41-446F-244E-95D1-1C45CC4A4567}" type="slidenum">
              <a:rPr kumimoji="1" lang="zh-TW" altLang="en-US" smtClean="0"/>
              <a:t>1</a:t>
            </a:fld>
            <a:endParaRPr kumimoji="1" lang="zh-TW" altLang="en-US"/>
          </a:p>
        </p:txBody>
      </p:sp>
    </p:spTree>
    <p:extLst>
      <p:ext uri="{BB962C8B-B14F-4D97-AF65-F5344CB8AC3E}">
        <p14:creationId xmlns:p14="http://schemas.microsoft.com/office/powerpoint/2010/main" val="1654928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Recently, there are some concurrent work proposes similar idea despite some interesting differences.</a:t>
            </a:r>
          </a:p>
          <a:p>
            <a:r>
              <a:rPr kumimoji="1" lang="en-US" altLang="zh-TW" dirty="0"/>
              <a:t>We encourage everyone to check them up to have better understanding on this topic.</a:t>
            </a:r>
            <a:endParaRPr kumimoji="1" lang="zh-TW" altLang="en-US" dirty="0"/>
          </a:p>
        </p:txBody>
      </p:sp>
      <p:sp>
        <p:nvSpPr>
          <p:cNvPr id="4" name="投影片編號版面配置區 3"/>
          <p:cNvSpPr>
            <a:spLocks noGrp="1"/>
          </p:cNvSpPr>
          <p:nvPr>
            <p:ph type="sldNum" sz="quarter" idx="10"/>
          </p:nvPr>
        </p:nvSpPr>
        <p:spPr/>
        <p:txBody>
          <a:bodyPr/>
          <a:lstStyle/>
          <a:p>
            <a:fld id="{0CC92F41-446F-244E-95D1-1C45CC4A4567}" type="slidenum">
              <a:rPr kumimoji="1" lang="zh-TW" altLang="en-US" smtClean="0"/>
              <a:t>19</a:t>
            </a:fld>
            <a:endParaRPr kumimoji="1" lang="zh-TW" altLang="en-US"/>
          </a:p>
        </p:txBody>
      </p:sp>
    </p:spTree>
    <p:extLst>
      <p:ext uri="{BB962C8B-B14F-4D97-AF65-F5344CB8AC3E}">
        <p14:creationId xmlns:p14="http://schemas.microsoft.com/office/powerpoint/2010/main" val="2629923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In conclusion, we propose to leverage disentangled representation with the help of cross-cycle consistency to achieve diverse image-to-image translation with unpaired data.</a:t>
            </a:r>
            <a:endParaRPr kumimoji="1" lang="zh-TW" altLang="en-US" dirty="0"/>
          </a:p>
        </p:txBody>
      </p:sp>
      <p:sp>
        <p:nvSpPr>
          <p:cNvPr id="4" name="投影片編號版面配置區 3"/>
          <p:cNvSpPr>
            <a:spLocks noGrp="1"/>
          </p:cNvSpPr>
          <p:nvPr>
            <p:ph type="sldNum" sz="quarter" idx="10"/>
          </p:nvPr>
        </p:nvSpPr>
        <p:spPr/>
        <p:txBody>
          <a:bodyPr/>
          <a:lstStyle/>
          <a:p>
            <a:fld id="{0CC92F41-446F-244E-95D1-1C45CC4A4567}" type="slidenum">
              <a:rPr kumimoji="1" lang="zh-TW" altLang="en-US" smtClean="0"/>
              <a:t>20</a:t>
            </a:fld>
            <a:endParaRPr kumimoji="1" lang="zh-TW" altLang="en-US"/>
          </a:p>
        </p:txBody>
      </p:sp>
    </p:spTree>
    <p:extLst>
      <p:ext uri="{BB962C8B-B14F-4D97-AF65-F5344CB8AC3E}">
        <p14:creationId xmlns:p14="http://schemas.microsoft.com/office/powerpoint/2010/main" val="3774355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Thank you for your attention.</a:t>
            </a:r>
          </a:p>
          <a:p>
            <a:r>
              <a:rPr kumimoji="1" lang="en-US" altLang="zh-TW" dirty="0"/>
              <a:t>Code and data are available.</a:t>
            </a:r>
          </a:p>
          <a:p>
            <a:r>
              <a:rPr kumimoji="1" lang="en-US" altLang="zh-TW" dirty="0"/>
              <a:t>Please visit us in the poster session, our poster number is 89</a:t>
            </a:r>
            <a:endParaRPr kumimoji="1" lang="zh-TW" altLang="en-US" dirty="0"/>
          </a:p>
        </p:txBody>
      </p:sp>
      <p:sp>
        <p:nvSpPr>
          <p:cNvPr id="4" name="投影片編號版面配置區 3"/>
          <p:cNvSpPr>
            <a:spLocks noGrp="1"/>
          </p:cNvSpPr>
          <p:nvPr>
            <p:ph type="sldNum" sz="quarter" idx="10"/>
          </p:nvPr>
        </p:nvSpPr>
        <p:spPr/>
        <p:txBody>
          <a:bodyPr/>
          <a:lstStyle/>
          <a:p>
            <a:fld id="{0CC92F41-446F-244E-95D1-1C45CC4A4567}" type="slidenum">
              <a:rPr kumimoji="1" lang="zh-TW" altLang="en-US" smtClean="0"/>
              <a:t>21</a:t>
            </a:fld>
            <a:endParaRPr kumimoji="1" lang="zh-TW" altLang="en-US"/>
          </a:p>
        </p:txBody>
      </p:sp>
    </p:spTree>
    <p:extLst>
      <p:ext uri="{BB962C8B-B14F-4D97-AF65-F5344CB8AC3E}">
        <p14:creationId xmlns:p14="http://schemas.microsoft.com/office/powerpoint/2010/main" val="1282099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There are some challenges in image2image translation. </a:t>
            </a:r>
          </a:p>
          <a:p>
            <a:r>
              <a:rPr kumimoji="1" lang="en-US" altLang="zh-TW" dirty="0"/>
              <a:t>First, although some translation can be learned with paired data, but in most cases, paired training data is scarce, or even does not exist.</a:t>
            </a:r>
          </a:p>
          <a:p>
            <a:r>
              <a:rPr kumimoji="1" lang="en-US" altLang="zh-TW" dirty="0"/>
              <a:t>Second, no matter the data is paired or not, most translations are in nature multimodal, that is, one-to-many mapping.</a:t>
            </a:r>
            <a:endParaRPr kumimoji="1" lang="zh-TW" altLang="en-US" dirty="0"/>
          </a:p>
        </p:txBody>
      </p:sp>
      <p:sp>
        <p:nvSpPr>
          <p:cNvPr id="4" name="投影片編號版面配置區 3"/>
          <p:cNvSpPr>
            <a:spLocks noGrp="1"/>
          </p:cNvSpPr>
          <p:nvPr>
            <p:ph type="sldNum" sz="quarter" idx="10"/>
          </p:nvPr>
        </p:nvSpPr>
        <p:spPr/>
        <p:txBody>
          <a:bodyPr/>
          <a:lstStyle/>
          <a:p>
            <a:fld id="{0CC92F41-446F-244E-95D1-1C45CC4A4567}" type="slidenum">
              <a:rPr kumimoji="1" lang="zh-TW" altLang="en-US" smtClean="0"/>
              <a:t>2</a:t>
            </a:fld>
            <a:endParaRPr kumimoji="1" lang="zh-TW" altLang="en-US"/>
          </a:p>
        </p:txBody>
      </p:sp>
    </p:spTree>
    <p:extLst>
      <p:ext uri="{BB962C8B-B14F-4D97-AF65-F5344CB8AC3E}">
        <p14:creationId xmlns:p14="http://schemas.microsoft.com/office/powerpoint/2010/main" val="2824612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I will introduce how previous work deals with these two challenges. First, let’s put aside all constraints. Assuming we have paired data, we can ask the model to learn the mapping function. The model can be trained with adversarial loss that a  discriminator attempts to discriminate the pair is real or fake. We can illustrate the translation by this. It encodes the source domain onto a latent space,  then decodes it to the target domain</a:t>
            </a:r>
          </a:p>
        </p:txBody>
      </p:sp>
      <p:sp>
        <p:nvSpPr>
          <p:cNvPr id="4" name="投影片編號版面配置區 3"/>
          <p:cNvSpPr>
            <a:spLocks noGrp="1"/>
          </p:cNvSpPr>
          <p:nvPr>
            <p:ph type="sldNum" sz="quarter" idx="10"/>
          </p:nvPr>
        </p:nvSpPr>
        <p:spPr/>
        <p:txBody>
          <a:bodyPr/>
          <a:lstStyle/>
          <a:p>
            <a:fld id="{0CC92F41-446F-244E-95D1-1C45CC4A4567}" type="slidenum">
              <a:rPr kumimoji="1" lang="zh-TW" altLang="en-US" smtClean="0"/>
              <a:t>3</a:t>
            </a:fld>
            <a:endParaRPr kumimoji="1" lang="zh-TW" altLang="en-US"/>
          </a:p>
        </p:txBody>
      </p:sp>
    </p:spTree>
    <p:extLst>
      <p:ext uri="{BB962C8B-B14F-4D97-AF65-F5344CB8AC3E}">
        <p14:creationId xmlns:p14="http://schemas.microsoft.com/office/powerpoint/2010/main" val="4274200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Now, in many cases, the training data is unpaired. What can we do? </a:t>
            </a:r>
          </a:p>
          <a:p>
            <a:r>
              <a:rPr kumimoji="1" lang="en-US" altLang="zh-TW" dirty="0"/>
              <a:t>We first perform forward translation just like the previous paired case. And then we perform the backward translation. </a:t>
            </a:r>
          </a:p>
          <a:p>
            <a:r>
              <a:rPr kumimoji="1" lang="en-US" altLang="zh-TW" dirty="0"/>
              <a:t>we can train the model with cycle consistency, that is, reconstruction loss.</a:t>
            </a:r>
          </a:p>
          <a:p>
            <a:r>
              <a:rPr kumimoji="1" lang="en-US" altLang="zh-TW" dirty="0"/>
              <a:t>It can be illustrated like this. It includes the forward encoding-decoding, and backward encoding-decoding. Some work makes an assumption that the latent space is shared</a:t>
            </a:r>
            <a:endParaRPr kumimoji="1" lang="zh-TW" altLang="en-US" dirty="0"/>
          </a:p>
        </p:txBody>
      </p:sp>
      <p:sp>
        <p:nvSpPr>
          <p:cNvPr id="4" name="投影片編號版面配置區 3"/>
          <p:cNvSpPr>
            <a:spLocks noGrp="1"/>
          </p:cNvSpPr>
          <p:nvPr>
            <p:ph type="sldNum" sz="quarter" idx="10"/>
          </p:nvPr>
        </p:nvSpPr>
        <p:spPr/>
        <p:txBody>
          <a:bodyPr/>
          <a:lstStyle/>
          <a:p>
            <a:fld id="{0CC92F41-446F-244E-95D1-1C45CC4A4567}" type="slidenum">
              <a:rPr kumimoji="1" lang="zh-TW" altLang="en-US" smtClean="0"/>
              <a:t>4</a:t>
            </a:fld>
            <a:endParaRPr kumimoji="1" lang="zh-TW" altLang="en-US"/>
          </a:p>
        </p:txBody>
      </p:sp>
    </p:spTree>
    <p:extLst>
      <p:ext uri="{BB962C8B-B14F-4D97-AF65-F5344CB8AC3E}">
        <p14:creationId xmlns:p14="http://schemas.microsoft.com/office/powerpoint/2010/main" val="2993163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Now, let’s see how to tackle the multimodal constraints. Assuming we have paired training data. </a:t>
            </a:r>
          </a:p>
          <a:p>
            <a:r>
              <a:rPr kumimoji="1" lang="en-US" altLang="zh-TW" dirty="0"/>
              <a:t>One domain provides shared information between domains, like contour and shape. The other domain provides style information, like color.</a:t>
            </a:r>
          </a:p>
          <a:p>
            <a:r>
              <a:rPr kumimoji="1" lang="en-US" altLang="zh-TW" dirty="0"/>
              <a:t>These two components are used to reconstruct the target images. It can be illustrated like this, it augments an additional space for the target domain.</a:t>
            </a:r>
            <a:endParaRPr kumimoji="1" lang="zh-TW" altLang="en-US" dirty="0"/>
          </a:p>
        </p:txBody>
      </p:sp>
      <p:sp>
        <p:nvSpPr>
          <p:cNvPr id="4" name="投影片編號版面配置區 3"/>
          <p:cNvSpPr>
            <a:spLocks noGrp="1"/>
          </p:cNvSpPr>
          <p:nvPr>
            <p:ph type="sldNum" sz="quarter" idx="10"/>
          </p:nvPr>
        </p:nvSpPr>
        <p:spPr/>
        <p:txBody>
          <a:bodyPr/>
          <a:lstStyle/>
          <a:p>
            <a:fld id="{0CC92F41-446F-244E-95D1-1C45CC4A4567}" type="slidenum">
              <a:rPr kumimoji="1" lang="zh-TW" altLang="en-US" smtClean="0"/>
              <a:t>5</a:t>
            </a:fld>
            <a:endParaRPr kumimoji="1" lang="zh-TW" altLang="en-US"/>
          </a:p>
        </p:txBody>
      </p:sp>
    </p:spTree>
    <p:extLst>
      <p:ext uri="{BB962C8B-B14F-4D97-AF65-F5344CB8AC3E}">
        <p14:creationId xmlns:p14="http://schemas.microsoft.com/office/powerpoint/2010/main" val="186555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Our model combines the advantages of previous methods and deal with the setting that can generate diverse results with unpaired data. We propose to explicitly disentangle the image representation into a domain-invariant content space, and a domain-specific attribute space. We abbreviate our model as DRIT. Note that although some previous work also uses an augmented space, they do not enforce the disjoint of the content and attribute space. In the following I will explain in details how this disentangled representation can help multimodal mapping as well as training with unpaired data.</a:t>
            </a:r>
            <a:endParaRPr kumimoji="1" lang="zh-TW" altLang="en-US" dirty="0"/>
          </a:p>
        </p:txBody>
      </p:sp>
      <p:sp>
        <p:nvSpPr>
          <p:cNvPr id="4" name="投影片編號版面配置區 3"/>
          <p:cNvSpPr>
            <a:spLocks noGrp="1"/>
          </p:cNvSpPr>
          <p:nvPr>
            <p:ph type="sldNum" sz="quarter" idx="10"/>
          </p:nvPr>
        </p:nvSpPr>
        <p:spPr/>
        <p:txBody>
          <a:bodyPr/>
          <a:lstStyle/>
          <a:p>
            <a:fld id="{0CC92F41-446F-244E-95D1-1C45CC4A4567}" type="slidenum">
              <a:rPr kumimoji="1" lang="zh-TW" altLang="en-US" smtClean="0"/>
              <a:t>6</a:t>
            </a:fld>
            <a:endParaRPr kumimoji="1" lang="zh-TW" altLang="en-US"/>
          </a:p>
        </p:txBody>
      </p:sp>
    </p:spTree>
    <p:extLst>
      <p:ext uri="{BB962C8B-B14F-4D97-AF65-F5344CB8AC3E}">
        <p14:creationId xmlns:p14="http://schemas.microsoft.com/office/powerpoint/2010/main" val="418669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First, let’s revisit the usage of attribute space.</a:t>
            </a:r>
          </a:p>
          <a:p>
            <a:r>
              <a:rPr kumimoji="1" lang="en-US" altLang="zh-TW" dirty="0"/>
              <a:t>Why can additional attribute space help multimodal translation?</a:t>
            </a:r>
          </a:p>
          <a:p>
            <a:r>
              <a:rPr kumimoji="1" lang="en-US" altLang="zh-TW" dirty="0"/>
              <a:t>One domain provides the domain-invariant features, and we can randomly sample in the attribute space to generate diverse results.</a:t>
            </a:r>
            <a:endParaRPr kumimoji="1" lang="zh-TW" altLang="en-US" dirty="0"/>
          </a:p>
        </p:txBody>
      </p:sp>
      <p:sp>
        <p:nvSpPr>
          <p:cNvPr id="4" name="投影片編號版面配置區 3"/>
          <p:cNvSpPr>
            <a:spLocks noGrp="1"/>
          </p:cNvSpPr>
          <p:nvPr>
            <p:ph type="sldNum" sz="quarter" idx="10"/>
          </p:nvPr>
        </p:nvSpPr>
        <p:spPr/>
        <p:txBody>
          <a:bodyPr/>
          <a:lstStyle/>
          <a:p>
            <a:fld id="{0CC92F41-446F-244E-95D1-1C45CC4A4567}" type="slidenum">
              <a:rPr kumimoji="1" lang="zh-TW" altLang="en-US" smtClean="0"/>
              <a:t>7</a:t>
            </a:fld>
            <a:endParaRPr kumimoji="1" lang="zh-TW" altLang="en-US"/>
          </a:p>
        </p:txBody>
      </p:sp>
    </p:spTree>
    <p:extLst>
      <p:ext uri="{BB962C8B-B14F-4D97-AF65-F5344CB8AC3E}">
        <p14:creationId xmlns:p14="http://schemas.microsoft.com/office/powerpoint/2010/main" val="3644082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With the attribute space, we can also perform example-guided translation.</a:t>
            </a:r>
          </a:p>
          <a:p>
            <a:r>
              <a:rPr kumimoji="1" lang="en-US" altLang="zh-TW" dirty="0"/>
              <a:t>Given an image with desired attribute, we can perform translation with the mapped attribute representation.</a:t>
            </a:r>
            <a:endParaRPr kumimoji="1" lang="zh-TW" altLang="en-US" dirty="0"/>
          </a:p>
        </p:txBody>
      </p:sp>
      <p:sp>
        <p:nvSpPr>
          <p:cNvPr id="4" name="投影片編號版面配置區 3"/>
          <p:cNvSpPr>
            <a:spLocks noGrp="1"/>
          </p:cNvSpPr>
          <p:nvPr>
            <p:ph type="sldNum" sz="quarter" idx="10"/>
          </p:nvPr>
        </p:nvSpPr>
        <p:spPr/>
        <p:txBody>
          <a:bodyPr/>
          <a:lstStyle/>
          <a:p>
            <a:fld id="{0CC92F41-446F-244E-95D1-1C45CC4A4567}" type="slidenum">
              <a:rPr kumimoji="1" lang="zh-TW" altLang="en-US" smtClean="0"/>
              <a:t>8</a:t>
            </a:fld>
            <a:endParaRPr kumimoji="1" lang="zh-TW" altLang="en-US"/>
          </a:p>
        </p:txBody>
      </p:sp>
    </p:spTree>
    <p:extLst>
      <p:ext uri="{BB962C8B-B14F-4D97-AF65-F5344CB8AC3E}">
        <p14:creationId xmlns:p14="http://schemas.microsoft.com/office/powerpoint/2010/main" val="138122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B4008E9-5ADF-184D-A7F5-EEBAACE507DE}"/>
              </a:ext>
            </a:extLst>
          </p:cNvPr>
          <p:cNvSpPr>
            <a:spLocks noGrp="1"/>
          </p:cNvSpPr>
          <p:nvPr>
            <p:ph type="ctrTitle"/>
          </p:nvPr>
        </p:nvSpPr>
        <p:spPr>
          <a:xfrm>
            <a:off x="1524000" y="1122363"/>
            <a:ext cx="9144000" cy="2387600"/>
          </a:xfrm>
        </p:spPr>
        <p:txBody>
          <a:bodyPr anchor="b"/>
          <a:lstStyle>
            <a:lvl1pPr algn="ctr">
              <a:defRPr sz="6000">
                <a:solidFill>
                  <a:schemeClr val="tx2">
                    <a:lumMod val="75000"/>
                  </a:schemeClr>
                </a:solidFill>
              </a:defRPr>
            </a:lvl1pPr>
          </a:lstStyle>
          <a:p>
            <a:r>
              <a:rPr kumimoji="1" lang="zh-TW" altLang="en-US" dirty="0"/>
              <a:t>按一下以編輯母片標題樣式</a:t>
            </a:r>
          </a:p>
        </p:txBody>
      </p:sp>
      <p:sp>
        <p:nvSpPr>
          <p:cNvPr id="3" name="副標題 2">
            <a:extLst>
              <a:ext uri="{FF2B5EF4-FFF2-40B4-BE49-F238E27FC236}">
                <a16:creationId xmlns:a16="http://schemas.microsoft.com/office/drawing/2014/main" id="{0D89B80E-AC10-F049-A8E0-E89EE00103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TW" altLang="en-US"/>
              <a:t>按一下以編輯母片子標題樣式</a:t>
            </a:r>
          </a:p>
        </p:txBody>
      </p:sp>
      <p:sp>
        <p:nvSpPr>
          <p:cNvPr id="4" name="日期版面配置區 3">
            <a:extLst>
              <a:ext uri="{FF2B5EF4-FFF2-40B4-BE49-F238E27FC236}">
                <a16:creationId xmlns:a16="http://schemas.microsoft.com/office/drawing/2014/main" id="{32FFD09A-27B8-9440-A21E-7B185E8139F1}"/>
              </a:ext>
            </a:extLst>
          </p:cNvPr>
          <p:cNvSpPr>
            <a:spLocks noGrp="1"/>
          </p:cNvSpPr>
          <p:nvPr>
            <p:ph type="dt" sz="half" idx="10"/>
          </p:nvPr>
        </p:nvSpPr>
        <p:spPr/>
        <p:txBody>
          <a:bodyPr/>
          <a:lstStyle/>
          <a:p>
            <a:fld id="{BC768A87-6BB9-D94D-9BC8-E638399E1103}" type="datetime1">
              <a:rPr kumimoji="1" lang="zh-TW" altLang="en-US" smtClean="0"/>
              <a:t>2018/9/7</a:t>
            </a:fld>
            <a:endParaRPr kumimoji="1" lang="zh-TW" altLang="en-US"/>
          </a:p>
        </p:txBody>
      </p:sp>
      <p:sp>
        <p:nvSpPr>
          <p:cNvPr id="5" name="頁尾版面配置區 4">
            <a:extLst>
              <a:ext uri="{FF2B5EF4-FFF2-40B4-BE49-F238E27FC236}">
                <a16:creationId xmlns:a16="http://schemas.microsoft.com/office/drawing/2014/main" id="{E63E5960-270D-034F-8B9E-341A994C3EA9}"/>
              </a:ext>
            </a:extLst>
          </p:cNvPr>
          <p:cNvSpPr>
            <a:spLocks noGrp="1"/>
          </p:cNvSpPr>
          <p:nvPr>
            <p:ph type="ftr" sz="quarter" idx="11"/>
          </p:nvPr>
        </p:nvSpPr>
        <p:spPr/>
        <p:txBody>
          <a:bodyPr/>
          <a:lstStyle/>
          <a:p>
            <a:endParaRPr kumimoji="1" lang="zh-TW" altLang="en-US"/>
          </a:p>
        </p:txBody>
      </p:sp>
    </p:spTree>
    <p:extLst>
      <p:ext uri="{BB962C8B-B14F-4D97-AF65-F5344CB8AC3E}">
        <p14:creationId xmlns:p14="http://schemas.microsoft.com/office/powerpoint/2010/main" val="3243140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90F19A-677A-434D-9785-E159262147E4}"/>
              </a:ext>
            </a:extLst>
          </p:cNvPr>
          <p:cNvSpPr>
            <a:spLocks noGrp="1"/>
          </p:cNvSpPr>
          <p:nvPr>
            <p:ph type="title"/>
          </p:nvPr>
        </p:nvSpPr>
        <p:spPr/>
        <p:txBody>
          <a:bodyPr/>
          <a:lstStyle/>
          <a:p>
            <a:r>
              <a:rPr kumimoji="1" lang="zh-TW" altLang="en-US"/>
              <a:t>按一下以編輯母片標題樣式</a:t>
            </a:r>
          </a:p>
        </p:txBody>
      </p:sp>
      <p:sp>
        <p:nvSpPr>
          <p:cNvPr id="3" name="直排文字版面配置區 2">
            <a:extLst>
              <a:ext uri="{FF2B5EF4-FFF2-40B4-BE49-F238E27FC236}">
                <a16:creationId xmlns:a16="http://schemas.microsoft.com/office/drawing/2014/main" id="{2CBF3ED9-EBC0-6143-AA42-A38F58BB5931}"/>
              </a:ext>
            </a:extLst>
          </p:cNvPr>
          <p:cNvSpPr>
            <a:spLocks noGrp="1"/>
          </p:cNvSpPr>
          <p:nvPr>
            <p:ph type="body" orient="vert" idx="1"/>
          </p:nvPr>
        </p:nvSpPr>
        <p:spPr/>
        <p:txBody>
          <a:bodyPr vert="eaVert"/>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id="{B9FAA66B-CE55-B447-AD74-29174797040E}"/>
              </a:ext>
            </a:extLst>
          </p:cNvPr>
          <p:cNvSpPr>
            <a:spLocks noGrp="1"/>
          </p:cNvSpPr>
          <p:nvPr>
            <p:ph type="dt" sz="half" idx="10"/>
          </p:nvPr>
        </p:nvSpPr>
        <p:spPr/>
        <p:txBody>
          <a:bodyPr/>
          <a:lstStyle/>
          <a:p>
            <a:fld id="{621327DC-0DFB-A44D-9D6F-D45AD71B761F}" type="datetime1">
              <a:rPr kumimoji="1" lang="zh-TW" altLang="en-US" smtClean="0"/>
              <a:t>2018/9/7</a:t>
            </a:fld>
            <a:endParaRPr kumimoji="1" lang="zh-TW" altLang="en-US"/>
          </a:p>
        </p:txBody>
      </p:sp>
      <p:sp>
        <p:nvSpPr>
          <p:cNvPr id="5" name="頁尾版面配置區 4">
            <a:extLst>
              <a:ext uri="{FF2B5EF4-FFF2-40B4-BE49-F238E27FC236}">
                <a16:creationId xmlns:a16="http://schemas.microsoft.com/office/drawing/2014/main" id="{0BA8B3D0-9E45-AF48-9344-315CAE8673C6}"/>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48B2D42F-D40E-9846-8F00-E419256538ED}"/>
              </a:ext>
            </a:extLst>
          </p:cNvPr>
          <p:cNvSpPr>
            <a:spLocks noGrp="1"/>
          </p:cNvSpPr>
          <p:nvPr>
            <p:ph type="sldNum" sz="quarter" idx="12"/>
          </p:nvPr>
        </p:nvSpPr>
        <p:spPr>
          <a:xfrm>
            <a:off x="8610600" y="6356350"/>
            <a:ext cx="2743200" cy="365125"/>
          </a:xfrm>
          <a:prstGeom prst="rect">
            <a:avLst/>
          </a:prstGeom>
        </p:spPr>
        <p:txBody>
          <a:bodyPr/>
          <a:lstStyle/>
          <a:p>
            <a:fld id="{8B53DFEC-A51D-C54B-AF5E-7470F20CC68B}" type="slidenum">
              <a:rPr kumimoji="1" lang="zh-TW" altLang="en-US" smtClean="0"/>
              <a:t>‹#›</a:t>
            </a:fld>
            <a:endParaRPr kumimoji="1" lang="zh-TW" altLang="en-US"/>
          </a:p>
        </p:txBody>
      </p:sp>
    </p:spTree>
    <p:extLst>
      <p:ext uri="{BB962C8B-B14F-4D97-AF65-F5344CB8AC3E}">
        <p14:creationId xmlns:p14="http://schemas.microsoft.com/office/powerpoint/2010/main" val="723136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3F4CB4FB-72BB-BB4F-A285-8E04C4DA83A8}"/>
              </a:ext>
            </a:extLst>
          </p:cNvPr>
          <p:cNvSpPr>
            <a:spLocks noGrp="1"/>
          </p:cNvSpPr>
          <p:nvPr>
            <p:ph type="title" orient="vert"/>
          </p:nvPr>
        </p:nvSpPr>
        <p:spPr>
          <a:xfrm>
            <a:off x="8724900" y="365125"/>
            <a:ext cx="2628900" cy="5811838"/>
          </a:xfrm>
        </p:spPr>
        <p:txBody>
          <a:bodyPr vert="eaVert"/>
          <a:lstStyle/>
          <a:p>
            <a:r>
              <a:rPr kumimoji="1" lang="zh-TW" altLang="en-US"/>
              <a:t>按一下以編輯母片標題樣式</a:t>
            </a:r>
          </a:p>
        </p:txBody>
      </p:sp>
      <p:sp>
        <p:nvSpPr>
          <p:cNvPr id="3" name="直排文字版面配置區 2">
            <a:extLst>
              <a:ext uri="{FF2B5EF4-FFF2-40B4-BE49-F238E27FC236}">
                <a16:creationId xmlns:a16="http://schemas.microsoft.com/office/drawing/2014/main" id="{D080B5EA-189A-474C-826B-E84E110E293C}"/>
              </a:ext>
            </a:extLst>
          </p:cNvPr>
          <p:cNvSpPr>
            <a:spLocks noGrp="1"/>
          </p:cNvSpPr>
          <p:nvPr>
            <p:ph type="body" orient="vert" idx="1"/>
          </p:nvPr>
        </p:nvSpPr>
        <p:spPr>
          <a:xfrm>
            <a:off x="838200" y="365125"/>
            <a:ext cx="7734300" cy="5811838"/>
          </a:xfrm>
        </p:spPr>
        <p:txBody>
          <a:bodyPr vert="eaVert"/>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id="{31364B9A-C521-574F-BC72-385D960AD40F}"/>
              </a:ext>
            </a:extLst>
          </p:cNvPr>
          <p:cNvSpPr>
            <a:spLocks noGrp="1"/>
          </p:cNvSpPr>
          <p:nvPr>
            <p:ph type="dt" sz="half" idx="10"/>
          </p:nvPr>
        </p:nvSpPr>
        <p:spPr/>
        <p:txBody>
          <a:bodyPr/>
          <a:lstStyle/>
          <a:p>
            <a:fld id="{C1B48818-814A-BC4D-BEA4-6EF4BA194E57}" type="datetime1">
              <a:rPr kumimoji="1" lang="zh-TW" altLang="en-US" smtClean="0"/>
              <a:t>2018/9/7</a:t>
            </a:fld>
            <a:endParaRPr kumimoji="1" lang="zh-TW" altLang="en-US"/>
          </a:p>
        </p:txBody>
      </p:sp>
      <p:sp>
        <p:nvSpPr>
          <p:cNvPr id="5" name="頁尾版面配置區 4">
            <a:extLst>
              <a:ext uri="{FF2B5EF4-FFF2-40B4-BE49-F238E27FC236}">
                <a16:creationId xmlns:a16="http://schemas.microsoft.com/office/drawing/2014/main" id="{71242422-3D34-9D4B-9A5A-6689C89BCEBF}"/>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6921ECE3-330C-A34A-B493-83B931407DD0}"/>
              </a:ext>
            </a:extLst>
          </p:cNvPr>
          <p:cNvSpPr>
            <a:spLocks noGrp="1"/>
          </p:cNvSpPr>
          <p:nvPr>
            <p:ph type="sldNum" sz="quarter" idx="12"/>
          </p:nvPr>
        </p:nvSpPr>
        <p:spPr>
          <a:xfrm>
            <a:off x="8610600" y="6356350"/>
            <a:ext cx="2743200" cy="365125"/>
          </a:xfrm>
          <a:prstGeom prst="rect">
            <a:avLst/>
          </a:prstGeom>
        </p:spPr>
        <p:txBody>
          <a:bodyPr/>
          <a:lstStyle/>
          <a:p>
            <a:fld id="{8B53DFEC-A51D-C54B-AF5E-7470F20CC68B}" type="slidenum">
              <a:rPr kumimoji="1" lang="zh-TW" altLang="en-US" smtClean="0"/>
              <a:t>‹#›</a:t>
            </a:fld>
            <a:endParaRPr kumimoji="1" lang="zh-TW" altLang="en-US"/>
          </a:p>
        </p:txBody>
      </p:sp>
    </p:spTree>
    <p:extLst>
      <p:ext uri="{BB962C8B-B14F-4D97-AF65-F5344CB8AC3E}">
        <p14:creationId xmlns:p14="http://schemas.microsoft.com/office/powerpoint/2010/main" val="131185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F2AD75-5FB7-0F4A-B6D6-EC21A70F42CC}"/>
              </a:ext>
            </a:extLst>
          </p:cNvPr>
          <p:cNvSpPr>
            <a:spLocks noGrp="1"/>
          </p:cNvSpPr>
          <p:nvPr>
            <p:ph type="title"/>
          </p:nvPr>
        </p:nvSpPr>
        <p:spPr>
          <a:xfrm>
            <a:off x="838200" y="365125"/>
            <a:ext cx="10515600" cy="981075"/>
          </a:xfrm>
        </p:spPr>
        <p:txBody>
          <a:bodyPr/>
          <a:lstStyle>
            <a:lvl1pPr>
              <a:defRPr>
                <a:solidFill>
                  <a:srgbClr val="002060"/>
                </a:solidFill>
              </a:defRPr>
            </a:lvl1pPr>
          </a:lstStyle>
          <a:p>
            <a:r>
              <a:rPr kumimoji="1" lang="zh-TW" altLang="en-US" dirty="0"/>
              <a:t>按一下以編輯母片標題樣式</a:t>
            </a:r>
          </a:p>
        </p:txBody>
      </p:sp>
      <p:sp>
        <p:nvSpPr>
          <p:cNvPr id="3" name="內容版面配置區 2">
            <a:extLst>
              <a:ext uri="{FF2B5EF4-FFF2-40B4-BE49-F238E27FC236}">
                <a16:creationId xmlns:a16="http://schemas.microsoft.com/office/drawing/2014/main" id="{C2A233C0-9D73-6C4F-97AD-D6FC224ECF0B}"/>
              </a:ext>
            </a:extLst>
          </p:cNvPr>
          <p:cNvSpPr>
            <a:spLocks noGrp="1"/>
          </p:cNvSpPr>
          <p:nvPr>
            <p:ph idx="1"/>
          </p:nvPr>
        </p:nvSpPr>
        <p:spPr>
          <a:xfrm>
            <a:off x="838200" y="1498600"/>
            <a:ext cx="10515600" cy="4678363"/>
          </a:xfrm>
        </p:spPr>
        <p:txBody>
          <a:bodyPr/>
          <a:lstStyle>
            <a:lvl1pPr marL="228600" indent="-228600">
              <a:buFont typeface="Arial" panose="020B0604020202020204" pitchFamily="34" charset="0"/>
              <a:buChar char="•"/>
              <a:defRPr/>
            </a:lvl1pPr>
          </a:lstStyle>
          <a:p>
            <a:r>
              <a:rPr kumimoji="1" lang="zh-TW" altLang="en-US" dirty="0"/>
              <a:t>編輯母片文字樣式
第二層
第三層
第四層
第五層</a:t>
            </a:r>
          </a:p>
        </p:txBody>
      </p:sp>
      <p:sp>
        <p:nvSpPr>
          <p:cNvPr id="4" name="日期版面配置區 3">
            <a:extLst>
              <a:ext uri="{FF2B5EF4-FFF2-40B4-BE49-F238E27FC236}">
                <a16:creationId xmlns:a16="http://schemas.microsoft.com/office/drawing/2014/main" id="{59072199-F20F-F84C-95AB-1A8C6E2D6B1E}"/>
              </a:ext>
            </a:extLst>
          </p:cNvPr>
          <p:cNvSpPr>
            <a:spLocks noGrp="1"/>
          </p:cNvSpPr>
          <p:nvPr>
            <p:ph type="dt" sz="half" idx="10"/>
          </p:nvPr>
        </p:nvSpPr>
        <p:spPr/>
        <p:txBody>
          <a:bodyPr/>
          <a:lstStyle/>
          <a:p>
            <a:fld id="{CC7BD631-8113-0044-ACFE-3862E54A0783}" type="datetime1">
              <a:rPr kumimoji="1" lang="zh-TW" altLang="en-US" smtClean="0"/>
              <a:t>2018/9/7</a:t>
            </a:fld>
            <a:endParaRPr kumimoji="1" lang="zh-TW" altLang="en-US"/>
          </a:p>
        </p:txBody>
      </p:sp>
      <p:sp>
        <p:nvSpPr>
          <p:cNvPr id="5" name="頁尾版面配置區 4">
            <a:extLst>
              <a:ext uri="{FF2B5EF4-FFF2-40B4-BE49-F238E27FC236}">
                <a16:creationId xmlns:a16="http://schemas.microsoft.com/office/drawing/2014/main" id="{A54BC0FB-57F9-7640-91E4-250FFC666457}"/>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A768DA9E-DBF1-5F4B-9A82-9C63339DA3B5}"/>
              </a:ext>
            </a:extLst>
          </p:cNvPr>
          <p:cNvSpPr>
            <a:spLocks noGrp="1"/>
          </p:cNvSpPr>
          <p:nvPr>
            <p:ph type="sldNum" sz="quarter" idx="12"/>
          </p:nvPr>
        </p:nvSpPr>
        <p:spPr>
          <a:xfrm>
            <a:off x="9291600" y="6404400"/>
            <a:ext cx="2743200" cy="365125"/>
          </a:xfrm>
          <a:prstGeom prst="rect">
            <a:avLst/>
          </a:prstGeom>
        </p:spPr>
        <p:txBody>
          <a:bodyPr/>
          <a:lstStyle>
            <a:lvl1pPr>
              <a:defRPr>
                <a:solidFill>
                  <a:schemeClr val="tx1"/>
                </a:solidFill>
              </a:defRPr>
            </a:lvl1pPr>
          </a:lstStyle>
          <a:p>
            <a:fld id="{8B53DFEC-A51D-C54B-AF5E-7470F20CC68B}" type="slidenum">
              <a:rPr kumimoji="1" lang="zh-TW" altLang="en-US" smtClean="0"/>
              <a:pPr/>
              <a:t>‹#›</a:t>
            </a:fld>
            <a:endParaRPr kumimoji="1" lang="zh-TW" altLang="en-US" dirty="0"/>
          </a:p>
        </p:txBody>
      </p:sp>
    </p:spTree>
    <p:extLst>
      <p:ext uri="{BB962C8B-B14F-4D97-AF65-F5344CB8AC3E}">
        <p14:creationId xmlns:p14="http://schemas.microsoft.com/office/powerpoint/2010/main" val="4271971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C37C19C-E76C-764A-80C5-37ADEB72974C}"/>
              </a:ext>
            </a:extLst>
          </p:cNvPr>
          <p:cNvSpPr>
            <a:spLocks noGrp="1"/>
          </p:cNvSpPr>
          <p:nvPr>
            <p:ph type="title"/>
          </p:nvPr>
        </p:nvSpPr>
        <p:spPr>
          <a:xfrm>
            <a:off x="831850" y="1709738"/>
            <a:ext cx="10515600" cy="2852737"/>
          </a:xfrm>
        </p:spPr>
        <p:txBody>
          <a:bodyPr anchor="b"/>
          <a:lstStyle>
            <a:lvl1pPr>
              <a:defRPr sz="6000"/>
            </a:lvl1p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94F0057C-547C-FD4B-829F-EE9AA872AE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id="{20C229EF-3B0C-4E48-A17D-15543FFA9DD8}"/>
              </a:ext>
            </a:extLst>
          </p:cNvPr>
          <p:cNvSpPr>
            <a:spLocks noGrp="1"/>
          </p:cNvSpPr>
          <p:nvPr>
            <p:ph type="dt" sz="half" idx="10"/>
          </p:nvPr>
        </p:nvSpPr>
        <p:spPr/>
        <p:txBody>
          <a:bodyPr/>
          <a:lstStyle/>
          <a:p>
            <a:fld id="{70DD29AD-2FAE-B446-8334-26B797D7D22A}" type="datetime1">
              <a:rPr kumimoji="1" lang="zh-TW" altLang="en-US" smtClean="0"/>
              <a:t>2018/9/7</a:t>
            </a:fld>
            <a:endParaRPr kumimoji="1" lang="zh-TW" altLang="en-US"/>
          </a:p>
        </p:txBody>
      </p:sp>
      <p:sp>
        <p:nvSpPr>
          <p:cNvPr id="5" name="頁尾版面配置區 4">
            <a:extLst>
              <a:ext uri="{FF2B5EF4-FFF2-40B4-BE49-F238E27FC236}">
                <a16:creationId xmlns:a16="http://schemas.microsoft.com/office/drawing/2014/main" id="{F33A0992-9709-F74D-BC52-ECC8CCE0CF67}"/>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C3C2675B-8F65-1644-BC87-FD256C740190}"/>
              </a:ext>
            </a:extLst>
          </p:cNvPr>
          <p:cNvSpPr>
            <a:spLocks noGrp="1"/>
          </p:cNvSpPr>
          <p:nvPr>
            <p:ph type="sldNum" sz="quarter" idx="12"/>
          </p:nvPr>
        </p:nvSpPr>
        <p:spPr>
          <a:xfrm>
            <a:off x="8610600" y="6356350"/>
            <a:ext cx="2743200" cy="365125"/>
          </a:xfrm>
          <a:prstGeom prst="rect">
            <a:avLst/>
          </a:prstGeom>
        </p:spPr>
        <p:txBody>
          <a:bodyPr/>
          <a:lstStyle/>
          <a:p>
            <a:fld id="{8B53DFEC-A51D-C54B-AF5E-7470F20CC68B}" type="slidenum">
              <a:rPr kumimoji="1" lang="zh-TW" altLang="en-US" smtClean="0"/>
              <a:t>‹#›</a:t>
            </a:fld>
            <a:endParaRPr kumimoji="1" lang="zh-TW" altLang="en-US"/>
          </a:p>
        </p:txBody>
      </p:sp>
    </p:spTree>
    <p:extLst>
      <p:ext uri="{BB962C8B-B14F-4D97-AF65-F5344CB8AC3E}">
        <p14:creationId xmlns:p14="http://schemas.microsoft.com/office/powerpoint/2010/main" val="337479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794289-F78D-D446-89F7-57CD69521E45}"/>
              </a:ext>
            </a:extLst>
          </p:cNvPr>
          <p:cNvSpPr>
            <a:spLocks noGrp="1"/>
          </p:cNvSpPr>
          <p:nvPr>
            <p:ph type="title"/>
          </p:nvPr>
        </p:nvSpPr>
        <p:spPr/>
        <p:txBody>
          <a:body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1BE47C0C-3DC2-3A4A-8C96-D0A00519D1A4}"/>
              </a:ext>
            </a:extLst>
          </p:cNvPr>
          <p:cNvSpPr>
            <a:spLocks noGrp="1"/>
          </p:cNvSpPr>
          <p:nvPr>
            <p:ph sz="half" idx="1"/>
          </p:nvPr>
        </p:nvSpPr>
        <p:spPr>
          <a:xfrm>
            <a:off x="838200" y="1825625"/>
            <a:ext cx="5181600" cy="4351338"/>
          </a:xfrm>
        </p:spPr>
        <p:txBody>
          <a:bodyPr/>
          <a:lstStyle/>
          <a:p>
            <a:r>
              <a:rPr kumimoji="1" lang="zh-TW" altLang="en-US"/>
              <a:t>編輯母片文字樣式
第二層
第三層
第四層
第五層</a:t>
            </a:r>
          </a:p>
        </p:txBody>
      </p:sp>
      <p:sp>
        <p:nvSpPr>
          <p:cNvPr id="4" name="內容版面配置區 3">
            <a:extLst>
              <a:ext uri="{FF2B5EF4-FFF2-40B4-BE49-F238E27FC236}">
                <a16:creationId xmlns:a16="http://schemas.microsoft.com/office/drawing/2014/main" id="{DD5CAE93-1BBD-0A47-BE53-DF8367CF8BC7}"/>
              </a:ext>
            </a:extLst>
          </p:cNvPr>
          <p:cNvSpPr>
            <a:spLocks noGrp="1"/>
          </p:cNvSpPr>
          <p:nvPr>
            <p:ph sz="half" idx="2"/>
          </p:nvPr>
        </p:nvSpPr>
        <p:spPr>
          <a:xfrm>
            <a:off x="6172200" y="1825625"/>
            <a:ext cx="5181600" cy="4351338"/>
          </a:xfrm>
        </p:spPr>
        <p:txBody>
          <a:bodyPr/>
          <a:lstStyle/>
          <a:p>
            <a:r>
              <a:rPr kumimoji="1" lang="zh-TW" altLang="en-US"/>
              <a:t>編輯母片文字樣式
第二層
第三層
第四層
第五層</a:t>
            </a:r>
          </a:p>
        </p:txBody>
      </p:sp>
      <p:sp>
        <p:nvSpPr>
          <p:cNvPr id="5" name="日期版面配置區 4">
            <a:extLst>
              <a:ext uri="{FF2B5EF4-FFF2-40B4-BE49-F238E27FC236}">
                <a16:creationId xmlns:a16="http://schemas.microsoft.com/office/drawing/2014/main" id="{FC0EC448-9D03-C144-BC3C-9762722D083B}"/>
              </a:ext>
            </a:extLst>
          </p:cNvPr>
          <p:cNvSpPr>
            <a:spLocks noGrp="1"/>
          </p:cNvSpPr>
          <p:nvPr>
            <p:ph type="dt" sz="half" idx="10"/>
          </p:nvPr>
        </p:nvSpPr>
        <p:spPr/>
        <p:txBody>
          <a:bodyPr/>
          <a:lstStyle/>
          <a:p>
            <a:fld id="{CFD88C6D-8C10-1342-BFF8-CACD01BB27B1}" type="datetime1">
              <a:rPr kumimoji="1" lang="zh-TW" altLang="en-US" smtClean="0"/>
              <a:t>2018/9/7</a:t>
            </a:fld>
            <a:endParaRPr kumimoji="1" lang="zh-TW" altLang="en-US"/>
          </a:p>
        </p:txBody>
      </p:sp>
      <p:sp>
        <p:nvSpPr>
          <p:cNvPr id="6" name="頁尾版面配置區 5">
            <a:extLst>
              <a:ext uri="{FF2B5EF4-FFF2-40B4-BE49-F238E27FC236}">
                <a16:creationId xmlns:a16="http://schemas.microsoft.com/office/drawing/2014/main" id="{36C656B4-F52B-9F44-A043-0ED1F6C0FBCF}"/>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F6C95771-12F8-9D43-8C5A-F6E8039FECA1}"/>
              </a:ext>
            </a:extLst>
          </p:cNvPr>
          <p:cNvSpPr>
            <a:spLocks noGrp="1"/>
          </p:cNvSpPr>
          <p:nvPr>
            <p:ph type="sldNum" sz="quarter" idx="12"/>
          </p:nvPr>
        </p:nvSpPr>
        <p:spPr>
          <a:xfrm>
            <a:off x="8610600" y="6356350"/>
            <a:ext cx="2743200" cy="365125"/>
          </a:xfrm>
          <a:prstGeom prst="rect">
            <a:avLst/>
          </a:prstGeom>
        </p:spPr>
        <p:txBody>
          <a:bodyPr/>
          <a:lstStyle/>
          <a:p>
            <a:fld id="{8B53DFEC-A51D-C54B-AF5E-7470F20CC68B}" type="slidenum">
              <a:rPr kumimoji="1" lang="zh-TW" altLang="en-US" smtClean="0"/>
              <a:t>‹#›</a:t>
            </a:fld>
            <a:endParaRPr kumimoji="1" lang="zh-TW" altLang="en-US"/>
          </a:p>
        </p:txBody>
      </p:sp>
    </p:spTree>
    <p:extLst>
      <p:ext uri="{BB962C8B-B14F-4D97-AF65-F5344CB8AC3E}">
        <p14:creationId xmlns:p14="http://schemas.microsoft.com/office/powerpoint/2010/main" val="3470819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7904C71-D2FF-0C4E-84E3-231144A24F04}"/>
              </a:ext>
            </a:extLst>
          </p:cNvPr>
          <p:cNvSpPr>
            <a:spLocks noGrp="1"/>
          </p:cNvSpPr>
          <p:nvPr>
            <p:ph type="title"/>
          </p:nvPr>
        </p:nvSpPr>
        <p:spPr>
          <a:xfrm>
            <a:off x="839788" y="365125"/>
            <a:ext cx="10515600" cy="1325563"/>
          </a:xfrm>
        </p:spPr>
        <p:txBody>
          <a:body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2616CFB0-0F4F-1D4E-94E2-8F2ED2EE97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TW" altLang="en-US"/>
              <a:t>編輯母片文字樣式
第二層
第三層
第四層
第五層</a:t>
            </a:r>
          </a:p>
        </p:txBody>
      </p:sp>
      <p:sp>
        <p:nvSpPr>
          <p:cNvPr id="4" name="內容版面配置區 3">
            <a:extLst>
              <a:ext uri="{FF2B5EF4-FFF2-40B4-BE49-F238E27FC236}">
                <a16:creationId xmlns:a16="http://schemas.microsoft.com/office/drawing/2014/main" id="{4572D2BA-8D30-844F-A0D8-07E9485A8615}"/>
              </a:ext>
            </a:extLst>
          </p:cNvPr>
          <p:cNvSpPr>
            <a:spLocks noGrp="1"/>
          </p:cNvSpPr>
          <p:nvPr>
            <p:ph sz="half" idx="2"/>
          </p:nvPr>
        </p:nvSpPr>
        <p:spPr>
          <a:xfrm>
            <a:off x="839788" y="2505075"/>
            <a:ext cx="5157787" cy="3684588"/>
          </a:xfrm>
        </p:spPr>
        <p:txBody>
          <a:bodyPr/>
          <a:lstStyle/>
          <a:p>
            <a:r>
              <a:rPr kumimoji="1" lang="zh-TW" altLang="en-US"/>
              <a:t>編輯母片文字樣式
第二層
第三層
第四層
第五層</a:t>
            </a:r>
          </a:p>
        </p:txBody>
      </p:sp>
      <p:sp>
        <p:nvSpPr>
          <p:cNvPr id="5" name="文字版面配置區 4">
            <a:extLst>
              <a:ext uri="{FF2B5EF4-FFF2-40B4-BE49-F238E27FC236}">
                <a16:creationId xmlns:a16="http://schemas.microsoft.com/office/drawing/2014/main" id="{83ABA0D2-48D4-BE4A-930C-E949F0C75A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TW" altLang="en-US"/>
              <a:t>編輯母片文字樣式
第二層
第三層
第四層
第五層</a:t>
            </a:r>
          </a:p>
        </p:txBody>
      </p:sp>
      <p:sp>
        <p:nvSpPr>
          <p:cNvPr id="6" name="內容版面配置區 5">
            <a:extLst>
              <a:ext uri="{FF2B5EF4-FFF2-40B4-BE49-F238E27FC236}">
                <a16:creationId xmlns:a16="http://schemas.microsoft.com/office/drawing/2014/main" id="{85A3F35C-0BFE-8C47-8563-754C2A583C93}"/>
              </a:ext>
            </a:extLst>
          </p:cNvPr>
          <p:cNvSpPr>
            <a:spLocks noGrp="1"/>
          </p:cNvSpPr>
          <p:nvPr>
            <p:ph sz="quarter" idx="4"/>
          </p:nvPr>
        </p:nvSpPr>
        <p:spPr>
          <a:xfrm>
            <a:off x="6172200" y="2505075"/>
            <a:ext cx="5183188" cy="3684588"/>
          </a:xfrm>
        </p:spPr>
        <p:txBody>
          <a:bodyPr/>
          <a:lstStyle/>
          <a:p>
            <a:r>
              <a:rPr kumimoji="1" lang="zh-TW" altLang="en-US"/>
              <a:t>編輯母片文字樣式
第二層
第三層
第四層
第五層</a:t>
            </a:r>
          </a:p>
        </p:txBody>
      </p:sp>
      <p:sp>
        <p:nvSpPr>
          <p:cNvPr id="7" name="日期版面配置區 6">
            <a:extLst>
              <a:ext uri="{FF2B5EF4-FFF2-40B4-BE49-F238E27FC236}">
                <a16:creationId xmlns:a16="http://schemas.microsoft.com/office/drawing/2014/main" id="{CA1E1298-A13D-F744-BF56-91BE6DACF3E2}"/>
              </a:ext>
            </a:extLst>
          </p:cNvPr>
          <p:cNvSpPr>
            <a:spLocks noGrp="1"/>
          </p:cNvSpPr>
          <p:nvPr>
            <p:ph type="dt" sz="half" idx="10"/>
          </p:nvPr>
        </p:nvSpPr>
        <p:spPr/>
        <p:txBody>
          <a:bodyPr/>
          <a:lstStyle/>
          <a:p>
            <a:fld id="{6BAA1F04-5FF3-5D4B-BFCA-84F51808B2E0}" type="datetime1">
              <a:rPr kumimoji="1" lang="zh-TW" altLang="en-US" smtClean="0"/>
              <a:t>2018/9/7</a:t>
            </a:fld>
            <a:endParaRPr kumimoji="1" lang="zh-TW" altLang="en-US"/>
          </a:p>
        </p:txBody>
      </p:sp>
      <p:sp>
        <p:nvSpPr>
          <p:cNvPr id="8" name="頁尾版面配置區 7">
            <a:extLst>
              <a:ext uri="{FF2B5EF4-FFF2-40B4-BE49-F238E27FC236}">
                <a16:creationId xmlns:a16="http://schemas.microsoft.com/office/drawing/2014/main" id="{BC310B7F-1E28-8040-8D46-9DDEE239EAC1}"/>
              </a:ext>
            </a:extLst>
          </p:cNvPr>
          <p:cNvSpPr>
            <a:spLocks noGrp="1"/>
          </p:cNvSpPr>
          <p:nvPr>
            <p:ph type="ftr" sz="quarter" idx="11"/>
          </p:nvPr>
        </p:nvSpPr>
        <p:spPr/>
        <p:txBody>
          <a:bodyPr/>
          <a:lstStyle/>
          <a:p>
            <a:endParaRPr kumimoji="1" lang="zh-TW" altLang="en-US"/>
          </a:p>
        </p:txBody>
      </p:sp>
      <p:sp>
        <p:nvSpPr>
          <p:cNvPr id="9" name="投影片編號版面配置區 8">
            <a:extLst>
              <a:ext uri="{FF2B5EF4-FFF2-40B4-BE49-F238E27FC236}">
                <a16:creationId xmlns:a16="http://schemas.microsoft.com/office/drawing/2014/main" id="{B652D28D-FD49-7348-B905-54D8577379D6}"/>
              </a:ext>
            </a:extLst>
          </p:cNvPr>
          <p:cNvSpPr>
            <a:spLocks noGrp="1"/>
          </p:cNvSpPr>
          <p:nvPr>
            <p:ph type="sldNum" sz="quarter" idx="12"/>
          </p:nvPr>
        </p:nvSpPr>
        <p:spPr>
          <a:xfrm>
            <a:off x="8610600" y="6356350"/>
            <a:ext cx="2743200" cy="365125"/>
          </a:xfrm>
          <a:prstGeom prst="rect">
            <a:avLst/>
          </a:prstGeom>
        </p:spPr>
        <p:txBody>
          <a:bodyPr/>
          <a:lstStyle/>
          <a:p>
            <a:fld id="{8B53DFEC-A51D-C54B-AF5E-7470F20CC68B}" type="slidenum">
              <a:rPr kumimoji="1" lang="zh-TW" altLang="en-US" smtClean="0"/>
              <a:t>‹#›</a:t>
            </a:fld>
            <a:endParaRPr kumimoji="1" lang="zh-TW" altLang="en-US"/>
          </a:p>
        </p:txBody>
      </p:sp>
    </p:spTree>
    <p:extLst>
      <p:ext uri="{BB962C8B-B14F-4D97-AF65-F5344CB8AC3E}">
        <p14:creationId xmlns:p14="http://schemas.microsoft.com/office/powerpoint/2010/main" val="1581378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73CF865-4AAF-314E-B2D7-DD75346ED988}"/>
              </a:ext>
            </a:extLst>
          </p:cNvPr>
          <p:cNvSpPr>
            <a:spLocks noGrp="1"/>
          </p:cNvSpPr>
          <p:nvPr>
            <p:ph type="title"/>
          </p:nvPr>
        </p:nvSpPr>
        <p:spPr/>
        <p:txBody>
          <a:bodyPr/>
          <a:lstStyle/>
          <a:p>
            <a:r>
              <a:rPr kumimoji="1" lang="zh-TW" altLang="en-US"/>
              <a:t>按一下以編輯母片標題樣式</a:t>
            </a:r>
          </a:p>
        </p:txBody>
      </p:sp>
      <p:sp>
        <p:nvSpPr>
          <p:cNvPr id="3" name="日期版面配置區 2">
            <a:extLst>
              <a:ext uri="{FF2B5EF4-FFF2-40B4-BE49-F238E27FC236}">
                <a16:creationId xmlns:a16="http://schemas.microsoft.com/office/drawing/2014/main" id="{16B81701-7703-4541-BC55-9D463152B014}"/>
              </a:ext>
            </a:extLst>
          </p:cNvPr>
          <p:cNvSpPr>
            <a:spLocks noGrp="1"/>
          </p:cNvSpPr>
          <p:nvPr>
            <p:ph type="dt" sz="half" idx="10"/>
          </p:nvPr>
        </p:nvSpPr>
        <p:spPr/>
        <p:txBody>
          <a:bodyPr/>
          <a:lstStyle/>
          <a:p>
            <a:fld id="{B7D7B1DA-0C30-8D4C-8044-4C9C5657CAFD}" type="datetime1">
              <a:rPr kumimoji="1" lang="zh-TW" altLang="en-US" smtClean="0"/>
              <a:t>2018/9/7</a:t>
            </a:fld>
            <a:endParaRPr kumimoji="1" lang="zh-TW" altLang="en-US"/>
          </a:p>
        </p:txBody>
      </p:sp>
      <p:sp>
        <p:nvSpPr>
          <p:cNvPr id="4" name="頁尾版面配置區 3">
            <a:extLst>
              <a:ext uri="{FF2B5EF4-FFF2-40B4-BE49-F238E27FC236}">
                <a16:creationId xmlns:a16="http://schemas.microsoft.com/office/drawing/2014/main" id="{DFA92894-346E-0B45-88C4-CB2F9E783B41}"/>
              </a:ext>
            </a:extLst>
          </p:cNvPr>
          <p:cNvSpPr>
            <a:spLocks noGrp="1"/>
          </p:cNvSpPr>
          <p:nvPr>
            <p:ph type="ftr" sz="quarter" idx="11"/>
          </p:nvPr>
        </p:nvSpPr>
        <p:spPr/>
        <p:txBody>
          <a:bodyPr/>
          <a:lstStyle/>
          <a:p>
            <a:endParaRPr kumimoji="1" lang="zh-TW" altLang="en-US"/>
          </a:p>
        </p:txBody>
      </p:sp>
      <p:sp>
        <p:nvSpPr>
          <p:cNvPr id="5" name="投影片編號版面配置區 4">
            <a:extLst>
              <a:ext uri="{FF2B5EF4-FFF2-40B4-BE49-F238E27FC236}">
                <a16:creationId xmlns:a16="http://schemas.microsoft.com/office/drawing/2014/main" id="{B73C8BF9-4C86-8548-943A-E9AF3BF43F1A}"/>
              </a:ext>
            </a:extLst>
          </p:cNvPr>
          <p:cNvSpPr>
            <a:spLocks noGrp="1"/>
          </p:cNvSpPr>
          <p:nvPr>
            <p:ph type="sldNum" sz="quarter" idx="12"/>
          </p:nvPr>
        </p:nvSpPr>
        <p:spPr>
          <a:xfrm>
            <a:off x="8610600" y="6356350"/>
            <a:ext cx="2743200" cy="365125"/>
          </a:xfrm>
          <a:prstGeom prst="rect">
            <a:avLst/>
          </a:prstGeom>
        </p:spPr>
        <p:txBody>
          <a:bodyPr/>
          <a:lstStyle/>
          <a:p>
            <a:fld id="{8B53DFEC-A51D-C54B-AF5E-7470F20CC68B}" type="slidenum">
              <a:rPr kumimoji="1" lang="zh-TW" altLang="en-US" smtClean="0"/>
              <a:t>‹#›</a:t>
            </a:fld>
            <a:endParaRPr kumimoji="1" lang="zh-TW" altLang="en-US"/>
          </a:p>
        </p:txBody>
      </p:sp>
    </p:spTree>
    <p:extLst>
      <p:ext uri="{BB962C8B-B14F-4D97-AF65-F5344CB8AC3E}">
        <p14:creationId xmlns:p14="http://schemas.microsoft.com/office/powerpoint/2010/main" val="2536351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572D52DD-58DC-1D4A-9849-C0BE9C6336A2}"/>
              </a:ext>
            </a:extLst>
          </p:cNvPr>
          <p:cNvSpPr>
            <a:spLocks noGrp="1"/>
          </p:cNvSpPr>
          <p:nvPr>
            <p:ph type="dt" sz="half" idx="10"/>
          </p:nvPr>
        </p:nvSpPr>
        <p:spPr/>
        <p:txBody>
          <a:bodyPr/>
          <a:lstStyle/>
          <a:p>
            <a:fld id="{5B5C1753-E318-1C48-9CCF-91B0DA70B9F8}" type="datetime1">
              <a:rPr kumimoji="1" lang="zh-TW" altLang="en-US" smtClean="0"/>
              <a:t>2018/9/7</a:t>
            </a:fld>
            <a:endParaRPr kumimoji="1" lang="zh-TW" altLang="en-US"/>
          </a:p>
        </p:txBody>
      </p:sp>
      <p:sp>
        <p:nvSpPr>
          <p:cNvPr id="3" name="頁尾版面配置區 2">
            <a:extLst>
              <a:ext uri="{FF2B5EF4-FFF2-40B4-BE49-F238E27FC236}">
                <a16:creationId xmlns:a16="http://schemas.microsoft.com/office/drawing/2014/main" id="{667D402A-D4B3-DA4C-829F-E52329A3E006}"/>
              </a:ext>
            </a:extLst>
          </p:cNvPr>
          <p:cNvSpPr>
            <a:spLocks noGrp="1"/>
          </p:cNvSpPr>
          <p:nvPr>
            <p:ph type="ftr" sz="quarter" idx="11"/>
          </p:nvPr>
        </p:nvSpPr>
        <p:spPr/>
        <p:txBody>
          <a:bodyPr/>
          <a:lstStyle/>
          <a:p>
            <a:endParaRPr kumimoji="1" lang="zh-TW" altLang="en-US"/>
          </a:p>
        </p:txBody>
      </p:sp>
      <p:sp>
        <p:nvSpPr>
          <p:cNvPr id="4" name="投影片編號版面配置區 3">
            <a:extLst>
              <a:ext uri="{FF2B5EF4-FFF2-40B4-BE49-F238E27FC236}">
                <a16:creationId xmlns:a16="http://schemas.microsoft.com/office/drawing/2014/main" id="{C174BD38-2CF3-A24D-9FAC-9405C7D24FF3}"/>
              </a:ext>
            </a:extLst>
          </p:cNvPr>
          <p:cNvSpPr>
            <a:spLocks noGrp="1"/>
          </p:cNvSpPr>
          <p:nvPr>
            <p:ph type="sldNum" sz="quarter" idx="12"/>
          </p:nvPr>
        </p:nvSpPr>
        <p:spPr>
          <a:xfrm>
            <a:off x="8610600" y="6356350"/>
            <a:ext cx="2743200" cy="365125"/>
          </a:xfrm>
          <a:prstGeom prst="rect">
            <a:avLst/>
          </a:prstGeom>
        </p:spPr>
        <p:txBody>
          <a:bodyPr/>
          <a:lstStyle/>
          <a:p>
            <a:fld id="{8B53DFEC-A51D-C54B-AF5E-7470F20CC68B}" type="slidenum">
              <a:rPr kumimoji="1" lang="zh-TW" altLang="en-US" smtClean="0"/>
              <a:t>‹#›</a:t>
            </a:fld>
            <a:endParaRPr kumimoji="1" lang="zh-TW" altLang="en-US"/>
          </a:p>
        </p:txBody>
      </p:sp>
    </p:spTree>
    <p:extLst>
      <p:ext uri="{BB962C8B-B14F-4D97-AF65-F5344CB8AC3E}">
        <p14:creationId xmlns:p14="http://schemas.microsoft.com/office/powerpoint/2010/main" val="3920317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14FEBB6-A68B-1E4E-B535-BCFFC16B7768}"/>
              </a:ext>
            </a:extLst>
          </p:cNvPr>
          <p:cNvSpPr>
            <a:spLocks noGrp="1"/>
          </p:cNvSpPr>
          <p:nvPr>
            <p:ph type="title"/>
          </p:nvPr>
        </p:nvSpPr>
        <p:spPr>
          <a:xfrm>
            <a:off x="839788" y="457200"/>
            <a:ext cx="3932237" cy="1600200"/>
          </a:xfrm>
        </p:spPr>
        <p:txBody>
          <a:bodyPr anchor="b"/>
          <a:lstStyle>
            <a:lvl1pPr>
              <a:defRPr sz="3200"/>
            </a:lvl1p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988D4D05-85B8-A34C-8D91-1D4BFCAD34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kumimoji="1" lang="zh-TW" altLang="en-US"/>
              <a:t>編輯母片文字樣式
第二層
第三層
第四層
第五層</a:t>
            </a:r>
          </a:p>
        </p:txBody>
      </p:sp>
      <p:sp>
        <p:nvSpPr>
          <p:cNvPr id="4" name="文字版面配置區 3">
            <a:extLst>
              <a:ext uri="{FF2B5EF4-FFF2-40B4-BE49-F238E27FC236}">
                <a16:creationId xmlns:a16="http://schemas.microsoft.com/office/drawing/2014/main" id="{32005D21-B971-0041-A5AD-76A27EAB57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TW" altLang="en-US"/>
              <a:t>編輯母片文字樣式
第二層
第三層
第四層
第五層</a:t>
            </a:r>
          </a:p>
        </p:txBody>
      </p:sp>
      <p:sp>
        <p:nvSpPr>
          <p:cNvPr id="5" name="日期版面配置區 4">
            <a:extLst>
              <a:ext uri="{FF2B5EF4-FFF2-40B4-BE49-F238E27FC236}">
                <a16:creationId xmlns:a16="http://schemas.microsoft.com/office/drawing/2014/main" id="{FCB56758-4FED-8343-B259-313E11F51C0B}"/>
              </a:ext>
            </a:extLst>
          </p:cNvPr>
          <p:cNvSpPr>
            <a:spLocks noGrp="1"/>
          </p:cNvSpPr>
          <p:nvPr>
            <p:ph type="dt" sz="half" idx="10"/>
          </p:nvPr>
        </p:nvSpPr>
        <p:spPr/>
        <p:txBody>
          <a:bodyPr/>
          <a:lstStyle/>
          <a:p>
            <a:fld id="{77C41A37-707A-A049-80A2-4A33DD17D5F5}" type="datetime1">
              <a:rPr kumimoji="1" lang="zh-TW" altLang="en-US" smtClean="0"/>
              <a:t>2018/9/7</a:t>
            </a:fld>
            <a:endParaRPr kumimoji="1" lang="zh-TW" altLang="en-US"/>
          </a:p>
        </p:txBody>
      </p:sp>
      <p:sp>
        <p:nvSpPr>
          <p:cNvPr id="6" name="頁尾版面配置區 5">
            <a:extLst>
              <a:ext uri="{FF2B5EF4-FFF2-40B4-BE49-F238E27FC236}">
                <a16:creationId xmlns:a16="http://schemas.microsoft.com/office/drawing/2014/main" id="{669EC692-E1AF-8A45-895F-539C12E134C4}"/>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779292DD-86FF-8647-9F00-8BCE85F38C47}"/>
              </a:ext>
            </a:extLst>
          </p:cNvPr>
          <p:cNvSpPr>
            <a:spLocks noGrp="1"/>
          </p:cNvSpPr>
          <p:nvPr>
            <p:ph type="sldNum" sz="quarter" idx="12"/>
          </p:nvPr>
        </p:nvSpPr>
        <p:spPr>
          <a:xfrm>
            <a:off x="8610600" y="6356350"/>
            <a:ext cx="2743200" cy="365125"/>
          </a:xfrm>
          <a:prstGeom prst="rect">
            <a:avLst/>
          </a:prstGeom>
        </p:spPr>
        <p:txBody>
          <a:bodyPr/>
          <a:lstStyle/>
          <a:p>
            <a:fld id="{8B53DFEC-A51D-C54B-AF5E-7470F20CC68B}" type="slidenum">
              <a:rPr kumimoji="1" lang="zh-TW" altLang="en-US" smtClean="0"/>
              <a:t>‹#›</a:t>
            </a:fld>
            <a:endParaRPr kumimoji="1" lang="zh-TW" altLang="en-US"/>
          </a:p>
        </p:txBody>
      </p:sp>
    </p:spTree>
    <p:extLst>
      <p:ext uri="{BB962C8B-B14F-4D97-AF65-F5344CB8AC3E}">
        <p14:creationId xmlns:p14="http://schemas.microsoft.com/office/powerpoint/2010/main" val="3192876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B1F0137-F246-C145-B5F0-07B16A097D70}"/>
              </a:ext>
            </a:extLst>
          </p:cNvPr>
          <p:cNvSpPr>
            <a:spLocks noGrp="1"/>
          </p:cNvSpPr>
          <p:nvPr>
            <p:ph type="title"/>
          </p:nvPr>
        </p:nvSpPr>
        <p:spPr>
          <a:xfrm>
            <a:off x="839788" y="457200"/>
            <a:ext cx="3932237" cy="1600200"/>
          </a:xfrm>
        </p:spPr>
        <p:txBody>
          <a:bodyPr anchor="b"/>
          <a:lstStyle>
            <a:lvl1pPr>
              <a:defRPr sz="3200"/>
            </a:lvl1pPr>
          </a:lstStyle>
          <a:p>
            <a:r>
              <a:rPr kumimoji="1" lang="zh-TW" altLang="en-US"/>
              <a:t>按一下以編輯母片標題樣式</a:t>
            </a:r>
          </a:p>
        </p:txBody>
      </p:sp>
      <p:sp>
        <p:nvSpPr>
          <p:cNvPr id="3" name="圖片版面配置區 2">
            <a:extLst>
              <a:ext uri="{FF2B5EF4-FFF2-40B4-BE49-F238E27FC236}">
                <a16:creationId xmlns:a16="http://schemas.microsoft.com/office/drawing/2014/main" id="{AECB6E4A-6F75-3748-B9FB-4B0332D958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a:extLst>
              <a:ext uri="{FF2B5EF4-FFF2-40B4-BE49-F238E27FC236}">
                <a16:creationId xmlns:a16="http://schemas.microsoft.com/office/drawing/2014/main" id="{B1EDDC4B-4787-DF40-8156-CD42AF07B0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TW" altLang="en-US"/>
              <a:t>編輯母片文字樣式
第二層
第三層
第四層
第五層</a:t>
            </a:r>
          </a:p>
        </p:txBody>
      </p:sp>
      <p:sp>
        <p:nvSpPr>
          <p:cNvPr id="5" name="日期版面配置區 4">
            <a:extLst>
              <a:ext uri="{FF2B5EF4-FFF2-40B4-BE49-F238E27FC236}">
                <a16:creationId xmlns:a16="http://schemas.microsoft.com/office/drawing/2014/main" id="{BE74EE5A-4759-7140-9E6C-1A0435084FCA}"/>
              </a:ext>
            </a:extLst>
          </p:cNvPr>
          <p:cNvSpPr>
            <a:spLocks noGrp="1"/>
          </p:cNvSpPr>
          <p:nvPr>
            <p:ph type="dt" sz="half" idx="10"/>
          </p:nvPr>
        </p:nvSpPr>
        <p:spPr/>
        <p:txBody>
          <a:bodyPr/>
          <a:lstStyle/>
          <a:p>
            <a:fld id="{BCE9E7BB-3A86-A54F-BDC6-B78F499906BF}" type="datetime1">
              <a:rPr kumimoji="1" lang="zh-TW" altLang="en-US" smtClean="0"/>
              <a:t>2018/9/7</a:t>
            </a:fld>
            <a:endParaRPr kumimoji="1" lang="zh-TW" altLang="en-US"/>
          </a:p>
        </p:txBody>
      </p:sp>
      <p:sp>
        <p:nvSpPr>
          <p:cNvPr id="6" name="頁尾版面配置區 5">
            <a:extLst>
              <a:ext uri="{FF2B5EF4-FFF2-40B4-BE49-F238E27FC236}">
                <a16:creationId xmlns:a16="http://schemas.microsoft.com/office/drawing/2014/main" id="{6671AB7A-E538-2B45-B4EC-75E3BA4BE22C}"/>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CB974073-B3ED-B64F-B392-70A7A75772F1}"/>
              </a:ext>
            </a:extLst>
          </p:cNvPr>
          <p:cNvSpPr>
            <a:spLocks noGrp="1"/>
          </p:cNvSpPr>
          <p:nvPr>
            <p:ph type="sldNum" sz="quarter" idx="12"/>
          </p:nvPr>
        </p:nvSpPr>
        <p:spPr>
          <a:xfrm>
            <a:off x="8610600" y="6356350"/>
            <a:ext cx="2743200" cy="365125"/>
          </a:xfrm>
          <a:prstGeom prst="rect">
            <a:avLst/>
          </a:prstGeom>
        </p:spPr>
        <p:txBody>
          <a:bodyPr/>
          <a:lstStyle/>
          <a:p>
            <a:fld id="{8B53DFEC-A51D-C54B-AF5E-7470F20CC68B}" type="slidenum">
              <a:rPr kumimoji="1" lang="zh-TW" altLang="en-US" smtClean="0"/>
              <a:t>‹#›</a:t>
            </a:fld>
            <a:endParaRPr kumimoji="1" lang="zh-TW" altLang="en-US"/>
          </a:p>
        </p:txBody>
      </p:sp>
    </p:spTree>
    <p:extLst>
      <p:ext uri="{BB962C8B-B14F-4D97-AF65-F5344CB8AC3E}">
        <p14:creationId xmlns:p14="http://schemas.microsoft.com/office/powerpoint/2010/main" val="81485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F67AB08D-4DBC-6E43-9D86-E8CD07327B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4CF5B0D1-9E38-1E4D-BB8E-A8757256B6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kumimoji="1" lang="zh-TW" altLang="en-US" dirty="0"/>
              <a:t>編輯母片文字樣式
第二層
第三層
第四層
第五層</a:t>
            </a:r>
          </a:p>
        </p:txBody>
      </p:sp>
      <p:sp>
        <p:nvSpPr>
          <p:cNvPr id="4" name="日期版面配置區 3">
            <a:extLst>
              <a:ext uri="{FF2B5EF4-FFF2-40B4-BE49-F238E27FC236}">
                <a16:creationId xmlns:a16="http://schemas.microsoft.com/office/drawing/2014/main" id="{D414647B-6CBA-ED4D-A9B5-DB0476F769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ACC4CA-92BC-2C4B-A944-3DEF147487BF}" type="datetime1">
              <a:rPr kumimoji="1" lang="zh-TW" altLang="en-US" smtClean="0"/>
              <a:t>2018/9/7</a:t>
            </a:fld>
            <a:endParaRPr kumimoji="1" lang="zh-TW" altLang="en-US"/>
          </a:p>
        </p:txBody>
      </p:sp>
      <p:sp>
        <p:nvSpPr>
          <p:cNvPr id="5" name="頁尾版面配置區 4">
            <a:extLst>
              <a:ext uri="{FF2B5EF4-FFF2-40B4-BE49-F238E27FC236}">
                <a16:creationId xmlns:a16="http://schemas.microsoft.com/office/drawing/2014/main" id="{9401A5D8-388F-B64C-B0B9-C6E9F0E7EB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a:extLst>
              <a:ext uri="{FF2B5EF4-FFF2-40B4-BE49-F238E27FC236}">
                <a16:creationId xmlns:a16="http://schemas.microsoft.com/office/drawing/2014/main" id="{9F3198A0-9AEA-D14A-B526-AC526C7ED914}"/>
              </a:ext>
            </a:extLst>
          </p:cNvPr>
          <p:cNvSpPr>
            <a:spLocks noGrp="1"/>
          </p:cNvSpPr>
          <p:nvPr>
            <p:ph type="sldNum" sz="quarter" idx="4"/>
          </p:nvPr>
        </p:nvSpPr>
        <p:spPr>
          <a:xfrm>
            <a:off x="9290328" y="6404902"/>
            <a:ext cx="2743200" cy="365125"/>
          </a:xfrm>
          <a:prstGeom prst="rect">
            <a:avLst/>
          </a:prstGeom>
        </p:spPr>
        <p:txBody>
          <a:bodyPr vert="horz" lIns="91440" tIns="45720" rIns="91440" bIns="45720" rtlCol="0" anchor="ctr"/>
          <a:lstStyle>
            <a:lvl1pPr algn="r">
              <a:defRPr sz="1200">
                <a:solidFill>
                  <a:schemeClr val="tx1"/>
                </a:solidFill>
              </a:defRPr>
            </a:lvl1pPr>
          </a:lstStyle>
          <a:p>
            <a:fld id="{8B53DFEC-A51D-C54B-AF5E-7470F20CC68B}" type="slidenum">
              <a:rPr kumimoji="1" lang="zh-TW" altLang="en-US" smtClean="0"/>
              <a:pPr/>
              <a:t>‹#›</a:t>
            </a:fld>
            <a:endParaRPr kumimoji="1" lang="zh-TW" altLang="en-US" dirty="0"/>
          </a:p>
        </p:txBody>
      </p:sp>
    </p:spTree>
    <p:extLst>
      <p:ext uri="{BB962C8B-B14F-4D97-AF65-F5344CB8AC3E}">
        <p14:creationId xmlns:p14="http://schemas.microsoft.com/office/powerpoint/2010/main" val="42281506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820.png"/><Relationship Id="rId13" Type="http://schemas.openxmlformats.org/officeDocument/2006/relationships/image" Target="../media/image850.png"/><Relationship Id="rId18" Type="http://schemas.openxmlformats.org/officeDocument/2006/relationships/image" Target="../media/image880.png"/><Relationship Id="rId3" Type="http://schemas.openxmlformats.org/officeDocument/2006/relationships/image" Target="../media/image800.png"/><Relationship Id="rId21" Type="http://schemas.openxmlformats.org/officeDocument/2006/relationships/image" Target="../media/image97.png"/><Relationship Id="rId7" Type="http://schemas.openxmlformats.org/officeDocument/2006/relationships/image" Target="../media/image810.png"/><Relationship Id="rId12" Type="http://schemas.openxmlformats.org/officeDocument/2006/relationships/image" Target="../media/image74.png"/><Relationship Id="rId17" Type="http://schemas.openxmlformats.org/officeDocument/2006/relationships/image" Target="../media/image78.png"/><Relationship Id="rId25" Type="http://schemas.openxmlformats.org/officeDocument/2006/relationships/image" Target="../media/image950.png"/><Relationship Id="rId2" Type="http://schemas.openxmlformats.org/officeDocument/2006/relationships/notesSlide" Target="../notesSlides/notesSlide10.xml"/><Relationship Id="rId16" Type="http://schemas.openxmlformats.org/officeDocument/2006/relationships/image" Target="../media/image37.png"/><Relationship Id="rId20" Type="http://schemas.openxmlformats.org/officeDocument/2006/relationships/image" Target="../media/image900.png"/><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media/image840.png"/><Relationship Id="rId24" Type="http://schemas.openxmlformats.org/officeDocument/2006/relationships/image" Target="../media/image940.png"/><Relationship Id="rId5" Type="http://schemas.openxmlformats.org/officeDocument/2006/relationships/image" Target="NULL"/><Relationship Id="rId15" Type="http://schemas.openxmlformats.org/officeDocument/2006/relationships/image" Target="../media/image93.png"/><Relationship Id="rId23" Type="http://schemas.openxmlformats.org/officeDocument/2006/relationships/image" Target="../media/image930.png"/><Relationship Id="rId10" Type="http://schemas.openxmlformats.org/officeDocument/2006/relationships/image" Target="../media/image830.png"/><Relationship Id="rId19" Type="http://schemas.openxmlformats.org/officeDocument/2006/relationships/image" Target="../media/image96.png"/><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media/image860.png"/><Relationship Id="rId22" Type="http://schemas.openxmlformats.org/officeDocument/2006/relationships/image" Target="../media/image920.png"/></Relationships>
</file>

<file path=ppt/slides/_rels/slide11.xml.rels><?xml version="1.0" encoding="UTF-8" standalone="yes"?>
<Relationships xmlns="http://schemas.openxmlformats.org/package/2006/relationships"><Relationship Id="rId18" Type="http://schemas.openxmlformats.org/officeDocument/2006/relationships/image" Target="../media/image101.png"/><Relationship Id="rId3" Type="http://schemas.openxmlformats.org/officeDocument/2006/relationships/image" Target="../media/image99.png"/><Relationship Id="rId21" Type="http://schemas.openxmlformats.org/officeDocument/2006/relationships/image" Target="../media/image104.png"/><Relationship Id="rId17" Type="http://schemas.openxmlformats.org/officeDocument/2006/relationships/image" Target="../media/image78.png"/><Relationship Id="rId2" Type="http://schemas.openxmlformats.org/officeDocument/2006/relationships/notesSlide" Target="../notesSlides/notesSlide11.xml"/><Relationship Id="rId20"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93.png"/><Relationship Id="rId19" Type="http://schemas.openxmlformats.org/officeDocument/2006/relationships/image" Target="../media/image102.png"/><Relationship Id="rId4" Type="http://schemas.openxmlformats.org/officeDocument/2006/relationships/image" Target="../media/image100.png"/></Relationships>
</file>

<file path=ppt/slides/_rels/slide1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98.gif"/><Relationship Id="rId7" Type="http://schemas.openxmlformats.org/officeDocument/2006/relationships/image" Target="../media/image108.gi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gif"/><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gif"/></Relationships>
</file>

<file path=ppt/slides/_rels/slide13.xml.rels><?xml version="1.0" encoding="UTF-8" standalone="yes"?>
<Relationships xmlns="http://schemas.openxmlformats.org/package/2006/relationships"><Relationship Id="rId8" Type="http://schemas.openxmlformats.org/officeDocument/2006/relationships/image" Target="../media/image117.gif"/><Relationship Id="rId3" Type="http://schemas.openxmlformats.org/officeDocument/2006/relationships/image" Target="../media/image112.gif"/><Relationship Id="rId7" Type="http://schemas.openxmlformats.org/officeDocument/2006/relationships/image" Target="../media/image116.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image" Target="../media/image12.png"/><Relationship Id="rId4" Type="http://schemas.openxmlformats.org/officeDocument/2006/relationships/image" Target="../media/image113.gif"/><Relationship Id="rId9" Type="http://schemas.openxmlformats.org/officeDocument/2006/relationships/image" Target="../media/image118.png"/></Relationships>
</file>

<file path=ppt/slides/_rels/slide1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jpg"/><Relationship Id="rId7" Type="http://schemas.openxmlformats.org/officeDocument/2006/relationships/image" Target="../media/image123.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2.jpg"/><Relationship Id="rId11" Type="http://schemas.openxmlformats.org/officeDocument/2006/relationships/image" Target="../media/image127.png"/><Relationship Id="rId5" Type="http://schemas.openxmlformats.org/officeDocument/2006/relationships/image" Target="../media/image121.png"/><Relationship Id="rId10" Type="http://schemas.openxmlformats.org/officeDocument/2006/relationships/image" Target="../media/image126.jpg"/><Relationship Id="rId4" Type="http://schemas.openxmlformats.org/officeDocument/2006/relationships/image" Target="../media/image120.jpg"/><Relationship Id="rId9" Type="http://schemas.openxmlformats.org/officeDocument/2006/relationships/image" Target="../media/image125.jpg"/></Relationships>
</file>

<file path=ppt/slides/_rels/slide15.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jpg"/><Relationship Id="rId7" Type="http://schemas.openxmlformats.org/officeDocument/2006/relationships/image" Target="../media/image132.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1.jpg"/><Relationship Id="rId11" Type="http://schemas.openxmlformats.org/officeDocument/2006/relationships/image" Target="../media/image136.jpg"/><Relationship Id="rId5" Type="http://schemas.openxmlformats.org/officeDocument/2006/relationships/image" Target="../media/image130.png"/><Relationship Id="rId10" Type="http://schemas.openxmlformats.org/officeDocument/2006/relationships/image" Target="../media/image135.png"/><Relationship Id="rId4" Type="http://schemas.openxmlformats.org/officeDocument/2006/relationships/image" Target="../media/image129.jpg"/><Relationship Id="rId9" Type="http://schemas.openxmlformats.org/officeDocument/2006/relationships/image" Target="../media/image134.jpg"/></Relationships>
</file>

<file path=ppt/slides/_rels/slide16.xml.rels><?xml version="1.0" encoding="UTF-8" standalone="yes"?>
<Relationships xmlns="http://schemas.openxmlformats.org/package/2006/relationships"><Relationship Id="rId8" Type="http://schemas.openxmlformats.org/officeDocument/2006/relationships/image" Target="../media/image142.jpg"/><Relationship Id="rId3" Type="http://schemas.openxmlformats.org/officeDocument/2006/relationships/image" Target="../media/image137.jpg"/><Relationship Id="rId7" Type="http://schemas.openxmlformats.org/officeDocument/2006/relationships/image" Target="../media/image141.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0.jpg"/><Relationship Id="rId5" Type="http://schemas.openxmlformats.org/officeDocument/2006/relationships/image" Target="../media/image139.jpg"/><Relationship Id="rId10" Type="http://schemas.openxmlformats.org/officeDocument/2006/relationships/image" Target="../media/image144.jpg"/><Relationship Id="rId4" Type="http://schemas.openxmlformats.org/officeDocument/2006/relationships/image" Target="../media/image138.jpg"/><Relationship Id="rId9" Type="http://schemas.openxmlformats.org/officeDocument/2006/relationships/image" Target="../media/image143.pn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9.xml.rels><?xml version="1.0" encoding="UTF-8" standalone="yes"?>
<Relationships xmlns="http://schemas.openxmlformats.org/package/2006/relationships"><Relationship Id="rId8" Type="http://schemas.openxmlformats.org/officeDocument/2006/relationships/image" Target="../media/image148.jpg"/><Relationship Id="rId13" Type="http://schemas.openxmlformats.org/officeDocument/2006/relationships/chart" Target="../charts/chart3.xml"/><Relationship Id="rId3" Type="http://schemas.openxmlformats.org/officeDocument/2006/relationships/image" Target="../media/image137.jpg"/><Relationship Id="rId7" Type="http://schemas.openxmlformats.org/officeDocument/2006/relationships/image" Target="../media/image147.jpg"/><Relationship Id="rId12"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60.png"/><Relationship Id="rId11" Type="http://schemas.openxmlformats.org/officeDocument/2006/relationships/image" Target="NULL"/><Relationship Id="rId5" Type="http://schemas.openxmlformats.org/officeDocument/2006/relationships/image" Target="../media/image139.jpg"/><Relationship Id="rId4" Type="http://schemas.openxmlformats.org/officeDocument/2006/relationships/image" Target="../media/image138.jpg"/><Relationship Id="rId9" Type="http://schemas.openxmlformats.org/officeDocument/2006/relationships/image" Target="../media/image149.jpg"/><Relationship Id="rId14" Type="http://schemas.openxmlformats.org/officeDocument/2006/relationships/image" Target="../media/image150.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3.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jpg"/><Relationship Id="rId12"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g"/><Relationship Id="rId11" Type="http://schemas.openxmlformats.org/officeDocument/2006/relationships/image" Target="../media/image20.jpg"/><Relationship Id="rId5" Type="http://schemas.openxmlformats.org/officeDocument/2006/relationships/image" Target="../media/image14.jpg"/><Relationship Id="rId10" Type="http://schemas.openxmlformats.org/officeDocument/2006/relationships/image" Target="../media/image19.jpg"/><Relationship Id="rId4" Type="http://schemas.openxmlformats.org/officeDocument/2006/relationships/image" Target="../media/image13.jpg"/><Relationship Id="rId9" Type="http://schemas.openxmlformats.org/officeDocument/2006/relationships/image" Target="../media/image18.jp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8" Type="http://schemas.openxmlformats.org/officeDocument/2006/relationships/image" Target="../media/image25.jpg"/><Relationship Id="rId26" Type="http://schemas.openxmlformats.org/officeDocument/2006/relationships/image" Target="../media/image34.png"/><Relationship Id="rId3" Type="http://schemas.openxmlformats.org/officeDocument/2006/relationships/image" Target="../media/image24.png"/><Relationship Id="rId21" Type="http://schemas.openxmlformats.org/officeDocument/2006/relationships/image" Target="../media/image33.png"/><Relationship Id="rId17" Type="http://schemas.openxmlformats.org/officeDocument/2006/relationships/image" Target="../media/image78.png"/><Relationship Id="rId12" Type="http://schemas.openxmlformats.org/officeDocument/2006/relationships/image" Target="../media/image74.png"/><Relationship Id="rId25" Type="http://schemas.openxmlformats.org/officeDocument/2006/relationships/image" Target="../media/image32.png"/><Relationship Id="rId2" Type="http://schemas.openxmlformats.org/officeDocument/2006/relationships/notesSlide" Target="../notesSlides/notesSlide4.xml"/><Relationship Id="rId20" Type="http://schemas.openxmlformats.org/officeDocument/2006/relationships/image" Target="../media/image28.png"/><Relationship Id="rId1" Type="http://schemas.openxmlformats.org/officeDocument/2006/relationships/slideLayout" Target="../slideLayouts/slideLayout2.xml"/><Relationship Id="rId24" Type="http://schemas.openxmlformats.org/officeDocument/2006/relationships/image" Target="../media/image31.png"/><Relationship Id="rId6" Type="http://schemas.openxmlformats.org/officeDocument/2006/relationships/image" Target="../media/image27.png"/><Relationship Id="rId5" Type="http://schemas.openxmlformats.org/officeDocument/2006/relationships/image" Target="../media/image260.png"/><Relationship Id="rId23" Type="http://schemas.openxmlformats.org/officeDocument/2006/relationships/image" Target="../media/image35.png"/><Relationship Id="rId19" Type="http://schemas.openxmlformats.org/officeDocument/2006/relationships/image" Target="../media/image26.png"/><Relationship Id="rId9" Type="http://schemas.openxmlformats.org/officeDocument/2006/relationships/image" Target="../media/image24.jpg"/><Relationship Id="rId27" Type="http://schemas.openxmlformats.org/officeDocument/2006/relationships/image" Target="../media/image36.png"/><Relationship Id="rId22" Type="http://schemas.openxmlformats.org/officeDocument/2006/relationships/image" Target="../media/image30.png"/></Relationships>
</file>

<file path=ppt/slides/_rels/slide5.xml.rels><?xml version="1.0" encoding="UTF-8" standalone="yes"?>
<Relationships xmlns="http://schemas.openxmlformats.org/package/2006/relationships"><Relationship Id="rId18" Type="http://schemas.openxmlformats.org/officeDocument/2006/relationships/image" Target="../media/image37.png"/><Relationship Id="rId39" Type="http://schemas.openxmlformats.org/officeDocument/2006/relationships/image" Target="../media/image501.png"/><Relationship Id="rId34" Type="http://schemas.openxmlformats.org/officeDocument/2006/relationships/image" Target="../media/image40.png"/><Relationship Id="rId42" Type="http://schemas.openxmlformats.org/officeDocument/2006/relationships/image" Target="../media/image41.png"/><Relationship Id="rId47" Type="http://schemas.openxmlformats.org/officeDocument/2006/relationships/image" Target="../media/image46.png"/><Relationship Id="rId50" Type="http://schemas.openxmlformats.org/officeDocument/2006/relationships/image" Target="../media/image53.png"/><Relationship Id="rId55" Type="http://schemas.openxmlformats.org/officeDocument/2006/relationships/image" Target="../media/image58.png"/><Relationship Id="rId17" Type="http://schemas.openxmlformats.org/officeDocument/2006/relationships/image" Target="../media/image78.png"/><Relationship Id="rId12" Type="http://schemas.openxmlformats.org/officeDocument/2006/relationships/image" Target="../media/image74.png"/><Relationship Id="rId38" Type="http://schemas.openxmlformats.org/officeDocument/2006/relationships/image" Target="../media/image51.png"/><Relationship Id="rId46" Type="http://schemas.openxmlformats.org/officeDocument/2006/relationships/image" Target="../media/image45.png"/><Relationship Id="rId59" Type="http://schemas.openxmlformats.org/officeDocument/2006/relationships/image" Target="../media/image62.png"/><Relationship Id="rId2" Type="http://schemas.openxmlformats.org/officeDocument/2006/relationships/notesSlide" Target="../notesSlides/notesSlide5.xml"/><Relationship Id="rId41" Type="http://schemas.openxmlformats.org/officeDocument/2006/relationships/image" Target="../media/image39.png"/><Relationship Id="rId54" Type="http://schemas.openxmlformats.org/officeDocument/2006/relationships/image" Target="../media/image57.png"/><Relationship Id="rId62" Type="http://schemas.openxmlformats.org/officeDocument/2006/relationships/image" Target="../media/image65.png"/><Relationship Id="rId1" Type="http://schemas.openxmlformats.org/officeDocument/2006/relationships/slideLayout" Target="../slideLayouts/slideLayout2.xml"/><Relationship Id="rId37" Type="http://schemas.openxmlformats.org/officeDocument/2006/relationships/image" Target="../media/image50.png"/><Relationship Id="rId40" Type="http://schemas.openxmlformats.org/officeDocument/2006/relationships/image" Target="../media/image511.png"/><Relationship Id="rId45" Type="http://schemas.openxmlformats.org/officeDocument/2006/relationships/image" Target="../media/image44.png"/><Relationship Id="rId53" Type="http://schemas.openxmlformats.org/officeDocument/2006/relationships/image" Target="../media/image56.png"/><Relationship Id="rId58" Type="http://schemas.openxmlformats.org/officeDocument/2006/relationships/image" Target="../media/image61.png"/><Relationship Id="rId36" Type="http://schemas.openxmlformats.org/officeDocument/2006/relationships/image" Target="../media/image49.png"/><Relationship Id="rId49" Type="http://schemas.openxmlformats.org/officeDocument/2006/relationships/image" Target="../media/image52.png"/><Relationship Id="rId57" Type="http://schemas.openxmlformats.org/officeDocument/2006/relationships/image" Target="../media/image60.png"/><Relationship Id="rId61" Type="http://schemas.openxmlformats.org/officeDocument/2006/relationships/image" Target="../media/image64.png"/><Relationship Id="rId10" Type="http://schemas.openxmlformats.org/officeDocument/2006/relationships/image" Target="../media/image29.png"/><Relationship Id="rId19" Type="http://schemas.openxmlformats.org/officeDocument/2006/relationships/image" Target="../media/image38.png"/><Relationship Id="rId44" Type="http://schemas.openxmlformats.org/officeDocument/2006/relationships/image" Target="../media/image43.png"/><Relationship Id="rId52" Type="http://schemas.openxmlformats.org/officeDocument/2006/relationships/image" Target="../media/image55.png"/><Relationship Id="rId60" Type="http://schemas.openxmlformats.org/officeDocument/2006/relationships/image" Target="../media/image63.png"/><Relationship Id="rId35" Type="http://schemas.openxmlformats.org/officeDocument/2006/relationships/image" Target="../media/image47.png"/><Relationship Id="rId43" Type="http://schemas.openxmlformats.org/officeDocument/2006/relationships/image" Target="../media/image42.png"/><Relationship Id="rId48" Type="http://schemas.openxmlformats.org/officeDocument/2006/relationships/image" Target="../media/image48.png"/><Relationship Id="rId56" Type="http://schemas.openxmlformats.org/officeDocument/2006/relationships/image" Target="../media/image59.png"/><Relationship Id="rId8" Type="http://schemas.openxmlformats.org/officeDocument/2006/relationships/image" Target="../media/image370.png"/><Relationship Id="rId51" Type="http://schemas.openxmlformats.org/officeDocument/2006/relationships/image" Target="../media/image54.png"/></Relationships>
</file>

<file path=ppt/slides/_rels/slide6.xml.rels><?xml version="1.0" encoding="UTF-8" standalone="yes"?>
<Relationships xmlns="http://schemas.openxmlformats.org/package/2006/relationships"><Relationship Id="rId13" Type="http://schemas.openxmlformats.org/officeDocument/2006/relationships/image" Target="../media/image590.png"/><Relationship Id="rId18" Type="http://schemas.openxmlformats.org/officeDocument/2006/relationships/image" Target="../media/image25.jpg"/><Relationship Id="rId39" Type="http://schemas.openxmlformats.org/officeDocument/2006/relationships/image" Target="../media/image77.png"/><Relationship Id="rId3" Type="http://schemas.openxmlformats.org/officeDocument/2006/relationships/image" Target="../media/image580.png"/><Relationship Id="rId21" Type="http://schemas.openxmlformats.org/officeDocument/2006/relationships/image" Target="../media/image67.png"/><Relationship Id="rId34" Type="http://schemas.openxmlformats.org/officeDocument/2006/relationships/image" Target="../media/image71.png"/><Relationship Id="rId12" Type="http://schemas.openxmlformats.org/officeDocument/2006/relationships/image" Target="../media/image74.png"/><Relationship Id="rId17" Type="http://schemas.openxmlformats.org/officeDocument/2006/relationships/image" Target="../media/image78.png"/><Relationship Id="rId33" Type="http://schemas.openxmlformats.org/officeDocument/2006/relationships/image" Target="../media/image70.png"/><Relationship Id="rId38" Type="http://schemas.openxmlformats.org/officeDocument/2006/relationships/image" Target="../media/image76.png"/><Relationship Id="rId2" Type="http://schemas.openxmlformats.org/officeDocument/2006/relationships/notesSlide" Target="../notesSlides/notesSlide6.xml"/><Relationship Id="rId20" Type="http://schemas.openxmlformats.org/officeDocument/2006/relationships/image" Target="../media/image24.jpg"/><Relationship Id="rId29" Type="http://schemas.openxmlformats.org/officeDocument/2006/relationships/image" Target="../media/image650.png"/><Relationship Id="rId1" Type="http://schemas.openxmlformats.org/officeDocument/2006/relationships/slideLayout" Target="../slideLayouts/slideLayout2.xml"/><Relationship Id="rId32" Type="http://schemas.openxmlformats.org/officeDocument/2006/relationships/image" Target="../media/image69.png"/><Relationship Id="rId37" Type="http://schemas.openxmlformats.org/officeDocument/2006/relationships/image" Target="../media/image75.png"/><Relationship Id="rId40" Type="http://schemas.openxmlformats.org/officeDocument/2006/relationships/image" Target="../media/image79.png"/><Relationship Id="rId28" Type="http://schemas.openxmlformats.org/officeDocument/2006/relationships/image" Target="../media/image640.png"/><Relationship Id="rId36" Type="http://schemas.openxmlformats.org/officeDocument/2006/relationships/image" Target="../media/image73.png"/><Relationship Id="rId19" Type="http://schemas.openxmlformats.org/officeDocument/2006/relationships/image" Target="../media/image66.png"/><Relationship Id="rId31" Type="http://schemas.openxmlformats.org/officeDocument/2006/relationships/image" Target="../media/image68.png"/><Relationship Id="rId30" Type="http://schemas.openxmlformats.org/officeDocument/2006/relationships/image" Target="../media/image39.png"/><Relationship Id="rId35" Type="http://schemas.openxmlformats.org/officeDocument/2006/relationships/image" Target="../media/image72.png"/></Relationships>
</file>

<file path=ppt/slides/_rels/slide7.xml.rels><?xml version="1.0" encoding="UTF-8" standalone="yes"?>
<Relationships xmlns="http://schemas.openxmlformats.org/package/2006/relationships"><Relationship Id="rId8" Type="http://schemas.openxmlformats.org/officeDocument/2006/relationships/image" Target="../media/image790.png"/><Relationship Id="rId13" Type="http://schemas.openxmlformats.org/officeDocument/2006/relationships/image" Target="../media/image82.png"/><Relationship Id="rId3" Type="http://schemas.openxmlformats.org/officeDocument/2006/relationships/image" Target="../media/image720.png"/><Relationship Id="rId7" Type="http://schemas.openxmlformats.org/officeDocument/2006/relationships/image" Target="../media/image770.png"/><Relationship Id="rId12" Type="http://schemas.openxmlformats.org/officeDocument/2006/relationships/image" Target="../media/image8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60.png"/><Relationship Id="rId11" Type="http://schemas.openxmlformats.org/officeDocument/2006/relationships/image" Target="../media/image801.png"/><Relationship Id="rId5" Type="http://schemas.openxmlformats.org/officeDocument/2006/relationships/image" Target="../media/image750.png"/><Relationship Id="rId10" Type="http://schemas.openxmlformats.org/officeDocument/2006/relationships/image" Target="../media/image81.png"/><Relationship Id="rId4" Type="http://schemas.openxmlformats.org/officeDocument/2006/relationships/image" Target="../media/image730.png"/><Relationship Id="rId9" Type="http://schemas.openxmlformats.org/officeDocument/2006/relationships/image" Target="../media/image80.png"/><Relationship Id="rId14" Type="http://schemas.openxmlformats.org/officeDocument/2006/relationships/image" Target="../media/image83.png"/></Relationships>
</file>

<file path=ppt/slides/_rels/slide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7.png"/><Relationship Id="rId12" Type="http://schemas.openxmlformats.org/officeDocument/2006/relationships/image" Target="../media/image9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901.png"/><Relationship Id="rId5" Type="http://schemas.openxmlformats.org/officeDocument/2006/relationships/image" Target="../media/image86.png"/><Relationship Id="rId10" Type="http://schemas.openxmlformats.org/officeDocument/2006/relationships/image" Target="../media/image90.png"/><Relationship Id="rId4" Type="http://schemas.openxmlformats.org/officeDocument/2006/relationships/image" Target="../media/image85.png"/><Relationship Id="rId9" Type="http://schemas.openxmlformats.org/officeDocument/2006/relationships/image" Target="../media/image89.png"/></Relationships>
</file>

<file path=ppt/slides/_rels/slide9.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86.png"/><Relationship Id="rId3" Type="http://schemas.openxmlformats.org/officeDocument/2006/relationships/image" Target="../media/image92.png"/><Relationship Id="rId7" Type="http://schemas.openxmlformats.org/officeDocument/2006/relationships/image" Target="../media/image901.png"/><Relationship Id="rId12" Type="http://schemas.openxmlformats.org/officeDocument/2006/relationships/image" Target="../media/image95.png"/><Relationship Id="rId2" Type="http://schemas.openxmlformats.org/officeDocument/2006/relationships/notesSlide" Target="../notesSlides/notesSlide9.xml"/><Relationship Id="rId1" Type="http://schemas.openxmlformats.org/officeDocument/2006/relationships/slideLayout" Target="../slideLayouts/slideLayout2.xml"/><Relationship Id="rId11" Type="http://schemas.openxmlformats.org/officeDocument/2006/relationships/image" Target="../media/image38.png"/><Relationship Id="rId10" Type="http://schemas.openxmlformats.org/officeDocument/2006/relationships/image" Target="../media/image94.png"/><Relationship Id="rId9" Type="http://schemas.openxmlformats.org/officeDocument/2006/relationships/image" Target="../media/image90.jpg"/><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4C8A90D-D810-694E-94EA-547D925AB258}"/>
              </a:ext>
            </a:extLst>
          </p:cNvPr>
          <p:cNvSpPr>
            <a:spLocks noGrp="1"/>
          </p:cNvSpPr>
          <p:nvPr>
            <p:ph type="ctrTitle"/>
          </p:nvPr>
        </p:nvSpPr>
        <p:spPr>
          <a:xfrm>
            <a:off x="1053548" y="1018551"/>
            <a:ext cx="10084904" cy="1872628"/>
          </a:xfrm>
        </p:spPr>
        <p:txBody>
          <a:bodyPr>
            <a:normAutofit fontScale="90000"/>
          </a:bodyPr>
          <a:lstStyle/>
          <a:p>
            <a:r>
              <a:rPr lang="en-US" altLang="zh-TW" b="1" dirty="0"/>
              <a:t>Diverse Image-to-Image Translation via Disentangled Representations</a:t>
            </a:r>
            <a:br>
              <a:rPr lang="en-US" altLang="zh-TW" b="1" dirty="0"/>
            </a:br>
            <a:endParaRPr kumimoji="1" lang="zh-TW" altLang="en-US" dirty="0"/>
          </a:p>
        </p:txBody>
      </p:sp>
      <p:grpSp>
        <p:nvGrpSpPr>
          <p:cNvPr id="24" name="群組 23">
            <a:extLst>
              <a:ext uri="{FF2B5EF4-FFF2-40B4-BE49-F238E27FC236}">
                <a16:creationId xmlns:a16="http://schemas.microsoft.com/office/drawing/2014/main" id="{9B37E2C2-7A57-314B-B0F8-B753D9479927}"/>
              </a:ext>
            </a:extLst>
          </p:cNvPr>
          <p:cNvGrpSpPr/>
          <p:nvPr/>
        </p:nvGrpSpPr>
        <p:grpSpPr>
          <a:xfrm>
            <a:off x="54368" y="2766425"/>
            <a:ext cx="12083264" cy="3486588"/>
            <a:chOff x="250113" y="2156833"/>
            <a:chExt cx="12083264" cy="3486588"/>
          </a:xfrm>
        </p:grpSpPr>
        <p:grpSp>
          <p:nvGrpSpPr>
            <p:cNvPr id="3" name="群組 2">
              <a:extLst>
                <a:ext uri="{FF2B5EF4-FFF2-40B4-BE49-F238E27FC236}">
                  <a16:creationId xmlns:a16="http://schemas.microsoft.com/office/drawing/2014/main" id="{431A4F34-A685-554A-ABBA-4877366D96A4}"/>
                </a:ext>
              </a:extLst>
            </p:cNvPr>
            <p:cNvGrpSpPr/>
            <p:nvPr/>
          </p:nvGrpSpPr>
          <p:grpSpPr>
            <a:xfrm>
              <a:off x="250113" y="2156833"/>
              <a:ext cx="2669458" cy="3117256"/>
              <a:chOff x="250113" y="2156833"/>
              <a:chExt cx="2669458" cy="3117256"/>
            </a:xfrm>
          </p:grpSpPr>
          <p:pic>
            <p:nvPicPr>
              <p:cNvPr id="7" name="圖片 6">
                <a:extLst>
                  <a:ext uri="{FF2B5EF4-FFF2-40B4-BE49-F238E27FC236}">
                    <a16:creationId xmlns:a16="http://schemas.microsoft.com/office/drawing/2014/main" id="{2B0A5AA4-58BC-9448-B083-FCAED48024A6}"/>
                  </a:ext>
                </a:extLst>
              </p:cNvPr>
              <p:cNvPicPr>
                <a:picLocks/>
              </p:cNvPicPr>
              <p:nvPr/>
            </p:nvPicPr>
            <p:blipFill rotWithShape="1">
              <a:blip r:embed="rId3"/>
              <a:srcRect r="19760" b="31411"/>
              <a:stretch/>
            </p:blipFill>
            <p:spPr>
              <a:xfrm>
                <a:off x="661442" y="2156833"/>
                <a:ext cx="1846800" cy="2232000"/>
              </a:xfrm>
              <a:prstGeom prst="rect">
                <a:avLst/>
              </a:prstGeom>
              <a:ln>
                <a:solidFill>
                  <a:schemeClr val="tx1"/>
                </a:solidFill>
              </a:ln>
              <a:effectLst>
                <a:glow>
                  <a:schemeClr val="accent1">
                    <a:alpha val="40000"/>
                  </a:schemeClr>
                </a:glow>
                <a:outerShdw blurRad="50800" dist="50800" dir="5400000" sx="1000" sy="1000" algn="ctr" rotWithShape="0">
                  <a:srgbClr val="000000">
                    <a:alpha val="43137"/>
                  </a:srgbClr>
                </a:outerShdw>
              </a:effectLst>
            </p:spPr>
          </p:pic>
          <p:sp>
            <p:nvSpPr>
              <p:cNvPr id="8" name="文字方塊 7">
                <a:extLst>
                  <a:ext uri="{FF2B5EF4-FFF2-40B4-BE49-F238E27FC236}">
                    <a16:creationId xmlns:a16="http://schemas.microsoft.com/office/drawing/2014/main" id="{710937F5-D38E-DA43-A1CC-27AC7D01DBE6}"/>
                  </a:ext>
                </a:extLst>
              </p:cNvPr>
              <p:cNvSpPr txBox="1"/>
              <p:nvPr/>
            </p:nvSpPr>
            <p:spPr>
              <a:xfrm>
                <a:off x="250113" y="4443092"/>
                <a:ext cx="2669458" cy="830997"/>
              </a:xfrm>
              <a:prstGeom prst="rect">
                <a:avLst/>
              </a:prstGeom>
              <a:noFill/>
            </p:spPr>
            <p:txBody>
              <a:bodyPr wrap="square" rtlCol="0">
                <a:spAutoFit/>
              </a:bodyPr>
              <a:lstStyle/>
              <a:p>
                <a:pPr algn="ctr"/>
                <a:r>
                  <a:rPr kumimoji="1" lang="en-US" altLang="zh-TW" sz="2400" b="1" dirty="0" err="1">
                    <a:solidFill>
                      <a:schemeClr val="accent4">
                        <a:lumMod val="50000"/>
                      </a:schemeClr>
                    </a:solidFill>
                  </a:rPr>
                  <a:t>Hsin</a:t>
                </a:r>
                <a:r>
                  <a:rPr kumimoji="1" lang="en-US" altLang="zh-TW" sz="2400" b="1" dirty="0">
                    <a:solidFill>
                      <a:schemeClr val="accent4">
                        <a:lumMod val="50000"/>
                      </a:schemeClr>
                    </a:solidFill>
                  </a:rPr>
                  <a:t>-Ying Lee*</a:t>
                </a:r>
              </a:p>
              <a:p>
                <a:pPr algn="ctr"/>
                <a:r>
                  <a:rPr kumimoji="1" lang="en-US" altLang="zh-TW" sz="2400" dirty="0"/>
                  <a:t>U.C. Merced</a:t>
                </a:r>
                <a:endParaRPr kumimoji="1" lang="zh-TW" altLang="en-US" sz="2400" dirty="0"/>
              </a:p>
            </p:txBody>
          </p:sp>
        </p:grpSp>
        <p:grpSp>
          <p:nvGrpSpPr>
            <p:cNvPr id="6" name="群組 5">
              <a:extLst>
                <a:ext uri="{FF2B5EF4-FFF2-40B4-BE49-F238E27FC236}">
                  <a16:creationId xmlns:a16="http://schemas.microsoft.com/office/drawing/2014/main" id="{ECA93FEB-7903-0842-B6A5-4DDC49EB25FF}"/>
                </a:ext>
              </a:extLst>
            </p:cNvPr>
            <p:cNvGrpSpPr/>
            <p:nvPr/>
          </p:nvGrpSpPr>
          <p:grpSpPr>
            <a:xfrm>
              <a:off x="4957015" y="2156833"/>
              <a:ext cx="2669458" cy="3117256"/>
              <a:chOff x="4957017" y="2156833"/>
              <a:chExt cx="2669458" cy="3117256"/>
            </a:xfrm>
          </p:grpSpPr>
          <p:pic>
            <p:nvPicPr>
              <p:cNvPr id="9" name="圖片 8">
                <a:extLst>
                  <a:ext uri="{FF2B5EF4-FFF2-40B4-BE49-F238E27FC236}">
                    <a16:creationId xmlns:a16="http://schemas.microsoft.com/office/drawing/2014/main" id="{49F4BD1A-E760-0D4E-9206-0CB0ACD75C7E}"/>
                  </a:ext>
                </a:extLst>
              </p:cNvPr>
              <p:cNvPicPr>
                <a:picLocks/>
              </p:cNvPicPr>
              <p:nvPr/>
            </p:nvPicPr>
            <p:blipFill rotWithShape="1">
              <a:blip r:embed="rId4"/>
              <a:srcRect b="2514"/>
              <a:stretch/>
            </p:blipFill>
            <p:spPr>
              <a:xfrm>
                <a:off x="5368346" y="2156833"/>
                <a:ext cx="1846800" cy="2232000"/>
              </a:xfrm>
              <a:prstGeom prst="rect">
                <a:avLst/>
              </a:prstGeom>
              <a:ln>
                <a:solidFill>
                  <a:schemeClr val="tx1"/>
                </a:solidFill>
              </a:ln>
            </p:spPr>
          </p:pic>
          <p:sp>
            <p:nvSpPr>
              <p:cNvPr id="10" name="文字方塊 9">
                <a:extLst>
                  <a:ext uri="{FF2B5EF4-FFF2-40B4-BE49-F238E27FC236}">
                    <a16:creationId xmlns:a16="http://schemas.microsoft.com/office/drawing/2014/main" id="{A9E4D283-1F50-104A-A1C9-9C96DF024475}"/>
                  </a:ext>
                </a:extLst>
              </p:cNvPr>
              <p:cNvSpPr txBox="1"/>
              <p:nvPr/>
            </p:nvSpPr>
            <p:spPr>
              <a:xfrm>
                <a:off x="4957017" y="4443092"/>
                <a:ext cx="2669458" cy="830997"/>
              </a:xfrm>
              <a:prstGeom prst="rect">
                <a:avLst/>
              </a:prstGeom>
              <a:noFill/>
            </p:spPr>
            <p:txBody>
              <a:bodyPr wrap="square" rtlCol="0">
                <a:spAutoFit/>
              </a:bodyPr>
              <a:lstStyle/>
              <a:p>
                <a:pPr algn="ctr"/>
                <a:r>
                  <a:rPr kumimoji="1" lang="en-US" altLang="zh-TW" sz="2400" b="1" dirty="0" err="1">
                    <a:solidFill>
                      <a:schemeClr val="accent4">
                        <a:lumMod val="50000"/>
                      </a:schemeClr>
                    </a:solidFill>
                  </a:rPr>
                  <a:t>Jia</a:t>
                </a:r>
                <a:r>
                  <a:rPr kumimoji="1" lang="en-US" altLang="zh-TW" sz="2400" b="1" dirty="0">
                    <a:solidFill>
                      <a:schemeClr val="accent4">
                        <a:lumMod val="50000"/>
                      </a:schemeClr>
                    </a:solidFill>
                  </a:rPr>
                  <a:t>-Bin Huang</a:t>
                </a:r>
              </a:p>
              <a:p>
                <a:pPr algn="ctr"/>
                <a:r>
                  <a:rPr kumimoji="1" lang="en-US" altLang="zh-TW" sz="2400" dirty="0"/>
                  <a:t>Virginia Tech</a:t>
                </a:r>
                <a:endParaRPr kumimoji="1" lang="zh-TW" altLang="en-US" sz="2400" dirty="0"/>
              </a:p>
            </p:txBody>
          </p:sp>
        </p:grpSp>
        <p:grpSp>
          <p:nvGrpSpPr>
            <p:cNvPr id="16" name="群組 15">
              <a:extLst>
                <a:ext uri="{FF2B5EF4-FFF2-40B4-BE49-F238E27FC236}">
                  <a16:creationId xmlns:a16="http://schemas.microsoft.com/office/drawing/2014/main" id="{12BD22B0-F611-3847-9AB5-44C4CB925CE0}"/>
                </a:ext>
              </a:extLst>
            </p:cNvPr>
            <p:cNvGrpSpPr/>
            <p:nvPr/>
          </p:nvGrpSpPr>
          <p:grpSpPr>
            <a:xfrm>
              <a:off x="9663919" y="2156833"/>
              <a:ext cx="2669458" cy="3486588"/>
              <a:chOff x="9663919" y="2156833"/>
              <a:chExt cx="2669458" cy="3486588"/>
            </a:xfrm>
          </p:grpSpPr>
          <p:pic>
            <p:nvPicPr>
              <p:cNvPr id="11" name="圖片 10">
                <a:extLst>
                  <a:ext uri="{FF2B5EF4-FFF2-40B4-BE49-F238E27FC236}">
                    <a16:creationId xmlns:a16="http://schemas.microsoft.com/office/drawing/2014/main" id="{D70CEB2C-998C-D544-BCA4-83ADB9396B30}"/>
                  </a:ext>
                </a:extLst>
              </p:cNvPr>
              <p:cNvPicPr>
                <a:picLocks/>
              </p:cNvPicPr>
              <p:nvPr/>
            </p:nvPicPr>
            <p:blipFill rotWithShape="1">
              <a:blip r:embed="rId5"/>
              <a:srcRect t="1" b="4972"/>
              <a:stretch/>
            </p:blipFill>
            <p:spPr>
              <a:xfrm>
                <a:off x="10075248" y="2156833"/>
                <a:ext cx="1846800" cy="2232000"/>
              </a:xfrm>
              <a:prstGeom prst="rect">
                <a:avLst/>
              </a:prstGeom>
              <a:ln>
                <a:solidFill>
                  <a:schemeClr val="tx1"/>
                </a:solidFill>
              </a:ln>
            </p:spPr>
          </p:pic>
          <p:sp>
            <p:nvSpPr>
              <p:cNvPr id="12" name="文字方塊 11">
                <a:extLst>
                  <a:ext uri="{FF2B5EF4-FFF2-40B4-BE49-F238E27FC236}">
                    <a16:creationId xmlns:a16="http://schemas.microsoft.com/office/drawing/2014/main" id="{F5988A3B-10D2-1B4F-BA92-84A1CBA41BDF}"/>
                  </a:ext>
                </a:extLst>
              </p:cNvPr>
              <p:cNvSpPr txBox="1"/>
              <p:nvPr/>
            </p:nvSpPr>
            <p:spPr>
              <a:xfrm>
                <a:off x="9663919" y="4443092"/>
                <a:ext cx="2669458" cy="1200329"/>
              </a:xfrm>
              <a:prstGeom prst="rect">
                <a:avLst/>
              </a:prstGeom>
              <a:noFill/>
            </p:spPr>
            <p:txBody>
              <a:bodyPr wrap="square" rtlCol="0">
                <a:spAutoFit/>
              </a:bodyPr>
              <a:lstStyle/>
              <a:p>
                <a:pPr algn="ctr"/>
                <a:r>
                  <a:rPr kumimoji="1" lang="en-US" altLang="zh-TW" sz="2400" b="1" dirty="0">
                    <a:solidFill>
                      <a:schemeClr val="accent4">
                        <a:lumMod val="50000"/>
                      </a:schemeClr>
                    </a:solidFill>
                  </a:rPr>
                  <a:t>Ming-</a:t>
                </a:r>
                <a:r>
                  <a:rPr kumimoji="1" lang="en-US" altLang="zh-TW" sz="2400" b="1" dirty="0" err="1">
                    <a:solidFill>
                      <a:schemeClr val="accent4">
                        <a:lumMod val="50000"/>
                      </a:schemeClr>
                    </a:solidFill>
                  </a:rPr>
                  <a:t>Hsuan</a:t>
                </a:r>
                <a:r>
                  <a:rPr kumimoji="1" lang="en-US" altLang="zh-TW" sz="2400" b="1" dirty="0">
                    <a:solidFill>
                      <a:schemeClr val="accent4">
                        <a:lumMod val="50000"/>
                      </a:schemeClr>
                    </a:solidFill>
                  </a:rPr>
                  <a:t> Yang</a:t>
                </a:r>
              </a:p>
              <a:p>
                <a:pPr algn="ctr"/>
                <a:r>
                  <a:rPr kumimoji="1" lang="en-US" altLang="zh-TW" sz="2400" dirty="0"/>
                  <a:t>U.C. Merced</a:t>
                </a:r>
                <a:br>
                  <a:rPr kumimoji="1" lang="en-US" altLang="zh-TW" sz="2400" dirty="0"/>
                </a:br>
                <a:r>
                  <a:rPr kumimoji="1" lang="en-US" altLang="zh-TW" sz="2400" dirty="0"/>
                  <a:t>Google Cloud AI</a:t>
                </a:r>
                <a:endParaRPr kumimoji="1" lang="zh-TW" altLang="en-US" sz="2400" dirty="0"/>
              </a:p>
            </p:txBody>
          </p:sp>
        </p:grpSp>
        <p:grpSp>
          <p:nvGrpSpPr>
            <p:cNvPr id="13" name="群組 12">
              <a:extLst>
                <a:ext uri="{FF2B5EF4-FFF2-40B4-BE49-F238E27FC236}">
                  <a16:creationId xmlns:a16="http://schemas.microsoft.com/office/drawing/2014/main" id="{12098EB7-247B-AA49-84B6-16A708C86888}"/>
                </a:ext>
              </a:extLst>
            </p:cNvPr>
            <p:cNvGrpSpPr/>
            <p:nvPr/>
          </p:nvGrpSpPr>
          <p:grpSpPr>
            <a:xfrm>
              <a:off x="7310466" y="2156833"/>
              <a:ext cx="2669458" cy="3117256"/>
              <a:chOff x="7310469" y="2156833"/>
              <a:chExt cx="2669458" cy="3117256"/>
            </a:xfrm>
          </p:grpSpPr>
          <p:sp>
            <p:nvSpPr>
              <p:cNvPr id="14" name="文字方塊 13">
                <a:extLst>
                  <a:ext uri="{FF2B5EF4-FFF2-40B4-BE49-F238E27FC236}">
                    <a16:creationId xmlns:a16="http://schemas.microsoft.com/office/drawing/2014/main" id="{0FE7A173-D350-BC48-9789-D399DF55B0BC}"/>
                  </a:ext>
                </a:extLst>
              </p:cNvPr>
              <p:cNvSpPr txBox="1"/>
              <p:nvPr/>
            </p:nvSpPr>
            <p:spPr>
              <a:xfrm>
                <a:off x="7310469" y="4443092"/>
                <a:ext cx="2669458" cy="830997"/>
              </a:xfrm>
              <a:prstGeom prst="rect">
                <a:avLst/>
              </a:prstGeom>
              <a:noFill/>
            </p:spPr>
            <p:txBody>
              <a:bodyPr wrap="square" rtlCol="0">
                <a:spAutoFit/>
              </a:bodyPr>
              <a:lstStyle/>
              <a:p>
                <a:pPr algn="ctr"/>
                <a:r>
                  <a:rPr kumimoji="1" lang="en-US" altLang="zh-TW" sz="2400" b="1" dirty="0" err="1">
                    <a:solidFill>
                      <a:schemeClr val="accent4">
                        <a:lumMod val="50000"/>
                      </a:schemeClr>
                    </a:solidFill>
                  </a:rPr>
                  <a:t>Maneesh</a:t>
                </a:r>
                <a:r>
                  <a:rPr kumimoji="1" lang="en-US" altLang="zh-TW" sz="2400" b="1" dirty="0">
                    <a:solidFill>
                      <a:schemeClr val="accent4">
                        <a:lumMod val="50000"/>
                      </a:schemeClr>
                    </a:solidFill>
                  </a:rPr>
                  <a:t> Singh</a:t>
                </a:r>
              </a:p>
              <a:p>
                <a:pPr algn="ctr"/>
                <a:r>
                  <a:rPr kumimoji="1" lang="en-US" altLang="zh-TW" sz="2400" dirty="0" err="1"/>
                  <a:t>Verisk</a:t>
                </a:r>
                <a:r>
                  <a:rPr kumimoji="1" lang="en-US" altLang="zh-TW" sz="2400" dirty="0"/>
                  <a:t> Analytics</a:t>
                </a:r>
                <a:endParaRPr kumimoji="1" lang="zh-TW" altLang="en-US" sz="2400" dirty="0"/>
              </a:p>
            </p:txBody>
          </p:sp>
          <p:pic>
            <p:nvPicPr>
              <p:cNvPr id="15" name="圖片 14">
                <a:extLst>
                  <a:ext uri="{FF2B5EF4-FFF2-40B4-BE49-F238E27FC236}">
                    <a16:creationId xmlns:a16="http://schemas.microsoft.com/office/drawing/2014/main" id="{A3FCF333-98E1-0341-9599-082954A5B7B1}"/>
                  </a:ext>
                </a:extLst>
              </p:cNvPr>
              <p:cNvPicPr>
                <a:picLocks/>
              </p:cNvPicPr>
              <p:nvPr/>
            </p:nvPicPr>
            <p:blipFill>
              <a:blip r:embed="rId6"/>
              <a:stretch>
                <a:fillRect/>
              </a:stretch>
            </p:blipFill>
            <p:spPr>
              <a:xfrm>
                <a:off x="7721798" y="2156833"/>
                <a:ext cx="1846800" cy="2232000"/>
              </a:xfrm>
              <a:prstGeom prst="rect">
                <a:avLst/>
              </a:prstGeom>
              <a:ln>
                <a:solidFill>
                  <a:schemeClr val="tx1"/>
                </a:solidFill>
              </a:ln>
            </p:spPr>
          </p:pic>
        </p:grpSp>
        <p:grpSp>
          <p:nvGrpSpPr>
            <p:cNvPr id="5" name="群組 4">
              <a:extLst>
                <a:ext uri="{FF2B5EF4-FFF2-40B4-BE49-F238E27FC236}">
                  <a16:creationId xmlns:a16="http://schemas.microsoft.com/office/drawing/2014/main" id="{AC91A99C-930F-C848-811A-F5197E924C3F}"/>
                </a:ext>
              </a:extLst>
            </p:cNvPr>
            <p:cNvGrpSpPr/>
            <p:nvPr/>
          </p:nvGrpSpPr>
          <p:grpSpPr>
            <a:xfrm>
              <a:off x="2603564" y="2156833"/>
              <a:ext cx="2669458" cy="3117256"/>
              <a:chOff x="2603565" y="2156833"/>
              <a:chExt cx="2669458" cy="3117256"/>
            </a:xfrm>
          </p:grpSpPr>
          <p:pic>
            <p:nvPicPr>
              <p:cNvPr id="17" name="圖片 16">
                <a:extLst>
                  <a:ext uri="{FF2B5EF4-FFF2-40B4-BE49-F238E27FC236}">
                    <a16:creationId xmlns:a16="http://schemas.microsoft.com/office/drawing/2014/main" id="{978D207E-8EAC-EA46-B907-E9AE275107FD}"/>
                  </a:ext>
                </a:extLst>
              </p:cNvPr>
              <p:cNvPicPr>
                <a:picLocks/>
              </p:cNvPicPr>
              <p:nvPr/>
            </p:nvPicPr>
            <p:blipFill>
              <a:blip r:embed="rId7"/>
              <a:stretch>
                <a:fillRect/>
              </a:stretch>
            </p:blipFill>
            <p:spPr>
              <a:xfrm>
                <a:off x="3014894" y="2156833"/>
                <a:ext cx="1846800" cy="2232000"/>
              </a:xfrm>
              <a:prstGeom prst="rect">
                <a:avLst/>
              </a:prstGeom>
              <a:ln>
                <a:solidFill>
                  <a:schemeClr val="tx1"/>
                </a:solidFill>
              </a:ln>
            </p:spPr>
          </p:pic>
          <p:sp>
            <p:nvSpPr>
              <p:cNvPr id="18" name="文字方塊 17">
                <a:extLst>
                  <a:ext uri="{FF2B5EF4-FFF2-40B4-BE49-F238E27FC236}">
                    <a16:creationId xmlns:a16="http://schemas.microsoft.com/office/drawing/2014/main" id="{AE16BBC7-2468-6A4E-8188-DD3189BFD4A7}"/>
                  </a:ext>
                </a:extLst>
              </p:cNvPr>
              <p:cNvSpPr txBox="1"/>
              <p:nvPr/>
            </p:nvSpPr>
            <p:spPr>
              <a:xfrm>
                <a:off x="2603565" y="4443092"/>
                <a:ext cx="2669458" cy="830997"/>
              </a:xfrm>
              <a:prstGeom prst="rect">
                <a:avLst/>
              </a:prstGeom>
              <a:noFill/>
            </p:spPr>
            <p:txBody>
              <a:bodyPr wrap="square" rtlCol="0">
                <a:spAutoFit/>
              </a:bodyPr>
              <a:lstStyle/>
              <a:p>
                <a:pPr algn="ctr"/>
                <a:r>
                  <a:rPr kumimoji="1" lang="en-US" altLang="zh-TW" sz="2400" b="1" dirty="0">
                    <a:solidFill>
                      <a:schemeClr val="accent4">
                        <a:lumMod val="50000"/>
                      </a:schemeClr>
                    </a:solidFill>
                  </a:rPr>
                  <a:t>Hung-Yu Tseng*</a:t>
                </a:r>
              </a:p>
              <a:p>
                <a:pPr algn="ctr"/>
                <a:r>
                  <a:rPr kumimoji="1" lang="en-US" altLang="zh-TW" sz="2400" dirty="0"/>
                  <a:t>U.C. Merced</a:t>
                </a:r>
                <a:endParaRPr kumimoji="1" lang="zh-TW" altLang="en-US" sz="2400" dirty="0"/>
              </a:p>
            </p:txBody>
          </p:sp>
        </p:grpSp>
      </p:grpSp>
    </p:spTree>
    <p:extLst>
      <p:ext uri="{BB962C8B-B14F-4D97-AF65-F5344CB8AC3E}">
        <p14:creationId xmlns:p14="http://schemas.microsoft.com/office/powerpoint/2010/main" val="2524180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4EAB140-18E1-9540-BDF8-F144D12636E7}"/>
              </a:ext>
            </a:extLst>
          </p:cNvPr>
          <p:cNvSpPr>
            <a:spLocks noGrp="1"/>
          </p:cNvSpPr>
          <p:nvPr>
            <p:ph type="title"/>
          </p:nvPr>
        </p:nvSpPr>
        <p:spPr>
          <a:xfrm>
            <a:off x="838200" y="365125"/>
            <a:ext cx="10515600" cy="981075"/>
          </a:xfrm>
        </p:spPr>
        <p:txBody>
          <a:bodyPr/>
          <a:lstStyle/>
          <a:p>
            <a:r>
              <a:rPr kumimoji="1" lang="en-US" altLang="zh-TW" dirty="0"/>
              <a:t>Training with Unpaired Data</a:t>
            </a:r>
            <a:endParaRPr kumimoji="1" lang="zh-TW" altLang="en-US" dirty="0"/>
          </a:p>
        </p:txBody>
      </p:sp>
      <p:sp>
        <p:nvSpPr>
          <p:cNvPr id="4" name="投影片編號版面配置區 3">
            <a:extLst>
              <a:ext uri="{FF2B5EF4-FFF2-40B4-BE49-F238E27FC236}">
                <a16:creationId xmlns:a16="http://schemas.microsoft.com/office/drawing/2014/main" id="{B051A205-8BE7-8A42-AFE3-AF7BBD873BC8}"/>
              </a:ext>
            </a:extLst>
          </p:cNvPr>
          <p:cNvSpPr>
            <a:spLocks noGrp="1"/>
          </p:cNvSpPr>
          <p:nvPr>
            <p:ph type="sldNum" sz="quarter" idx="12"/>
          </p:nvPr>
        </p:nvSpPr>
        <p:spPr/>
        <p:txBody>
          <a:bodyPr/>
          <a:lstStyle/>
          <a:p>
            <a:fld id="{8B53DFEC-A51D-C54B-AF5E-7470F20CC68B}" type="slidenum">
              <a:rPr kumimoji="1" lang="zh-TW" altLang="en-US" smtClean="0"/>
              <a:t>9</a:t>
            </a:fld>
            <a:endParaRPr kumimoji="1" lang="zh-TW" altLang="en-US"/>
          </a:p>
        </p:txBody>
      </p:sp>
      <p:sp>
        <p:nvSpPr>
          <p:cNvPr id="5" name="不規則四邊形 4">
            <a:extLst>
              <a:ext uri="{FF2B5EF4-FFF2-40B4-BE49-F238E27FC236}">
                <a16:creationId xmlns:a16="http://schemas.microsoft.com/office/drawing/2014/main" id="{6E7B0058-91F0-F44E-B1B7-F5DC207F595E}"/>
              </a:ext>
            </a:extLst>
          </p:cNvPr>
          <p:cNvSpPr>
            <a:spLocks noChangeAspect="1"/>
          </p:cNvSpPr>
          <p:nvPr/>
        </p:nvSpPr>
        <p:spPr>
          <a:xfrm rot="5400000">
            <a:off x="3245288" y="5007700"/>
            <a:ext cx="693600" cy="612000"/>
          </a:xfrm>
          <a:prstGeom prst="trapezoid">
            <a:avLst>
              <a:gd name="adj" fmla="val 33972"/>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kumimoji="1" lang="zh-TW" altLang="en-US" dirty="0">
              <a:latin typeface="Times New Roman" charset="0"/>
              <a:ea typeface="Times New Roman" charset="0"/>
              <a:cs typeface="Times New Roman" charset="0"/>
            </a:endParaRPr>
          </a:p>
        </p:txBody>
      </p:sp>
      <p:sp>
        <p:nvSpPr>
          <p:cNvPr id="7" name="不規則四邊形 6">
            <a:extLst>
              <a:ext uri="{FF2B5EF4-FFF2-40B4-BE49-F238E27FC236}">
                <a16:creationId xmlns:a16="http://schemas.microsoft.com/office/drawing/2014/main" id="{A2733FB9-384B-FC49-9022-D371AF76045A}"/>
              </a:ext>
            </a:extLst>
          </p:cNvPr>
          <p:cNvSpPr>
            <a:spLocks noChangeAspect="1"/>
          </p:cNvSpPr>
          <p:nvPr/>
        </p:nvSpPr>
        <p:spPr>
          <a:xfrm rot="5400000">
            <a:off x="3245288" y="4122100"/>
            <a:ext cx="693600" cy="612000"/>
          </a:xfrm>
          <a:prstGeom prst="trapezoid">
            <a:avLst>
              <a:gd name="adj" fmla="val 21062"/>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charset="0"/>
              <a:ea typeface="Times New Roman" charset="0"/>
              <a:cs typeface="Times New Roman" charset="0"/>
            </a:endParaRPr>
          </a:p>
        </p:txBody>
      </p:sp>
      <p:sp>
        <p:nvSpPr>
          <p:cNvPr id="8" name="不規則四邊形 7">
            <a:extLst>
              <a:ext uri="{FF2B5EF4-FFF2-40B4-BE49-F238E27FC236}">
                <a16:creationId xmlns:a16="http://schemas.microsoft.com/office/drawing/2014/main" id="{4C801AE4-EF95-434C-9D2B-6B6513EABB8F}"/>
              </a:ext>
            </a:extLst>
          </p:cNvPr>
          <p:cNvSpPr>
            <a:spLocks noChangeAspect="1"/>
          </p:cNvSpPr>
          <p:nvPr/>
        </p:nvSpPr>
        <p:spPr>
          <a:xfrm rot="5400000">
            <a:off x="7209630" y="5007700"/>
            <a:ext cx="693600" cy="612000"/>
          </a:xfrm>
          <a:prstGeom prst="trapezoid">
            <a:avLst>
              <a:gd name="adj" fmla="val 33972"/>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kumimoji="1" lang="zh-TW" altLang="en-US" dirty="0">
              <a:latin typeface="Times New Roman" charset="0"/>
              <a:ea typeface="Times New Roman" charset="0"/>
              <a:cs typeface="Times New Roman" charset="0"/>
            </a:endParaRPr>
          </a:p>
        </p:txBody>
      </p:sp>
      <p:sp>
        <p:nvSpPr>
          <p:cNvPr id="9" name="不規則四邊形 8">
            <a:extLst>
              <a:ext uri="{FF2B5EF4-FFF2-40B4-BE49-F238E27FC236}">
                <a16:creationId xmlns:a16="http://schemas.microsoft.com/office/drawing/2014/main" id="{9FD133F9-6296-1B40-B6AD-1BA6EEBA0D1C}"/>
              </a:ext>
            </a:extLst>
          </p:cNvPr>
          <p:cNvSpPr>
            <a:spLocks noChangeAspect="1"/>
          </p:cNvSpPr>
          <p:nvPr/>
        </p:nvSpPr>
        <p:spPr>
          <a:xfrm rot="5400000">
            <a:off x="7209630" y="4122100"/>
            <a:ext cx="693600" cy="612000"/>
          </a:xfrm>
          <a:prstGeom prst="trapezoid">
            <a:avLst>
              <a:gd name="adj" fmla="val 21062"/>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charset="0"/>
              <a:ea typeface="Times New Roman" charset="0"/>
              <a:cs typeface="Times New Roman" charset="0"/>
            </a:endParaRPr>
          </a:p>
        </p:txBody>
      </p:sp>
      <p:sp>
        <p:nvSpPr>
          <p:cNvPr id="10" name="不規則四邊形 9">
            <a:extLst>
              <a:ext uri="{FF2B5EF4-FFF2-40B4-BE49-F238E27FC236}">
                <a16:creationId xmlns:a16="http://schemas.microsoft.com/office/drawing/2014/main" id="{86B3C216-2015-704A-AE93-18296AF68589}"/>
              </a:ext>
            </a:extLst>
          </p:cNvPr>
          <p:cNvSpPr>
            <a:spLocks noChangeAspect="1"/>
          </p:cNvSpPr>
          <p:nvPr/>
        </p:nvSpPr>
        <p:spPr>
          <a:xfrm rot="5400000">
            <a:off x="7209630" y="2883700"/>
            <a:ext cx="693600" cy="612000"/>
          </a:xfrm>
          <a:prstGeom prst="trapezoid">
            <a:avLst>
              <a:gd name="adj" fmla="val 21062"/>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charset="0"/>
              <a:ea typeface="Times New Roman" charset="0"/>
              <a:cs typeface="Times New Roman" charset="0"/>
            </a:endParaRPr>
          </a:p>
        </p:txBody>
      </p:sp>
      <p:sp>
        <p:nvSpPr>
          <p:cNvPr id="11" name="不規則四邊形 10">
            <a:extLst>
              <a:ext uri="{FF2B5EF4-FFF2-40B4-BE49-F238E27FC236}">
                <a16:creationId xmlns:a16="http://schemas.microsoft.com/office/drawing/2014/main" id="{39BDD353-4BAC-6040-A044-FF150C030FD9}"/>
              </a:ext>
            </a:extLst>
          </p:cNvPr>
          <p:cNvSpPr>
            <a:spLocks noChangeAspect="1"/>
          </p:cNvSpPr>
          <p:nvPr/>
        </p:nvSpPr>
        <p:spPr>
          <a:xfrm rot="5400000">
            <a:off x="7209630" y="1998100"/>
            <a:ext cx="693600" cy="612000"/>
          </a:xfrm>
          <a:prstGeom prst="trapezoid">
            <a:avLst>
              <a:gd name="adj" fmla="val 33972"/>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kumimoji="1" lang="zh-TW" altLang="en-US" dirty="0">
              <a:latin typeface="Times New Roman" charset="0"/>
              <a:ea typeface="Times New Roman" charset="0"/>
              <a:cs typeface="Times New Roman" charset="0"/>
            </a:endParaRPr>
          </a:p>
        </p:txBody>
      </p:sp>
      <p:cxnSp>
        <p:nvCxnSpPr>
          <p:cNvPr id="15" name="Straight Connector 38">
            <a:extLst>
              <a:ext uri="{FF2B5EF4-FFF2-40B4-BE49-F238E27FC236}">
                <a16:creationId xmlns:a16="http://schemas.microsoft.com/office/drawing/2014/main" id="{B1BE4CBE-9979-944C-ABA5-0CB17F4551BB}"/>
              </a:ext>
            </a:extLst>
          </p:cNvPr>
          <p:cNvCxnSpPr>
            <a:cxnSpLocks/>
          </p:cNvCxnSpPr>
          <p:nvPr/>
        </p:nvCxnSpPr>
        <p:spPr>
          <a:xfrm flipV="1">
            <a:off x="10087187" y="1555219"/>
            <a:ext cx="0" cy="607986"/>
          </a:xfrm>
          <a:prstGeom prst="line">
            <a:avLst/>
          </a:prstGeom>
          <a:ln>
            <a:prstDash val="dashDot"/>
          </a:ln>
        </p:spPr>
        <p:style>
          <a:lnRef idx="3">
            <a:schemeClr val="dk1"/>
          </a:lnRef>
          <a:fillRef idx="0">
            <a:schemeClr val="dk1"/>
          </a:fillRef>
          <a:effectRef idx="2">
            <a:schemeClr val="dk1"/>
          </a:effectRef>
          <a:fontRef idx="minor">
            <a:schemeClr val="tx1"/>
          </a:fontRef>
        </p:style>
      </p:cxnSp>
      <p:cxnSp>
        <p:nvCxnSpPr>
          <p:cNvPr id="17" name="Straight Connector 96">
            <a:extLst>
              <a:ext uri="{FF2B5EF4-FFF2-40B4-BE49-F238E27FC236}">
                <a16:creationId xmlns:a16="http://schemas.microsoft.com/office/drawing/2014/main" id="{DA060569-F43E-9A47-8666-7FA59285D7FB}"/>
              </a:ext>
            </a:extLst>
          </p:cNvPr>
          <p:cNvCxnSpPr>
            <a:cxnSpLocks/>
          </p:cNvCxnSpPr>
          <p:nvPr/>
        </p:nvCxnSpPr>
        <p:spPr>
          <a:xfrm flipV="1">
            <a:off x="2427447" y="1555219"/>
            <a:ext cx="0" cy="607986"/>
          </a:xfrm>
          <a:prstGeom prst="line">
            <a:avLst/>
          </a:prstGeom>
          <a:ln>
            <a:prstDash val="dashDot"/>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8" name="Rectangle 66">
                <a:extLst>
                  <a:ext uri="{FF2B5EF4-FFF2-40B4-BE49-F238E27FC236}">
                    <a16:creationId xmlns:a16="http://schemas.microsoft.com/office/drawing/2014/main" id="{20A19F6A-7080-9842-8C28-5D73D8A9C630}"/>
                  </a:ext>
                </a:extLst>
              </p:cNvPr>
              <p:cNvSpPr/>
              <p:nvPr/>
            </p:nvSpPr>
            <p:spPr>
              <a:xfrm>
                <a:off x="5600174" y="1346200"/>
                <a:ext cx="1116000" cy="41909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14:m>
                  <m:oMath xmlns:m="http://schemas.openxmlformats.org/officeDocument/2006/math">
                    <m:sSubSup>
                      <m:sSubSupPr>
                        <m:ctrlPr>
                          <a:rPr lang="en-US" altLang="zh-TW" b="0" i="1" dirty="0" smtClean="0">
                            <a:solidFill>
                              <a:schemeClr val="tx1"/>
                            </a:solidFill>
                            <a:latin typeface="Cambria Math" panose="02040503050406030204" pitchFamily="18" charset="0"/>
                            <a:ea typeface="Times New Roman" charset="0"/>
                            <a:cs typeface="Times New Roman" charset="0"/>
                          </a:rPr>
                        </m:ctrlPr>
                      </m:sSubSupPr>
                      <m:e>
                        <m:r>
                          <a:rPr lang="en-US" altLang="zh-TW" b="0" i="1" dirty="0" smtClean="0">
                            <a:solidFill>
                              <a:schemeClr val="tx1"/>
                            </a:solidFill>
                            <a:latin typeface="Cambria Math" charset="0"/>
                            <a:ea typeface="Times New Roman" charset="0"/>
                            <a:cs typeface="Times New Roman" charset="0"/>
                          </a:rPr>
                          <m:t>𝐿</m:t>
                        </m:r>
                      </m:e>
                      <m:sub>
                        <m:r>
                          <a:rPr lang="en-US" altLang="zh-TW" b="0" i="1" dirty="0" smtClean="0">
                            <a:solidFill>
                              <a:schemeClr val="tx1"/>
                            </a:solidFill>
                            <a:latin typeface="Cambria Math" charset="0"/>
                            <a:ea typeface="Times New Roman" charset="0"/>
                            <a:cs typeface="Times New Roman" charset="0"/>
                          </a:rPr>
                          <m:t>1</m:t>
                        </m:r>
                      </m:sub>
                      <m:sup>
                        <m:r>
                          <m:rPr>
                            <m:sty m:val="p"/>
                          </m:rPr>
                          <a:rPr lang="en-US" altLang="zh-TW" b="0" i="0" dirty="0" smtClean="0">
                            <a:solidFill>
                              <a:schemeClr val="tx1"/>
                            </a:solidFill>
                            <a:latin typeface="Cambria Math" charset="0"/>
                            <a:ea typeface="Times New Roman" charset="0"/>
                            <a:cs typeface="Times New Roman" charset="0"/>
                          </a:rPr>
                          <m:t>cc</m:t>
                        </m:r>
                      </m:sup>
                    </m:sSubSup>
                  </m:oMath>
                </a14:m>
                <a:r>
                  <a:rPr lang="en-US" dirty="0">
                    <a:solidFill>
                      <a:schemeClr val="tx1"/>
                    </a:solidFill>
                    <a:latin typeface="Times New Roman" charset="0"/>
                    <a:ea typeface="Times New Roman" charset="0"/>
                    <a:cs typeface="Times New Roman" charset="0"/>
                  </a:rPr>
                  <a:t> </a:t>
                </a:r>
              </a:p>
            </p:txBody>
          </p:sp>
        </mc:Choice>
        <mc:Fallback xmlns="">
          <p:sp>
            <p:nvSpPr>
              <p:cNvPr id="18" name="Rectangle 66">
                <a:extLst>
                  <a:ext uri="{FF2B5EF4-FFF2-40B4-BE49-F238E27FC236}">
                    <a16:creationId xmlns:a16="http://schemas.microsoft.com/office/drawing/2014/main" id="{20A19F6A-7080-9842-8C28-5D73D8A9C630}"/>
                  </a:ext>
                </a:extLst>
              </p:cNvPr>
              <p:cNvSpPr>
                <a:spLocks noRot="1" noChangeAspect="1" noMove="1" noResize="1" noEditPoints="1" noAdjustHandles="1" noChangeArrowheads="1" noChangeShapeType="1" noTextEdit="1"/>
              </p:cNvSpPr>
              <p:nvPr/>
            </p:nvSpPr>
            <p:spPr>
              <a:xfrm>
                <a:off x="5600174" y="1346200"/>
                <a:ext cx="1116000" cy="419097"/>
              </a:xfrm>
              <a:prstGeom prst="rect">
                <a:avLst/>
              </a:prstGeom>
              <a:blipFill>
                <a:blip r:embed="rId3"/>
                <a:stretch>
                  <a:fillRect/>
                </a:stretch>
              </a:blipFill>
              <a:ln>
                <a:solidFill>
                  <a:schemeClr val="tx1"/>
                </a:solidFill>
              </a:ln>
            </p:spPr>
            <p:txBody>
              <a:bodyPr/>
              <a:lstStyle/>
              <a:p>
                <a:r>
                  <a:rPr lang="zh-TW" altLang="en-US">
                    <a:noFill/>
                  </a:rPr>
                  <a:t> </a:t>
                </a:r>
              </a:p>
            </p:txBody>
          </p:sp>
        </mc:Fallback>
      </mc:AlternateContent>
      <p:cxnSp>
        <p:nvCxnSpPr>
          <p:cNvPr id="20" name="Straight Arrow Connector 286">
            <a:extLst>
              <a:ext uri="{FF2B5EF4-FFF2-40B4-BE49-F238E27FC236}">
                <a16:creationId xmlns:a16="http://schemas.microsoft.com/office/drawing/2014/main" id="{1EFFC6CA-F308-1549-B98B-241DA2855B06}"/>
              </a:ext>
            </a:extLst>
          </p:cNvPr>
          <p:cNvCxnSpPr>
            <a:cxnSpLocks/>
          </p:cNvCxnSpPr>
          <p:nvPr/>
        </p:nvCxnSpPr>
        <p:spPr>
          <a:xfrm>
            <a:off x="5171529" y="2751138"/>
            <a:ext cx="252000" cy="0"/>
          </a:xfrm>
          <a:prstGeom prst="straightConnector1">
            <a:avLst/>
          </a:prstGeom>
          <a:ln w="2857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18">
            <a:extLst>
              <a:ext uri="{FF2B5EF4-FFF2-40B4-BE49-F238E27FC236}">
                <a16:creationId xmlns:a16="http://schemas.microsoft.com/office/drawing/2014/main" id="{72A5C59E-DE80-AE46-B58F-8A26C7F99106}"/>
              </a:ext>
            </a:extLst>
          </p:cNvPr>
          <p:cNvCxnSpPr>
            <a:cxnSpLocks/>
          </p:cNvCxnSpPr>
          <p:nvPr/>
        </p:nvCxnSpPr>
        <p:spPr>
          <a:xfrm rot="18900000">
            <a:off x="4192026" y="2237286"/>
            <a:ext cx="0" cy="540000"/>
          </a:xfrm>
          <a:prstGeom prst="straightConnector1">
            <a:avLst/>
          </a:prstGeom>
          <a:ln w="2857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22" name="群組 21">
            <a:extLst>
              <a:ext uri="{FF2B5EF4-FFF2-40B4-BE49-F238E27FC236}">
                <a16:creationId xmlns:a16="http://schemas.microsoft.com/office/drawing/2014/main" id="{B23B48BB-47B1-DD4E-8AB8-955BC5DF92FC}"/>
              </a:ext>
            </a:extLst>
          </p:cNvPr>
          <p:cNvGrpSpPr/>
          <p:nvPr/>
        </p:nvGrpSpPr>
        <p:grpSpPr>
          <a:xfrm flipV="1">
            <a:off x="3079684" y="2283878"/>
            <a:ext cx="957" cy="1008776"/>
            <a:chOff x="4643043" y="1774425"/>
            <a:chExt cx="957" cy="1008776"/>
          </a:xfrm>
        </p:grpSpPr>
        <p:cxnSp>
          <p:nvCxnSpPr>
            <p:cNvPr id="32" name="Straight Arrow Connector 268">
              <a:extLst>
                <a:ext uri="{FF2B5EF4-FFF2-40B4-BE49-F238E27FC236}">
                  <a16:creationId xmlns:a16="http://schemas.microsoft.com/office/drawing/2014/main" id="{426FF1A5-767C-FE4C-B394-7720DC9CF168}"/>
                </a:ext>
              </a:extLst>
            </p:cNvPr>
            <p:cNvCxnSpPr>
              <a:cxnSpLocks/>
            </p:cNvCxnSpPr>
            <p:nvPr/>
          </p:nvCxnSpPr>
          <p:spPr>
            <a:xfrm rot="19800000">
              <a:off x="4643043" y="2243201"/>
              <a:ext cx="0" cy="540000"/>
            </a:xfrm>
            <a:prstGeom prst="straightConnector1">
              <a:avLst/>
            </a:prstGeom>
            <a:ln w="2857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270">
              <a:extLst>
                <a:ext uri="{FF2B5EF4-FFF2-40B4-BE49-F238E27FC236}">
                  <a16:creationId xmlns:a16="http://schemas.microsoft.com/office/drawing/2014/main" id="{FD140346-C3C7-CB48-8F2B-292A24BACDC6}"/>
                </a:ext>
              </a:extLst>
            </p:cNvPr>
            <p:cNvCxnSpPr>
              <a:cxnSpLocks/>
            </p:cNvCxnSpPr>
            <p:nvPr/>
          </p:nvCxnSpPr>
          <p:spPr>
            <a:xfrm rot="1800000" flipV="1">
              <a:off x="4644000" y="1774425"/>
              <a:ext cx="0" cy="540000"/>
            </a:xfrm>
            <a:prstGeom prst="straightConnector1">
              <a:avLst/>
            </a:prstGeom>
            <a:ln w="2857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23" name="群組 22">
            <a:extLst>
              <a:ext uri="{FF2B5EF4-FFF2-40B4-BE49-F238E27FC236}">
                <a16:creationId xmlns:a16="http://schemas.microsoft.com/office/drawing/2014/main" id="{CE494861-1B9E-6E49-B703-63D8C991CA44}"/>
              </a:ext>
            </a:extLst>
          </p:cNvPr>
          <p:cNvGrpSpPr/>
          <p:nvPr/>
        </p:nvGrpSpPr>
        <p:grpSpPr>
          <a:xfrm>
            <a:off x="3287418" y="1955623"/>
            <a:ext cx="612000" cy="693600"/>
            <a:chOff x="4899038" y="1594019"/>
            <a:chExt cx="612000" cy="693600"/>
          </a:xfrm>
        </p:grpSpPr>
        <p:sp>
          <p:nvSpPr>
            <p:cNvPr id="30" name="不規則四邊形 29">
              <a:extLst>
                <a:ext uri="{FF2B5EF4-FFF2-40B4-BE49-F238E27FC236}">
                  <a16:creationId xmlns:a16="http://schemas.microsoft.com/office/drawing/2014/main" id="{9403B0D3-AE0C-B04D-90F2-8363698AA950}"/>
                </a:ext>
              </a:extLst>
            </p:cNvPr>
            <p:cNvSpPr>
              <a:spLocks noChangeAspect="1"/>
            </p:cNvSpPr>
            <p:nvPr/>
          </p:nvSpPr>
          <p:spPr>
            <a:xfrm rot="5400000">
              <a:off x="4858238" y="1634819"/>
              <a:ext cx="693600" cy="612000"/>
            </a:xfrm>
            <a:prstGeom prst="trapezoid">
              <a:avLst>
                <a:gd name="adj" fmla="val 33972"/>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kumimoji="1" lang="zh-TW" altLang="en-US" dirty="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31" name="TextBox 85">
                  <a:extLst>
                    <a:ext uri="{FF2B5EF4-FFF2-40B4-BE49-F238E27FC236}">
                      <a16:creationId xmlns:a16="http://schemas.microsoft.com/office/drawing/2014/main" id="{22825BA3-3C97-CE4B-95E3-9A13ADD6105D}"/>
                    </a:ext>
                  </a:extLst>
                </p:cNvPr>
                <p:cNvSpPr txBox="1"/>
                <p:nvPr/>
              </p:nvSpPr>
              <p:spPr>
                <a:xfrm>
                  <a:off x="5033260" y="1802320"/>
                  <a:ext cx="343556"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en-US" altLang="zh-TW" i="1" smtClean="0">
                                <a:solidFill>
                                  <a:schemeClr val="tx1"/>
                                </a:solidFill>
                                <a:latin typeface="Cambria Math" panose="02040503050406030204" pitchFamily="18" charset="0"/>
                                <a:ea typeface="Times New Roman" charset="0"/>
                                <a:cs typeface="Times New Roman" charset="0"/>
                              </a:rPr>
                            </m:ctrlPr>
                          </m:sSubSupPr>
                          <m:e>
                            <m:r>
                              <a:rPr lang="en-US" altLang="zh-TW" b="0" i="1" smtClean="0">
                                <a:solidFill>
                                  <a:schemeClr val="tx1"/>
                                </a:solidFill>
                                <a:latin typeface="Cambria Math" charset="0"/>
                                <a:ea typeface="Times New Roman" charset="0"/>
                                <a:cs typeface="Times New Roman" charset="0"/>
                              </a:rPr>
                              <m:t>𝐸</m:t>
                            </m:r>
                          </m:e>
                          <m:sub>
                            <m:r>
                              <a:rPr lang="en-US" altLang="zh-TW" i="1" smtClean="0">
                                <a:solidFill>
                                  <a:schemeClr val="tx1"/>
                                </a:solidFill>
                                <a:latin typeface="Cambria Math" charset="0"/>
                                <a:ea typeface="Times New Roman" charset="0"/>
                                <a:cs typeface="Times New Roman" charset="0"/>
                              </a:rPr>
                              <m:t>𝒳</m:t>
                            </m:r>
                          </m:sub>
                          <m:sup>
                            <m:r>
                              <a:rPr lang="en-US" altLang="zh-TW" b="0" i="1" smtClean="0">
                                <a:solidFill>
                                  <a:schemeClr val="tx1"/>
                                </a:solidFill>
                                <a:latin typeface="Cambria Math" charset="0"/>
                                <a:ea typeface="Times New Roman" charset="0"/>
                                <a:cs typeface="Times New Roman" charset="0"/>
                              </a:rPr>
                              <m:t>𝑎</m:t>
                            </m:r>
                          </m:sup>
                        </m:sSubSup>
                      </m:oMath>
                    </m:oMathPara>
                  </a14:m>
                  <a:endParaRPr lang="en-US" dirty="0">
                    <a:solidFill>
                      <a:schemeClr val="tx1"/>
                    </a:solidFill>
                    <a:latin typeface="Times New Roman" charset="0"/>
                    <a:ea typeface="Times New Roman" charset="0"/>
                    <a:cs typeface="Times New Roman" charset="0"/>
                  </a:endParaRPr>
                </a:p>
              </p:txBody>
            </p:sp>
          </mc:Choice>
          <mc:Fallback xmlns="">
            <p:sp>
              <p:nvSpPr>
                <p:cNvPr id="354" name="TextBox 85">
                  <a:extLst>
                    <a:ext uri="{FF2B5EF4-FFF2-40B4-BE49-F238E27FC236}">
                      <a16:creationId xmlns:a16="http://schemas.microsoft.com/office/drawing/2014/main" xmlns="" xmlns:a14="http://schemas.microsoft.com/office/drawing/2010/main" id="{169E5D8A-7F5B-4A18-B914-320CF850770B}"/>
                    </a:ext>
                  </a:extLst>
                </p:cNvPr>
                <p:cNvSpPr txBox="1">
                  <a:spLocks noRot="1" noChangeAspect="1" noMove="1" noResize="1" noEditPoints="1" noAdjustHandles="1" noChangeArrowheads="1" noChangeShapeType="1" noTextEdit="1"/>
                </p:cNvSpPr>
                <p:nvPr/>
              </p:nvSpPr>
              <p:spPr>
                <a:xfrm>
                  <a:off x="5033260" y="1802320"/>
                  <a:ext cx="343556" cy="276999"/>
                </a:xfrm>
                <a:prstGeom prst="rect">
                  <a:avLst/>
                </a:prstGeom>
                <a:blipFill rotWithShape="0">
                  <a:blip r:embed="rId4"/>
                  <a:stretch>
                    <a:fillRect l="-14035" r="-5263" b="-22222"/>
                  </a:stretch>
                </a:blipFill>
              </p:spPr>
              <p:txBody>
                <a:bodyPr/>
                <a:lstStyle/>
                <a:p>
                  <a:r>
                    <a:rPr lang="zh-TW" altLang="en-US">
                      <a:noFill/>
                    </a:rPr>
                    <a:t> </a:t>
                  </a:r>
                </a:p>
              </p:txBody>
            </p:sp>
          </mc:Fallback>
        </mc:AlternateContent>
      </p:grpSp>
      <p:grpSp>
        <p:nvGrpSpPr>
          <p:cNvPr id="24" name="群組 23">
            <a:extLst>
              <a:ext uri="{FF2B5EF4-FFF2-40B4-BE49-F238E27FC236}">
                <a16:creationId xmlns:a16="http://schemas.microsoft.com/office/drawing/2014/main" id="{305A21B6-EC49-DD46-BBD2-8FF5670F8D0E}"/>
              </a:ext>
            </a:extLst>
          </p:cNvPr>
          <p:cNvGrpSpPr/>
          <p:nvPr/>
        </p:nvGrpSpPr>
        <p:grpSpPr>
          <a:xfrm>
            <a:off x="3286993" y="2842879"/>
            <a:ext cx="612000" cy="693600"/>
            <a:chOff x="4868148" y="2414032"/>
            <a:chExt cx="612000" cy="693600"/>
          </a:xfrm>
        </p:grpSpPr>
        <p:sp>
          <p:nvSpPr>
            <p:cNvPr id="28" name="不規則四邊形 27">
              <a:extLst>
                <a:ext uri="{FF2B5EF4-FFF2-40B4-BE49-F238E27FC236}">
                  <a16:creationId xmlns:a16="http://schemas.microsoft.com/office/drawing/2014/main" id="{97D3E997-E24F-7842-80DB-51BED8E4525E}"/>
                </a:ext>
              </a:extLst>
            </p:cNvPr>
            <p:cNvSpPr>
              <a:spLocks noChangeAspect="1"/>
            </p:cNvSpPr>
            <p:nvPr/>
          </p:nvSpPr>
          <p:spPr>
            <a:xfrm rot="5400000">
              <a:off x="4827348" y="2454832"/>
              <a:ext cx="693600" cy="612000"/>
            </a:xfrm>
            <a:prstGeom prst="trapezoid">
              <a:avLst>
                <a:gd name="adj" fmla="val 21062"/>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29" name="TextBox 85">
                  <a:extLst>
                    <a:ext uri="{FF2B5EF4-FFF2-40B4-BE49-F238E27FC236}">
                      <a16:creationId xmlns:a16="http://schemas.microsoft.com/office/drawing/2014/main" id="{7B23BFAB-7623-2D4A-B30F-8884637A6F77}"/>
                    </a:ext>
                  </a:extLst>
                </p:cNvPr>
                <p:cNvSpPr txBox="1"/>
                <p:nvPr/>
              </p:nvSpPr>
              <p:spPr>
                <a:xfrm>
                  <a:off x="5002370" y="2622333"/>
                  <a:ext cx="343556"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en-US" altLang="zh-TW" i="1" smtClean="0">
                                <a:latin typeface="Cambria Math" panose="02040503050406030204" pitchFamily="18" charset="0"/>
                                <a:ea typeface="Times New Roman" charset="0"/>
                                <a:cs typeface="Times New Roman" charset="0"/>
                              </a:rPr>
                            </m:ctrlPr>
                          </m:sSubSupPr>
                          <m:e>
                            <m:r>
                              <a:rPr lang="en-US" altLang="zh-TW" i="1">
                                <a:latin typeface="Cambria Math" charset="0"/>
                                <a:ea typeface="Times New Roman" charset="0"/>
                                <a:cs typeface="Times New Roman" charset="0"/>
                              </a:rPr>
                              <m:t>𝐸</m:t>
                            </m:r>
                          </m:e>
                          <m:sub>
                            <m:r>
                              <a:rPr lang="en-US" altLang="zh-TW" i="1">
                                <a:latin typeface="Cambria Math" charset="0"/>
                                <a:ea typeface="Times New Roman" charset="0"/>
                                <a:cs typeface="Times New Roman" charset="0"/>
                              </a:rPr>
                              <m:t>𝒳</m:t>
                            </m:r>
                          </m:sub>
                          <m:sup>
                            <m:r>
                              <a:rPr lang="en-US" altLang="zh-TW" b="0" i="1" smtClean="0">
                                <a:latin typeface="Cambria Math" charset="0"/>
                                <a:ea typeface="Times New Roman" charset="0"/>
                                <a:cs typeface="Times New Roman" charset="0"/>
                              </a:rPr>
                              <m:t>𝑐</m:t>
                            </m:r>
                          </m:sup>
                        </m:sSubSup>
                      </m:oMath>
                    </m:oMathPara>
                  </a14:m>
                  <a:endParaRPr lang="en-US" altLang="zh-TW" dirty="0">
                    <a:latin typeface="Times New Roman" charset="0"/>
                    <a:ea typeface="Times New Roman" charset="0"/>
                    <a:cs typeface="Times New Roman" charset="0"/>
                  </a:endParaRPr>
                </a:p>
              </p:txBody>
            </p:sp>
          </mc:Choice>
          <mc:Fallback xmlns="">
            <p:sp>
              <p:nvSpPr>
                <p:cNvPr id="362" name="TextBox 85">
                  <a:extLst>
                    <a:ext uri="{FF2B5EF4-FFF2-40B4-BE49-F238E27FC236}">
                      <a16:creationId xmlns:a16="http://schemas.microsoft.com/office/drawing/2014/main" xmlns="" xmlns:a14="http://schemas.microsoft.com/office/drawing/2010/main" id="{169E5D8A-7F5B-4A18-B914-320CF850770B}"/>
                    </a:ext>
                  </a:extLst>
                </p:cNvPr>
                <p:cNvSpPr txBox="1">
                  <a:spLocks noRot="1" noChangeAspect="1" noMove="1" noResize="1" noEditPoints="1" noAdjustHandles="1" noChangeArrowheads="1" noChangeShapeType="1" noTextEdit="1"/>
                </p:cNvSpPr>
                <p:nvPr/>
              </p:nvSpPr>
              <p:spPr>
                <a:xfrm>
                  <a:off x="5002370" y="2622333"/>
                  <a:ext cx="343556" cy="276999"/>
                </a:xfrm>
                <a:prstGeom prst="rect">
                  <a:avLst/>
                </a:prstGeom>
                <a:blipFill rotWithShape="0">
                  <a:blip r:embed="rId5"/>
                  <a:stretch>
                    <a:fillRect l="-14035" r="-5263" b="-19565"/>
                  </a:stretch>
                </a:blipFill>
              </p:spPr>
              <p:txBody>
                <a:bodyPr/>
                <a:lstStyle/>
                <a:p>
                  <a:r>
                    <a:rPr lang="zh-TW" altLang="en-US">
                      <a:noFill/>
                    </a:rPr>
                    <a:t> </a:t>
                  </a:r>
                </a:p>
              </p:txBody>
            </p:sp>
          </mc:Fallback>
        </mc:AlternateContent>
      </p:grpSp>
      <p:grpSp>
        <p:nvGrpSpPr>
          <p:cNvPr id="25" name="群組 24">
            <a:extLst>
              <a:ext uri="{FF2B5EF4-FFF2-40B4-BE49-F238E27FC236}">
                <a16:creationId xmlns:a16="http://schemas.microsoft.com/office/drawing/2014/main" id="{6F85798B-AC62-A647-A73D-EFD2652DFF9A}"/>
              </a:ext>
            </a:extLst>
          </p:cNvPr>
          <p:cNvGrpSpPr/>
          <p:nvPr/>
        </p:nvGrpSpPr>
        <p:grpSpPr>
          <a:xfrm>
            <a:off x="4470835" y="2373539"/>
            <a:ext cx="612000" cy="693600"/>
            <a:chOff x="4899038" y="1594019"/>
            <a:chExt cx="612000" cy="693600"/>
          </a:xfrm>
        </p:grpSpPr>
        <p:sp>
          <p:nvSpPr>
            <p:cNvPr id="26" name="不規則四邊形 25">
              <a:extLst>
                <a:ext uri="{FF2B5EF4-FFF2-40B4-BE49-F238E27FC236}">
                  <a16:creationId xmlns:a16="http://schemas.microsoft.com/office/drawing/2014/main" id="{4566F887-784C-1141-9871-E3896B2758DA}"/>
                </a:ext>
              </a:extLst>
            </p:cNvPr>
            <p:cNvSpPr>
              <a:spLocks noChangeAspect="1"/>
            </p:cNvSpPr>
            <p:nvPr/>
          </p:nvSpPr>
          <p:spPr>
            <a:xfrm rot="16200000" flipH="1">
              <a:off x="4858238" y="1634819"/>
              <a:ext cx="693600" cy="612000"/>
            </a:xfrm>
            <a:prstGeom prst="trapezoid">
              <a:avLst>
                <a:gd name="adj" fmla="val 18842"/>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27" name="TextBox 85">
                  <a:extLst>
                    <a:ext uri="{FF2B5EF4-FFF2-40B4-BE49-F238E27FC236}">
                      <a16:creationId xmlns:a16="http://schemas.microsoft.com/office/drawing/2014/main" id="{D2B033E9-5ED3-5740-84C3-1A2B726180CA}"/>
                    </a:ext>
                  </a:extLst>
                </p:cNvPr>
                <p:cNvSpPr txBox="1"/>
                <p:nvPr/>
              </p:nvSpPr>
              <p:spPr>
                <a:xfrm>
                  <a:off x="5029638" y="1802320"/>
                  <a:ext cx="350801"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i="1" smtClean="0">
                                <a:solidFill>
                                  <a:schemeClr val="bg1"/>
                                </a:solidFill>
                                <a:latin typeface="Cambria Math" panose="02040503050406030204" pitchFamily="18" charset="0"/>
                                <a:ea typeface="Times New Roman" charset="0"/>
                                <a:cs typeface="Times New Roman" charset="0"/>
                              </a:rPr>
                            </m:ctrlPr>
                          </m:sSubPr>
                          <m:e>
                            <m:r>
                              <a:rPr lang="en-US" b="0" i="1" smtClean="0">
                                <a:solidFill>
                                  <a:schemeClr val="bg1"/>
                                </a:solidFill>
                                <a:latin typeface="Cambria Math" charset="0"/>
                                <a:ea typeface="Times New Roman" charset="0"/>
                                <a:cs typeface="Times New Roman" charset="0"/>
                              </a:rPr>
                              <m:t>𝐺</m:t>
                            </m:r>
                          </m:e>
                          <m:sub>
                            <m:r>
                              <a:rPr lang="en-US" b="0" i="1" smtClean="0">
                                <a:solidFill>
                                  <a:schemeClr val="bg1"/>
                                </a:solidFill>
                                <a:latin typeface="Cambria Math" charset="0"/>
                                <a:ea typeface="Times New Roman" charset="0"/>
                                <a:cs typeface="Times New Roman" charset="0"/>
                              </a:rPr>
                              <m:t>𝒳</m:t>
                            </m:r>
                          </m:sub>
                        </m:sSub>
                      </m:oMath>
                    </m:oMathPara>
                  </a14:m>
                  <a:endParaRPr lang="en-US" dirty="0">
                    <a:solidFill>
                      <a:schemeClr val="bg1"/>
                    </a:solidFill>
                    <a:latin typeface="Times New Roman" charset="0"/>
                    <a:ea typeface="Times New Roman" charset="0"/>
                    <a:cs typeface="Times New Roman" charset="0"/>
                  </a:endParaRPr>
                </a:p>
              </p:txBody>
            </p:sp>
          </mc:Choice>
          <mc:Fallback xmlns="">
            <p:sp>
              <p:nvSpPr>
                <p:cNvPr id="367" name="TextBox 85">
                  <a:extLst>
                    <a:ext uri="{FF2B5EF4-FFF2-40B4-BE49-F238E27FC236}">
                      <a16:creationId xmlns:a16="http://schemas.microsoft.com/office/drawing/2014/main" xmlns="" xmlns:a14="http://schemas.microsoft.com/office/drawing/2010/main" id="{169E5D8A-7F5B-4A18-B914-320CF850770B}"/>
                    </a:ext>
                  </a:extLst>
                </p:cNvPr>
                <p:cNvSpPr txBox="1">
                  <a:spLocks noRot="1" noChangeAspect="1" noMove="1" noResize="1" noEditPoints="1" noAdjustHandles="1" noChangeArrowheads="1" noChangeShapeType="1" noTextEdit="1"/>
                </p:cNvSpPr>
                <p:nvPr/>
              </p:nvSpPr>
              <p:spPr>
                <a:xfrm>
                  <a:off x="5029638" y="1802320"/>
                  <a:ext cx="350801" cy="276999"/>
                </a:xfrm>
                <a:prstGeom prst="rect">
                  <a:avLst/>
                </a:prstGeom>
                <a:blipFill rotWithShape="0">
                  <a:blip r:embed="rId6"/>
                  <a:stretch>
                    <a:fillRect l="-15789" r="-7018" b="-17391"/>
                  </a:stretch>
                </a:blipFill>
              </p:spPr>
              <p:txBody>
                <a:bodyPr/>
                <a:lstStyle/>
                <a:p>
                  <a:r>
                    <a:rPr lang="zh-TW" altLang="en-US">
                      <a:noFill/>
                    </a:rPr>
                    <a:t> </a:t>
                  </a:r>
                </a:p>
              </p:txBody>
            </p:sp>
          </mc:Fallback>
        </mc:AlternateContent>
      </p:grpSp>
      <p:cxnSp>
        <p:nvCxnSpPr>
          <p:cNvPr id="34" name="Straight Arrow Connector 286">
            <a:extLst>
              <a:ext uri="{FF2B5EF4-FFF2-40B4-BE49-F238E27FC236}">
                <a16:creationId xmlns:a16="http://schemas.microsoft.com/office/drawing/2014/main" id="{34E468B7-437A-2846-A162-B904FBB183F7}"/>
              </a:ext>
            </a:extLst>
          </p:cNvPr>
          <p:cNvCxnSpPr>
            <a:cxnSpLocks/>
          </p:cNvCxnSpPr>
          <p:nvPr/>
        </p:nvCxnSpPr>
        <p:spPr>
          <a:xfrm>
            <a:off x="9136032" y="2777567"/>
            <a:ext cx="252000" cy="0"/>
          </a:xfrm>
          <a:prstGeom prst="straightConnector1">
            <a:avLst/>
          </a:prstGeom>
          <a:ln w="2857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18">
            <a:extLst>
              <a:ext uri="{FF2B5EF4-FFF2-40B4-BE49-F238E27FC236}">
                <a16:creationId xmlns:a16="http://schemas.microsoft.com/office/drawing/2014/main" id="{B3B9AB51-14E9-3241-B816-EB8CDE700454}"/>
              </a:ext>
            </a:extLst>
          </p:cNvPr>
          <p:cNvCxnSpPr>
            <a:cxnSpLocks/>
          </p:cNvCxnSpPr>
          <p:nvPr/>
        </p:nvCxnSpPr>
        <p:spPr>
          <a:xfrm rot="18900000">
            <a:off x="8156529" y="2263715"/>
            <a:ext cx="0" cy="540000"/>
          </a:xfrm>
          <a:prstGeom prst="straightConnector1">
            <a:avLst/>
          </a:prstGeom>
          <a:ln w="2857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36" name="群組 35">
            <a:extLst>
              <a:ext uri="{FF2B5EF4-FFF2-40B4-BE49-F238E27FC236}">
                <a16:creationId xmlns:a16="http://schemas.microsoft.com/office/drawing/2014/main" id="{4335C46C-60A3-1A49-8415-E44C2C2D13B4}"/>
              </a:ext>
            </a:extLst>
          </p:cNvPr>
          <p:cNvGrpSpPr/>
          <p:nvPr/>
        </p:nvGrpSpPr>
        <p:grpSpPr>
          <a:xfrm flipV="1">
            <a:off x="7044188" y="2281285"/>
            <a:ext cx="957" cy="979686"/>
            <a:chOff x="4643043" y="1806424"/>
            <a:chExt cx="957" cy="979686"/>
          </a:xfrm>
        </p:grpSpPr>
        <p:cxnSp>
          <p:nvCxnSpPr>
            <p:cNvPr id="37" name="Straight Arrow Connector 268">
              <a:extLst>
                <a:ext uri="{FF2B5EF4-FFF2-40B4-BE49-F238E27FC236}">
                  <a16:creationId xmlns:a16="http://schemas.microsoft.com/office/drawing/2014/main" id="{F62329E9-3264-A141-B68B-8D2A15DB7D8A}"/>
                </a:ext>
              </a:extLst>
            </p:cNvPr>
            <p:cNvCxnSpPr>
              <a:cxnSpLocks/>
            </p:cNvCxnSpPr>
            <p:nvPr/>
          </p:nvCxnSpPr>
          <p:spPr>
            <a:xfrm rot="19800000">
              <a:off x="4643043" y="2246110"/>
              <a:ext cx="0" cy="540000"/>
            </a:xfrm>
            <a:prstGeom prst="straightConnector1">
              <a:avLst/>
            </a:prstGeom>
            <a:ln w="2857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270">
              <a:extLst>
                <a:ext uri="{FF2B5EF4-FFF2-40B4-BE49-F238E27FC236}">
                  <a16:creationId xmlns:a16="http://schemas.microsoft.com/office/drawing/2014/main" id="{86D2907D-ED51-C44E-8501-5C9A0D786CED}"/>
                </a:ext>
              </a:extLst>
            </p:cNvPr>
            <p:cNvCxnSpPr>
              <a:cxnSpLocks/>
            </p:cNvCxnSpPr>
            <p:nvPr/>
          </p:nvCxnSpPr>
          <p:spPr>
            <a:xfrm rot="1800000" flipV="1">
              <a:off x="4644000" y="1806424"/>
              <a:ext cx="0" cy="540000"/>
            </a:xfrm>
            <a:prstGeom prst="straightConnector1">
              <a:avLst/>
            </a:prstGeom>
            <a:ln w="2857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9" name="TextBox 85">
                <a:extLst>
                  <a:ext uri="{FF2B5EF4-FFF2-40B4-BE49-F238E27FC236}">
                    <a16:creationId xmlns:a16="http://schemas.microsoft.com/office/drawing/2014/main" id="{4A09D161-9E03-C345-8B1E-12BC47649FBD}"/>
                  </a:ext>
                </a:extLst>
              </p:cNvPr>
              <p:cNvSpPr txBox="1"/>
              <p:nvPr/>
            </p:nvSpPr>
            <p:spPr>
              <a:xfrm>
                <a:off x="7384652" y="2165601"/>
                <a:ext cx="343556"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en-US" altLang="zh-TW" i="1">
                              <a:latin typeface="Cambria Math" panose="02040503050406030204" pitchFamily="18" charset="0"/>
                              <a:ea typeface="Times New Roman" charset="0"/>
                              <a:cs typeface="Times New Roman" charset="0"/>
                            </a:rPr>
                          </m:ctrlPr>
                        </m:sSubSupPr>
                        <m:e>
                          <m:r>
                            <a:rPr lang="en-US" altLang="zh-TW" i="1">
                              <a:latin typeface="Cambria Math" charset="0"/>
                              <a:ea typeface="Times New Roman" charset="0"/>
                              <a:cs typeface="Times New Roman" charset="0"/>
                            </a:rPr>
                            <m:t>𝐸</m:t>
                          </m:r>
                        </m:e>
                        <m:sub>
                          <m:r>
                            <a:rPr lang="en-US" altLang="zh-TW" i="1">
                              <a:latin typeface="Cambria Math" charset="0"/>
                              <a:ea typeface="Times New Roman" charset="0"/>
                              <a:cs typeface="Times New Roman" charset="0"/>
                            </a:rPr>
                            <m:t>𝒳</m:t>
                          </m:r>
                        </m:sub>
                        <m:sup>
                          <m:r>
                            <a:rPr lang="en-US" altLang="zh-TW" i="1">
                              <a:latin typeface="Cambria Math" charset="0"/>
                              <a:ea typeface="Times New Roman" charset="0"/>
                              <a:cs typeface="Times New Roman" charset="0"/>
                            </a:rPr>
                            <m:t>𝑎</m:t>
                          </m:r>
                        </m:sup>
                      </m:sSubSup>
                    </m:oMath>
                  </m:oMathPara>
                </a14:m>
                <a:endParaRPr lang="en-US" altLang="zh-TW" dirty="0">
                  <a:latin typeface="Times New Roman" charset="0"/>
                  <a:ea typeface="Times New Roman" charset="0"/>
                  <a:cs typeface="Times New Roman" charset="0"/>
                </a:endParaRPr>
              </a:p>
            </p:txBody>
          </p:sp>
        </mc:Choice>
        <mc:Fallback xmlns="">
          <p:sp>
            <p:nvSpPr>
              <p:cNvPr id="39" name="TextBox 85">
                <a:extLst>
                  <a:ext uri="{FF2B5EF4-FFF2-40B4-BE49-F238E27FC236}">
                    <a16:creationId xmlns:a16="http://schemas.microsoft.com/office/drawing/2014/main" id="{4A09D161-9E03-C345-8B1E-12BC47649FBD}"/>
                  </a:ext>
                </a:extLst>
              </p:cNvPr>
              <p:cNvSpPr txBox="1">
                <a:spLocks noRot="1" noChangeAspect="1" noMove="1" noResize="1" noEditPoints="1" noAdjustHandles="1" noChangeArrowheads="1" noChangeShapeType="1" noTextEdit="1"/>
              </p:cNvSpPr>
              <p:nvPr/>
            </p:nvSpPr>
            <p:spPr>
              <a:xfrm>
                <a:off x="7384652" y="2165601"/>
                <a:ext cx="343556" cy="276999"/>
              </a:xfrm>
              <a:prstGeom prst="rect">
                <a:avLst/>
              </a:prstGeom>
              <a:blipFill>
                <a:blip r:embed="rId7"/>
                <a:stretch>
                  <a:fillRect l="-10345" b="-1818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0" name="TextBox 85">
                <a:extLst>
                  <a:ext uri="{FF2B5EF4-FFF2-40B4-BE49-F238E27FC236}">
                    <a16:creationId xmlns:a16="http://schemas.microsoft.com/office/drawing/2014/main" id="{B258EE15-6E12-6544-93D5-9955C66AA440}"/>
                  </a:ext>
                </a:extLst>
              </p:cNvPr>
              <p:cNvSpPr txBox="1"/>
              <p:nvPr/>
            </p:nvSpPr>
            <p:spPr>
              <a:xfrm>
                <a:off x="7384652" y="3051201"/>
                <a:ext cx="343556"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en-US" altLang="zh-TW" i="1" smtClean="0">
                              <a:latin typeface="Cambria Math" panose="02040503050406030204" pitchFamily="18" charset="0"/>
                              <a:ea typeface="Times New Roman" charset="0"/>
                              <a:cs typeface="Times New Roman" charset="0"/>
                            </a:rPr>
                          </m:ctrlPr>
                        </m:sSubSupPr>
                        <m:e>
                          <m:r>
                            <a:rPr lang="en-US" altLang="zh-TW" i="1">
                              <a:latin typeface="Cambria Math" charset="0"/>
                              <a:ea typeface="Times New Roman" charset="0"/>
                              <a:cs typeface="Times New Roman" charset="0"/>
                            </a:rPr>
                            <m:t>𝐸</m:t>
                          </m:r>
                        </m:e>
                        <m:sub>
                          <m:r>
                            <a:rPr lang="en-US" altLang="zh-TW" i="1">
                              <a:latin typeface="Cambria Math" charset="0"/>
                              <a:ea typeface="Times New Roman" charset="0"/>
                              <a:cs typeface="Times New Roman" charset="0"/>
                            </a:rPr>
                            <m:t>𝒳</m:t>
                          </m:r>
                        </m:sub>
                        <m:sup>
                          <m:r>
                            <a:rPr lang="en-US" altLang="zh-TW" b="0" i="1" smtClean="0">
                              <a:latin typeface="Cambria Math" charset="0"/>
                              <a:ea typeface="Times New Roman" charset="0"/>
                              <a:cs typeface="Times New Roman" charset="0"/>
                            </a:rPr>
                            <m:t>𝑐</m:t>
                          </m:r>
                        </m:sup>
                      </m:sSubSup>
                    </m:oMath>
                  </m:oMathPara>
                </a14:m>
                <a:endParaRPr lang="en-US" altLang="zh-TW" dirty="0">
                  <a:latin typeface="Times New Roman" charset="0"/>
                  <a:ea typeface="Times New Roman" charset="0"/>
                  <a:cs typeface="Times New Roman" charset="0"/>
                </a:endParaRPr>
              </a:p>
            </p:txBody>
          </p:sp>
        </mc:Choice>
        <mc:Fallback xmlns="">
          <p:sp>
            <p:nvSpPr>
              <p:cNvPr id="40" name="TextBox 85">
                <a:extLst>
                  <a:ext uri="{FF2B5EF4-FFF2-40B4-BE49-F238E27FC236}">
                    <a16:creationId xmlns:a16="http://schemas.microsoft.com/office/drawing/2014/main" id="{B258EE15-6E12-6544-93D5-9955C66AA440}"/>
                  </a:ext>
                </a:extLst>
              </p:cNvPr>
              <p:cNvSpPr txBox="1">
                <a:spLocks noRot="1" noChangeAspect="1" noMove="1" noResize="1" noEditPoints="1" noAdjustHandles="1" noChangeArrowheads="1" noChangeShapeType="1" noTextEdit="1"/>
              </p:cNvSpPr>
              <p:nvPr/>
            </p:nvSpPr>
            <p:spPr>
              <a:xfrm>
                <a:off x="7384652" y="3051201"/>
                <a:ext cx="343556" cy="276999"/>
              </a:xfrm>
              <a:prstGeom prst="rect">
                <a:avLst/>
              </a:prstGeom>
              <a:blipFill>
                <a:blip r:embed="rId8"/>
                <a:stretch>
                  <a:fillRect l="-10345" b="-18182"/>
                </a:stretch>
              </a:blipFill>
            </p:spPr>
            <p:txBody>
              <a:bodyPr/>
              <a:lstStyle/>
              <a:p>
                <a:r>
                  <a:rPr lang="zh-TW" altLang="en-US">
                    <a:noFill/>
                  </a:rPr>
                  <a:t> </a:t>
                </a:r>
              </a:p>
            </p:txBody>
          </p:sp>
        </mc:Fallback>
      </mc:AlternateContent>
      <p:grpSp>
        <p:nvGrpSpPr>
          <p:cNvPr id="41" name="群組 40">
            <a:extLst>
              <a:ext uri="{FF2B5EF4-FFF2-40B4-BE49-F238E27FC236}">
                <a16:creationId xmlns:a16="http://schemas.microsoft.com/office/drawing/2014/main" id="{1A8BF8F2-88D3-C44B-9002-7D9748EC4B07}"/>
              </a:ext>
            </a:extLst>
          </p:cNvPr>
          <p:cNvGrpSpPr/>
          <p:nvPr/>
        </p:nvGrpSpPr>
        <p:grpSpPr>
          <a:xfrm>
            <a:off x="8435339" y="2373855"/>
            <a:ext cx="612000" cy="693600"/>
            <a:chOff x="4899038" y="1594019"/>
            <a:chExt cx="612000" cy="693600"/>
          </a:xfrm>
        </p:grpSpPr>
        <p:sp>
          <p:nvSpPr>
            <p:cNvPr id="42" name="不規則四邊形 41">
              <a:extLst>
                <a:ext uri="{FF2B5EF4-FFF2-40B4-BE49-F238E27FC236}">
                  <a16:creationId xmlns:a16="http://schemas.microsoft.com/office/drawing/2014/main" id="{6AD6F670-B1F7-5641-9654-7134FFFEBBA7}"/>
                </a:ext>
              </a:extLst>
            </p:cNvPr>
            <p:cNvSpPr>
              <a:spLocks noChangeAspect="1"/>
            </p:cNvSpPr>
            <p:nvPr/>
          </p:nvSpPr>
          <p:spPr>
            <a:xfrm rot="16200000" flipH="1">
              <a:off x="4858238" y="1634819"/>
              <a:ext cx="693600" cy="612000"/>
            </a:xfrm>
            <a:prstGeom prst="trapezoid">
              <a:avLst>
                <a:gd name="adj" fmla="val 18842"/>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43" name="TextBox 85">
                  <a:extLst>
                    <a:ext uri="{FF2B5EF4-FFF2-40B4-BE49-F238E27FC236}">
                      <a16:creationId xmlns:a16="http://schemas.microsoft.com/office/drawing/2014/main" id="{6133C192-A6E5-9F45-8DC6-689DA62F1893}"/>
                    </a:ext>
                  </a:extLst>
                </p:cNvPr>
                <p:cNvSpPr txBox="1"/>
                <p:nvPr/>
              </p:nvSpPr>
              <p:spPr>
                <a:xfrm>
                  <a:off x="5029638" y="1802320"/>
                  <a:ext cx="350801"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altLang="zh-TW" i="1">
                                <a:solidFill>
                                  <a:schemeClr val="bg1"/>
                                </a:solidFill>
                                <a:latin typeface="Cambria Math" panose="02040503050406030204" pitchFamily="18" charset="0"/>
                                <a:ea typeface="Times New Roman" charset="0"/>
                                <a:cs typeface="Times New Roman" charset="0"/>
                              </a:rPr>
                            </m:ctrlPr>
                          </m:sSubPr>
                          <m:e>
                            <m:r>
                              <a:rPr lang="en-US" altLang="zh-TW" i="1">
                                <a:solidFill>
                                  <a:schemeClr val="bg1"/>
                                </a:solidFill>
                                <a:latin typeface="Cambria Math" charset="0"/>
                                <a:ea typeface="Times New Roman" charset="0"/>
                                <a:cs typeface="Times New Roman" charset="0"/>
                              </a:rPr>
                              <m:t>𝐺</m:t>
                            </m:r>
                          </m:e>
                          <m:sub>
                            <m:r>
                              <a:rPr lang="en-US" altLang="zh-TW" i="1">
                                <a:solidFill>
                                  <a:schemeClr val="bg1"/>
                                </a:solidFill>
                                <a:latin typeface="Cambria Math" charset="0"/>
                                <a:ea typeface="Times New Roman" charset="0"/>
                                <a:cs typeface="Times New Roman" charset="0"/>
                              </a:rPr>
                              <m:t>𝒳</m:t>
                            </m:r>
                          </m:sub>
                        </m:sSub>
                      </m:oMath>
                    </m:oMathPara>
                  </a14:m>
                  <a:endParaRPr lang="en-US" altLang="zh-TW" dirty="0">
                    <a:solidFill>
                      <a:schemeClr val="bg1"/>
                    </a:solidFill>
                    <a:latin typeface="Times New Roman" charset="0"/>
                    <a:ea typeface="Times New Roman" charset="0"/>
                    <a:cs typeface="Times New Roman" charset="0"/>
                  </a:endParaRPr>
                </a:p>
              </p:txBody>
            </p:sp>
          </mc:Choice>
          <mc:Fallback xmlns="">
            <p:sp>
              <p:nvSpPr>
                <p:cNvPr id="377" name="TextBox 85">
                  <a:extLst>
                    <a:ext uri="{FF2B5EF4-FFF2-40B4-BE49-F238E27FC236}">
                      <a16:creationId xmlns:a16="http://schemas.microsoft.com/office/drawing/2014/main" xmlns="" xmlns:a14="http://schemas.microsoft.com/office/drawing/2010/main" id="{169E5D8A-7F5B-4A18-B914-320CF850770B}"/>
                    </a:ext>
                  </a:extLst>
                </p:cNvPr>
                <p:cNvSpPr txBox="1">
                  <a:spLocks noRot="1" noChangeAspect="1" noMove="1" noResize="1" noEditPoints="1" noAdjustHandles="1" noChangeArrowheads="1" noChangeShapeType="1" noTextEdit="1"/>
                </p:cNvSpPr>
                <p:nvPr/>
              </p:nvSpPr>
              <p:spPr>
                <a:xfrm>
                  <a:off x="5029638" y="1802320"/>
                  <a:ext cx="350801" cy="276999"/>
                </a:xfrm>
                <a:prstGeom prst="rect">
                  <a:avLst/>
                </a:prstGeom>
                <a:blipFill rotWithShape="0">
                  <a:blip r:embed="rId9"/>
                  <a:stretch>
                    <a:fillRect l="-13793" r="-5172" b="-17391"/>
                  </a:stretch>
                </a:blipFill>
              </p:spPr>
              <p:txBody>
                <a:bodyPr/>
                <a:lstStyle/>
                <a:p>
                  <a:r>
                    <a:rPr lang="zh-TW" altLang="en-US">
                      <a:noFill/>
                    </a:rPr>
                    <a:t> </a:t>
                  </a:r>
                </a:p>
              </p:txBody>
            </p:sp>
          </mc:Fallback>
        </mc:AlternateContent>
      </p:grpSp>
      <p:cxnSp>
        <p:nvCxnSpPr>
          <p:cNvPr id="52" name="Straight Arrow Connector 286">
            <a:extLst>
              <a:ext uri="{FF2B5EF4-FFF2-40B4-BE49-F238E27FC236}">
                <a16:creationId xmlns:a16="http://schemas.microsoft.com/office/drawing/2014/main" id="{A43D3F40-1848-7A41-8734-9C7EE726E6F4}"/>
              </a:ext>
            </a:extLst>
          </p:cNvPr>
          <p:cNvCxnSpPr>
            <a:cxnSpLocks/>
          </p:cNvCxnSpPr>
          <p:nvPr/>
        </p:nvCxnSpPr>
        <p:spPr>
          <a:xfrm flipV="1">
            <a:off x="5171529" y="4898316"/>
            <a:ext cx="252000" cy="0"/>
          </a:xfrm>
          <a:prstGeom prst="straightConnector1">
            <a:avLst/>
          </a:prstGeom>
          <a:ln w="28575">
            <a:solidFill>
              <a:schemeClr val="accent6"/>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18">
            <a:extLst>
              <a:ext uri="{FF2B5EF4-FFF2-40B4-BE49-F238E27FC236}">
                <a16:creationId xmlns:a16="http://schemas.microsoft.com/office/drawing/2014/main" id="{37AB12C0-F173-2246-88CD-346A69283632}"/>
              </a:ext>
            </a:extLst>
          </p:cNvPr>
          <p:cNvCxnSpPr>
            <a:cxnSpLocks/>
          </p:cNvCxnSpPr>
          <p:nvPr/>
        </p:nvCxnSpPr>
        <p:spPr>
          <a:xfrm rot="2700000" flipV="1">
            <a:off x="4192026" y="4872168"/>
            <a:ext cx="0" cy="540000"/>
          </a:xfrm>
          <a:prstGeom prst="straightConnector1">
            <a:avLst/>
          </a:prstGeom>
          <a:ln w="28575">
            <a:solidFill>
              <a:schemeClr val="accent6"/>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54" name="群組 53">
            <a:extLst>
              <a:ext uri="{FF2B5EF4-FFF2-40B4-BE49-F238E27FC236}">
                <a16:creationId xmlns:a16="http://schemas.microsoft.com/office/drawing/2014/main" id="{DCDBE9C9-131B-D942-9993-CB951389358A}"/>
              </a:ext>
            </a:extLst>
          </p:cNvPr>
          <p:cNvGrpSpPr/>
          <p:nvPr/>
        </p:nvGrpSpPr>
        <p:grpSpPr>
          <a:xfrm>
            <a:off x="3079684" y="4356800"/>
            <a:ext cx="957" cy="1008776"/>
            <a:chOff x="4643043" y="1806424"/>
            <a:chExt cx="957" cy="1008776"/>
          </a:xfrm>
        </p:grpSpPr>
        <p:cxnSp>
          <p:nvCxnSpPr>
            <p:cNvPr id="55" name="Straight Arrow Connector 268">
              <a:extLst>
                <a:ext uri="{FF2B5EF4-FFF2-40B4-BE49-F238E27FC236}">
                  <a16:creationId xmlns:a16="http://schemas.microsoft.com/office/drawing/2014/main" id="{E9CE91B8-CDAA-E341-B67B-2965AF286BA0}"/>
                </a:ext>
              </a:extLst>
            </p:cNvPr>
            <p:cNvCxnSpPr>
              <a:cxnSpLocks/>
            </p:cNvCxnSpPr>
            <p:nvPr/>
          </p:nvCxnSpPr>
          <p:spPr>
            <a:xfrm rot="19800000">
              <a:off x="4643043" y="2275200"/>
              <a:ext cx="0" cy="540000"/>
            </a:xfrm>
            <a:prstGeom prst="straightConnector1">
              <a:avLst/>
            </a:prstGeom>
            <a:ln w="28575">
              <a:solidFill>
                <a:schemeClr val="accent6"/>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270">
              <a:extLst>
                <a:ext uri="{FF2B5EF4-FFF2-40B4-BE49-F238E27FC236}">
                  <a16:creationId xmlns:a16="http://schemas.microsoft.com/office/drawing/2014/main" id="{06FC063B-E2D1-A243-99A2-72D6DF5B8FA6}"/>
                </a:ext>
              </a:extLst>
            </p:cNvPr>
            <p:cNvCxnSpPr>
              <a:cxnSpLocks/>
            </p:cNvCxnSpPr>
            <p:nvPr/>
          </p:nvCxnSpPr>
          <p:spPr>
            <a:xfrm rot="1800000" flipV="1">
              <a:off x="4644000" y="1806424"/>
              <a:ext cx="0" cy="540000"/>
            </a:xfrm>
            <a:prstGeom prst="straightConnector1">
              <a:avLst/>
            </a:prstGeom>
            <a:ln w="28575">
              <a:solidFill>
                <a:schemeClr val="accent6"/>
              </a:solidFill>
              <a:prstDash val="solid"/>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7" name="TextBox 85">
                <a:extLst>
                  <a:ext uri="{FF2B5EF4-FFF2-40B4-BE49-F238E27FC236}">
                    <a16:creationId xmlns:a16="http://schemas.microsoft.com/office/drawing/2014/main" id="{6DCFA7EE-2C55-B54A-89AC-437680C6667B}"/>
                  </a:ext>
                </a:extLst>
              </p:cNvPr>
              <p:cNvSpPr txBox="1"/>
              <p:nvPr/>
            </p:nvSpPr>
            <p:spPr>
              <a:xfrm>
                <a:off x="3426851" y="5158433"/>
                <a:ext cx="330475" cy="310534"/>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en-US" altLang="zh-TW" i="1">
                              <a:latin typeface="Cambria Math" panose="02040503050406030204" pitchFamily="18" charset="0"/>
                              <a:ea typeface="Times New Roman" charset="0"/>
                              <a:cs typeface="Times New Roman" charset="0"/>
                            </a:rPr>
                          </m:ctrlPr>
                        </m:sSubSupPr>
                        <m:e>
                          <m:r>
                            <a:rPr lang="en-US" altLang="zh-TW" i="1">
                              <a:latin typeface="Cambria Math" charset="0"/>
                              <a:ea typeface="Times New Roman" charset="0"/>
                              <a:cs typeface="Times New Roman" charset="0"/>
                            </a:rPr>
                            <m:t>𝐸</m:t>
                          </m:r>
                        </m:e>
                        <m:sub>
                          <m:r>
                            <a:rPr lang="en-US" altLang="zh-TW" i="1" smtClean="0">
                              <a:latin typeface="Cambria Math" charset="0"/>
                              <a:ea typeface="Times New Roman" charset="0"/>
                              <a:cs typeface="Times New Roman" charset="0"/>
                            </a:rPr>
                            <m:t>𝒴</m:t>
                          </m:r>
                        </m:sub>
                        <m:sup>
                          <m:r>
                            <a:rPr lang="en-US" altLang="zh-TW" i="1">
                              <a:latin typeface="Cambria Math" charset="0"/>
                              <a:ea typeface="Times New Roman" charset="0"/>
                              <a:cs typeface="Times New Roman" charset="0"/>
                            </a:rPr>
                            <m:t>𝑎</m:t>
                          </m:r>
                        </m:sup>
                      </m:sSubSup>
                    </m:oMath>
                  </m:oMathPara>
                </a14:m>
                <a:endParaRPr lang="en-US" altLang="zh-TW" dirty="0">
                  <a:latin typeface="Times New Roman" charset="0"/>
                  <a:ea typeface="Times New Roman" charset="0"/>
                  <a:cs typeface="Times New Roman" charset="0"/>
                </a:endParaRPr>
              </a:p>
            </p:txBody>
          </p:sp>
        </mc:Choice>
        <mc:Fallback xmlns="">
          <p:sp>
            <p:nvSpPr>
              <p:cNvPr id="57" name="TextBox 85">
                <a:extLst>
                  <a:ext uri="{FF2B5EF4-FFF2-40B4-BE49-F238E27FC236}">
                    <a16:creationId xmlns:a16="http://schemas.microsoft.com/office/drawing/2014/main" id="{6DCFA7EE-2C55-B54A-89AC-437680C6667B}"/>
                  </a:ext>
                </a:extLst>
              </p:cNvPr>
              <p:cNvSpPr txBox="1">
                <a:spLocks noRot="1" noChangeAspect="1" noMove="1" noResize="1" noEditPoints="1" noAdjustHandles="1" noChangeArrowheads="1" noChangeShapeType="1" noTextEdit="1"/>
              </p:cNvSpPr>
              <p:nvPr/>
            </p:nvSpPr>
            <p:spPr>
              <a:xfrm>
                <a:off x="3426851" y="5158433"/>
                <a:ext cx="330475" cy="310534"/>
              </a:xfrm>
              <a:prstGeom prst="rect">
                <a:avLst/>
              </a:prstGeom>
              <a:blipFill>
                <a:blip r:embed="rId10"/>
                <a:stretch>
                  <a:fillRect l="-14815" r="-7407" b="-1538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8" name="TextBox 85">
                <a:extLst>
                  <a:ext uri="{FF2B5EF4-FFF2-40B4-BE49-F238E27FC236}">
                    <a16:creationId xmlns:a16="http://schemas.microsoft.com/office/drawing/2014/main" id="{10EA969B-6261-9741-AD69-388E2FFBE312}"/>
                  </a:ext>
                </a:extLst>
              </p:cNvPr>
              <p:cNvSpPr txBox="1"/>
              <p:nvPr/>
            </p:nvSpPr>
            <p:spPr>
              <a:xfrm>
                <a:off x="3427331" y="4272833"/>
                <a:ext cx="329514" cy="310534"/>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en-US" altLang="zh-TW" i="1" smtClean="0">
                              <a:latin typeface="Cambria Math" panose="02040503050406030204" pitchFamily="18" charset="0"/>
                              <a:ea typeface="Times New Roman" charset="0"/>
                              <a:cs typeface="Times New Roman" charset="0"/>
                            </a:rPr>
                          </m:ctrlPr>
                        </m:sSubSupPr>
                        <m:e>
                          <m:r>
                            <a:rPr lang="en-US" altLang="zh-TW" i="1">
                              <a:latin typeface="Cambria Math" charset="0"/>
                              <a:ea typeface="Times New Roman" charset="0"/>
                              <a:cs typeface="Times New Roman" charset="0"/>
                            </a:rPr>
                            <m:t>𝐸</m:t>
                          </m:r>
                        </m:e>
                        <m:sub>
                          <m:r>
                            <a:rPr lang="en-US" altLang="zh-TW" i="1">
                              <a:latin typeface="Cambria Math" charset="0"/>
                              <a:ea typeface="Times New Roman" charset="0"/>
                              <a:cs typeface="Times New Roman" charset="0"/>
                            </a:rPr>
                            <m:t>𝒴</m:t>
                          </m:r>
                        </m:sub>
                        <m:sup>
                          <m:r>
                            <a:rPr lang="en-US" altLang="zh-TW" b="0" i="1" smtClean="0">
                              <a:latin typeface="Cambria Math" charset="0"/>
                              <a:ea typeface="Times New Roman" charset="0"/>
                              <a:cs typeface="Times New Roman" charset="0"/>
                            </a:rPr>
                            <m:t>𝑐</m:t>
                          </m:r>
                        </m:sup>
                      </m:sSubSup>
                    </m:oMath>
                  </m:oMathPara>
                </a14:m>
                <a:endParaRPr lang="en-US" altLang="zh-TW" dirty="0">
                  <a:latin typeface="Times New Roman" charset="0"/>
                  <a:ea typeface="Times New Roman" charset="0"/>
                  <a:cs typeface="Times New Roman" charset="0"/>
                </a:endParaRPr>
              </a:p>
            </p:txBody>
          </p:sp>
        </mc:Choice>
        <mc:Fallback xmlns="">
          <p:sp>
            <p:nvSpPr>
              <p:cNvPr id="58" name="TextBox 85">
                <a:extLst>
                  <a:ext uri="{FF2B5EF4-FFF2-40B4-BE49-F238E27FC236}">
                    <a16:creationId xmlns:a16="http://schemas.microsoft.com/office/drawing/2014/main" id="{10EA969B-6261-9741-AD69-388E2FFBE312}"/>
                  </a:ext>
                </a:extLst>
              </p:cNvPr>
              <p:cNvSpPr txBox="1">
                <a:spLocks noRot="1" noChangeAspect="1" noMove="1" noResize="1" noEditPoints="1" noAdjustHandles="1" noChangeArrowheads="1" noChangeShapeType="1" noTextEdit="1"/>
              </p:cNvSpPr>
              <p:nvPr/>
            </p:nvSpPr>
            <p:spPr>
              <a:xfrm>
                <a:off x="3427331" y="4272833"/>
                <a:ext cx="329514" cy="310534"/>
              </a:xfrm>
              <a:prstGeom prst="rect">
                <a:avLst/>
              </a:prstGeom>
              <a:blipFill>
                <a:blip r:embed="rId11"/>
                <a:stretch>
                  <a:fillRect l="-14815" r="-7407" b="-16000"/>
                </a:stretch>
              </a:blipFill>
            </p:spPr>
            <p:txBody>
              <a:bodyPr/>
              <a:lstStyle/>
              <a:p>
                <a:r>
                  <a:rPr lang="zh-TW" altLang="en-US">
                    <a:noFill/>
                  </a:rPr>
                  <a:t> </a:t>
                </a:r>
              </a:p>
            </p:txBody>
          </p:sp>
        </mc:Fallback>
      </mc:AlternateContent>
      <p:grpSp>
        <p:nvGrpSpPr>
          <p:cNvPr id="107" name="群組 106">
            <a:extLst>
              <a:ext uri="{FF2B5EF4-FFF2-40B4-BE49-F238E27FC236}">
                <a16:creationId xmlns:a16="http://schemas.microsoft.com/office/drawing/2014/main" id="{D7D028D6-260D-E148-9C51-629AC01A7F02}"/>
              </a:ext>
            </a:extLst>
          </p:cNvPr>
          <p:cNvGrpSpPr/>
          <p:nvPr/>
        </p:nvGrpSpPr>
        <p:grpSpPr>
          <a:xfrm>
            <a:off x="4470835" y="4550316"/>
            <a:ext cx="612000" cy="693600"/>
            <a:chOff x="4470835" y="4550316"/>
            <a:chExt cx="612000" cy="693600"/>
          </a:xfrm>
        </p:grpSpPr>
        <p:sp>
          <p:nvSpPr>
            <p:cNvPr id="59" name="不規則四邊形 58">
              <a:extLst>
                <a:ext uri="{FF2B5EF4-FFF2-40B4-BE49-F238E27FC236}">
                  <a16:creationId xmlns:a16="http://schemas.microsoft.com/office/drawing/2014/main" id="{584FA93C-62F6-344C-BE13-28EDDFBAE219}"/>
                </a:ext>
              </a:extLst>
            </p:cNvPr>
            <p:cNvSpPr>
              <a:spLocks noChangeAspect="1"/>
            </p:cNvSpPr>
            <p:nvPr/>
          </p:nvSpPr>
          <p:spPr>
            <a:xfrm rot="16200000" flipH="1">
              <a:off x="4430035" y="4591116"/>
              <a:ext cx="693600" cy="612000"/>
            </a:xfrm>
            <a:prstGeom prst="trapezoid">
              <a:avLst>
                <a:gd name="adj" fmla="val 18842"/>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60" name="TextBox 85">
                  <a:extLst>
                    <a:ext uri="{FF2B5EF4-FFF2-40B4-BE49-F238E27FC236}">
                      <a16:creationId xmlns:a16="http://schemas.microsoft.com/office/drawing/2014/main" id="{4DEDF5AC-E77A-EC47-B3FC-7147624497AA}"/>
                    </a:ext>
                  </a:extLst>
                </p:cNvPr>
                <p:cNvSpPr txBox="1"/>
                <p:nvPr/>
              </p:nvSpPr>
              <p:spPr>
                <a:xfrm>
                  <a:off x="4608456" y="4746176"/>
                  <a:ext cx="336759" cy="301878"/>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i="1" smtClean="0">
                                <a:solidFill>
                                  <a:schemeClr val="bg1"/>
                                </a:solidFill>
                                <a:latin typeface="Cambria Math" panose="02040503050406030204" pitchFamily="18" charset="0"/>
                                <a:ea typeface="Times New Roman" charset="0"/>
                                <a:cs typeface="Times New Roman" charset="0"/>
                              </a:rPr>
                            </m:ctrlPr>
                          </m:sSubPr>
                          <m:e>
                            <m:r>
                              <a:rPr lang="en-US" b="0" i="1" smtClean="0">
                                <a:solidFill>
                                  <a:schemeClr val="bg1"/>
                                </a:solidFill>
                                <a:latin typeface="Cambria Math" charset="0"/>
                                <a:ea typeface="Times New Roman" charset="0"/>
                                <a:cs typeface="Times New Roman" charset="0"/>
                              </a:rPr>
                              <m:t>𝐺</m:t>
                            </m:r>
                          </m:e>
                          <m:sub>
                            <m:r>
                              <a:rPr lang="en-US" b="0" i="1" smtClean="0">
                                <a:solidFill>
                                  <a:schemeClr val="bg1"/>
                                </a:solidFill>
                                <a:latin typeface="Cambria Math" charset="0"/>
                                <a:ea typeface="Times New Roman" charset="0"/>
                                <a:cs typeface="Times New Roman" charset="0"/>
                              </a:rPr>
                              <m:t>𝒴</m:t>
                            </m:r>
                          </m:sub>
                        </m:sSub>
                      </m:oMath>
                    </m:oMathPara>
                  </a14:m>
                  <a:endParaRPr lang="en-US" dirty="0">
                    <a:solidFill>
                      <a:schemeClr val="bg1"/>
                    </a:solidFill>
                    <a:latin typeface="Times New Roman" charset="0"/>
                    <a:ea typeface="Times New Roman" charset="0"/>
                    <a:cs typeface="Times New Roman" charset="0"/>
                  </a:endParaRPr>
                </a:p>
              </p:txBody>
            </p:sp>
          </mc:Choice>
          <mc:Fallback xmlns="">
            <p:sp>
              <p:nvSpPr>
                <p:cNvPr id="60" name="TextBox 85">
                  <a:extLst>
                    <a:ext uri="{FF2B5EF4-FFF2-40B4-BE49-F238E27FC236}">
                      <a16:creationId xmlns:a16="http://schemas.microsoft.com/office/drawing/2014/main" id="{4DEDF5AC-E77A-EC47-B3FC-7147624497AA}"/>
                    </a:ext>
                  </a:extLst>
                </p:cNvPr>
                <p:cNvSpPr txBox="1">
                  <a:spLocks noRot="1" noChangeAspect="1" noMove="1" noResize="1" noEditPoints="1" noAdjustHandles="1" noChangeArrowheads="1" noChangeShapeType="1" noTextEdit="1"/>
                </p:cNvSpPr>
                <p:nvPr/>
              </p:nvSpPr>
              <p:spPr>
                <a:xfrm>
                  <a:off x="4608456" y="4746176"/>
                  <a:ext cx="336759" cy="301878"/>
                </a:xfrm>
                <a:prstGeom prst="rect">
                  <a:avLst/>
                </a:prstGeom>
                <a:blipFill>
                  <a:blip r:embed="rId12"/>
                  <a:stretch>
                    <a:fillRect l="-11111" r="-11111" b="-25000"/>
                  </a:stretch>
                </a:blipFill>
              </p:spPr>
              <p:txBody>
                <a:bodyPr/>
                <a:lstStyle/>
                <a:p>
                  <a:r>
                    <a:rPr lang="zh-TW" altLang="en-US">
                      <a:noFill/>
                    </a:rPr>
                    <a:t> </a:t>
                  </a:r>
                </a:p>
              </p:txBody>
            </p:sp>
          </mc:Fallback>
        </mc:AlternateContent>
      </p:grpSp>
      <p:cxnSp>
        <p:nvCxnSpPr>
          <p:cNvPr id="61" name="Straight Arrow Connector 286">
            <a:extLst>
              <a:ext uri="{FF2B5EF4-FFF2-40B4-BE49-F238E27FC236}">
                <a16:creationId xmlns:a16="http://schemas.microsoft.com/office/drawing/2014/main" id="{F6202B8F-F064-1649-BA88-C061652F772F}"/>
              </a:ext>
            </a:extLst>
          </p:cNvPr>
          <p:cNvCxnSpPr>
            <a:cxnSpLocks/>
          </p:cNvCxnSpPr>
          <p:nvPr/>
        </p:nvCxnSpPr>
        <p:spPr>
          <a:xfrm flipV="1">
            <a:off x="9136033" y="4898000"/>
            <a:ext cx="252000" cy="0"/>
          </a:xfrm>
          <a:prstGeom prst="straightConnector1">
            <a:avLst/>
          </a:prstGeom>
          <a:ln w="28575">
            <a:solidFill>
              <a:schemeClr val="accent6"/>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18">
            <a:extLst>
              <a:ext uri="{FF2B5EF4-FFF2-40B4-BE49-F238E27FC236}">
                <a16:creationId xmlns:a16="http://schemas.microsoft.com/office/drawing/2014/main" id="{55EDDBCB-E4F1-6B4C-9934-E6077F2C0C72}"/>
              </a:ext>
            </a:extLst>
          </p:cNvPr>
          <p:cNvCxnSpPr>
            <a:cxnSpLocks/>
          </p:cNvCxnSpPr>
          <p:nvPr/>
        </p:nvCxnSpPr>
        <p:spPr>
          <a:xfrm rot="2700000" flipV="1">
            <a:off x="8156530" y="4871852"/>
            <a:ext cx="0" cy="540000"/>
          </a:xfrm>
          <a:prstGeom prst="straightConnector1">
            <a:avLst/>
          </a:prstGeom>
          <a:ln w="28575">
            <a:solidFill>
              <a:schemeClr val="accent6"/>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63" name="群組 62">
            <a:extLst>
              <a:ext uri="{FF2B5EF4-FFF2-40B4-BE49-F238E27FC236}">
                <a16:creationId xmlns:a16="http://schemas.microsoft.com/office/drawing/2014/main" id="{334977B8-34FC-CE47-8BA3-90F2644AEA30}"/>
              </a:ext>
            </a:extLst>
          </p:cNvPr>
          <p:cNvGrpSpPr/>
          <p:nvPr/>
        </p:nvGrpSpPr>
        <p:grpSpPr>
          <a:xfrm>
            <a:off x="7044188" y="4356484"/>
            <a:ext cx="957" cy="1008776"/>
            <a:chOff x="4643043" y="1806424"/>
            <a:chExt cx="957" cy="1008776"/>
          </a:xfrm>
        </p:grpSpPr>
        <p:cxnSp>
          <p:nvCxnSpPr>
            <p:cNvPr id="64" name="Straight Arrow Connector 268">
              <a:extLst>
                <a:ext uri="{FF2B5EF4-FFF2-40B4-BE49-F238E27FC236}">
                  <a16:creationId xmlns:a16="http://schemas.microsoft.com/office/drawing/2014/main" id="{4EEAE335-54DD-5B4B-8B47-96897D416A51}"/>
                </a:ext>
              </a:extLst>
            </p:cNvPr>
            <p:cNvCxnSpPr>
              <a:cxnSpLocks/>
            </p:cNvCxnSpPr>
            <p:nvPr/>
          </p:nvCxnSpPr>
          <p:spPr>
            <a:xfrm rot="19800000">
              <a:off x="4643043" y="2275200"/>
              <a:ext cx="0" cy="540000"/>
            </a:xfrm>
            <a:prstGeom prst="straightConnector1">
              <a:avLst/>
            </a:prstGeom>
            <a:ln w="28575">
              <a:solidFill>
                <a:schemeClr val="accent6"/>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270">
              <a:extLst>
                <a:ext uri="{FF2B5EF4-FFF2-40B4-BE49-F238E27FC236}">
                  <a16:creationId xmlns:a16="http://schemas.microsoft.com/office/drawing/2014/main" id="{14C365CE-78D8-7E4C-9569-4E71247462F5}"/>
                </a:ext>
              </a:extLst>
            </p:cNvPr>
            <p:cNvCxnSpPr>
              <a:cxnSpLocks/>
            </p:cNvCxnSpPr>
            <p:nvPr/>
          </p:nvCxnSpPr>
          <p:spPr>
            <a:xfrm rot="1800000" flipV="1">
              <a:off x="4644000" y="1806424"/>
              <a:ext cx="0" cy="540000"/>
            </a:xfrm>
            <a:prstGeom prst="straightConnector1">
              <a:avLst/>
            </a:prstGeom>
            <a:ln w="28575">
              <a:solidFill>
                <a:schemeClr val="accent6"/>
              </a:solidFill>
              <a:prstDash val="solid"/>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6" name="TextBox 85">
                <a:extLst>
                  <a:ext uri="{FF2B5EF4-FFF2-40B4-BE49-F238E27FC236}">
                    <a16:creationId xmlns:a16="http://schemas.microsoft.com/office/drawing/2014/main" id="{1E0B9D04-1745-924B-AC12-7B139F59D20E}"/>
                  </a:ext>
                </a:extLst>
              </p:cNvPr>
              <p:cNvSpPr txBox="1"/>
              <p:nvPr/>
            </p:nvSpPr>
            <p:spPr>
              <a:xfrm>
                <a:off x="7391193" y="5158433"/>
                <a:ext cx="330475" cy="310534"/>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en-US" altLang="zh-TW" i="1">
                              <a:latin typeface="Cambria Math" panose="02040503050406030204" pitchFamily="18" charset="0"/>
                              <a:ea typeface="Times New Roman" charset="0"/>
                              <a:cs typeface="Times New Roman" charset="0"/>
                            </a:rPr>
                          </m:ctrlPr>
                        </m:sSubSupPr>
                        <m:e>
                          <m:r>
                            <a:rPr lang="en-US" altLang="zh-TW" i="1">
                              <a:latin typeface="Cambria Math" charset="0"/>
                              <a:ea typeface="Times New Roman" charset="0"/>
                              <a:cs typeface="Times New Roman" charset="0"/>
                            </a:rPr>
                            <m:t>𝐸</m:t>
                          </m:r>
                        </m:e>
                        <m:sub>
                          <m:r>
                            <a:rPr lang="en-US" altLang="zh-TW" i="1">
                              <a:latin typeface="Cambria Math" charset="0"/>
                              <a:ea typeface="Times New Roman" charset="0"/>
                              <a:cs typeface="Times New Roman" charset="0"/>
                            </a:rPr>
                            <m:t>𝒴</m:t>
                          </m:r>
                        </m:sub>
                        <m:sup>
                          <m:r>
                            <a:rPr lang="en-US" altLang="zh-TW" i="1">
                              <a:latin typeface="Cambria Math" charset="0"/>
                              <a:ea typeface="Times New Roman" charset="0"/>
                              <a:cs typeface="Times New Roman" charset="0"/>
                            </a:rPr>
                            <m:t>𝑎</m:t>
                          </m:r>
                        </m:sup>
                      </m:sSubSup>
                    </m:oMath>
                  </m:oMathPara>
                </a14:m>
                <a:endParaRPr lang="en-US" altLang="zh-TW" dirty="0">
                  <a:latin typeface="Times New Roman" charset="0"/>
                  <a:ea typeface="Times New Roman" charset="0"/>
                  <a:cs typeface="Times New Roman" charset="0"/>
                </a:endParaRPr>
              </a:p>
            </p:txBody>
          </p:sp>
        </mc:Choice>
        <mc:Fallback xmlns="">
          <p:sp>
            <p:nvSpPr>
              <p:cNvPr id="66" name="TextBox 85">
                <a:extLst>
                  <a:ext uri="{FF2B5EF4-FFF2-40B4-BE49-F238E27FC236}">
                    <a16:creationId xmlns:a16="http://schemas.microsoft.com/office/drawing/2014/main" id="{1E0B9D04-1745-924B-AC12-7B139F59D20E}"/>
                  </a:ext>
                </a:extLst>
              </p:cNvPr>
              <p:cNvSpPr txBox="1">
                <a:spLocks noRot="1" noChangeAspect="1" noMove="1" noResize="1" noEditPoints="1" noAdjustHandles="1" noChangeArrowheads="1" noChangeShapeType="1" noTextEdit="1"/>
              </p:cNvSpPr>
              <p:nvPr/>
            </p:nvSpPr>
            <p:spPr>
              <a:xfrm>
                <a:off x="7391193" y="5158433"/>
                <a:ext cx="330475" cy="310534"/>
              </a:xfrm>
              <a:prstGeom prst="rect">
                <a:avLst/>
              </a:prstGeom>
              <a:blipFill>
                <a:blip r:embed="rId13"/>
                <a:stretch>
                  <a:fillRect l="-14815" r="-7407" b="-1538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7" name="TextBox 85">
                <a:extLst>
                  <a:ext uri="{FF2B5EF4-FFF2-40B4-BE49-F238E27FC236}">
                    <a16:creationId xmlns:a16="http://schemas.microsoft.com/office/drawing/2014/main" id="{21D5B721-F98F-3242-BCAA-A93E0DB67A1B}"/>
                  </a:ext>
                </a:extLst>
              </p:cNvPr>
              <p:cNvSpPr txBox="1"/>
              <p:nvPr/>
            </p:nvSpPr>
            <p:spPr>
              <a:xfrm>
                <a:off x="7391674" y="4272833"/>
                <a:ext cx="329513" cy="310534"/>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en-US" altLang="zh-TW" i="1">
                              <a:latin typeface="Cambria Math" panose="02040503050406030204" pitchFamily="18" charset="0"/>
                              <a:ea typeface="Times New Roman" charset="0"/>
                              <a:cs typeface="Times New Roman" charset="0"/>
                            </a:rPr>
                          </m:ctrlPr>
                        </m:sSubSupPr>
                        <m:e>
                          <m:r>
                            <a:rPr lang="en-US" altLang="zh-TW" i="1">
                              <a:latin typeface="Cambria Math" charset="0"/>
                              <a:ea typeface="Times New Roman" charset="0"/>
                              <a:cs typeface="Times New Roman" charset="0"/>
                            </a:rPr>
                            <m:t>𝐸</m:t>
                          </m:r>
                        </m:e>
                        <m:sub>
                          <m:r>
                            <a:rPr lang="en-US" altLang="zh-TW" i="1">
                              <a:latin typeface="Cambria Math" charset="0"/>
                              <a:ea typeface="Times New Roman" charset="0"/>
                              <a:cs typeface="Times New Roman" charset="0"/>
                            </a:rPr>
                            <m:t>𝒴</m:t>
                          </m:r>
                        </m:sub>
                        <m:sup>
                          <m:r>
                            <a:rPr lang="en-US" altLang="zh-TW" i="1">
                              <a:latin typeface="Cambria Math" charset="0"/>
                              <a:ea typeface="Times New Roman" charset="0"/>
                              <a:cs typeface="Times New Roman" charset="0"/>
                            </a:rPr>
                            <m:t>𝑐</m:t>
                          </m:r>
                        </m:sup>
                      </m:sSubSup>
                    </m:oMath>
                  </m:oMathPara>
                </a14:m>
                <a:endParaRPr lang="en-US" altLang="zh-TW" dirty="0">
                  <a:latin typeface="Times New Roman" charset="0"/>
                  <a:ea typeface="Times New Roman" charset="0"/>
                  <a:cs typeface="Times New Roman" charset="0"/>
                </a:endParaRPr>
              </a:p>
            </p:txBody>
          </p:sp>
        </mc:Choice>
        <mc:Fallback xmlns="">
          <p:sp>
            <p:nvSpPr>
              <p:cNvPr id="67" name="TextBox 85">
                <a:extLst>
                  <a:ext uri="{FF2B5EF4-FFF2-40B4-BE49-F238E27FC236}">
                    <a16:creationId xmlns:a16="http://schemas.microsoft.com/office/drawing/2014/main" id="{21D5B721-F98F-3242-BCAA-A93E0DB67A1B}"/>
                  </a:ext>
                </a:extLst>
              </p:cNvPr>
              <p:cNvSpPr txBox="1">
                <a:spLocks noRot="1" noChangeAspect="1" noMove="1" noResize="1" noEditPoints="1" noAdjustHandles="1" noChangeArrowheads="1" noChangeShapeType="1" noTextEdit="1"/>
              </p:cNvSpPr>
              <p:nvPr/>
            </p:nvSpPr>
            <p:spPr>
              <a:xfrm>
                <a:off x="7391674" y="4272833"/>
                <a:ext cx="329513" cy="310534"/>
              </a:xfrm>
              <a:prstGeom prst="rect">
                <a:avLst/>
              </a:prstGeom>
              <a:blipFill>
                <a:blip r:embed="rId14"/>
                <a:stretch>
                  <a:fillRect l="-14815" r="-7407" b="-16000"/>
                </a:stretch>
              </a:blipFill>
            </p:spPr>
            <p:txBody>
              <a:bodyPr/>
              <a:lstStyle/>
              <a:p>
                <a:r>
                  <a:rPr lang="zh-TW" altLang="en-US">
                    <a:noFill/>
                  </a:rPr>
                  <a:t> </a:t>
                </a:r>
              </a:p>
            </p:txBody>
          </p:sp>
        </mc:Fallback>
      </mc:AlternateContent>
      <p:grpSp>
        <p:nvGrpSpPr>
          <p:cNvPr id="112" name="群組 111">
            <a:extLst>
              <a:ext uri="{FF2B5EF4-FFF2-40B4-BE49-F238E27FC236}">
                <a16:creationId xmlns:a16="http://schemas.microsoft.com/office/drawing/2014/main" id="{DB927FD3-78BE-9B4D-919D-A3CA08253709}"/>
              </a:ext>
            </a:extLst>
          </p:cNvPr>
          <p:cNvGrpSpPr/>
          <p:nvPr/>
        </p:nvGrpSpPr>
        <p:grpSpPr>
          <a:xfrm>
            <a:off x="8435339" y="4550000"/>
            <a:ext cx="612000" cy="693600"/>
            <a:chOff x="8435339" y="4550000"/>
            <a:chExt cx="612000" cy="693600"/>
          </a:xfrm>
        </p:grpSpPr>
        <p:sp>
          <p:nvSpPr>
            <p:cNvPr id="68" name="不規則四邊形 67">
              <a:extLst>
                <a:ext uri="{FF2B5EF4-FFF2-40B4-BE49-F238E27FC236}">
                  <a16:creationId xmlns:a16="http://schemas.microsoft.com/office/drawing/2014/main" id="{DBB3793F-52F5-6840-ABA3-39E616ECC213}"/>
                </a:ext>
              </a:extLst>
            </p:cNvPr>
            <p:cNvSpPr>
              <a:spLocks noChangeAspect="1"/>
            </p:cNvSpPr>
            <p:nvPr/>
          </p:nvSpPr>
          <p:spPr>
            <a:xfrm rot="16200000" flipH="1">
              <a:off x="8394539" y="4590800"/>
              <a:ext cx="693600" cy="612000"/>
            </a:xfrm>
            <a:prstGeom prst="trapezoid">
              <a:avLst>
                <a:gd name="adj" fmla="val 18842"/>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69" name="TextBox 85">
                  <a:extLst>
                    <a:ext uri="{FF2B5EF4-FFF2-40B4-BE49-F238E27FC236}">
                      <a16:creationId xmlns:a16="http://schemas.microsoft.com/office/drawing/2014/main" id="{24E0F498-2DCF-2740-A8E3-6BCB21CC10D4}"/>
                    </a:ext>
                  </a:extLst>
                </p:cNvPr>
                <p:cNvSpPr txBox="1"/>
                <p:nvPr/>
              </p:nvSpPr>
              <p:spPr>
                <a:xfrm>
                  <a:off x="8572960" y="4745861"/>
                  <a:ext cx="336759" cy="301878"/>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i="1" smtClean="0">
                                <a:solidFill>
                                  <a:schemeClr val="bg1"/>
                                </a:solidFill>
                                <a:latin typeface="Cambria Math" panose="02040503050406030204" pitchFamily="18" charset="0"/>
                                <a:ea typeface="Times New Roman" charset="0"/>
                                <a:cs typeface="Times New Roman" charset="0"/>
                              </a:rPr>
                            </m:ctrlPr>
                          </m:sSubPr>
                          <m:e>
                            <m:r>
                              <a:rPr lang="en-US" b="0" i="1" smtClean="0">
                                <a:solidFill>
                                  <a:schemeClr val="bg1"/>
                                </a:solidFill>
                                <a:latin typeface="Cambria Math" charset="0"/>
                                <a:ea typeface="Times New Roman" charset="0"/>
                                <a:cs typeface="Times New Roman" charset="0"/>
                              </a:rPr>
                              <m:t>𝐺</m:t>
                            </m:r>
                          </m:e>
                          <m:sub>
                            <m:r>
                              <a:rPr lang="en-US" altLang="zh-TW" i="1">
                                <a:solidFill>
                                  <a:schemeClr val="bg1"/>
                                </a:solidFill>
                                <a:latin typeface="Cambria Math" charset="0"/>
                                <a:ea typeface="Times New Roman" charset="0"/>
                                <a:cs typeface="Times New Roman" charset="0"/>
                              </a:rPr>
                              <m:t>𝒴</m:t>
                            </m:r>
                          </m:sub>
                        </m:sSub>
                      </m:oMath>
                    </m:oMathPara>
                  </a14:m>
                  <a:endParaRPr lang="en-US" dirty="0">
                    <a:solidFill>
                      <a:schemeClr val="bg1"/>
                    </a:solidFill>
                    <a:latin typeface="Times New Roman" charset="0"/>
                    <a:ea typeface="Times New Roman" charset="0"/>
                    <a:cs typeface="Times New Roman" charset="0"/>
                  </a:endParaRPr>
                </a:p>
              </p:txBody>
            </p:sp>
          </mc:Choice>
          <mc:Fallback xmlns="">
            <p:sp>
              <p:nvSpPr>
                <p:cNvPr id="69" name="TextBox 85">
                  <a:extLst>
                    <a:ext uri="{FF2B5EF4-FFF2-40B4-BE49-F238E27FC236}">
                      <a16:creationId xmlns:a16="http://schemas.microsoft.com/office/drawing/2014/main" id="{24E0F498-2DCF-2740-A8E3-6BCB21CC10D4}"/>
                    </a:ext>
                  </a:extLst>
                </p:cNvPr>
                <p:cNvSpPr txBox="1">
                  <a:spLocks noRot="1" noChangeAspect="1" noMove="1" noResize="1" noEditPoints="1" noAdjustHandles="1" noChangeArrowheads="1" noChangeShapeType="1" noTextEdit="1"/>
                </p:cNvSpPr>
                <p:nvPr/>
              </p:nvSpPr>
              <p:spPr>
                <a:xfrm>
                  <a:off x="8572960" y="4745861"/>
                  <a:ext cx="336759" cy="301878"/>
                </a:xfrm>
                <a:prstGeom prst="rect">
                  <a:avLst/>
                </a:prstGeom>
                <a:blipFill>
                  <a:blip r:embed="rId12"/>
                  <a:stretch>
                    <a:fillRect l="-10714" r="-7143" b="-25000"/>
                  </a:stretch>
                </a:blipFill>
              </p:spPr>
              <p:txBody>
                <a:bodyPr/>
                <a:lstStyle/>
                <a:p>
                  <a:r>
                    <a:rPr lang="zh-TW" altLang="en-US">
                      <a:noFill/>
                    </a:rPr>
                    <a:t> </a:t>
                  </a:r>
                </a:p>
              </p:txBody>
            </p:sp>
          </mc:Fallback>
        </mc:AlternateContent>
      </p:grpSp>
      <p:grpSp>
        <p:nvGrpSpPr>
          <p:cNvPr id="74" name="群組 73">
            <a:extLst>
              <a:ext uri="{FF2B5EF4-FFF2-40B4-BE49-F238E27FC236}">
                <a16:creationId xmlns:a16="http://schemas.microsoft.com/office/drawing/2014/main" id="{0C5AACD3-24BD-AA4C-A838-473D955A428C}"/>
              </a:ext>
            </a:extLst>
          </p:cNvPr>
          <p:cNvGrpSpPr/>
          <p:nvPr/>
        </p:nvGrpSpPr>
        <p:grpSpPr>
          <a:xfrm>
            <a:off x="4000115" y="2718101"/>
            <a:ext cx="369031" cy="2197673"/>
            <a:chOff x="5203959" y="2124001"/>
            <a:chExt cx="369031" cy="2197673"/>
          </a:xfrm>
        </p:grpSpPr>
        <p:cxnSp>
          <p:nvCxnSpPr>
            <p:cNvPr id="75" name="Straight Arrow Connector 18">
              <a:extLst>
                <a:ext uri="{FF2B5EF4-FFF2-40B4-BE49-F238E27FC236}">
                  <a16:creationId xmlns:a16="http://schemas.microsoft.com/office/drawing/2014/main" id="{53568A84-828B-E946-A8DD-2C2FD6B91E46}"/>
                </a:ext>
              </a:extLst>
            </p:cNvPr>
            <p:cNvCxnSpPr>
              <a:cxnSpLocks/>
            </p:cNvCxnSpPr>
            <p:nvPr/>
          </p:nvCxnSpPr>
          <p:spPr>
            <a:xfrm flipV="1">
              <a:off x="5204738" y="2124001"/>
              <a:ext cx="368252" cy="1726074"/>
            </a:xfrm>
            <a:prstGeom prst="straightConnector1">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18">
              <a:extLst>
                <a:ext uri="{FF2B5EF4-FFF2-40B4-BE49-F238E27FC236}">
                  <a16:creationId xmlns:a16="http://schemas.microsoft.com/office/drawing/2014/main" id="{C99BA47D-9B96-124D-A3AF-26F6B79FE2BF}"/>
                </a:ext>
              </a:extLst>
            </p:cNvPr>
            <p:cNvCxnSpPr>
              <a:cxnSpLocks/>
            </p:cNvCxnSpPr>
            <p:nvPr/>
          </p:nvCxnSpPr>
          <p:spPr>
            <a:xfrm>
              <a:off x="5203959" y="2595600"/>
              <a:ext cx="368252" cy="1726074"/>
            </a:xfrm>
            <a:prstGeom prst="straightConnector1">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79" name="群組 78">
            <a:extLst>
              <a:ext uri="{FF2B5EF4-FFF2-40B4-BE49-F238E27FC236}">
                <a16:creationId xmlns:a16="http://schemas.microsoft.com/office/drawing/2014/main" id="{3C55B94C-1827-1A46-A61E-1D714A5C8FEB}"/>
              </a:ext>
            </a:extLst>
          </p:cNvPr>
          <p:cNvGrpSpPr/>
          <p:nvPr/>
        </p:nvGrpSpPr>
        <p:grpSpPr>
          <a:xfrm>
            <a:off x="7977901" y="2718100"/>
            <a:ext cx="369031" cy="2197673"/>
            <a:chOff x="5203959" y="2124001"/>
            <a:chExt cx="369031" cy="2197673"/>
          </a:xfrm>
        </p:grpSpPr>
        <p:cxnSp>
          <p:nvCxnSpPr>
            <p:cNvPr id="80" name="Straight Arrow Connector 18">
              <a:extLst>
                <a:ext uri="{FF2B5EF4-FFF2-40B4-BE49-F238E27FC236}">
                  <a16:creationId xmlns:a16="http://schemas.microsoft.com/office/drawing/2014/main" id="{380C2FA8-580E-234E-9BD8-39F98F5D35C6}"/>
                </a:ext>
              </a:extLst>
            </p:cNvPr>
            <p:cNvCxnSpPr>
              <a:cxnSpLocks/>
            </p:cNvCxnSpPr>
            <p:nvPr/>
          </p:nvCxnSpPr>
          <p:spPr>
            <a:xfrm flipV="1">
              <a:off x="5204738" y="2124001"/>
              <a:ext cx="368252" cy="1726074"/>
            </a:xfrm>
            <a:prstGeom prst="straightConnector1">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18">
              <a:extLst>
                <a:ext uri="{FF2B5EF4-FFF2-40B4-BE49-F238E27FC236}">
                  <a16:creationId xmlns:a16="http://schemas.microsoft.com/office/drawing/2014/main" id="{B93903AF-F71B-1345-A10C-26459E3EA1B8}"/>
                </a:ext>
              </a:extLst>
            </p:cNvPr>
            <p:cNvCxnSpPr>
              <a:cxnSpLocks/>
            </p:cNvCxnSpPr>
            <p:nvPr/>
          </p:nvCxnSpPr>
          <p:spPr>
            <a:xfrm>
              <a:off x="5203959" y="2595600"/>
              <a:ext cx="368252" cy="1726074"/>
            </a:xfrm>
            <a:prstGeom prst="straightConnector1">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106" name="群組 105">
            <a:extLst>
              <a:ext uri="{FF2B5EF4-FFF2-40B4-BE49-F238E27FC236}">
                <a16:creationId xmlns:a16="http://schemas.microsoft.com/office/drawing/2014/main" id="{DCEDB9F2-73DF-8949-8AC4-C0F379FFC821}"/>
              </a:ext>
            </a:extLst>
          </p:cNvPr>
          <p:cNvGrpSpPr/>
          <p:nvPr/>
        </p:nvGrpSpPr>
        <p:grpSpPr>
          <a:xfrm>
            <a:off x="1533370" y="4227363"/>
            <a:ext cx="1332000" cy="1512000"/>
            <a:chOff x="1533370" y="4227363"/>
            <a:chExt cx="1332000" cy="1512000"/>
          </a:xfrm>
        </p:grpSpPr>
        <p:sp>
          <p:nvSpPr>
            <p:cNvPr id="51" name="Rectangle: Rounded Corners 290">
              <a:extLst>
                <a:ext uri="{FF2B5EF4-FFF2-40B4-BE49-F238E27FC236}">
                  <a16:creationId xmlns:a16="http://schemas.microsoft.com/office/drawing/2014/main" id="{FB1567F0-4338-3B4A-ACCF-9602C969D0CB}"/>
                </a:ext>
              </a:extLst>
            </p:cNvPr>
            <p:cNvSpPr>
              <a:spLocks/>
            </p:cNvSpPr>
            <p:nvPr/>
          </p:nvSpPr>
          <p:spPr>
            <a:xfrm flipV="1">
              <a:off x="1533370" y="4227363"/>
              <a:ext cx="1332000" cy="15120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Times New Roman" charset="0"/>
                <a:ea typeface="Times New Roman" charset="0"/>
                <a:cs typeface="Times New Roman" charset="0"/>
              </a:endParaRPr>
            </a:p>
          </p:txBody>
        </p:sp>
        <p:pic>
          <p:nvPicPr>
            <p:cNvPr id="85" name="圖片 84">
              <a:extLst>
                <a:ext uri="{FF2B5EF4-FFF2-40B4-BE49-F238E27FC236}">
                  <a16:creationId xmlns:a16="http://schemas.microsoft.com/office/drawing/2014/main" id="{63D2A0C2-85DC-F549-B494-A18DD1F52A7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15151" y="4314030"/>
              <a:ext cx="1152000" cy="1152000"/>
            </a:xfrm>
            <a:prstGeom prst="rect">
              <a:avLst/>
            </a:prstGeom>
          </p:spPr>
        </p:pic>
      </p:grpSp>
      <p:grpSp>
        <p:nvGrpSpPr>
          <p:cNvPr id="90" name="群組 89">
            <a:extLst>
              <a:ext uri="{FF2B5EF4-FFF2-40B4-BE49-F238E27FC236}">
                <a16:creationId xmlns:a16="http://schemas.microsoft.com/office/drawing/2014/main" id="{11A40C70-E62D-3E47-81D1-3C3569A786D3}"/>
              </a:ext>
            </a:extLst>
          </p:cNvPr>
          <p:cNvGrpSpPr/>
          <p:nvPr/>
        </p:nvGrpSpPr>
        <p:grpSpPr>
          <a:xfrm>
            <a:off x="1533370" y="1871909"/>
            <a:ext cx="1332000" cy="1519391"/>
            <a:chOff x="2523970" y="1277809"/>
            <a:chExt cx="1332000" cy="1519391"/>
          </a:xfrm>
        </p:grpSpPr>
        <p:sp>
          <p:nvSpPr>
            <p:cNvPr id="91" name="Rectangle: Rounded Corners 290">
              <a:extLst>
                <a:ext uri="{FF2B5EF4-FFF2-40B4-BE49-F238E27FC236}">
                  <a16:creationId xmlns:a16="http://schemas.microsoft.com/office/drawing/2014/main" id="{CD75F2CB-5D0F-B246-AA4A-3DF4D23D2FC1}"/>
                </a:ext>
              </a:extLst>
            </p:cNvPr>
            <p:cNvSpPr>
              <a:spLocks/>
            </p:cNvSpPr>
            <p:nvPr/>
          </p:nvSpPr>
          <p:spPr>
            <a:xfrm>
              <a:off x="2523970" y="1285200"/>
              <a:ext cx="1332000" cy="151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Times New Roman" charset="0"/>
                <a:ea typeface="Times New Roman" charset="0"/>
                <a:cs typeface="Times New Roman" charset="0"/>
              </a:endParaRPr>
            </a:p>
          </p:txBody>
        </p:sp>
        <p:pic>
          <p:nvPicPr>
            <p:cNvPr id="92" name="圖片 91">
              <a:extLst>
                <a:ext uri="{FF2B5EF4-FFF2-40B4-BE49-F238E27FC236}">
                  <a16:creationId xmlns:a16="http://schemas.microsoft.com/office/drawing/2014/main" id="{82C796B0-BCDF-8B41-8BA0-A001CD8840E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05751" y="1536264"/>
              <a:ext cx="1152000" cy="1152000"/>
            </a:xfrm>
            <a:prstGeom prst="rect">
              <a:avLst/>
            </a:prstGeom>
          </p:spPr>
        </p:pic>
        <mc:AlternateContent xmlns:mc="http://schemas.openxmlformats.org/markup-compatibility/2006" xmlns:a14="http://schemas.microsoft.com/office/drawing/2010/main">
          <mc:Choice Requires="a14">
            <p:sp>
              <p:nvSpPr>
                <p:cNvPr id="93" name="文字方塊 92">
                  <a:extLst>
                    <a:ext uri="{FF2B5EF4-FFF2-40B4-BE49-F238E27FC236}">
                      <a16:creationId xmlns:a16="http://schemas.microsoft.com/office/drawing/2014/main" id="{69527856-8EFB-5845-9067-2C0DC8A35BE4}"/>
                    </a:ext>
                  </a:extLst>
                </p:cNvPr>
                <p:cNvSpPr txBox="1"/>
                <p:nvPr/>
              </p:nvSpPr>
              <p:spPr>
                <a:xfrm>
                  <a:off x="3077082" y="1277809"/>
                  <a:ext cx="183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solidFill>
                              <a:schemeClr val="bg1"/>
                            </a:solidFill>
                            <a:latin typeface="Cambria Math" panose="02040503050406030204" pitchFamily="18" charset="0"/>
                          </a:rPr>
                          <m:t>𝑥</m:t>
                        </m:r>
                      </m:oMath>
                    </m:oMathPara>
                  </a14:m>
                  <a:endParaRPr kumimoji="1" lang="zh-TW" altLang="en-US" dirty="0">
                    <a:solidFill>
                      <a:schemeClr val="bg1"/>
                    </a:solidFill>
                  </a:endParaRPr>
                </a:p>
              </p:txBody>
            </p:sp>
          </mc:Choice>
          <mc:Fallback xmlns="">
            <p:sp>
              <p:nvSpPr>
                <p:cNvPr id="93" name="文字方塊 92">
                  <a:extLst>
                    <a:ext uri="{FF2B5EF4-FFF2-40B4-BE49-F238E27FC236}">
                      <a16:creationId xmlns:a16="http://schemas.microsoft.com/office/drawing/2014/main" id="{69527856-8EFB-5845-9067-2C0DC8A35BE4}"/>
                    </a:ext>
                  </a:extLst>
                </p:cNvPr>
                <p:cNvSpPr txBox="1">
                  <a:spLocks noRot="1" noChangeAspect="1" noMove="1" noResize="1" noEditPoints="1" noAdjustHandles="1" noChangeArrowheads="1" noChangeShapeType="1" noTextEdit="1"/>
                </p:cNvSpPr>
                <p:nvPr/>
              </p:nvSpPr>
              <p:spPr>
                <a:xfrm>
                  <a:off x="3077082" y="1277809"/>
                  <a:ext cx="183319" cy="276999"/>
                </a:xfrm>
                <a:prstGeom prst="rect">
                  <a:avLst/>
                </a:prstGeom>
                <a:blipFill>
                  <a:blip r:embed="rId17"/>
                  <a:stretch>
                    <a:fillRect l="-12500" r="-6250"/>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94" name="文字方塊 93">
                <a:extLst>
                  <a:ext uri="{FF2B5EF4-FFF2-40B4-BE49-F238E27FC236}">
                    <a16:creationId xmlns:a16="http://schemas.microsoft.com/office/drawing/2014/main" id="{A328A2E6-BE09-B041-81F8-16AAB0065E01}"/>
                  </a:ext>
                </a:extLst>
              </p:cNvPr>
              <p:cNvSpPr txBox="1"/>
              <p:nvPr/>
            </p:nvSpPr>
            <p:spPr>
              <a:xfrm>
                <a:off x="2106480" y="5455589"/>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solidFill>
                            <a:schemeClr val="bg1"/>
                          </a:solidFill>
                          <a:latin typeface="Cambria Math" panose="02040503050406030204" pitchFamily="18" charset="0"/>
                        </a:rPr>
                        <m:t>𝑦</m:t>
                      </m:r>
                    </m:oMath>
                  </m:oMathPara>
                </a14:m>
                <a:endParaRPr kumimoji="1" lang="zh-TW" altLang="en-US" dirty="0">
                  <a:solidFill>
                    <a:schemeClr val="bg1"/>
                  </a:solidFill>
                </a:endParaRPr>
              </a:p>
            </p:txBody>
          </p:sp>
        </mc:Choice>
        <mc:Fallback xmlns="">
          <p:sp>
            <p:nvSpPr>
              <p:cNvPr id="94" name="文字方塊 93">
                <a:extLst>
                  <a:ext uri="{FF2B5EF4-FFF2-40B4-BE49-F238E27FC236}">
                    <a16:creationId xmlns:a16="http://schemas.microsoft.com/office/drawing/2014/main" id="{A328A2E6-BE09-B041-81F8-16AAB0065E01}"/>
                  </a:ext>
                </a:extLst>
              </p:cNvPr>
              <p:cNvSpPr txBox="1">
                <a:spLocks noRot="1" noChangeAspect="1" noMove="1" noResize="1" noEditPoints="1" noAdjustHandles="1" noChangeArrowheads="1" noChangeShapeType="1" noTextEdit="1"/>
              </p:cNvSpPr>
              <p:nvPr/>
            </p:nvSpPr>
            <p:spPr>
              <a:xfrm>
                <a:off x="2106480" y="5455589"/>
                <a:ext cx="186718" cy="276999"/>
              </a:xfrm>
              <a:prstGeom prst="rect">
                <a:avLst/>
              </a:prstGeom>
              <a:blipFill>
                <a:blip r:embed="rId18"/>
                <a:stretch>
                  <a:fillRect l="-25000" r="-18750" b="-27273"/>
                </a:stretch>
              </a:blipFill>
            </p:spPr>
            <p:txBody>
              <a:bodyPr/>
              <a:lstStyle/>
              <a:p>
                <a:r>
                  <a:rPr lang="zh-TW" altLang="en-US">
                    <a:noFill/>
                  </a:rPr>
                  <a:t> </a:t>
                </a:r>
              </a:p>
            </p:txBody>
          </p:sp>
        </mc:Fallback>
      </mc:AlternateContent>
      <p:grpSp>
        <p:nvGrpSpPr>
          <p:cNvPr id="109" name="群組 108">
            <a:extLst>
              <a:ext uri="{FF2B5EF4-FFF2-40B4-BE49-F238E27FC236}">
                <a16:creationId xmlns:a16="http://schemas.microsoft.com/office/drawing/2014/main" id="{36C192E9-A272-E54A-B84E-F9A3B3769395}"/>
              </a:ext>
            </a:extLst>
          </p:cNvPr>
          <p:cNvGrpSpPr/>
          <p:nvPr/>
        </p:nvGrpSpPr>
        <p:grpSpPr>
          <a:xfrm>
            <a:off x="5494563" y="1871909"/>
            <a:ext cx="1342458" cy="1519391"/>
            <a:chOff x="5494563" y="1871909"/>
            <a:chExt cx="1342458" cy="1519391"/>
          </a:xfrm>
        </p:grpSpPr>
        <p:grpSp>
          <p:nvGrpSpPr>
            <p:cNvPr id="108" name="群組 107">
              <a:extLst>
                <a:ext uri="{FF2B5EF4-FFF2-40B4-BE49-F238E27FC236}">
                  <a16:creationId xmlns:a16="http://schemas.microsoft.com/office/drawing/2014/main" id="{9BDE6A82-E29A-F347-AB8E-EA996C751846}"/>
                </a:ext>
              </a:extLst>
            </p:cNvPr>
            <p:cNvGrpSpPr/>
            <p:nvPr/>
          </p:nvGrpSpPr>
          <p:grpSpPr>
            <a:xfrm>
              <a:off x="5494563" y="1879300"/>
              <a:ext cx="1342458" cy="1512000"/>
              <a:chOff x="5494563" y="1879300"/>
              <a:chExt cx="1342458" cy="1512000"/>
            </a:xfrm>
          </p:grpSpPr>
          <p:sp>
            <p:nvSpPr>
              <p:cNvPr id="44" name="Rectangle: Rounded Corners 290">
                <a:extLst>
                  <a:ext uri="{FF2B5EF4-FFF2-40B4-BE49-F238E27FC236}">
                    <a16:creationId xmlns:a16="http://schemas.microsoft.com/office/drawing/2014/main" id="{AB2A40D0-E3F3-484F-8FAF-AF2C1C4F9C3F}"/>
                  </a:ext>
                </a:extLst>
              </p:cNvPr>
              <p:cNvSpPr>
                <a:spLocks noChangeAspect="1"/>
              </p:cNvSpPr>
              <p:nvPr/>
            </p:nvSpPr>
            <p:spPr>
              <a:xfrm>
                <a:off x="5494563" y="1879300"/>
                <a:ext cx="1342458" cy="151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Times New Roman" charset="0"/>
                  <a:ea typeface="Times New Roman" charset="0"/>
                  <a:cs typeface="Times New Roman" charset="0"/>
                </a:endParaRPr>
              </a:p>
            </p:txBody>
          </p:sp>
          <p:pic>
            <p:nvPicPr>
              <p:cNvPr id="86" name="圖片 85">
                <a:extLst>
                  <a:ext uri="{FF2B5EF4-FFF2-40B4-BE49-F238E27FC236}">
                    <a16:creationId xmlns:a16="http://schemas.microsoft.com/office/drawing/2014/main" id="{32781745-5711-A04C-A7C4-33096746251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81469" y="2130364"/>
                <a:ext cx="1152000" cy="1152000"/>
              </a:xfrm>
              <a:prstGeom prst="rect">
                <a:avLst/>
              </a:prstGeom>
            </p:spPr>
          </p:pic>
        </p:grpSp>
        <mc:AlternateContent xmlns:mc="http://schemas.openxmlformats.org/markup-compatibility/2006" xmlns:a14="http://schemas.microsoft.com/office/drawing/2010/main">
          <mc:Choice Requires="a14">
            <p:sp>
              <p:nvSpPr>
                <p:cNvPr id="95" name="文字方塊 94">
                  <a:extLst>
                    <a:ext uri="{FF2B5EF4-FFF2-40B4-BE49-F238E27FC236}">
                      <a16:creationId xmlns:a16="http://schemas.microsoft.com/office/drawing/2014/main" id="{173CD4FB-9FF2-2E4B-A312-25DB03E4E1D0}"/>
                    </a:ext>
                  </a:extLst>
                </p:cNvPr>
                <p:cNvSpPr txBox="1"/>
                <p:nvPr/>
              </p:nvSpPr>
              <p:spPr>
                <a:xfrm>
                  <a:off x="6065136" y="1871909"/>
                  <a:ext cx="19178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solidFill>
                              <a:schemeClr val="bg1"/>
                            </a:solidFill>
                            <a:latin typeface="Cambria Math" panose="02040503050406030204" pitchFamily="18" charset="0"/>
                          </a:rPr>
                          <m:t>𝑢</m:t>
                        </m:r>
                      </m:oMath>
                    </m:oMathPara>
                  </a14:m>
                  <a:endParaRPr kumimoji="1" lang="zh-TW" altLang="en-US" dirty="0">
                    <a:solidFill>
                      <a:schemeClr val="bg1"/>
                    </a:solidFill>
                  </a:endParaRPr>
                </a:p>
              </p:txBody>
            </p:sp>
          </mc:Choice>
          <mc:Fallback xmlns="">
            <p:sp>
              <p:nvSpPr>
                <p:cNvPr id="95" name="文字方塊 94">
                  <a:extLst>
                    <a:ext uri="{FF2B5EF4-FFF2-40B4-BE49-F238E27FC236}">
                      <a16:creationId xmlns:a16="http://schemas.microsoft.com/office/drawing/2014/main" id="{173CD4FB-9FF2-2E4B-A312-25DB03E4E1D0}"/>
                    </a:ext>
                  </a:extLst>
                </p:cNvPr>
                <p:cNvSpPr txBox="1">
                  <a:spLocks noRot="1" noChangeAspect="1" noMove="1" noResize="1" noEditPoints="1" noAdjustHandles="1" noChangeArrowheads="1" noChangeShapeType="1" noTextEdit="1"/>
                </p:cNvSpPr>
                <p:nvPr/>
              </p:nvSpPr>
              <p:spPr>
                <a:xfrm>
                  <a:off x="6065136" y="1871909"/>
                  <a:ext cx="191783" cy="276999"/>
                </a:xfrm>
                <a:prstGeom prst="rect">
                  <a:avLst/>
                </a:prstGeom>
                <a:blipFill>
                  <a:blip r:embed="rId20"/>
                  <a:stretch>
                    <a:fillRect l="-18750" r="-6250"/>
                  </a:stretch>
                </a:blipFill>
              </p:spPr>
              <p:txBody>
                <a:bodyPr/>
                <a:lstStyle/>
                <a:p>
                  <a:r>
                    <a:rPr lang="zh-TW" altLang="en-US">
                      <a:noFill/>
                    </a:rPr>
                    <a:t> </a:t>
                  </a:r>
                </a:p>
              </p:txBody>
            </p:sp>
          </mc:Fallback>
        </mc:AlternateContent>
      </p:grpSp>
      <p:grpSp>
        <p:nvGrpSpPr>
          <p:cNvPr id="110" name="群組 109">
            <a:extLst>
              <a:ext uri="{FF2B5EF4-FFF2-40B4-BE49-F238E27FC236}">
                <a16:creationId xmlns:a16="http://schemas.microsoft.com/office/drawing/2014/main" id="{3BE326B6-6201-1747-82F5-6D0608595FF0}"/>
              </a:ext>
            </a:extLst>
          </p:cNvPr>
          <p:cNvGrpSpPr/>
          <p:nvPr/>
        </p:nvGrpSpPr>
        <p:grpSpPr>
          <a:xfrm>
            <a:off x="5494563" y="4227363"/>
            <a:ext cx="1332000" cy="1512000"/>
            <a:chOff x="5494563" y="4227363"/>
            <a:chExt cx="1332000" cy="1512000"/>
          </a:xfrm>
        </p:grpSpPr>
        <p:sp>
          <p:nvSpPr>
            <p:cNvPr id="70" name="Rectangle: Rounded Corners 290">
              <a:extLst>
                <a:ext uri="{FF2B5EF4-FFF2-40B4-BE49-F238E27FC236}">
                  <a16:creationId xmlns:a16="http://schemas.microsoft.com/office/drawing/2014/main" id="{B1C00B6E-DC8F-5845-B421-4D8EEF298F5E}"/>
                </a:ext>
              </a:extLst>
            </p:cNvPr>
            <p:cNvSpPr>
              <a:spLocks/>
            </p:cNvSpPr>
            <p:nvPr/>
          </p:nvSpPr>
          <p:spPr>
            <a:xfrm flipV="1">
              <a:off x="5494563" y="4227363"/>
              <a:ext cx="1332000" cy="15120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Times New Roman" charset="0"/>
                <a:ea typeface="Times New Roman" charset="0"/>
                <a:cs typeface="Times New Roman" charset="0"/>
              </a:endParaRPr>
            </a:p>
          </p:txBody>
        </p:sp>
        <p:pic>
          <p:nvPicPr>
            <p:cNvPr id="87" name="圖片 86">
              <a:extLst>
                <a:ext uri="{FF2B5EF4-FFF2-40B4-BE49-F238E27FC236}">
                  <a16:creationId xmlns:a16="http://schemas.microsoft.com/office/drawing/2014/main" id="{BFCAC0E0-AA2C-424D-8894-EFBC3664648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581469" y="4314030"/>
              <a:ext cx="1152000" cy="1152000"/>
            </a:xfrm>
            <a:prstGeom prst="rect">
              <a:avLst/>
            </a:prstGeom>
          </p:spPr>
        </p:pic>
        <mc:AlternateContent xmlns:mc="http://schemas.openxmlformats.org/markup-compatibility/2006" xmlns:a14="http://schemas.microsoft.com/office/drawing/2010/main">
          <mc:Choice Requires="a14">
            <p:sp>
              <p:nvSpPr>
                <p:cNvPr id="96" name="文字方塊 95">
                  <a:extLst>
                    <a:ext uri="{FF2B5EF4-FFF2-40B4-BE49-F238E27FC236}">
                      <a16:creationId xmlns:a16="http://schemas.microsoft.com/office/drawing/2014/main" id="{C0C021D6-1C4C-8048-B4BA-4E07225DE2D1}"/>
                    </a:ext>
                  </a:extLst>
                </p:cNvPr>
                <p:cNvSpPr txBox="1"/>
                <p:nvPr/>
              </p:nvSpPr>
              <p:spPr>
                <a:xfrm>
                  <a:off x="6065136" y="5455589"/>
                  <a:ext cx="1846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solidFill>
                              <a:schemeClr val="bg1"/>
                            </a:solidFill>
                            <a:latin typeface="Cambria Math" panose="02040503050406030204" pitchFamily="18" charset="0"/>
                          </a:rPr>
                          <m:t>𝑣</m:t>
                        </m:r>
                      </m:oMath>
                    </m:oMathPara>
                  </a14:m>
                  <a:endParaRPr kumimoji="1" lang="zh-TW" altLang="en-US" dirty="0">
                    <a:solidFill>
                      <a:schemeClr val="bg1"/>
                    </a:solidFill>
                  </a:endParaRPr>
                </a:p>
              </p:txBody>
            </p:sp>
          </mc:Choice>
          <mc:Fallback xmlns="">
            <p:sp>
              <p:nvSpPr>
                <p:cNvPr id="96" name="文字方塊 95">
                  <a:extLst>
                    <a:ext uri="{FF2B5EF4-FFF2-40B4-BE49-F238E27FC236}">
                      <a16:creationId xmlns:a16="http://schemas.microsoft.com/office/drawing/2014/main" id="{C0C021D6-1C4C-8048-B4BA-4E07225DE2D1}"/>
                    </a:ext>
                  </a:extLst>
                </p:cNvPr>
                <p:cNvSpPr txBox="1">
                  <a:spLocks noRot="1" noChangeAspect="1" noMove="1" noResize="1" noEditPoints="1" noAdjustHandles="1" noChangeArrowheads="1" noChangeShapeType="1" noTextEdit="1"/>
                </p:cNvSpPr>
                <p:nvPr/>
              </p:nvSpPr>
              <p:spPr>
                <a:xfrm>
                  <a:off x="6065136" y="5455589"/>
                  <a:ext cx="184666" cy="276999"/>
                </a:xfrm>
                <a:prstGeom prst="rect">
                  <a:avLst/>
                </a:prstGeom>
                <a:blipFill>
                  <a:blip r:embed="rId22"/>
                  <a:stretch>
                    <a:fillRect l="-20000" r="-13333"/>
                  </a:stretch>
                </a:blipFill>
              </p:spPr>
              <p:txBody>
                <a:bodyPr/>
                <a:lstStyle/>
                <a:p>
                  <a:r>
                    <a:rPr lang="zh-TW" altLang="en-US">
                      <a:noFill/>
                    </a:rPr>
                    <a:t> </a:t>
                  </a:r>
                </a:p>
              </p:txBody>
            </p:sp>
          </mc:Fallback>
        </mc:AlternateContent>
      </p:grpSp>
      <p:grpSp>
        <p:nvGrpSpPr>
          <p:cNvPr id="114" name="群組 113">
            <a:extLst>
              <a:ext uri="{FF2B5EF4-FFF2-40B4-BE49-F238E27FC236}">
                <a16:creationId xmlns:a16="http://schemas.microsoft.com/office/drawing/2014/main" id="{AA5631E1-0F55-A84C-9000-76B70F33A718}"/>
              </a:ext>
            </a:extLst>
          </p:cNvPr>
          <p:cNvGrpSpPr/>
          <p:nvPr/>
        </p:nvGrpSpPr>
        <p:grpSpPr>
          <a:xfrm>
            <a:off x="9421074" y="1871909"/>
            <a:ext cx="1332000" cy="1519391"/>
            <a:chOff x="9421074" y="1871909"/>
            <a:chExt cx="1332000" cy="1519391"/>
          </a:xfrm>
        </p:grpSpPr>
        <p:sp>
          <p:nvSpPr>
            <p:cNvPr id="45" name="Rectangle: Rounded Corners 290">
              <a:extLst>
                <a:ext uri="{FF2B5EF4-FFF2-40B4-BE49-F238E27FC236}">
                  <a16:creationId xmlns:a16="http://schemas.microsoft.com/office/drawing/2014/main" id="{49D45195-FA91-F943-B509-E34F1415C12B}"/>
                </a:ext>
              </a:extLst>
            </p:cNvPr>
            <p:cNvSpPr>
              <a:spLocks/>
            </p:cNvSpPr>
            <p:nvPr/>
          </p:nvSpPr>
          <p:spPr>
            <a:xfrm>
              <a:off x="9421074" y="1879300"/>
              <a:ext cx="1332000" cy="151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Times New Roman" charset="0"/>
                <a:ea typeface="Times New Roman" charset="0"/>
                <a:cs typeface="Times New Roman" charset="0"/>
              </a:endParaRPr>
            </a:p>
          </p:txBody>
        </p:sp>
        <p:pic>
          <p:nvPicPr>
            <p:cNvPr id="89" name="圖片 88">
              <a:extLst>
                <a:ext uri="{FF2B5EF4-FFF2-40B4-BE49-F238E27FC236}">
                  <a16:creationId xmlns:a16="http://schemas.microsoft.com/office/drawing/2014/main" id="{211B9EDB-4494-514C-8D87-78595D95E93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496346" y="2130364"/>
              <a:ext cx="1152000" cy="1152000"/>
            </a:xfrm>
            <a:prstGeom prst="rect">
              <a:avLst/>
            </a:prstGeom>
          </p:spPr>
        </p:pic>
        <mc:AlternateContent xmlns:mc="http://schemas.openxmlformats.org/markup-compatibility/2006" xmlns:a14="http://schemas.microsoft.com/office/drawing/2010/main">
          <mc:Choice Requires="a14">
            <p:sp>
              <p:nvSpPr>
                <p:cNvPr id="97" name="文字方塊 96">
                  <a:extLst>
                    <a:ext uri="{FF2B5EF4-FFF2-40B4-BE49-F238E27FC236}">
                      <a16:creationId xmlns:a16="http://schemas.microsoft.com/office/drawing/2014/main" id="{BDE8FE34-A1D9-FB4B-AC54-3DA5D4C6CE55}"/>
                    </a:ext>
                  </a:extLst>
                </p:cNvPr>
                <p:cNvSpPr txBox="1"/>
                <p:nvPr/>
              </p:nvSpPr>
              <p:spPr>
                <a:xfrm>
                  <a:off x="9980686" y="1871909"/>
                  <a:ext cx="183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zh-TW" altLang="en-US" i="1" smtClean="0">
                                <a:solidFill>
                                  <a:schemeClr val="bg1"/>
                                </a:solidFill>
                                <a:latin typeface="Cambria Math" panose="02040503050406030204" pitchFamily="18" charset="0"/>
                              </a:rPr>
                            </m:ctrlPr>
                          </m:accPr>
                          <m:e>
                            <m:r>
                              <a:rPr kumimoji="1" lang="en-US" altLang="zh-TW" b="0" i="1" smtClean="0">
                                <a:solidFill>
                                  <a:schemeClr val="bg1"/>
                                </a:solidFill>
                                <a:latin typeface="Cambria Math" panose="02040503050406030204" pitchFamily="18" charset="0"/>
                              </a:rPr>
                              <m:t>𝑥</m:t>
                            </m:r>
                          </m:e>
                        </m:acc>
                      </m:oMath>
                    </m:oMathPara>
                  </a14:m>
                  <a:endParaRPr kumimoji="1" lang="zh-TW" altLang="en-US" dirty="0">
                    <a:solidFill>
                      <a:schemeClr val="bg1"/>
                    </a:solidFill>
                  </a:endParaRPr>
                </a:p>
              </p:txBody>
            </p:sp>
          </mc:Choice>
          <mc:Fallback xmlns="">
            <p:sp>
              <p:nvSpPr>
                <p:cNvPr id="97" name="文字方塊 96">
                  <a:extLst>
                    <a:ext uri="{FF2B5EF4-FFF2-40B4-BE49-F238E27FC236}">
                      <a16:creationId xmlns:a16="http://schemas.microsoft.com/office/drawing/2014/main" id="{BDE8FE34-A1D9-FB4B-AC54-3DA5D4C6CE55}"/>
                    </a:ext>
                  </a:extLst>
                </p:cNvPr>
                <p:cNvSpPr txBox="1">
                  <a:spLocks noRot="1" noChangeAspect="1" noMove="1" noResize="1" noEditPoints="1" noAdjustHandles="1" noChangeArrowheads="1" noChangeShapeType="1" noTextEdit="1"/>
                </p:cNvSpPr>
                <p:nvPr/>
              </p:nvSpPr>
              <p:spPr>
                <a:xfrm>
                  <a:off x="9980686" y="1871909"/>
                  <a:ext cx="183320" cy="276999"/>
                </a:xfrm>
                <a:prstGeom prst="rect">
                  <a:avLst/>
                </a:prstGeom>
                <a:blipFill>
                  <a:blip r:embed="rId23"/>
                  <a:stretch>
                    <a:fillRect l="-13333" t="-8696" r="-13333"/>
                  </a:stretch>
                </a:blipFill>
              </p:spPr>
              <p:txBody>
                <a:bodyPr/>
                <a:lstStyle/>
                <a:p>
                  <a:r>
                    <a:rPr lang="zh-TW" altLang="en-US">
                      <a:noFill/>
                    </a:rPr>
                    <a:t> </a:t>
                  </a:r>
                </a:p>
              </p:txBody>
            </p:sp>
          </mc:Fallback>
        </mc:AlternateContent>
      </p:grpSp>
      <p:grpSp>
        <p:nvGrpSpPr>
          <p:cNvPr id="113" name="群組 112">
            <a:extLst>
              <a:ext uri="{FF2B5EF4-FFF2-40B4-BE49-F238E27FC236}">
                <a16:creationId xmlns:a16="http://schemas.microsoft.com/office/drawing/2014/main" id="{E201400F-1489-924C-935A-0C6D197C5047}"/>
              </a:ext>
            </a:extLst>
          </p:cNvPr>
          <p:cNvGrpSpPr/>
          <p:nvPr/>
        </p:nvGrpSpPr>
        <p:grpSpPr>
          <a:xfrm>
            <a:off x="9421074" y="4227363"/>
            <a:ext cx="1332000" cy="1512000"/>
            <a:chOff x="9421074" y="4227363"/>
            <a:chExt cx="1332000" cy="1512000"/>
          </a:xfrm>
        </p:grpSpPr>
        <p:sp>
          <p:nvSpPr>
            <p:cNvPr id="71" name="Rectangle: Rounded Corners 290">
              <a:extLst>
                <a:ext uri="{FF2B5EF4-FFF2-40B4-BE49-F238E27FC236}">
                  <a16:creationId xmlns:a16="http://schemas.microsoft.com/office/drawing/2014/main" id="{FA79837E-0F32-7C49-8DEC-2B5F2BA70F0A}"/>
                </a:ext>
              </a:extLst>
            </p:cNvPr>
            <p:cNvSpPr>
              <a:spLocks/>
            </p:cNvSpPr>
            <p:nvPr/>
          </p:nvSpPr>
          <p:spPr>
            <a:xfrm flipV="1">
              <a:off x="9421074" y="4227363"/>
              <a:ext cx="1332000" cy="15120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Times New Roman" charset="0"/>
                <a:ea typeface="Times New Roman" charset="0"/>
                <a:cs typeface="Times New Roman" charset="0"/>
              </a:endParaRPr>
            </a:p>
          </p:txBody>
        </p:sp>
        <p:pic>
          <p:nvPicPr>
            <p:cNvPr id="88" name="圖片 87">
              <a:extLst>
                <a:ext uri="{FF2B5EF4-FFF2-40B4-BE49-F238E27FC236}">
                  <a16:creationId xmlns:a16="http://schemas.microsoft.com/office/drawing/2014/main" id="{A282EE69-DAE4-9846-A146-803801B642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96346" y="4314030"/>
              <a:ext cx="1152000" cy="1152000"/>
            </a:xfrm>
            <a:prstGeom prst="rect">
              <a:avLst/>
            </a:prstGeom>
          </p:spPr>
        </p:pic>
        <mc:AlternateContent xmlns:mc="http://schemas.openxmlformats.org/markup-compatibility/2006" xmlns:a14="http://schemas.microsoft.com/office/drawing/2010/main">
          <mc:Choice Requires="a14">
            <p:sp>
              <p:nvSpPr>
                <p:cNvPr id="98" name="文字方塊 97">
                  <a:extLst>
                    <a:ext uri="{FF2B5EF4-FFF2-40B4-BE49-F238E27FC236}">
                      <a16:creationId xmlns:a16="http://schemas.microsoft.com/office/drawing/2014/main" id="{EE9C9F43-9EE2-E248-9DF8-A6B16ADF7717}"/>
                    </a:ext>
                  </a:extLst>
                </p:cNvPr>
                <p:cNvSpPr txBox="1"/>
                <p:nvPr/>
              </p:nvSpPr>
              <p:spPr>
                <a:xfrm>
                  <a:off x="9993715" y="5455589"/>
                  <a:ext cx="18671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en-US" altLang="zh-TW" b="0" i="1" smtClean="0">
                                <a:solidFill>
                                  <a:schemeClr val="bg1"/>
                                </a:solidFill>
                                <a:latin typeface="Cambria Math" panose="02040503050406030204" pitchFamily="18" charset="0"/>
                              </a:rPr>
                            </m:ctrlPr>
                          </m:accPr>
                          <m:e>
                            <m:r>
                              <a:rPr kumimoji="1" lang="en-US" altLang="zh-TW" b="0" i="1" smtClean="0">
                                <a:solidFill>
                                  <a:schemeClr val="bg1"/>
                                </a:solidFill>
                                <a:latin typeface="Cambria Math" panose="02040503050406030204" pitchFamily="18" charset="0"/>
                              </a:rPr>
                              <m:t>𝑦</m:t>
                            </m:r>
                          </m:e>
                        </m:acc>
                      </m:oMath>
                    </m:oMathPara>
                  </a14:m>
                  <a:endParaRPr kumimoji="1" lang="zh-TW" altLang="en-US" dirty="0">
                    <a:solidFill>
                      <a:schemeClr val="bg1"/>
                    </a:solidFill>
                  </a:endParaRPr>
                </a:p>
              </p:txBody>
            </p:sp>
          </mc:Choice>
          <mc:Fallback xmlns="">
            <p:sp>
              <p:nvSpPr>
                <p:cNvPr id="98" name="文字方塊 97">
                  <a:extLst>
                    <a:ext uri="{FF2B5EF4-FFF2-40B4-BE49-F238E27FC236}">
                      <a16:creationId xmlns:a16="http://schemas.microsoft.com/office/drawing/2014/main" id="{EE9C9F43-9EE2-E248-9DF8-A6B16ADF7717}"/>
                    </a:ext>
                  </a:extLst>
                </p:cNvPr>
                <p:cNvSpPr txBox="1">
                  <a:spLocks noRot="1" noChangeAspect="1" noMove="1" noResize="1" noEditPoints="1" noAdjustHandles="1" noChangeArrowheads="1" noChangeShapeType="1" noTextEdit="1"/>
                </p:cNvSpPr>
                <p:nvPr/>
              </p:nvSpPr>
              <p:spPr>
                <a:xfrm>
                  <a:off x="9993715" y="5455589"/>
                  <a:ext cx="186718" cy="276999"/>
                </a:xfrm>
                <a:prstGeom prst="rect">
                  <a:avLst/>
                </a:prstGeom>
                <a:blipFill>
                  <a:blip r:embed="rId24"/>
                  <a:stretch>
                    <a:fillRect l="-25000" t="-13636" r="-18750" b="-27273"/>
                  </a:stretch>
                </a:blipFill>
              </p:spPr>
              <p:txBody>
                <a:bodyPr/>
                <a:lstStyle/>
                <a:p>
                  <a:r>
                    <a:rPr lang="zh-TW" altLang="en-US">
                      <a:noFill/>
                    </a:rPr>
                    <a:t> </a:t>
                  </a:r>
                </a:p>
              </p:txBody>
            </p:sp>
          </mc:Fallback>
        </mc:AlternateContent>
      </p:grpSp>
      <p:cxnSp>
        <p:nvCxnSpPr>
          <p:cNvPr id="99" name="Straight Connector 38">
            <a:extLst>
              <a:ext uri="{FF2B5EF4-FFF2-40B4-BE49-F238E27FC236}">
                <a16:creationId xmlns:a16="http://schemas.microsoft.com/office/drawing/2014/main" id="{B7818851-AB63-1549-8559-53F4DDB7E9CD}"/>
              </a:ext>
            </a:extLst>
          </p:cNvPr>
          <p:cNvCxnSpPr>
            <a:cxnSpLocks/>
          </p:cNvCxnSpPr>
          <p:nvPr/>
        </p:nvCxnSpPr>
        <p:spPr>
          <a:xfrm>
            <a:off x="10103718" y="5739363"/>
            <a:ext cx="0" cy="339934"/>
          </a:xfrm>
          <a:prstGeom prst="line">
            <a:avLst/>
          </a:prstGeom>
          <a:ln>
            <a:prstDash val="dashDot"/>
          </a:ln>
        </p:spPr>
        <p:style>
          <a:lnRef idx="3">
            <a:schemeClr val="dk1"/>
          </a:lnRef>
          <a:fillRef idx="0">
            <a:schemeClr val="dk1"/>
          </a:fillRef>
          <a:effectRef idx="2">
            <a:schemeClr val="dk1"/>
          </a:effectRef>
          <a:fontRef idx="minor">
            <a:schemeClr val="tx1"/>
          </a:fontRef>
        </p:style>
      </p:cxnSp>
      <p:cxnSp>
        <p:nvCxnSpPr>
          <p:cNvPr id="100" name="Straight Arrow Connector 40">
            <a:extLst>
              <a:ext uri="{FF2B5EF4-FFF2-40B4-BE49-F238E27FC236}">
                <a16:creationId xmlns:a16="http://schemas.microsoft.com/office/drawing/2014/main" id="{0EEFF98C-6267-E44F-9039-B8DFDA67E220}"/>
              </a:ext>
            </a:extLst>
          </p:cNvPr>
          <p:cNvCxnSpPr>
            <a:cxnSpLocks/>
          </p:cNvCxnSpPr>
          <p:nvPr/>
        </p:nvCxnSpPr>
        <p:spPr>
          <a:xfrm>
            <a:off x="2443977" y="6079297"/>
            <a:ext cx="3135241" cy="0"/>
          </a:xfrm>
          <a:prstGeom prst="straightConnector1">
            <a:avLst/>
          </a:prstGeom>
          <a:ln w="19050">
            <a:prstDash val="dashDot"/>
            <a:tailEnd type="triangle"/>
          </a:ln>
        </p:spPr>
        <p:style>
          <a:lnRef idx="1">
            <a:schemeClr val="dk1"/>
          </a:lnRef>
          <a:fillRef idx="0">
            <a:schemeClr val="dk1"/>
          </a:fillRef>
          <a:effectRef idx="0">
            <a:schemeClr val="dk1"/>
          </a:effectRef>
          <a:fontRef idx="minor">
            <a:schemeClr val="tx1"/>
          </a:fontRef>
        </p:style>
      </p:cxnSp>
      <p:cxnSp>
        <p:nvCxnSpPr>
          <p:cNvPr id="101" name="Straight Connector 96">
            <a:extLst>
              <a:ext uri="{FF2B5EF4-FFF2-40B4-BE49-F238E27FC236}">
                <a16:creationId xmlns:a16="http://schemas.microsoft.com/office/drawing/2014/main" id="{43492B25-0432-B344-98C8-00163BC098D1}"/>
              </a:ext>
            </a:extLst>
          </p:cNvPr>
          <p:cNvCxnSpPr>
            <a:cxnSpLocks/>
          </p:cNvCxnSpPr>
          <p:nvPr/>
        </p:nvCxnSpPr>
        <p:spPr>
          <a:xfrm>
            <a:off x="2443978" y="5739363"/>
            <a:ext cx="0" cy="339934"/>
          </a:xfrm>
          <a:prstGeom prst="line">
            <a:avLst/>
          </a:prstGeom>
          <a:ln>
            <a:prstDash val="dashDot"/>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02" name="Rectangle 66">
                <a:extLst>
                  <a:ext uri="{FF2B5EF4-FFF2-40B4-BE49-F238E27FC236}">
                    <a16:creationId xmlns:a16="http://schemas.microsoft.com/office/drawing/2014/main" id="{1D4C4153-47DF-C947-B397-DF1691C31E89}"/>
                  </a:ext>
                </a:extLst>
              </p:cNvPr>
              <p:cNvSpPr/>
              <p:nvPr/>
            </p:nvSpPr>
            <p:spPr>
              <a:xfrm>
                <a:off x="5616705" y="5871419"/>
                <a:ext cx="1116000" cy="41909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14:m>
                  <m:oMath xmlns:m="http://schemas.openxmlformats.org/officeDocument/2006/math">
                    <m:sSubSup>
                      <m:sSubSupPr>
                        <m:ctrlPr>
                          <a:rPr lang="en-US" altLang="zh-TW" b="0" i="1" dirty="0" smtClean="0">
                            <a:solidFill>
                              <a:schemeClr val="tx1"/>
                            </a:solidFill>
                            <a:latin typeface="Cambria Math" panose="02040503050406030204" pitchFamily="18" charset="0"/>
                            <a:ea typeface="Times New Roman" charset="0"/>
                            <a:cs typeface="Times New Roman" charset="0"/>
                          </a:rPr>
                        </m:ctrlPr>
                      </m:sSubSupPr>
                      <m:e>
                        <m:r>
                          <a:rPr lang="en-US" altLang="zh-TW" b="0" i="1" dirty="0" smtClean="0">
                            <a:solidFill>
                              <a:schemeClr val="tx1"/>
                            </a:solidFill>
                            <a:latin typeface="Cambria Math" charset="0"/>
                            <a:ea typeface="Times New Roman" charset="0"/>
                            <a:cs typeface="Times New Roman" charset="0"/>
                          </a:rPr>
                          <m:t>𝐿</m:t>
                        </m:r>
                      </m:e>
                      <m:sub>
                        <m:r>
                          <a:rPr lang="en-US" altLang="zh-TW" b="0" i="1" dirty="0" smtClean="0">
                            <a:solidFill>
                              <a:schemeClr val="tx1"/>
                            </a:solidFill>
                            <a:latin typeface="Cambria Math" charset="0"/>
                            <a:ea typeface="Times New Roman" charset="0"/>
                            <a:cs typeface="Times New Roman" charset="0"/>
                          </a:rPr>
                          <m:t>1</m:t>
                        </m:r>
                      </m:sub>
                      <m:sup>
                        <m:r>
                          <m:rPr>
                            <m:sty m:val="p"/>
                          </m:rPr>
                          <a:rPr lang="en-US" altLang="zh-TW" b="0" i="0" dirty="0" smtClean="0">
                            <a:solidFill>
                              <a:schemeClr val="tx1"/>
                            </a:solidFill>
                            <a:latin typeface="Cambria Math" charset="0"/>
                            <a:ea typeface="Times New Roman" charset="0"/>
                            <a:cs typeface="Times New Roman" charset="0"/>
                          </a:rPr>
                          <m:t>cc</m:t>
                        </m:r>
                      </m:sup>
                    </m:sSubSup>
                  </m:oMath>
                </a14:m>
                <a:r>
                  <a:rPr lang="en-US" altLang="zh-TW" dirty="0">
                    <a:solidFill>
                      <a:schemeClr val="tx1"/>
                    </a:solidFill>
                    <a:latin typeface="Times New Roman" charset="0"/>
                    <a:ea typeface="Times New Roman" charset="0"/>
                    <a:cs typeface="Times New Roman" charset="0"/>
                  </a:rPr>
                  <a:t> </a:t>
                </a:r>
              </a:p>
            </p:txBody>
          </p:sp>
        </mc:Choice>
        <mc:Fallback xmlns="">
          <p:sp>
            <p:nvSpPr>
              <p:cNvPr id="102" name="Rectangle 66">
                <a:extLst>
                  <a:ext uri="{FF2B5EF4-FFF2-40B4-BE49-F238E27FC236}">
                    <a16:creationId xmlns:a16="http://schemas.microsoft.com/office/drawing/2014/main" id="{1D4C4153-47DF-C947-B397-DF1691C31E89}"/>
                  </a:ext>
                </a:extLst>
              </p:cNvPr>
              <p:cNvSpPr>
                <a:spLocks noRot="1" noChangeAspect="1" noMove="1" noResize="1" noEditPoints="1" noAdjustHandles="1" noChangeArrowheads="1" noChangeShapeType="1" noTextEdit="1"/>
              </p:cNvSpPr>
              <p:nvPr/>
            </p:nvSpPr>
            <p:spPr>
              <a:xfrm>
                <a:off x="5616705" y="5871419"/>
                <a:ext cx="1116000" cy="419097"/>
              </a:xfrm>
              <a:prstGeom prst="rect">
                <a:avLst/>
              </a:prstGeom>
              <a:blipFill>
                <a:blip r:embed="rId25"/>
                <a:stretch>
                  <a:fillRect/>
                </a:stretch>
              </a:blipFill>
              <a:ln>
                <a:solidFill>
                  <a:schemeClr val="tx1"/>
                </a:solidFill>
              </a:ln>
            </p:spPr>
            <p:txBody>
              <a:bodyPr/>
              <a:lstStyle/>
              <a:p>
                <a:r>
                  <a:rPr lang="zh-TW" altLang="en-US">
                    <a:noFill/>
                  </a:rPr>
                  <a:t> </a:t>
                </a:r>
              </a:p>
            </p:txBody>
          </p:sp>
        </mc:Fallback>
      </mc:AlternateContent>
      <p:cxnSp>
        <p:nvCxnSpPr>
          <p:cNvPr id="103" name="Straight Arrow Connector 40">
            <a:extLst>
              <a:ext uri="{FF2B5EF4-FFF2-40B4-BE49-F238E27FC236}">
                <a16:creationId xmlns:a16="http://schemas.microsoft.com/office/drawing/2014/main" id="{130CF1F3-BB97-4A4E-A712-CDCED9424F4F}"/>
              </a:ext>
            </a:extLst>
          </p:cNvPr>
          <p:cNvCxnSpPr>
            <a:cxnSpLocks/>
          </p:cNvCxnSpPr>
          <p:nvPr/>
        </p:nvCxnSpPr>
        <p:spPr>
          <a:xfrm flipH="1" flipV="1">
            <a:off x="6730808" y="6079297"/>
            <a:ext cx="3366000" cy="0"/>
          </a:xfrm>
          <a:prstGeom prst="straightConnector1">
            <a:avLst/>
          </a:prstGeom>
          <a:ln w="19050">
            <a:prstDash val="dashDot"/>
            <a:tailEnd type="triangle"/>
          </a:ln>
        </p:spPr>
        <p:style>
          <a:lnRef idx="1">
            <a:schemeClr val="dk1"/>
          </a:lnRef>
          <a:fillRef idx="0">
            <a:schemeClr val="dk1"/>
          </a:fillRef>
          <a:effectRef idx="0">
            <a:schemeClr val="dk1"/>
          </a:effectRef>
          <a:fontRef idx="minor">
            <a:schemeClr val="tx1"/>
          </a:fontRef>
        </p:style>
      </p:cxnSp>
      <p:grpSp>
        <p:nvGrpSpPr>
          <p:cNvPr id="78" name="群組 77">
            <a:extLst>
              <a:ext uri="{FF2B5EF4-FFF2-40B4-BE49-F238E27FC236}">
                <a16:creationId xmlns:a16="http://schemas.microsoft.com/office/drawing/2014/main" id="{AFECCE8D-478B-354D-A987-FACED815B9D3}"/>
              </a:ext>
            </a:extLst>
          </p:cNvPr>
          <p:cNvGrpSpPr/>
          <p:nvPr/>
        </p:nvGrpSpPr>
        <p:grpSpPr>
          <a:xfrm>
            <a:off x="2411218" y="1543424"/>
            <a:ext cx="7738227" cy="3480307"/>
            <a:chOff x="2411218" y="1543424"/>
            <a:chExt cx="7738227" cy="3480307"/>
          </a:xfrm>
        </p:grpSpPr>
        <p:grpSp>
          <p:nvGrpSpPr>
            <p:cNvPr id="125" name="群組 124">
              <a:extLst>
                <a:ext uri="{FF2B5EF4-FFF2-40B4-BE49-F238E27FC236}">
                  <a16:creationId xmlns:a16="http://schemas.microsoft.com/office/drawing/2014/main" id="{6E9D1758-E596-CC4B-ABC5-61A875FEF270}"/>
                </a:ext>
              </a:extLst>
            </p:cNvPr>
            <p:cNvGrpSpPr/>
            <p:nvPr/>
          </p:nvGrpSpPr>
          <p:grpSpPr>
            <a:xfrm>
              <a:off x="2814475" y="2180256"/>
              <a:ext cx="5595648" cy="2843475"/>
              <a:chOff x="2814475" y="2180256"/>
              <a:chExt cx="5595648" cy="2843475"/>
            </a:xfrm>
          </p:grpSpPr>
          <p:cxnSp>
            <p:nvCxnSpPr>
              <p:cNvPr id="6" name="直線箭頭接點 5">
                <a:extLst>
                  <a:ext uri="{FF2B5EF4-FFF2-40B4-BE49-F238E27FC236}">
                    <a16:creationId xmlns:a16="http://schemas.microsoft.com/office/drawing/2014/main" id="{E44A3596-B04C-C14B-AFBF-43BEA9A3CC2B}"/>
                  </a:ext>
                </a:extLst>
              </p:cNvPr>
              <p:cNvCxnSpPr>
                <a:cxnSpLocks/>
              </p:cNvCxnSpPr>
              <p:nvPr/>
            </p:nvCxnSpPr>
            <p:spPr>
              <a:xfrm flipV="1">
                <a:off x="2841221" y="2185631"/>
                <a:ext cx="423252" cy="75750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線箭頭接點 103">
                <a:extLst>
                  <a:ext uri="{FF2B5EF4-FFF2-40B4-BE49-F238E27FC236}">
                    <a16:creationId xmlns:a16="http://schemas.microsoft.com/office/drawing/2014/main" id="{2A570DA7-DB0C-684F-8C51-ECD6A79298AD}"/>
                  </a:ext>
                </a:extLst>
              </p:cNvPr>
              <p:cNvCxnSpPr>
                <a:cxnSpLocks/>
              </p:cNvCxnSpPr>
              <p:nvPr/>
            </p:nvCxnSpPr>
            <p:spPr>
              <a:xfrm>
                <a:off x="3987018" y="3155033"/>
                <a:ext cx="404648" cy="185634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線箭頭接點 104">
                <a:extLst>
                  <a:ext uri="{FF2B5EF4-FFF2-40B4-BE49-F238E27FC236}">
                    <a16:creationId xmlns:a16="http://schemas.microsoft.com/office/drawing/2014/main" id="{45674455-3969-F64B-BBEA-11A87DDA3A64}"/>
                  </a:ext>
                </a:extLst>
              </p:cNvPr>
              <p:cNvCxnSpPr>
                <a:cxnSpLocks/>
              </p:cNvCxnSpPr>
              <p:nvPr/>
            </p:nvCxnSpPr>
            <p:spPr>
              <a:xfrm>
                <a:off x="3927057" y="2181393"/>
                <a:ext cx="482711" cy="60371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直線箭頭接點 114">
                <a:extLst>
                  <a:ext uri="{FF2B5EF4-FFF2-40B4-BE49-F238E27FC236}">
                    <a16:creationId xmlns:a16="http://schemas.microsoft.com/office/drawing/2014/main" id="{248B33A8-A5A5-0D43-B55A-5085AF3F8363}"/>
                  </a:ext>
                </a:extLst>
              </p:cNvPr>
              <p:cNvCxnSpPr>
                <a:cxnSpLocks/>
              </p:cNvCxnSpPr>
              <p:nvPr/>
            </p:nvCxnSpPr>
            <p:spPr>
              <a:xfrm>
                <a:off x="2814475" y="2623070"/>
                <a:ext cx="476302" cy="76967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直線箭頭接點 116">
                <a:extLst>
                  <a:ext uri="{FF2B5EF4-FFF2-40B4-BE49-F238E27FC236}">
                    <a16:creationId xmlns:a16="http://schemas.microsoft.com/office/drawing/2014/main" id="{DA05DA28-F127-4D4E-A7BB-AB830A400971}"/>
                  </a:ext>
                </a:extLst>
              </p:cNvPr>
              <p:cNvCxnSpPr>
                <a:cxnSpLocks/>
              </p:cNvCxnSpPr>
              <p:nvPr/>
            </p:nvCxnSpPr>
            <p:spPr>
              <a:xfrm flipV="1">
                <a:off x="6810252" y="2180256"/>
                <a:ext cx="431457" cy="77613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直線箭頭接點 117">
                <a:extLst>
                  <a:ext uri="{FF2B5EF4-FFF2-40B4-BE49-F238E27FC236}">
                    <a16:creationId xmlns:a16="http://schemas.microsoft.com/office/drawing/2014/main" id="{5B94E6BE-C187-9B4B-B916-91F4F9D53C49}"/>
                  </a:ext>
                </a:extLst>
              </p:cNvPr>
              <p:cNvCxnSpPr>
                <a:cxnSpLocks/>
              </p:cNvCxnSpPr>
              <p:nvPr/>
            </p:nvCxnSpPr>
            <p:spPr>
              <a:xfrm flipV="1">
                <a:off x="6810251" y="4299241"/>
                <a:ext cx="390047" cy="72449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線箭頭接點 118">
                <a:extLst>
                  <a:ext uri="{FF2B5EF4-FFF2-40B4-BE49-F238E27FC236}">
                    <a16:creationId xmlns:a16="http://schemas.microsoft.com/office/drawing/2014/main" id="{3D0C819F-9B24-5545-BC39-6FEE9387C8C2}"/>
                  </a:ext>
                </a:extLst>
              </p:cNvPr>
              <p:cNvCxnSpPr>
                <a:cxnSpLocks/>
              </p:cNvCxnSpPr>
              <p:nvPr/>
            </p:nvCxnSpPr>
            <p:spPr>
              <a:xfrm>
                <a:off x="7915967" y="2274159"/>
                <a:ext cx="494156" cy="54186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箭頭接點 119">
                <a:extLst>
                  <a:ext uri="{FF2B5EF4-FFF2-40B4-BE49-F238E27FC236}">
                    <a16:creationId xmlns:a16="http://schemas.microsoft.com/office/drawing/2014/main" id="{52874D5B-C5D5-7C43-B5CD-085D0667AB19}"/>
                  </a:ext>
                </a:extLst>
              </p:cNvPr>
              <p:cNvCxnSpPr>
                <a:cxnSpLocks/>
              </p:cNvCxnSpPr>
              <p:nvPr/>
            </p:nvCxnSpPr>
            <p:spPr>
              <a:xfrm flipV="1">
                <a:off x="7956048" y="2706364"/>
                <a:ext cx="390105" cy="188013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4" name="直線接點 13">
              <a:extLst>
                <a:ext uri="{FF2B5EF4-FFF2-40B4-BE49-F238E27FC236}">
                  <a16:creationId xmlns:a16="http://schemas.microsoft.com/office/drawing/2014/main" id="{AE2CDB0C-FB4B-D442-B6E2-F9BB4A07B7B7}"/>
                </a:ext>
              </a:extLst>
            </p:cNvPr>
            <p:cNvCxnSpPr>
              <a:cxnSpLocks/>
            </p:cNvCxnSpPr>
            <p:nvPr/>
          </p:nvCxnSpPr>
          <p:spPr>
            <a:xfrm>
              <a:off x="2411218" y="1579283"/>
              <a:ext cx="3168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直線接點 115">
              <a:extLst>
                <a:ext uri="{FF2B5EF4-FFF2-40B4-BE49-F238E27FC236}">
                  <a16:creationId xmlns:a16="http://schemas.microsoft.com/office/drawing/2014/main" id="{81CC3CFD-590F-414C-814C-1D9EB96C758F}"/>
                </a:ext>
              </a:extLst>
            </p:cNvPr>
            <p:cNvCxnSpPr>
              <a:cxnSpLocks/>
            </p:cNvCxnSpPr>
            <p:nvPr/>
          </p:nvCxnSpPr>
          <p:spPr>
            <a:xfrm flipV="1">
              <a:off x="10120230" y="1543846"/>
              <a:ext cx="0" cy="3240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1" name="直線箭頭接點 120">
              <a:extLst>
                <a:ext uri="{FF2B5EF4-FFF2-40B4-BE49-F238E27FC236}">
                  <a16:creationId xmlns:a16="http://schemas.microsoft.com/office/drawing/2014/main" id="{57039C7A-6ABD-EB48-92DE-F2224350D258}"/>
                </a:ext>
              </a:extLst>
            </p:cNvPr>
            <p:cNvCxnSpPr>
              <a:cxnSpLocks/>
            </p:cNvCxnSpPr>
            <p:nvPr/>
          </p:nvCxnSpPr>
          <p:spPr>
            <a:xfrm>
              <a:off x="2428318" y="1543424"/>
              <a:ext cx="220" cy="4320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線接點 121">
              <a:extLst>
                <a:ext uri="{FF2B5EF4-FFF2-40B4-BE49-F238E27FC236}">
                  <a16:creationId xmlns:a16="http://schemas.microsoft.com/office/drawing/2014/main" id="{2C367BF6-4F87-DB42-B8E9-CAFA21ECD38F}"/>
                </a:ext>
              </a:extLst>
            </p:cNvPr>
            <p:cNvCxnSpPr>
              <a:cxnSpLocks/>
            </p:cNvCxnSpPr>
            <p:nvPr/>
          </p:nvCxnSpPr>
          <p:spPr>
            <a:xfrm>
              <a:off x="6729445" y="1570318"/>
              <a:ext cx="3420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文字方塊 11">
            <a:extLst>
              <a:ext uri="{FF2B5EF4-FFF2-40B4-BE49-F238E27FC236}">
                <a16:creationId xmlns:a16="http://schemas.microsoft.com/office/drawing/2014/main" id="{9479A967-572A-4F46-9C7D-AA150A26DB0B}"/>
              </a:ext>
            </a:extLst>
          </p:cNvPr>
          <p:cNvSpPr txBox="1"/>
          <p:nvPr/>
        </p:nvSpPr>
        <p:spPr>
          <a:xfrm>
            <a:off x="7659927" y="1078433"/>
            <a:ext cx="3204210" cy="461665"/>
          </a:xfrm>
          <a:prstGeom prst="rect">
            <a:avLst/>
          </a:prstGeom>
          <a:noFill/>
        </p:spPr>
        <p:txBody>
          <a:bodyPr wrap="none" rtlCol="0">
            <a:spAutoFit/>
          </a:bodyPr>
          <a:lstStyle/>
          <a:p>
            <a:r>
              <a:rPr kumimoji="1" lang="en-US" altLang="zh-TW" sz="2400" b="1" dirty="0"/>
              <a:t>Cross-Cycle Consistency</a:t>
            </a:r>
            <a:endParaRPr kumimoji="1" lang="zh-TW" altLang="en-US" sz="2400" b="1" dirty="0"/>
          </a:p>
        </p:txBody>
      </p:sp>
    </p:spTree>
    <p:extLst>
      <p:ext uri="{BB962C8B-B14F-4D97-AF65-F5344CB8AC3E}">
        <p14:creationId xmlns:p14="http://schemas.microsoft.com/office/powerpoint/2010/main" val="361300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14"/>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62"/>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12"/>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1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0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02"/>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03"/>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99"/>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7"/>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01"/>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78"/>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8" grpId="0" animBg="1"/>
      <p:bldP spid="39" grpId="0"/>
      <p:bldP spid="40" grpId="0"/>
      <p:bldP spid="57" grpId="0"/>
      <p:bldP spid="58" grpId="0"/>
      <p:bldP spid="66" grpId="0"/>
      <p:bldP spid="67" grpId="0"/>
      <p:bldP spid="102"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B1423BB-304B-6A4B-972E-72F69E81C639}"/>
              </a:ext>
            </a:extLst>
          </p:cNvPr>
          <p:cNvSpPr>
            <a:spLocks noGrp="1"/>
          </p:cNvSpPr>
          <p:nvPr>
            <p:ph type="title"/>
          </p:nvPr>
        </p:nvSpPr>
        <p:spPr/>
        <p:txBody>
          <a:bodyPr/>
          <a:lstStyle/>
          <a:p>
            <a:r>
              <a:rPr kumimoji="1" lang="en-US" altLang="zh-TW" dirty="0"/>
              <a:t>Content Discriminator</a:t>
            </a:r>
            <a:endParaRPr kumimoji="1" lang="zh-TW" altLang="en-US" dirty="0"/>
          </a:p>
        </p:txBody>
      </p:sp>
      <p:sp>
        <p:nvSpPr>
          <p:cNvPr id="4" name="投影片編號版面配置區 3">
            <a:extLst>
              <a:ext uri="{FF2B5EF4-FFF2-40B4-BE49-F238E27FC236}">
                <a16:creationId xmlns:a16="http://schemas.microsoft.com/office/drawing/2014/main" id="{A3D94A11-4D4C-3D43-8013-BD9474F2F272}"/>
              </a:ext>
            </a:extLst>
          </p:cNvPr>
          <p:cNvSpPr>
            <a:spLocks noGrp="1"/>
          </p:cNvSpPr>
          <p:nvPr>
            <p:ph type="sldNum" sz="quarter" idx="12"/>
          </p:nvPr>
        </p:nvSpPr>
        <p:spPr/>
        <p:txBody>
          <a:bodyPr/>
          <a:lstStyle/>
          <a:p>
            <a:fld id="{8B53DFEC-A51D-C54B-AF5E-7470F20CC68B}" type="slidenum">
              <a:rPr kumimoji="1" lang="zh-TW" altLang="en-US" smtClean="0"/>
              <a:t>10</a:t>
            </a:fld>
            <a:endParaRPr kumimoji="1" lang="zh-TW" altLang="en-US"/>
          </a:p>
        </p:txBody>
      </p:sp>
      <p:cxnSp>
        <p:nvCxnSpPr>
          <p:cNvPr id="39" name="Straight Connector 96">
            <a:extLst>
              <a:ext uri="{FF2B5EF4-FFF2-40B4-BE49-F238E27FC236}">
                <a16:creationId xmlns:a16="http://schemas.microsoft.com/office/drawing/2014/main" id="{1185D3EC-2465-E846-882D-9E5274347415}"/>
              </a:ext>
            </a:extLst>
          </p:cNvPr>
          <p:cNvCxnSpPr>
            <a:cxnSpLocks/>
          </p:cNvCxnSpPr>
          <p:nvPr/>
        </p:nvCxnSpPr>
        <p:spPr>
          <a:xfrm flipH="1">
            <a:off x="6405187" y="4450370"/>
            <a:ext cx="1804922" cy="0"/>
          </a:xfrm>
          <a:prstGeom prst="line">
            <a:avLst/>
          </a:prstGeom>
          <a:ln>
            <a:prstDash val="dashDot"/>
          </a:ln>
        </p:spPr>
        <p:style>
          <a:lnRef idx="3">
            <a:schemeClr val="dk1"/>
          </a:lnRef>
          <a:fillRef idx="0">
            <a:schemeClr val="dk1"/>
          </a:fillRef>
          <a:effectRef idx="2">
            <a:schemeClr val="dk1"/>
          </a:effectRef>
          <a:fontRef idx="minor">
            <a:schemeClr val="tx1"/>
          </a:fontRef>
        </p:style>
      </p:cxnSp>
      <p:cxnSp>
        <p:nvCxnSpPr>
          <p:cNvPr id="48" name="Straight Connector 96">
            <a:extLst>
              <a:ext uri="{FF2B5EF4-FFF2-40B4-BE49-F238E27FC236}">
                <a16:creationId xmlns:a16="http://schemas.microsoft.com/office/drawing/2014/main" id="{AE1B1F12-756A-9049-90AA-21A8673D0A01}"/>
              </a:ext>
            </a:extLst>
          </p:cNvPr>
          <p:cNvCxnSpPr>
            <a:cxnSpLocks/>
          </p:cNvCxnSpPr>
          <p:nvPr/>
        </p:nvCxnSpPr>
        <p:spPr>
          <a:xfrm>
            <a:off x="6405187" y="3022668"/>
            <a:ext cx="1858809" cy="0"/>
          </a:xfrm>
          <a:prstGeom prst="line">
            <a:avLst/>
          </a:prstGeom>
          <a:ln>
            <a:prstDash val="dashDot"/>
          </a:ln>
        </p:spPr>
        <p:style>
          <a:lnRef idx="3">
            <a:schemeClr val="dk1"/>
          </a:lnRef>
          <a:fillRef idx="0">
            <a:schemeClr val="dk1"/>
          </a:fillRef>
          <a:effectRef idx="2">
            <a:schemeClr val="dk1"/>
          </a:effectRef>
          <a:fontRef idx="minor">
            <a:schemeClr val="tx1"/>
          </a:fontRef>
        </p:style>
      </p:cxnSp>
      <p:grpSp>
        <p:nvGrpSpPr>
          <p:cNvPr id="6" name="群組 5">
            <a:extLst>
              <a:ext uri="{FF2B5EF4-FFF2-40B4-BE49-F238E27FC236}">
                <a16:creationId xmlns:a16="http://schemas.microsoft.com/office/drawing/2014/main" id="{7001073B-E17C-3942-B2F1-94B3F483BAFC}"/>
              </a:ext>
            </a:extLst>
          </p:cNvPr>
          <p:cNvGrpSpPr/>
          <p:nvPr/>
        </p:nvGrpSpPr>
        <p:grpSpPr>
          <a:xfrm>
            <a:off x="4965912" y="1695800"/>
            <a:ext cx="1362632" cy="1715256"/>
            <a:chOff x="4965912" y="1958732"/>
            <a:chExt cx="1362632" cy="1715256"/>
          </a:xfrm>
        </p:grpSpPr>
        <p:grpSp>
          <p:nvGrpSpPr>
            <p:cNvPr id="53" name="群組 52">
              <a:extLst>
                <a:ext uri="{FF2B5EF4-FFF2-40B4-BE49-F238E27FC236}">
                  <a16:creationId xmlns:a16="http://schemas.microsoft.com/office/drawing/2014/main" id="{345BE95E-EFAE-6548-8E48-21FF25ED41A4}"/>
                </a:ext>
              </a:extLst>
            </p:cNvPr>
            <p:cNvGrpSpPr/>
            <p:nvPr/>
          </p:nvGrpSpPr>
          <p:grpSpPr>
            <a:xfrm flipV="1">
              <a:off x="4965912" y="2322844"/>
              <a:ext cx="544410" cy="987032"/>
              <a:chOff x="4508043" y="1784716"/>
              <a:chExt cx="544410" cy="987032"/>
            </a:xfrm>
          </p:grpSpPr>
          <p:cxnSp>
            <p:nvCxnSpPr>
              <p:cNvPr id="54" name="Straight Arrow Connector 268">
                <a:extLst>
                  <a:ext uri="{FF2B5EF4-FFF2-40B4-BE49-F238E27FC236}">
                    <a16:creationId xmlns:a16="http://schemas.microsoft.com/office/drawing/2014/main" id="{3C17A612-9B47-3E44-939C-6F5CEC4C61E7}"/>
                  </a:ext>
                </a:extLst>
              </p:cNvPr>
              <p:cNvCxnSpPr>
                <a:cxnSpLocks/>
              </p:cNvCxnSpPr>
              <p:nvPr/>
            </p:nvCxnSpPr>
            <p:spPr>
              <a:xfrm>
                <a:off x="4508043" y="2279374"/>
                <a:ext cx="544410" cy="492374"/>
              </a:xfrm>
              <a:prstGeom prst="straightConnector1">
                <a:avLst/>
              </a:prstGeom>
              <a:ln w="2857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270">
                <a:extLst>
                  <a:ext uri="{FF2B5EF4-FFF2-40B4-BE49-F238E27FC236}">
                    <a16:creationId xmlns:a16="http://schemas.microsoft.com/office/drawing/2014/main" id="{3D4306C4-B812-BB4B-8290-1C4D2A0B9C25}"/>
                  </a:ext>
                </a:extLst>
              </p:cNvPr>
              <p:cNvCxnSpPr>
                <a:cxnSpLocks/>
              </p:cNvCxnSpPr>
              <p:nvPr/>
            </p:nvCxnSpPr>
            <p:spPr>
              <a:xfrm flipV="1">
                <a:off x="4509000" y="1784716"/>
                <a:ext cx="496936" cy="493536"/>
              </a:xfrm>
              <a:prstGeom prst="straightConnector1">
                <a:avLst/>
              </a:prstGeom>
              <a:ln w="2857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56" name="群組 55">
              <a:extLst>
                <a:ext uri="{FF2B5EF4-FFF2-40B4-BE49-F238E27FC236}">
                  <a16:creationId xmlns:a16="http://schemas.microsoft.com/office/drawing/2014/main" id="{9CA89D78-F739-4A40-BA3A-9E553CCBE5DB}"/>
                </a:ext>
              </a:extLst>
            </p:cNvPr>
            <p:cNvGrpSpPr/>
            <p:nvPr/>
          </p:nvGrpSpPr>
          <p:grpSpPr>
            <a:xfrm>
              <a:off x="5644544" y="1958732"/>
              <a:ext cx="684000" cy="828000"/>
              <a:chOff x="4899038" y="1594019"/>
              <a:chExt cx="612000" cy="693600"/>
            </a:xfrm>
            <a:solidFill>
              <a:schemeClr val="accent1"/>
            </a:solidFill>
          </p:grpSpPr>
          <p:sp>
            <p:nvSpPr>
              <p:cNvPr id="57" name="不規則四邊形 56">
                <a:extLst>
                  <a:ext uri="{FF2B5EF4-FFF2-40B4-BE49-F238E27FC236}">
                    <a16:creationId xmlns:a16="http://schemas.microsoft.com/office/drawing/2014/main" id="{21B5ECBA-3FF5-F841-B0ED-57BB620F64B5}"/>
                  </a:ext>
                </a:extLst>
              </p:cNvPr>
              <p:cNvSpPr>
                <a:spLocks noChangeAspect="1"/>
              </p:cNvSpPr>
              <p:nvPr/>
            </p:nvSpPr>
            <p:spPr>
              <a:xfrm rot="5400000">
                <a:off x="4858238" y="1634819"/>
                <a:ext cx="693600" cy="612000"/>
              </a:xfrm>
              <a:prstGeom prst="trapezoid">
                <a:avLst>
                  <a:gd name="adj" fmla="val 33972"/>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kumimoji="1" lang="zh-TW" altLang="en-US" dirty="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58" name="TextBox 85">
                    <a:extLst>
                      <a:ext uri="{FF2B5EF4-FFF2-40B4-BE49-F238E27FC236}">
                        <a16:creationId xmlns:a16="http://schemas.microsoft.com/office/drawing/2014/main" id="{5C783D45-E821-B74F-B3E6-539F0264E5B7}"/>
                      </a:ext>
                    </a:extLst>
                  </p:cNvPr>
                  <p:cNvSpPr txBox="1"/>
                  <p:nvPr/>
                </p:nvSpPr>
                <p:spPr>
                  <a:xfrm>
                    <a:off x="5033260" y="1802320"/>
                    <a:ext cx="343556" cy="276999"/>
                  </a:xfrm>
                  <a:prstGeom prst="rect">
                    <a:avLst/>
                  </a:prstGeom>
                  <a:grpFill/>
                  <a:ln>
                    <a:solidFill>
                      <a:schemeClr val="accent1"/>
                    </a:solidFill>
                  </a:ln>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en-US" altLang="zh-TW" i="1" smtClean="0">
                                  <a:solidFill>
                                    <a:schemeClr val="bg1"/>
                                  </a:solidFill>
                                  <a:latin typeface="Cambria Math" panose="02040503050406030204" pitchFamily="18" charset="0"/>
                                  <a:ea typeface="Times New Roman" charset="0"/>
                                  <a:cs typeface="Times New Roman" charset="0"/>
                                </a:rPr>
                              </m:ctrlPr>
                            </m:sSubSupPr>
                            <m:e>
                              <m:r>
                                <a:rPr lang="en-US" altLang="zh-TW" b="0" i="1" smtClean="0">
                                  <a:solidFill>
                                    <a:schemeClr val="bg1"/>
                                  </a:solidFill>
                                  <a:latin typeface="Cambria Math" charset="0"/>
                                  <a:ea typeface="Times New Roman" charset="0"/>
                                  <a:cs typeface="Times New Roman" charset="0"/>
                                </a:rPr>
                                <m:t>𝐸</m:t>
                              </m:r>
                            </m:e>
                            <m:sub>
                              <m:r>
                                <a:rPr lang="en-US" altLang="zh-TW" i="1" smtClean="0">
                                  <a:solidFill>
                                    <a:schemeClr val="bg1"/>
                                  </a:solidFill>
                                  <a:latin typeface="Cambria Math" charset="0"/>
                                  <a:ea typeface="Times New Roman" charset="0"/>
                                  <a:cs typeface="Times New Roman" charset="0"/>
                                </a:rPr>
                                <m:t>𝒳</m:t>
                              </m:r>
                            </m:sub>
                            <m:sup>
                              <m:r>
                                <a:rPr lang="en-US" altLang="zh-TW" b="0" i="1" smtClean="0">
                                  <a:solidFill>
                                    <a:schemeClr val="bg1"/>
                                  </a:solidFill>
                                  <a:latin typeface="Cambria Math" charset="0"/>
                                  <a:ea typeface="Times New Roman" charset="0"/>
                                  <a:cs typeface="Times New Roman" charset="0"/>
                                </a:rPr>
                                <m:t>𝑎</m:t>
                              </m:r>
                            </m:sup>
                          </m:sSubSup>
                        </m:oMath>
                      </m:oMathPara>
                    </a14:m>
                    <a:endParaRPr lang="en-US" dirty="0">
                      <a:solidFill>
                        <a:schemeClr val="tx1"/>
                      </a:solidFill>
                      <a:latin typeface="Times New Roman" charset="0"/>
                      <a:ea typeface="Times New Roman" charset="0"/>
                      <a:cs typeface="Times New Roman" charset="0"/>
                    </a:endParaRPr>
                  </a:p>
                </p:txBody>
              </p:sp>
            </mc:Choice>
            <mc:Fallback xmlns="">
              <p:sp>
                <p:nvSpPr>
                  <p:cNvPr id="58" name="TextBox 85">
                    <a:extLst>
                      <a:ext uri="{FF2B5EF4-FFF2-40B4-BE49-F238E27FC236}">
                        <a16:creationId xmlns:a16="http://schemas.microsoft.com/office/drawing/2014/main" id="{5C783D45-E821-B74F-B3E6-539F0264E5B7}"/>
                      </a:ext>
                    </a:extLst>
                  </p:cNvPr>
                  <p:cNvSpPr txBox="1">
                    <a:spLocks noRot="1" noChangeAspect="1" noMove="1" noResize="1" noEditPoints="1" noAdjustHandles="1" noChangeArrowheads="1" noChangeShapeType="1" noTextEdit="1"/>
                  </p:cNvSpPr>
                  <p:nvPr/>
                </p:nvSpPr>
                <p:spPr>
                  <a:xfrm>
                    <a:off x="5033260" y="1802320"/>
                    <a:ext cx="343556" cy="276999"/>
                  </a:xfrm>
                  <a:prstGeom prst="rect">
                    <a:avLst/>
                  </a:prstGeom>
                  <a:blipFill>
                    <a:blip r:embed="rId3"/>
                    <a:stretch>
                      <a:fillRect l="-6452"/>
                    </a:stretch>
                  </a:blipFill>
                  <a:ln>
                    <a:solidFill>
                      <a:schemeClr val="accent1"/>
                    </a:solidFill>
                  </a:ln>
                </p:spPr>
                <p:txBody>
                  <a:bodyPr/>
                  <a:lstStyle/>
                  <a:p>
                    <a:r>
                      <a:rPr lang="zh-TW" altLang="en-US">
                        <a:noFill/>
                      </a:rPr>
                      <a:t> </a:t>
                    </a:r>
                  </a:p>
                </p:txBody>
              </p:sp>
            </mc:Fallback>
          </mc:AlternateContent>
        </p:grpSp>
        <p:grpSp>
          <p:nvGrpSpPr>
            <p:cNvPr id="59" name="群組 58">
              <a:extLst>
                <a:ext uri="{FF2B5EF4-FFF2-40B4-BE49-F238E27FC236}">
                  <a16:creationId xmlns:a16="http://schemas.microsoft.com/office/drawing/2014/main" id="{9E36A734-20E8-9241-B007-C341B648215D}"/>
                </a:ext>
              </a:extLst>
            </p:cNvPr>
            <p:cNvGrpSpPr/>
            <p:nvPr/>
          </p:nvGrpSpPr>
          <p:grpSpPr>
            <a:xfrm>
              <a:off x="5644119" y="2845988"/>
              <a:ext cx="684000" cy="828000"/>
              <a:chOff x="4868148" y="2414032"/>
              <a:chExt cx="612000" cy="693600"/>
            </a:xfrm>
            <a:solidFill>
              <a:schemeClr val="accent1"/>
            </a:solidFill>
          </p:grpSpPr>
          <p:sp>
            <p:nvSpPr>
              <p:cNvPr id="60" name="不規則四邊形 59">
                <a:extLst>
                  <a:ext uri="{FF2B5EF4-FFF2-40B4-BE49-F238E27FC236}">
                    <a16:creationId xmlns:a16="http://schemas.microsoft.com/office/drawing/2014/main" id="{789820FF-0EDC-284D-B58D-8FE0DB024581}"/>
                  </a:ext>
                </a:extLst>
              </p:cNvPr>
              <p:cNvSpPr>
                <a:spLocks noChangeAspect="1"/>
              </p:cNvSpPr>
              <p:nvPr/>
            </p:nvSpPr>
            <p:spPr>
              <a:xfrm rot="5400000">
                <a:off x="4827348" y="2454832"/>
                <a:ext cx="693600" cy="612000"/>
              </a:xfrm>
              <a:prstGeom prst="trapezoid">
                <a:avLst>
                  <a:gd name="adj" fmla="val 21062"/>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61" name="TextBox 85">
                    <a:extLst>
                      <a:ext uri="{FF2B5EF4-FFF2-40B4-BE49-F238E27FC236}">
                        <a16:creationId xmlns:a16="http://schemas.microsoft.com/office/drawing/2014/main" id="{26600DF0-EB9F-C64B-B600-FB6FD3B2F988}"/>
                      </a:ext>
                    </a:extLst>
                  </p:cNvPr>
                  <p:cNvSpPr txBox="1"/>
                  <p:nvPr/>
                </p:nvSpPr>
                <p:spPr>
                  <a:xfrm>
                    <a:off x="5002370" y="2622333"/>
                    <a:ext cx="343556" cy="276999"/>
                  </a:xfrm>
                  <a:prstGeom prst="rect">
                    <a:avLst/>
                  </a:prstGeom>
                  <a:grpFill/>
                  <a:ln>
                    <a:solidFill>
                      <a:schemeClr val="accent1"/>
                    </a:solidFill>
                  </a:ln>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en-US" altLang="zh-TW" i="1" smtClean="0">
                                  <a:solidFill>
                                    <a:schemeClr val="bg1"/>
                                  </a:solidFill>
                                  <a:latin typeface="Cambria Math" panose="02040503050406030204" pitchFamily="18" charset="0"/>
                                  <a:ea typeface="Times New Roman" charset="0"/>
                                  <a:cs typeface="Times New Roman" charset="0"/>
                                </a:rPr>
                              </m:ctrlPr>
                            </m:sSubSupPr>
                            <m:e>
                              <m:r>
                                <a:rPr lang="en-US" altLang="zh-TW" i="1">
                                  <a:solidFill>
                                    <a:schemeClr val="bg1"/>
                                  </a:solidFill>
                                  <a:latin typeface="Cambria Math" charset="0"/>
                                  <a:ea typeface="Times New Roman" charset="0"/>
                                  <a:cs typeface="Times New Roman" charset="0"/>
                                </a:rPr>
                                <m:t>𝐸</m:t>
                              </m:r>
                            </m:e>
                            <m:sub>
                              <m:r>
                                <a:rPr lang="en-US" altLang="zh-TW" i="1">
                                  <a:solidFill>
                                    <a:schemeClr val="bg1"/>
                                  </a:solidFill>
                                  <a:latin typeface="Cambria Math" charset="0"/>
                                  <a:ea typeface="Times New Roman" charset="0"/>
                                  <a:cs typeface="Times New Roman" charset="0"/>
                                </a:rPr>
                                <m:t>𝒳</m:t>
                              </m:r>
                            </m:sub>
                            <m:sup>
                              <m:r>
                                <a:rPr lang="en-US" altLang="zh-TW" b="0" i="1" smtClean="0">
                                  <a:solidFill>
                                    <a:schemeClr val="bg1"/>
                                  </a:solidFill>
                                  <a:latin typeface="Cambria Math" charset="0"/>
                                  <a:ea typeface="Times New Roman" charset="0"/>
                                  <a:cs typeface="Times New Roman" charset="0"/>
                                </a:rPr>
                                <m:t>𝑐</m:t>
                              </m:r>
                            </m:sup>
                          </m:sSubSup>
                        </m:oMath>
                      </m:oMathPara>
                    </a14:m>
                    <a:endParaRPr lang="en-US" altLang="zh-TW" dirty="0">
                      <a:latin typeface="Times New Roman" charset="0"/>
                      <a:ea typeface="Times New Roman" charset="0"/>
                      <a:cs typeface="Times New Roman" charset="0"/>
                    </a:endParaRPr>
                  </a:p>
                </p:txBody>
              </p:sp>
            </mc:Choice>
            <mc:Fallback xmlns="">
              <p:sp>
                <p:nvSpPr>
                  <p:cNvPr id="61" name="TextBox 85">
                    <a:extLst>
                      <a:ext uri="{FF2B5EF4-FFF2-40B4-BE49-F238E27FC236}">
                        <a16:creationId xmlns:a16="http://schemas.microsoft.com/office/drawing/2014/main" id="{26600DF0-EB9F-C64B-B600-FB6FD3B2F988}"/>
                      </a:ext>
                    </a:extLst>
                  </p:cNvPr>
                  <p:cNvSpPr txBox="1">
                    <a:spLocks noRot="1" noChangeAspect="1" noMove="1" noResize="1" noEditPoints="1" noAdjustHandles="1" noChangeArrowheads="1" noChangeShapeType="1" noTextEdit="1"/>
                  </p:cNvSpPr>
                  <p:nvPr/>
                </p:nvSpPr>
                <p:spPr>
                  <a:xfrm>
                    <a:off x="5002370" y="2622333"/>
                    <a:ext cx="343556" cy="276999"/>
                  </a:xfrm>
                  <a:prstGeom prst="rect">
                    <a:avLst/>
                  </a:prstGeom>
                  <a:blipFill>
                    <a:blip r:embed="rId4"/>
                    <a:stretch>
                      <a:fillRect l="-6452"/>
                    </a:stretch>
                  </a:blipFill>
                  <a:ln>
                    <a:solidFill>
                      <a:schemeClr val="accent1"/>
                    </a:solidFill>
                  </a:ln>
                </p:spPr>
                <p:txBody>
                  <a:bodyPr/>
                  <a:lstStyle/>
                  <a:p>
                    <a:r>
                      <a:rPr lang="zh-TW" altLang="en-US">
                        <a:noFill/>
                      </a:rPr>
                      <a:t> </a:t>
                    </a:r>
                  </a:p>
                </p:txBody>
              </p:sp>
            </mc:Fallback>
          </mc:AlternateContent>
        </p:grpSp>
      </p:grpSp>
      <p:grpSp>
        <p:nvGrpSpPr>
          <p:cNvPr id="67" name="群組 66">
            <a:extLst>
              <a:ext uri="{FF2B5EF4-FFF2-40B4-BE49-F238E27FC236}">
                <a16:creationId xmlns:a16="http://schemas.microsoft.com/office/drawing/2014/main" id="{28591850-40E9-134F-AC1C-9F2A2CA70860}"/>
              </a:ext>
            </a:extLst>
          </p:cNvPr>
          <p:cNvGrpSpPr/>
          <p:nvPr/>
        </p:nvGrpSpPr>
        <p:grpSpPr>
          <a:xfrm>
            <a:off x="2747718" y="3783866"/>
            <a:ext cx="2138400" cy="2138400"/>
            <a:chOff x="1418644" y="4227364"/>
            <a:chExt cx="1446401" cy="1615713"/>
          </a:xfrm>
        </p:grpSpPr>
        <p:sp>
          <p:nvSpPr>
            <p:cNvPr id="68" name="Rectangle: Rounded Corners 290">
              <a:extLst>
                <a:ext uri="{FF2B5EF4-FFF2-40B4-BE49-F238E27FC236}">
                  <a16:creationId xmlns:a16="http://schemas.microsoft.com/office/drawing/2014/main" id="{3DE0DBCC-5922-D849-8F3C-5ADE8DB8F4D8}"/>
                </a:ext>
              </a:extLst>
            </p:cNvPr>
            <p:cNvSpPr>
              <a:spLocks/>
            </p:cNvSpPr>
            <p:nvPr/>
          </p:nvSpPr>
          <p:spPr>
            <a:xfrm flipV="1">
              <a:off x="1418644" y="4227364"/>
              <a:ext cx="1446401" cy="161571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Times New Roman" charset="0"/>
                <a:ea typeface="Times New Roman" charset="0"/>
                <a:cs typeface="Times New Roman" charset="0"/>
              </a:endParaRPr>
            </a:p>
          </p:txBody>
        </p:sp>
        <p:pic>
          <p:nvPicPr>
            <p:cNvPr id="69" name="圖片 68">
              <a:extLst>
                <a:ext uri="{FF2B5EF4-FFF2-40B4-BE49-F238E27FC236}">
                  <a16:creationId xmlns:a16="http://schemas.microsoft.com/office/drawing/2014/main" id="{514EA54F-69FA-B14D-B596-118EF7A59F6D}"/>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545265" y="4314030"/>
              <a:ext cx="1193159" cy="1332827"/>
            </a:xfrm>
            <a:prstGeom prst="rect">
              <a:avLst/>
            </a:prstGeom>
          </p:spPr>
        </p:pic>
      </p:grpSp>
      <p:grpSp>
        <p:nvGrpSpPr>
          <p:cNvPr id="70" name="群組 69">
            <a:extLst>
              <a:ext uri="{FF2B5EF4-FFF2-40B4-BE49-F238E27FC236}">
                <a16:creationId xmlns:a16="http://schemas.microsoft.com/office/drawing/2014/main" id="{A9D881DF-87A6-4441-8DB1-00A80EB095E1}"/>
              </a:ext>
            </a:extLst>
          </p:cNvPr>
          <p:cNvGrpSpPr/>
          <p:nvPr/>
        </p:nvGrpSpPr>
        <p:grpSpPr>
          <a:xfrm>
            <a:off x="2743200" y="1479354"/>
            <a:ext cx="2143398" cy="2148148"/>
            <a:chOff x="2523970" y="1277809"/>
            <a:chExt cx="1332000" cy="1628622"/>
          </a:xfrm>
        </p:grpSpPr>
        <p:sp>
          <p:nvSpPr>
            <p:cNvPr id="71" name="Rectangle: Rounded Corners 290">
              <a:extLst>
                <a:ext uri="{FF2B5EF4-FFF2-40B4-BE49-F238E27FC236}">
                  <a16:creationId xmlns:a16="http://schemas.microsoft.com/office/drawing/2014/main" id="{45AF5201-3897-804E-AFB4-7B7E75847A54}"/>
                </a:ext>
              </a:extLst>
            </p:cNvPr>
            <p:cNvSpPr>
              <a:spLocks/>
            </p:cNvSpPr>
            <p:nvPr/>
          </p:nvSpPr>
          <p:spPr>
            <a:xfrm>
              <a:off x="2523970" y="1285199"/>
              <a:ext cx="1332000" cy="162123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Times New Roman" charset="0"/>
                <a:ea typeface="Times New Roman" charset="0"/>
                <a:cs typeface="Times New Roman" charset="0"/>
              </a:endParaRPr>
            </a:p>
          </p:txBody>
        </p:sp>
        <p:pic>
          <p:nvPicPr>
            <p:cNvPr id="72" name="圖片 71">
              <a:extLst>
                <a:ext uri="{FF2B5EF4-FFF2-40B4-BE49-F238E27FC236}">
                  <a16:creationId xmlns:a16="http://schemas.microsoft.com/office/drawing/2014/main" id="{98C14536-7A04-5F44-848C-F5AB102A9D80}"/>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2641857" y="1504020"/>
              <a:ext cx="1096226" cy="1337380"/>
            </a:xfrm>
            <a:prstGeom prst="rect">
              <a:avLst/>
            </a:prstGeom>
          </p:spPr>
        </p:pic>
        <mc:AlternateContent xmlns:mc="http://schemas.openxmlformats.org/markup-compatibility/2006" xmlns:a14="http://schemas.microsoft.com/office/drawing/2010/main">
          <mc:Choice Requires="a14">
            <p:sp>
              <p:nvSpPr>
                <p:cNvPr id="73" name="文字方塊 72">
                  <a:extLst>
                    <a:ext uri="{FF2B5EF4-FFF2-40B4-BE49-F238E27FC236}">
                      <a16:creationId xmlns:a16="http://schemas.microsoft.com/office/drawing/2014/main" id="{8A60032E-FB31-6143-8CDF-9351B36E9E5D}"/>
                    </a:ext>
                  </a:extLst>
                </p:cNvPr>
                <p:cNvSpPr txBox="1"/>
                <p:nvPr/>
              </p:nvSpPr>
              <p:spPr>
                <a:xfrm>
                  <a:off x="3077082" y="1277809"/>
                  <a:ext cx="183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solidFill>
                              <a:schemeClr val="bg1"/>
                            </a:solidFill>
                            <a:latin typeface="Cambria Math" panose="02040503050406030204" pitchFamily="18" charset="0"/>
                          </a:rPr>
                          <m:t>𝑥</m:t>
                        </m:r>
                      </m:oMath>
                    </m:oMathPara>
                  </a14:m>
                  <a:endParaRPr kumimoji="1" lang="zh-TW" altLang="en-US" dirty="0">
                    <a:solidFill>
                      <a:schemeClr val="bg1"/>
                    </a:solidFill>
                  </a:endParaRPr>
                </a:p>
              </p:txBody>
            </p:sp>
          </mc:Choice>
          <mc:Fallback xmlns="">
            <p:sp>
              <p:nvSpPr>
                <p:cNvPr id="93" name="文字方塊 92">
                  <a:extLst>
                    <a:ext uri="{FF2B5EF4-FFF2-40B4-BE49-F238E27FC236}">
                      <a16:creationId xmlns:a16="http://schemas.microsoft.com/office/drawing/2014/main" id="{69527856-8EFB-5845-9067-2C0DC8A35BE4}"/>
                    </a:ext>
                  </a:extLst>
                </p:cNvPr>
                <p:cNvSpPr txBox="1">
                  <a:spLocks noRot="1" noChangeAspect="1" noMove="1" noResize="1" noEditPoints="1" noAdjustHandles="1" noChangeArrowheads="1" noChangeShapeType="1" noTextEdit="1"/>
                </p:cNvSpPr>
                <p:nvPr/>
              </p:nvSpPr>
              <p:spPr>
                <a:xfrm>
                  <a:off x="3077082" y="1277809"/>
                  <a:ext cx="183319" cy="276999"/>
                </a:xfrm>
                <a:prstGeom prst="rect">
                  <a:avLst/>
                </a:prstGeom>
                <a:blipFill>
                  <a:blip r:embed="rId17"/>
                  <a:stretch>
                    <a:fillRect l="-12500" r="-6250"/>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74" name="文字方塊 73">
                <a:extLst>
                  <a:ext uri="{FF2B5EF4-FFF2-40B4-BE49-F238E27FC236}">
                    <a16:creationId xmlns:a16="http://schemas.microsoft.com/office/drawing/2014/main" id="{2B36522E-5F10-C848-955D-EDA4E8B42538}"/>
                  </a:ext>
                </a:extLst>
              </p:cNvPr>
              <p:cNvSpPr txBox="1"/>
              <p:nvPr/>
            </p:nvSpPr>
            <p:spPr>
              <a:xfrm>
                <a:off x="3723559" y="5607553"/>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solidFill>
                            <a:schemeClr val="bg1"/>
                          </a:solidFill>
                          <a:latin typeface="Cambria Math" panose="02040503050406030204" pitchFamily="18" charset="0"/>
                        </a:rPr>
                        <m:t>𝑦</m:t>
                      </m:r>
                    </m:oMath>
                  </m:oMathPara>
                </a14:m>
                <a:endParaRPr kumimoji="1" lang="zh-TW" altLang="en-US" dirty="0">
                  <a:solidFill>
                    <a:schemeClr val="bg1"/>
                  </a:solidFill>
                </a:endParaRPr>
              </a:p>
            </p:txBody>
          </p:sp>
        </mc:Choice>
        <mc:Fallback xmlns="">
          <p:sp>
            <p:nvSpPr>
              <p:cNvPr id="74" name="文字方塊 73">
                <a:extLst>
                  <a:ext uri="{FF2B5EF4-FFF2-40B4-BE49-F238E27FC236}">
                    <a16:creationId xmlns:a16="http://schemas.microsoft.com/office/drawing/2014/main" id="{2B36522E-5F10-C848-955D-EDA4E8B42538}"/>
                  </a:ext>
                </a:extLst>
              </p:cNvPr>
              <p:cNvSpPr txBox="1">
                <a:spLocks noRot="1" noChangeAspect="1" noMove="1" noResize="1" noEditPoints="1" noAdjustHandles="1" noChangeArrowheads="1" noChangeShapeType="1" noTextEdit="1"/>
              </p:cNvSpPr>
              <p:nvPr/>
            </p:nvSpPr>
            <p:spPr>
              <a:xfrm>
                <a:off x="3723559" y="5607553"/>
                <a:ext cx="186718" cy="276999"/>
              </a:xfrm>
              <a:prstGeom prst="rect">
                <a:avLst/>
              </a:prstGeom>
              <a:blipFill>
                <a:blip r:embed="rId18"/>
                <a:stretch>
                  <a:fillRect l="-25000" r="-25000" b="-2727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5" name="Rectangle 66">
                <a:extLst>
                  <a:ext uri="{FF2B5EF4-FFF2-40B4-BE49-F238E27FC236}">
                    <a16:creationId xmlns:a16="http://schemas.microsoft.com/office/drawing/2014/main" id="{CCAAAAE6-1C14-7E48-8BE4-04EB7CDC1AB7}"/>
                  </a:ext>
                </a:extLst>
              </p:cNvPr>
              <p:cNvSpPr/>
              <p:nvPr/>
            </p:nvSpPr>
            <p:spPr>
              <a:xfrm>
                <a:off x="7339578" y="3515847"/>
                <a:ext cx="1656000" cy="441344"/>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14:m>
                  <m:oMath xmlns:m="http://schemas.openxmlformats.org/officeDocument/2006/math">
                    <m:sSubSup>
                      <m:sSubSupPr>
                        <m:ctrlPr>
                          <a:rPr lang="en-US" altLang="zh-TW" b="0" i="1" dirty="0" smtClean="0">
                            <a:solidFill>
                              <a:schemeClr val="tx1"/>
                            </a:solidFill>
                            <a:latin typeface="Cambria Math" panose="02040503050406030204" pitchFamily="18" charset="0"/>
                            <a:ea typeface="Times New Roman" charset="0"/>
                            <a:cs typeface="Times New Roman" charset="0"/>
                          </a:rPr>
                        </m:ctrlPr>
                      </m:sSubSupPr>
                      <m:e>
                        <m:r>
                          <a:rPr lang="en-US" altLang="zh-TW" b="0" i="1" dirty="0" smtClean="0">
                            <a:solidFill>
                              <a:schemeClr val="tx1"/>
                            </a:solidFill>
                            <a:latin typeface="Cambria Math" charset="0"/>
                            <a:ea typeface="Times New Roman" charset="0"/>
                            <a:cs typeface="Times New Roman" charset="0"/>
                          </a:rPr>
                          <m:t>𝐿</m:t>
                        </m:r>
                      </m:e>
                      <m:sub>
                        <m:r>
                          <m:rPr>
                            <m:nor/>
                          </m:rPr>
                          <a:rPr lang="en-US" altLang="zh-TW" b="0" i="0" dirty="0" smtClean="0">
                            <a:solidFill>
                              <a:schemeClr val="tx1"/>
                            </a:solidFill>
                            <a:latin typeface="Times New Roman" panose="02020603050405020304" pitchFamily="18" charset="0"/>
                            <a:ea typeface="Times New Roman" charset="0"/>
                            <a:cs typeface="Times New Roman" panose="02020603050405020304" pitchFamily="18" charset="0"/>
                          </a:rPr>
                          <m:t>adv</m:t>
                        </m:r>
                      </m:sub>
                      <m:sup>
                        <m:r>
                          <m:rPr>
                            <m:sty m:val="p"/>
                          </m:rPr>
                          <a:rPr lang="en-US" altLang="zh-TW" b="0" i="0" dirty="0" smtClean="0">
                            <a:solidFill>
                              <a:schemeClr val="tx1"/>
                            </a:solidFill>
                            <a:latin typeface="Cambria Math" charset="0"/>
                            <a:ea typeface="Times New Roman" charset="0"/>
                            <a:cs typeface="Times New Roman" charset="0"/>
                          </a:rPr>
                          <m:t>c</m:t>
                        </m:r>
                        <m:r>
                          <m:rPr>
                            <m:sty m:val="p"/>
                          </m:rPr>
                          <a:rPr lang="en-US" altLang="zh-TW" b="0" i="0" dirty="0" smtClean="0">
                            <a:solidFill>
                              <a:schemeClr val="tx1"/>
                            </a:solidFill>
                            <a:latin typeface="Cambria Math" panose="02040503050406030204" pitchFamily="18" charset="0"/>
                            <a:ea typeface="Times New Roman" charset="0"/>
                            <a:cs typeface="Times New Roman" charset="0"/>
                          </a:rPr>
                          <m:t>ontent</m:t>
                        </m:r>
                      </m:sup>
                    </m:sSubSup>
                  </m:oMath>
                </a14:m>
                <a:r>
                  <a:rPr lang="zh-TW" altLang="en-US" dirty="0">
                    <a:solidFill>
                      <a:schemeClr val="tx1"/>
                    </a:solidFill>
                    <a:latin typeface="Times New Roman" charset="0"/>
                    <a:ea typeface="Times New Roman" charset="0"/>
                    <a:cs typeface="Times New Roman" charset="0"/>
                  </a:rPr>
                  <a:t> </a:t>
                </a:r>
                <a:endParaRPr lang="en-US" altLang="zh-TW" dirty="0">
                  <a:solidFill>
                    <a:schemeClr val="tx1"/>
                  </a:solidFill>
                  <a:latin typeface="Times New Roman" charset="0"/>
                  <a:ea typeface="Times New Roman" charset="0"/>
                  <a:cs typeface="Times New Roman" charset="0"/>
                </a:endParaRPr>
              </a:p>
            </p:txBody>
          </p:sp>
        </mc:Choice>
        <mc:Fallback xmlns="">
          <p:sp>
            <p:nvSpPr>
              <p:cNvPr id="75" name="Rectangle 66">
                <a:extLst>
                  <a:ext uri="{FF2B5EF4-FFF2-40B4-BE49-F238E27FC236}">
                    <a16:creationId xmlns:a16="http://schemas.microsoft.com/office/drawing/2014/main" id="{CCAAAAE6-1C14-7E48-8BE4-04EB7CDC1AB7}"/>
                  </a:ext>
                </a:extLst>
              </p:cNvPr>
              <p:cNvSpPr>
                <a:spLocks noRot="1" noChangeAspect="1" noMove="1" noResize="1" noEditPoints="1" noAdjustHandles="1" noChangeArrowheads="1" noChangeShapeType="1" noTextEdit="1"/>
              </p:cNvSpPr>
              <p:nvPr/>
            </p:nvSpPr>
            <p:spPr>
              <a:xfrm>
                <a:off x="7339578" y="3515847"/>
                <a:ext cx="1656000" cy="441344"/>
              </a:xfrm>
              <a:prstGeom prst="rect">
                <a:avLst/>
              </a:prstGeom>
              <a:blipFill>
                <a:blip r:embed="rId19"/>
                <a:stretch>
                  <a:fillRect/>
                </a:stretch>
              </a:blipFill>
              <a:ln>
                <a:solidFill>
                  <a:schemeClr val="tx1"/>
                </a:solidFill>
              </a:ln>
            </p:spPr>
            <p:txBody>
              <a:bodyPr/>
              <a:lstStyle/>
              <a:p>
                <a:r>
                  <a:rPr lang="zh-TW" altLang="en-US">
                    <a:noFill/>
                  </a:rPr>
                  <a:t> </a:t>
                </a:r>
              </a:p>
            </p:txBody>
          </p:sp>
        </mc:Fallback>
      </mc:AlternateContent>
      <p:grpSp>
        <p:nvGrpSpPr>
          <p:cNvPr id="76" name="群組 75">
            <a:extLst>
              <a:ext uri="{FF2B5EF4-FFF2-40B4-BE49-F238E27FC236}">
                <a16:creationId xmlns:a16="http://schemas.microsoft.com/office/drawing/2014/main" id="{FD3333F4-6839-6343-8779-B0CB5C8F299B}"/>
              </a:ext>
            </a:extLst>
          </p:cNvPr>
          <p:cNvGrpSpPr/>
          <p:nvPr/>
        </p:nvGrpSpPr>
        <p:grpSpPr>
          <a:xfrm flipH="1">
            <a:off x="8207680" y="3086671"/>
            <a:ext cx="1344" cy="1366367"/>
            <a:chOff x="4995390" y="3110272"/>
            <a:chExt cx="1179" cy="167401"/>
          </a:xfrm>
        </p:grpSpPr>
        <p:cxnSp>
          <p:nvCxnSpPr>
            <p:cNvPr id="77" name="Straight Arrow Connector 388">
              <a:extLst>
                <a:ext uri="{FF2B5EF4-FFF2-40B4-BE49-F238E27FC236}">
                  <a16:creationId xmlns:a16="http://schemas.microsoft.com/office/drawing/2014/main" id="{B4D34193-D16E-D64C-9235-F94E4C0F43DF}"/>
                </a:ext>
              </a:extLst>
            </p:cNvPr>
            <p:cNvCxnSpPr>
              <a:cxnSpLocks/>
            </p:cNvCxnSpPr>
            <p:nvPr/>
          </p:nvCxnSpPr>
          <p:spPr>
            <a:xfrm flipH="1" flipV="1">
              <a:off x="4995390" y="3235417"/>
              <a:ext cx="1179" cy="42256"/>
            </a:xfrm>
            <a:prstGeom prst="straightConnector1">
              <a:avLst/>
            </a:prstGeom>
            <a:ln w="19050">
              <a:prstDash val="dashDot"/>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388">
              <a:extLst>
                <a:ext uri="{FF2B5EF4-FFF2-40B4-BE49-F238E27FC236}">
                  <a16:creationId xmlns:a16="http://schemas.microsoft.com/office/drawing/2014/main" id="{2D9D35D9-4839-FA4A-8CAC-14B0B863D666}"/>
                </a:ext>
              </a:extLst>
            </p:cNvPr>
            <p:cNvCxnSpPr>
              <a:cxnSpLocks/>
            </p:cNvCxnSpPr>
            <p:nvPr/>
          </p:nvCxnSpPr>
          <p:spPr>
            <a:xfrm>
              <a:off x="4995394" y="3110272"/>
              <a:ext cx="1" cy="39867"/>
            </a:xfrm>
            <a:prstGeom prst="straightConnector1">
              <a:avLst/>
            </a:prstGeom>
            <a:ln w="19050">
              <a:prstDash val="dashDot"/>
              <a:tailEnd type="triangle"/>
            </a:ln>
          </p:spPr>
          <p:style>
            <a:lnRef idx="1">
              <a:schemeClr val="dk1"/>
            </a:lnRef>
            <a:fillRef idx="0">
              <a:schemeClr val="dk1"/>
            </a:fillRef>
            <a:effectRef idx="0">
              <a:schemeClr val="dk1"/>
            </a:effectRef>
            <a:fontRef idx="minor">
              <a:schemeClr val="tx1"/>
            </a:fontRef>
          </p:style>
        </p:cxnSp>
      </p:grpSp>
      <p:sp>
        <p:nvSpPr>
          <p:cNvPr id="80" name="文字方塊 79">
            <a:extLst>
              <a:ext uri="{FF2B5EF4-FFF2-40B4-BE49-F238E27FC236}">
                <a16:creationId xmlns:a16="http://schemas.microsoft.com/office/drawing/2014/main" id="{6D6E176B-B8A8-544E-9811-70487293C177}"/>
              </a:ext>
            </a:extLst>
          </p:cNvPr>
          <p:cNvSpPr txBox="1"/>
          <p:nvPr/>
        </p:nvSpPr>
        <p:spPr>
          <a:xfrm>
            <a:off x="9042488" y="3526133"/>
            <a:ext cx="2182008" cy="461665"/>
          </a:xfrm>
          <a:prstGeom prst="rect">
            <a:avLst/>
          </a:prstGeom>
          <a:noFill/>
        </p:spPr>
        <p:txBody>
          <a:bodyPr wrap="none" rtlCol="0">
            <a:spAutoFit/>
          </a:bodyPr>
          <a:lstStyle/>
          <a:p>
            <a:r>
              <a:rPr kumimoji="1" lang="en-US" altLang="zh-TW" sz="2400" dirty="0"/>
              <a:t>Which domain?</a:t>
            </a:r>
            <a:endParaRPr kumimoji="1" lang="zh-TW" altLang="en-US" sz="2400" dirty="0"/>
          </a:p>
        </p:txBody>
      </p:sp>
      <p:grpSp>
        <p:nvGrpSpPr>
          <p:cNvPr id="7" name="群組 6">
            <a:extLst>
              <a:ext uri="{FF2B5EF4-FFF2-40B4-BE49-F238E27FC236}">
                <a16:creationId xmlns:a16="http://schemas.microsoft.com/office/drawing/2014/main" id="{DABA9036-5DA4-E042-B30F-3C6040260CD7}"/>
              </a:ext>
            </a:extLst>
          </p:cNvPr>
          <p:cNvGrpSpPr/>
          <p:nvPr/>
        </p:nvGrpSpPr>
        <p:grpSpPr>
          <a:xfrm>
            <a:off x="4969457" y="3996266"/>
            <a:ext cx="1357757" cy="1713600"/>
            <a:chOff x="4969457" y="4084409"/>
            <a:chExt cx="1357757" cy="1713600"/>
          </a:xfrm>
        </p:grpSpPr>
        <p:grpSp>
          <p:nvGrpSpPr>
            <p:cNvPr id="5" name="群組 4">
              <a:extLst>
                <a:ext uri="{FF2B5EF4-FFF2-40B4-BE49-F238E27FC236}">
                  <a16:creationId xmlns:a16="http://schemas.microsoft.com/office/drawing/2014/main" id="{D42ED8C9-F994-4C4A-B2F4-70F88F16202F}"/>
                </a:ext>
              </a:extLst>
            </p:cNvPr>
            <p:cNvGrpSpPr/>
            <p:nvPr/>
          </p:nvGrpSpPr>
          <p:grpSpPr>
            <a:xfrm>
              <a:off x="5643214" y="4970009"/>
              <a:ext cx="684000" cy="828000"/>
              <a:chOff x="5643214" y="5012539"/>
              <a:chExt cx="612000" cy="693600"/>
            </a:xfrm>
          </p:grpSpPr>
          <p:sp>
            <p:nvSpPr>
              <p:cNvPr id="49" name="不規則四邊形 48">
                <a:extLst>
                  <a:ext uri="{FF2B5EF4-FFF2-40B4-BE49-F238E27FC236}">
                    <a16:creationId xmlns:a16="http://schemas.microsoft.com/office/drawing/2014/main" id="{67243DAF-8755-8240-8400-AE7BF72058F5}"/>
                  </a:ext>
                </a:extLst>
              </p:cNvPr>
              <p:cNvSpPr>
                <a:spLocks noChangeAspect="1"/>
              </p:cNvSpPr>
              <p:nvPr/>
            </p:nvSpPr>
            <p:spPr>
              <a:xfrm rot="5400000">
                <a:off x="5602414" y="5053339"/>
                <a:ext cx="693600" cy="612000"/>
              </a:xfrm>
              <a:prstGeom prst="trapezoid">
                <a:avLst>
                  <a:gd name="adj" fmla="val 33972"/>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kumimoji="1" lang="zh-TW" altLang="en-US" dirty="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65" name="TextBox 85">
                    <a:extLst>
                      <a:ext uri="{FF2B5EF4-FFF2-40B4-BE49-F238E27FC236}">
                        <a16:creationId xmlns:a16="http://schemas.microsoft.com/office/drawing/2014/main" id="{0BDAD2FD-791B-7447-8F36-771A42D43F7D}"/>
                      </a:ext>
                    </a:extLst>
                  </p:cNvPr>
                  <p:cNvSpPr txBox="1"/>
                  <p:nvPr/>
                </p:nvSpPr>
                <p:spPr>
                  <a:xfrm>
                    <a:off x="5783977" y="5204072"/>
                    <a:ext cx="330475" cy="310534"/>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en-US" altLang="zh-TW" i="1" smtClean="0">
                                  <a:solidFill>
                                    <a:schemeClr val="bg1"/>
                                  </a:solidFill>
                                  <a:latin typeface="Cambria Math" panose="02040503050406030204" pitchFamily="18" charset="0"/>
                                  <a:ea typeface="Times New Roman" charset="0"/>
                                  <a:cs typeface="Times New Roman" charset="0"/>
                                </a:rPr>
                              </m:ctrlPr>
                            </m:sSubSupPr>
                            <m:e>
                              <m:r>
                                <a:rPr lang="en-US" altLang="zh-TW" i="1">
                                  <a:solidFill>
                                    <a:schemeClr val="bg1"/>
                                  </a:solidFill>
                                  <a:latin typeface="Cambria Math" charset="0"/>
                                  <a:ea typeface="Times New Roman" charset="0"/>
                                  <a:cs typeface="Times New Roman" charset="0"/>
                                </a:rPr>
                                <m:t>𝐸</m:t>
                              </m:r>
                            </m:e>
                            <m:sub>
                              <m:r>
                                <a:rPr lang="en-US" altLang="zh-TW" i="1" smtClean="0">
                                  <a:solidFill>
                                    <a:schemeClr val="bg1"/>
                                  </a:solidFill>
                                  <a:latin typeface="Cambria Math" charset="0"/>
                                  <a:ea typeface="Times New Roman" charset="0"/>
                                  <a:cs typeface="Times New Roman" charset="0"/>
                                </a:rPr>
                                <m:t>𝒴</m:t>
                              </m:r>
                            </m:sub>
                            <m:sup>
                              <m:r>
                                <a:rPr lang="en-US" altLang="zh-TW" i="1">
                                  <a:solidFill>
                                    <a:schemeClr val="bg1"/>
                                  </a:solidFill>
                                  <a:latin typeface="Cambria Math" charset="0"/>
                                  <a:ea typeface="Times New Roman" charset="0"/>
                                  <a:cs typeface="Times New Roman" charset="0"/>
                                </a:rPr>
                                <m:t>𝑎</m:t>
                              </m:r>
                            </m:sup>
                          </m:sSubSup>
                        </m:oMath>
                      </m:oMathPara>
                    </a14:m>
                    <a:endParaRPr lang="en-US" altLang="zh-TW" dirty="0">
                      <a:latin typeface="Times New Roman" charset="0"/>
                      <a:ea typeface="Times New Roman" charset="0"/>
                      <a:cs typeface="Times New Roman" charset="0"/>
                    </a:endParaRPr>
                  </a:p>
                </p:txBody>
              </p:sp>
            </mc:Choice>
            <mc:Fallback xmlns="">
              <p:sp>
                <p:nvSpPr>
                  <p:cNvPr id="65" name="TextBox 85">
                    <a:extLst>
                      <a:ext uri="{FF2B5EF4-FFF2-40B4-BE49-F238E27FC236}">
                        <a16:creationId xmlns:a16="http://schemas.microsoft.com/office/drawing/2014/main" id="{0BDAD2FD-791B-7447-8F36-771A42D43F7D}"/>
                      </a:ext>
                    </a:extLst>
                  </p:cNvPr>
                  <p:cNvSpPr txBox="1">
                    <a:spLocks noRot="1" noChangeAspect="1" noMove="1" noResize="1" noEditPoints="1" noAdjustHandles="1" noChangeArrowheads="1" noChangeShapeType="1" noTextEdit="1"/>
                  </p:cNvSpPr>
                  <p:nvPr/>
                </p:nvSpPr>
                <p:spPr>
                  <a:xfrm>
                    <a:off x="5783977" y="5204072"/>
                    <a:ext cx="330475" cy="310534"/>
                  </a:xfrm>
                  <a:prstGeom prst="rect">
                    <a:avLst/>
                  </a:prstGeom>
                  <a:blipFill>
                    <a:blip r:embed="rId20"/>
                    <a:stretch>
                      <a:fillRect l="-6667"/>
                    </a:stretch>
                  </a:blipFill>
                </p:spPr>
                <p:txBody>
                  <a:bodyPr/>
                  <a:lstStyle/>
                  <a:p>
                    <a:r>
                      <a:rPr lang="zh-TW" altLang="en-US">
                        <a:noFill/>
                      </a:rPr>
                      <a:t> </a:t>
                    </a:r>
                  </a:p>
                </p:txBody>
              </p:sp>
            </mc:Fallback>
          </mc:AlternateContent>
        </p:grpSp>
        <p:grpSp>
          <p:nvGrpSpPr>
            <p:cNvPr id="3" name="群組 2">
              <a:extLst>
                <a:ext uri="{FF2B5EF4-FFF2-40B4-BE49-F238E27FC236}">
                  <a16:creationId xmlns:a16="http://schemas.microsoft.com/office/drawing/2014/main" id="{3A1D9698-47FD-0842-9193-9D26F0040C81}"/>
                </a:ext>
              </a:extLst>
            </p:cNvPr>
            <p:cNvGrpSpPr/>
            <p:nvPr/>
          </p:nvGrpSpPr>
          <p:grpSpPr>
            <a:xfrm>
              <a:off x="5643214" y="4084409"/>
              <a:ext cx="684000" cy="828000"/>
              <a:chOff x="5643214" y="4126939"/>
              <a:chExt cx="612000" cy="693600"/>
            </a:xfrm>
          </p:grpSpPr>
          <p:sp>
            <p:nvSpPr>
              <p:cNvPr id="50" name="不規則四邊形 49">
                <a:extLst>
                  <a:ext uri="{FF2B5EF4-FFF2-40B4-BE49-F238E27FC236}">
                    <a16:creationId xmlns:a16="http://schemas.microsoft.com/office/drawing/2014/main" id="{1E55F43E-3157-B240-814F-1E67A26EA4BA}"/>
                  </a:ext>
                </a:extLst>
              </p:cNvPr>
              <p:cNvSpPr>
                <a:spLocks noChangeAspect="1"/>
              </p:cNvSpPr>
              <p:nvPr/>
            </p:nvSpPr>
            <p:spPr>
              <a:xfrm rot="5400000">
                <a:off x="5602414" y="4167739"/>
                <a:ext cx="693600" cy="612000"/>
              </a:xfrm>
              <a:prstGeom prst="trapezoid">
                <a:avLst>
                  <a:gd name="adj" fmla="val 21062"/>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66" name="TextBox 85">
                    <a:extLst>
                      <a:ext uri="{FF2B5EF4-FFF2-40B4-BE49-F238E27FC236}">
                        <a16:creationId xmlns:a16="http://schemas.microsoft.com/office/drawing/2014/main" id="{9D3B1CEC-B249-304F-BE39-74904B6E88CF}"/>
                      </a:ext>
                    </a:extLst>
                  </p:cNvPr>
                  <p:cNvSpPr txBox="1"/>
                  <p:nvPr/>
                </p:nvSpPr>
                <p:spPr>
                  <a:xfrm>
                    <a:off x="5784457" y="4318472"/>
                    <a:ext cx="329514" cy="310534"/>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en-US" altLang="zh-TW" i="1" smtClean="0">
                                  <a:solidFill>
                                    <a:schemeClr val="bg1"/>
                                  </a:solidFill>
                                  <a:latin typeface="Cambria Math" panose="02040503050406030204" pitchFamily="18" charset="0"/>
                                  <a:ea typeface="Times New Roman" charset="0"/>
                                  <a:cs typeface="Times New Roman" charset="0"/>
                                </a:rPr>
                              </m:ctrlPr>
                            </m:sSubSupPr>
                            <m:e>
                              <m:r>
                                <a:rPr lang="en-US" altLang="zh-TW" i="1">
                                  <a:solidFill>
                                    <a:schemeClr val="bg1"/>
                                  </a:solidFill>
                                  <a:latin typeface="Cambria Math" charset="0"/>
                                  <a:ea typeface="Times New Roman" charset="0"/>
                                  <a:cs typeface="Times New Roman" charset="0"/>
                                </a:rPr>
                                <m:t>𝐸</m:t>
                              </m:r>
                            </m:e>
                            <m:sub>
                              <m:r>
                                <a:rPr lang="en-US" altLang="zh-TW" i="1">
                                  <a:solidFill>
                                    <a:schemeClr val="bg1"/>
                                  </a:solidFill>
                                  <a:latin typeface="Cambria Math" charset="0"/>
                                  <a:ea typeface="Times New Roman" charset="0"/>
                                  <a:cs typeface="Times New Roman" charset="0"/>
                                </a:rPr>
                                <m:t>𝒴</m:t>
                              </m:r>
                            </m:sub>
                            <m:sup>
                              <m:r>
                                <a:rPr lang="en-US" altLang="zh-TW" b="0" i="1" smtClean="0">
                                  <a:solidFill>
                                    <a:schemeClr val="bg1"/>
                                  </a:solidFill>
                                  <a:latin typeface="Cambria Math" charset="0"/>
                                  <a:ea typeface="Times New Roman" charset="0"/>
                                  <a:cs typeface="Times New Roman" charset="0"/>
                                </a:rPr>
                                <m:t>𝑐</m:t>
                              </m:r>
                            </m:sup>
                          </m:sSubSup>
                        </m:oMath>
                      </m:oMathPara>
                    </a14:m>
                    <a:endParaRPr lang="en-US" altLang="zh-TW" dirty="0">
                      <a:latin typeface="Times New Roman" charset="0"/>
                      <a:ea typeface="Times New Roman" charset="0"/>
                      <a:cs typeface="Times New Roman" charset="0"/>
                    </a:endParaRPr>
                  </a:p>
                </p:txBody>
              </p:sp>
            </mc:Choice>
            <mc:Fallback xmlns="">
              <p:sp>
                <p:nvSpPr>
                  <p:cNvPr id="66" name="TextBox 85">
                    <a:extLst>
                      <a:ext uri="{FF2B5EF4-FFF2-40B4-BE49-F238E27FC236}">
                        <a16:creationId xmlns:a16="http://schemas.microsoft.com/office/drawing/2014/main" id="{9D3B1CEC-B249-304F-BE39-74904B6E88CF}"/>
                      </a:ext>
                    </a:extLst>
                  </p:cNvPr>
                  <p:cNvSpPr txBox="1">
                    <a:spLocks noRot="1" noChangeAspect="1" noMove="1" noResize="1" noEditPoints="1" noAdjustHandles="1" noChangeArrowheads="1" noChangeShapeType="1" noTextEdit="1"/>
                  </p:cNvSpPr>
                  <p:nvPr/>
                </p:nvSpPr>
                <p:spPr>
                  <a:xfrm>
                    <a:off x="5784457" y="4318472"/>
                    <a:ext cx="329514" cy="310534"/>
                  </a:xfrm>
                  <a:prstGeom prst="rect">
                    <a:avLst/>
                  </a:prstGeom>
                  <a:blipFill>
                    <a:blip r:embed="rId21"/>
                    <a:stretch>
                      <a:fillRect l="-6667"/>
                    </a:stretch>
                  </a:blipFill>
                </p:spPr>
                <p:txBody>
                  <a:bodyPr/>
                  <a:lstStyle/>
                  <a:p>
                    <a:r>
                      <a:rPr lang="zh-TW" altLang="en-US">
                        <a:noFill/>
                      </a:rPr>
                      <a:t> </a:t>
                    </a:r>
                  </a:p>
                </p:txBody>
              </p:sp>
            </mc:Fallback>
          </mc:AlternateContent>
        </p:grpSp>
        <p:grpSp>
          <p:nvGrpSpPr>
            <p:cNvPr id="37" name="群組 36">
              <a:extLst>
                <a:ext uri="{FF2B5EF4-FFF2-40B4-BE49-F238E27FC236}">
                  <a16:creationId xmlns:a16="http://schemas.microsoft.com/office/drawing/2014/main" id="{AA340FFE-F26A-0B46-8299-1A6C268FAA62}"/>
                </a:ext>
              </a:extLst>
            </p:cNvPr>
            <p:cNvGrpSpPr/>
            <p:nvPr/>
          </p:nvGrpSpPr>
          <p:grpSpPr>
            <a:xfrm flipV="1">
              <a:off x="4969457" y="4447693"/>
              <a:ext cx="544410" cy="987032"/>
              <a:chOff x="4508043" y="1784716"/>
              <a:chExt cx="544410" cy="987032"/>
            </a:xfrm>
          </p:grpSpPr>
          <p:cxnSp>
            <p:nvCxnSpPr>
              <p:cNvPr id="38" name="Straight Arrow Connector 268">
                <a:extLst>
                  <a:ext uri="{FF2B5EF4-FFF2-40B4-BE49-F238E27FC236}">
                    <a16:creationId xmlns:a16="http://schemas.microsoft.com/office/drawing/2014/main" id="{503622A6-64B3-4441-8EA1-4525D679EB29}"/>
                  </a:ext>
                </a:extLst>
              </p:cNvPr>
              <p:cNvCxnSpPr>
                <a:cxnSpLocks/>
              </p:cNvCxnSpPr>
              <p:nvPr/>
            </p:nvCxnSpPr>
            <p:spPr>
              <a:xfrm>
                <a:off x="4508043" y="2279374"/>
                <a:ext cx="544410" cy="492374"/>
              </a:xfrm>
              <a:prstGeom prst="straightConnector1">
                <a:avLst/>
              </a:prstGeom>
              <a:ln w="28575">
                <a:solidFill>
                  <a:schemeClr val="accent6"/>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270">
                <a:extLst>
                  <a:ext uri="{FF2B5EF4-FFF2-40B4-BE49-F238E27FC236}">
                    <a16:creationId xmlns:a16="http://schemas.microsoft.com/office/drawing/2014/main" id="{3143C903-D3B4-A149-A23F-4A2A50C66EC1}"/>
                  </a:ext>
                </a:extLst>
              </p:cNvPr>
              <p:cNvCxnSpPr>
                <a:cxnSpLocks/>
              </p:cNvCxnSpPr>
              <p:nvPr/>
            </p:nvCxnSpPr>
            <p:spPr>
              <a:xfrm flipV="1">
                <a:off x="4509000" y="1784716"/>
                <a:ext cx="496936" cy="493536"/>
              </a:xfrm>
              <a:prstGeom prst="straightConnector1">
                <a:avLst/>
              </a:prstGeom>
              <a:ln w="28575">
                <a:solidFill>
                  <a:schemeClr val="accent6"/>
                </a:solidFill>
                <a:prstDash val="solid"/>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4371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8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E2D24F3-4786-504C-825E-76F80F048639}"/>
              </a:ext>
            </a:extLst>
          </p:cNvPr>
          <p:cNvSpPr>
            <a:spLocks noGrp="1"/>
          </p:cNvSpPr>
          <p:nvPr>
            <p:ph type="title"/>
          </p:nvPr>
        </p:nvSpPr>
        <p:spPr/>
        <p:txBody>
          <a:bodyPr>
            <a:normAutofit fontScale="90000"/>
          </a:bodyPr>
          <a:lstStyle/>
          <a:p>
            <a:r>
              <a:rPr kumimoji="1" lang="en-US" altLang="zh-TW" dirty="0"/>
              <a:t>Randomly Sampled Translation: Shape Preserved</a:t>
            </a:r>
            <a:endParaRPr kumimoji="1" lang="zh-TW" altLang="en-US" dirty="0"/>
          </a:p>
        </p:txBody>
      </p:sp>
      <p:sp>
        <p:nvSpPr>
          <p:cNvPr id="4" name="投影片編號版面配置區 3">
            <a:extLst>
              <a:ext uri="{FF2B5EF4-FFF2-40B4-BE49-F238E27FC236}">
                <a16:creationId xmlns:a16="http://schemas.microsoft.com/office/drawing/2014/main" id="{DBA0B348-56B5-1840-AC61-1D781A110584}"/>
              </a:ext>
            </a:extLst>
          </p:cNvPr>
          <p:cNvSpPr>
            <a:spLocks noGrp="1"/>
          </p:cNvSpPr>
          <p:nvPr>
            <p:ph type="sldNum" sz="quarter" idx="12"/>
          </p:nvPr>
        </p:nvSpPr>
        <p:spPr/>
        <p:txBody>
          <a:bodyPr/>
          <a:lstStyle/>
          <a:p>
            <a:fld id="{8B53DFEC-A51D-C54B-AF5E-7470F20CC68B}" type="slidenum">
              <a:rPr kumimoji="1" lang="zh-TW" altLang="en-US" smtClean="0"/>
              <a:t>11</a:t>
            </a:fld>
            <a:endParaRPr kumimoji="1" lang="zh-TW" altLang="en-US"/>
          </a:p>
        </p:txBody>
      </p:sp>
      <p:grpSp>
        <p:nvGrpSpPr>
          <p:cNvPr id="21" name="群組 20">
            <a:extLst>
              <a:ext uri="{FF2B5EF4-FFF2-40B4-BE49-F238E27FC236}">
                <a16:creationId xmlns:a16="http://schemas.microsoft.com/office/drawing/2014/main" id="{D15AFB0F-FCCD-0D4C-9A76-897A186D1B69}"/>
              </a:ext>
            </a:extLst>
          </p:cNvPr>
          <p:cNvGrpSpPr/>
          <p:nvPr/>
        </p:nvGrpSpPr>
        <p:grpSpPr>
          <a:xfrm>
            <a:off x="468000" y="1444605"/>
            <a:ext cx="11102400" cy="2422800"/>
            <a:chOff x="468000" y="1508400"/>
            <a:chExt cx="11102400" cy="2422800"/>
          </a:xfrm>
        </p:grpSpPr>
        <p:pic>
          <p:nvPicPr>
            <p:cNvPr id="7" name="圖片 6">
              <a:extLst>
                <a:ext uri="{FF2B5EF4-FFF2-40B4-BE49-F238E27FC236}">
                  <a16:creationId xmlns:a16="http://schemas.microsoft.com/office/drawing/2014/main" id="{0CC2B404-FFEB-1B48-B6D3-06293717EF01}"/>
                </a:ext>
              </a:extLst>
            </p:cNvPr>
            <p:cNvPicPr>
              <a:picLocks noChangeAspect="1"/>
            </p:cNvPicPr>
            <p:nvPr/>
          </p:nvPicPr>
          <p:blipFill>
            <a:blip r:embed="rId3"/>
            <a:stretch>
              <a:fillRect/>
            </a:stretch>
          </p:blipFill>
          <p:spPr>
            <a:xfrm>
              <a:off x="3258000" y="1508400"/>
              <a:ext cx="2422800" cy="2422800"/>
            </a:xfrm>
            <a:prstGeom prst="rect">
              <a:avLst/>
            </a:prstGeom>
          </p:spPr>
        </p:pic>
        <p:pic>
          <p:nvPicPr>
            <p:cNvPr id="9" name="圖片 8">
              <a:extLst>
                <a:ext uri="{FF2B5EF4-FFF2-40B4-BE49-F238E27FC236}">
                  <a16:creationId xmlns:a16="http://schemas.microsoft.com/office/drawing/2014/main" id="{12CFD813-8D04-5C4E-8B87-AB32FCEB7977}"/>
                </a:ext>
              </a:extLst>
            </p:cNvPr>
            <p:cNvPicPr>
              <a:picLocks noChangeAspect="1"/>
            </p:cNvPicPr>
            <p:nvPr/>
          </p:nvPicPr>
          <p:blipFill>
            <a:blip r:embed="rId4"/>
            <a:stretch>
              <a:fillRect/>
            </a:stretch>
          </p:blipFill>
          <p:spPr>
            <a:xfrm>
              <a:off x="468000" y="1508400"/>
              <a:ext cx="2422800" cy="2422800"/>
            </a:xfrm>
            <a:prstGeom prst="rect">
              <a:avLst/>
            </a:prstGeom>
          </p:spPr>
        </p:pic>
        <p:pic>
          <p:nvPicPr>
            <p:cNvPr id="11" name="圖片 10">
              <a:extLst>
                <a:ext uri="{FF2B5EF4-FFF2-40B4-BE49-F238E27FC236}">
                  <a16:creationId xmlns:a16="http://schemas.microsoft.com/office/drawing/2014/main" id="{F216A45C-C6C9-474A-97A0-1D98DE76F501}"/>
                </a:ext>
              </a:extLst>
            </p:cNvPr>
            <p:cNvPicPr>
              <a:picLocks noChangeAspect="1"/>
            </p:cNvPicPr>
            <p:nvPr/>
          </p:nvPicPr>
          <p:blipFill>
            <a:blip r:embed="rId5"/>
            <a:stretch>
              <a:fillRect/>
            </a:stretch>
          </p:blipFill>
          <p:spPr>
            <a:xfrm>
              <a:off x="9147600" y="1508400"/>
              <a:ext cx="2422800" cy="2422800"/>
            </a:xfrm>
            <a:prstGeom prst="rect">
              <a:avLst/>
            </a:prstGeom>
          </p:spPr>
        </p:pic>
        <p:pic>
          <p:nvPicPr>
            <p:cNvPr id="13" name="圖片 12">
              <a:extLst>
                <a:ext uri="{FF2B5EF4-FFF2-40B4-BE49-F238E27FC236}">
                  <a16:creationId xmlns:a16="http://schemas.microsoft.com/office/drawing/2014/main" id="{D52AAC0F-FCEF-4C46-92B3-4B3CD3FBA0DF}"/>
                </a:ext>
              </a:extLst>
            </p:cNvPr>
            <p:cNvPicPr>
              <a:picLocks noChangeAspect="1"/>
            </p:cNvPicPr>
            <p:nvPr/>
          </p:nvPicPr>
          <p:blipFill>
            <a:blip r:embed="rId6"/>
            <a:stretch>
              <a:fillRect/>
            </a:stretch>
          </p:blipFill>
          <p:spPr>
            <a:xfrm>
              <a:off x="6372000" y="1508400"/>
              <a:ext cx="2422800" cy="2422800"/>
            </a:xfrm>
            <a:prstGeom prst="rect">
              <a:avLst/>
            </a:prstGeom>
          </p:spPr>
        </p:pic>
      </p:grpSp>
      <p:grpSp>
        <p:nvGrpSpPr>
          <p:cNvPr id="3" name="群組 2">
            <a:extLst>
              <a:ext uri="{FF2B5EF4-FFF2-40B4-BE49-F238E27FC236}">
                <a16:creationId xmlns:a16="http://schemas.microsoft.com/office/drawing/2014/main" id="{D8F4164C-B14F-8846-ACC3-6803ACB12D82}"/>
              </a:ext>
            </a:extLst>
          </p:cNvPr>
          <p:cNvGrpSpPr/>
          <p:nvPr/>
        </p:nvGrpSpPr>
        <p:grpSpPr>
          <a:xfrm>
            <a:off x="326205" y="3976575"/>
            <a:ext cx="11412000" cy="2545620"/>
            <a:chOff x="326205" y="3976575"/>
            <a:chExt cx="11412000" cy="2545620"/>
          </a:xfrm>
        </p:grpSpPr>
        <p:grpSp>
          <p:nvGrpSpPr>
            <p:cNvPr id="20" name="群組 19">
              <a:extLst>
                <a:ext uri="{FF2B5EF4-FFF2-40B4-BE49-F238E27FC236}">
                  <a16:creationId xmlns:a16="http://schemas.microsoft.com/office/drawing/2014/main" id="{B0109A11-BFC8-9C4A-A3AC-F122792CBF11}"/>
                </a:ext>
              </a:extLst>
            </p:cNvPr>
            <p:cNvGrpSpPr/>
            <p:nvPr/>
          </p:nvGrpSpPr>
          <p:grpSpPr>
            <a:xfrm>
              <a:off x="468000" y="4099395"/>
              <a:ext cx="11102400" cy="2422800"/>
              <a:chOff x="468000" y="4035600"/>
              <a:chExt cx="11102400" cy="2422800"/>
            </a:xfrm>
          </p:grpSpPr>
          <p:pic>
            <p:nvPicPr>
              <p:cNvPr id="5" name="圖片 4">
                <a:extLst>
                  <a:ext uri="{FF2B5EF4-FFF2-40B4-BE49-F238E27FC236}">
                    <a16:creationId xmlns:a16="http://schemas.microsoft.com/office/drawing/2014/main" id="{616E47E8-274E-8049-A4A1-4B1B060B33C0}"/>
                  </a:ext>
                </a:extLst>
              </p:cNvPr>
              <p:cNvPicPr>
                <a:picLocks noChangeAspect="1"/>
              </p:cNvPicPr>
              <p:nvPr/>
            </p:nvPicPr>
            <p:blipFill>
              <a:blip r:embed="rId7"/>
              <a:stretch>
                <a:fillRect/>
              </a:stretch>
            </p:blipFill>
            <p:spPr>
              <a:xfrm>
                <a:off x="3258000" y="4035600"/>
                <a:ext cx="2422800" cy="2422800"/>
              </a:xfrm>
              <a:prstGeom prst="rect">
                <a:avLst/>
              </a:prstGeom>
            </p:spPr>
          </p:pic>
          <p:pic>
            <p:nvPicPr>
              <p:cNvPr id="10" name="圖片 9">
                <a:extLst>
                  <a:ext uri="{FF2B5EF4-FFF2-40B4-BE49-F238E27FC236}">
                    <a16:creationId xmlns:a16="http://schemas.microsoft.com/office/drawing/2014/main" id="{A55697AF-2BF6-0D45-8651-B03536CFF07E}"/>
                  </a:ext>
                </a:extLst>
              </p:cNvPr>
              <p:cNvPicPr>
                <a:picLocks noChangeAspect="1"/>
              </p:cNvPicPr>
              <p:nvPr/>
            </p:nvPicPr>
            <p:blipFill>
              <a:blip r:embed="rId8"/>
              <a:stretch>
                <a:fillRect/>
              </a:stretch>
            </p:blipFill>
            <p:spPr>
              <a:xfrm>
                <a:off x="468000" y="4035600"/>
                <a:ext cx="2422800" cy="2422800"/>
              </a:xfrm>
              <a:prstGeom prst="rect">
                <a:avLst/>
              </a:prstGeom>
            </p:spPr>
          </p:pic>
          <p:pic>
            <p:nvPicPr>
              <p:cNvPr id="17" name="圖片 16">
                <a:extLst>
                  <a:ext uri="{FF2B5EF4-FFF2-40B4-BE49-F238E27FC236}">
                    <a16:creationId xmlns:a16="http://schemas.microsoft.com/office/drawing/2014/main" id="{2617F0EF-7C8B-0C4A-8C4A-E713B8025900}"/>
                  </a:ext>
                </a:extLst>
              </p:cNvPr>
              <p:cNvPicPr>
                <a:picLocks noChangeAspect="1"/>
              </p:cNvPicPr>
              <p:nvPr/>
            </p:nvPicPr>
            <p:blipFill>
              <a:blip r:embed="rId9"/>
              <a:stretch>
                <a:fillRect/>
              </a:stretch>
            </p:blipFill>
            <p:spPr>
              <a:xfrm>
                <a:off x="9147600" y="4035600"/>
                <a:ext cx="2422800" cy="2422800"/>
              </a:xfrm>
              <a:prstGeom prst="rect">
                <a:avLst/>
              </a:prstGeom>
            </p:spPr>
          </p:pic>
          <p:pic>
            <p:nvPicPr>
              <p:cNvPr id="19" name="圖片 18">
                <a:extLst>
                  <a:ext uri="{FF2B5EF4-FFF2-40B4-BE49-F238E27FC236}">
                    <a16:creationId xmlns:a16="http://schemas.microsoft.com/office/drawing/2014/main" id="{AC61F4FC-06B5-8149-BF65-DDA62298F9FA}"/>
                  </a:ext>
                </a:extLst>
              </p:cNvPr>
              <p:cNvPicPr>
                <a:picLocks noChangeAspect="1"/>
              </p:cNvPicPr>
              <p:nvPr/>
            </p:nvPicPr>
            <p:blipFill>
              <a:blip r:embed="rId10"/>
              <a:stretch>
                <a:fillRect/>
              </a:stretch>
            </p:blipFill>
            <p:spPr>
              <a:xfrm>
                <a:off x="6372000" y="4035600"/>
                <a:ext cx="2422800" cy="2422800"/>
              </a:xfrm>
              <a:prstGeom prst="rect">
                <a:avLst/>
              </a:prstGeom>
            </p:spPr>
          </p:pic>
        </p:grpSp>
        <p:cxnSp>
          <p:nvCxnSpPr>
            <p:cNvPr id="6" name="直線接點 5">
              <a:extLst>
                <a:ext uri="{FF2B5EF4-FFF2-40B4-BE49-F238E27FC236}">
                  <a16:creationId xmlns:a16="http://schemas.microsoft.com/office/drawing/2014/main" id="{6B290D93-00DF-0B47-9BE9-C20183A1BDB0}"/>
                </a:ext>
              </a:extLst>
            </p:cNvPr>
            <p:cNvCxnSpPr/>
            <p:nvPr/>
          </p:nvCxnSpPr>
          <p:spPr>
            <a:xfrm>
              <a:off x="326205" y="3976575"/>
              <a:ext cx="11412000"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726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00616F-C596-634C-961F-9412C6A69F8A}"/>
              </a:ext>
            </a:extLst>
          </p:cNvPr>
          <p:cNvSpPr>
            <a:spLocks noGrp="1"/>
          </p:cNvSpPr>
          <p:nvPr>
            <p:ph type="title"/>
          </p:nvPr>
        </p:nvSpPr>
        <p:spPr/>
        <p:txBody>
          <a:bodyPr>
            <a:normAutofit fontScale="90000"/>
          </a:bodyPr>
          <a:lstStyle/>
          <a:p>
            <a:r>
              <a:rPr kumimoji="1" lang="en-US" altLang="zh-TW" dirty="0"/>
              <a:t>Randomly Sampled Translation: Shape Variation</a:t>
            </a:r>
            <a:endParaRPr kumimoji="1" lang="zh-TW" altLang="en-US" dirty="0"/>
          </a:p>
        </p:txBody>
      </p:sp>
      <p:sp>
        <p:nvSpPr>
          <p:cNvPr id="4" name="投影片編號版面配置區 3">
            <a:extLst>
              <a:ext uri="{FF2B5EF4-FFF2-40B4-BE49-F238E27FC236}">
                <a16:creationId xmlns:a16="http://schemas.microsoft.com/office/drawing/2014/main" id="{40D45D03-912B-6B4A-8563-CC1E5EE2C001}"/>
              </a:ext>
            </a:extLst>
          </p:cNvPr>
          <p:cNvSpPr>
            <a:spLocks noGrp="1"/>
          </p:cNvSpPr>
          <p:nvPr>
            <p:ph type="sldNum" sz="quarter" idx="12"/>
          </p:nvPr>
        </p:nvSpPr>
        <p:spPr/>
        <p:txBody>
          <a:bodyPr/>
          <a:lstStyle/>
          <a:p>
            <a:fld id="{8B53DFEC-A51D-C54B-AF5E-7470F20CC68B}" type="slidenum">
              <a:rPr kumimoji="1" lang="zh-TW" altLang="en-US" smtClean="0"/>
              <a:t>12</a:t>
            </a:fld>
            <a:endParaRPr kumimoji="1" lang="zh-TW" altLang="en-US"/>
          </a:p>
        </p:txBody>
      </p:sp>
      <p:grpSp>
        <p:nvGrpSpPr>
          <p:cNvPr id="3" name="群組 2">
            <a:extLst>
              <a:ext uri="{FF2B5EF4-FFF2-40B4-BE49-F238E27FC236}">
                <a16:creationId xmlns:a16="http://schemas.microsoft.com/office/drawing/2014/main" id="{11463CBA-9612-3642-BB13-D7B50D65B942}"/>
              </a:ext>
            </a:extLst>
          </p:cNvPr>
          <p:cNvGrpSpPr/>
          <p:nvPr/>
        </p:nvGrpSpPr>
        <p:grpSpPr>
          <a:xfrm>
            <a:off x="467542" y="1446219"/>
            <a:ext cx="11107681" cy="2426400"/>
            <a:chOff x="467542" y="1510014"/>
            <a:chExt cx="11107681" cy="2426400"/>
          </a:xfrm>
        </p:grpSpPr>
        <p:pic>
          <p:nvPicPr>
            <p:cNvPr id="6" name="圖片 5">
              <a:extLst>
                <a:ext uri="{FF2B5EF4-FFF2-40B4-BE49-F238E27FC236}">
                  <a16:creationId xmlns:a16="http://schemas.microsoft.com/office/drawing/2014/main" id="{3766C66F-3840-B343-9F82-F2DC12D02B01}"/>
                </a:ext>
              </a:extLst>
            </p:cNvPr>
            <p:cNvPicPr>
              <a:picLocks noChangeAspect="1"/>
            </p:cNvPicPr>
            <p:nvPr/>
          </p:nvPicPr>
          <p:blipFill>
            <a:blip r:embed="rId3"/>
            <a:stretch>
              <a:fillRect/>
            </a:stretch>
          </p:blipFill>
          <p:spPr>
            <a:xfrm>
              <a:off x="3257307" y="1510014"/>
              <a:ext cx="2425860" cy="2425860"/>
            </a:xfrm>
            <a:prstGeom prst="rect">
              <a:avLst/>
            </a:prstGeom>
          </p:spPr>
        </p:pic>
        <p:pic>
          <p:nvPicPr>
            <p:cNvPr id="8" name="圖片 7">
              <a:extLst>
                <a:ext uri="{FF2B5EF4-FFF2-40B4-BE49-F238E27FC236}">
                  <a16:creationId xmlns:a16="http://schemas.microsoft.com/office/drawing/2014/main" id="{4EA52CD9-0C83-E344-83E9-FF9DC8331883}"/>
                </a:ext>
              </a:extLst>
            </p:cNvPr>
            <p:cNvPicPr>
              <a:picLocks noChangeAspect="1"/>
            </p:cNvPicPr>
            <p:nvPr/>
          </p:nvPicPr>
          <p:blipFill>
            <a:blip r:embed="rId4"/>
            <a:stretch>
              <a:fillRect/>
            </a:stretch>
          </p:blipFill>
          <p:spPr>
            <a:xfrm>
              <a:off x="9148823" y="1510014"/>
              <a:ext cx="2426400" cy="2426400"/>
            </a:xfrm>
            <a:prstGeom prst="rect">
              <a:avLst/>
            </a:prstGeom>
          </p:spPr>
        </p:pic>
        <p:pic>
          <p:nvPicPr>
            <p:cNvPr id="10" name="圖片 9">
              <a:extLst>
                <a:ext uri="{FF2B5EF4-FFF2-40B4-BE49-F238E27FC236}">
                  <a16:creationId xmlns:a16="http://schemas.microsoft.com/office/drawing/2014/main" id="{CBB1B653-5EF0-614C-B40C-EB2B93BFAC3A}"/>
                </a:ext>
              </a:extLst>
            </p:cNvPr>
            <p:cNvPicPr>
              <a:picLocks noChangeAspect="1"/>
            </p:cNvPicPr>
            <p:nvPr/>
          </p:nvPicPr>
          <p:blipFill>
            <a:blip r:embed="rId5"/>
            <a:stretch>
              <a:fillRect/>
            </a:stretch>
          </p:blipFill>
          <p:spPr>
            <a:xfrm>
              <a:off x="6370632" y="1510014"/>
              <a:ext cx="2426400" cy="2426400"/>
            </a:xfrm>
            <a:prstGeom prst="rect">
              <a:avLst/>
            </a:prstGeom>
          </p:spPr>
        </p:pic>
        <p:pic>
          <p:nvPicPr>
            <p:cNvPr id="30" name="圖片 29">
              <a:extLst>
                <a:ext uri="{FF2B5EF4-FFF2-40B4-BE49-F238E27FC236}">
                  <a16:creationId xmlns:a16="http://schemas.microsoft.com/office/drawing/2014/main" id="{E7174520-E4AC-6542-B573-A76579137883}"/>
                </a:ext>
              </a:extLst>
            </p:cNvPr>
            <p:cNvPicPr>
              <a:picLocks noChangeAspect="1"/>
            </p:cNvPicPr>
            <p:nvPr/>
          </p:nvPicPr>
          <p:blipFill>
            <a:blip r:embed="rId6"/>
            <a:stretch>
              <a:fillRect/>
            </a:stretch>
          </p:blipFill>
          <p:spPr>
            <a:xfrm>
              <a:off x="467542" y="1510014"/>
              <a:ext cx="2426400" cy="2426400"/>
            </a:xfrm>
            <a:prstGeom prst="rect">
              <a:avLst/>
            </a:prstGeom>
          </p:spPr>
        </p:pic>
      </p:grpSp>
      <p:grpSp>
        <p:nvGrpSpPr>
          <p:cNvPr id="7" name="群組 6">
            <a:extLst>
              <a:ext uri="{FF2B5EF4-FFF2-40B4-BE49-F238E27FC236}">
                <a16:creationId xmlns:a16="http://schemas.microsoft.com/office/drawing/2014/main" id="{7FF1CF19-B2C4-314A-ACB4-AA13BB77BC5D}"/>
              </a:ext>
            </a:extLst>
          </p:cNvPr>
          <p:cNvGrpSpPr/>
          <p:nvPr/>
        </p:nvGrpSpPr>
        <p:grpSpPr>
          <a:xfrm>
            <a:off x="326205" y="3976575"/>
            <a:ext cx="11412000" cy="2548425"/>
            <a:chOff x="326205" y="3976575"/>
            <a:chExt cx="11412000" cy="2548425"/>
          </a:xfrm>
        </p:grpSpPr>
        <p:grpSp>
          <p:nvGrpSpPr>
            <p:cNvPr id="5" name="群組 4">
              <a:extLst>
                <a:ext uri="{FF2B5EF4-FFF2-40B4-BE49-F238E27FC236}">
                  <a16:creationId xmlns:a16="http://schemas.microsoft.com/office/drawing/2014/main" id="{2439951C-B5A3-C74F-A609-FD9FF640905B}"/>
                </a:ext>
              </a:extLst>
            </p:cNvPr>
            <p:cNvGrpSpPr/>
            <p:nvPr/>
          </p:nvGrpSpPr>
          <p:grpSpPr>
            <a:xfrm>
              <a:off x="467542" y="4098600"/>
              <a:ext cx="11107681" cy="2426400"/>
              <a:chOff x="467542" y="4034805"/>
              <a:chExt cx="11107681" cy="2426400"/>
            </a:xfrm>
          </p:grpSpPr>
          <p:pic>
            <p:nvPicPr>
              <p:cNvPr id="32" name="圖片 31">
                <a:extLst>
                  <a:ext uri="{FF2B5EF4-FFF2-40B4-BE49-F238E27FC236}">
                    <a16:creationId xmlns:a16="http://schemas.microsoft.com/office/drawing/2014/main" id="{E70D1152-57E1-AD43-BC38-A8F26546827B}"/>
                  </a:ext>
                </a:extLst>
              </p:cNvPr>
              <p:cNvPicPr>
                <a:picLocks noChangeAspect="1"/>
              </p:cNvPicPr>
              <p:nvPr/>
            </p:nvPicPr>
            <p:blipFill>
              <a:blip r:embed="rId7"/>
              <a:stretch>
                <a:fillRect/>
              </a:stretch>
            </p:blipFill>
            <p:spPr>
              <a:xfrm>
                <a:off x="9148823" y="4034805"/>
                <a:ext cx="2426400" cy="2426400"/>
              </a:xfrm>
              <a:prstGeom prst="rect">
                <a:avLst/>
              </a:prstGeom>
            </p:spPr>
          </p:pic>
          <p:pic>
            <p:nvPicPr>
              <p:cNvPr id="34" name="圖片 33">
                <a:extLst>
                  <a:ext uri="{FF2B5EF4-FFF2-40B4-BE49-F238E27FC236}">
                    <a16:creationId xmlns:a16="http://schemas.microsoft.com/office/drawing/2014/main" id="{76EB4A1B-5CE7-C241-BBF3-BDAFE218C525}"/>
                  </a:ext>
                </a:extLst>
              </p:cNvPr>
              <p:cNvPicPr>
                <a:picLocks noChangeAspect="1"/>
              </p:cNvPicPr>
              <p:nvPr/>
            </p:nvPicPr>
            <p:blipFill>
              <a:blip r:embed="rId8"/>
              <a:stretch>
                <a:fillRect/>
              </a:stretch>
            </p:blipFill>
            <p:spPr>
              <a:xfrm>
                <a:off x="3257127" y="4034805"/>
                <a:ext cx="2426400" cy="2426400"/>
              </a:xfrm>
              <a:prstGeom prst="rect">
                <a:avLst/>
              </a:prstGeom>
            </p:spPr>
          </p:pic>
          <p:pic>
            <p:nvPicPr>
              <p:cNvPr id="37" name="圖片 36">
                <a:extLst>
                  <a:ext uri="{FF2B5EF4-FFF2-40B4-BE49-F238E27FC236}">
                    <a16:creationId xmlns:a16="http://schemas.microsoft.com/office/drawing/2014/main" id="{77BB5A21-B5D6-B648-A85F-BCE4F974DF96}"/>
                  </a:ext>
                </a:extLst>
              </p:cNvPr>
              <p:cNvPicPr>
                <a:picLocks noChangeAspect="1"/>
              </p:cNvPicPr>
              <p:nvPr/>
            </p:nvPicPr>
            <p:blipFill>
              <a:blip r:embed="rId9"/>
              <a:stretch>
                <a:fillRect/>
              </a:stretch>
            </p:blipFill>
            <p:spPr>
              <a:xfrm>
                <a:off x="467542" y="4034805"/>
                <a:ext cx="2426400" cy="2426400"/>
              </a:xfrm>
              <a:prstGeom prst="rect">
                <a:avLst/>
              </a:prstGeom>
            </p:spPr>
          </p:pic>
          <p:pic>
            <p:nvPicPr>
              <p:cNvPr id="39" name="圖片 38">
                <a:extLst>
                  <a:ext uri="{FF2B5EF4-FFF2-40B4-BE49-F238E27FC236}">
                    <a16:creationId xmlns:a16="http://schemas.microsoft.com/office/drawing/2014/main" id="{EBA373AE-E070-8743-ACBE-559AAC8BE58C}"/>
                  </a:ext>
                </a:extLst>
              </p:cNvPr>
              <p:cNvPicPr>
                <a:picLocks noChangeAspect="1"/>
              </p:cNvPicPr>
              <p:nvPr/>
            </p:nvPicPr>
            <p:blipFill>
              <a:blip r:embed="rId10"/>
              <a:stretch>
                <a:fillRect/>
              </a:stretch>
            </p:blipFill>
            <p:spPr>
              <a:xfrm>
                <a:off x="6370812" y="4034805"/>
                <a:ext cx="2426400" cy="2426400"/>
              </a:xfrm>
              <a:prstGeom prst="rect">
                <a:avLst/>
              </a:prstGeom>
            </p:spPr>
          </p:pic>
        </p:grpSp>
        <p:cxnSp>
          <p:nvCxnSpPr>
            <p:cNvPr id="14" name="直線接點 13">
              <a:extLst>
                <a:ext uri="{FF2B5EF4-FFF2-40B4-BE49-F238E27FC236}">
                  <a16:creationId xmlns:a16="http://schemas.microsoft.com/office/drawing/2014/main" id="{C95CE6C1-4A05-B242-B5D2-58126DCEDAC0}"/>
                </a:ext>
              </a:extLst>
            </p:cNvPr>
            <p:cNvCxnSpPr/>
            <p:nvPr/>
          </p:nvCxnSpPr>
          <p:spPr>
            <a:xfrm>
              <a:off x="326205" y="3976575"/>
              <a:ext cx="11412000"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3961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3A74D56-8A17-F841-8065-9E88755D80C9}"/>
              </a:ext>
            </a:extLst>
          </p:cNvPr>
          <p:cNvSpPr>
            <a:spLocks noGrp="1"/>
          </p:cNvSpPr>
          <p:nvPr>
            <p:ph type="title"/>
          </p:nvPr>
        </p:nvSpPr>
        <p:spPr/>
        <p:txBody>
          <a:bodyPr/>
          <a:lstStyle/>
          <a:p>
            <a:r>
              <a:rPr kumimoji="1" lang="en-US" altLang="zh-TW" dirty="0"/>
              <a:t>Example-guided Translation: Inter-Domain</a:t>
            </a:r>
            <a:endParaRPr kumimoji="1" lang="zh-TW" altLang="en-US" dirty="0"/>
          </a:p>
        </p:txBody>
      </p:sp>
      <p:sp>
        <p:nvSpPr>
          <p:cNvPr id="4" name="投影片編號版面配置區 3">
            <a:extLst>
              <a:ext uri="{FF2B5EF4-FFF2-40B4-BE49-F238E27FC236}">
                <a16:creationId xmlns:a16="http://schemas.microsoft.com/office/drawing/2014/main" id="{5A89CF39-3191-5A40-9F40-8755B3A891C2}"/>
              </a:ext>
            </a:extLst>
          </p:cNvPr>
          <p:cNvSpPr>
            <a:spLocks noGrp="1"/>
          </p:cNvSpPr>
          <p:nvPr>
            <p:ph type="sldNum" sz="quarter" idx="12"/>
          </p:nvPr>
        </p:nvSpPr>
        <p:spPr/>
        <p:txBody>
          <a:bodyPr/>
          <a:lstStyle/>
          <a:p>
            <a:fld id="{8B53DFEC-A51D-C54B-AF5E-7470F20CC68B}" type="slidenum">
              <a:rPr kumimoji="1" lang="zh-TW" altLang="en-US" smtClean="0"/>
              <a:t>13</a:t>
            </a:fld>
            <a:endParaRPr kumimoji="1" lang="zh-TW" altLang="en-US"/>
          </a:p>
        </p:txBody>
      </p:sp>
      <p:grpSp>
        <p:nvGrpSpPr>
          <p:cNvPr id="6" name="群組 5">
            <a:extLst>
              <a:ext uri="{FF2B5EF4-FFF2-40B4-BE49-F238E27FC236}">
                <a16:creationId xmlns:a16="http://schemas.microsoft.com/office/drawing/2014/main" id="{72E4669D-D605-0847-BDA2-791FD0D7517E}"/>
              </a:ext>
            </a:extLst>
          </p:cNvPr>
          <p:cNvGrpSpPr/>
          <p:nvPr/>
        </p:nvGrpSpPr>
        <p:grpSpPr>
          <a:xfrm>
            <a:off x="3427200" y="1249200"/>
            <a:ext cx="1555200" cy="5345896"/>
            <a:chOff x="3427200" y="1249200"/>
            <a:chExt cx="1555200" cy="5345896"/>
          </a:xfrm>
        </p:grpSpPr>
        <p:pic>
          <p:nvPicPr>
            <p:cNvPr id="12" name="Picture 23">
              <a:extLst>
                <a:ext uri="{FF2B5EF4-FFF2-40B4-BE49-F238E27FC236}">
                  <a16:creationId xmlns:a16="http://schemas.microsoft.com/office/drawing/2014/main" id="{2E0EDC4B-A54C-DF43-A54A-5EDDBD07E1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200" y="1674636"/>
              <a:ext cx="1554480" cy="1554480"/>
            </a:xfrm>
            <a:prstGeom prst="rect">
              <a:avLst/>
            </a:prstGeom>
            <a:ln w="3175">
              <a:noFill/>
            </a:ln>
          </p:spPr>
        </p:pic>
        <p:pic>
          <p:nvPicPr>
            <p:cNvPr id="14" name="Picture 7">
              <a:extLst>
                <a:ext uri="{FF2B5EF4-FFF2-40B4-BE49-F238E27FC236}">
                  <a16:creationId xmlns:a16="http://schemas.microsoft.com/office/drawing/2014/main" id="{DD317714-7240-2945-8D97-2C55B8ACAA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7200" y="3357266"/>
              <a:ext cx="1554480" cy="1554480"/>
            </a:xfrm>
            <a:prstGeom prst="rect">
              <a:avLst/>
            </a:prstGeom>
            <a:ln w="3175">
              <a:noFill/>
            </a:ln>
          </p:spPr>
        </p:pic>
        <p:pic>
          <p:nvPicPr>
            <p:cNvPr id="17" name="圖片 16">
              <a:extLst>
                <a:ext uri="{FF2B5EF4-FFF2-40B4-BE49-F238E27FC236}">
                  <a16:creationId xmlns:a16="http://schemas.microsoft.com/office/drawing/2014/main" id="{D6F9192C-0F6C-5241-A892-E94C44EFBF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7200" y="5039896"/>
              <a:ext cx="1555200" cy="1555200"/>
            </a:xfrm>
            <a:prstGeom prst="rect">
              <a:avLst/>
            </a:prstGeom>
            <a:ln w="3175">
              <a:noFill/>
            </a:ln>
          </p:spPr>
        </p:pic>
        <p:sp>
          <p:nvSpPr>
            <p:cNvPr id="19" name="文字方塊 18">
              <a:extLst>
                <a:ext uri="{FF2B5EF4-FFF2-40B4-BE49-F238E27FC236}">
                  <a16:creationId xmlns:a16="http://schemas.microsoft.com/office/drawing/2014/main" id="{C11E0599-8B42-804F-8248-BA9BA35094CC}"/>
                </a:ext>
              </a:extLst>
            </p:cNvPr>
            <p:cNvSpPr txBox="1"/>
            <p:nvPr/>
          </p:nvSpPr>
          <p:spPr>
            <a:xfrm>
              <a:off x="3600920" y="1249200"/>
              <a:ext cx="1183850" cy="461665"/>
            </a:xfrm>
            <a:prstGeom prst="rect">
              <a:avLst/>
            </a:prstGeom>
            <a:noFill/>
          </p:spPr>
          <p:txBody>
            <a:bodyPr wrap="none" rtlCol="0">
              <a:spAutoFit/>
            </a:bodyPr>
            <a:lstStyle/>
            <a:p>
              <a:r>
                <a:rPr kumimoji="1" lang="en-US" altLang="zh-TW" sz="2400" dirty="0"/>
                <a:t>Content</a:t>
              </a:r>
              <a:endParaRPr kumimoji="1" lang="zh-TW" altLang="en-US" sz="2400" dirty="0"/>
            </a:p>
          </p:txBody>
        </p:sp>
      </p:grpSp>
      <p:grpSp>
        <p:nvGrpSpPr>
          <p:cNvPr id="7" name="群組 6">
            <a:extLst>
              <a:ext uri="{FF2B5EF4-FFF2-40B4-BE49-F238E27FC236}">
                <a16:creationId xmlns:a16="http://schemas.microsoft.com/office/drawing/2014/main" id="{B0A39F15-9597-C246-815F-53AE8B799264}"/>
              </a:ext>
            </a:extLst>
          </p:cNvPr>
          <p:cNvGrpSpPr/>
          <p:nvPr/>
        </p:nvGrpSpPr>
        <p:grpSpPr>
          <a:xfrm>
            <a:off x="5234939" y="1249200"/>
            <a:ext cx="1555200" cy="5345896"/>
            <a:chOff x="5234939" y="1249200"/>
            <a:chExt cx="1555200" cy="5345896"/>
          </a:xfrm>
        </p:grpSpPr>
        <p:pic>
          <p:nvPicPr>
            <p:cNvPr id="10" name="Picture 3">
              <a:extLst>
                <a:ext uri="{FF2B5EF4-FFF2-40B4-BE49-F238E27FC236}">
                  <a16:creationId xmlns:a16="http://schemas.microsoft.com/office/drawing/2014/main" id="{74523815-4CF8-EF4F-AC24-198C393AA2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4939" y="1674636"/>
              <a:ext cx="1554480" cy="1554480"/>
            </a:xfrm>
            <a:prstGeom prst="rect">
              <a:avLst/>
            </a:prstGeom>
            <a:ln w="3175">
              <a:noFill/>
            </a:ln>
          </p:spPr>
        </p:pic>
        <p:pic>
          <p:nvPicPr>
            <p:cNvPr id="15" name="Picture 10">
              <a:extLst>
                <a:ext uri="{FF2B5EF4-FFF2-40B4-BE49-F238E27FC236}">
                  <a16:creationId xmlns:a16="http://schemas.microsoft.com/office/drawing/2014/main" id="{DF610945-2489-7A4A-8A3C-9C80218505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34939" y="3357266"/>
              <a:ext cx="1554480" cy="1554480"/>
            </a:xfrm>
            <a:prstGeom prst="rect">
              <a:avLst/>
            </a:prstGeom>
            <a:ln w="3175">
              <a:noFill/>
            </a:ln>
          </p:spPr>
        </p:pic>
        <p:pic>
          <p:nvPicPr>
            <p:cNvPr id="16" name="圖片 15">
              <a:extLst>
                <a:ext uri="{FF2B5EF4-FFF2-40B4-BE49-F238E27FC236}">
                  <a16:creationId xmlns:a16="http://schemas.microsoft.com/office/drawing/2014/main" id="{7633A439-DD5A-9A49-BBBF-51A2D70F1A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34939" y="5039896"/>
              <a:ext cx="1555200" cy="1555200"/>
            </a:xfrm>
            <a:prstGeom prst="rect">
              <a:avLst/>
            </a:prstGeom>
            <a:ln w="3175">
              <a:noFill/>
            </a:ln>
          </p:spPr>
        </p:pic>
        <p:sp>
          <p:nvSpPr>
            <p:cNvPr id="20" name="文字方塊 19">
              <a:extLst>
                <a:ext uri="{FF2B5EF4-FFF2-40B4-BE49-F238E27FC236}">
                  <a16:creationId xmlns:a16="http://schemas.microsoft.com/office/drawing/2014/main" id="{DDCBD2E6-B8A0-9D41-BF9D-E65D4F3F5608}"/>
                </a:ext>
              </a:extLst>
            </p:cNvPr>
            <p:cNvSpPr txBox="1"/>
            <p:nvPr/>
          </p:nvSpPr>
          <p:spPr>
            <a:xfrm>
              <a:off x="5364197" y="1249200"/>
              <a:ext cx="1310487" cy="461665"/>
            </a:xfrm>
            <a:prstGeom prst="rect">
              <a:avLst/>
            </a:prstGeom>
            <a:noFill/>
          </p:spPr>
          <p:txBody>
            <a:bodyPr wrap="none" rtlCol="0">
              <a:spAutoFit/>
            </a:bodyPr>
            <a:lstStyle/>
            <a:p>
              <a:r>
                <a:rPr kumimoji="1" lang="en-US" altLang="zh-TW" sz="2400" dirty="0"/>
                <a:t>Attribute</a:t>
              </a:r>
              <a:endParaRPr kumimoji="1" lang="zh-TW" altLang="en-US" sz="2400" dirty="0"/>
            </a:p>
          </p:txBody>
        </p:sp>
      </p:grpSp>
      <p:grpSp>
        <p:nvGrpSpPr>
          <p:cNvPr id="8" name="群組 7">
            <a:extLst>
              <a:ext uri="{FF2B5EF4-FFF2-40B4-BE49-F238E27FC236}">
                <a16:creationId xmlns:a16="http://schemas.microsoft.com/office/drawing/2014/main" id="{50FA2132-FE18-1C4B-A6D5-C8299221416C}"/>
              </a:ext>
            </a:extLst>
          </p:cNvPr>
          <p:cNvGrpSpPr/>
          <p:nvPr/>
        </p:nvGrpSpPr>
        <p:grpSpPr>
          <a:xfrm>
            <a:off x="7003058" y="1249200"/>
            <a:ext cx="1758954" cy="5345896"/>
            <a:chOff x="7003058" y="1249200"/>
            <a:chExt cx="1758954" cy="5345896"/>
          </a:xfrm>
        </p:grpSpPr>
        <p:cxnSp>
          <p:nvCxnSpPr>
            <p:cNvPr id="5" name="Straight Connector 6">
              <a:extLst>
                <a:ext uri="{FF2B5EF4-FFF2-40B4-BE49-F238E27FC236}">
                  <a16:creationId xmlns:a16="http://schemas.microsoft.com/office/drawing/2014/main" id="{6A45692A-ED67-7F41-BAAB-4F963E8AA700}"/>
                </a:ext>
              </a:extLst>
            </p:cNvPr>
            <p:cNvCxnSpPr>
              <a:cxnSpLocks/>
            </p:cNvCxnSpPr>
            <p:nvPr/>
          </p:nvCxnSpPr>
          <p:spPr>
            <a:xfrm>
              <a:off x="7003058" y="1674276"/>
              <a:ext cx="0" cy="492082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pic>
          <p:nvPicPr>
            <p:cNvPr id="11" name="Picture 21">
              <a:extLst>
                <a:ext uri="{FF2B5EF4-FFF2-40B4-BE49-F238E27FC236}">
                  <a16:creationId xmlns:a16="http://schemas.microsoft.com/office/drawing/2014/main" id="{33B0EFD7-AEB4-1149-912B-5C8FE4AB796C}"/>
                </a:ext>
              </a:extLst>
            </p:cNvPr>
            <p:cNvPicPr>
              <a:picLocks/>
            </p:cNvPicPr>
            <p:nvPr/>
          </p:nvPicPr>
          <p:blipFill rotWithShape="1">
            <a:blip r:embed="rId9">
              <a:extLst>
                <a:ext uri="{28A0092B-C50C-407E-A947-70E740481C1C}">
                  <a14:useLocalDpi xmlns:a14="http://schemas.microsoft.com/office/drawing/2010/main" val="0"/>
                </a:ext>
              </a:extLst>
            </a:blip>
            <a:srcRect l="931" t="1144" r="997" b="1078"/>
            <a:stretch/>
          </p:blipFill>
          <p:spPr>
            <a:xfrm>
              <a:off x="7206812" y="1674276"/>
              <a:ext cx="1555200" cy="1555200"/>
            </a:xfrm>
            <a:prstGeom prst="rect">
              <a:avLst/>
            </a:prstGeom>
          </p:spPr>
        </p:pic>
        <p:pic>
          <p:nvPicPr>
            <p:cNvPr id="13" name="Picture 4">
              <a:extLst>
                <a:ext uri="{FF2B5EF4-FFF2-40B4-BE49-F238E27FC236}">
                  <a16:creationId xmlns:a16="http://schemas.microsoft.com/office/drawing/2014/main" id="{D9692EEC-C8C8-A847-B48A-4D52CD650AA2}"/>
                </a:ext>
              </a:extLst>
            </p:cNvPr>
            <p:cNvPicPr>
              <a:picLocks/>
            </p:cNvPicPr>
            <p:nvPr/>
          </p:nvPicPr>
          <p:blipFill rotWithShape="1">
            <a:blip r:embed="rId10">
              <a:extLst>
                <a:ext uri="{28A0092B-C50C-407E-A947-70E740481C1C}">
                  <a14:useLocalDpi xmlns:a14="http://schemas.microsoft.com/office/drawing/2010/main" val="0"/>
                </a:ext>
              </a:extLst>
            </a:blip>
            <a:srcRect l="1420" t="1056" r="1058" b="1400"/>
            <a:stretch/>
          </p:blipFill>
          <p:spPr>
            <a:xfrm>
              <a:off x="7206812" y="3356545"/>
              <a:ext cx="1555200" cy="1555200"/>
            </a:xfrm>
            <a:prstGeom prst="rect">
              <a:avLst/>
            </a:prstGeom>
          </p:spPr>
        </p:pic>
        <p:pic>
          <p:nvPicPr>
            <p:cNvPr id="18" name="圖片 17">
              <a:extLst>
                <a:ext uri="{FF2B5EF4-FFF2-40B4-BE49-F238E27FC236}">
                  <a16:creationId xmlns:a16="http://schemas.microsoft.com/office/drawing/2014/main" id="{B520280C-F7AD-C04F-9F4D-2ACE72906C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06812" y="5039896"/>
              <a:ext cx="1555200" cy="1555200"/>
            </a:xfrm>
            <a:prstGeom prst="rect">
              <a:avLst/>
            </a:prstGeom>
            <a:ln w="3175">
              <a:noFill/>
            </a:ln>
          </p:spPr>
        </p:pic>
        <p:sp>
          <p:nvSpPr>
            <p:cNvPr id="21" name="文字方塊 20">
              <a:extLst>
                <a:ext uri="{FF2B5EF4-FFF2-40B4-BE49-F238E27FC236}">
                  <a16:creationId xmlns:a16="http://schemas.microsoft.com/office/drawing/2014/main" id="{49B71211-1B5E-1540-980D-23C3B5C61734}"/>
                </a:ext>
              </a:extLst>
            </p:cNvPr>
            <p:cNvSpPr txBox="1"/>
            <p:nvPr/>
          </p:nvSpPr>
          <p:spPr>
            <a:xfrm>
              <a:off x="7433246" y="1249200"/>
              <a:ext cx="1079142" cy="461665"/>
            </a:xfrm>
            <a:prstGeom prst="rect">
              <a:avLst/>
            </a:prstGeom>
            <a:noFill/>
          </p:spPr>
          <p:txBody>
            <a:bodyPr wrap="none" rtlCol="0">
              <a:spAutoFit/>
            </a:bodyPr>
            <a:lstStyle/>
            <a:p>
              <a:r>
                <a:rPr kumimoji="1" lang="en-US" altLang="zh-TW" sz="2400" dirty="0"/>
                <a:t>Output</a:t>
              </a:r>
              <a:endParaRPr kumimoji="1" lang="zh-TW" altLang="en-US" sz="2400" dirty="0"/>
            </a:p>
          </p:txBody>
        </p:sp>
      </p:grpSp>
    </p:spTree>
    <p:extLst>
      <p:ext uri="{BB962C8B-B14F-4D97-AF65-F5344CB8AC3E}">
        <p14:creationId xmlns:p14="http://schemas.microsoft.com/office/powerpoint/2010/main" val="308845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3A74D56-8A17-F841-8065-9E88755D80C9}"/>
              </a:ext>
            </a:extLst>
          </p:cNvPr>
          <p:cNvSpPr>
            <a:spLocks noGrp="1"/>
          </p:cNvSpPr>
          <p:nvPr>
            <p:ph type="title"/>
          </p:nvPr>
        </p:nvSpPr>
        <p:spPr/>
        <p:txBody>
          <a:bodyPr/>
          <a:lstStyle/>
          <a:p>
            <a:r>
              <a:rPr kumimoji="1" lang="en-US" altLang="zh-TW" dirty="0"/>
              <a:t>Example-guided Translation: Intra-Domain</a:t>
            </a:r>
            <a:endParaRPr kumimoji="1" lang="zh-TW" altLang="en-US" dirty="0"/>
          </a:p>
        </p:txBody>
      </p:sp>
      <p:sp>
        <p:nvSpPr>
          <p:cNvPr id="4" name="投影片編號版面配置區 3">
            <a:extLst>
              <a:ext uri="{FF2B5EF4-FFF2-40B4-BE49-F238E27FC236}">
                <a16:creationId xmlns:a16="http://schemas.microsoft.com/office/drawing/2014/main" id="{5A89CF39-3191-5A40-9F40-8755B3A891C2}"/>
              </a:ext>
            </a:extLst>
          </p:cNvPr>
          <p:cNvSpPr>
            <a:spLocks noGrp="1"/>
          </p:cNvSpPr>
          <p:nvPr>
            <p:ph type="sldNum" sz="quarter" idx="12"/>
          </p:nvPr>
        </p:nvSpPr>
        <p:spPr/>
        <p:txBody>
          <a:bodyPr/>
          <a:lstStyle/>
          <a:p>
            <a:fld id="{8B53DFEC-A51D-C54B-AF5E-7470F20CC68B}" type="slidenum">
              <a:rPr kumimoji="1" lang="zh-TW" altLang="en-US" smtClean="0"/>
              <a:t>14</a:t>
            </a:fld>
            <a:endParaRPr kumimoji="1" lang="zh-TW" altLang="en-US"/>
          </a:p>
        </p:txBody>
      </p:sp>
      <p:grpSp>
        <p:nvGrpSpPr>
          <p:cNvPr id="15" name="群組 14">
            <a:extLst>
              <a:ext uri="{FF2B5EF4-FFF2-40B4-BE49-F238E27FC236}">
                <a16:creationId xmlns:a16="http://schemas.microsoft.com/office/drawing/2014/main" id="{3F15BC54-1645-244E-9F11-C7ECAD684AAA}"/>
              </a:ext>
            </a:extLst>
          </p:cNvPr>
          <p:cNvGrpSpPr/>
          <p:nvPr/>
        </p:nvGrpSpPr>
        <p:grpSpPr>
          <a:xfrm>
            <a:off x="3428594" y="1247881"/>
            <a:ext cx="1555200" cy="5334519"/>
            <a:chOff x="3428594" y="1247881"/>
            <a:chExt cx="1555200" cy="5334519"/>
          </a:xfrm>
        </p:grpSpPr>
        <p:pic>
          <p:nvPicPr>
            <p:cNvPr id="6" name="Picture 3">
              <a:extLst>
                <a:ext uri="{FF2B5EF4-FFF2-40B4-BE49-F238E27FC236}">
                  <a16:creationId xmlns:a16="http://schemas.microsoft.com/office/drawing/2014/main" id="{1854EABA-D75C-FA4B-BA73-E02BC0646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8594" y="1676132"/>
              <a:ext cx="1554480" cy="1554480"/>
            </a:xfrm>
            <a:prstGeom prst="rect">
              <a:avLst/>
            </a:prstGeom>
            <a:ln>
              <a:noFill/>
            </a:ln>
          </p:spPr>
        </p:pic>
        <p:pic>
          <p:nvPicPr>
            <p:cNvPr id="10" name="Picture 12">
              <a:extLst>
                <a:ext uri="{FF2B5EF4-FFF2-40B4-BE49-F238E27FC236}">
                  <a16:creationId xmlns:a16="http://schemas.microsoft.com/office/drawing/2014/main" id="{747D183B-F67B-3943-9F05-14599E277E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8594" y="3351846"/>
              <a:ext cx="1554480" cy="1554480"/>
            </a:xfrm>
            <a:prstGeom prst="rect">
              <a:avLst/>
            </a:prstGeom>
            <a:ln w="3175">
              <a:noFill/>
            </a:ln>
          </p:spPr>
        </p:pic>
        <p:pic>
          <p:nvPicPr>
            <p:cNvPr id="12" name="圖片 11">
              <a:extLst>
                <a:ext uri="{FF2B5EF4-FFF2-40B4-BE49-F238E27FC236}">
                  <a16:creationId xmlns:a16="http://schemas.microsoft.com/office/drawing/2014/main" id="{F5233A36-2569-A840-9AE1-360379DA6E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8594" y="5027200"/>
              <a:ext cx="1555200" cy="1555200"/>
            </a:xfrm>
            <a:prstGeom prst="rect">
              <a:avLst/>
            </a:prstGeom>
            <a:ln w="3175">
              <a:noFill/>
            </a:ln>
          </p:spPr>
        </p:pic>
        <p:sp>
          <p:nvSpPr>
            <p:cNvPr id="17" name="文字方塊 16">
              <a:extLst>
                <a:ext uri="{FF2B5EF4-FFF2-40B4-BE49-F238E27FC236}">
                  <a16:creationId xmlns:a16="http://schemas.microsoft.com/office/drawing/2014/main" id="{65B51849-55AC-8E49-B04B-A78EBDCA3C5A}"/>
                </a:ext>
              </a:extLst>
            </p:cNvPr>
            <p:cNvSpPr txBox="1"/>
            <p:nvPr/>
          </p:nvSpPr>
          <p:spPr>
            <a:xfrm>
              <a:off x="3613909" y="1247881"/>
              <a:ext cx="1183850" cy="461665"/>
            </a:xfrm>
            <a:prstGeom prst="rect">
              <a:avLst/>
            </a:prstGeom>
            <a:noFill/>
          </p:spPr>
          <p:txBody>
            <a:bodyPr wrap="none" rtlCol="0">
              <a:spAutoFit/>
            </a:bodyPr>
            <a:lstStyle/>
            <a:p>
              <a:r>
                <a:rPr kumimoji="1" lang="en-US" altLang="zh-TW" sz="2400" dirty="0"/>
                <a:t>Content</a:t>
              </a:r>
              <a:endParaRPr kumimoji="1" lang="zh-TW" altLang="en-US" sz="2400" dirty="0"/>
            </a:p>
          </p:txBody>
        </p:sp>
      </p:grpSp>
      <p:grpSp>
        <p:nvGrpSpPr>
          <p:cNvPr id="20" name="群組 19">
            <a:extLst>
              <a:ext uri="{FF2B5EF4-FFF2-40B4-BE49-F238E27FC236}">
                <a16:creationId xmlns:a16="http://schemas.microsoft.com/office/drawing/2014/main" id="{568F4503-0E56-9B4E-A266-E6676C31092E}"/>
              </a:ext>
            </a:extLst>
          </p:cNvPr>
          <p:cNvGrpSpPr/>
          <p:nvPr/>
        </p:nvGrpSpPr>
        <p:grpSpPr>
          <a:xfrm>
            <a:off x="5235613" y="1247881"/>
            <a:ext cx="1555200" cy="5334519"/>
            <a:chOff x="5235613" y="1247881"/>
            <a:chExt cx="1555200" cy="5334519"/>
          </a:xfrm>
        </p:grpSpPr>
        <p:pic>
          <p:nvPicPr>
            <p:cNvPr id="8" name="Picture 15">
              <a:extLst>
                <a:ext uri="{FF2B5EF4-FFF2-40B4-BE49-F238E27FC236}">
                  <a16:creationId xmlns:a16="http://schemas.microsoft.com/office/drawing/2014/main" id="{71650226-EE7F-A94A-89CC-31159CBEB9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6333" y="1676132"/>
              <a:ext cx="1554480" cy="1554480"/>
            </a:xfrm>
            <a:prstGeom prst="rect">
              <a:avLst/>
            </a:prstGeom>
            <a:ln>
              <a:noFill/>
            </a:ln>
          </p:spPr>
        </p:pic>
        <p:pic>
          <p:nvPicPr>
            <p:cNvPr id="9" name="Picture 4">
              <a:extLst>
                <a:ext uri="{FF2B5EF4-FFF2-40B4-BE49-F238E27FC236}">
                  <a16:creationId xmlns:a16="http://schemas.microsoft.com/office/drawing/2014/main" id="{941B213E-F3A7-4D40-928E-9B3CE40764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36333" y="3351846"/>
              <a:ext cx="1554480" cy="1554480"/>
            </a:xfrm>
            <a:prstGeom prst="rect">
              <a:avLst/>
            </a:prstGeom>
            <a:ln w="3175">
              <a:noFill/>
            </a:ln>
          </p:spPr>
        </p:pic>
        <p:pic>
          <p:nvPicPr>
            <p:cNvPr id="11" name="圖片 10">
              <a:extLst>
                <a:ext uri="{FF2B5EF4-FFF2-40B4-BE49-F238E27FC236}">
                  <a16:creationId xmlns:a16="http://schemas.microsoft.com/office/drawing/2014/main" id="{DB705B18-FCAB-234B-9652-6FF440829A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35613" y="5027200"/>
              <a:ext cx="1555200" cy="1555200"/>
            </a:xfrm>
            <a:prstGeom prst="rect">
              <a:avLst/>
            </a:prstGeom>
            <a:ln w="3175">
              <a:noFill/>
            </a:ln>
          </p:spPr>
        </p:pic>
        <p:sp>
          <p:nvSpPr>
            <p:cNvPr id="18" name="文字方塊 17">
              <a:extLst>
                <a:ext uri="{FF2B5EF4-FFF2-40B4-BE49-F238E27FC236}">
                  <a16:creationId xmlns:a16="http://schemas.microsoft.com/office/drawing/2014/main" id="{FC2CD6A0-97D7-6742-B43E-DDA4DDB845A8}"/>
                </a:ext>
              </a:extLst>
            </p:cNvPr>
            <p:cNvSpPr txBox="1"/>
            <p:nvPr/>
          </p:nvSpPr>
          <p:spPr>
            <a:xfrm>
              <a:off x="5377186" y="1247881"/>
              <a:ext cx="1310487" cy="461665"/>
            </a:xfrm>
            <a:prstGeom prst="rect">
              <a:avLst/>
            </a:prstGeom>
            <a:noFill/>
          </p:spPr>
          <p:txBody>
            <a:bodyPr wrap="none" rtlCol="0">
              <a:spAutoFit/>
            </a:bodyPr>
            <a:lstStyle/>
            <a:p>
              <a:r>
                <a:rPr kumimoji="1" lang="en-US" altLang="zh-TW" sz="2400" dirty="0"/>
                <a:t>Attribute</a:t>
              </a:r>
              <a:endParaRPr kumimoji="1" lang="zh-TW" altLang="en-US" sz="2400" dirty="0"/>
            </a:p>
          </p:txBody>
        </p:sp>
      </p:grpSp>
      <p:grpSp>
        <p:nvGrpSpPr>
          <p:cNvPr id="21" name="群組 20">
            <a:extLst>
              <a:ext uri="{FF2B5EF4-FFF2-40B4-BE49-F238E27FC236}">
                <a16:creationId xmlns:a16="http://schemas.microsoft.com/office/drawing/2014/main" id="{6E09AD3E-65CC-0941-B556-EF6FDDD3094B}"/>
              </a:ext>
            </a:extLst>
          </p:cNvPr>
          <p:cNvGrpSpPr/>
          <p:nvPr/>
        </p:nvGrpSpPr>
        <p:grpSpPr>
          <a:xfrm>
            <a:off x="7002000" y="1247881"/>
            <a:ext cx="1761406" cy="5334519"/>
            <a:chOff x="7002000" y="1247881"/>
            <a:chExt cx="1761406" cy="5334519"/>
          </a:xfrm>
        </p:grpSpPr>
        <p:cxnSp>
          <p:nvCxnSpPr>
            <p:cNvPr id="5" name="Straight Connector 6">
              <a:extLst>
                <a:ext uri="{FF2B5EF4-FFF2-40B4-BE49-F238E27FC236}">
                  <a16:creationId xmlns:a16="http://schemas.microsoft.com/office/drawing/2014/main" id="{B0D18696-7E26-8743-B1CE-8C5793FB1868}"/>
                </a:ext>
              </a:extLst>
            </p:cNvPr>
            <p:cNvCxnSpPr>
              <a:cxnSpLocks/>
            </p:cNvCxnSpPr>
            <p:nvPr/>
          </p:nvCxnSpPr>
          <p:spPr>
            <a:xfrm>
              <a:off x="7002000" y="1674000"/>
              <a:ext cx="0" cy="4886112"/>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pic>
          <p:nvPicPr>
            <p:cNvPr id="7" name="Picture 7">
              <a:extLst>
                <a:ext uri="{FF2B5EF4-FFF2-40B4-BE49-F238E27FC236}">
                  <a16:creationId xmlns:a16="http://schemas.microsoft.com/office/drawing/2014/main" id="{83551FDD-9E99-374D-A75E-9DBF50069E7D}"/>
                </a:ext>
              </a:extLst>
            </p:cNvPr>
            <p:cNvPicPr>
              <a:picLocks/>
            </p:cNvPicPr>
            <p:nvPr/>
          </p:nvPicPr>
          <p:blipFill rotWithShape="1">
            <a:blip r:embed="rId9">
              <a:extLst>
                <a:ext uri="{28A0092B-C50C-407E-A947-70E740481C1C}">
                  <a14:useLocalDpi xmlns:a14="http://schemas.microsoft.com/office/drawing/2010/main" val="0"/>
                </a:ext>
              </a:extLst>
            </a:blip>
            <a:srcRect l="1012" t="1038" r="1049" b="1173"/>
            <a:stretch/>
          </p:blipFill>
          <p:spPr>
            <a:xfrm>
              <a:off x="7208206" y="1676132"/>
              <a:ext cx="1555200" cy="1555200"/>
            </a:xfrm>
            <a:prstGeom prst="rect">
              <a:avLst/>
            </a:prstGeom>
            <a:ln>
              <a:noFill/>
            </a:ln>
          </p:spPr>
        </p:pic>
        <p:pic>
          <p:nvPicPr>
            <p:cNvPr id="13" name="圖片 12">
              <a:extLst>
                <a:ext uri="{FF2B5EF4-FFF2-40B4-BE49-F238E27FC236}">
                  <a16:creationId xmlns:a16="http://schemas.microsoft.com/office/drawing/2014/main" id="{4CE5B376-912D-2441-99D1-C7B8F755CF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08206" y="5027200"/>
              <a:ext cx="1555200" cy="1555200"/>
            </a:xfrm>
            <a:prstGeom prst="rect">
              <a:avLst/>
            </a:prstGeom>
            <a:ln w="3175">
              <a:noFill/>
            </a:ln>
          </p:spPr>
        </p:pic>
        <p:pic>
          <p:nvPicPr>
            <p:cNvPr id="14" name="Picture 8">
              <a:extLst>
                <a:ext uri="{FF2B5EF4-FFF2-40B4-BE49-F238E27FC236}">
                  <a16:creationId xmlns:a16="http://schemas.microsoft.com/office/drawing/2014/main" id="{265203E2-2A51-BC41-85BE-53FF4CA54752}"/>
                </a:ext>
              </a:extLst>
            </p:cNvPr>
            <p:cNvPicPr>
              <a:picLocks/>
            </p:cNvPicPr>
            <p:nvPr/>
          </p:nvPicPr>
          <p:blipFill rotWithShape="1">
            <a:blip r:embed="rId11">
              <a:extLst>
                <a:ext uri="{28A0092B-C50C-407E-A947-70E740481C1C}">
                  <a14:useLocalDpi xmlns:a14="http://schemas.microsoft.com/office/drawing/2010/main" val="0"/>
                </a:ext>
              </a:extLst>
            </a:blip>
            <a:srcRect l="1066" t="1008" r="1433" b="1089"/>
            <a:stretch/>
          </p:blipFill>
          <p:spPr>
            <a:xfrm>
              <a:off x="7208206" y="3351666"/>
              <a:ext cx="1555200" cy="1555200"/>
            </a:xfrm>
            <a:prstGeom prst="rect">
              <a:avLst/>
            </a:prstGeom>
            <a:ln>
              <a:noFill/>
            </a:ln>
          </p:spPr>
        </p:pic>
        <p:sp>
          <p:nvSpPr>
            <p:cNvPr id="19" name="文字方塊 18">
              <a:extLst>
                <a:ext uri="{FF2B5EF4-FFF2-40B4-BE49-F238E27FC236}">
                  <a16:creationId xmlns:a16="http://schemas.microsoft.com/office/drawing/2014/main" id="{26B1B65F-47EF-944F-9577-D62F8E8EAF2C}"/>
                </a:ext>
              </a:extLst>
            </p:cNvPr>
            <p:cNvSpPr txBox="1"/>
            <p:nvPr/>
          </p:nvSpPr>
          <p:spPr>
            <a:xfrm>
              <a:off x="7446235" y="1247881"/>
              <a:ext cx="1079142" cy="461665"/>
            </a:xfrm>
            <a:prstGeom prst="rect">
              <a:avLst/>
            </a:prstGeom>
            <a:noFill/>
          </p:spPr>
          <p:txBody>
            <a:bodyPr wrap="none" rtlCol="0">
              <a:spAutoFit/>
            </a:bodyPr>
            <a:lstStyle/>
            <a:p>
              <a:r>
                <a:rPr kumimoji="1" lang="en-US" altLang="zh-TW" sz="2400" dirty="0"/>
                <a:t>Output</a:t>
              </a:r>
              <a:endParaRPr kumimoji="1" lang="zh-TW" altLang="en-US" sz="2400" dirty="0"/>
            </a:p>
          </p:txBody>
        </p:sp>
      </p:grpSp>
    </p:spTree>
    <p:extLst>
      <p:ext uri="{BB962C8B-B14F-4D97-AF65-F5344CB8AC3E}">
        <p14:creationId xmlns:p14="http://schemas.microsoft.com/office/powerpoint/2010/main" val="268469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7E1F70E-426A-7A4E-B3CF-766EBCC18C2B}"/>
              </a:ext>
            </a:extLst>
          </p:cNvPr>
          <p:cNvSpPr>
            <a:spLocks noGrp="1"/>
          </p:cNvSpPr>
          <p:nvPr>
            <p:ph type="title"/>
          </p:nvPr>
        </p:nvSpPr>
        <p:spPr/>
        <p:txBody>
          <a:bodyPr/>
          <a:lstStyle/>
          <a:p>
            <a:r>
              <a:rPr kumimoji="1" lang="en-US" altLang="zh-TW" dirty="0"/>
              <a:t>Visual Comparison</a:t>
            </a:r>
            <a:endParaRPr kumimoji="1" lang="zh-TW" altLang="en-US" dirty="0"/>
          </a:p>
        </p:txBody>
      </p:sp>
      <p:sp>
        <p:nvSpPr>
          <p:cNvPr id="4" name="投影片編號版面配置區 3">
            <a:extLst>
              <a:ext uri="{FF2B5EF4-FFF2-40B4-BE49-F238E27FC236}">
                <a16:creationId xmlns:a16="http://schemas.microsoft.com/office/drawing/2014/main" id="{93D9949E-19F1-FB4A-AA82-3A4CD3BE5618}"/>
              </a:ext>
            </a:extLst>
          </p:cNvPr>
          <p:cNvSpPr>
            <a:spLocks noGrp="1"/>
          </p:cNvSpPr>
          <p:nvPr>
            <p:ph type="sldNum" sz="quarter" idx="12"/>
          </p:nvPr>
        </p:nvSpPr>
        <p:spPr>
          <a:xfrm>
            <a:off x="8610600" y="6356350"/>
            <a:ext cx="2743200" cy="365125"/>
          </a:xfrm>
        </p:spPr>
        <p:txBody>
          <a:bodyPr/>
          <a:lstStyle/>
          <a:p>
            <a:fld id="{8B53DFEC-A51D-C54B-AF5E-7470F20CC68B}" type="slidenum">
              <a:rPr kumimoji="1" lang="zh-TW" altLang="en-US" smtClean="0"/>
              <a:t>15</a:t>
            </a:fld>
            <a:endParaRPr kumimoji="1" lang="zh-TW" altLang="en-US"/>
          </a:p>
        </p:txBody>
      </p:sp>
      <p:grpSp>
        <p:nvGrpSpPr>
          <p:cNvPr id="27" name="群組 26">
            <a:extLst>
              <a:ext uri="{FF2B5EF4-FFF2-40B4-BE49-F238E27FC236}">
                <a16:creationId xmlns:a16="http://schemas.microsoft.com/office/drawing/2014/main" id="{D663310C-414B-2540-99DD-CB270B1F1A0B}"/>
              </a:ext>
            </a:extLst>
          </p:cNvPr>
          <p:cNvGrpSpPr/>
          <p:nvPr/>
        </p:nvGrpSpPr>
        <p:grpSpPr>
          <a:xfrm>
            <a:off x="1874229" y="2375691"/>
            <a:ext cx="4982120" cy="2017073"/>
            <a:chOff x="1874229" y="1449714"/>
            <a:chExt cx="4982120" cy="2017073"/>
          </a:xfrm>
        </p:grpSpPr>
        <p:sp>
          <p:nvSpPr>
            <p:cNvPr id="5" name="TextBox 4">
              <a:extLst>
                <a:ext uri="{FF2B5EF4-FFF2-40B4-BE49-F238E27FC236}">
                  <a16:creationId xmlns:a16="http://schemas.microsoft.com/office/drawing/2014/main" id="{092EC1C4-AC30-D54F-A863-5A26ED4A67FD}"/>
                </a:ext>
              </a:extLst>
            </p:cNvPr>
            <p:cNvSpPr txBox="1"/>
            <p:nvPr/>
          </p:nvSpPr>
          <p:spPr>
            <a:xfrm>
              <a:off x="3971411" y="1449714"/>
              <a:ext cx="851515"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Ours</a:t>
              </a:r>
            </a:p>
          </p:txBody>
        </p:sp>
        <p:pic>
          <p:nvPicPr>
            <p:cNvPr id="8" name="Picture 38">
              <a:extLst>
                <a:ext uri="{FF2B5EF4-FFF2-40B4-BE49-F238E27FC236}">
                  <a16:creationId xmlns:a16="http://schemas.microsoft.com/office/drawing/2014/main" id="{E49193AC-D403-614F-8F88-73C2FA1CA1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4229" y="1912307"/>
              <a:ext cx="1554480" cy="1554480"/>
            </a:xfrm>
            <a:prstGeom prst="rect">
              <a:avLst/>
            </a:prstGeom>
          </p:spPr>
        </p:pic>
        <p:pic>
          <p:nvPicPr>
            <p:cNvPr id="9" name="Picture 45">
              <a:extLst>
                <a:ext uri="{FF2B5EF4-FFF2-40B4-BE49-F238E27FC236}">
                  <a16:creationId xmlns:a16="http://schemas.microsoft.com/office/drawing/2014/main" id="{F8603263-642A-E044-8294-35C68DF340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1869" y="1912307"/>
              <a:ext cx="1554480" cy="1554480"/>
            </a:xfrm>
            <a:prstGeom prst="rect">
              <a:avLst/>
            </a:prstGeom>
          </p:spPr>
        </p:pic>
        <p:pic>
          <p:nvPicPr>
            <p:cNvPr id="10" name="Picture 47">
              <a:extLst>
                <a:ext uri="{FF2B5EF4-FFF2-40B4-BE49-F238E27FC236}">
                  <a16:creationId xmlns:a16="http://schemas.microsoft.com/office/drawing/2014/main" id="{7F1CB131-E7DC-AF44-9317-C8FEE3A0B3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8049" y="1912307"/>
              <a:ext cx="1554480" cy="1554480"/>
            </a:xfrm>
            <a:prstGeom prst="rect">
              <a:avLst/>
            </a:prstGeom>
          </p:spPr>
        </p:pic>
      </p:grpSp>
      <p:sp>
        <p:nvSpPr>
          <p:cNvPr id="11" name="TextBox 55">
            <a:extLst>
              <a:ext uri="{FF2B5EF4-FFF2-40B4-BE49-F238E27FC236}">
                <a16:creationId xmlns:a16="http://schemas.microsoft.com/office/drawing/2014/main" id="{7CA4F29E-3B0C-E640-9A6D-1E556DB53EA8}"/>
              </a:ext>
            </a:extLst>
          </p:cNvPr>
          <p:cNvSpPr txBox="1"/>
          <p:nvPr/>
        </p:nvSpPr>
        <p:spPr>
          <a:xfrm>
            <a:off x="497549" y="2375691"/>
            <a:ext cx="869149"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Input</a:t>
            </a:r>
            <a:endParaRPr lang="en-US" sz="2800" dirty="0">
              <a:latin typeface="Arial" panose="020B0604020202020204" pitchFamily="34" charset="0"/>
              <a:cs typeface="Arial" panose="020B0604020202020204" pitchFamily="34" charset="0"/>
            </a:endParaRPr>
          </a:p>
        </p:txBody>
      </p:sp>
      <p:cxnSp>
        <p:nvCxnSpPr>
          <p:cNvPr id="17" name="Straight Connector 9">
            <a:extLst>
              <a:ext uri="{FF2B5EF4-FFF2-40B4-BE49-F238E27FC236}">
                <a16:creationId xmlns:a16="http://schemas.microsoft.com/office/drawing/2014/main" id="{0FFC7E68-905A-AD41-9272-B28212001487}"/>
              </a:ext>
            </a:extLst>
          </p:cNvPr>
          <p:cNvCxnSpPr>
            <a:cxnSpLocks/>
          </p:cNvCxnSpPr>
          <p:nvPr/>
        </p:nvCxnSpPr>
        <p:spPr>
          <a:xfrm flipV="1">
            <a:off x="6934132" y="1625600"/>
            <a:ext cx="0" cy="41798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 name="群組 24">
            <a:extLst>
              <a:ext uri="{FF2B5EF4-FFF2-40B4-BE49-F238E27FC236}">
                <a16:creationId xmlns:a16="http://schemas.microsoft.com/office/drawing/2014/main" id="{86D9BCCF-FD5B-9B4D-A6E8-EFA1F1C5EB91}"/>
              </a:ext>
            </a:extLst>
          </p:cNvPr>
          <p:cNvGrpSpPr/>
          <p:nvPr/>
        </p:nvGrpSpPr>
        <p:grpSpPr>
          <a:xfrm>
            <a:off x="6661143" y="3797041"/>
            <a:ext cx="6268993" cy="2352498"/>
            <a:chOff x="6661143" y="3797041"/>
            <a:chExt cx="6268993" cy="2352498"/>
          </a:xfrm>
        </p:grpSpPr>
        <p:sp>
          <p:nvSpPr>
            <p:cNvPr id="7" name="TextBox 6">
              <a:extLst>
                <a:ext uri="{FF2B5EF4-FFF2-40B4-BE49-F238E27FC236}">
                  <a16:creationId xmlns:a16="http://schemas.microsoft.com/office/drawing/2014/main" id="{E6703BEA-FE8F-3A49-A9D2-ED8323D675E5}"/>
                </a:ext>
              </a:extLst>
            </p:cNvPr>
            <p:cNvSpPr txBox="1"/>
            <p:nvPr/>
          </p:nvSpPr>
          <p:spPr>
            <a:xfrm>
              <a:off x="6661143" y="5380098"/>
              <a:ext cx="6268993" cy="769441"/>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CycleGAN+BicycleGAN</a:t>
              </a:r>
              <a:endParaRPr lang="en-US" sz="2400" dirty="0">
                <a:latin typeface="Arial" panose="020B0604020202020204" pitchFamily="34" charset="0"/>
                <a:cs typeface="Arial" panose="020B0604020202020204" pitchFamily="34" charset="0"/>
              </a:endParaRPr>
            </a:p>
            <a:p>
              <a:r>
                <a:rPr lang="en-US" altLang="zh-TW" sz="2000" dirty="0">
                  <a:latin typeface="Arial" panose="020B0604020202020204" pitchFamily="34" charset="0"/>
                  <a:cs typeface="Arial" panose="020B0604020202020204" pitchFamily="34" charset="0"/>
                </a:rPr>
                <a:t>         [Zhu </a:t>
              </a:r>
              <a:r>
                <a:rPr lang="en-US" altLang="zh-TW" sz="2000" i="1" dirty="0">
                  <a:latin typeface="Arial" panose="020B0604020202020204" pitchFamily="34" charset="0"/>
                  <a:cs typeface="Arial" panose="020B0604020202020204" pitchFamily="34" charset="0"/>
                </a:rPr>
                <a:t>et al</a:t>
              </a:r>
              <a:r>
                <a:rPr lang="en-US" altLang="zh-TW" sz="2000" dirty="0">
                  <a:latin typeface="Arial" panose="020B0604020202020204" pitchFamily="34" charset="0"/>
                  <a:cs typeface="Arial" panose="020B0604020202020204" pitchFamily="34" charset="0"/>
                </a:rPr>
                <a:t>. ICCV’17, Zhu </a:t>
              </a:r>
              <a:r>
                <a:rPr lang="en-US" altLang="zh-TW" sz="2000" i="1" dirty="0">
                  <a:latin typeface="Arial" panose="020B0604020202020204" pitchFamily="34" charset="0"/>
                  <a:cs typeface="Arial" panose="020B0604020202020204" pitchFamily="34" charset="0"/>
                </a:rPr>
                <a:t>et al</a:t>
              </a:r>
              <a:r>
                <a:rPr lang="en-US" altLang="zh-TW" sz="2000" dirty="0">
                  <a:latin typeface="Arial" panose="020B0604020202020204" pitchFamily="34" charset="0"/>
                  <a:cs typeface="Arial" panose="020B0604020202020204" pitchFamily="34" charset="0"/>
                </a:rPr>
                <a:t>. NIPS’17]</a:t>
              </a:r>
              <a:endParaRPr lang="en-US" sz="2000" dirty="0">
                <a:latin typeface="Arial" panose="020B0604020202020204" pitchFamily="34" charset="0"/>
                <a:cs typeface="Arial" panose="020B0604020202020204" pitchFamily="34" charset="0"/>
              </a:endParaRPr>
            </a:p>
          </p:txBody>
        </p:sp>
        <p:pic>
          <p:nvPicPr>
            <p:cNvPr id="14" name="Picture 24">
              <a:extLst>
                <a:ext uri="{FF2B5EF4-FFF2-40B4-BE49-F238E27FC236}">
                  <a16:creationId xmlns:a16="http://schemas.microsoft.com/office/drawing/2014/main" id="{0A11FE41-42A2-074C-9930-A90D812622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5689" y="3797041"/>
              <a:ext cx="1554480" cy="1554480"/>
            </a:xfrm>
            <a:prstGeom prst="rect">
              <a:avLst/>
            </a:prstGeom>
            <a:ln w="3175">
              <a:solidFill>
                <a:schemeClr val="tx1"/>
              </a:solidFill>
            </a:ln>
          </p:spPr>
        </p:pic>
        <p:pic>
          <p:nvPicPr>
            <p:cNvPr id="15" name="Picture 26">
              <a:extLst>
                <a:ext uri="{FF2B5EF4-FFF2-40B4-BE49-F238E27FC236}">
                  <a16:creationId xmlns:a16="http://schemas.microsoft.com/office/drawing/2014/main" id="{C6DCBCF0-A5C8-BD49-B028-1DEE7B9F53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43327" y="3797041"/>
              <a:ext cx="1554480" cy="1554480"/>
            </a:xfrm>
            <a:prstGeom prst="rect">
              <a:avLst/>
            </a:prstGeom>
            <a:ln w="3175">
              <a:solidFill>
                <a:schemeClr val="tx1"/>
              </a:solidFill>
            </a:ln>
          </p:spPr>
        </p:pic>
        <p:pic>
          <p:nvPicPr>
            <p:cNvPr id="18" name="Picture 2">
              <a:extLst>
                <a:ext uri="{FF2B5EF4-FFF2-40B4-BE49-F238E27FC236}">
                  <a16:creationId xmlns:a16="http://schemas.microsoft.com/office/drawing/2014/main" id="{34EC6048-B753-B64C-AB15-D9697A05DB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28360" y="3797041"/>
              <a:ext cx="1554480" cy="1554480"/>
            </a:xfrm>
            <a:prstGeom prst="rect">
              <a:avLst/>
            </a:prstGeom>
            <a:ln w="3175">
              <a:solidFill>
                <a:schemeClr val="tx1"/>
              </a:solidFill>
            </a:ln>
          </p:spPr>
        </p:pic>
      </p:grpSp>
      <p:grpSp>
        <p:nvGrpSpPr>
          <p:cNvPr id="24" name="群組 23">
            <a:extLst>
              <a:ext uri="{FF2B5EF4-FFF2-40B4-BE49-F238E27FC236}">
                <a16:creationId xmlns:a16="http://schemas.microsoft.com/office/drawing/2014/main" id="{730B0AA4-224D-8344-9A2E-44043C54B3C1}"/>
              </a:ext>
            </a:extLst>
          </p:cNvPr>
          <p:cNvGrpSpPr/>
          <p:nvPr/>
        </p:nvGrpSpPr>
        <p:grpSpPr>
          <a:xfrm>
            <a:off x="7015689" y="1449715"/>
            <a:ext cx="5009112" cy="2017072"/>
            <a:chOff x="7015689" y="1449715"/>
            <a:chExt cx="5009112" cy="2017072"/>
          </a:xfrm>
        </p:grpSpPr>
        <p:pic>
          <p:nvPicPr>
            <p:cNvPr id="19" name="圖片 18">
              <a:extLst>
                <a:ext uri="{FF2B5EF4-FFF2-40B4-BE49-F238E27FC236}">
                  <a16:creationId xmlns:a16="http://schemas.microsoft.com/office/drawing/2014/main" id="{674C7D2A-518B-1943-939F-A40B3147B7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15689" y="1911587"/>
              <a:ext cx="1555200" cy="1555200"/>
            </a:xfrm>
            <a:prstGeom prst="rect">
              <a:avLst/>
            </a:prstGeom>
            <a:ln w="3175">
              <a:solidFill>
                <a:schemeClr val="tx1"/>
              </a:solidFill>
            </a:ln>
          </p:spPr>
        </p:pic>
        <p:pic>
          <p:nvPicPr>
            <p:cNvPr id="20" name="圖片 19">
              <a:extLst>
                <a:ext uri="{FF2B5EF4-FFF2-40B4-BE49-F238E27FC236}">
                  <a16:creationId xmlns:a16="http://schemas.microsoft.com/office/drawing/2014/main" id="{1733D2AE-3A04-BA47-9D25-3C54B55C70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29148" y="1911587"/>
              <a:ext cx="1555200" cy="1555200"/>
            </a:xfrm>
            <a:prstGeom prst="rect">
              <a:avLst/>
            </a:prstGeom>
            <a:ln w="3175">
              <a:solidFill>
                <a:schemeClr val="tx1"/>
              </a:solidFill>
            </a:ln>
          </p:spPr>
        </p:pic>
        <p:pic>
          <p:nvPicPr>
            <p:cNvPr id="21" name="圖片 20">
              <a:extLst>
                <a:ext uri="{FF2B5EF4-FFF2-40B4-BE49-F238E27FC236}">
                  <a16:creationId xmlns:a16="http://schemas.microsoft.com/office/drawing/2014/main" id="{7CCA8A9C-D0E8-8D48-9F78-FF448749FB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42607" y="1911587"/>
              <a:ext cx="1555200" cy="1555200"/>
            </a:xfrm>
            <a:prstGeom prst="rect">
              <a:avLst/>
            </a:prstGeom>
            <a:ln w="3175">
              <a:solidFill>
                <a:schemeClr val="tx1"/>
              </a:solidFill>
            </a:ln>
          </p:spPr>
        </p:pic>
        <p:sp>
          <p:nvSpPr>
            <p:cNvPr id="22" name="TextBox 6">
              <a:extLst>
                <a:ext uri="{FF2B5EF4-FFF2-40B4-BE49-F238E27FC236}">
                  <a16:creationId xmlns:a16="http://schemas.microsoft.com/office/drawing/2014/main" id="{2A85C711-1AC0-E24F-9B2B-722F0483227F}"/>
                </a:ext>
              </a:extLst>
            </p:cNvPr>
            <p:cNvSpPr txBox="1"/>
            <p:nvPr/>
          </p:nvSpPr>
          <p:spPr>
            <a:xfrm>
              <a:off x="7016699" y="1449715"/>
              <a:ext cx="5008102" cy="461665"/>
            </a:xfrm>
            <a:prstGeom prst="rect">
              <a:avLst/>
            </a:prstGeom>
            <a:noFill/>
          </p:spPr>
          <p:txBody>
            <a:bodyPr wrap="none" rtlCol="0">
              <a:spAutoFit/>
            </a:bodyPr>
            <a:lstStyle/>
            <a:p>
              <a:r>
                <a:rPr lang="en-US" sz="2400" dirty="0" err="1">
                  <a:latin typeface="Arial" panose="020B0604020202020204" pitchFamily="34" charset="0"/>
                  <a:cs typeface="Arial" panose="020B0604020202020204" pitchFamily="34" charset="0"/>
                </a:rPr>
                <a:t>CycleGAN</a:t>
              </a:r>
              <a:r>
                <a:rPr lang="en-US" sz="24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[Zhu </a:t>
              </a:r>
              <a:r>
                <a:rPr lang="en-US" sz="2000" i="1" dirty="0">
                  <a:latin typeface="Arial" panose="020B0604020202020204" pitchFamily="34" charset="0"/>
                  <a:cs typeface="Arial" panose="020B0604020202020204" pitchFamily="34" charset="0"/>
                </a:rPr>
                <a:t>et al</a:t>
              </a:r>
              <a:r>
                <a:rPr lang="en-US" sz="2000" dirty="0">
                  <a:latin typeface="Arial" panose="020B0604020202020204" pitchFamily="34" charset="0"/>
                  <a:cs typeface="Arial" panose="020B0604020202020204" pitchFamily="34" charset="0"/>
                </a:rPr>
                <a:t>. ICCV’17] </a:t>
              </a:r>
              <a:r>
                <a:rPr lang="en-US" sz="2400" dirty="0">
                  <a:latin typeface="Arial" panose="020B0604020202020204" pitchFamily="34" charset="0"/>
                  <a:cs typeface="Arial" panose="020B0604020202020204" pitchFamily="34" charset="0"/>
                </a:rPr>
                <a:t>+ noise</a:t>
              </a:r>
            </a:p>
          </p:txBody>
        </p:sp>
      </p:grpSp>
      <p:pic>
        <p:nvPicPr>
          <p:cNvPr id="23" name="Picture 18">
            <a:extLst>
              <a:ext uri="{FF2B5EF4-FFF2-40B4-BE49-F238E27FC236}">
                <a16:creationId xmlns:a16="http://schemas.microsoft.com/office/drawing/2014/main" id="{3EBF38C3-F55E-5848-9ED8-572E95E8FD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7663" y="2841974"/>
            <a:ext cx="1554480" cy="1554480"/>
          </a:xfrm>
          <a:prstGeom prst="rect">
            <a:avLst/>
          </a:prstGeom>
        </p:spPr>
      </p:pic>
      <p:cxnSp>
        <p:nvCxnSpPr>
          <p:cNvPr id="28" name="Straight Connector 9">
            <a:extLst>
              <a:ext uri="{FF2B5EF4-FFF2-40B4-BE49-F238E27FC236}">
                <a16:creationId xmlns:a16="http://schemas.microsoft.com/office/drawing/2014/main" id="{A5B5DE70-75C1-AE45-8D53-BC51B2EE3AF2}"/>
              </a:ext>
            </a:extLst>
          </p:cNvPr>
          <p:cNvCxnSpPr>
            <a:cxnSpLocks/>
          </p:cNvCxnSpPr>
          <p:nvPr/>
        </p:nvCxnSpPr>
        <p:spPr>
          <a:xfrm flipV="1">
            <a:off x="1808473" y="1662253"/>
            <a:ext cx="0" cy="41798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434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2B8000C-44B5-1740-AE4F-10193FD502F2}"/>
              </a:ext>
            </a:extLst>
          </p:cNvPr>
          <p:cNvSpPr>
            <a:spLocks noGrp="1"/>
          </p:cNvSpPr>
          <p:nvPr>
            <p:ph type="title"/>
          </p:nvPr>
        </p:nvSpPr>
        <p:spPr/>
        <p:txBody>
          <a:bodyPr/>
          <a:lstStyle/>
          <a:p>
            <a:r>
              <a:rPr kumimoji="1" lang="en-US" altLang="zh-TW" dirty="0"/>
              <a:t>Realism: User Study</a:t>
            </a:r>
            <a:endParaRPr kumimoji="1" lang="zh-TW" altLang="en-US" dirty="0"/>
          </a:p>
        </p:txBody>
      </p:sp>
      <p:sp>
        <p:nvSpPr>
          <p:cNvPr id="4" name="投影片編號版面配置區 3">
            <a:extLst>
              <a:ext uri="{FF2B5EF4-FFF2-40B4-BE49-F238E27FC236}">
                <a16:creationId xmlns:a16="http://schemas.microsoft.com/office/drawing/2014/main" id="{6B061A4D-82B1-DC42-B47E-C39935619A84}"/>
              </a:ext>
            </a:extLst>
          </p:cNvPr>
          <p:cNvSpPr>
            <a:spLocks noGrp="1"/>
          </p:cNvSpPr>
          <p:nvPr>
            <p:ph type="sldNum" sz="quarter" idx="12"/>
          </p:nvPr>
        </p:nvSpPr>
        <p:spPr/>
        <p:txBody>
          <a:bodyPr/>
          <a:lstStyle/>
          <a:p>
            <a:fld id="{8B53DFEC-A51D-C54B-AF5E-7470F20CC68B}" type="slidenum">
              <a:rPr kumimoji="1" lang="zh-TW" altLang="en-US" smtClean="0"/>
              <a:t>16</a:t>
            </a:fld>
            <a:endParaRPr kumimoji="1" lang="zh-TW" altLang="en-US"/>
          </a:p>
        </p:txBody>
      </p:sp>
      <p:grpSp>
        <p:nvGrpSpPr>
          <p:cNvPr id="34" name="群組 33">
            <a:extLst>
              <a:ext uri="{FF2B5EF4-FFF2-40B4-BE49-F238E27FC236}">
                <a16:creationId xmlns:a16="http://schemas.microsoft.com/office/drawing/2014/main" id="{68E37C33-310A-6943-8628-915B7354B3AE}"/>
              </a:ext>
            </a:extLst>
          </p:cNvPr>
          <p:cNvGrpSpPr/>
          <p:nvPr/>
        </p:nvGrpSpPr>
        <p:grpSpPr>
          <a:xfrm>
            <a:off x="1300100" y="1357075"/>
            <a:ext cx="4668134" cy="4760530"/>
            <a:chOff x="1300100" y="1357075"/>
            <a:chExt cx="4668134" cy="4760530"/>
          </a:xfrm>
        </p:grpSpPr>
        <p:graphicFrame>
          <p:nvGraphicFramePr>
            <p:cNvPr id="5" name="圖表 4">
              <a:extLst>
                <a:ext uri="{FF2B5EF4-FFF2-40B4-BE49-F238E27FC236}">
                  <a16:creationId xmlns:a16="http://schemas.microsoft.com/office/drawing/2014/main" id="{E16C87A8-3232-3C48-93EA-07B4D3981F39}"/>
                </a:ext>
              </a:extLst>
            </p:cNvPr>
            <p:cNvGraphicFramePr/>
            <p:nvPr>
              <p:extLst>
                <p:ext uri="{D42A27DB-BD31-4B8C-83A1-F6EECF244321}">
                  <p14:modId xmlns:p14="http://schemas.microsoft.com/office/powerpoint/2010/main" val="375859359"/>
                </p:ext>
              </p:extLst>
            </p:nvPr>
          </p:nvGraphicFramePr>
          <p:xfrm>
            <a:off x="1300100" y="1931971"/>
            <a:ext cx="4444717" cy="3917152"/>
          </p:xfrm>
          <a:graphic>
            <a:graphicData uri="http://schemas.openxmlformats.org/drawingml/2006/chart">
              <c:chart xmlns:c="http://schemas.openxmlformats.org/drawingml/2006/chart" xmlns:r="http://schemas.openxmlformats.org/officeDocument/2006/relationships" r:id="rId3"/>
            </a:graphicData>
          </a:graphic>
        </p:graphicFrame>
        <p:sp>
          <p:nvSpPr>
            <p:cNvPr id="23" name="文字方塊 22">
              <a:extLst>
                <a:ext uri="{FF2B5EF4-FFF2-40B4-BE49-F238E27FC236}">
                  <a16:creationId xmlns:a16="http://schemas.microsoft.com/office/drawing/2014/main" id="{6995F485-71A3-BD4C-B2B1-CDC9BFBC4406}"/>
                </a:ext>
              </a:extLst>
            </p:cNvPr>
            <p:cNvSpPr txBox="1"/>
            <p:nvPr/>
          </p:nvSpPr>
          <p:spPr>
            <a:xfrm flipH="1">
              <a:off x="3054492" y="5748273"/>
              <a:ext cx="1571021" cy="369332"/>
            </a:xfrm>
            <a:prstGeom prst="rect">
              <a:avLst/>
            </a:prstGeom>
            <a:noFill/>
          </p:spPr>
          <p:txBody>
            <a:bodyPr wrap="square" rtlCol="0">
              <a:spAutoFit/>
            </a:bodyPr>
            <a:lstStyle/>
            <a:p>
              <a:r>
                <a:rPr kumimoji="1" lang="en-US" altLang="zh-TW" b="1" dirty="0">
                  <a:solidFill>
                    <a:srgbClr val="FF0000"/>
                  </a:solidFill>
                  <a:latin typeface="Times New Roman" charset="0"/>
                  <a:ea typeface="Times New Roman" charset="0"/>
                  <a:cs typeface="Times New Roman" charset="0"/>
                </a:rPr>
                <a:t>DRIT (ours)</a:t>
              </a:r>
              <a:endParaRPr kumimoji="1" lang="zh-TW" altLang="en-US" b="1" dirty="0">
                <a:solidFill>
                  <a:srgbClr val="FF0000"/>
                </a:solidFill>
                <a:latin typeface="Times New Roman" charset="0"/>
                <a:ea typeface="Times New Roman" charset="0"/>
                <a:cs typeface="Times New Roman" charset="0"/>
              </a:endParaRPr>
            </a:p>
          </p:txBody>
        </p:sp>
        <p:sp>
          <p:nvSpPr>
            <p:cNvPr id="24" name="文字方塊 23">
              <a:extLst>
                <a:ext uri="{FF2B5EF4-FFF2-40B4-BE49-F238E27FC236}">
                  <a16:creationId xmlns:a16="http://schemas.microsoft.com/office/drawing/2014/main" id="{9847F27E-44C3-614F-9D98-8AFEB5531AC2}"/>
                </a:ext>
              </a:extLst>
            </p:cNvPr>
            <p:cNvSpPr txBox="1"/>
            <p:nvPr/>
          </p:nvSpPr>
          <p:spPr>
            <a:xfrm flipH="1">
              <a:off x="2040542" y="1357075"/>
              <a:ext cx="1799460" cy="707886"/>
            </a:xfrm>
            <a:prstGeom prst="rect">
              <a:avLst/>
            </a:prstGeom>
            <a:noFill/>
          </p:spPr>
          <p:txBody>
            <a:bodyPr wrap="square" rtlCol="0">
              <a:spAutoFit/>
            </a:bodyPr>
            <a:lstStyle/>
            <a:p>
              <a:r>
                <a:rPr kumimoji="1" lang="en-US" altLang="zh-TW" sz="2000" b="1" dirty="0">
                  <a:latin typeface="Times New Roman" charset="0"/>
                  <a:ea typeface="Times New Roman" charset="0"/>
                  <a:cs typeface="Times New Roman" charset="0"/>
                </a:rPr>
                <a:t>Cycle/</a:t>
              </a:r>
            </a:p>
            <a:p>
              <a:r>
                <a:rPr kumimoji="1" lang="en-US" altLang="zh-TW" sz="2000" b="1" dirty="0">
                  <a:latin typeface="Times New Roman" charset="0"/>
                  <a:ea typeface="Times New Roman" charset="0"/>
                  <a:cs typeface="Times New Roman" charset="0"/>
                </a:rPr>
                <a:t>Bicycle</a:t>
              </a:r>
              <a:endParaRPr kumimoji="1" lang="zh-TW" altLang="en-US" sz="2000" b="1" dirty="0">
                <a:latin typeface="Times New Roman" charset="0"/>
                <a:ea typeface="Times New Roman" charset="0"/>
                <a:cs typeface="Times New Roman" charset="0"/>
              </a:endParaRPr>
            </a:p>
          </p:txBody>
        </p:sp>
        <p:sp>
          <p:nvSpPr>
            <p:cNvPr id="27" name="文字方塊 26">
              <a:extLst>
                <a:ext uri="{FF2B5EF4-FFF2-40B4-BE49-F238E27FC236}">
                  <a16:creationId xmlns:a16="http://schemas.microsoft.com/office/drawing/2014/main" id="{FAE15C90-C943-A141-9DB2-E5945407E133}"/>
                </a:ext>
              </a:extLst>
            </p:cNvPr>
            <p:cNvSpPr txBox="1"/>
            <p:nvPr/>
          </p:nvSpPr>
          <p:spPr>
            <a:xfrm flipH="1">
              <a:off x="3324319" y="1664851"/>
              <a:ext cx="864814" cy="400110"/>
            </a:xfrm>
            <a:prstGeom prst="rect">
              <a:avLst/>
            </a:prstGeom>
            <a:noFill/>
          </p:spPr>
          <p:txBody>
            <a:bodyPr wrap="square" rtlCol="0">
              <a:spAutoFit/>
            </a:bodyPr>
            <a:lstStyle/>
            <a:p>
              <a:r>
                <a:rPr kumimoji="1" lang="en-US" altLang="zh-TW" sz="2000" b="1" dirty="0">
                  <a:latin typeface="Times New Roman" charset="0"/>
                  <a:ea typeface="Times New Roman" charset="0"/>
                  <a:cs typeface="Times New Roman" charset="0"/>
                </a:rPr>
                <a:t>UNIT</a:t>
              </a:r>
              <a:endParaRPr kumimoji="1" lang="zh-TW" altLang="en-US" sz="2000" b="1" dirty="0">
                <a:latin typeface="Times New Roman" charset="0"/>
                <a:ea typeface="Times New Roman" charset="0"/>
                <a:cs typeface="Times New Roman" charset="0"/>
              </a:endParaRPr>
            </a:p>
          </p:txBody>
        </p:sp>
        <p:sp>
          <p:nvSpPr>
            <p:cNvPr id="28" name="文字方塊 27">
              <a:extLst>
                <a:ext uri="{FF2B5EF4-FFF2-40B4-BE49-F238E27FC236}">
                  <a16:creationId xmlns:a16="http://schemas.microsoft.com/office/drawing/2014/main" id="{1DC659AF-E366-C840-83BA-6BEAF6CD1205}"/>
                </a:ext>
              </a:extLst>
            </p:cNvPr>
            <p:cNvSpPr txBox="1"/>
            <p:nvPr/>
          </p:nvSpPr>
          <p:spPr>
            <a:xfrm flipH="1">
              <a:off x="4388774" y="1664851"/>
              <a:ext cx="1579460" cy="400110"/>
            </a:xfrm>
            <a:prstGeom prst="rect">
              <a:avLst/>
            </a:prstGeom>
            <a:noFill/>
          </p:spPr>
          <p:txBody>
            <a:bodyPr wrap="square" rtlCol="0">
              <a:spAutoFit/>
            </a:bodyPr>
            <a:lstStyle/>
            <a:p>
              <a:r>
                <a:rPr kumimoji="1" lang="en-US" altLang="zh-TW" sz="2000" b="1" dirty="0" err="1">
                  <a:latin typeface="Times New Roman" charset="0"/>
                  <a:ea typeface="Times New Roman" charset="0"/>
                  <a:cs typeface="Times New Roman" charset="0"/>
                </a:rPr>
                <a:t>CycleGAN</a:t>
              </a:r>
              <a:r>
                <a:rPr kumimoji="1" lang="en-US" altLang="zh-TW" sz="2000" b="1" dirty="0">
                  <a:latin typeface="Times New Roman" charset="0"/>
                  <a:ea typeface="Times New Roman" charset="0"/>
                  <a:cs typeface="Times New Roman" charset="0"/>
                </a:rPr>
                <a:t> </a:t>
              </a:r>
              <a:endParaRPr kumimoji="1" lang="zh-TW" altLang="en-US" sz="2000" b="1" dirty="0">
                <a:latin typeface="Times New Roman" charset="0"/>
                <a:ea typeface="Times New Roman" charset="0"/>
                <a:cs typeface="Times New Roman" charset="0"/>
              </a:endParaRPr>
            </a:p>
          </p:txBody>
        </p:sp>
      </p:grpSp>
      <p:grpSp>
        <p:nvGrpSpPr>
          <p:cNvPr id="9" name="群組 8">
            <a:extLst>
              <a:ext uri="{FF2B5EF4-FFF2-40B4-BE49-F238E27FC236}">
                <a16:creationId xmlns:a16="http://schemas.microsoft.com/office/drawing/2014/main" id="{00FE715C-45F5-1042-AB38-458B6B552FA1}"/>
              </a:ext>
            </a:extLst>
          </p:cNvPr>
          <p:cNvGrpSpPr/>
          <p:nvPr/>
        </p:nvGrpSpPr>
        <p:grpSpPr>
          <a:xfrm>
            <a:off x="6171018" y="1597284"/>
            <a:ext cx="5203329" cy="4858875"/>
            <a:chOff x="6171018" y="1597284"/>
            <a:chExt cx="5203329" cy="4858875"/>
          </a:xfrm>
        </p:grpSpPr>
        <p:graphicFrame>
          <p:nvGraphicFramePr>
            <p:cNvPr id="6" name="圖表 5">
              <a:extLst>
                <a:ext uri="{FF2B5EF4-FFF2-40B4-BE49-F238E27FC236}">
                  <a16:creationId xmlns:a16="http://schemas.microsoft.com/office/drawing/2014/main" id="{D41DEEF1-709D-9141-8EFC-65BB10794361}"/>
                </a:ext>
              </a:extLst>
            </p:cNvPr>
            <p:cNvGraphicFramePr/>
            <p:nvPr>
              <p:extLst>
                <p:ext uri="{D42A27DB-BD31-4B8C-83A1-F6EECF244321}">
                  <p14:modId xmlns:p14="http://schemas.microsoft.com/office/powerpoint/2010/main" val="30051741"/>
                </p:ext>
              </p:extLst>
            </p:nvPr>
          </p:nvGraphicFramePr>
          <p:xfrm>
            <a:off x="6171018" y="1939856"/>
            <a:ext cx="4844852" cy="3909267"/>
          </p:xfrm>
          <a:graphic>
            <a:graphicData uri="http://schemas.openxmlformats.org/drawingml/2006/chart">
              <c:chart xmlns:c="http://schemas.openxmlformats.org/drawingml/2006/chart" xmlns:r="http://schemas.openxmlformats.org/officeDocument/2006/relationships" r:id="rId4"/>
            </a:graphicData>
          </a:graphic>
        </p:graphicFrame>
        <p:sp>
          <p:nvSpPr>
            <p:cNvPr id="29" name="文字方塊 28">
              <a:extLst>
                <a:ext uri="{FF2B5EF4-FFF2-40B4-BE49-F238E27FC236}">
                  <a16:creationId xmlns:a16="http://schemas.microsoft.com/office/drawing/2014/main" id="{0057FE4C-E9DA-2940-A748-024FFAB8B75B}"/>
                </a:ext>
              </a:extLst>
            </p:cNvPr>
            <p:cNvSpPr txBox="1"/>
            <p:nvPr/>
          </p:nvSpPr>
          <p:spPr>
            <a:xfrm flipH="1">
              <a:off x="8170716" y="1597284"/>
              <a:ext cx="1571020" cy="400110"/>
            </a:xfrm>
            <a:prstGeom prst="rect">
              <a:avLst/>
            </a:prstGeom>
            <a:noFill/>
          </p:spPr>
          <p:txBody>
            <a:bodyPr wrap="square" rtlCol="0">
              <a:spAutoFit/>
            </a:bodyPr>
            <a:lstStyle/>
            <a:p>
              <a:r>
                <a:rPr kumimoji="1" lang="en-US" altLang="zh-TW" sz="2000" b="1" dirty="0">
                  <a:latin typeface="Times New Roman" charset="0"/>
                  <a:ea typeface="Times New Roman" charset="0"/>
                  <a:cs typeface="Times New Roman" charset="0"/>
                </a:rPr>
                <a:t>Real images</a:t>
              </a:r>
              <a:endParaRPr kumimoji="1" lang="zh-TW" altLang="en-US" sz="2000" b="1" dirty="0">
                <a:latin typeface="Times New Roman" charset="0"/>
                <a:ea typeface="Times New Roman" charset="0"/>
                <a:cs typeface="Times New Roman" charset="0"/>
              </a:endParaRPr>
            </a:p>
          </p:txBody>
        </p:sp>
        <p:sp>
          <p:nvSpPr>
            <p:cNvPr id="30" name="文字方塊 29">
              <a:extLst>
                <a:ext uri="{FF2B5EF4-FFF2-40B4-BE49-F238E27FC236}">
                  <a16:creationId xmlns:a16="http://schemas.microsoft.com/office/drawing/2014/main" id="{6EE4E04F-4B86-D94E-8A34-D5B8C54FA377}"/>
                </a:ext>
              </a:extLst>
            </p:cNvPr>
            <p:cNvSpPr txBox="1"/>
            <p:nvPr/>
          </p:nvSpPr>
          <p:spPr>
            <a:xfrm flipH="1">
              <a:off x="6804862" y="5748273"/>
              <a:ext cx="828390" cy="400110"/>
            </a:xfrm>
            <a:prstGeom prst="rect">
              <a:avLst/>
            </a:prstGeom>
            <a:noFill/>
          </p:spPr>
          <p:txBody>
            <a:bodyPr wrap="square" rtlCol="0">
              <a:spAutoFit/>
            </a:bodyPr>
            <a:lstStyle/>
            <a:p>
              <a:r>
                <a:rPr kumimoji="1" lang="en-US" altLang="zh-TW" sz="2000" b="1" dirty="0">
                  <a:solidFill>
                    <a:srgbClr val="FF0000"/>
                  </a:solidFill>
                  <a:latin typeface="Times New Roman" charset="0"/>
                  <a:ea typeface="Times New Roman" charset="0"/>
                  <a:cs typeface="Times New Roman" charset="0"/>
                </a:rPr>
                <a:t>DRIT</a:t>
              </a:r>
              <a:r>
                <a:rPr kumimoji="1" lang="en-US" altLang="zh-TW" sz="2000" b="1" dirty="0">
                  <a:latin typeface="Times New Roman" charset="0"/>
                  <a:ea typeface="Times New Roman" charset="0"/>
                  <a:cs typeface="Times New Roman" charset="0"/>
                </a:rPr>
                <a:t> </a:t>
              </a:r>
              <a:endParaRPr kumimoji="1" lang="zh-TW" altLang="en-US" sz="2000" b="1" dirty="0">
                <a:latin typeface="Times New Roman" charset="0"/>
                <a:ea typeface="Times New Roman" charset="0"/>
                <a:cs typeface="Times New Roman" charset="0"/>
              </a:endParaRPr>
            </a:p>
          </p:txBody>
        </p:sp>
        <p:sp>
          <p:nvSpPr>
            <p:cNvPr id="31" name="文字方塊 30">
              <a:extLst>
                <a:ext uri="{FF2B5EF4-FFF2-40B4-BE49-F238E27FC236}">
                  <a16:creationId xmlns:a16="http://schemas.microsoft.com/office/drawing/2014/main" id="{54F7703C-3C5D-174C-9BF3-76B05A672CBE}"/>
                </a:ext>
              </a:extLst>
            </p:cNvPr>
            <p:cNvSpPr txBox="1"/>
            <p:nvPr/>
          </p:nvSpPr>
          <p:spPr>
            <a:xfrm flipH="1">
              <a:off x="7417154" y="5748273"/>
              <a:ext cx="1799460" cy="707886"/>
            </a:xfrm>
            <a:prstGeom prst="rect">
              <a:avLst/>
            </a:prstGeom>
            <a:noFill/>
          </p:spPr>
          <p:txBody>
            <a:bodyPr wrap="square" rtlCol="0">
              <a:spAutoFit/>
            </a:bodyPr>
            <a:lstStyle/>
            <a:p>
              <a:pPr algn="ctr"/>
              <a:r>
                <a:rPr kumimoji="1" lang="en-US" altLang="zh-TW" sz="2000" b="1" dirty="0">
                  <a:latin typeface="Times New Roman" charset="0"/>
                  <a:ea typeface="Times New Roman" charset="0"/>
                  <a:cs typeface="Times New Roman" charset="0"/>
                </a:rPr>
                <a:t>Cycle/</a:t>
              </a:r>
            </a:p>
            <a:p>
              <a:pPr algn="ctr"/>
              <a:r>
                <a:rPr kumimoji="1" lang="en-US" altLang="zh-TW" sz="2000" b="1" dirty="0">
                  <a:latin typeface="Times New Roman" charset="0"/>
                  <a:ea typeface="Times New Roman" charset="0"/>
                  <a:cs typeface="Times New Roman" charset="0"/>
                </a:rPr>
                <a:t>Bicycle</a:t>
              </a:r>
              <a:endParaRPr kumimoji="1" lang="zh-TW" altLang="en-US" sz="2000" b="1" dirty="0">
                <a:latin typeface="Times New Roman" charset="0"/>
                <a:ea typeface="Times New Roman" charset="0"/>
                <a:cs typeface="Times New Roman" charset="0"/>
              </a:endParaRPr>
            </a:p>
          </p:txBody>
        </p:sp>
        <p:sp>
          <p:nvSpPr>
            <p:cNvPr id="32" name="文字方塊 31">
              <a:extLst>
                <a:ext uri="{FF2B5EF4-FFF2-40B4-BE49-F238E27FC236}">
                  <a16:creationId xmlns:a16="http://schemas.microsoft.com/office/drawing/2014/main" id="{241394A0-A34F-4245-A041-43A13767F854}"/>
                </a:ext>
              </a:extLst>
            </p:cNvPr>
            <p:cNvSpPr txBox="1"/>
            <p:nvPr/>
          </p:nvSpPr>
          <p:spPr>
            <a:xfrm flipH="1">
              <a:off x="8927268" y="5748273"/>
              <a:ext cx="864814" cy="400110"/>
            </a:xfrm>
            <a:prstGeom prst="rect">
              <a:avLst/>
            </a:prstGeom>
            <a:noFill/>
          </p:spPr>
          <p:txBody>
            <a:bodyPr wrap="square" rtlCol="0">
              <a:spAutoFit/>
            </a:bodyPr>
            <a:lstStyle/>
            <a:p>
              <a:r>
                <a:rPr kumimoji="1" lang="en-US" altLang="zh-TW" sz="2000" b="1" dirty="0">
                  <a:latin typeface="Times New Roman" charset="0"/>
                  <a:ea typeface="Times New Roman" charset="0"/>
                  <a:cs typeface="Times New Roman" charset="0"/>
                </a:rPr>
                <a:t>UNIT</a:t>
              </a:r>
              <a:endParaRPr kumimoji="1" lang="zh-TW" altLang="en-US" sz="2000" b="1" dirty="0">
                <a:latin typeface="Times New Roman" charset="0"/>
                <a:ea typeface="Times New Roman" charset="0"/>
                <a:cs typeface="Times New Roman" charset="0"/>
              </a:endParaRPr>
            </a:p>
          </p:txBody>
        </p:sp>
        <p:sp>
          <p:nvSpPr>
            <p:cNvPr id="33" name="文字方塊 32">
              <a:extLst>
                <a:ext uri="{FF2B5EF4-FFF2-40B4-BE49-F238E27FC236}">
                  <a16:creationId xmlns:a16="http://schemas.microsoft.com/office/drawing/2014/main" id="{FDB1CCDE-5D44-2547-9A9B-E74466ED9C3E}"/>
                </a:ext>
              </a:extLst>
            </p:cNvPr>
            <p:cNvSpPr txBox="1"/>
            <p:nvPr/>
          </p:nvSpPr>
          <p:spPr>
            <a:xfrm flipH="1">
              <a:off x="9794887" y="5748273"/>
              <a:ext cx="1579460" cy="400110"/>
            </a:xfrm>
            <a:prstGeom prst="rect">
              <a:avLst/>
            </a:prstGeom>
            <a:noFill/>
          </p:spPr>
          <p:txBody>
            <a:bodyPr wrap="square" rtlCol="0">
              <a:spAutoFit/>
            </a:bodyPr>
            <a:lstStyle/>
            <a:p>
              <a:r>
                <a:rPr kumimoji="1" lang="en-US" altLang="zh-TW" sz="2000" b="1" dirty="0" err="1">
                  <a:latin typeface="Times New Roman" charset="0"/>
                  <a:ea typeface="Times New Roman" charset="0"/>
                  <a:cs typeface="Times New Roman" charset="0"/>
                </a:rPr>
                <a:t>CycleGAN</a:t>
              </a:r>
              <a:r>
                <a:rPr kumimoji="1" lang="en-US" altLang="zh-TW" sz="2000" b="1" dirty="0">
                  <a:latin typeface="Times New Roman" charset="0"/>
                  <a:ea typeface="Times New Roman" charset="0"/>
                  <a:cs typeface="Times New Roman" charset="0"/>
                </a:rPr>
                <a:t> </a:t>
              </a:r>
              <a:endParaRPr kumimoji="1" lang="zh-TW" altLang="en-US" sz="2000" b="1" dirty="0">
                <a:latin typeface="Times New Roman" charset="0"/>
                <a:ea typeface="Times New Roman" charset="0"/>
                <a:cs typeface="Times New Roman" charset="0"/>
              </a:endParaRPr>
            </a:p>
          </p:txBody>
        </p:sp>
      </p:grpSp>
    </p:spTree>
    <p:extLst>
      <p:ext uri="{BB962C8B-B14F-4D97-AF65-F5344CB8AC3E}">
        <p14:creationId xmlns:p14="http://schemas.microsoft.com/office/powerpoint/2010/main" val="149308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CA874C9-3E33-EF42-A2E9-D7AF76BD7E44}"/>
              </a:ext>
            </a:extLst>
          </p:cNvPr>
          <p:cNvSpPr>
            <a:spLocks noGrp="1"/>
          </p:cNvSpPr>
          <p:nvPr>
            <p:ph type="title"/>
          </p:nvPr>
        </p:nvSpPr>
        <p:spPr/>
        <p:txBody>
          <a:bodyPr/>
          <a:lstStyle/>
          <a:p>
            <a:r>
              <a:rPr kumimoji="1" lang="en-US" altLang="zh-TW" dirty="0"/>
              <a:t>Diversity</a:t>
            </a:r>
            <a:endParaRPr kumimoji="1" lang="zh-TW" altLang="en-US" dirty="0"/>
          </a:p>
        </p:txBody>
      </p:sp>
      <p:sp>
        <p:nvSpPr>
          <p:cNvPr id="3" name="內容版面配置區 2">
            <a:extLst>
              <a:ext uri="{FF2B5EF4-FFF2-40B4-BE49-F238E27FC236}">
                <a16:creationId xmlns:a16="http://schemas.microsoft.com/office/drawing/2014/main" id="{E5657486-0638-1D42-A7A6-6971E41DC388}"/>
              </a:ext>
            </a:extLst>
          </p:cNvPr>
          <p:cNvSpPr>
            <a:spLocks noGrp="1"/>
          </p:cNvSpPr>
          <p:nvPr>
            <p:ph idx="1"/>
          </p:nvPr>
        </p:nvSpPr>
        <p:spPr/>
        <p:txBody>
          <a:bodyPr/>
          <a:lstStyle/>
          <a:p>
            <a:r>
              <a:rPr kumimoji="1" lang="en-US" altLang="zh-TW" dirty="0"/>
              <a:t>LPIPS metric [Zhang </a:t>
            </a:r>
            <a:r>
              <a:rPr kumimoji="1" lang="en-US" altLang="zh-TW" i="1" dirty="0"/>
              <a:t>et al. </a:t>
            </a:r>
            <a:r>
              <a:rPr kumimoji="1" lang="en-US" altLang="zh-TW" dirty="0"/>
              <a:t>2018]</a:t>
            </a:r>
          </a:p>
        </p:txBody>
      </p:sp>
      <p:sp>
        <p:nvSpPr>
          <p:cNvPr id="4" name="投影片編號版面配置區 3">
            <a:extLst>
              <a:ext uri="{FF2B5EF4-FFF2-40B4-BE49-F238E27FC236}">
                <a16:creationId xmlns:a16="http://schemas.microsoft.com/office/drawing/2014/main" id="{D4A57926-1439-C643-AB34-51D25B498B54}"/>
              </a:ext>
            </a:extLst>
          </p:cNvPr>
          <p:cNvSpPr>
            <a:spLocks noGrp="1"/>
          </p:cNvSpPr>
          <p:nvPr>
            <p:ph type="sldNum" sz="quarter" idx="12"/>
          </p:nvPr>
        </p:nvSpPr>
        <p:spPr/>
        <p:txBody>
          <a:bodyPr/>
          <a:lstStyle/>
          <a:p>
            <a:fld id="{8B53DFEC-A51D-C54B-AF5E-7470F20CC68B}" type="slidenum">
              <a:rPr kumimoji="1" lang="zh-TW" altLang="en-US" smtClean="0"/>
              <a:t>17</a:t>
            </a:fld>
            <a:endParaRPr kumimoji="1" lang="zh-TW" altLang="en-US"/>
          </a:p>
        </p:txBody>
      </p:sp>
      <p:grpSp>
        <p:nvGrpSpPr>
          <p:cNvPr id="7" name="群組 6">
            <a:extLst>
              <a:ext uri="{FF2B5EF4-FFF2-40B4-BE49-F238E27FC236}">
                <a16:creationId xmlns:a16="http://schemas.microsoft.com/office/drawing/2014/main" id="{62CCDB83-120D-2844-B14B-0EC494DA171A}"/>
              </a:ext>
            </a:extLst>
          </p:cNvPr>
          <p:cNvGrpSpPr/>
          <p:nvPr/>
        </p:nvGrpSpPr>
        <p:grpSpPr>
          <a:xfrm>
            <a:off x="2534797" y="2255963"/>
            <a:ext cx="7172030" cy="3459037"/>
            <a:chOff x="2534797" y="2255963"/>
            <a:chExt cx="7172030" cy="3459037"/>
          </a:xfrm>
        </p:grpSpPr>
        <p:pic>
          <p:nvPicPr>
            <p:cNvPr id="6" name="圖片 5">
              <a:extLst>
                <a:ext uri="{FF2B5EF4-FFF2-40B4-BE49-F238E27FC236}">
                  <a16:creationId xmlns:a16="http://schemas.microsoft.com/office/drawing/2014/main" id="{4320DCDD-D374-7747-8317-81C6CB7592A0}"/>
                </a:ext>
              </a:extLst>
            </p:cNvPr>
            <p:cNvPicPr>
              <a:picLocks noChangeAspect="1"/>
            </p:cNvPicPr>
            <p:nvPr/>
          </p:nvPicPr>
          <p:blipFill>
            <a:blip r:embed="rId3"/>
            <a:stretch>
              <a:fillRect/>
            </a:stretch>
          </p:blipFill>
          <p:spPr>
            <a:xfrm>
              <a:off x="2534797" y="2255963"/>
              <a:ext cx="7122406" cy="3459037"/>
            </a:xfrm>
            <a:prstGeom prst="rect">
              <a:avLst/>
            </a:prstGeom>
          </p:spPr>
        </p:pic>
        <p:pic>
          <p:nvPicPr>
            <p:cNvPr id="5" name="圖片 4">
              <a:extLst>
                <a:ext uri="{FF2B5EF4-FFF2-40B4-BE49-F238E27FC236}">
                  <a16:creationId xmlns:a16="http://schemas.microsoft.com/office/drawing/2014/main" id="{582D9419-2238-9640-89CE-2CCA14B3426D}"/>
                </a:ext>
              </a:extLst>
            </p:cNvPr>
            <p:cNvPicPr>
              <a:picLocks noChangeAspect="1"/>
            </p:cNvPicPr>
            <p:nvPr/>
          </p:nvPicPr>
          <p:blipFill>
            <a:blip r:embed="rId4"/>
            <a:stretch>
              <a:fillRect/>
            </a:stretch>
          </p:blipFill>
          <p:spPr>
            <a:xfrm>
              <a:off x="9186827" y="2400298"/>
              <a:ext cx="520000" cy="468000"/>
            </a:xfrm>
            <a:prstGeom prst="rect">
              <a:avLst/>
            </a:prstGeom>
          </p:spPr>
        </p:pic>
      </p:grpSp>
    </p:spTree>
    <p:extLst>
      <p:ext uri="{BB962C8B-B14F-4D97-AF65-F5344CB8AC3E}">
        <p14:creationId xmlns:p14="http://schemas.microsoft.com/office/powerpoint/2010/main" val="1557333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4CD9C5F-B832-1D47-895D-5070241D35C3}"/>
              </a:ext>
            </a:extLst>
          </p:cNvPr>
          <p:cNvSpPr>
            <a:spLocks noGrp="1"/>
          </p:cNvSpPr>
          <p:nvPr>
            <p:ph type="title"/>
          </p:nvPr>
        </p:nvSpPr>
        <p:spPr/>
        <p:txBody>
          <a:bodyPr/>
          <a:lstStyle/>
          <a:p>
            <a:r>
              <a:rPr kumimoji="1" lang="en-US" altLang="zh-TW" dirty="0"/>
              <a:t>Without Content Discriminator</a:t>
            </a:r>
            <a:endParaRPr kumimoji="1" lang="zh-TW" altLang="en-US" dirty="0"/>
          </a:p>
        </p:txBody>
      </p:sp>
      <p:sp>
        <p:nvSpPr>
          <p:cNvPr id="4" name="投影片編號版面配置區 3">
            <a:extLst>
              <a:ext uri="{FF2B5EF4-FFF2-40B4-BE49-F238E27FC236}">
                <a16:creationId xmlns:a16="http://schemas.microsoft.com/office/drawing/2014/main" id="{EC664A77-61EF-1C44-BD80-A02E85A14ED4}"/>
              </a:ext>
            </a:extLst>
          </p:cNvPr>
          <p:cNvSpPr>
            <a:spLocks noGrp="1"/>
          </p:cNvSpPr>
          <p:nvPr>
            <p:ph type="sldNum" sz="quarter" idx="12"/>
          </p:nvPr>
        </p:nvSpPr>
        <p:spPr/>
        <p:txBody>
          <a:bodyPr/>
          <a:lstStyle/>
          <a:p>
            <a:fld id="{8B53DFEC-A51D-C54B-AF5E-7470F20CC68B}" type="slidenum">
              <a:rPr kumimoji="1" lang="zh-TW" altLang="en-US" smtClean="0"/>
              <a:t>18</a:t>
            </a:fld>
            <a:endParaRPr kumimoji="1" lang="zh-TW" altLang="en-US"/>
          </a:p>
        </p:txBody>
      </p:sp>
      <p:grpSp>
        <p:nvGrpSpPr>
          <p:cNvPr id="39" name="群組 38">
            <a:extLst>
              <a:ext uri="{FF2B5EF4-FFF2-40B4-BE49-F238E27FC236}">
                <a16:creationId xmlns:a16="http://schemas.microsoft.com/office/drawing/2014/main" id="{46C281B4-6B6C-3F43-86C8-05521B91D948}"/>
              </a:ext>
            </a:extLst>
          </p:cNvPr>
          <p:cNvGrpSpPr/>
          <p:nvPr/>
        </p:nvGrpSpPr>
        <p:grpSpPr>
          <a:xfrm>
            <a:off x="774638" y="1449714"/>
            <a:ext cx="5030381" cy="4392050"/>
            <a:chOff x="774638" y="1449714"/>
            <a:chExt cx="5030381" cy="4392050"/>
          </a:xfrm>
        </p:grpSpPr>
        <p:grpSp>
          <p:nvGrpSpPr>
            <p:cNvPr id="5" name="群組 4">
              <a:extLst>
                <a:ext uri="{FF2B5EF4-FFF2-40B4-BE49-F238E27FC236}">
                  <a16:creationId xmlns:a16="http://schemas.microsoft.com/office/drawing/2014/main" id="{F3C8B6A8-DE61-BD4A-905E-A1F931693A32}"/>
                </a:ext>
              </a:extLst>
            </p:cNvPr>
            <p:cNvGrpSpPr/>
            <p:nvPr/>
          </p:nvGrpSpPr>
          <p:grpSpPr>
            <a:xfrm>
              <a:off x="774638" y="1449714"/>
              <a:ext cx="4982120" cy="2017073"/>
              <a:chOff x="1874229" y="1449714"/>
              <a:chExt cx="4982120" cy="2017073"/>
            </a:xfrm>
          </p:grpSpPr>
          <p:sp>
            <p:nvSpPr>
              <p:cNvPr id="6" name="TextBox 4">
                <a:extLst>
                  <a:ext uri="{FF2B5EF4-FFF2-40B4-BE49-F238E27FC236}">
                    <a16:creationId xmlns:a16="http://schemas.microsoft.com/office/drawing/2014/main" id="{BFAE7B40-99ED-1747-B764-668D2B2BC8F8}"/>
                  </a:ext>
                </a:extLst>
              </p:cNvPr>
              <p:cNvSpPr txBox="1"/>
              <p:nvPr/>
            </p:nvSpPr>
            <p:spPr>
              <a:xfrm>
                <a:off x="3971411" y="1449714"/>
                <a:ext cx="851515"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Ours</a:t>
                </a:r>
              </a:p>
            </p:txBody>
          </p:sp>
          <p:pic>
            <p:nvPicPr>
              <p:cNvPr id="7" name="Picture 38">
                <a:extLst>
                  <a:ext uri="{FF2B5EF4-FFF2-40B4-BE49-F238E27FC236}">
                    <a16:creationId xmlns:a16="http://schemas.microsoft.com/office/drawing/2014/main" id="{74298576-43CF-F249-AE7B-87CC41B135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4229" y="1912307"/>
                <a:ext cx="1554480" cy="1554480"/>
              </a:xfrm>
              <a:prstGeom prst="rect">
                <a:avLst/>
              </a:prstGeom>
            </p:spPr>
          </p:pic>
          <p:pic>
            <p:nvPicPr>
              <p:cNvPr id="8" name="Picture 45">
                <a:extLst>
                  <a:ext uri="{FF2B5EF4-FFF2-40B4-BE49-F238E27FC236}">
                    <a16:creationId xmlns:a16="http://schemas.microsoft.com/office/drawing/2014/main" id="{59316F9A-B317-4949-9765-5D9EEA12FF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1869" y="1912307"/>
                <a:ext cx="1554480" cy="1554480"/>
              </a:xfrm>
              <a:prstGeom prst="rect">
                <a:avLst/>
              </a:prstGeom>
            </p:spPr>
          </p:pic>
          <p:pic>
            <p:nvPicPr>
              <p:cNvPr id="9" name="Picture 47">
                <a:extLst>
                  <a:ext uri="{FF2B5EF4-FFF2-40B4-BE49-F238E27FC236}">
                    <a16:creationId xmlns:a16="http://schemas.microsoft.com/office/drawing/2014/main" id="{CEBC4722-5A86-D848-9A4A-373C7D89EA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8049" y="1912307"/>
                <a:ext cx="1554480" cy="1554480"/>
              </a:xfrm>
              <a:prstGeom prst="rect">
                <a:avLst/>
              </a:prstGeom>
            </p:spPr>
          </p:pic>
        </p:grpSp>
        <p:grpSp>
          <p:nvGrpSpPr>
            <p:cNvPr id="10" name="群組 9">
              <a:extLst>
                <a:ext uri="{FF2B5EF4-FFF2-40B4-BE49-F238E27FC236}">
                  <a16:creationId xmlns:a16="http://schemas.microsoft.com/office/drawing/2014/main" id="{37B78EFF-2346-AA4A-866A-F800D248BAC1}"/>
                </a:ext>
              </a:extLst>
            </p:cNvPr>
            <p:cNvGrpSpPr/>
            <p:nvPr/>
          </p:nvGrpSpPr>
          <p:grpSpPr>
            <a:xfrm>
              <a:off x="774638" y="3797041"/>
              <a:ext cx="5030381" cy="2044723"/>
              <a:chOff x="1874229" y="3797041"/>
              <a:chExt cx="5030381" cy="2044723"/>
            </a:xfrm>
          </p:grpSpPr>
          <mc:AlternateContent xmlns:mc="http://schemas.openxmlformats.org/markup-compatibility/2006" xmlns:a14="http://schemas.microsoft.com/office/drawing/2010/main">
            <mc:Choice Requires="a14">
              <p:sp>
                <p:nvSpPr>
                  <p:cNvPr id="11" name="TextBox 5">
                    <a:extLst>
                      <a:ext uri="{FF2B5EF4-FFF2-40B4-BE49-F238E27FC236}">
                        <a16:creationId xmlns:a16="http://schemas.microsoft.com/office/drawing/2014/main" id="{1507A17C-444B-7044-9ED9-8859AAEFFB0D}"/>
                      </a:ext>
                    </a:extLst>
                  </p:cNvPr>
                  <p:cNvSpPr txBox="1"/>
                  <p:nvPr/>
                </p:nvSpPr>
                <p:spPr>
                  <a:xfrm>
                    <a:off x="1925747" y="5378880"/>
                    <a:ext cx="4978863" cy="462884"/>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Ours w/o content discriminator </a:t>
                    </a:r>
                    <a14:m>
                      <m:oMath xmlns:m="http://schemas.openxmlformats.org/officeDocument/2006/math">
                        <m:sSup>
                          <m:sSupPr>
                            <m:ctrlPr>
                              <a:rPr lang="en-US" sz="2400" i="1" smtClean="0">
                                <a:latin typeface="Cambria Math" panose="02040503050406030204" pitchFamily="18" charset="0"/>
                                <a:cs typeface="Arial" panose="020B0604020202020204" pitchFamily="34" charset="0"/>
                              </a:rPr>
                            </m:ctrlPr>
                          </m:sSupPr>
                          <m:e>
                            <m:r>
                              <a:rPr lang="en-US" sz="2400" b="0" i="1" smtClean="0">
                                <a:latin typeface="Cambria Math" panose="02040503050406030204" pitchFamily="18" charset="0"/>
                                <a:cs typeface="Arial" panose="020B0604020202020204" pitchFamily="34" charset="0"/>
                              </a:rPr>
                              <m:t>𝐷</m:t>
                            </m:r>
                          </m:e>
                          <m:sup>
                            <m:r>
                              <a:rPr lang="en-US" sz="2400" b="0" i="1" smtClean="0">
                                <a:latin typeface="Cambria Math" panose="02040503050406030204" pitchFamily="18" charset="0"/>
                                <a:cs typeface="Arial" panose="020B0604020202020204" pitchFamily="34" charset="0"/>
                              </a:rPr>
                              <m:t>𝐶</m:t>
                            </m:r>
                          </m:sup>
                        </m:sSup>
                      </m:oMath>
                    </a14:m>
                    <a:endParaRPr lang="en-US" sz="2400" dirty="0">
                      <a:latin typeface="Arial" panose="020B0604020202020204" pitchFamily="34" charset="0"/>
                      <a:cs typeface="Arial" panose="020B0604020202020204" pitchFamily="34" charset="0"/>
                    </a:endParaRPr>
                  </a:p>
                </p:txBody>
              </p:sp>
            </mc:Choice>
            <mc:Fallback xmlns="">
              <p:sp>
                <p:nvSpPr>
                  <p:cNvPr id="11" name="TextBox 5">
                    <a:extLst>
                      <a:ext uri="{FF2B5EF4-FFF2-40B4-BE49-F238E27FC236}">
                        <a16:creationId xmlns:a16="http://schemas.microsoft.com/office/drawing/2014/main" id="{1507A17C-444B-7044-9ED9-8859AAEFFB0D}"/>
                      </a:ext>
                    </a:extLst>
                  </p:cNvPr>
                  <p:cNvSpPr txBox="1">
                    <a:spLocks noRot="1" noChangeAspect="1" noMove="1" noResize="1" noEditPoints="1" noAdjustHandles="1" noChangeArrowheads="1" noChangeShapeType="1" noTextEdit="1"/>
                  </p:cNvSpPr>
                  <p:nvPr/>
                </p:nvSpPr>
                <p:spPr>
                  <a:xfrm>
                    <a:off x="1925747" y="5378880"/>
                    <a:ext cx="4978863" cy="462884"/>
                  </a:xfrm>
                  <a:prstGeom prst="rect">
                    <a:avLst/>
                  </a:prstGeom>
                  <a:blipFill>
                    <a:blip r:embed="rId6"/>
                    <a:stretch>
                      <a:fillRect l="-1781" t="-10811" b="-24324"/>
                    </a:stretch>
                  </a:blipFill>
                </p:spPr>
                <p:txBody>
                  <a:bodyPr/>
                  <a:lstStyle/>
                  <a:p>
                    <a:r>
                      <a:rPr lang="zh-TW" altLang="en-US">
                        <a:noFill/>
                      </a:rPr>
                      <a:t> </a:t>
                    </a:r>
                  </a:p>
                </p:txBody>
              </p:sp>
            </mc:Fallback>
          </mc:AlternateContent>
          <p:pic>
            <p:nvPicPr>
              <p:cNvPr id="12" name="Picture 10">
                <a:extLst>
                  <a:ext uri="{FF2B5EF4-FFF2-40B4-BE49-F238E27FC236}">
                    <a16:creationId xmlns:a16="http://schemas.microsoft.com/office/drawing/2014/main" id="{32BBD519-682A-E94C-9816-0BC5C83493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1869" y="3797041"/>
                <a:ext cx="1554480" cy="1554480"/>
              </a:xfrm>
              <a:prstGeom prst="rect">
                <a:avLst/>
              </a:prstGeom>
            </p:spPr>
          </p:pic>
          <p:pic>
            <p:nvPicPr>
              <p:cNvPr id="13" name="Picture 12">
                <a:extLst>
                  <a:ext uri="{FF2B5EF4-FFF2-40B4-BE49-F238E27FC236}">
                    <a16:creationId xmlns:a16="http://schemas.microsoft.com/office/drawing/2014/main" id="{8A67349F-DC21-A845-9CEE-180EA27F48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93247" y="3797041"/>
                <a:ext cx="1554480" cy="1554480"/>
              </a:xfrm>
              <a:prstGeom prst="rect">
                <a:avLst/>
              </a:prstGeom>
            </p:spPr>
          </p:pic>
          <p:pic>
            <p:nvPicPr>
              <p:cNvPr id="14" name="Picture 14">
                <a:extLst>
                  <a:ext uri="{FF2B5EF4-FFF2-40B4-BE49-F238E27FC236}">
                    <a16:creationId xmlns:a16="http://schemas.microsoft.com/office/drawing/2014/main" id="{EC9E960C-8DA6-614D-985E-97C7ED352F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74229" y="3797041"/>
                <a:ext cx="1554480" cy="1554480"/>
              </a:xfrm>
              <a:prstGeom prst="rect">
                <a:avLst/>
              </a:prstGeom>
            </p:spPr>
          </p:pic>
        </p:grpSp>
      </p:grpSp>
      <p:grpSp>
        <p:nvGrpSpPr>
          <p:cNvPr id="15" name="群組 14">
            <a:extLst>
              <a:ext uri="{FF2B5EF4-FFF2-40B4-BE49-F238E27FC236}">
                <a16:creationId xmlns:a16="http://schemas.microsoft.com/office/drawing/2014/main" id="{E63826C4-F435-F547-8E7C-FEE8B1DDECDF}"/>
              </a:ext>
            </a:extLst>
          </p:cNvPr>
          <p:cNvGrpSpPr/>
          <p:nvPr/>
        </p:nvGrpSpPr>
        <p:grpSpPr>
          <a:xfrm>
            <a:off x="7102598" y="705846"/>
            <a:ext cx="3956466" cy="3437721"/>
            <a:chOff x="7102598" y="705846"/>
            <a:chExt cx="3956466" cy="3437721"/>
          </a:xfrm>
        </p:grpSpPr>
        <p:grpSp>
          <p:nvGrpSpPr>
            <p:cNvPr id="16" name="群組 15">
              <a:extLst>
                <a:ext uri="{FF2B5EF4-FFF2-40B4-BE49-F238E27FC236}">
                  <a16:creationId xmlns:a16="http://schemas.microsoft.com/office/drawing/2014/main" id="{58B26EF5-F538-7D43-9323-FC2533A4FF80}"/>
                </a:ext>
              </a:extLst>
            </p:cNvPr>
            <p:cNvGrpSpPr/>
            <p:nvPr/>
          </p:nvGrpSpPr>
          <p:grpSpPr>
            <a:xfrm>
              <a:off x="7102598" y="1996974"/>
              <a:ext cx="1890000" cy="937886"/>
              <a:chOff x="364770" y="1841224"/>
              <a:chExt cx="1890000" cy="958364"/>
            </a:xfrm>
          </p:grpSpPr>
          <p:grpSp>
            <p:nvGrpSpPr>
              <p:cNvPr id="17" name="群組 16">
                <a:extLst>
                  <a:ext uri="{FF2B5EF4-FFF2-40B4-BE49-F238E27FC236}">
                    <a16:creationId xmlns:a16="http://schemas.microsoft.com/office/drawing/2014/main" id="{0F43674E-2A3F-5F46-A0CE-AB260B38A429}"/>
                  </a:ext>
                </a:extLst>
              </p:cNvPr>
              <p:cNvGrpSpPr/>
              <p:nvPr/>
            </p:nvGrpSpPr>
            <p:grpSpPr>
              <a:xfrm>
                <a:off x="484039" y="1855823"/>
                <a:ext cx="1573359" cy="369332"/>
                <a:chOff x="1382748" y="5193578"/>
                <a:chExt cx="1573359" cy="369332"/>
              </a:xfrm>
            </p:grpSpPr>
            <p:sp>
              <p:nvSpPr>
                <p:cNvPr id="34" name="矩形 33">
                  <a:extLst>
                    <a:ext uri="{FF2B5EF4-FFF2-40B4-BE49-F238E27FC236}">
                      <a16:creationId xmlns:a16="http://schemas.microsoft.com/office/drawing/2014/main" id="{852CE823-0127-F640-9312-18B215A35FE7}"/>
                    </a:ext>
                  </a:extLst>
                </p:cNvPr>
                <p:cNvSpPr/>
                <p:nvPr/>
              </p:nvSpPr>
              <p:spPr>
                <a:xfrm>
                  <a:off x="1382748" y="5269387"/>
                  <a:ext cx="216000" cy="217714"/>
                </a:xfrm>
                <a:prstGeom prst="rect">
                  <a:avLst/>
                </a:prstGeom>
                <a:solidFill>
                  <a:schemeClr val="bg1">
                    <a:lumMod val="65000"/>
                  </a:schemeClr>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5" name="文字方塊 34">
                  <a:extLst>
                    <a:ext uri="{FF2B5EF4-FFF2-40B4-BE49-F238E27FC236}">
                      <a16:creationId xmlns:a16="http://schemas.microsoft.com/office/drawing/2014/main" id="{819435CC-78CC-8448-AF71-896B7EA30103}"/>
                    </a:ext>
                  </a:extLst>
                </p:cNvPr>
                <p:cNvSpPr txBox="1"/>
                <p:nvPr/>
              </p:nvSpPr>
              <p:spPr>
                <a:xfrm flipH="1">
                  <a:off x="1598745" y="5193578"/>
                  <a:ext cx="1357362" cy="369332"/>
                </a:xfrm>
                <a:prstGeom prst="rect">
                  <a:avLst/>
                </a:prstGeom>
                <a:noFill/>
              </p:spPr>
              <p:txBody>
                <a:bodyPr wrap="square" rtlCol="0">
                  <a:spAutoFit/>
                </a:bodyPr>
                <a:lstStyle/>
                <a:p>
                  <a:r>
                    <a:rPr kumimoji="1" lang="en-US" altLang="zh-TW" dirty="0">
                      <a:latin typeface="Times New Roman" charset="0"/>
                      <a:ea typeface="Times New Roman" charset="0"/>
                      <a:cs typeface="Times New Roman" charset="0"/>
                    </a:rPr>
                    <a:t>DRIT (ours)</a:t>
                  </a:r>
                  <a:endParaRPr kumimoji="1" lang="zh-TW" altLang="en-US" dirty="0">
                    <a:latin typeface="Times New Roman" charset="0"/>
                    <a:ea typeface="Times New Roman" charset="0"/>
                    <a:cs typeface="Times New Roman" charset="0"/>
                  </a:endParaRPr>
                </a:p>
              </p:txBody>
            </p:sp>
          </p:grpSp>
          <p:grpSp>
            <p:nvGrpSpPr>
              <p:cNvPr id="18" name="群組 17">
                <a:extLst>
                  <a:ext uri="{FF2B5EF4-FFF2-40B4-BE49-F238E27FC236}">
                    <a16:creationId xmlns:a16="http://schemas.microsoft.com/office/drawing/2014/main" id="{2563E496-D30C-4143-B236-1EAD10139CF2}"/>
                  </a:ext>
                </a:extLst>
              </p:cNvPr>
              <p:cNvGrpSpPr/>
              <p:nvPr/>
            </p:nvGrpSpPr>
            <p:grpSpPr>
              <a:xfrm>
                <a:off x="484039" y="2302644"/>
                <a:ext cx="1710508" cy="369332"/>
                <a:chOff x="1382748" y="5193578"/>
                <a:chExt cx="1710508" cy="369332"/>
              </a:xfrm>
            </p:grpSpPr>
            <p:sp>
              <p:nvSpPr>
                <p:cNvPr id="32" name="矩形 31">
                  <a:extLst>
                    <a:ext uri="{FF2B5EF4-FFF2-40B4-BE49-F238E27FC236}">
                      <a16:creationId xmlns:a16="http://schemas.microsoft.com/office/drawing/2014/main" id="{B30D222E-D684-874A-A9DD-76F0EC958549}"/>
                    </a:ext>
                  </a:extLst>
                </p:cNvPr>
                <p:cNvSpPr/>
                <p:nvPr/>
              </p:nvSpPr>
              <p:spPr>
                <a:xfrm>
                  <a:off x="1382748" y="5269387"/>
                  <a:ext cx="216000" cy="217714"/>
                </a:xfrm>
                <a:prstGeom prst="rect">
                  <a:avLst/>
                </a:prstGeom>
                <a:solidFill>
                  <a:schemeClr val="accent2"/>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mc:AlternateContent xmlns:mc="http://schemas.openxmlformats.org/markup-compatibility/2006" xmlns:a14="http://schemas.microsoft.com/office/drawing/2010/main">
              <mc:Choice Requires="a14">
                <p:sp>
                  <p:nvSpPr>
                    <p:cNvPr id="33" name="文字方塊 32">
                      <a:extLst>
                        <a:ext uri="{FF2B5EF4-FFF2-40B4-BE49-F238E27FC236}">
                          <a16:creationId xmlns:a16="http://schemas.microsoft.com/office/drawing/2014/main" id="{ECF9DD30-FC11-3147-8F73-3143D7F6910E}"/>
                        </a:ext>
                      </a:extLst>
                    </p:cNvPr>
                    <p:cNvSpPr txBox="1"/>
                    <p:nvPr/>
                  </p:nvSpPr>
                  <p:spPr>
                    <a:xfrm flipH="1">
                      <a:off x="1598748" y="5193578"/>
                      <a:ext cx="1494508" cy="369332"/>
                    </a:xfrm>
                    <a:prstGeom prst="rect">
                      <a:avLst/>
                    </a:prstGeom>
                    <a:noFill/>
                  </p:spPr>
                  <p:txBody>
                    <a:bodyPr wrap="square" rtlCol="0">
                      <a:spAutoFit/>
                    </a:bodyPr>
                    <a:lstStyle/>
                    <a:p>
                      <a:r>
                        <a:rPr kumimoji="1" lang="en-US" altLang="zh-TW" dirty="0">
                          <a:latin typeface="Times New Roman" charset="0"/>
                          <a:ea typeface="Times New Roman" charset="0"/>
                          <a:cs typeface="Times New Roman" charset="0"/>
                        </a:rPr>
                        <a:t>DRIT w/o </a:t>
                      </a:r>
                      <a14:m>
                        <m:oMath xmlns:m="http://schemas.openxmlformats.org/officeDocument/2006/math">
                          <m:sSup>
                            <m:sSupPr>
                              <m:ctrlPr>
                                <a:rPr kumimoji="1" lang="en-US" altLang="zh-TW" i="1" smtClean="0">
                                  <a:latin typeface="Cambria Math" panose="02040503050406030204" pitchFamily="18" charset="0"/>
                                  <a:ea typeface="Times New Roman" charset="0"/>
                                  <a:cs typeface="Times New Roman" charset="0"/>
                                </a:rPr>
                              </m:ctrlPr>
                            </m:sSupPr>
                            <m:e>
                              <m:r>
                                <a:rPr kumimoji="1" lang="en-US" altLang="zh-TW" b="0" i="1" smtClean="0">
                                  <a:latin typeface="Cambria Math" charset="0"/>
                                  <a:ea typeface="Times New Roman" charset="0"/>
                                  <a:cs typeface="Times New Roman" charset="0"/>
                                </a:rPr>
                                <m:t>𝐷</m:t>
                              </m:r>
                            </m:e>
                            <m:sup>
                              <m:r>
                                <a:rPr kumimoji="1" lang="en-US" altLang="zh-TW" b="0" i="1" smtClean="0">
                                  <a:latin typeface="Cambria Math" charset="0"/>
                                  <a:ea typeface="Times New Roman" charset="0"/>
                                  <a:cs typeface="Times New Roman" charset="0"/>
                                </a:rPr>
                                <m:t>𝑐</m:t>
                              </m:r>
                            </m:sup>
                          </m:sSup>
                        </m:oMath>
                      </a14:m>
                      <a:endParaRPr kumimoji="1" lang="zh-TW" altLang="en-US" dirty="0">
                        <a:latin typeface="Times New Roman" charset="0"/>
                        <a:ea typeface="Times New Roman" charset="0"/>
                        <a:cs typeface="Times New Roman" charset="0"/>
                      </a:endParaRPr>
                    </a:p>
                  </p:txBody>
                </p:sp>
              </mc:Choice>
              <mc:Fallback xmlns="">
                <p:sp>
                  <p:nvSpPr>
                    <p:cNvPr id="15" name="文字方塊 14"/>
                    <p:cNvSpPr txBox="1">
                      <a:spLocks noRot="1" noChangeAspect="1" noMove="1" noResize="1" noEditPoints="1" noAdjustHandles="1" noChangeArrowheads="1" noChangeShapeType="1" noTextEdit="1"/>
                    </p:cNvSpPr>
                    <p:nvPr/>
                  </p:nvSpPr>
                  <p:spPr>
                    <a:xfrm flipH="1">
                      <a:off x="1598748" y="5193578"/>
                      <a:ext cx="1494508" cy="369332"/>
                    </a:xfrm>
                    <a:prstGeom prst="rect">
                      <a:avLst/>
                    </a:prstGeom>
                    <a:blipFill>
                      <a:blip r:embed="rId11"/>
                      <a:stretch>
                        <a:fillRect l="-2521" t="-6897" b="-24138"/>
                      </a:stretch>
                    </a:blipFill>
                  </p:spPr>
                  <p:txBody>
                    <a:bodyPr/>
                    <a:lstStyle/>
                    <a:p>
                      <a:r>
                        <a:rPr lang="zh-TW" altLang="en-US">
                          <a:noFill/>
                        </a:rPr>
                        <a:t> </a:t>
                      </a:r>
                    </a:p>
                  </p:txBody>
                </p:sp>
              </mc:Fallback>
            </mc:AlternateContent>
          </p:grpSp>
          <p:sp>
            <p:nvSpPr>
              <p:cNvPr id="23" name="矩形 22">
                <a:extLst>
                  <a:ext uri="{FF2B5EF4-FFF2-40B4-BE49-F238E27FC236}">
                    <a16:creationId xmlns:a16="http://schemas.microsoft.com/office/drawing/2014/main" id="{37877E90-5120-1541-99F3-B3CF7D76AA0B}"/>
                  </a:ext>
                </a:extLst>
              </p:cNvPr>
              <p:cNvSpPr/>
              <p:nvPr/>
            </p:nvSpPr>
            <p:spPr>
              <a:xfrm>
                <a:off x="364770" y="1841224"/>
                <a:ext cx="1890000" cy="95836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mc:AlternateContent xmlns:mc="http://schemas.openxmlformats.org/markup-compatibility/2006" xmlns:a14="http://schemas.microsoft.com/office/drawing/2010/main">
          <mc:Choice Requires="a14">
            <p:graphicFrame>
              <p:nvGraphicFramePr>
                <p:cNvPr id="26" name="圖表 25">
                  <a:extLst>
                    <a:ext uri="{FF2B5EF4-FFF2-40B4-BE49-F238E27FC236}">
                      <a16:creationId xmlns:a16="http://schemas.microsoft.com/office/drawing/2014/main" id="{4993587B-DF75-CD40-8381-0DEBA833162E}"/>
                    </a:ext>
                  </a:extLst>
                </p:cNvPr>
                <p:cNvGraphicFramePr/>
                <p:nvPr>
                  <p:extLst>
                    <p:ext uri="{D42A27DB-BD31-4B8C-83A1-F6EECF244321}">
                      <p14:modId xmlns:p14="http://schemas.microsoft.com/office/powerpoint/2010/main" val="2491476034"/>
                    </p:ext>
                  </p:extLst>
                </p:nvPr>
              </p:nvGraphicFramePr>
              <p:xfrm>
                <a:off x="8956078" y="705846"/>
                <a:ext cx="2102986" cy="3437721"/>
              </p:xfrm>
              <a:graphic>
                <a:graphicData uri="http://schemas.openxmlformats.org/drawingml/2006/chart">
                  <c:chart xmlns:c="http://schemas.openxmlformats.org/drawingml/2006/chart" xmlns:r="http://schemas.openxmlformats.org/officeDocument/2006/relationships" r:id="rId12"/>
                </a:graphicData>
              </a:graphic>
            </p:graphicFrame>
          </mc:Choice>
          <mc:Fallback xmlns="">
            <p:graphicFrame>
              <p:nvGraphicFramePr>
                <p:cNvPr id="26" name="圖表 25">
                  <a:extLst>
                    <a:ext uri="{FF2B5EF4-FFF2-40B4-BE49-F238E27FC236}">
                      <a16:creationId xmlns:a16="http://schemas.microsoft.com/office/drawing/2014/main" id="{4993587B-DF75-CD40-8381-0DEBA833162E}"/>
                    </a:ext>
                  </a:extLst>
                </p:cNvPr>
                <p:cNvGraphicFramePr/>
                <p:nvPr>
                  <p:extLst>
                    <p:ext uri="{D42A27DB-BD31-4B8C-83A1-F6EECF244321}">
                      <p14:modId xmlns:p14="http://schemas.microsoft.com/office/powerpoint/2010/main" val="2491476034"/>
                    </p:ext>
                  </p:extLst>
                </p:nvPr>
              </p:nvGraphicFramePr>
              <p:xfrm>
                <a:off x="8956078" y="705846"/>
                <a:ext cx="2102986" cy="3437721"/>
              </p:xfrm>
              <a:graphic>
                <a:graphicData uri="http://schemas.openxmlformats.org/drawingml/2006/chart">
                  <c:chart xmlns:c="http://schemas.openxmlformats.org/drawingml/2006/chart" xmlns:r="http://schemas.openxmlformats.org/officeDocument/2006/relationships" r:id="rId13"/>
                </a:graphicData>
              </a:graphic>
            </p:graphicFrame>
          </mc:Fallback>
        </mc:AlternateContent>
      </p:grpSp>
      <p:pic>
        <p:nvPicPr>
          <p:cNvPr id="19" name="圖片 18">
            <a:extLst>
              <a:ext uri="{FF2B5EF4-FFF2-40B4-BE49-F238E27FC236}">
                <a16:creationId xmlns:a16="http://schemas.microsoft.com/office/drawing/2014/main" id="{1384199F-5451-8643-83E6-9463853D8D36}"/>
              </a:ext>
            </a:extLst>
          </p:cNvPr>
          <p:cNvPicPr>
            <a:picLocks noChangeAspect="1"/>
          </p:cNvPicPr>
          <p:nvPr/>
        </p:nvPicPr>
        <p:blipFill>
          <a:blip r:embed="rId14"/>
          <a:stretch>
            <a:fillRect/>
          </a:stretch>
        </p:blipFill>
        <p:spPr>
          <a:xfrm>
            <a:off x="6991645" y="4232043"/>
            <a:ext cx="3839470" cy="1999422"/>
          </a:xfrm>
          <a:prstGeom prst="rect">
            <a:avLst/>
          </a:prstGeom>
        </p:spPr>
      </p:pic>
      <p:sp>
        <p:nvSpPr>
          <p:cNvPr id="3" name="文字方塊 2">
            <a:extLst>
              <a:ext uri="{FF2B5EF4-FFF2-40B4-BE49-F238E27FC236}">
                <a16:creationId xmlns:a16="http://schemas.microsoft.com/office/drawing/2014/main" id="{7E2D608C-EDA0-D443-8F77-8297651E57A7}"/>
              </a:ext>
            </a:extLst>
          </p:cNvPr>
          <p:cNvSpPr txBox="1"/>
          <p:nvPr/>
        </p:nvSpPr>
        <p:spPr>
          <a:xfrm>
            <a:off x="1588351" y="5815966"/>
            <a:ext cx="3454472" cy="830997"/>
          </a:xfrm>
          <a:prstGeom prst="rect">
            <a:avLst/>
          </a:prstGeom>
          <a:noFill/>
        </p:spPr>
        <p:txBody>
          <a:bodyPr wrap="none" rtlCol="0">
            <a:spAutoFit/>
          </a:bodyPr>
          <a:lstStyle/>
          <a:p>
            <a:r>
              <a:rPr kumimoji="1" lang="en-US" altLang="zh-TW" sz="2400" dirty="0"/>
              <a:t>                      ↓</a:t>
            </a:r>
          </a:p>
          <a:p>
            <a:r>
              <a:rPr kumimoji="1" lang="en-US" altLang="zh-TW" sz="2400" dirty="0"/>
              <a:t>Only </a:t>
            </a:r>
            <a:r>
              <a:rPr kumimoji="1" lang="en-US" altLang="zh-TW" sz="2400" dirty="0">
                <a:solidFill>
                  <a:srgbClr val="FF0000"/>
                </a:solidFill>
              </a:rPr>
              <a:t>global color variation</a:t>
            </a:r>
            <a:endParaRPr kumimoji="1" lang="zh-TW" altLang="en-US" sz="2400" dirty="0">
              <a:solidFill>
                <a:srgbClr val="FF0000"/>
              </a:solidFill>
            </a:endParaRPr>
          </a:p>
        </p:txBody>
      </p:sp>
    </p:spTree>
    <p:extLst>
      <p:ext uri="{BB962C8B-B14F-4D97-AF65-F5344CB8AC3E}">
        <p14:creationId xmlns:p14="http://schemas.microsoft.com/office/powerpoint/2010/main" val="326739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F38CC82-4542-FC45-BC5D-7749626B2ACA}"/>
              </a:ext>
            </a:extLst>
          </p:cNvPr>
          <p:cNvSpPr>
            <a:spLocks noGrp="1"/>
          </p:cNvSpPr>
          <p:nvPr>
            <p:ph type="title"/>
          </p:nvPr>
        </p:nvSpPr>
        <p:spPr/>
        <p:txBody>
          <a:bodyPr/>
          <a:lstStyle/>
          <a:p>
            <a:r>
              <a:rPr kumimoji="1" lang="en-US" altLang="zh-TW" dirty="0"/>
              <a:t>Image-to-Image Translation</a:t>
            </a:r>
            <a:endParaRPr kumimoji="1" lang="zh-TW" altLang="en-US" dirty="0"/>
          </a:p>
        </p:txBody>
      </p:sp>
      <p:sp>
        <p:nvSpPr>
          <p:cNvPr id="4" name="投影片編號版面配置區 3">
            <a:extLst>
              <a:ext uri="{FF2B5EF4-FFF2-40B4-BE49-F238E27FC236}">
                <a16:creationId xmlns:a16="http://schemas.microsoft.com/office/drawing/2014/main" id="{E3EE078F-167F-A540-9FA8-9B4DF466A622}"/>
              </a:ext>
            </a:extLst>
          </p:cNvPr>
          <p:cNvSpPr>
            <a:spLocks noGrp="1"/>
          </p:cNvSpPr>
          <p:nvPr>
            <p:ph type="sldNum" sz="quarter" idx="12"/>
          </p:nvPr>
        </p:nvSpPr>
        <p:spPr>
          <a:xfrm>
            <a:off x="9291600" y="6404400"/>
            <a:ext cx="2743200" cy="365125"/>
          </a:xfrm>
        </p:spPr>
        <p:txBody>
          <a:bodyPr/>
          <a:lstStyle/>
          <a:p>
            <a:fld id="{8B53DFEC-A51D-C54B-AF5E-7470F20CC68B}" type="slidenum">
              <a:rPr kumimoji="1" lang="zh-TW" altLang="en-US" smtClean="0"/>
              <a:t>1</a:t>
            </a:fld>
            <a:endParaRPr kumimoji="1" lang="zh-TW" altLang="en-US" dirty="0"/>
          </a:p>
        </p:txBody>
      </p:sp>
      <p:grpSp>
        <p:nvGrpSpPr>
          <p:cNvPr id="10" name="群組 9">
            <a:extLst>
              <a:ext uri="{FF2B5EF4-FFF2-40B4-BE49-F238E27FC236}">
                <a16:creationId xmlns:a16="http://schemas.microsoft.com/office/drawing/2014/main" id="{36B99946-CF6B-B54A-96ED-4B44218C016F}"/>
              </a:ext>
            </a:extLst>
          </p:cNvPr>
          <p:cNvGrpSpPr/>
          <p:nvPr/>
        </p:nvGrpSpPr>
        <p:grpSpPr>
          <a:xfrm>
            <a:off x="872432" y="1918478"/>
            <a:ext cx="10557050" cy="3163214"/>
            <a:chOff x="872432" y="1918478"/>
            <a:chExt cx="10557050" cy="3163214"/>
          </a:xfrm>
        </p:grpSpPr>
        <p:sp>
          <p:nvSpPr>
            <p:cNvPr id="7" name="向右箭號 6">
              <a:extLst>
                <a:ext uri="{FF2B5EF4-FFF2-40B4-BE49-F238E27FC236}">
                  <a16:creationId xmlns:a16="http://schemas.microsoft.com/office/drawing/2014/main" id="{635F8ED9-16F4-3C4B-BBD5-3583D1355035}"/>
                </a:ext>
              </a:extLst>
            </p:cNvPr>
            <p:cNvSpPr/>
            <p:nvPr/>
          </p:nvSpPr>
          <p:spPr>
            <a:xfrm>
              <a:off x="5317044" y="3250968"/>
              <a:ext cx="1667825" cy="498233"/>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kumimoji="1" lang="zh-TW" altLang="en-US"/>
            </a:p>
          </p:txBody>
        </p:sp>
        <p:sp>
          <p:nvSpPr>
            <p:cNvPr id="6" name="圓角矩形 5">
              <a:extLst>
                <a:ext uri="{FF2B5EF4-FFF2-40B4-BE49-F238E27FC236}">
                  <a16:creationId xmlns:a16="http://schemas.microsoft.com/office/drawing/2014/main" id="{39611836-F720-F94A-AE00-DCBC2842F4AA}"/>
                </a:ext>
              </a:extLst>
            </p:cNvPr>
            <p:cNvSpPr/>
            <p:nvPr/>
          </p:nvSpPr>
          <p:spPr>
            <a:xfrm>
              <a:off x="7770189" y="1918478"/>
              <a:ext cx="3659293" cy="3163214"/>
            </a:xfrm>
            <a:prstGeom prst="roundRect">
              <a:avLst/>
            </a:prstGeom>
            <a:solidFill>
              <a:schemeClr val="accent2">
                <a:lumMod val="20000"/>
                <a:lumOff val="80000"/>
              </a:schemeClr>
            </a:solidFill>
            <a:ln w="5715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zh-TW" sz="3600" dirty="0"/>
                <a:t>Domain B</a:t>
              </a:r>
              <a:endParaRPr kumimoji="1" lang="zh-TW" altLang="en-US" sz="3600" dirty="0"/>
            </a:p>
          </p:txBody>
        </p:sp>
        <p:sp>
          <p:nvSpPr>
            <p:cNvPr id="5" name="圓角矩形 4">
              <a:extLst>
                <a:ext uri="{FF2B5EF4-FFF2-40B4-BE49-F238E27FC236}">
                  <a16:creationId xmlns:a16="http://schemas.microsoft.com/office/drawing/2014/main" id="{574A47B2-2C76-6241-9009-5619E62673DE}"/>
                </a:ext>
              </a:extLst>
            </p:cNvPr>
            <p:cNvSpPr/>
            <p:nvPr/>
          </p:nvSpPr>
          <p:spPr>
            <a:xfrm>
              <a:off x="872432" y="1918478"/>
              <a:ext cx="3659293" cy="3163214"/>
            </a:xfrm>
            <a:prstGeom prst="roundRect">
              <a:avLst/>
            </a:prstGeom>
            <a:solidFill>
              <a:schemeClr val="accent1">
                <a:lumMod val="20000"/>
                <a:lumOff val="80000"/>
              </a:schemeClr>
            </a:solidFill>
            <a:ln w="38100"/>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zh-TW" sz="3600" dirty="0"/>
                <a:t>Domain A</a:t>
              </a:r>
              <a:endParaRPr kumimoji="1" lang="zh-TW" altLang="en-US" sz="3600" dirty="0"/>
            </a:p>
          </p:txBody>
        </p:sp>
      </p:grpSp>
      <p:sp>
        <p:nvSpPr>
          <p:cNvPr id="8" name="文字方塊 7">
            <a:extLst>
              <a:ext uri="{FF2B5EF4-FFF2-40B4-BE49-F238E27FC236}">
                <a16:creationId xmlns:a16="http://schemas.microsoft.com/office/drawing/2014/main" id="{CB6C68FA-FB28-AB48-82BB-71745E9B861A}"/>
              </a:ext>
            </a:extLst>
          </p:cNvPr>
          <p:cNvSpPr txBox="1"/>
          <p:nvPr/>
        </p:nvSpPr>
        <p:spPr>
          <a:xfrm>
            <a:off x="386049" y="6313035"/>
            <a:ext cx="2727478" cy="400110"/>
          </a:xfrm>
          <a:prstGeom prst="rect">
            <a:avLst/>
          </a:prstGeom>
          <a:noFill/>
        </p:spPr>
        <p:txBody>
          <a:bodyPr wrap="none" rtlCol="0">
            <a:spAutoFit/>
          </a:bodyPr>
          <a:lstStyle/>
          <a:p>
            <a:r>
              <a:rPr kumimoji="1" lang="en-US" altLang="zh-TW" sz="2000" dirty="0"/>
              <a:t>[Zhang </a:t>
            </a:r>
            <a:r>
              <a:rPr kumimoji="1" lang="en-US" altLang="zh-TW" sz="2000" i="1" dirty="0"/>
              <a:t>et al</a:t>
            </a:r>
            <a:r>
              <a:rPr kumimoji="1" lang="en-US" altLang="zh-TW" sz="2000" dirty="0"/>
              <a:t>. ECCV 2016]</a:t>
            </a:r>
            <a:endParaRPr kumimoji="1" lang="zh-TW" altLang="en-US" sz="2000" dirty="0"/>
          </a:p>
        </p:txBody>
      </p:sp>
      <p:grpSp>
        <p:nvGrpSpPr>
          <p:cNvPr id="26" name="群組 25">
            <a:extLst>
              <a:ext uri="{FF2B5EF4-FFF2-40B4-BE49-F238E27FC236}">
                <a16:creationId xmlns:a16="http://schemas.microsoft.com/office/drawing/2014/main" id="{FDFDB64B-0A81-654F-A764-038840819D39}"/>
              </a:ext>
            </a:extLst>
          </p:cNvPr>
          <p:cNvGrpSpPr/>
          <p:nvPr/>
        </p:nvGrpSpPr>
        <p:grpSpPr>
          <a:xfrm>
            <a:off x="4778195" y="5781959"/>
            <a:ext cx="2654728" cy="614351"/>
            <a:chOff x="4570561" y="5597598"/>
            <a:chExt cx="2654728" cy="614351"/>
          </a:xfrm>
        </p:grpSpPr>
        <p:sp>
          <p:nvSpPr>
            <p:cNvPr id="3" name="文字方塊 2">
              <a:extLst>
                <a:ext uri="{FF2B5EF4-FFF2-40B4-BE49-F238E27FC236}">
                  <a16:creationId xmlns:a16="http://schemas.microsoft.com/office/drawing/2014/main" id="{BCFDF5EC-CE90-1040-B1E0-079011146B8A}"/>
                </a:ext>
              </a:extLst>
            </p:cNvPr>
            <p:cNvSpPr txBox="1"/>
            <p:nvPr/>
          </p:nvSpPr>
          <p:spPr>
            <a:xfrm>
              <a:off x="4570561" y="5597598"/>
              <a:ext cx="954107" cy="584775"/>
            </a:xfrm>
            <a:prstGeom prst="rect">
              <a:avLst/>
            </a:prstGeom>
            <a:noFill/>
          </p:spPr>
          <p:txBody>
            <a:bodyPr wrap="none" rtlCol="0">
              <a:spAutoFit/>
            </a:bodyPr>
            <a:lstStyle/>
            <a:p>
              <a:r>
                <a:rPr kumimoji="1" lang="en-US" altLang="zh-TW" sz="3200" dirty="0"/>
                <a:t>Gray</a:t>
              </a:r>
              <a:endParaRPr kumimoji="1" lang="zh-TW" altLang="en-US" sz="3200" dirty="0"/>
            </a:p>
          </p:txBody>
        </p:sp>
        <p:sp>
          <p:nvSpPr>
            <p:cNvPr id="17" name="文字方塊 16">
              <a:extLst>
                <a:ext uri="{FF2B5EF4-FFF2-40B4-BE49-F238E27FC236}">
                  <a16:creationId xmlns:a16="http://schemas.microsoft.com/office/drawing/2014/main" id="{E59BD364-19B9-6148-B11A-9F307C1B0005}"/>
                </a:ext>
              </a:extLst>
            </p:cNvPr>
            <p:cNvSpPr txBox="1"/>
            <p:nvPr/>
          </p:nvSpPr>
          <p:spPr>
            <a:xfrm>
              <a:off x="6150956" y="5627174"/>
              <a:ext cx="1074333" cy="584775"/>
            </a:xfrm>
            <a:prstGeom prst="rect">
              <a:avLst/>
            </a:prstGeom>
            <a:noFill/>
          </p:spPr>
          <p:txBody>
            <a:bodyPr wrap="none" rtlCol="0">
              <a:spAutoFit/>
            </a:bodyPr>
            <a:lstStyle/>
            <a:p>
              <a:r>
                <a:rPr kumimoji="1" lang="en-US" altLang="zh-TW" sz="3200" dirty="0"/>
                <a:t>Color</a:t>
              </a:r>
              <a:endParaRPr kumimoji="1" lang="zh-TW" altLang="en-US" sz="3200" dirty="0"/>
            </a:p>
          </p:txBody>
        </p:sp>
        <p:sp>
          <p:nvSpPr>
            <p:cNvPr id="25" name="向右箭號 24">
              <a:extLst>
                <a:ext uri="{FF2B5EF4-FFF2-40B4-BE49-F238E27FC236}">
                  <a16:creationId xmlns:a16="http://schemas.microsoft.com/office/drawing/2014/main" id="{B8A8313F-6928-3D46-91DF-BB72A77AC10A}"/>
                </a:ext>
              </a:extLst>
            </p:cNvPr>
            <p:cNvSpPr/>
            <p:nvPr/>
          </p:nvSpPr>
          <p:spPr>
            <a:xfrm>
              <a:off x="5588547" y="5736222"/>
              <a:ext cx="441036" cy="36668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zh-TW" altLang="en-US"/>
            </a:p>
          </p:txBody>
        </p:sp>
      </p:grpSp>
      <p:pic>
        <p:nvPicPr>
          <p:cNvPr id="37" name="圖片 36">
            <a:extLst>
              <a:ext uri="{FF2B5EF4-FFF2-40B4-BE49-F238E27FC236}">
                <a16:creationId xmlns:a16="http://schemas.microsoft.com/office/drawing/2014/main" id="{0258683D-39C3-774A-9307-A1933DC42F2E}"/>
              </a:ext>
            </a:extLst>
          </p:cNvPr>
          <p:cNvPicPr>
            <a:picLocks/>
          </p:cNvPicPr>
          <p:nvPr/>
        </p:nvPicPr>
        <p:blipFill>
          <a:blip r:embed="rId3"/>
          <a:stretch>
            <a:fillRect/>
          </a:stretch>
        </p:blipFill>
        <p:spPr>
          <a:xfrm>
            <a:off x="2932900" y="1227108"/>
            <a:ext cx="6089180" cy="4369103"/>
          </a:xfrm>
          <a:prstGeom prst="rect">
            <a:avLst/>
          </a:prstGeom>
        </p:spPr>
      </p:pic>
      <p:pic>
        <p:nvPicPr>
          <p:cNvPr id="38" name="圖片 37">
            <a:extLst>
              <a:ext uri="{FF2B5EF4-FFF2-40B4-BE49-F238E27FC236}">
                <a16:creationId xmlns:a16="http://schemas.microsoft.com/office/drawing/2014/main" id="{54A206A6-F372-E145-B5BD-5AF8A80D266C}"/>
              </a:ext>
            </a:extLst>
          </p:cNvPr>
          <p:cNvPicPr>
            <a:picLocks/>
          </p:cNvPicPr>
          <p:nvPr/>
        </p:nvPicPr>
        <p:blipFill>
          <a:blip r:embed="rId4"/>
          <a:stretch>
            <a:fillRect/>
          </a:stretch>
        </p:blipFill>
        <p:spPr>
          <a:xfrm>
            <a:off x="2833949" y="1224334"/>
            <a:ext cx="6327304" cy="4370400"/>
          </a:xfrm>
          <a:prstGeom prst="rect">
            <a:avLst/>
          </a:prstGeom>
        </p:spPr>
      </p:pic>
      <p:sp>
        <p:nvSpPr>
          <p:cNvPr id="36" name="文字方塊 35">
            <a:extLst>
              <a:ext uri="{FF2B5EF4-FFF2-40B4-BE49-F238E27FC236}">
                <a16:creationId xmlns:a16="http://schemas.microsoft.com/office/drawing/2014/main" id="{7F33EB91-30D8-7B40-A4AD-FF6701EB5793}"/>
              </a:ext>
            </a:extLst>
          </p:cNvPr>
          <p:cNvSpPr txBox="1"/>
          <p:nvPr/>
        </p:nvSpPr>
        <p:spPr>
          <a:xfrm>
            <a:off x="344017" y="6313035"/>
            <a:ext cx="2705549" cy="400110"/>
          </a:xfrm>
          <a:prstGeom prst="rect">
            <a:avLst/>
          </a:prstGeom>
          <a:noFill/>
        </p:spPr>
        <p:txBody>
          <a:bodyPr wrap="none" rtlCol="0">
            <a:spAutoFit/>
          </a:bodyPr>
          <a:lstStyle/>
          <a:p>
            <a:r>
              <a:rPr kumimoji="1" lang="en-US" altLang="zh-TW" sz="2000" dirty="0"/>
              <a:t>[Wang </a:t>
            </a:r>
            <a:r>
              <a:rPr kumimoji="1" lang="en-US" altLang="zh-TW" sz="2000" i="1" dirty="0"/>
              <a:t>et al</a:t>
            </a:r>
            <a:r>
              <a:rPr kumimoji="1" lang="en-US" altLang="zh-TW" sz="2000" dirty="0"/>
              <a:t>. CVPR 2018]</a:t>
            </a:r>
            <a:endParaRPr kumimoji="1" lang="zh-TW" altLang="en-US" sz="2000" dirty="0"/>
          </a:p>
        </p:txBody>
      </p:sp>
      <p:grpSp>
        <p:nvGrpSpPr>
          <p:cNvPr id="28" name="群組 27">
            <a:extLst>
              <a:ext uri="{FF2B5EF4-FFF2-40B4-BE49-F238E27FC236}">
                <a16:creationId xmlns:a16="http://schemas.microsoft.com/office/drawing/2014/main" id="{30B777CB-ED08-1645-8378-E6C399C4965A}"/>
              </a:ext>
            </a:extLst>
          </p:cNvPr>
          <p:cNvGrpSpPr/>
          <p:nvPr/>
        </p:nvGrpSpPr>
        <p:grpSpPr>
          <a:xfrm>
            <a:off x="4635039" y="5796747"/>
            <a:ext cx="2941040" cy="584775"/>
            <a:chOff x="4518077" y="6076988"/>
            <a:chExt cx="2941040" cy="584775"/>
          </a:xfrm>
        </p:grpSpPr>
        <p:sp>
          <p:nvSpPr>
            <p:cNvPr id="34" name="文字方塊 33">
              <a:extLst>
                <a:ext uri="{FF2B5EF4-FFF2-40B4-BE49-F238E27FC236}">
                  <a16:creationId xmlns:a16="http://schemas.microsoft.com/office/drawing/2014/main" id="{A9B3B61B-4361-3745-82EC-FCEFC3C72C2E}"/>
                </a:ext>
              </a:extLst>
            </p:cNvPr>
            <p:cNvSpPr txBox="1"/>
            <p:nvPr/>
          </p:nvSpPr>
          <p:spPr>
            <a:xfrm>
              <a:off x="4518077" y="6076988"/>
              <a:ext cx="1069524" cy="584775"/>
            </a:xfrm>
            <a:prstGeom prst="rect">
              <a:avLst/>
            </a:prstGeom>
            <a:noFill/>
          </p:spPr>
          <p:txBody>
            <a:bodyPr wrap="none" rtlCol="0">
              <a:spAutoFit/>
            </a:bodyPr>
            <a:lstStyle/>
            <a:p>
              <a:r>
                <a:rPr kumimoji="1" lang="en-US" altLang="zh-TW" sz="3200" dirty="0"/>
                <a:t>Label</a:t>
              </a:r>
              <a:endParaRPr kumimoji="1" lang="zh-TW" altLang="en-US" sz="3200" dirty="0"/>
            </a:p>
          </p:txBody>
        </p:sp>
        <p:sp>
          <p:nvSpPr>
            <p:cNvPr id="35" name="文字方塊 34">
              <a:extLst>
                <a:ext uri="{FF2B5EF4-FFF2-40B4-BE49-F238E27FC236}">
                  <a16:creationId xmlns:a16="http://schemas.microsoft.com/office/drawing/2014/main" id="{DEE55BB7-A4BC-204F-9154-677D5BD3A303}"/>
                </a:ext>
              </a:extLst>
            </p:cNvPr>
            <p:cNvSpPr txBox="1"/>
            <p:nvPr/>
          </p:nvSpPr>
          <p:spPr>
            <a:xfrm>
              <a:off x="6250325" y="6076988"/>
              <a:ext cx="1208792" cy="584775"/>
            </a:xfrm>
            <a:prstGeom prst="rect">
              <a:avLst/>
            </a:prstGeom>
            <a:noFill/>
          </p:spPr>
          <p:txBody>
            <a:bodyPr wrap="none" rtlCol="0">
              <a:spAutoFit/>
            </a:bodyPr>
            <a:lstStyle/>
            <a:p>
              <a:r>
                <a:rPr kumimoji="1" lang="en-US" altLang="zh-TW" sz="3200" dirty="0"/>
                <a:t>Image</a:t>
              </a:r>
              <a:endParaRPr kumimoji="1" lang="zh-TW" altLang="en-US" sz="3200" dirty="0"/>
            </a:p>
          </p:txBody>
        </p:sp>
        <p:sp>
          <p:nvSpPr>
            <p:cNvPr id="39" name="向右箭號 38">
              <a:extLst>
                <a:ext uri="{FF2B5EF4-FFF2-40B4-BE49-F238E27FC236}">
                  <a16:creationId xmlns:a16="http://schemas.microsoft.com/office/drawing/2014/main" id="{F0D65285-C834-874B-9AEA-212F0CD4A7C7}"/>
                </a:ext>
              </a:extLst>
            </p:cNvPr>
            <p:cNvSpPr/>
            <p:nvPr/>
          </p:nvSpPr>
          <p:spPr>
            <a:xfrm>
              <a:off x="5687916" y="6186035"/>
              <a:ext cx="441036" cy="36668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zh-TW" altLang="en-US"/>
            </a:p>
          </p:txBody>
        </p:sp>
      </p:grpSp>
      <p:pic>
        <p:nvPicPr>
          <p:cNvPr id="41" name="圖片 40">
            <a:extLst>
              <a:ext uri="{FF2B5EF4-FFF2-40B4-BE49-F238E27FC236}">
                <a16:creationId xmlns:a16="http://schemas.microsoft.com/office/drawing/2014/main" id="{F6C7C6B6-CA8C-F843-8F1D-077F93DB6715}"/>
              </a:ext>
            </a:extLst>
          </p:cNvPr>
          <p:cNvPicPr>
            <a:picLocks noChangeAspect="1"/>
          </p:cNvPicPr>
          <p:nvPr/>
        </p:nvPicPr>
        <p:blipFill>
          <a:blip r:embed="rId5"/>
          <a:stretch>
            <a:fillRect/>
          </a:stretch>
        </p:blipFill>
        <p:spPr>
          <a:xfrm>
            <a:off x="3903603" y="1377163"/>
            <a:ext cx="4042800" cy="4024083"/>
          </a:xfrm>
          <a:prstGeom prst="rect">
            <a:avLst/>
          </a:prstGeom>
        </p:spPr>
      </p:pic>
      <p:pic>
        <p:nvPicPr>
          <p:cNvPr id="42" name="圖片 41">
            <a:extLst>
              <a:ext uri="{FF2B5EF4-FFF2-40B4-BE49-F238E27FC236}">
                <a16:creationId xmlns:a16="http://schemas.microsoft.com/office/drawing/2014/main" id="{00782082-51EF-BD47-AF3A-B7F4EE3AE061}"/>
              </a:ext>
            </a:extLst>
          </p:cNvPr>
          <p:cNvPicPr>
            <a:picLocks/>
          </p:cNvPicPr>
          <p:nvPr/>
        </p:nvPicPr>
        <p:blipFill>
          <a:blip r:embed="rId6"/>
          <a:stretch>
            <a:fillRect/>
          </a:stretch>
        </p:blipFill>
        <p:spPr>
          <a:xfrm>
            <a:off x="3903603" y="1377163"/>
            <a:ext cx="4042800" cy="4040819"/>
          </a:xfrm>
          <a:prstGeom prst="rect">
            <a:avLst/>
          </a:prstGeom>
        </p:spPr>
      </p:pic>
      <p:sp>
        <p:nvSpPr>
          <p:cNvPr id="45" name="文字方塊 44">
            <a:extLst>
              <a:ext uri="{FF2B5EF4-FFF2-40B4-BE49-F238E27FC236}">
                <a16:creationId xmlns:a16="http://schemas.microsoft.com/office/drawing/2014/main" id="{A7FB2C31-6C37-6A4A-9A6D-2FA27328BC5F}"/>
              </a:ext>
            </a:extLst>
          </p:cNvPr>
          <p:cNvSpPr txBox="1"/>
          <p:nvPr/>
        </p:nvSpPr>
        <p:spPr>
          <a:xfrm>
            <a:off x="525862" y="6313035"/>
            <a:ext cx="2425921" cy="400110"/>
          </a:xfrm>
          <a:prstGeom prst="rect">
            <a:avLst/>
          </a:prstGeom>
          <a:noFill/>
        </p:spPr>
        <p:txBody>
          <a:bodyPr wrap="none" rtlCol="0">
            <a:spAutoFit/>
          </a:bodyPr>
          <a:lstStyle/>
          <a:p>
            <a:r>
              <a:rPr kumimoji="1" lang="en-US" altLang="zh-TW" sz="2000" dirty="0"/>
              <a:t>[Zhu </a:t>
            </a:r>
            <a:r>
              <a:rPr kumimoji="1" lang="en-US" altLang="zh-TW" sz="2000" i="1" dirty="0"/>
              <a:t>et al</a:t>
            </a:r>
            <a:r>
              <a:rPr kumimoji="1" lang="en-US" altLang="zh-TW" sz="2000" dirty="0"/>
              <a:t>. ICCV 2017]</a:t>
            </a:r>
            <a:endParaRPr kumimoji="1" lang="zh-TW" altLang="en-US" sz="2000" dirty="0"/>
          </a:p>
        </p:txBody>
      </p:sp>
      <p:grpSp>
        <p:nvGrpSpPr>
          <p:cNvPr id="49" name="群組 48">
            <a:extLst>
              <a:ext uri="{FF2B5EF4-FFF2-40B4-BE49-F238E27FC236}">
                <a16:creationId xmlns:a16="http://schemas.microsoft.com/office/drawing/2014/main" id="{AD66128E-5926-9C4C-AF6D-81560BF57428}"/>
              </a:ext>
            </a:extLst>
          </p:cNvPr>
          <p:cNvGrpSpPr/>
          <p:nvPr/>
        </p:nvGrpSpPr>
        <p:grpSpPr>
          <a:xfrm>
            <a:off x="4651886" y="5796747"/>
            <a:ext cx="2907346" cy="584775"/>
            <a:chOff x="4433643" y="6186752"/>
            <a:chExt cx="2907346" cy="584775"/>
          </a:xfrm>
        </p:grpSpPr>
        <p:sp>
          <p:nvSpPr>
            <p:cNvPr id="43" name="文字方塊 42">
              <a:extLst>
                <a:ext uri="{FF2B5EF4-FFF2-40B4-BE49-F238E27FC236}">
                  <a16:creationId xmlns:a16="http://schemas.microsoft.com/office/drawing/2014/main" id="{2DEA4751-91DE-384B-AA92-BB7837C5E8B8}"/>
                </a:ext>
              </a:extLst>
            </p:cNvPr>
            <p:cNvSpPr txBox="1"/>
            <p:nvPr/>
          </p:nvSpPr>
          <p:spPr>
            <a:xfrm>
              <a:off x="4433643" y="6186752"/>
              <a:ext cx="1157112" cy="584775"/>
            </a:xfrm>
            <a:prstGeom prst="rect">
              <a:avLst/>
            </a:prstGeom>
            <a:noFill/>
          </p:spPr>
          <p:txBody>
            <a:bodyPr wrap="none" rtlCol="0">
              <a:spAutoFit/>
            </a:bodyPr>
            <a:lstStyle/>
            <a:p>
              <a:r>
                <a:rPr kumimoji="1" lang="en-US" altLang="zh-TW" sz="3200" dirty="0"/>
                <a:t>Horse</a:t>
              </a:r>
              <a:endParaRPr kumimoji="1" lang="zh-TW" altLang="en-US" sz="3200" dirty="0"/>
            </a:p>
          </p:txBody>
        </p:sp>
        <p:sp>
          <p:nvSpPr>
            <p:cNvPr id="44" name="文字方塊 43">
              <a:extLst>
                <a:ext uri="{FF2B5EF4-FFF2-40B4-BE49-F238E27FC236}">
                  <a16:creationId xmlns:a16="http://schemas.microsoft.com/office/drawing/2014/main" id="{15F46011-C4E3-BD4A-BB95-C26903DA7236}"/>
                </a:ext>
              </a:extLst>
            </p:cNvPr>
            <p:cNvSpPr txBox="1"/>
            <p:nvPr/>
          </p:nvSpPr>
          <p:spPr>
            <a:xfrm>
              <a:off x="6218759" y="6186752"/>
              <a:ext cx="1122230" cy="584775"/>
            </a:xfrm>
            <a:prstGeom prst="rect">
              <a:avLst/>
            </a:prstGeom>
            <a:noFill/>
          </p:spPr>
          <p:txBody>
            <a:bodyPr wrap="none" rtlCol="0">
              <a:spAutoFit/>
            </a:bodyPr>
            <a:lstStyle/>
            <a:p>
              <a:r>
                <a:rPr kumimoji="1" lang="en-US" altLang="zh-TW" sz="3200" dirty="0"/>
                <a:t>Zebra</a:t>
              </a:r>
              <a:endParaRPr kumimoji="1" lang="zh-TW" altLang="en-US" sz="3200" dirty="0"/>
            </a:p>
          </p:txBody>
        </p:sp>
        <p:sp>
          <p:nvSpPr>
            <p:cNvPr id="48" name="向右箭號 47">
              <a:extLst>
                <a:ext uri="{FF2B5EF4-FFF2-40B4-BE49-F238E27FC236}">
                  <a16:creationId xmlns:a16="http://schemas.microsoft.com/office/drawing/2014/main" id="{2D4FBE6D-7833-A347-B905-E0D4FF7EBA55}"/>
                </a:ext>
              </a:extLst>
            </p:cNvPr>
            <p:cNvSpPr/>
            <p:nvPr/>
          </p:nvSpPr>
          <p:spPr>
            <a:xfrm>
              <a:off x="5657436" y="6295799"/>
              <a:ext cx="441036" cy="36668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zh-TW" altLang="en-US"/>
            </a:p>
          </p:txBody>
        </p:sp>
      </p:grpSp>
      <p:pic>
        <p:nvPicPr>
          <p:cNvPr id="9" name="圖片 8">
            <a:extLst>
              <a:ext uri="{FF2B5EF4-FFF2-40B4-BE49-F238E27FC236}">
                <a16:creationId xmlns:a16="http://schemas.microsoft.com/office/drawing/2014/main" id="{C5EE3890-6BBB-8B44-A4C4-0A30E9C52E43}"/>
              </a:ext>
            </a:extLst>
          </p:cNvPr>
          <p:cNvPicPr>
            <a:picLocks noChangeAspect="1"/>
          </p:cNvPicPr>
          <p:nvPr/>
        </p:nvPicPr>
        <p:blipFill>
          <a:blip r:embed="rId7"/>
          <a:stretch>
            <a:fillRect/>
          </a:stretch>
        </p:blipFill>
        <p:spPr>
          <a:xfrm>
            <a:off x="3742260" y="1730930"/>
            <a:ext cx="4475168" cy="3528000"/>
          </a:xfrm>
          <a:prstGeom prst="rect">
            <a:avLst/>
          </a:prstGeom>
        </p:spPr>
      </p:pic>
      <p:pic>
        <p:nvPicPr>
          <p:cNvPr id="11" name="圖片 10">
            <a:extLst>
              <a:ext uri="{FF2B5EF4-FFF2-40B4-BE49-F238E27FC236}">
                <a16:creationId xmlns:a16="http://schemas.microsoft.com/office/drawing/2014/main" id="{03EAD707-FFA8-BC45-B0F1-89CBF0161226}"/>
              </a:ext>
            </a:extLst>
          </p:cNvPr>
          <p:cNvPicPr>
            <a:picLocks noChangeAspect="1"/>
          </p:cNvPicPr>
          <p:nvPr/>
        </p:nvPicPr>
        <p:blipFill>
          <a:blip r:embed="rId8"/>
          <a:stretch>
            <a:fillRect/>
          </a:stretch>
        </p:blipFill>
        <p:spPr>
          <a:xfrm>
            <a:off x="3742260" y="1730930"/>
            <a:ext cx="4475168" cy="3528000"/>
          </a:xfrm>
          <a:prstGeom prst="rect">
            <a:avLst/>
          </a:prstGeom>
        </p:spPr>
      </p:pic>
    </p:spTree>
    <p:extLst>
      <p:ext uri="{BB962C8B-B14F-4D97-AF65-F5344CB8AC3E}">
        <p14:creationId xmlns:p14="http://schemas.microsoft.com/office/powerpoint/2010/main" val="273889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6"/>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1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par>
                                <p:cTn id="28" presetID="1"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left)">
                                      <p:cBhvr>
                                        <p:cTn id="38" dur="10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36"/>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8"/>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7"/>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wipe(left)">
                                      <p:cBhvr>
                                        <p:cTn id="59"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36" grpId="0"/>
      <p:bldP spid="36" grpId="1"/>
      <p:bldP spid="4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43C8AF6-C584-8145-B5C1-17DD78224A6F}"/>
              </a:ext>
            </a:extLst>
          </p:cNvPr>
          <p:cNvSpPr>
            <a:spLocks noGrp="1"/>
          </p:cNvSpPr>
          <p:nvPr>
            <p:ph type="title"/>
          </p:nvPr>
        </p:nvSpPr>
        <p:spPr/>
        <p:txBody>
          <a:bodyPr/>
          <a:lstStyle/>
          <a:p>
            <a:r>
              <a:rPr kumimoji="1" lang="en-US" altLang="zh-TW" dirty="0"/>
              <a:t>Concurrent Work</a:t>
            </a:r>
            <a:endParaRPr kumimoji="1" lang="zh-TW" altLang="en-US" dirty="0"/>
          </a:p>
        </p:txBody>
      </p:sp>
      <p:sp>
        <p:nvSpPr>
          <p:cNvPr id="4" name="投影片編號版面配置區 3">
            <a:extLst>
              <a:ext uri="{FF2B5EF4-FFF2-40B4-BE49-F238E27FC236}">
                <a16:creationId xmlns:a16="http://schemas.microsoft.com/office/drawing/2014/main" id="{D125C8DA-FCA5-CA4F-B6F9-6EAE948AE0AE}"/>
              </a:ext>
            </a:extLst>
          </p:cNvPr>
          <p:cNvSpPr>
            <a:spLocks noGrp="1"/>
          </p:cNvSpPr>
          <p:nvPr>
            <p:ph type="sldNum" sz="quarter" idx="12"/>
          </p:nvPr>
        </p:nvSpPr>
        <p:spPr/>
        <p:txBody>
          <a:bodyPr/>
          <a:lstStyle/>
          <a:p>
            <a:fld id="{8B53DFEC-A51D-C54B-AF5E-7470F20CC68B}" type="slidenum">
              <a:rPr kumimoji="1" lang="zh-TW" altLang="en-US" smtClean="0"/>
              <a:t>19</a:t>
            </a:fld>
            <a:endParaRPr kumimoji="1" lang="zh-TW" altLang="en-US"/>
          </a:p>
        </p:txBody>
      </p:sp>
      <p:sp>
        <p:nvSpPr>
          <p:cNvPr id="3" name="文字方塊 2">
            <a:extLst>
              <a:ext uri="{FF2B5EF4-FFF2-40B4-BE49-F238E27FC236}">
                <a16:creationId xmlns:a16="http://schemas.microsoft.com/office/drawing/2014/main" id="{2E587404-2B8C-3A4E-B104-C5F873261418}"/>
              </a:ext>
            </a:extLst>
          </p:cNvPr>
          <p:cNvSpPr txBox="1"/>
          <p:nvPr/>
        </p:nvSpPr>
        <p:spPr>
          <a:xfrm>
            <a:off x="644588" y="1717886"/>
            <a:ext cx="10416762" cy="4154984"/>
          </a:xfrm>
          <a:prstGeom prst="rect">
            <a:avLst/>
          </a:prstGeom>
          <a:noFill/>
        </p:spPr>
        <p:txBody>
          <a:bodyPr wrap="none" rtlCol="0">
            <a:spAutoFit/>
          </a:bodyPr>
          <a:lstStyle/>
          <a:p>
            <a:pPr marL="285750" indent="-285750">
              <a:buFont typeface="Arial" panose="020B0604020202020204" pitchFamily="34" charset="0"/>
              <a:buChar char="•"/>
            </a:pPr>
            <a:r>
              <a:rPr kumimoji="1" lang="en-US" altLang="zh-TW" sz="2400" b="1" dirty="0"/>
              <a:t>MUNIT</a:t>
            </a:r>
            <a:br>
              <a:rPr kumimoji="1" lang="en-US" altLang="zh-TW" sz="2400" dirty="0"/>
            </a:br>
            <a:r>
              <a:rPr lang="en-US" altLang="zh-TW" sz="2400" dirty="0"/>
              <a:t>Multimodal Unsupervised Image-to-Image Translation </a:t>
            </a:r>
            <a:br>
              <a:rPr lang="en-US" altLang="zh-TW" sz="2400" dirty="0"/>
            </a:br>
            <a:r>
              <a:rPr lang="en-US" altLang="zh-TW" sz="2400" dirty="0"/>
              <a:t>Huang </a:t>
            </a:r>
            <a:r>
              <a:rPr lang="en-US" altLang="zh-TW" sz="2400" i="1" dirty="0"/>
              <a:t>et al</a:t>
            </a:r>
            <a:r>
              <a:rPr lang="en-US" altLang="zh-TW" sz="2400" dirty="0"/>
              <a:t>. ECCV 2018</a:t>
            </a:r>
          </a:p>
          <a:p>
            <a:pPr marL="285750" indent="-285750">
              <a:buFont typeface="Arial" panose="020B0604020202020204" pitchFamily="34" charset="0"/>
              <a:buChar char="•"/>
            </a:pPr>
            <a:endParaRPr lang="en-US" altLang="zh-TW" sz="2400" dirty="0"/>
          </a:p>
          <a:p>
            <a:pPr marL="285750" indent="-285750">
              <a:buFont typeface="Arial" panose="020B0604020202020204" pitchFamily="34" charset="0"/>
              <a:buChar char="•"/>
            </a:pPr>
            <a:r>
              <a:rPr kumimoji="1" lang="en-US" altLang="zh-TW" sz="2400" b="1" dirty="0"/>
              <a:t>Augmented </a:t>
            </a:r>
            <a:r>
              <a:rPr kumimoji="1" lang="en-US" altLang="zh-TW" sz="2400" b="1" dirty="0" err="1"/>
              <a:t>CycleGAN</a:t>
            </a:r>
            <a:br>
              <a:rPr kumimoji="1" lang="en-US" altLang="zh-TW" sz="2400" dirty="0"/>
            </a:br>
            <a:r>
              <a:rPr lang="en-US" altLang="zh-TW" sz="2400" dirty="0"/>
              <a:t>Augmented </a:t>
            </a:r>
            <a:r>
              <a:rPr lang="en-US" altLang="zh-TW" sz="2400" dirty="0" err="1"/>
              <a:t>CycleGAN</a:t>
            </a:r>
            <a:r>
              <a:rPr lang="en-US" altLang="zh-TW" sz="2400" dirty="0"/>
              <a:t>: Learning Many-to-Many Mappings from Unpaired Data </a:t>
            </a:r>
            <a:br>
              <a:rPr lang="en-US" altLang="zh-TW" sz="2400" dirty="0"/>
            </a:br>
            <a:r>
              <a:rPr lang="en-US" altLang="zh-TW" sz="2400" dirty="0" err="1"/>
              <a:t>Almahairi</a:t>
            </a:r>
            <a:r>
              <a:rPr lang="en-US" altLang="zh-TW" sz="2400" dirty="0"/>
              <a:t> </a:t>
            </a:r>
            <a:r>
              <a:rPr lang="en-US" altLang="zh-TW" sz="2400" i="1" dirty="0"/>
              <a:t>et al</a:t>
            </a:r>
            <a:r>
              <a:rPr lang="en-US" altLang="zh-TW" sz="2400" dirty="0"/>
              <a:t>. ICML 2018</a:t>
            </a:r>
          </a:p>
          <a:p>
            <a:pPr marL="285750" indent="-285750">
              <a:buFont typeface="Arial" panose="020B0604020202020204" pitchFamily="34" charset="0"/>
              <a:buChar char="•"/>
            </a:pPr>
            <a:endParaRPr lang="en-US" altLang="zh-TW" sz="2400" dirty="0"/>
          </a:p>
          <a:p>
            <a:pPr marL="285750" indent="-285750">
              <a:buFont typeface="Arial" panose="020B0604020202020204" pitchFamily="34" charset="0"/>
              <a:buChar char="•"/>
            </a:pPr>
            <a:r>
              <a:rPr lang="en-US" altLang="zh-TW" sz="2400" b="1" dirty="0"/>
              <a:t>EG-UNIT</a:t>
            </a:r>
            <a:br>
              <a:rPr lang="en-US" altLang="zh-TW" sz="2400" dirty="0"/>
            </a:br>
            <a:r>
              <a:rPr lang="en-US" altLang="zh-TW" sz="2400" dirty="0"/>
              <a:t>Exemplar Guided Unsupervised Image-to-Image Translation</a:t>
            </a:r>
            <a:br>
              <a:rPr lang="en-US" altLang="zh-TW" sz="2400" dirty="0"/>
            </a:br>
            <a:r>
              <a:rPr lang="en-US" altLang="zh-TW" sz="2400" dirty="0"/>
              <a:t>Ma </a:t>
            </a:r>
            <a:r>
              <a:rPr lang="en-US" altLang="zh-TW" sz="2400" i="1" dirty="0"/>
              <a:t>et al</a:t>
            </a:r>
            <a:r>
              <a:rPr lang="en-US" altLang="zh-TW" sz="2400" dirty="0"/>
              <a:t>. ICML 2018</a:t>
            </a:r>
            <a:endParaRPr kumimoji="1" lang="zh-TW" altLang="en-US" sz="2400" dirty="0"/>
          </a:p>
        </p:txBody>
      </p:sp>
    </p:spTree>
    <p:extLst>
      <p:ext uri="{BB962C8B-B14F-4D97-AF65-F5344CB8AC3E}">
        <p14:creationId xmlns:p14="http://schemas.microsoft.com/office/powerpoint/2010/main" val="72381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8F7413D-F0CB-DC4B-A0AE-FEBDE95165BC}"/>
              </a:ext>
            </a:extLst>
          </p:cNvPr>
          <p:cNvSpPr>
            <a:spLocks noGrp="1"/>
          </p:cNvSpPr>
          <p:nvPr>
            <p:ph type="title"/>
          </p:nvPr>
        </p:nvSpPr>
        <p:spPr/>
        <p:txBody>
          <a:bodyPr/>
          <a:lstStyle/>
          <a:p>
            <a:r>
              <a:rPr kumimoji="1" lang="en-US" altLang="zh-TW" dirty="0"/>
              <a:t>Conclusion</a:t>
            </a:r>
            <a:endParaRPr kumimoji="1" lang="zh-TW" altLang="en-US" dirty="0"/>
          </a:p>
        </p:txBody>
      </p:sp>
      <p:sp>
        <p:nvSpPr>
          <p:cNvPr id="3" name="內容版面配置區 2">
            <a:extLst>
              <a:ext uri="{FF2B5EF4-FFF2-40B4-BE49-F238E27FC236}">
                <a16:creationId xmlns:a16="http://schemas.microsoft.com/office/drawing/2014/main" id="{8BADB566-D5CC-2A4D-8E47-6F8E820AFFA3}"/>
              </a:ext>
            </a:extLst>
          </p:cNvPr>
          <p:cNvSpPr>
            <a:spLocks noGrp="1"/>
          </p:cNvSpPr>
          <p:nvPr>
            <p:ph idx="1"/>
          </p:nvPr>
        </p:nvSpPr>
        <p:spPr/>
        <p:txBody>
          <a:bodyPr/>
          <a:lstStyle/>
          <a:p>
            <a:r>
              <a:rPr kumimoji="1" lang="en-US" altLang="zh-TW" dirty="0"/>
              <a:t> </a:t>
            </a:r>
            <a:r>
              <a:rPr kumimoji="1" lang="en-US" altLang="zh-TW" dirty="0">
                <a:solidFill>
                  <a:srgbClr val="FF0000"/>
                </a:solidFill>
              </a:rPr>
              <a:t>Diverse</a:t>
            </a:r>
            <a:r>
              <a:rPr kumimoji="1" lang="en-US" altLang="zh-TW" dirty="0"/>
              <a:t> image-to-image translation with </a:t>
            </a:r>
            <a:r>
              <a:rPr kumimoji="1" lang="en-US" altLang="zh-TW" dirty="0">
                <a:solidFill>
                  <a:srgbClr val="FF0000"/>
                </a:solidFill>
              </a:rPr>
              <a:t>unpaired</a:t>
            </a:r>
            <a:r>
              <a:rPr kumimoji="1" lang="en-US" altLang="zh-TW" dirty="0"/>
              <a:t> data</a:t>
            </a:r>
          </a:p>
          <a:p>
            <a:r>
              <a:rPr kumimoji="1" lang="en-US" altLang="zh-TW" dirty="0"/>
              <a:t> Disentangled representation</a:t>
            </a:r>
          </a:p>
          <a:p>
            <a:pPr lvl="1"/>
            <a:r>
              <a:rPr kumimoji="1" lang="en-US" altLang="zh-TW" dirty="0"/>
              <a:t>Domain-invariant </a:t>
            </a:r>
            <a:r>
              <a:rPr kumimoji="1" lang="en-US" altLang="zh-TW" dirty="0">
                <a:solidFill>
                  <a:srgbClr val="FF0000"/>
                </a:solidFill>
              </a:rPr>
              <a:t>content</a:t>
            </a:r>
            <a:r>
              <a:rPr kumimoji="1" lang="en-US" altLang="zh-TW" dirty="0"/>
              <a:t> space</a:t>
            </a:r>
          </a:p>
          <a:p>
            <a:pPr lvl="1"/>
            <a:r>
              <a:rPr kumimoji="1" lang="en-US" altLang="zh-TW" dirty="0"/>
              <a:t>Domain-specific </a:t>
            </a:r>
            <a:r>
              <a:rPr kumimoji="1" lang="en-US" altLang="zh-TW" dirty="0">
                <a:solidFill>
                  <a:srgbClr val="FF0000"/>
                </a:solidFill>
              </a:rPr>
              <a:t>attribute</a:t>
            </a:r>
            <a:r>
              <a:rPr kumimoji="1" lang="en-US" altLang="zh-TW" dirty="0"/>
              <a:t> space</a:t>
            </a:r>
          </a:p>
          <a:p>
            <a:r>
              <a:rPr kumimoji="1" lang="en-US" altLang="zh-TW" dirty="0"/>
              <a:t>Cross-cycle consistency</a:t>
            </a:r>
            <a:endParaRPr kumimoji="1" lang="zh-TW" altLang="en-US" dirty="0"/>
          </a:p>
        </p:txBody>
      </p:sp>
      <p:sp>
        <p:nvSpPr>
          <p:cNvPr id="4" name="投影片編號版面配置區 3">
            <a:extLst>
              <a:ext uri="{FF2B5EF4-FFF2-40B4-BE49-F238E27FC236}">
                <a16:creationId xmlns:a16="http://schemas.microsoft.com/office/drawing/2014/main" id="{BDB1A7A2-69FA-5D47-9C86-98E76A4BFE4F}"/>
              </a:ext>
            </a:extLst>
          </p:cNvPr>
          <p:cNvSpPr>
            <a:spLocks noGrp="1"/>
          </p:cNvSpPr>
          <p:nvPr>
            <p:ph type="sldNum" sz="quarter" idx="12"/>
          </p:nvPr>
        </p:nvSpPr>
        <p:spPr/>
        <p:txBody>
          <a:bodyPr/>
          <a:lstStyle/>
          <a:p>
            <a:fld id="{8B53DFEC-A51D-C54B-AF5E-7470F20CC68B}" type="slidenum">
              <a:rPr kumimoji="1" lang="zh-TW" altLang="en-US" smtClean="0"/>
              <a:t>20</a:t>
            </a:fld>
            <a:endParaRPr kumimoji="1" lang="zh-TW" altLang="en-US"/>
          </a:p>
        </p:txBody>
      </p:sp>
      <p:pic>
        <p:nvPicPr>
          <p:cNvPr id="5" name="圖片 4">
            <a:extLst>
              <a:ext uri="{FF2B5EF4-FFF2-40B4-BE49-F238E27FC236}">
                <a16:creationId xmlns:a16="http://schemas.microsoft.com/office/drawing/2014/main" id="{474940C3-8A65-E547-90BA-090F707E6BBA}"/>
              </a:ext>
            </a:extLst>
          </p:cNvPr>
          <p:cNvPicPr>
            <a:picLocks noChangeAspect="1"/>
          </p:cNvPicPr>
          <p:nvPr/>
        </p:nvPicPr>
        <p:blipFill>
          <a:blip r:embed="rId3"/>
          <a:stretch>
            <a:fillRect/>
          </a:stretch>
        </p:blipFill>
        <p:spPr>
          <a:xfrm>
            <a:off x="1314447" y="3943350"/>
            <a:ext cx="3924300" cy="2413000"/>
          </a:xfrm>
          <a:prstGeom prst="rect">
            <a:avLst/>
          </a:prstGeom>
        </p:spPr>
      </p:pic>
      <p:pic>
        <p:nvPicPr>
          <p:cNvPr id="7" name="圖片 6">
            <a:extLst>
              <a:ext uri="{FF2B5EF4-FFF2-40B4-BE49-F238E27FC236}">
                <a16:creationId xmlns:a16="http://schemas.microsoft.com/office/drawing/2014/main" id="{5988AA7D-BA0C-7E4C-A02F-6A0DCF1D3424}"/>
              </a:ext>
            </a:extLst>
          </p:cNvPr>
          <p:cNvPicPr>
            <a:picLocks noChangeAspect="1"/>
          </p:cNvPicPr>
          <p:nvPr/>
        </p:nvPicPr>
        <p:blipFill>
          <a:blip r:embed="rId4"/>
          <a:stretch>
            <a:fillRect/>
          </a:stretch>
        </p:blipFill>
        <p:spPr>
          <a:xfrm>
            <a:off x="5714993" y="3811165"/>
            <a:ext cx="5616388" cy="2910310"/>
          </a:xfrm>
          <a:prstGeom prst="rect">
            <a:avLst/>
          </a:prstGeom>
        </p:spPr>
      </p:pic>
    </p:spTree>
    <p:extLst>
      <p:ext uri="{BB962C8B-B14F-4D97-AF65-F5344CB8AC3E}">
        <p14:creationId xmlns:p14="http://schemas.microsoft.com/office/powerpoint/2010/main" val="47796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DE7641E5-2857-0B40-917C-5039C3F174CA}"/>
              </a:ext>
            </a:extLst>
          </p:cNvPr>
          <p:cNvSpPr>
            <a:spLocks noGrp="1"/>
          </p:cNvSpPr>
          <p:nvPr>
            <p:ph type="sldNum" sz="quarter" idx="12"/>
          </p:nvPr>
        </p:nvSpPr>
        <p:spPr/>
        <p:txBody>
          <a:bodyPr/>
          <a:lstStyle/>
          <a:p>
            <a:fld id="{8B53DFEC-A51D-C54B-AF5E-7470F20CC68B}" type="slidenum">
              <a:rPr kumimoji="1" lang="zh-TW" altLang="en-US" smtClean="0"/>
              <a:t>21</a:t>
            </a:fld>
            <a:endParaRPr kumimoji="1" lang="zh-TW" altLang="en-US"/>
          </a:p>
        </p:txBody>
      </p:sp>
      <p:sp>
        <p:nvSpPr>
          <p:cNvPr id="7" name="文字方塊 6">
            <a:extLst>
              <a:ext uri="{FF2B5EF4-FFF2-40B4-BE49-F238E27FC236}">
                <a16:creationId xmlns:a16="http://schemas.microsoft.com/office/drawing/2014/main" id="{293455CF-949A-A841-BEB2-40F18FC65C2C}"/>
              </a:ext>
            </a:extLst>
          </p:cNvPr>
          <p:cNvSpPr txBox="1"/>
          <p:nvPr/>
        </p:nvSpPr>
        <p:spPr>
          <a:xfrm>
            <a:off x="1390738" y="6099820"/>
            <a:ext cx="8951746" cy="584775"/>
          </a:xfrm>
          <a:prstGeom prst="rect">
            <a:avLst/>
          </a:prstGeom>
          <a:noFill/>
        </p:spPr>
        <p:txBody>
          <a:bodyPr wrap="none" rtlCol="0">
            <a:spAutoFit/>
          </a:bodyPr>
          <a:lstStyle/>
          <a:p>
            <a:r>
              <a:rPr kumimoji="1" lang="en-US" altLang="zh-TW" sz="3200" dirty="0"/>
              <a:t>Code and data available at </a:t>
            </a:r>
            <a:r>
              <a:rPr kumimoji="1" lang="en-US" altLang="zh-TW" sz="3200" dirty="0">
                <a:solidFill>
                  <a:srgbClr val="0070C0"/>
                </a:solidFill>
              </a:rPr>
              <a:t>http://</a:t>
            </a:r>
            <a:r>
              <a:rPr kumimoji="1" lang="en-US" altLang="zh-TW" sz="3200" dirty="0" err="1">
                <a:solidFill>
                  <a:srgbClr val="0070C0"/>
                </a:solidFill>
              </a:rPr>
              <a:t>bit.ly</a:t>
            </a:r>
            <a:r>
              <a:rPr kumimoji="1" lang="en-US" altLang="zh-TW" sz="3200" dirty="0">
                <a:solidFill>
                  <a:srgbClr val="0070C0"/>
                </a:solidFill>
              </a:rPr>
              <a:t>/DRIT-ECCV18</a:t>
            </a:r>
            <a:endParaRPr kumimoji="1" lang="zh-TW" altLang="en-US" sz="3200" dirty="0">
              <a:solidFill>
                <a:srgbClr val="0070C0"/>
              </a:solidFill>
            </a:endParaRPr>
          </a:p>
        </p:txBody>
      </p:sp>
      <p:pic>
        <p:nvPicPr>
          <p:cNvPr id="2" name="teaser">
            <a:hlinkClick r:id="" action="ppaction://media"/>
            <a:extLst>
              <a:ext uri="{FF2B5EF4-FFF2-40B4-BE49-F238E27FC236}">
                <a16:creationId xmlns:a16="http://schemas.microsoft.com/office/drawing/2014/main" id="{A171F3E7-A779-5547-8D39-7C15DBEE4C0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69751" y="35858"/>
            <a:ext cx="10252499" cy="6099820"/>
          </a:xfrm>
          <a:prstGeom prst="rect">
            <a:avLst/>
          </a:prstGeom>
        </p:spPr>
      </p:pic>
    </p:spTree>
    <p:extLst>
      <p:ext uri="{BB962C8B-B14F-4D97-AF65-F5344CB8AC3E}">
        <p14:creationId xmlns:p14="http://schemas.microsoft.com/office/powerpoint/2010/main" val="323512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群組 15">
            <a:extLst>
              <a:ext uri="{FF2B5EF4-FFF2-40B4-BE49-F238E27FC236}">
                <a16:creationId xmlns:a16="http://schemas.microsoft.com/office/drawing/2014/main" id="{89189AC8-079D-3446-BD52-FCA827F07DBC}"/>
              </a:ext>
            </a:extLst>
          </p:cNvPr>
          <p:cNvGrpSpPr/>
          <p:nvPr/>
        </p:nvGrpSpPr>
        <p:grpSpPr>
          <a:xfrm>
            <a:off x="8159484" y="3682184"/>
            <a:ext cx="3938438" cy="1384394"/>
            <a:chOff x="8159484" y="3682184"/>
            <a:chExt cx="3938438" cy="1384394"/>
          </a:xfrm>
        </p:grpSpPr>
        <p:sp>
          <p:nvSpPr>
            <p:cNvPr id="20" name="文字方塊 19">
              <a:extLst>
                <a:ext uri="{FF2B5EF4-FFF2-40B4-BE49-F238E27FC236}">
                  <a16:creationId xmlns:a16="http://schemas.microsoft.com/office/drawing/2014/main" id="{602D94D2-C84E-164E-AABE-2C3287F5A7C7}"/>
                </a:ext>
              </a:extLst>
            </p:cNvPr>
            <p:cNvSpPr txBox="1"/>
            <p:nvPr/>
          </p:nvSpPr>
          <p:spPr>
            <a:xfrm>
              <a:off x="8159484" y="3965280"/>
              <a:ext cx="279400" cy="830997"/>
            </a:xfrm>
            <a:prstGeom prst="rect">
              <a:avLst/>
            </a:prstGeom>
            <a:noFill/>
          </p:spPr>
          <p:txBody>
            <a:bodyPr wrap="square" rtlCol="0">
              <a:spAutoFit/>
            </a:bodyPr>
            <a:lstStyle/>
            <a:p>
              <a:r>
                <a:rPr kumimoji="1" lang="en-US" altLang="zh-TW" sz="4800" dirty="0"/>
                <a:t>{</a:t>
              </a:r>
              <a:endParaRPr kumimoji="1" lang="zh-TW" altLang="en-US" sz="4800" dirty="0"/>
            </a:p>
          </p:txBody>
        </p:sp>
        <p:sp>
          <p:nvSpPr>
            <p:cNvPr id="21" name="文字方塊 20">
              <a:extLst>
                <a:ext uri="{FF2B5EF4-FFF2-40B4-BE49-F238E27FC236}">
                  <a16:creationId xmlns:a16="http://schemas.microsoft.com/office/drawing/2014/main" id="{1CA518BD-C07F-1D4A-84B9-5718ABE84A39}"/>
                </a:ext>
              </a:extLst>
            </p:cNvPr>
            <p:cNvSpPr txBox="1"/>
            <p:nvPr/>
          </p:nvSpPr>
          <p:spPr>
            <a:xfrm>
              <a:off x="9989003" y="3965280"/>
              <a:ext cx="279400" cy="830997"/>
            </a:xfrm>
            <a:prstGeom prst="rect">
              <a:avLst/>
            </a:prstGeom>
            <a:noFill/>
          </p:spPr>
          <p:txBody>
            <a:bodyPr wrap="square" rtlCol="0">
              <a:spAutoFit/>
            </a:bodyPr>
            <a:lstStyle/>
            <a:p>
              <a:r>
                <a:rPr kumimoji="1" lang="en-US" altLang="zh-TW" sz="4800" dirty="0"/>
                <a:t>,</a:t>
              </a:r>
              <a:endParaRPr kumimoji="1" lang="zh-TW" altLang="en-US" sz="4800" dirty="0"/>
            </a:p>
          </p:txBody>
        </p:sp>
        <p:sp>
          <p:nvSpPr>
            <p:cNvPr id="23" name="文字方塊 22">
              <a:extLst>
                <a:ext uri="{FF2B5EF4-FFF2-40B4-BE49-F238E27FC236}">
                  <a16:creationId xmlns:a16="http://schemas.microsoft.com/office/drawing/2014/main" id="{D1FA9FBC-D519-5B4A-8FC5-5D28E581BBE7}"/>
                </a:ext>
              </a:extLst>
            </p:cNvPr>
            <p:cNvSpPr txBox="1"/>
            <p:nvPr/>
          </p:nvSpPr>
          <p:spPr>
            <a:xfrm>
              <a:off x="11818522" y="3965280"/>
              <a:ext cx="279400" cy="830997"/>
            </a:xfrm>
            <a:prstGeom prst="rect">
              <a:avLst/>
            </a:prstGeom>
            <a:noFill/>
          </p:spPr>
          <p:txBody>
            <a:bodyPr wrap="square" rtlCol="0">
              <a:spAutoFit/>
            </a:bodyPr>
            <a:lstStyle/>
            <a:p>
              <a:r>
                <a:rPr kumimoji="1" lang="en-US" altLang="zh-TW" sz="4800" dirty="0"/>
                <a:t>}</a:t>
              </a:r>
              <a:endParaRPr kumimoji="1" lang="zh-TW" altLang="en-US" sz="4800" dirty="0"/>
            </a:p>
          </p:txBody>
        </p:sp>
        <p:grpSp>
          <p:nvGrpSpPr>
            <p:cNvPr id="15" name="群組 14">
              <a:extLst>
                <a:ext uri="{FF2B5EF4-FFF2-40B4-BE49-F238E27FC236}">
                  <a16:creationId xmlns:a16="http://schemas.microsoft.com/office/drawing/2014/main" id="{EB149741-2BE5-6D44-B3B9-97BD067A3CCF}"/>
                </a:ext>
              </a:extLst>
            </p:cNvPr>
            <p:cNvGrpSpPr/>
            <p:nvPr/>
          </p:nvGrpSpPr>
          <p:grpSpPr>
            <a:xfrm>
              <a:off x="8528143" y="3682184"/>
              <a:ext cx="3201120" cy="1384394"/>
              <a:chOff x="8528143" y="3682184"/>
              <a:chExt cx="3201120" cy="1384394"/>
            </a:xfrm>
          </p:grpSpPr>
          <p:sp>
            <p:nvSpPr>
              <p:cNvPr id="14" name="矩形 13">
                <a:extLst>
                  <a:ext uri="{FF2B5EF4-FFF2-40B4-BE49-F238E27FC236}">
                    <a16:creationId xmlns:a16="http://schemas.microsoft.com/office/drawing/2014/main" id="{28A26A45-502B-0646-8911-20694E9BE53D}"/>
                  </a:ext>
                </a:extLst>
              </p:cNvPr>
              <p:cNvSpPr/>
              <p:nvPr/>
            </p:nvSpPr>
            <p:spPr>
              <a:xfrm>
                <a:off x="10357663" y="3682184"/>
                <a:ext cx="13716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4400" b="1" dirty="0">
                    <a:solidFill>
                      <a:srgbClr val="FF0000"/>
                    </a:solidFill>
                  </a:rPr>
                  <a:t>?</a:t>
                </a:r>
                <a:endParaRPr kumimoji="1" lang="zh-TW" altLang="en-US" sz="4400" b="1" dirty="0">
                  <a:solidFill>
                    <a:srgbClr val="FF0000"/>
                  </a:solidFill>
                </a:endParaRPr>
              </a:p>
            </p:txBody>
          </p:sp>
          <p:pic>
            <p:nvPicPr>
              <p:cNvPr id="12" name="圖片 11">
                <a:extLst>
                  <a:ext uri="{FF2B5EF4-FFF2-40B4-BE49-F238E27FC236}">
                    <a16:creationId xmlns:a16="http://schemas.microsoft.com/office/drawing/2014/main" id="{885D50DF-4B5C-574E-9F96-5263983EC29D}"/>
                  </a:ext>
                </a:extLst>
              </p:cNvPr>
              <p:cNvPicPr>
                <a:picLocks noChangeAspect="1"/>
              </p:cNvPicPr>
              <p:nvPr/>
            </p:nvPicPr>
            <p:blipFill>
              <a:blip r:embed="rId3"/>
              <a:stretch>
                <a:fillRect/>
              </a:stretch>
            </p:blipFill>
            <p:spPr>
              <a:xfrm>
                <a:off x="8528143" y="3694978"/>
                <a:ext cx="1371600" cy="1371600"/>
              </a:xfrm>
              <a:prstGeom prst="rect">
                <a:avLst/>
              </a:prstGeom>
              <a:ln>
                <a:solidFill>
                  <a:schemeClr val="tx1"/>
                </a:solidFill>
              </a:ln>
            </p:spPr>
          </p:pic>
        </p:grpSp>
      </p:grpSp>
      <p:sp>
        <p:nvSpPr>
          <p:cNvPr id="2" name="標題 1">
            <a:extLst>
              <a:ext uri="{FF2B5EF4-FFF2-40B4-BE49-F238E27FC236}">
                <a16:creationId xmlns:a16="http://schemas.microsoft.com/office/drawing/2014/main" id="{C8699B44-1A0E-C441-BBED-35C57AE10AA0}"/>
              </a:ext>
            </a:extLst>
          </p:cNvPr>
          <p:cNvSpPr>
            <a:spLocks noGrp="1"/>
          </p:cNvSpPr>
          <p:nvPr>
            <p:ph type="title"/>
          </p:nvPr>
        </p:nvSpPr>
        <p:spPr/>
        <p:txBody>
          <a:bodyPr/>
          <a:lstStyle/>
          <a:p>
            <a:r>
              <a:rPr kumimoji="1" lang="en-US" altLang="zh-TW" dirty="0"/>
              <a:t>Challenges</a:t>
            </a:r>
            <a:endParaRPr kumimoji="1" lang="zh-TW" altLang="en-US" dirty="0"/>
          </a:p>
        </p:txBody>
      </p:sp>
      <p:sp>
        <p:nvSpPr>
          <p:cNvPr id="3" name="內容版面配置區 2">
            <a:extLst>
              <a:ext uri="{FF2B5EF4-FFF2-40B4-BE49-F238E27FC236}">
                <a16:creationId xmlns:a16="http://schemas.microsoft.com/office/drawing/2014/main" id="{AC2EF276-9914-F042-AF41-FB5447301229}"/>
              </a:ext>
            </a:extLst>
          </p:cNvPr>
          <p:cNvSpPr>
            <a:spLocks noGrp="1"/>
          </p:cNvSpPr>
          <p:nvPr>
            <p:ph idx="1"/>
          </p:nvPr>
        </p:nvSpPr>
        <p:spPr>
          <a:xfrm>
            <a:off x="838200" y="1366081"/>
            <a:ext cx="10515600" cy="566045"/>
          </a:xfrm>
        </p:spPr>
        <p:txBody>
          <a:bodyPr>
            <a:normAutofit/>
          </a:bodyPr>
          <a:lstStyle/>
          <a:p>
            <a:pPr marL="0" indent="0">
              <a:buNone/>
            </a:pPr>
            <a:r>
              <a:rPr kumimoji="1" lang="en-US" altLang="zh-TW" dirty="0"/>
              <a:t>1. Paired training data: scarce/not exist</a:t>
            </a:r>
          </a:p>
        </p:txBody>
      </p:sp>
      <p:sp>
        <p:nvSpPr>
          <p:cNvPr id="4" name="投影片編號版面配置區 3">
            <a:extLst>
              <a:ext uri="{FF2B5EF4-FFF2-40B4-BE49-F238E27FC236}">
                <a16:creationId xmlns:a16="http://schemas.microsoft.com/office/drawing/2014/main" id="{4DE0B659-FC67-C849-AE23-EE022B590DE4}"/>
              </a:ext>
            </a:extLst>
          </p:cNvPr>
          <p:cNvSpPr>
            <a:spLocks noGrp="1"/>
          </p:cNvSpPr>
          <p:nvPr>
            <p:ph type="sldNum" sz="quarter" idx="12"/>
          </p:nvPr>
        </p:nvSpPr>
        <p:spPr>
          <a:xfrm>
            <a:off x="9291600" y="6404400"/>
            <a:ext cx="2743200" cy="365125"/>
          </a:xfrm>
        </p:spPr>
        <p:txBody>
          <a:bodyPr/>
          <a:lstStyle/>
          <a:p>
            <a:fld id="{8B53DFEC-A51D-C54B-AF5E-7470F20CC68B}" type="slidenum">
              <a:rPr kumimoji="1" lang="zh-TW" altLang="en-US" smtClean="0"/>
              <a:t>2</a:t>
            </a:fld>
            <a:endParaRPr kumimoji="1" lang="zh-TW" altLang="en-US"/>
          </a:p>
        </p:txBody>
      </p:sp>
      <p:sp>
        <p:nvSpPr>
          <p:cNvPr id="29" name="內容版面配置區 2">
            <a:extLst>
              <a:ext uri="{FF2B5EF4-FFF2-40B4-BE49-F238E27FC236}">
                <a16:creationId xmlns:a16="http://schemas.microsoft.com/office/drawing/2014/main" id="{3720DEEB-FB80-1F4C-9C17-25EEB69B84BF}"/>
              </a:ext>
            </a:extLst>
          </p:cNvPr>
          <p:cNvSpPr txBox="1">
            <a:spLocks/>
          </p:cNvSpPr>
          <p:nvPr/>
        </p:nvSpPr>
        <p:spPr>
          <a:xfrm>
            <a:off x="838200" y="1782417"/>
            <a:ext cx="10515600" cy="5660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zh-TW" dirty="0"/>
              <a:t>2. Multimodal (one-to-many) mapping</a:t>
            </a:r>
            <a:endParaRPr kumimoji="1" lang="zh-TW" altLang="en-US" dirty="0"/>
          </a:p>
          <a:p>
            <a:endParaRPr kumimoji="1" lang="en-US" altLang="zh-TW" dirty="0"/>
          </a:p>
        </p:txBody>
      </p:sp>
      <p:pic>
        <p:nvPicPr>
          <p:cNvPr id="31" name="Picture 9">
            <a:extLst>
              <a:ext uri="{FF2B5EF4-FFF2-40B4-BE49-F238E27FC236}">
                <a16:creationId xmlns:a16="http://schemas.microsoft.com/office/drawing/2014/main" id="{BCE4A40F-A6E3-2540-B4E9-64741B303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1035" y="5118059"/>
            <a:ext cx="1407600" cy="1407600"/>
          </a:xfrm>
          <a:prstGeom prst="rect">
            <a:avLst/>
          </a:prstGeom>
        </p:spPr>
      </p:pic>
      <p:pic>
        <p:nvPicPr>
          <p:cNvPr id="33" name="Picture 29">
            <a:extLst>
              <a:ext uri="{FF2B5EF4-FFF2-40B4-BE49-F238E27FC236}">
                <a16:creationId xmlns:a16="http://schemas.microsoft.com/office/drawing/2014/main" id="{E4B95EDB-6A65-D041-857A-A179C4E827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1035" y="2256931"/>
            <a:ext cx="1407600" cy="1407600"/>
          </a:xfrm>
          <a:prstGeom prst="rect">
            <a:avLst/>
          </a:prstGeom>
        </p:spPr>
      </p:pic>
      <p:grpSp>
        <p:nvGrpSpPr>
          <p:cNvPr id="5" name="群組 4">
            <a:extLst>
              <a:ext uri="{FF2B5EF4-FFF2-40B4-BE49-F238E27FC236}">
                <a16:creationId xmlns:a16="http://schemas.microsoft.com/office/drawing/2014/main" id="{56F41961-53B6-0449-9673-C1F3B546700F}"/>
              </a:ext>
            </a:extLst>
          </p:cNvPr>
          <p:cNvGrpSpPr/>
          <p:nvPr/>
        </p:nvGrpSpPr>
        <p:grpSpPr>
          <a:xfrm>
            <a:off x="196318" y="3687495"/>
            <a:ext cx="3931157" cy="1415083"/>
            <a:chOff x="196318" y="3768775"/>
            <a:chExt cx="3931157" cy="1415083"/>
          </a:xfrm>
        </p:grpSpPr>
        <p:pic>
          <p:nvPicPr>
            <p:cNvPr id="32" name="Picture 21">
              <a:extLst>
                <a:ext uri="{FF2B5EF4-FFF2-40B4-BE49-F238E27FC236}">
                  <a16:creationId xmlns:a16="http://schemas.microsoft.com/office/drawing/2014/main" id="{B38F51D8-CC39-A543-A6A2-BCA2C353FE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157" y="3776258"/>
              <a:ext cx="1407600" cy="1407600"/>
            </a:xfrm>
            <a:prstGeom prst="rect">
              <a:avLst/>
            </a:prstGeom>
          </p:spPr>
        </p:pic>
        <p:pic>
          <p:nvPicPr>
            <p:cNvPr id="35" name="Picture 58">
              <a:extLst>
                <a:ext uri="{FF2B5EF4-FFF2-40B4-BE49-F238E27FC236}">
                  <a16:creationId xmlns:a16="http://schemas.microsoft.com/office/drawing/2014/main" id="{7BE015CD-B1DF-4148-A235-5A62F4BE96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1035" y="3768775"/>
              <a:ext cx="1407600" cy="1407600"/>
            </a:xfrm>
            <a:prstGeom prst="rect">
              <a:avLst/>
            </a:prstGeom>
          </p:spPr>
        </p:pic>
        <p:sp>
          <p:nvSpPr>
            <p:cNvPr id="36" name="文字方塊 35">
              <a:extLst>
                <a:ext uri="{FF2B5EF4-FFF2-40B4-BE49-F238E27FC236}">
                  <a16:creationId xmlns:a16="http://schemas.microsoft.com/office/drawing/2014/main" id="{3089FF0D-DF67-9948-AD49-E588F2AAA686}"/>
                </a:ext>
              </a:extLst>
            </p:cNvPr>
            <p:cNvSpPr txBox="1"/>
            <p:nvPr/>
          </p:nvSpPr>
          <p:spPr>
            <a:xfrm>
              <a:off x="196318" y="4064560"/>
              <a:ext cx="279400" cy="830997"/>
            </a:xfrm>
            <a:prstGeom prst="rect">
              <a:avLst/>
            </a:prstGeom>
            <a:noFill/>
          </p:spPr>
          <p:txBody>
            <a:bodyPr wrap="square" rtlCol="0">
              <a:spAutoFit/>
            </a:bodyPr>
            <a:lstStyle/>
            <a:p>
              <a:r>
                <a:rPr kumimoji="1" lang="en-US" altLang="zh-TW" sz="4800" dirty="0"/>
                <a:t>{</a:t>
              </a:r>
              <a:endParaRPr kumimoji="1" lang="zh-TW" altLang="en-US" sz="4800" dirty="0"/>
            </a:p>
          </p:txBody>
        </p:sp>
        <p:sp>
          <p:nvSpPr>
            <p:cNvPr id="37" name="文字方塊 36">
              <a:extLst>
                <a:ext uri="{FF2B5EF4-FFF2-40B4-BE49-F238E27FC236}">
                  <a16:creationId xmlns:a16="http://schemas.microsoft.com/office/drawing/2014/main" id="{CDE77A40-3D07-4747-B227-D47057C3D0FC}"/>
                </a:ext>
              </a:extLst>
            </p:cNvPr>
            <p:cNvSpPr txBox="1"/>
            <p:nvPr/>
          </p:nvSpPr>
          <p:spPr>
            <a:xfrm>
              <a:off x="3848075" y="4064560"/>
              <a:ext cx="279400" cy="830997"/>
            </a:xfrm>
            <a:prstGeom prst="rect">
              <a:avLst/>
            </a:prstGeom>
            <a:noFill/>
          </p:spPr>
          <p:txBody>
            <a:bodyPr wrap="square" rtlCol="0">
              <a:spAutoFit/>
            </a:bodyPr>
            <a:lstStyle/>
            <a:p>
              <a:r>
                <a:rPr kumimoji="1" lang="en-US" altLang="zh-TW" sz="4800" dirty="0"/>
                <a:t>}</a:t>
              </a:r>
              <a:endParaRPr kumimoji="1" lang="zh-TW" altLang="en-US" sz="4800" dirty="0"/>
            </a:p>
          </p:txBody>
        </p:sp>
        <p:sp>
          <p:nvSpPr>
            <p:cNvPr id="38" name="文字方塊 37">
              <a:extLst>
                <a:ext uri="{FF2B5EF4-FFF2-40B4-BE49-F238E27FC236}">
                  <a16:creationId xmlns:a16="http://schemas.microsoft.com/office/drawing/2014/main" id="{8AA29A8F-FCB3-0445-B086-5D01C09DC755}"/>
                </a:ext>
              </a:extLst>
            </p:cNvPr>
            <p:cNvSpPr txBox="1"/>
            <p:nvPr/>
          </p:nvSpPr>
          <p:spPr>
            <a:xfrm>
              <a:off x="2022196" y="4064560"/>
              <a:ext cx="279400" cy="830997"/>
            </a:xfrm>
            <a:prstGeom prst="rect">
              <a:avLst/>
            </a:prstGeom>
            <a:noFill/>
          </p:spPr>
          <p:txBody>
            <a:bodyPr wrap="square" rtlCol="0">
              <a:spAutoFit/>
            </a:bodyPr>
            <a:lstStyle/>
            <a:p>
              <a:r>
                <a:rPr kumimoji="1" lang="en-US" altLang="zh-TW" sz="4800" dirty="0"/>
                <a:t>,</a:t>
              </a:r>
              <a:endParaRPr kumimoji="1" lang="zh-TW" altLang="en-US" sz="4800" dirty="0"/>
            </a:p>
          </p:txBody>
        </p:sp>
      </p:grpSp>
      <p:pic>
        <p:nvPicPr>
          <p:cNvPr id="40" name="Picture 102">
            <a:extLst>
              <a:ext uri="{FF2B5EF4-FFF2-40B4-BE49-F238E27FC236}">
                <a16:creationId xmlns:a16="http://schemas.microsoft.com/office/drawing/2014/main" id="{FADF9118-DC56-0E43-80E2-CD321741EE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67052" y="5118059"/>
            <a:ext cx="1407600" cy="1407600"/>
          </a:xfrm>
          <a:prstGeom prst="rect">
            <a:avLst/>
          </a:prstGeom>
        </p:spPr>
      </p:pic>
      <p:pic>
        <p:nvPicPr>
          <p:cNvPr id="42" name="Picture 106">
            <a:extLst>
              <a:ext uri="{FF2B5EF4-FFF2-40B4-BE49-F238E27FC236}">
                <a16:creationId xmlns:a16="http://schemas.microsoft.com/office/drawing/2014/main" id="{BB42B9AC-BE69-A346-9F3B-A67F55275B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67052" y="2256931"/>
            <a:ext cx="1407600" cy="1407600"/>
          </a:xfrm>
          <a:prstGeom prst="rect">
            <a:avLst/>
          </a:prstGeom>
        </p:spPr>
      </p:pic>
      <p:grpSp>
        <p:nvGrpSpPr>
          <p:cNvPr id="13" name="群組 12">
            <a:extLst>
              <a:ext uri="{FF2B5EF4-FFF2-40B4-BE49-F238E27FC236}">
                <a16:creationId xmlns:a16="http://schemas.microsoft.com/office/drawing/2014/main" id="{7A4EC2E0-2F6E-294D-82B3-4306EEC69ACC}"/>
              </a:ext>
            </a:extLst>
          </p:cNvPr>
          <p:cNvGrpSpPr/>
          <p:nvPr/>
        </p:nvGrpSpPr>
        <p:grpSpPr>
          <a:xfrm>
            <a:off x="4177901" y="3694978"/>
            <a:ext cx="3931157" cy="1407600"/>
            <a:chOff x="4177901" y="3776258"/>
            <a:chExt cx="3931157" cy="1407600"/>
          </a:xfrm>
        </p:grpSpPr>
        <p:sp>
          <p:nvSpPr>
            <p:cNvPr id="7" name="文字方塊 6">
              <a:extLst>
                <a:ext uri="{FF2B5EF4-FFF2-40B4-BE49-F238E27FC236}">
                  <a16:creationId xmlns:a16="http://schemas.microsoft.com/office/drawing/2014/main" id="{8DDA759F-AB2C-3343-ADFC-A26C03C26D57}"/>
                </a:ext>
              </a:extLst>
            </p:cNvPr>
            <p:cNvSpPr txBox="1"/>
            <p:nvPr/>
          </p:nvSpPr>
          <p:spPr>
            <a:xfrm>
              <a:off x="4177901" y="4030909"/>
              <a:ext cx="279400" cy="830997"/>
            </a:xfrm>
            <a:prstGeom prst="rect">
              <a:avLst/>
            </a:prstGeom>
            <a:noFill/>
          </p:spPr>
          <p:txBody>
            <a:bodyPr wrap="square" rtlCol="0">
              <a:spAutoFit/>
            </a:bodyPr>
            <a:lstStyle/>
            <a:p>
              <a:r>
                <a:rPr kumimoji="1" lang="en-US" altLang="zh-TW" sz="4800" dirty="0"/>
                <a:t>{</a:t>
              </a:r>
              <a:endParaRPr kumimoji="1" lang="zh-TW" altLang="en-US" sz="4800" dirty="0"/>
            </a:p>
          </p:txBody>
        </p:sp>
        <p:sp>
          <p:nvSpPr>
            <p:cNvPr id="9" name="文字方塊 8">
              <a:extLst>
                <a:ext uri="{FF2B5EF4-FFF2-40B4-BE49-F238E27FC236}">
                  <a16:creationId xmlns:a16="http://schemas.microsoft.com/office/drawing/2014/main" id="{29917923-F2C1-4F4E-B5FB-3BF1E3B7E16A}"/>
                </a:ext>
              </a:extLst>
            </p:cNvPr>
            <p:cNvSpPr txBox="1"/>
            <p:nvPr/>
          </p:nvSpPr>
          <p:spPr>
            <a:xfrm>
              <a:off x="7829658" y="4064560"/>
              <a:ext cx="279400" cy="830997"/>
            </a:xfrm>
            <a:prstGeom prst="rect">
              <a:avLst/>
            </a:prstGeom>
            <a:noFill/>
          </p:spPr>
          <p:txBody>
            <a:bodyPr wrap="square" rtlCol="0">
              <a:spAutoFit/>
            </a:bodyPr>
            <a:lstStyle/>
            <a:p>
              <a:r>
                <a:rPr kumimoji="1" lang="en-US" altLang="zh-TW" sz="4800" dirty="0"/>
                <a:t>}</a:t>
              </a:r>
              <a:endParaRPr kumimoji="1" lang="zh-TW" altLang="en-US" sz="4800" dirty="0"/>
            </a:p>
          </p:txBody>
        </p:sp>
        <p:sp>
          <p:nvSpPr>
            <p:cNvPr id="10" name="文字方塊 9">
              <a:extLst>
                <a:ext uri="{FF2B5EF4-FFF2-40B4-BE49-F238E27FC236}">
                  <a16:creationId xmlns:a16="http://schemas.microsoft.com/office/drawing/2014/main" id="{5FD3817E-A39E-824E-A0BB-562181CD117F}"/>
                </a:ext>
              </a:extLst>
            </p:cNvPr>
            <p:cNvSpPr txBox="1"/>
            <p:nvPr/>
          </p:nvSpPr>
          <p:spPr>
            <a:xfrm>
              <a:off x="6032646" y="4064560"/>
              <a:ext cx="279400" cy="830997"/>
            </a:xfrm>
            <a:prstGeom prst="rect">
              <a:avLst/>
            </a:prstGeom>
            <a:noFill/>
          </p:spPr>
          <p:txBody>
            <a:bodyPr wrap="square" rtlCol="0">
              <a:spAutoFit/>
            </a:bodyPr>
            <a:lstStyle/>
            <a:p>
              <a:r>
                <a:rPr kumimoji="1" lang="en-US" altLang="zh-TW" sz="4800" dirty="0"/>
                <a:t>,</a:t>
              </a:r>
              <a:endParaRPr kumimoji="1" lang="zh-TW" altLang="en-US" sz="4800" dirty="0"/>
            </a:p>
          </p:txBody>
        </p:sp>
        <p:pic>
          <p:nvPicPr>
            <p:cNvPr id="41" name="Picture 104">
              <a:extLst>
                <a:ext uri="{FF2B5EF4-FFF2-40B4-BE49-F238E27FC236}">
                  <a16:creationId xmlns:a16="http://schemas.microsoft.com/office/drawing/2014/main" id="{DC5B02CA-AEE8-4747-A9C3-4EF4EF0110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70040" y="3776258"/>
              <a:ext cx="1407600" cy="1407600"/>
            </a:xfrm>
            <a:prstGeom prst="rect">
              <a:avLst/>
            </a:prstGeom>
          </p:spPr>
        </p:pic>
        <p:pic>
          <p:nvPicPr>
            <p:cNvPr id="44" name="Picture 110">
              <a:extLst>
                <a:ext uri="{FF2B5EF4-FFF2-40B4-BE49-F238E27FC236}">
                  <a16:creationId xmlns:a16="http://schemas.microsoft.com/office/drawing/2014/main" id="{A7725241-1FE0-A348-9E2B-8211C357F39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67052" y="3776258"/>
              <a:ext cx="1407600" cy="1407600"/>
            </a:xfrm>
            <a:prstGeom prst="rect">
              <a:avLst/>
            </a:prstGeom>
          </p:spPr>
        </p:pic>
      </p:grpSp>
      <p:sp>
        <p:nvSpPr>
          <p:cNvPr id="6" name="文字方塊 5">
            <a:extLst>
              <a:ext uri="{FF2B5EF4-FFF2-40B4-BE49-F238E27FC236}">
                <a16:creationId xmlns:a16="http://schemas.microsoft.com/office/drawing/2014/main" id="{0493462A-C71D-3944-B1F1-5B4DED7F96CE}"/>
              </a:ext>
            </a:extLst>
          </p:cNvPr>
          <p:cNvSpPr txBox="1"/>
          <p:nvPr/>
        </p:nvSpPr>
        <p:spPr>
          <a:xfrm rot="5400000">
            <a:off x="3004180" y="6339612"/>
            <a:ext cx="391045" cy="584775"/>
          </a:xfrm>
          <a:prstGeom prst="rect">
            <a:avLst/>
          </a:prstGeom>
          <a:noFill/>
        </p:spPr>
        <p:txBody>
          <a:bodyPr wrap="square" rtlCol="0">
            <a:spAutoFit/>
          </a:bodyPr>
          <a:lstStyle/>
          <a:p>
            <a:r>
              <a:rPr kumimoji="1" lang="en-US" altLang="zh-TW" sz="3200" dirty="0"/>
              <a:t>…</a:t>
            </a:r>
            <a:endParaRPr kumimoji="1" lang="zh-TW" altLang="en-US" sz="3200" dirty="0"/>
          </a:p>
        </p:txBody>
      </p:sp>
      <p:sp>
        <p:nvSpPr>
          <p:cNvPr id="34" name="文字方塊 33">
            <a:extLst>
              <a:ext uri="{FF2B5EF4-FFF2-40B4-BE49-F238E27FC236}">
                <a16:creationId xmlns:a16="http://schemas.microsoft.com/office/drawing/2014/main" id="{B8E86A0A-60BA-E244-9343-11FEDD482294}"/>
              </a:ext>
            </a:extLst>
          </p:cNvPr>
          <p:cNvSpPr txBox="1"/>
          <p:nvPr/>
        </p:nvSpPr>
        <p:spPr>
          <a:xfrm rot="5400000">
            <a:off x="6981820" y="6339612"/>
            <a:ext cx="391045" cy="584775"/>
          </a:xfrm>
          <a:prstGeom prst="rect">
            <a:avLst/>
          </a:prstGeom>
          <a:noFill/>
        </p:spPr>
        <p:txBody>
          <a:bodyPr wrap="square" rtlCol="0">
            <a:spAutoFit/>
          </a:bodyPr>
          <a:lstStyle/>
          <a:p>
            <a:r>
              <a:rPr kumimoji="1" lang="en-US" altLang="zh-TW" sz="3200" dirty="0"/>
              <a:t>…</a:t>
            </a:r>
            <a:endParaRPr kumimoji="1" lang="zh-TW" altLang="en-US" sz="3200" dirty="0"/>
          </a:p>
        </p:txBody>
      </p:sp>
      <p:grpSp>
        <p:nvGrpSpPr>
          <p:cNvPr id="8" name="群組 7">
            <a:extLst>
              <a:ext uri="{FF2B5EF4-FFF2-40B4-BE49-F238E27FC236}">
                <a16:creationId xmlns:a16="http://schemas.microsoft.com/office/drawing/2014/main" id="{D892D0C1-0A0D-9C48-9D54-4A5ADF5EEA4C}"/>
              </a:ext>
            </a:extLst>
          </p:cNvPr>
          <p:cNvGrpSpPr/>
          <p:nvPr/>
        </p:nvGrpSpPr>
        <p:grpSpPr>
          <a:xfrm>
            <a:off x="10357663" y="2256931"/>
            <a:ext cx="1371600" cy="4570591"/>
            <a:chOff x="10357663" y="2256931"/>
            <a:chExt cx="1371600" cy="4570591"/>
          </a:xfrm>
        </p:grpSpPr>
        <p:pic>
          <p:nvPicPr>
            <p:cNvPr id="17" name="圖片 16">
              <a:extLst>
                <a:ext uri="{FF2B5EF4-FFF2-40B4-BE49-F238E27FC236}">
                  <a16:creationId xmlns:a16="http://schemas.microsoft.com/office/drawing/2014/main" id="{3BB7297D-A355-EF42-9C12-2E592CB00209}"/>
                </a:ext>
              </a:extLst>
            </p:cNvPr>
            <p:cNvPicPr>
              <a:picLocks noChangeAspect="1"/>
            </p:cNvPicPr>
            <p:nvPr/>
          </p:nvPicPr>
          <p:blipFill>
            <a:blip r:embed="rId12"/>
            <a:stretch>
              <a:fillRect/>
            </a:stretch>
          </p:blipFill>
          <p:spPr>
            <a:xfrm>
              <a:off x="10357663" y="2256931"/>
              <a:ext cx="1371600" cy="1371600"/>
            </a:xfrm>
            <a:prstGeom prst="rect">
              <a:avLst/>
            </a:prstGeom>
            <a:ln>
              <a:solidFill>
                <a:schemeClr val="tx1"/>
              </a:solidFill>
            </a:ln>
          </p:spPr>
        </p:pic>
        <p:pic>
          <p:nvPicPr>
            <p:cNvPr id="19" name="圖片 18">
              <a:extLst>
                <a:ext uri="{FF2B5EF4-FFF2-40B4-BE49-F238E27FC236}">
                  <a16:creationId xmlns:a16="http://schemas.microsoft.com/office/drawing/2014/main" id="{B5376C89-B1D8-3140-AB17-9340C33C3767}"/>
                </a:ext>
              </a:extLst>
            </p:cNvPr>
            <p:cNvPicPr>
              <a:picLocks noChangeAspect="1"/>
            </p:cNvPicPr>
            <p:nvPr/>
          </p:nvPicPr>
          <p:blipFill>
            <a:blip r:embed="rId13"/>
            <a:stretch>
              <a:fillRect/>
            </a:stretch>
          </p:blipFill>
          <p:spPr>
            <a:xfrm>
              <a:off x="10357663" y="3694978"/>
              <a:ext cx="1371600" cy="1371600"/>
            </a:xfrm>
            <a:prstGeom prst="rect">
              <a:avLst/>
            </a:prstGeom>
            <a:ln>
              <a:solidFill>
                <a:schemeClr val="tx1"/>
              </a:solidFill>
            </a:ln>
          </p:spPr>
        </p:pic>
        <p:pic>
          <p:nvPicPr>
            <p:cNvPr id="46" name="圖片 45">
              <a:extLst>
                <a:ext uri="{FF2B5EF4-FFF2-40B4-BE49-F238E27FC236}">
                  <a16:creationId xmlns:a16="http://schemas.microsoft.com/office/drawing/2014/main" id="{865A2A71-A1BD-D545-B175-AA5ADB006C76}"/>
                </a:ext>
              </a:extLst>
            </p:cNvPr>
            <p:cNvPicPr>
              <a:picLocks noChangeAspect="1"/>
            </p:cNvPicPr>
            <p:nvPr/>
          </p:nvPicPr>
          <p:blipFill>
            <a:blip r:embed="rId14"/>
            <a:stretch>
              <a:fillRect/>
            </a:stretch>
          </p:blipFill>
          <p:spPr>
            <a:xfrm>
              <a:off x="10357663" y="5118059"/>
              <a:ext cx="1371600" cy="1371600"/>
            </a:xfrm>
            <a:prstGeom prst="rect">
              <a:avLst/>
            </a:prstGeom>
            <a:ln>
              <a:solidFill>
                <a:schemeClr val="tx1"/>
              </a:solidFill>
            </a:ln>
          </p:spPr>
        </p:pic>
        <p:sp>
          <p:nvSpPr>
            <p:cNvPr id="39" name="文字方塊 38">
              <a:extLst>
                <a:ext uri="{FF2B5EF4-FFF2-40B4-BE49-F238E27FC236}">
                  <a16:creationId xmlns:a16="http://schemas.microsoft.com/office/drawing/2014/main" id="{8A0DFFDA-3851-0041-9C6B-19D997871B68}"/>
                </a:ext>
              </a:extLst>
            </p:cNvPr>
            <p:cNvSpPr txBox="1"/>
            <p:nvPr/>
          </p:nvSpPr>
          <p:spPr>
            <a:xfrm rot="5400000">
              <a:off x="10959460" y="6339612"/>
              <a:ext cx="391045" cy="584775"/>
            </a:xfrm>
            <a:prstGeom prst="rect">
              <a:avLst/>
            </a:prstGeom>
            <a:noFill/>
          </p:spPr>
          <p:txBody>
            <a:bodyPr wrap="square" rtlCol="0">
              <a:spAutoFit/>
            </a:bodyPr>
            <a:lstStyle/>
            <a:p>
              <a:r>
                <a:rPr kumimoji="1" lang="en-US" altLang="zh-TW" sz="3200" dirty="0"/>
                <a:t>…</a:t>
              </a:r>
              <a:endParaRPr kumimoji="1" lang="zh-TW" altLang="en-US" sz="3200" dirty="0"/>
            </a:p>
          </p:txBody>
        </p:sp>
      </p:grpSp>
      <p:sp>
        <p:nvSpPr>
          <p:cNvPr id="18" name="文字方塊 17">
            <a:extLst>
              <a:ext uri="{FF2B5EF4-FFF2-40B4-BE49-F238E27FC236}">
                <a16:creationId xmlns:a16="http://schemas.microsoft.com/office/drawing/2014/main" id="{96F4FCD7-BD6A-A14B-8780-E995D7E9B0C9}"/>
              </a:ext>
            </a:extLst>
          </p:cNvPr>
          <p:cNvSpPr txBox="1"/>
          <p:nvPr/>
        </p:nvSpPr>
        <p:spPr>
          <a:xfrm>
            <a:off x="1543681" y="2877660"/>
            <a:ext cx="1236429" cy="584775"/>
          </a:xfrm>
          <a:prstGeom prst="rect">
            <a:avLst/>
          </a:prstGeom>
          <a:noFill/>
        </p:spPr>
        <p:txBody>
          <a:bodyPr wrap="none" rtlCol="0">
            <a:spAutoFit/>
          </a:bodyPr>
          <a:lstStyle/>
          <a:p>
            <a:r>
              <a:rPr kumimoji="1" lang="en-US" altLang="zh-TW" sz="3200" dirty="0"/>
              <a:t>Paired</a:t>
            </a:r>
            <a:endParaRPr kumimoji="1" lang="zh-TW" altLang="en-US" sz="3200" dirty="0"/>
          </a:p>
        </p:txBody>
      </p:sp>
      <p:sp>
        <p:nvSpPr>
          <p:cNvPr id="43" name="文字方塊 42">
            <a:extLst>
              <a:ext uri="{FF2B5EF4-FFF2-40B4-BE49-F238E27FC236}">
                <a16:creationId xmlns:a16="http://schemas.microsoft.com/office/drawing/2014/main" id="{5F86BCE2-2531-C44C-BB0A-7D712022A9CD}"/>
              </a:ext>
            </a:extLst>
          </p:cNvPr>
          <p:cNvSpPr txBox="1"/>
          <p:nvPr/>
        </p:nvSpPr>
        <p:spPr>
          <a:xfrm>
            <a:off x="5545315" y="2877660"/>
            <a:ext cx="1254061" cy="584775"/>
          </a:xfrm>
          <a:prstGeom prst="rect">
            <a:avLst/>
          </a:prstGeom>
          <a:noFill/>
        </p:spPr>
        <p:txBody>
          <a:bodyPr wrap="none" rtlCol="0">
            <a:spAutoFit/>
          </a:bodyPr>
          <a:lstStyle/>
          <a:p>
            <a:r>
              <a:rPr kumimoji="1" lang="en-US" altLang="zh-TW" sz="3200" dirty="0"/>
              <a:t>Scarce</a:t>
            </a:r>
            <a:endParaRPr kumimoji="1" lang="zh-TW" altLang="en-US" sz="3200" dirty="0"/>
          </a:p>
        </p:txBody>
      </p:sp>
      <p:sp>
        <p:nvSpPr>
          <p:cNvPr id="45" name="文字方塊 44">
            <a:extLst>
              <a:ext uri="{FF2B5EF4-FFF2-40B4-BE49-F238E27FC236}">
                <a16:creationId xmlns:a16="http://schemas.microsoft.com/office/drawing/2014/main" id="{199611B3-385D-2348-824A-24DEFB7754A5}"/>
              </a:ext>
            </a:extLst>
          </p:cNvPr>
          <p:cNvSpPr txBox="1"/>
          <p:nvPr/>
        </p:nvSpPr>
        <p:spPr>
          <a:xfrm>
            <a:off x="9271101" y="2877660"/>
            <a:ext cx="1662828" cy="584775"/>
          </a:xfrm>
          <a:prstGeom prst="rect">
            <a:avLst/>
          </a:prstGeom>
          <a:noFill/>
        </p:spPr>
        <p:txBody>
          <a:bodyPr wrap="none" rtlCol="0">
            <a:spAutoFit/>
          </a:bodyPr>
          <a:lstStyle/>
          <a:p>
            <a:r>
              <a:rPr kumimoji="1" lang="en-US" altLang="zh-TW" sz="3200" dirty="0"/>
              <a:t>Not Exist</a:t>
            </a:r>
            <a:endParaRPr kumimoji="1" lang="zh-TW" altLang="en-US" sz="3200" dirty="0"/>
          </a:p>
        </p:txBody>
      </p:sp>
    </p:spTree>
    <p:extLst>
      <p:ext uri="{BB962C8B-B14F-4D97-AF65-F5344CB8AC3E}">
        <p14:creationId xmlns:p14="http://schemas.microsoft.com/office/powerpoint/2010/main" val="165583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1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43"/>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9" grpId="0"/>
      <p:bldP spid="6" grpId="0"/>
      <p:bldP spid="34" grpId="0"/>
      <p:bldP spid="18" grpId="0"/>
      <p:bldP spid="18" grpId="1"/>
      <p:bldP spid="43" grpId="0"/>
      <p:bldP spid="43" grpId="1"/>
      <p:bldP spid="45" grpId="0"/>
      <p:bldP spid="4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43C8AF6-C584-8145-B5C1-17DD78224A6F}"/>
              </a:ext>
            </a:extLst>
          </p:cNvPr>
          <p:cNvSpPr>
            <a:spLocks noGrp="1"/>
          </p:cNvSpPr>
          <p:nvPr>
            <p:ph type="title"/>
          </p:nvPr>
        </p:nvSpPr>
        <p:spPr/>
        <p:txBody>
          <a:bodyPr/>
          <a:lstStyle/>
          <a:p>
            <a:r>
              <a:rPr kumimoji="1" lang="en-US" altLang="zh-TW" dirty="0"/>
              <a:t>Related Work</a:t>
            </a:r>
            <a:endParaRPr kumimoji="1" lang="zh-TW" altLang="en-US" dirty="0"/>
          </a:p>
        </p:txBody>
      </p:sp>
      <p:sp>
        <p:nvSpPr>
          <p:cNvPr id="4" name="投影片編號版面配置區 3">
            <a:extLst>
              <a:ext uri="{FF2B5EF4-FFF2-40B4-BE49-F238E27FC236}">
                <a16:creationId xmlns:a16="http://schemas.microsoft.com/office/drawing/2014/main" id="{D125C8DA-FCA5-CA4F-B6F9-6EAE948AE0AE}"/>
              </a:ext>
            </a:extLst>
          </p:cNvPr>
          <p:cNvSpPr>
            <a:spLocks noGrp="1"/>
          </p:cNvSpPr>
          <p:nvPr>
            <p:ph type="sldNum" sz="quarter" idx="12"/>
          </p:nvPr>
        </p:nvSpPr>
        <p:spPr/>
        <p:txBody>
          <a:bodyPr/>
          <a:lstStyle/>
          <a:p>
            <a:fld id="{8B53DFEC-A51D-C54B-AF5E-7470F20CC68B}" type="slidenum">
              <a:rPr kumimoji="1" lang="zh-TW" altLang="en-US" smtClean="0"/>
              <a:t>3</a:t>
            </a:fld>
            <a:endParaRPr kumimoji="1" lang="zh-TW" altLang="en-US" dirty="0"/>
          </a:p>
        </p:txBody>
      </p:sp>
      <p:grpSp>
        <p:nvGrpSpPr>
          <p:cNvPr id="23" name="群組 22">
            <a:extLst>
              <a:ext uri="{FF2B5EF4-FFF2-40B4-BE49-F238E27FC236}">
                <a16:creationId xmlns:a16="http://schemas.microsoft.com/office/drawing/2014/main" id="{F40E3458-A546-0744-97F2-51E9DD6A6B93}"/>
              </a:ext>
            </a:extLst>
          </p:cNvPr>
          <p:cNvGrpSpPr/>
          <p:nvPr/>
        </p:nvGrpSpPr>
        <p:grpSpPr>
          <a:xfrm>
            <a:off x="2997200" y="1400085"/>
            <a:ext cx="6812344" cy="584775"/>
            <a:chOff x="2997200" y="1549400"/>
            <a:chExt cx="6812344" cy="584775"/>
          </a:xfrm>
        </p:grpSpPr>
        <p:sp>
          <p:nvSpPr>
            <p:cNvPr id="5" name="文字方塊 4">
              <a:extLst>
                <a:ext uri="{FF2B5EF4-FFF2-40B4-BE49-F238E27FC236}">
                  <a16:creationId xmlns:a16="http://schemas.microsoft.com/office/drawing/2014/main" id="{42840C84-21FA-7F4D-A70E-0008407B17E8}"/>
                </a:ext>
              </a:extLst>
            </p:cNvPr>
            <p:cNvSpPr txBox="1"/>
            <p:nvPr/>
          </p:nvSpPr>
          <p:spPr>
            <a:xfrm>
              <a:off x="2997200" y="1549400"/>
              <a:ext cx="2069221" cy="584775"/>
            </a:xfrm>
            <a:prstGeom prst="rect">
              <a:avLst/>
            </a:prstGeom>
            <a:noFill/>
          </p:spPr>
          <p:txBody>
            <a:bodyPr wrap="none" rtlCol="0">
              <a:spAutoFit/>
            </a:bodyPr>
            <a:lstStyle/>
            <a:p>
              <a:r>
                <a:rPr kumimoji="1" lang="en-US" altLang="zh-TW" sz="3200" dirty="0"/>
                <a:t>Paired data</a:t>
              </a:r>
              <a:endParaRPr kumimoji="1" lang="zh-TW" altLang="en-US" sz="3200" dirty="0"/>
            </a:p>
          </p:txBody>
        </p:sp>
        <p:sp>
          <p:nvSpPr>
            <p:cNvPr id="6" name="文字方塊 5">
              <a:extLst>
                <a:ext uri="{FF2B5EF4-FFF2-40B4-BE49-F238E27FC236}">
                  <a16:creationId xmlns:a16="http://schemas.microsoft.com/office/drawing/2014/main" id="{59265229-A146-DB4A-9A1C-0F004C07A8E5}"/>
                </a:ext>
              </a:extLst>
            </p:cNvPr>
            <p:cNvSpPr txBox="1"/>
            <p:nvPr/>
          </p:nvSpPr>
          <p:spPr>
            <a:xfrm>
              <a:off x="6139180" y="1549400"/>
              <a:ext cx="3670364" cy="584775"/>
            </a:xfrm>
            <a:prstGeom prst="rect">
              <a:avLst/>
            </a:prstGeom>
            <a:noFill/>
          </p:spPr>
          <p:txBody>
            <a:bodyPr wrap="none" rtlCol="0">
              <a:spAutoFit/>
            </a:bodyPr>
            <a:lstStyle/>
            <a:p>
              <a:r>
                <a:rPr kumimoji="1" lang="en-US" altLang="zh-TW" sz="3200" dirty="0"/>
                <a:t>One-to-one mapping</a:t>
              </a:r>
              <a:endParaRPr kumimoji="1" lang="zh-TW" altLang="en-US" sz="3200" dirty="0"/>
            </a:p>
          </p:txBody>
        </p:sp>
      </p:grpSp>
      <p:grpSp>
        <p:nvGrpSpPr>
          <p:cNvPr id="56" name="群組 55">
            <a:extLst>
              <a:ext uri="{FF2B5EF4-FFF2-40B4-BE49-F238E27FC236}">
                <a16:creationId xmlns:a16="http://schemas.microsoft.com/office/drawing/2014/main" id="{F302AB1B-6E9C-D242-B142-C978D350572B}"/>
              </a:ext>
            </a:extLst>
          </p:cNvPr>
          <p:cNvGrpSpPr/>
          <p:nvPr/>
        </p:nvGrpSpPr>
        <p:grpSpPr>
          <a:xfrm>
            <a:off x="4146757" y="3070555"/>
            <a:ext cx="1332000" cy="1558394"/>
            <a:chOff x="4171269" y="3384655"/>
            <a:chExt cx="1332000" cy="1558394"/>
          </a:xfrm>
        </p:grpSpPr>
        <p:grpSp>
          <p:nvGrpSpPr>
            <p:cNvPr id="45" name="群組 44">
              <a:extLst>
                <a:ext uri="{FF2B5EF4-FFF2-40B4-BE49-F238E27FC236}">
                  <a16:creationId xmlns:a16="http://schemas.microsoft.com/office/drawing/2014/main" id="{99690A40-CF8E-BA48-84B8-CBB1D28CF817}"/>
                </a:ext>
              </a:extLst>
            </p:cNvPr>
            <p:cNvGrpSpPr/>
            <p:nvPr/>
          </p:nvGrpSpPr>
          <p:grpSpPr>
            <a:xfrm>
              <a:off x="4171269" y="3384655"/>
              <a:ext cx="1332000" cy="1558394"/>
              <a:chOff x="5494563" y="4180969"/>
              <a:chExt cx="1332000" cy="1558394"/>
            </a:xfrm>
          </p:grpSpPr>
          <p:sp>
            <p:nvSpPr>
              <p:cNvPr id="46" name="Rectangle: Rounded Corners 290">
                <a:extLst>
                  <a:ext uri="{FF2B5EF4-FFF2-40B4-BE49-F238E27FC236}">
                    <a16:creationId xmlns:a16="http://schemas.microsoft.com/office/drawing/2014/main" id="{0CB4F702-4379-7345-A188-ED4FCF8932FF}"/>
                  </a:ext>
                </a:extLst>
              </p:cNvPr>
              <p:cNvSpPr>
                <a:spLocks/>
              </p:cNvSpPr>
              <p:nvPr/>
            </p:nvSpPr>
            <p:spPr>
              <a:xfrm flipV="1">
                <a:off x="5494563" y="4227363"/>
                <a:ext cx="1332000" cy="15120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48" name="文字方塊 47">
                    <a:extLst>
                      <a:ext uri="{FF2B5EF4-FFF2-40B4-BE49-F238E27FC236}">
                        <a16:creationId xmlns:a16="http://schemas.microsoft.com/office/drawing/2014/main" id="{3D58BEE3-5010-DC47-A97F-69451D214D61}"/>
                      </a:ext>
                    </a:extLst>
                  </p:cNvPr>
                  <p:cNvSpPr txBox="1"/>
                  <p:nvPr/>
                </p:nvSpPr>
                <p:spPr>
                  <a:xfrm>
                    <a:off x="6065136" y="4180969"/>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solidFill>
                                <a:schemeClr val="bg1"/>
                              </a:solidFill>
                              <a:latin typeface="Cambria Math" panose="02040503050406030204" pitchFamily="18" charset="0"/>
                            </a:rPr>
                            <m:t>𝑦</m:t>
                          </m:r>
                        </m:oMath>
                      </m:oMathPara>
                    </a14:m>
                    <a:endParaRPr kumimoji="1" lang="zh-TW" altLang="en-US" dirty="0">
                      <a:solidFill>
                        <a:schemeClr val="bg1"/>
                      </a:solidFill>
                    </a:endParaRPr>
                  </a:p>
                </p:txBody>
              </p:sp>
            </mc:Choice>
            <mc:Fallback xmlns="">
              <p:sp>
                <p:nvSpPr>
                  <p:cNvPr id="48" name="文字方塊 47">
                    <a:extLst>
                      <a:ext uri="{FF2B5EF4-FFF2-40B4-BE49-F238E27FC236}">
                        <a16:creationId xmlns:a16="http://schemas.microsoft.com/office/drawing/2014/main" id="{3D58BEE3-5010-DC47-A97F-69451D214D61}"/>
                      </a:ext>
                    </a:extLst>
                  </p:cNvPr>
                  <p:cNvSpPr txBox="1">
                    <a:spLocks noRot="1" noChangeAspect="1" noMove="1" noResize="1" noEditPoints="1" noAdjustHandles="1" noChangeArrowheads="1" noChangeShapeType="1" noTextEdit="1"/>
                  </p:cNvSpPr>
                  <p:nvPr/>
                </p:nvSpPr>
                <p:spPr>
                  <a:xfrm>
                    <a:off x="6065136" y="4180969"/>
                    <a:ext cx="186718" cy="276999"/>
                  </a:xfrm>
                  <a:prstGeom prst="rect">
                    <a:avLst/>
                  </a:prstGeom>
                  <a:blipFill>
                    <a:blip r:embed="rId8"/>
                    <a:stretch>
                      <a:fillRect l="-25000" r="-25000" b="-21739"/>
                    </a:stretch>
                  </a:blipFill>
                </p:spPr>
                <p:txBody>
                  <a:bodyPr/>
                  <a:lstStyle/>
                  <a:p>
                    <a:r>
                      <a:rPr lang="zh-TW" altLang="en-US">
                        <a:noFill/>
                      </a:rPr>
                      <a:t> </a:t>
                    </a:r>
                  </a:p>
                </p:txBody>
              </p:sp>
            </mc:Fallback>
          </mc:AlternateContent>
        </p:grpSp>
        <p:pic>
          <p:nvPicPr>
            <p:cNvPr id="53" name="圖片 52">
              <a:extLst>
                <a:ext uri="{FF2B5EF4-FFF2-40B4-BE49-F238E27FC236}">
                  <a16:creationId xmlns:a16="http://schemas.microsoft.com/office/drawing/2014/main" id="{CF29C22A-EEA8-D341-90C2-D419A516F2AB}"/>
                </a:ext>
              </a:extLst>
            </p:cNvPr>
            <p:cNvPicPr>
              <a:picLocks noChangeAspect="1"/>
            </p:cNvPicPr>
            <p:nvPr/>
          </p:nvPicPr>
          <p:blipFill rotWithShape="1">
            <a:blip r:embed="rId9">
              <a:extLst>
                <a:ext uri="{28A0092B-C50C-407E-A947-70E740481C1C}">
                  <a14:useLocalDpi xmlns:a14="http://schemas.microsoft.com/office/drawing/2010/main" val="0"/>
                </a:ext>
              </a:extLst>
            </a:blip>
            <a:srcRect l="1633" t="2339" r="2982" b="2276"/>
            <a:stretch/>
          </p:blipFill>
          <p:spPr>
            <a:xfrm>
              <a:off x="4256261" y="3670848"/>
              <a:ext cx="1170000" cy="1170000"/>
            </a:xfrm>
            <a:prstGeom prst="rect">
              <a:avLst/>
            </a:prstGeom>
            <a:ln>
              <a:noFill/>
            </a:ln>
          </p:spPr>
        </p:pic>
      </p:grpSp>
      <p:grpSp>
        <p:nvGrpSpPr>
          <p:cNvPr id="57" name="群組 56">
            <a:extLst>
              <a:ext uri="{FF2B5EF4-FFF2-40B4-BE49-F238E27FC236}">
                <a16:creationId xmlns:a16="http://schemas.microsoft.com/office/drawing/2014/main" id="{68ACFF87-C210-CF4D-A049-AB3CCFAEADAD}"/>
              </a:ext>
            </a:extLst>
          </p:cNvPr>
          <p:cNvGrpSpPr/>
          <p:nvPr/>
        </p:nvGrpSpPr>
        <p:grpSpPr>
          <a:xfrm>
            <a:off x="300089" y="3094287"/>
            <a:ext cx="1332000" cy="1519391"/>
            <a:chOff x="324601" y="3408387"/>
            <a:chExt cx="1332000" cy="1519391"/>
          </a:xfrm>
        </p:grpSpPr>
        <p:grpSp>
          <p:nvGrpSpPr>
            <p:cNvPr id="41" name="群組 40">
              <a:extLst>
                <a:ext uri="{FF2B5EF4-FFF2-40B4-BE49-F238E27FC236}">
                  <a16:creationId xmlns:a16="http://schemas.microsoft.com/office/drawing/2014/main" id="{DB7F64E8-9FC0-F343-AAF8-87E00D3340A5}"/>
                </a:ext>
              </a:extLst>
            </p:cNvPr>
            <p:cNvGrpSpPr/>
            <p:nvPr/>
          </p:nvGrpSpPr>
          <p:grpSpPr>
            <a:xfrm>
              <a:off x="324601" y="3408387"/>
              <a:ext cx="1332000" cy="1519391"/>
              <a:chOff x="2523970" y="1277809"/>
              <a:chExt cx="1332000" cy="1519391"/>
            </a:xfrm>
          </p:grpSpPr>
          <p:sp>
            <p:nvSpPr>
              <p:cNvPr id="42" name="Rectangle: Rounded Corners 290">
                <a:extLst>
                  <a:ext uri="{FF2B5EF4-FFF2-40B4-BE49-F238E27FC236}">
                    <a16:creationId xmlns:a16="http://schemas.microsoft.com/office/drawing/2014/main" id="{E7E9C77B-628E-5143-BA0F-63A7E04171D9}"/>
                  </a:ext>
                </a:extLst>
              </p:cNvPr>
              <p:cNvSpPr>
                <a:spLocks/>
              </p:cNvSpPr>
              <p:nvPr/>
            </p:nvSpPr>
            <p:spPr>
              <a:xfrm>
                <a:off x="2523970" y="1285200"/>
                <a:ext cx="1332000" cy="151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44" name="文字方塊 43">
                    <a:extLst>
                      <a:ext uri="{FF2B5EF4-FFF2-40B4-BE49-F238E27FC236}">
                        <a16:creationId xmlns:a16="http://schemas.microsoft.com/office/drawing/2014/main" id="{D968134F-7BDF-8545-B4D2-89D98B4FCB1D}"/>
                      </a:ext>
                    </a:extLst>
                  </p:cNvPr>
                  <p:cNvSpPr txBox="1"/>
                  <p:nvPr/>
                </p:nvSpPr>
                <p:spPr>
                  <a:xfrm>
                    <a:off x="3077082" y="1277809"/>
                    <a:ext cx="183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solidFill>
                                <a:schemeClr val="bg1"/>
                              </a:solidFill>
                              <a:latin typeface="Cambria Math" panose="02040503050406030204" pitchFamily="18" charset="0"/>
                            </a:rPr>
                            <m:t>𝑥</m:t>
                          </m:r>
                        </m:oMath>
                      </m:oMathPara>
                    </a14:m>
                    <a:endParaRPr kumimoji="1" lang="zh-TW" altLang="en-US" dirty="0">
                      <a:solidFill>
                        <a:schemeClr val="bg1"/>
                      </a:solidFill>
                    </a:endParaRPr>
                  </a:p>
                </p:txBody>
              </p:sp>
            </mc:Choice>
            <mc:Fallback xmlns="">
              <p:sp>
                <p:nvSpPr>
                  <p:cNvPr id="93" name="文字方塊 92">
                    <a:extLst>
                      <a:ext uri="{FF2B5EF4-FFF2-40B4-BE49-F238E27FC236}">
                        <a16:creationId xmlns:a16="http://schemas.microsoft.com/office/drawing/2014/main" id="{69527856-8EFB-5845-9067-2C0DC8A35BE4}"/>
                      </a:ext>
                    </a:extLst>
                  </p:cNvPr>
                  <p:cNvSpPr txBox="1">
                    <a:spLocks noRot="1" noChangeAspect="1" noMove="1" noResize="1" noEditPoints="1" noAdjustHandles="1" noChangeArrowheads="1" noChangeShapeType="1" noTextEdit="1"/>
                  </p:cNvSpPr>
                  <p:nvPr/>
                </p:nvSpPr>
                <p:spPr>
                  <a:xfrm>
                    <a:off x="3077082" y="1277809"/>
                    <a:ext cx="183319" cy="276999"/>
                  </a:xfrm>
                  <a:prstGeom prst="rect">
                    <a:avLst/>
                  </a:prstGeom>
                  <a:blipFill>
                    <a:blip r:embed="rId17"/>
                    <a:stretch>
                      <a:fillRect l="-12500" r="-6250"/>
                    </a:stretch>
                  </a:blipFill>
                </p:spPr>
                <p:txBody>
                  <a:bodyPr/>
                  <a:lstStyle/>
                  <a:p>
                    <a:r>
                      <a:rPr lang="zh-TW" altLang="en-US">
                        <a:noFill/>
                      </a:rPr>
                      <a:t> </a:t>
                    </a:r>
                  </a:p>
                </p:txBody>
              </p:sp>
            </mc:Fallback>
          </mc:AlternateContent>
        </p:grpSp>
        <p:pic>
          <p:nvPicPr>
            <p:cNvPr id="54" name="圖片 53">
              <a:extLst>
                <a:ext uri="{FF2B5EF4-FFF2-40B4-BE49-F238E27FC236}">
                  <a16:creationId xmlns:a16="http://schemas.microsoft.com/office/drawing/2014/main" id="{ED40EC93-4923-9F4A-9E5F-8EBE978FD0B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05601" y="3670848"/>
              <a:ext cx="1170000" cy="1170000"/>
            </a:xfrm>
            <a:prstGeom prst="rect">
              <a:avLst/>
            </a:prstGeom>
            <a:ln w="19050">
              <a:noFill/>
            </a:ln>
          </p:spPr>
        </p:pic>
      </p:grpSp>
      <p:grpSp>
        <p:nvGrpSpPr>
          <p:cNvPr id="27" name="群組 26">
            <a:extLst>
              <a:ext uri="{FF2B5EF4-FFF2-40B4-BE49-F238E27FC236}">
                <a16:creationId xmlns:a16="http://schemas.microsoft.com/office/drawing/2014/main" id="{84897C6C-3C36-7F42-854F-9751DD4302ED}"/>
              </a:ext>
            </a:extLst>
          </p:cNvPr>
          <p:cNvGrpSpPr/>
          <p:nvPr/>
        </p:nvGrpSpPr>
        <p:grpSpPr>
          <a:xfrm>
            <a:off x="1685200" y="3525788"/>
            <a:ext cx="2438424" cy="693600"/>
            <a:chOff x="1685200" y="3525788"/>
            <a:chExt cx="2438424" cy="693600"/>
          </a:xfrm>
        </p:grpSpPr>
        <p:cxnSp>
          <p:nvCxnSpPr>
            <p:cNvPr id="34" name="Straight Arrow Connector 18">
              <a:extLst>
                <a:ext uri="{FF2B5EF4-FFF2-40B4-BE49-F238E27FC236}">
                  <a16:creationId xmlns:a16="http://schemas.microsoft.com/office/drawing/2014/main" id="{CB7D7A38-834A-D74D-8083-65DA6FA9AE4B}"/>
                </a:ext>
              </a:extLst>
            </p:cNvPr>
            <p:cNvCxnSpPr>
              <a:cxnSpLocks/>
            </p:cNvCxnSpPr>
            <p:nvPr/>
          </p:nvCxnSpPr>
          <p:spPr>
            <a:xfrm>
              <a:off x="2959299" y="3898783"/>
              <a:ext cx="180000" cy="0"/>
            </a:xfrm>
            <a:prstGeom prst="straightConnector1">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85">
                  <a:extLst>
                    <a:ext uri="{FF2B5EF4-FFF2-40B4-BE49-F238E27FC236}">
                      <a16:creationId xmlns:a16="http://schemas.microsoft.com/office/drawing/2014/main" id="{EF31D483-9CC2-2446-8E87-BCFAF232E21B}"/>
                    </a:ext>
                  </a:extLst>
                </p:cNvPr>
                <p:cNvSpPr txBox="1"/>
                <p:nvPr/>
              </p:nvSpPr>
              <p:spPr>
                <a:xfrm>
                  <a:off x="2196533" y="3760284"/>
                  <a:ext cx="343556"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altLang="zh-TW" i="1" smtClean="0">
                                <a:solidFill>
                                  <a:schemeClr val="bg1"/>
                                </a:solidFill>
                                <a:latin typeface="Cambria Math" panose="02040503050406030204" pitchFamily="18" charset="0"/>
                                <a:cs typeface="Times New Roman" charset="0"/>
                              </a:rPr>
                            </m:ctrlPr>
                          </m:sSubPr>
                          <m:e>
                            <m:r>
                              <a:rPr lang="en-US" altLang="zh-TW" i="1">
                                <a:solidFill>
                                  <a:schemeClr val="bg1"/>
                                </a:solidFill>
                                <a:latin typeface="Cambria Math" panose="02040503050406030204" pitchFamily="18" charset="0"/>
                                <a:cs typeface="Times New Roman" charset="0"/>
                              </a:rPr>
                              <m:t>𝐸</m:t>
                            </m:r>
                          </m:e>
                          <m:sub>
                            <m:r>
                              <a:rPr lang="en-US" altLang="zh-TW" i="1">
                                <a:solidFill>
                                  <a:schemeClr val="bg1"/>
                                </a:solidFill>
                                <a:latin typeface="Cambria Math" charset="0"/>
                                <a:ea typeface="Times New Roman" charset="0"/>
                                <a:cs typeface="Times New Roman" charset="0"/>
                              </a:rPr>
                              <m:t>𝒳</m:t>
                            </m:r>
                          </m:sub>
                        </m:sSub>
                      </m:oMath>
                    </m:oMathPara>
                  </a14:m>
                  <a:endParaRPr lang="en-US" dirty="0">
                    <a:solidFill>
                      <a:schemeClr val="tx1"/>
                    </a:solidFill>
                    <a:latin typeface="Times New Roman" charset="0"/>
                    <a:ea typeface="Times New Roman" charset="0"/>
                    <a:cs typeface="Times New Roman" charset="0"/>
                  </a:endParaRPr>
                </a:p>
              </p:txBody>
            </p:sp>
          </mc:Choice>
          <mc:Fallback xmlns="">
            <p:sp>
              <p:nvSpPr>
                <p:cNvPr id="37" name="TextBox 85">
                  <a:extLst>
                    <a:ext uri="{FF2B5EF4-FFF2-40B4-BE49-F238E27FC236}">
                      <a16:creationId xmlns:a16="http://schemas.microsoft.com/office/drawing/2014/main" id="{EF31D483-9CC2-2446-8E87-BCFAF232E21B}"/>
                    </a:ext>
                  </a:extLst>
                </p:cNvPr>
                <p:cNvSpPr txBox="1">
                  <a:spLocks noRot="1" noChangeAspect="1" noMove="1" noResize="1" noEditPoints="1" noAdjustHandles="1" noChangeArrowheads="1" noChangeShapeType="1" noTextEdit="1"/>
                </p:cNvSpPr>
                <p:nvPr/>
              </p:nvSpPr>
              <p:spPr>
                <a:xfrm>
                  <a:off x="2196533" y="3760284"/>
                  <a:ext cx="343556" cy="276999"/>
                </a:xfrm>
                <a:prstGeom prst="rect">
                  <a:avLst/>
                </a:prstGeom>
                <a:blipFill>
                  <a:blip r:embed="rId24"/>
                  <a:stretch>
                    <a:fillRect l="-14286" r="-3571" b="-13043"/>
                  </a:stretch>
                </a:blipFill>
              </p:spPr>
              <p:txBody>
                <a:bodyPr/>
                <a:lstStyle/>
                <a:p>
                  <a:r>
                    <a:rPr lang="zh-TW" altLang="en-US">
                      <a:noFill/>
                    </a:rPr>
                    <a:t> </a:t>
                  </a:r>
                </a:p>
              </p:txBody>
            </p:sp>
          </mc:Fallback>
        </mc:AlternateContent>
        <p:cxnSp>
          <p:nvCxnSpPr>
            <p:cNvPr id="49" name="Straight Arrow Connector 270">
              <a:extLst>
                <a:ext uri="{FF2B5EF4-FFF2-40B4-BE49-F238E27FC236}">
                  <a16:creationId xmlns:a16="http://schemas.microsoft.com/office/drawing/2014/main" id="{73E6EA87-57C2-4E46-BE5C-FF2F242A9DC5}"/>
                </a:ext>
              </a:extLst>
            </p:cNvPr>
            <p:cNvCxnSpPr>
              <a:cxnSpLocks/>
            </p:cNvCxnSpPr>
            <p:nvPr/>
          </p:nvCxnSpPr>
          <p:spPr>
            <a:xfrm flipV="1">
              <a:off x="1685200" y="3898783"/>
              <a:ext cx="324000" cy="0"/>
            </a:xfrm>
            <a:prstGeom prst="straightConnector1">
              <a:avLst/>
            </a:prstGeom>
            <a:ln w="2857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286">
              <a:extLst>
                <a:ext uri="{FF2B5EF4-FFF2-40B4-BE49-F238E27FC236}">
                  <a16:creationId xmlns:a16="http://schemas.microsoft.com/office/drawing/2014/main" id="{C2E06460-6941-5C4D-AB83-F259685338EC}"/>
                </a:ext>
              </a:extLst>
            </p:cNvPr>
            <p:cNvCxnSpPr>
              <a:cxnSpLocks/>
            </p:cNvCxnSpPr>
            <p:nvPr/>
          </p:nvCxnSpPr>
          <p:spPr>
            <a:xfrm>
              <a:off x="3799624" y="3898783"/>
              <a:ext cx="324000" cy="0"/>
            </a:xfrm>
            <a:prstGeom prst="straightConnector1">
              <a:avLst/>
            </a:prstGeom>
            <a:ln w="28575">
              <a:solidFill>
                <a:schemeClr val="accent6"/>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69" name="群組 68">
              <a:extLst>
                <a:ext uri="{FF2B5EF4-FFF2-40B4-BE49-F238E27FC236}">
                  <a16:creationId xmlns:a16="http://schemas.microsoft.com/office/drawing/2014/main" id="{F587D5B7-46D2-FF4D-B6D3-C53DC69C2FDF}"/>
                </a:ext>
              </a:extLst>
            </p:cNvPr>
            <p:cNvGrpSpPr/>
            <p:nvPr/>
          </p:nvGrpSpPr>
          <p:grpSpPr>
            <a:xfrm>
              <a:off x="3139481" y="3525788"/>
              <a:ext cx="612000" cy="693600"/>
              <a:chOff x="4482410" y="4526173"/>
              <a:chExt cx="612000" cy="693600"/>
            </a:xfrm>
          </p:grpSpPr>
          <p:sp>
            <p:nvSpPr>
              <p:cNvPr id="70" name="不規則四邊形 69">
                <a:extLst>
                  <a:ext uri="{FF2B5EF4-FFF2-40B4-BE49-F238E27FC236}">
                    <a16:creationId xmlns:a16="http://schemas.microsoft.com/office/drawing/2014/main" id="{76350741-9CCC-A241-93D8-D31AD8640321}"/>
                  </a:ext>
                </a:extLst>
              </p:cNvPr>
              <p:cNvSpPr>
                <a:spLocks noChangeAspect="1"/>
              </p:cNvSpPr>
              <p:nvPr/>
            </p:nvSpPr>
            <p:spPr>
              <a:xfrm rot="16200000" flipH="1">
                <a:off x="4441610" y="4566973"/>
                <a:ext cx="693600" cy="612000"/>
              </a:xfrm>
              <a:prstGeom prst="trapezoid">
                <a:avLst>
                  <a:gd name="adj" fmla="val 18842"/>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71" name="TextBox 85">
                    <a:extLst>
                      <a:ext uri="{FF2B5EF4-FFF2-40B4-BE49-F238E27FC236}">
                        <a16:creationId xmlns:a16="http://schemas.microsoft.com/office/drawing/2014/main" id="{B3C1B02E-1533-484C-A6CF-5D8304AD4247}"/>
                      </a:ext>
                    </a:extLst>
                  </p:cNvPr>
                  <p:cNvSpPr txBox="1"/>
                  <p:nvPr/>
                </p:nvSpPr>
                <p:spPr>
                  <a:xfrm>
                    <a:off x="4608456" y="4746176"/>
                    <a:ext cx="336759" cy="301878"/>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i="1" smtClean="0">
                                  <a:solidFill>
                                    <a:schemeClr val="bg1"/>
                                  </a:solidFill>
                                  <a:latin typeface="Cambria Math" panose="02040503050406030204" pitchFamily="18" charset="0"/>
                                  <a:ea typeface="Times New Roman" charset="0"/>
                                  <a:cs typeface="Times New Roman" charset="0"/>
                                </a:rPr>
                              </m:ctrlPr>
                            </m:sSubPr>
                            <m:e>
                              <m:r>
                                <a:rPr lang="en-US" b="0" i="1" smtClean="0">
                                  <a:solidFill>
                                    <a:schemeClr val="bg1"/>
                                  </a:solidFill>
                                  <a:latin typeface="Cambria Math" charset="0"/>
                                  <a:ea typeface="Times New Roman" charset="0"/>
                                  <a:cs typeface="Times New Roman" charset="0"/>
                                </a:rPr>
                                <m:t>𝐺</m:t>
                              </m:r>
                            </m:e>
                            <m:sub>
                              <m:r>
                                <a:rPr lang="en-US" b="0" i="1" smtClean="0">
                                  <a:solidFill>
                                    <a:schemeClr val="bg1"/>
                                  </a:solidFill>
                                  <a:latin typeface="Cambria Math" charset="0"/>
                                  <a:ea typeface="Times New Roman" charset="0"/>
                                  <a:cs typeface="Times New Roman" charset="0"/>
                                </a:rPr>
                                <m:t>𝒴</m:t>
                              </m:r>
                            </m:sub>
                          </m:sSub>
                        </m:oMath>
                      </m:oMathPara>
                    </a14:m>
                    <a:endParaRPr lang="en-US" dirty="0">
                      <a:solidFill>
                        <a:schemeClr val="bg1"/>
                      </a:solidFill>
                      <a:latin typeface="Times New Roman" charset="0"/>
                      <a:ea typeface="Times New Roman" charset="0"/>
                      <a:cs typeface="Times New Roman" charset="0"/>
                    </a:endParaRPr>
                  </a:p>
                </p:txBody>
              </p:sp>
            </mc:Choice>
            <mc:Fallback xmlns="">
              <p:sp>
                <p:nvSpPr>
                  <p:cNvPr id="60" name="TextBox 85">
                    <a:extLst>
                      <a:ext uri="{FF2B5EF4-FFF2-40B4-BE49-F238E27FC236}">
                        <a16:creationId xmlns:a16="http://schemas.microsoft.com/office/drawing/2014/main" id="{4DEDF5AC-E77A-EC47-B3FC-7147624497AA}"/>
                      </a:ext>
                    </a:extLst>
                  </p:cNvPr>
                  <p:cNvSpPr txBox="1">
                    <a:spLocks noRot="1" noChangeAspect="1" noMove="1" noResize="1" noEditPoints="1" noAdjustHandles="1" noChangeArrowheads="1" noChangeShapeType="1" noTextEdit="1"/>
                  </p:cNvSpPr>
                  <p:nvPr/>
                </p:nvSpPr>
                <p:spPr>
                  <a:xfrm>
                    <a:off x="4608456" y="4746176"/>
                    <a:ext cx="336759" cy="301878"/>
                  </a:xfrm>
                  <a:prstGeom prst="rect">
                    <a:avLst/>
                  </a:prstGeom>
                  <a:blipFill>
                    <a:blip r:embed="rId12"/>
                    <a:stretch>
                      <a:fillRect l="-11111" r="-11111" b="-25000"/>
                    </a:stretch>
                  </a:blipFill>
                </p:spPr>
                <p:txBody>
                  <a:bodyPr/>
                  <a:lstStyle/>
                  <a:p>
                    <a:r>
                      <a:rPr lang="zh-TW" altLang="en-US">
                        <a:noFill/>
                      </a:rPr>
                      <a:t> </a:t>
                    </a:r>
                  </a:p>
                </p:txBody>
              </p:sp>
            </mc:Fallback>
          </mc:AlternateContent>
        </p:grpSp>
        <p:grpSp>
          <p:nvGrpSpPr>
            <p:cNvPr id="8" name="群組 7">
              <a:extLst>
                <a:ext uri="{FF2B5EF4-FFF2-40B4-BE49-F238E27FC236}">
                  <a16:creationId xmlns:a16="http://schemas.microsoft.com/office/drawing/2014/main" id="{E074B5E6-1071-854E-9ED4-FD2DF08767A5}"/>
                </a:ext>
              </a:extLst>
            </p:cNvPr>
            <p:cNvGrpSpPr/>
            <p:nvPr/>
          </p:nvGrpSpPr>
          <p:grpSpPr>
            <a:xfrm>
              <a:off x="2020311" y="3525788"/>
              <a:ext cx="612000" cy="693600"/>
              <a:chOff x="2050291" y="3525788"/>
              <a:chExt cx="612000" cy="693600"/>
            </a:xfrm>
          </p:grpSpPr>
          <p:sp>
            <p:nvSpPr>
              <p:cNvPr id="50" name="不規則四邊形 49">
                <a:extLst>
                  <a:ext uri="{FF2B5EF4-FFF2-40B4-BE49-F238E27FC236}">
                    <a16:creationId xmlns:a16="http://schemas.microsoft.com/office/drawing/2014/main" id="{BF17E822-5AC9-9A4B-A63C-BA846229FF83}"/>
                  </a:ext>
                </a:extLst>
              </p:cNvPr>
              <p:cNvSpPr>
                <a:spLocks noChangeAspect="1"/>
              </p:cNvSpPr>
              <p:nvPr/>
            </p:nvSpPr>
            <p:spPr>
              <a:xfrm rot="5400000">
                <a:off x="2009491" y="3566588"/>
                <a:ext cx="693600" cy="612000"/>
              </a:xfrm>
              <a:prstGeom prst="trapezoid">
                <a:avLst>
                  <a:gd name="adj" fmla="val 18842"/>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51" name="TextBox 85">
                    <a:extLst>
                      <a:ext uri="{FF2B5EF4-FFF2-40B4-BE49-F238E27FC236}">
                        <a16:creationId xmlns:a16="http://schemas.microsoft.com/office/drawing/2014/main" id="{0A83F24C-6F66-A44C-992C-F9B050846734}"/>
                      </a:ext>
                    </a:extLst>
                  </p:cNvPr>
                  <p:cNvSpPr txBox="1"/>
                  <p:nvPr/>
                </p:nvSpPr>
                <p:spPr>
                  <a:xfrm>
                    <a:off x="2184513" y="3734089"/>
                    <a:ext cx="343556"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altLang="zh-TW" i="1" smtClean="0">
                                  <a:solidFill>
                                    <a:schemeClr val="bg1"/>
                                  </a:solidFill>
                                  <a:latin typeface="Cambria Math" panose="02040503050406030204" pitchFamily="18" charset="0"/>
                                  <a:cs typeface="Times New Roman" charset="0"/>
                                </a:rPr>
                              </m:ctrlPr>
                            </m:sSubPr>
                            <m:e>
                              <m:r>
                                <a:rPr lang="en-US" altLang="zh-TW" i="1">
                                  <a:solidFill>
                                    <a:schemeClr val="bg1"/>
                                  </a:solidFill>
                                  <a:latin typeface="Cambria Math" panose="02040503050406030204" pitchFamily="18" charset="0"/>
                                  <a:cs typeface="Times New Roman" charset="0"/>
                                </a:rPr>
                                <m:t>𝐸</m:t>
                              </m:r>
                            </m:e>
                            <m:sub>
                              <m:r>
                                <a:rPr lang="en-US" altLang="zh-TW" i="1">
                                  <a:solidFill>
                                    <a:schemeClr val="bg1"/>
                                  </a:solidFill>
                                  <a:latin typeface="Cambria Math" charset="0"/>
                                  <a:ea typeface="Times New Roman" charset="0"/>
                                  <a:cs typeface="Times New Roman" charset="0"/>
                                </a:rPr>
                                <m:t>𝒳</m:t>
                              </m:r>
                            </m:sub>
                          </m:sSub>
                        </m:oMath>
                      </m:oMathPara>
                    </a14:m>
                    <a:endParaRPr lang="en-US" dirty="0">
                      <a:solidFill>
                        <a:schemeClr val="tx1"/>
                      </a:solidFill>
                      <a:latin typeface="Times New Roman" charset="0"/>
                      <a:ea typeface="Times New Roman" charset="0"/>
                      <a:cs typeface="Times New Roman" charset="0"/>
                    </a:endParaRPr>
                  </a:p>
                </p:txBody>
              </p:sp>
            </mc:Choice>
            <mc:Fallback xmlns="">
              <p:sp>
                <p:nvSpPr>
                  <p:cNvPr id="51" name="TextBox 85">
                    <a:extLst>
                      <a:ext uri="{FF2B5EF4-FFF2-40B4-BE49-F238E27FC236}">
                        <a16:creationId xmlns:a16="http://schemas.microsoft.com/office/drawing/2014/main" id="{0A83F24C-6F66-A44C-992C-F9B050846734}"/>
                      </a:ext>
                    </a:extLst>
                  </p:cNvPr>
                  <p:cNvSpPr txBox="1">
                    <a:spLocks noRot="1" noChangeAspect="1" noMove="1" noResize="1" noEditPoints="1" noAdjustHandles="1" noChangeArrowheads="1" noChangeShapeType="1" noTextEdit="1"/>
                  </p:cNvSpPr>
                  <p:nvPr/>
                </p:nvSpPr>
                <p:spPr>
                  <a:xfrm>
                    <a:off x="2184513" y="3734089"/>
                    <a:ext cx="343556" cy="276999"/>
                  </a:xfrm>
                  <a:prstGeom prst="rect">
                    <a:avLst/>
                  </a:prstGeom>
                  <a:blipFill>
                    <a:blip r:embed="rId25"/>
                    <a:stretch>
                      <a:fillRect l="-14286" b="-13043"/>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362D7D0B-17B9-D64F-9D9A-D7A783EBC748}"/>
                    </a:ext>
                  </a:extLst>
                </p:cNvPr>
                <p:cNvSpPr txBox="1"/>
                <p:nvPr/>
              </p:nvSpPr>
              <p:spPr>
                <a:xfrm>
                  <a:off x="2684785" y="3675506"/>
                  <a:ext cx="37016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000" i="1">
                            <a:latin typeface="Cambria Math" charset="0"/>
                            <a:ea typeface="Times New Roman" charset="0"/>
                            <a:cs typeface="Times New Roman" charset="0"/>
                          </a:rPr>
                          <m:t>𝑧</m:t>
                        </m:r>
                      </m:oMath>
                    </m:oMathPara>
                  </a14:m>
                  <a:endParaRPr kumimoji="1" lang="zh-TW" altLang="en-US" sz="2000" dirty="0"/>
                </a:p>
              </p:txBody>
            </p:sp>
          </mc:Choice>
          <mc:Fallback xmlns="">
            <p:sp>
              <p:nvSpPr>
                <p:cNvPr id="7" name="文字方塊 6">
                  <a:extLst>
                    <a:ext uri="{FF2B5EF4-FFF2-40B4-BE49-F238E27FC236}">
                      <a16:creationId xmlns:a16="http://schemas.microsoft.com/office/drawing/2014/main" id="{362D7D0B-17B9-D64F-9D9A-D7A783EBC748}"/>
                    </a:ext>
                  </a:extLst>
                </p:cNvPr>
                <p:cNvSpPr txBox="1">
                  <a:spLocks noRot="1" noChangeAspect="1" noMove="1" noResize="1" noEditPoints="1" noAdjustHandles="1" noChangeArrowheads="1" noChangeShapeType="1" noTextEdit="1"/>
                </p:cNvSpPr>
                <p:nvPr/>
              </p:nvSpPr>
              <p:spPr>
                <a:xfrm>
                  <a:off x="2684785" y="3675506"/>
                  <a:ext cx="370165" cy="400110"/>
                </a:xfrm>
                <a:prstGeom prst="rect">
                  <a:avLst/>
                </a:prstGeom>
                <a:blipFill>
                  <a:blip r:embed="rId26"/>
                  <a:stretch>
                    <a:fillRect/>
                  </a:stretch>
                </a:blipFill>
              </p:spPr>
              <p:txBody>
                <a:bodyPr/>
                <a:lstStyle/>
                <a:p>
                  <a:r>
                    <a:rPr lang="zh-TW" altLang="en-US">
                      <a:noFill/>
                    </a:rPr>
                    <a:t> </a:t>
                  </a:r>
                </a:p>
              </p:txBody>
            </p:sp>
          </mc:Fallback>
        </mc:AlternateContent>
        <p:cxnSp>
          <p:nvCxnSpPr>
            <p:cNvPr id="19" name="直線接點 18">
              <a:extLst>
                <a:ext uri="{FF2B5EF4-FFF2-40B4-BE49-F238E27FC236}">
                  <a16:creationId xmlns:a16="http://schemas.microsoft.com/office/drawing/2014/main" id="{5238AD80-54B5-4B44-90F1-8534BB82817C}"/>
                </a:ext>
              </a:extLst>
            </p:cNvPr>
            <p:cNvCxnSpPr>
              <a:cxnSpLocks/>
            </p:cNvCxnSpPr>
            <p:nvPr/>
          </p:nvCxnSpPr>
          <p:spPr>
            <a:xfrm>
              <a:off x="2669713" y="3897510"/>
              <a:ext cx="10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 name="群組 38">
            <a:extLst>
              <a:ext uri="{FF2B5EF4-FFF2-40B4-BE49-F238E27FC236}">
                <a16:creationId xmlns:a16="http://schemas.microsoft.com/office/drawing/2014/main" id="{CEFDDAE4-D2D1-D041-B83B-D97FC290985C}"/>
              </a:ext>
            </a:extLst>
          </p:cNvPr>
          <p:cNvGrpSpPr/>
          <p:nvPr/>
        </p:nvGrpSpPr>
        <p:grpSpPr>
          <a:xfrm>
            <a:off x="1001470" y="4655500"/>
            <a:ext cx="3870869" cy="1281936"/>
            <a:chOff x="1001470" y="4655500"/>
            <a:chExt cx="3870869" cy="1281936"/>
          </a:xfrm>
        </p:grpSpPr>
        <p:cxnSp>
          <p:nvCxnSpPr>
            <p:cNvPr id="58" name="Straight Arrow Connector 270">
              <a:extLst>
                <a:ext uri="{FF2B5EF4-FFF2-40B4-BE49-F238E27FC236}">
                  <a16:creationId xmlns:a16="http://schemas.microsoft.com/office/drawing/2014/main" id="{CA3F9390-5D31-FC4B-8A3E-13653E1CB105}"/>
                </a:ext>
              </a:extLst>
            </p:cNvPr>
            <p:cNvCxnSpPr>
              <a:cxnSpLocks/>
            </p:cNvCxnSpPr>
            <p:nvPr/>
          </p:nvCxnSpPr>
          <p:spPr>
            <a:xfrm>
              <a:off x="2892862" y="4853647"/>
              <a:ext cx="0" cy="217618"/>
            </a:xfrm>
            <a:prstGeom prst="straightConnector1">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2" name="直線接點 61">
              <a:extLst>
                <a:ext uri="{FF2B5EF4-FFF2-40B4-BE49-F238E27FC236}">
                  <a16:creationId xmlns:a16="http://schemas.microsoft.com/office/drawing/2014/main" id="{5720DDC0-9070-D442-AFF1-DDFAE0E21F4C}"/>
                </a:ext>
              </a:extLst>
            </p:cNvPr>
            <p:cNvCxnSpPr/>
            <p:nvPr/>
          </p:nvCxnSpPr>
          <p:spPr>
            <a:xfrm>
              <a:off x="1006540" y="4655500"/>
              <a:ext cx="0" cy="2138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CCC78305-7C6C-CD47-81B0-A2ADA9162B75}"/>
                </a:ext>
              </a:extLst>
            </p:cNvPr>
            <p:cNvCxnSpPr>
              <a:cxnSpLocks/>
            </p:cNvCxnSpPr>
            <p:nvPr/>
          </p:nvCxnSpPr>
          <p:spPr>
            <a:xfrm flipV="1">
              <a:off x="1001470" y="4853647"/>
              <a:ext cx="3870869" cy="109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文字方塊 66">
              <a:extLst>
                <a:ext uri="{FF2B5EF4-FFF2-40B4-BE49-F238E27FC236}">
                  <a16:creationId xmlns:a16="http://schemas.microsoft.com/office/drawing/2014/main" id="{3976FC7B-3372-DE4E-AB6E-DEEB642760EE}"/>
                </a:ext>
              </a:extLst>
            </p:cNvPr>
            <p:cNvSpPr txBox="1"/>
            <p:nvPr/>
          </p:nvSpPr>
          <p:spPr>
            <a:xfrm>
              <a:off x="2262898" y="5475771"/>
              <a:ext cx="1400192" cy="461665"/>
            </a:xfrm>
            <a:prstGeom prst="rect">
              <a:avLst/>
            </a:prstGeom>
            <a:noFill/>
          </p:spPr>
          <p:txBody>
            <a:bodyPr wrap="none" rtlCol="0">
              <a:spAutoFit/>
            </a:bodyPr>
            <a:lstStyle/>
            <a:p>
              <a:r>
                <a:rPr kumimoji="1" lang="en-US" altLang="zh-TW" sz="2400" dirty="0"/>
                <a:t>Real/Fake</a:t>
              </a:r>
              <a:endParaRPr kumimoji="1" lang="zh-TW" altLang="en-US" sz="2400" dirty="0"/>
            </a:p>
          </p:txBody>
        </p:sp>
        <p:grpSp>
          <p:nvGrpSpPr>
            <p:cNvPr id="60" name="群組 59">
              <a:extLst>
                <a:ext uri="{FF2B5EF4-FFF2-40B4-BE49-F238E27FC236}">
                  <a16:creationId xmlns:a16="http://schemas.microsoft.com/office/drawing/2014/main" id="{4A5C72EF-F149-E948-B97B-4C26E0C2CA2D}"/>
                </a:ext>
              </a:extLst>
            </p:cNvPr>
            <p:cNvGrpSpPr/>
            <p:nvPr/>
          </p:nvGrpSpPr>
          <p:grpSpPr>
            <a:xfrm rot="16200000">
              <a:off x="2684985" y="4997987"/>
              <a:ext cx="435927" cy="599615"/>
              <a:chOff x="4470835" y="4550316"/>
              <a:chExt cx="612000" cy="693600"/>
            </a:xfrm>
          </p:grpSpPr>
          <p:sp>
            <p:nvSpPr>
              <p:cNvPr id="61" name="不規則四邊形 60">
                <a:extLst>
                  <a:ext uri="{FF2B5EF4-FFF2-40B4-BE49-F238E27FC236}">
                    <a16:creationId xmlns:a16="http://schemas.microsoft.com/office/drawing/2014/main" id="{7D2BDEF2-61BE-394A-9615-B9AF7CE71620}"/>
                  </a:ext>
                </a:extLst>
              </p:cNvPr>
              <p:cNvSpPr>
                <a:spLocks noChangeAspect="1"/>
              </p:cNvSpPr>
              <p:nvPr/>
            </p:nvSpPr>
            <p:spPr>
              <a:xfrm rot="16200000" flipH="1">
                <a:off x="4430035" y="4591116"/>
                <a:ext cx="693600" cy="612000"/>
              </a:xfrm>
              <a:prstGeom prst="trapezoid">
                <a:avLst>
                  <a:gd name="adj" fmla="val 18842"/>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64" name="TextBox 85">
                    <a:extLst>
                      <a:ext uri="{FF2B5EF4-FFF2-40B4-BE49-F238E27FC236}">
                        <a16:creationId xmlns:a16="http://schemas.microsoft.com/office/drawing/2014/main" id="{8C6A7748-D2CF-7845-A3E6-3570BA74E819}"/>
                      </a:ext>
                    </a:extLst>
                  </p:cNvPr>
                  <p:cNvSpPr txBox="1"/>
                  <p:nvPr/>
                </p:nvSpPr>
                <p:spPr>
                  <a:xfrm rot="5400000">
                    <a:off x="4676903" y="4762581"/>
                    <a:ext cx="224742"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altLang="zh-TW" i="1">
                              <a:solidFill>
                                <a:schemeClr val="bg1"/>
                              </a:solidFill>
                              <a:latin typeface="Cambria Math" panose="02040503050406030204" pitchFamily="18" charset="0"/>
                              <a:ea typeface="Times New Roman" charset="0"/>
                              <a:cs typeface="Times New Roman" charset="0"/>
                            </a:rPr>
                            <m:t>𝐷</m:t>
                          </m:r>
                        </m:oMath>
                      </m:oMathPara>
                    </a14:m>
                    <a:endParaRPr lang="en-US" dirty="0">
                      <a:solidFill>
                        <a:schemeClr val="bg1"/>
                      </a:solidFill>
                      <a:latin typeface="Times New Roman" charset="0"/>
                      <a:ea typeface="Times New Roman" charset="0"/>
                      <a:cs typeface="Times New Roman" charset="0"/>
                    </a:endParaRPr>
                  </a:p>
                </p:txBody>
              </p:sp>
            </mc:Choice>
            <mc:Fallback xmlns="">
              <p:sp>
                <p:nvSpPr>
                  <p:cNvPr id="64" name="TextBox 85">
                    <a:extLst>
                      <a:ext uri="{FF2B5EF4-FFF2-40B4-BE49-F238E27FC236}">
                        <a16:creationId xmlns:a16="http://schemas.microsoft.com/office/drawing/2014/main" id="{8C6A7748-D2CF-7845-A3E6-3570BA74E819}"/>
                      </a:ext>
                    </a:extLst>
                  </p:cNvPr>
                  <p:cNvSpPr txBox="1">
                    <a:spLocks noRot="1" noChangeAspect="1" noMove="1" noResize="1" noEditPoints="1" noAdjustHandles="1" noChangeArrowheads="1" noChangeShapeType="1" noTextEdit="1"/>
                  </p:cNvSpPr>
                  <p:nvPr/>
                </p:nvSpPr>
                <p:spPr>
                  <a:xfrm rot="5400000">
                    <a:off x="4676903" y="4762581"/>
                    <a:ext cx="224742" cy="276999"/>
                  </a:xfrm>
                  <a:prstGeom prst="rect">
                    <a:avLst/>
                  </a:prstGeom>
                  <a:blipFill>
                    <a:blip r:embed="rId27"/>
                    <a:stretch>
                      <a:fillRect l="-25000" r="-25000" b="-50000"/>
                    </a:stretch>
                  </a:blipFill>
                </p:spPr>
                <p:txBody>
                  <a:bodyPr/>
                  <a:lstStyle/>
                  <a:p>
                    <a:r>
                      <a:rPr lang="zh-TW" altLang="en-US">
                        <a:noFill/>
                      </a:rPr>
                      <a:t> </a:t>
                    </a:r>
                  </a:p>
                </p:txBody>
              </p:sp>
            </mc:Fallback>
          </mc:AlternateContent>
        </p:grpSp>
        <p:cxnSp>
          <p:nvCxnSpPr>
            <p:cNvPr id="72" name="直線接點 71">
              <a:extLst>
                <a:ext uri="{FF2B5EF4-FFF2-40B4-BE49-F238E27FC236}">
                  <a16:creationId xmlns:a16="http://schemas.microsoft.com/office/drawing/2014/main" id="{0E782B0D-8FCF-884A-8635-2D5C82C93244}"/>
                </a:ext>
              </a:extLst>
            </p:cNvPr>
            <p:cNvCxnSpPr>
              <a:cxnSpLocks/>
            </p:cNvCxnSpPr>
            <p:nvPr/>
          </p:nvCxnSpPr>
          <p:spPr>
            <a:xfrm flipH="1">
              <a:off x="4859867" y="4663964"/>
              <a:ext cx="0" cy="19590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群組 8">
            <a:extLst>
              <a:ext uri="{FF2B5EF4-FFF2-40B4-BE49-F238E27FC236}">
                <a16:creationId xmlns:a16="http://schemas.microsoft.com/office/drawing/2014/main" id="{EAD611FD-AC5E-BD4E-8133-D543F0EC1402}"/>
              </a:ext>
            </a:extLst>
          </p:cNvPr>
          <p:cNvGrpSpPr/>
          <p:nvPr/>
        </p:nvGrpSpPr>
        <p:grpSpPr>
          <a:xfrm>
            <a:off x="6178378" y="2398254"/>
            <a:ext cx="5457236" cy="3111610"/>
            <a:chOff x="6178378" y="2398254"/>
            <a:chExt cx="5457236" cy="3111610"/>
          </a:xfrm>
        </p:grpSpPr>
        <p:sp>
          <p:nvSpPr>
            <p:cNvPr id="68" name="文字方塊 67">
              <a:extLst>
                <a:ext uri="{FF2B5EF4-FFF2-40B4-BE49-F238E27FC236}">
                  <a16:creationId xmlns:a16="http://schemas.microsoft.com/office/drawing/2014/main" id="{3BB8F337-0727-9A40-A561-D2150A4D9B74}"/>
                </a:ext>
              </a:extLst>
            </p:cNvPr>
            <p:cNvSpPr txBox="1"/>
            <p:nvPr/>
          </p:nvSpPr>
          <p:spPr>
            <a:xfrm>
              <a:off x="7700056" y="5171310"/>
              <a:ext cx="2333203" cy="338554"/>
            </a:xfrm>
            <a:prstGeom prst="rect">
              <a:avLst/>
            </a:prstGeom>
            <a:noFill/>
          </p:spPr>
          <p:txBody>
            <a:bodyPr wrap="none" rtlCol="0">
              <a:spAutoFit/>
            </a:bodyPr>
            <a:lstStyle/>
            <a:p>
              <a:r>
                <a:rPr lang="en-US" altLang="zh-TW" sz="1600" dirty="0"/>
                <a:t>[</a:t>
              </a:r>
              <a:r>
                <a:rPr lang="en-US" altLang="zh-TW" sz="1600" b="1" dirty="0"/>
                <a:t>Pix2pix</a:t>
              </a:r>
              <a:r>
                <a:rPr lang="en-US" altLang="zh-TW" sz="1600" dirty="0"/>
                <a:t>: Isola </a:t>
              </a:r>
              <a:r>
                <a:rPr lang="en-US" altLang="zh-TW" sz="1600" i="1" dirty="0"/>
                <a:t>et al. </a:t>
              </a:r>
              <a:r>
                <a:rPr lang="en-US" altLang="zh-TW" sz="1600" dirty="0"/>
                <a:t>2017]</a:t>
              </a:r>
              <a:endParaRPr kumimoji="1" lang="zh-TW" altLang="en-US" sz="1600" dirty="0"/>
            </a:p>
          </p:txBody>
        </p:sp>
        <p:grpSp>
          <p:nvGrpSpPr>
            <p:cNvPr id="30" name="群組 29">
              <a:extLst>
                <a:ext uri="{FF2B5EF4-FFF2-40B4-BE49-F238E27FC236}">
                  <a16:creationId xmlns:a16="http://schemas.microsoft.com/office/drawing/2014/main" id="{261E1C08-1E06-5C43-A70D-43F75A82943B}"/>
                </a:ext>
              </a:extLst>
            </p:cNvPr>
            <p:cNvGrpSpPr/>
            <p:nvPr/>
          </p:nvGrpSpPr>
          <p:grpSpPr>
            <a:xfrm>
              <a:off x="6194073" y="3129016"/>
              <a:ext cx="5441541" cy="1647557"/>
              <a:chOff x="6194073" y="3028432"/>
              <a:chExt cx="5441541" cy="1647557"/>
            </a:xfrm>
          </p:grpSpPr>
          <p:grpSp>
            <p:nvGrpSpPr>
              <p:cNvPr id="78" name="群組 77">
                <a:extLst>
                  <a:ext uri="{FF2B5EF4-FFF2-40B4-BE49-F238E27FC236}">
                    <a16:creationId xmlns:a16="http://schemas.microsoft.com/office/drawing/2014/main" id="{556B4ACD-E141-7B40-9203-F673D0F59EB9}"/>
                  </a:ext>
                </a:extLst>
              </p:cNvPr>
              <p:cNvGrpSpPr/>
              <p:nvPr/>
            </p:nvGrpSpPr>
            <p:grpSpPr>
              <a:xfrm>
                <a:off x="6194073" y="3346484"/>
                <a:ext cx="1348151" cy="1329505"/>
                <a:chOff x="6209063" y="3346484"/>
                <a:chExt cx="1348151" cy="1329505"/>
              </a:xfrm>
            </p:grpSpPr>
            <mc:AlternateContent xmlns:mc="http://schemas.openxmlformats.org/markup-compatibility/2006" xmlns:a14="http://schemas.microsoft.com/office/drawing/2010/main">
              <mc:Choice Requires="a14">
                <p:sp>
                  <p:nvSpPr>
                    <p:cNvPr id="17" name="文字方塊 19">
                      <a:extLst>
                        <a:ext uri="{FF2B5EF4-FFF2-40B4-BE49-F238E27FC236}">
                          <a16:creationId xmlns:a16="http://schemas.microsoft.com/office/drawing/2014/main" id="{E1E4D784-25F5-5440-8462-6C856C54266B}"/>
                        </a:ext>
                      </a:extLst>
                    </p:cNvPr>
                    <p:cNvSpPr txBox="1"/>
                    <p:nvPr/>
                  </p:nvSpPr>
                  <p:spPr>
                    <a:xfrm>
                      <a:off x="6209063" y="3346484"/>
                      <a:ext cx="639919"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zh-TW" altLang="en-US" sz="3200" i="1" smtClean="0">
                                <a:latin typeface="Cambria Math" charset="0"/>
                                <a:ea typeface="Times New Roman" charset="0"/>
                                <a:cs typeface="Times New Roman" charset="0"/>
                              </a:rPr>
                              <m:t>𝒳</m:t>
                            </m:r>
                          </m:oMath>
                        </m:oMathPara>
                      </a14:m>
                      <a:endParaRPr kumimoji="1" lang="zh-TW" altLang="en-US" sz="2800" i="1" dirty="0">
                        <a:latin typeface="Times New Roman" charset="0"/>
                        <a:ea typeface="Times New Roman" charset="0"/>
                        <a:cs typeface="Times New Roman" charset="0"/>
                      </a:endParaRPr>
                    </a:p>
                  </p:txBody>
                </p:sp>
              </mc:Choice>
              <mc:Fallback xmlns="">
                <p:sp>
                  <p:nvSpPr>
                    <p:cNvPr id="17" name="文字方塊 19">
                      <a:extLst>
                        <a:ext uri="{FF2B5EF4-FFF2-40B4-BE49-F238E27FC236}">
                          <a16:creationId xmlns:a16="http://schemas.microsoft.com/office/drawing/2014/main" id="{E1E4D784-25F5-5440-8462-6C856C54266B}"/>
                        </a:ext>
                      </a:extLst>
                    </p:cNvPr>
                    <p:cNvSpPr txBox="1">
                      <a:spLocks noRot="1" noChangeAspect="1" noMove="1" noResize="1" noEditPoints="1" noAdjustHandles="1" noChangeArrowheads="1" noChangeShapeType="1" noTextEdit="1"/>
                    </p:cNvSpPr>
                    <p:nvPr/>
                  </p:nvSpPr>
                  <p:spPr>
                    <a:xfrm>
                      <a:off x="6209063" y="3346484"/>
                      <a:ext cx="639919" cy="584775"/>
                    </a:xfrm>
                    <a:prstGeom prst="rect">
                      <a:avLst/>
                    </a:prstGeom>
                    <a:blipFill>
                      <a:blip r:embed="rId3"/>
                      <a:stretch>
                        <a:fillRect/>
                      </a:stretch>
                    </a:blipFill>
                  </p:spPr>
                  <p:txBody>
                    <a:bodyPr/>
                    <a:lstStyle/>
                    <a:p>
                      <a:r>
                        <a:rPr lang="zh-TW" altLang="en-US">
                          <a:noFill/>
                        </a:rPr>
                        <a:t> </a:t>
                      </a:r>
                    </a:p>
                  </p:txBody>
                </p:sp>
              </mc:Fallback>
            </mc:AlternateContent>
            <p:sp>
              <p:nvSpPr>
                <p:cNvPr id="11" name="橢圓 4">
                  <a:extLst>
                    <a:ext uri="{FF2B5EF4-FFF2-40B4-BE49-F238E27FC236}">
                      <a16:creationId xmlns:a16="http://schemas.microsoft.com/office/drawing/2014/main" id="{7DBADB2C-F598-894C-A233-8DB51B25412B}"/>
                    </a:ext>
                  </a:extLst>
                </p:cNvPr>
                <p:cNvSpPr>
                  <a:spLocks noChangeAspect="1"/>
                </p:cNvSpPr>
                <p:nvPr/>
              </p:nvSpPr>
              <p:spPr>
                <a:xfrm>
                  <a:off x="6419830" y="3703989"/>
                  <a:ext cx="1137384" cy="972000"/>
                </a:xfrm>
                <a:prstGeom prst="ellipse">
                  <a:avLst/>
                </a:prstGeom>
                <a:solidFill>
                  <a:schemeClr val="accent1">
                    <a:lumMod val="20000"/>
                    <a:lumOff val="80000"/>
                  </a:schemeClr>
                </a:solidFill>
                <a:ln w="28575">
                  <a:solidFill>
                    <a:schemeClr val="accent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TW" altLang="en-US" sz="2400" dirty="0">
                    <a:latin typeface="Times New Roman" charset="0"/>
                    <a:ea typeface="Times New Roman" charset="0"/>
                    <a:cs typeface="Times New Roman" charset="0"/>
                  </a:endParaRPr>
                </a:p>
              </p:txBody>
            </p:sp>
            <p:sp>
              <p:nvSpPr>
                <p:cNvPr id="13" name="橢圓 7">
                  <a:extLst>
                    <a:ext uri="{FF2B5EF4-FFF2-40B4-BE49-F238E27FC236}">
                      <a16:creationId xmlns:a16="http://schemas.microsoft.com/office/drawing/2014/main" id="{85F511B8-E231-3842-8D9F-54C2F6EAFCF5}"/>
                    </a:ext>
                  </a:extLst>
                </p:cNvPr>
                <p:cNvSpPr/>
                <p:nvPr/>
              </p:nvSpPr>
              <p:spPr>
                <a:xfrm>
                  <a:off x="6898522" y="3988604"/>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240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18" name="TextBox 67">
                      <a:extLst>
                        <a:ext uri="{FF2B5EF4-FFF2-40B4-BE49-F238E27FC236}">
                          <a16:creationId xmlns:a16="http://schemas.microsoft.com/office/drawing/2014/main" id="{CDF6627C-ECF7-F046-B3C9-83E03A3CBE95}"/>
                        </a:ext>
                      </a:extLst>
                    </p:cNvPr>
                    <p:cNvSpPr txBox="1"/>
                    <p:nvPr/>
                  </p:nvSpPr>
                  <p:spPr>
                    <a:xfrm>
                      <a:off x="6616082" y="3974545"/>
                      <a:ext cx="476092"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dirty="0" smtClean="0">
                                <a:latin typeface="Cambria Math" charset="0"/>
                                <a:ea typeface="Times New Roman" charset="0"/>
                                <a:cs typeface="Times New Roman" charset="0"/>
                              </a:rPr>
                              <m:t>𝑥</m:t>
                            </m:r>
                          </m:oMath>
                        </m:oMathPara>
                      </a14:m>
                      <a:endParaRPr lang="en-US" sz="2400" i="1" dirty="0">
                        <a:latin typeface="Times New Roman" charset="0"/>
                        <a:ea typeface="Times New Roman" charset="0"/>
                        <a:cs typeface="Times New Roman" charset="0"/>
                      </a:endParaRPr>
                    </a:p>
                  </p:txBody>
                </p:sp>
              </mc:Choice>
              <mc:Fallback xmlns="">
                <p:sp>
                  <p:nvSpPr>
                    <p:cNvPr id="18" name="TextBox 67">
                      <a:extLst>
                        <a:ext uri="{FF2B5EF4-FFF2-40B4-BE49-F238E27FC236}">
                          <a16:creationId xmlns:a16="http://schemas.microsoft.com/office/drawing/2014/main" id="{CDF6627C-ECF7-F046-B3C9-83E03A3CBE95}"/>
                        </a:ext>
                      </a:extLst>
                    </p:cNvPr>
                    <p:cNvSpPr txBox="1">
                      <a:spLocks noRot="1" noChangeAspect="1" noMove="1" noResize="1" noEditPoints="1" noAdjustHandles="1" noChangeArrowheads="1" noChangeShapeType="1" noTextEdit="1"/>
                    </p:cNvSpPr>
                    <p:nvPr/>
                  </p:nvSpPr>
                  <p:spPr>
                    <a:xfrm>
                      <a:off x="6616082" y="3974545"/>
                      <a:ext cx="476092" cy="523220"/>
                    </a:xfrm>
                    <a:prstGeom prst="rect">
                      <a:avLst/>
                    </a:prstGeom>
                    <a:blipFill>
                      <a:blip r:embed="rId19"/>
                      <a:stretch>
                        <a:fillRect/>
                      </a:stretch>
                    </a:blipFill>
                  </p:spPr>
                  <p:txBody>
                    <a:bodyPr/>
                    <a:lstStyle/>
                    <a:p>
                      <a:r>
                        <a:rPr lang="zh-TW" altLang="en-US">
                          <a:noFill/>
                        </a:rPr>
                        <a:t> </a:t>
                      </a:r>
                    </a:p>
                  </p:txBody>
                </p:sp>
              </mc:Fallback>
            </mc:AlternateContent>
          </p:grpSp>
          <p:grpSp>
            <p:nvGrpSpPr>
              <p:cNvPr id="75" name="群組 74">
                <a:extLst>
                  <a:ext uri="{FF2B5EF4-FFF2-40B4-BE49-F238E27FC236}">
                    <a16:creationId xmlns:a16="http://schemas.microsoft.com/office/drawing/2014/main" id="{29721F6B-57FE-B74E-9123-13BC26F2E134}"/>
                  </a:ext>
                </a:extLst>
              </p:cNvPr>
              <p:cNvGrpSpPr/>
              <p:nvPr/>
            </p:nvGrpSpPr>
            <p:grpSpPr>
              <a:xfrm>
                <a:off x="10140437" y="3431386"/>
                <a:ext cx="1495177" cy="1201191"/>
                <a:chOff x="10140437" y="3431386"/>
                <a:chExt cx="1495177" cy="1201191"/>
              </a:xfrm>
            </p:grpSpPr>
            <p:sp>
              <p:nvSpPr>
                <p:cNvPr id="12" name="橢圓 5">
                  <a:extLst>
                    <a:ext uri="{FF2B5EF4-FFF2-40B4-BE49-F238E27FC236}">
                      <a16:creationId xmlns:a16="http://schemas.microsoft.com/office/drawing/2014/main" id="{1EAAE49E-050F-5144-8BBE-B0C4EAF78056}"/>
                    </a:ext>
                  </a:extLst>
                </p:cNvPr>
                <p:cNvSpPr>
                  <a:spLocks noChangeAspect="1"/>
                </p:cNvSpPr>
                <p:nvPr/>
              </p:nvSpPr>
              <p:spPr>
                <a:xfrm>
                  <a:off x="10140437" y="3660577"/>
                  <a:ext cx="1137384" cy="972000"/>
                </a:xfrm>
                <a:prstGeom prst="ellipse">
                  <a:avLst/>
                </a:prstGeom>
                <a:solidFill>
                  <a:schemeClr val="accent6">
                    <a:lumMod val="20000"/>
                    <a:lumOff val="80000"/>
                  </a:schemeClr>
                </a:solidFill>
                <a:ln w="28575">
                  <a:solidFill>
                    <a:schemeClr val="accent6">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TW" altLang="en-US" sz="2400">
                    <a:latin typeface="Times New Roman" charset="0"/>
                    <a:ea typeface="Times New Roman" charset="0"/>
                    <a:cs typeface="Times New Roman" charset="0"/>
                  </a:endParaRPr>
                </a:p>
              </p:txBody>
            </p:sp>
            <p:sp>
              <p:nvSpPr>
                <p:cNvPr id="15" name="橢圓 12">
                  <a:extLst>
                    <a:ext uri="{FF2B5EF4-FFF2-40B4-BE49-F238E27FC236}">
                      <a16:creationId xmlns:a16="http://schemas.microsoft.com/office/drawing/2014/main" id="{EFA17AE3-9BBB-2E47-9F6B-A023F61EFF24}"/>
                    </a:ext>
                  </a:extLst>
                </p:cNvPr>
                <p:cNvSpPr/>
                <p:nvPr/>
              </p:nvSpPr>
              <p:spPr>
                <a:xfrm>
                  <a:off x="10619129" y="3946185"/>
                  <a:ext cx="180000" cy="18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240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24" name="文字方塊 23">
                      <a:extLst>
                        <a:ext uri="{FF2B5EF4-FFF2-40B4-BE49-F238E27FC236}">
                          <a16:creationId xmlns:a16="http://schemas.microsoft.com/office/drawing/2014/main" id="{99782301-97E5-1946-9F99-E0BF83B6100C}"/>
                        </a:ext>
                      </a:extLst>
                    </p:cNvPr>
                    <p:cNvSpPr txBox="1"/>
                    <p:nvPr/>
                  </p:nvSpPr>
                  <p:spPr>
                    <a:xfrm>
                      <a:off x="11032372" y="3431386"/>
                      <a:ext cx="60324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zh-TW" altLang="en-US" sz="3200" i="1" smtClean="0">
                                <a:latin typeface="Cambria Math" charset="0"/>
                                <a:ea typeface="Times New Roman" charset="0"/>
                                <a:cs typeface="Times New Roman" charset="0"/>
                              </a:rPr>
                              <m:t>𝒴</m:t>
                            </m:r>
                          </m:oMath>
                        </m:oMathPara>
                      </a14:m>
                      <a:endParaRPr kumimoji="1" lang="zh-TW" altLang="en-US" sz="2800" i="1" dirty="0">
                        <a:latin typeface="Times New Roman" charset="0"/>
                        <a:ea typeface="Times New Roman" charset="0"/>
                        <a:cs typeface="Times New Roman" charset="0"/>
                      </a:endParaRPr>
                    </a:p>
                  </p:txBody>
                </p:sp>
              </mc:Choice>
              <mc:Fallback xmlns="">
                <p:sp>
                  <p:nvSpPr>
                    <p:cNvPr id="24" name="文字方塊 23">
                      <a:extLst>
                        <a:ext uri="{FF2B5EF4-FFF2-40B4-BE49-F238E27FC236}">
                          <a16:creationId xmlns:a16="http://schemas.microsoft.com/office/drawing/2014/main" id="{99782301-97E5-1946-9F99-E0BF83B6100C}"/>
                        </a:ext>
                      </a:extLst>
                    </p:cNvPr>
                    <p:cNvSpPr txBox="1">
                      <a:spLocks noRot="1" noChangeAspect="1" noMove="1" noResize="1" noEditPoints="1" noAdjustHandles="1" noChangeArrowheads="1" noChangeShapeType="1" noTextEdit="1"/>
                    </p:cNvSpPr>
                    <p:nvPr/>
                  </p:nvSpPr>
                  <p:spPr>
                    <a:xfrm>
                      <a:off x="11032372" y="3431386"/>
                      <a:ext cx="603242" cy="584775"/>
                    </a:xfrm>
                    <a:prstGeom prst="rect">
                      <a:avLst/>
                    </a:prstGeom>
                    <a:blipFill>
                      <a:blip r:embed="rId5"/>
                      <a:stretch>
                        <a:fillRect l="-6250" r="-4167" b="-2127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TextBox 67">
                      <a:extLst>
                        <a:ext uri="{FF2B5EF4-FFF2-40B4-BE49-F238E27FC236}">
                          <a16:creationId xmlns:a16="http://schemas.microsoft.com/office/drawing/2014/main" id="{A1D00FA8-21DF-CF46-A0AF-66965B6596BE}"/>
                        </a:ext>
                      </a:extLst>
                    </p:cNvPr>
                    <p:cNvSpPr txBox="1"/>
                    <p:nvPr/>
                  </p:nvSpPr>
                  <p:spPr>
                    <a:xfrm>
                      <a:off x="10673332" y="3898783"/>
                      <a:ext cx="480966"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charset="0"/>
                                <a:ea typeface="Times New Roman" charset="0"/>
                                <a:cs typeface="Times New Roman" charset="0"/>
                              </a:rPr>
                              <m:t>𝑦</m:t>
                            </m:r>
                          </m:oMath>
                        </m:oMathPara>
                      </a14:m>
                      <a:endParaRPr lang="en-US" sz="2800" i="1" dirty="0">
                        <a:latin typeface="Times New Roman" charset="0"/>
                        <a:ea typeface="Times New Roman" charset="0"/>
                        <a:cs typeface="Times New Roman" charset="0"/>
                      </a:endParaRPr>
                    </a:p>
                  </p:txBody>
                </p:sp>
              </mc:Choice>
              <mc:Fallback xmlns="">
                <p:sp>
                  <p:nvSpPr>
                    <p:cNvPr id="25" name="TextBox 67">
                      <a:extLst>
                        <a:ext uri="{FF2B5EF4-FFF2-40B4-BE49-F238E27FC236}">
                          <a16:creationId xmlns:a16="http://schemas.microsoft.com/office/drawing/2014/main" id="{A1D00FA8-21DF-CF46-A0AF-66965B6596BE}"/>
                        </a:ext>
                      </a:extLst>
                    </p:cNvPr>
                    <p:cNvSpPr txBox="1">
                      <a:spLocks noRot="1" noChangeAspect="1" noMove="1" noResize="1" noEditPoints="1" noAdjustHandles="1" noChangeArrowheads="1" noChangeShapeType="1" noTextEdit="1"/>
                    </p:cNvSpPr>
                    <p:nvPr/>
                  </p:nvSpPr>
                  <p:spPr>
                    <a:xfrm>
                      <a:off x="10673332" y="3898783"/>
                      <a:ext cx="480966" cy="523220"/>
                    </a:xfrm>
                    <a:prstGeom prst="rect">
                      <a:avLst/>
                    </a:prstGeom>
                    <a:blipFill>
                      <a:blip r:embed="rId6"/>
                      <a:stretch>
                        <a:fillRect b="-11905"/>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28" name="TextBox 67">
                    <a:extLst>
                      <a:ext uri="{FF2B5EF4-FFF2-40B4-BE49-F238E27FC236}">
                        <a16:creationId xmlns:a16="http://schemas.microsoft.com/office/drawing/2014/main" id="{0878853C-40CB-804D-8ECD-5CFAE386898C}"/>
                      </a:ext>
                    </a:extLst>
                  </p:cNvPr>
                  <p:cNvSpPr txBox="1"/>
                  <p:nvPr/>
                </p:nvSpPr>
                <p:spPr>
                  <a:xfrm>
                    <a:off x="9380837" y="3351915"/>
                    <a:ext cx="781111" cy="62889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3200" i="1" smtClean="0">
                                  <a:latin typeface="Cambria Math" panose="02040503050406030204" pitchFamily="18" charset="0"/>
                                  <a:ea typeface="Times New Roman" charset="0"/>
                                  <a:cs typeface="Times New Roman" charset="0"/>
                                </a:rPr>
                              </m:ctrlPr>
                            </m:sSubPr>
                            <m:e>
                              <m:r>
                                <a:rPr lang="en-US" altLang="zh-TW" sz="3200" b="0" i="1" smtClean="0">
                                  <a:latin typeface="Cambria Math" charset="0"/>
                                  <a:ea typeface="Times New Roman" charset="0"/>
                                  <a:cs typeface="Times New Roman" charset="0"/>
                                </a:rPr>
                                <m:t>𝐺</m:t>
                              </m:r>
                            </m:e>
                            <m:sub>
                              <m:r>
                                <a:rPr lang="en-US" altLang="zh-TW" sz="3200" i="1" smtClean="0">
                                  <a:latin typeface="Cambria Math" charset="0"/>
                                  <a:ea typeface="Times New Roman" charset="0"/>
                                  <a:cs typeface="Times New Roman" charset="0"/>
                                </a:rPr>
                                <m:t>𝒴</m:t>
                              </m:r>
                            </m:sub>
                          </m:sSub>
                        </m:oMath>
                      </m:oMathPara>
                    </a14:m>
                    <a:endParaRPr lang="en-US" sz="2800" dirty="0">
                      <a:latin typeface="Times New Roman" charset="0"/>
                      <a:ea typeface="Times New Roman" charset="0"/>
                      <a:cs typeface="Times New Roman" charset="0"/>
                    </a:endParaRPr>
                  </a:p>
                </p:txBody>
              </p:sp>
            </mc:Choice>
            <mc:Fallback xmlns="">
              <p:sp>
                <p:nvSpPr>
                  <p:cNvPr id="28" name="TextBox 67">
                    <a:extLst>
                      <a:ext uri="{FF2B5EF4-FFF2-40B4-BE49-F238E27FC236}">
                        <a16:creationId xmlns:a16="http://schemas.microsoft.com/office/drawing/2014/main" id="{0878853C-40CB-804D-8ECD-5CFAE386898C}"/>
                      </a:ext>
                    </a:extLst>
                  </p:cNvPr>
                  <p:cNvSpPr txBox="1">
                    <a:spLocks noRot="1" noChangeAspect="1" noMove="1" noResize="1" noEditPoints="1" noAdjustHandles="1" noChangeArrowheads="1" noChangeShapeType="1" noTextEdit="1"/>
                  </p:cNvSpPr>
                  <p:nvPr/>
                </p:nvSpPr>
                <p:spPr>
                  <a:xfrm>
                    <a:off x="9380837" y="3351915"/>
                    <a:ext cx="781111" cy="628890"/>
                  </a:xfrm>
                  <a:prstGeom prst="rect">
                    <a:avLst/>
                  </a:prstGeom>
                  <a:blipFill>
                    <a:blip r:embed="rId20"/>
                    <a:stretch>
                      <a:fillRect b="-14286"/>
                    </a:stretch>
                  </a:blipFill>
                </p:spPr>
                <p:txBody>
                  <a:bodyPr/>
                  <a:lstStyle/>
                  <a:p>
                    <a:r>
                      <a:rPr lang="zh-TW" altLang="en-US">
                        <a:noFill/>
                      </a:rPr>
                      <a:t> </a:t>
                    </a:r>
                  </a:p>
                </p:txBody>
              </p:sp>
            </mc:Fallback>
          </mc:AlternateContent>
          <p:grpSp>
            <p:nvGrpSpPr>
              <p:cNvPr id="77" name="群組 76">
                <a:extLst>
                  <a:ext uri="{FF2B5EF4-FFF2-40B4-BE49-F238E27FC236}">
                    <a16:creationId xmlns:a16="http://schemas.microsoft.com/office/drawing/2014/main" id="{A2A8E84B-0EF2-3847-B1C3-E9FD4571E716}"/>
                  </a:ext>
                </a:extLst>
              </p:cNvPr>
              <p:cNvGrpSpPr/>
              <p:nvPr/>
            </p:nvGrpSpPr>
            <p:grpSpPr>
              <a:xfrm>
                <a:off x="7077946" y="3028432"/>
                <a:ext cx="3530811" cy="1546217"/>
                <a:chOff x="7077946" y="3028432"/>
                <a:chExt cx="3530811" cy="1546217"/>
              </a:xfrm>
            </p:grpSpPr>
            <p:sp>
              <p:nvSpPr>
                <p:cNvPr id="10" name="橢圓 6">
                  <a:extLst>
                    <a:ext uri="{FF2B5EF4-FFF2-40B4-BE49-F238E27FC236}">
                      <a16:creationId xmlns:a16="http://schemas.microsoft.com/office/drawing/2014/main" id="{8ADD9575-EECD-DE4A-AC02-A4D34448852F}"/>
                    </a:ext>
                  </a:extLst>
                </p:cNvPr>
                <p:cNvSpPr>
                  <a:spLocks noChangeAspect="1"/>
                </p:cNvSpPr>
                <p:nvPr/>
              </p:nvSpPr>
              <p:spPr>
                <a:xfrm>
                  <a:off x="8281032" y="3602649"/>
                  <a:ext cx="1137384" cy="972000"/>
                </a:xfrm>
                <a:prstGeom prst="ellipse">
                  <a:avLst/>
                </a:prstGeom>
                <a:solidFill>
                  <a:schemeClr val="accent4">
                    <a:lumMod val="20000"/>
                    <a:lumOff val="80000"/>
                  </a:schemeClr>
                </a:solidFill>
                <a:ln w="28575">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zh-TW" altLang="en-US" sz="2400">
                    <a:latin typeface="Times New Roman" charset="0"/>
                    <a:ea typeface="Times New Roman" charset="0"/>
                    <a:cs typeface="Times New Roman" charset="0"/>
                  </a:endParaRPr>
                </a:p>
              </p:txBody>
            </p:sp>
            <p:sp>
              <p:nvSpPr>
                <p:cNvPr id="16" name="橢圓 16">
                  <a:extLst>
                    <a:ext uri="{FF2B5EF4-FFF2-40B4-BE49-F238E27FC236}">
                      <a16:creationId xmlns:a16="http://schemas.microsoft.com/office/drawing/2014/main" id="{699F184F-B6AE-C84B-94B5-1552036156FF}"/>
                    </a:ext>
                  </a:extLst>
                </p:cNvPr>
                <p:cNvSpPr/>
                <p:nvPr/>
              </p:nvSpPr>
              <p:spPr>
                <a:xfrm>
                  <a:off x="8759724" y="3885825"/>
                  <a:ext cx="180000" cy="18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240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26" name="TextBox 67">
                      <a:extLst>
                        <a:ext uri="{FF2B5EF4-FFF2-40B4-BE49-F238E27FC236}">
                          <a16:creationId xmlns:a16="http://schemas.microsoft.com/office/drawing/2014/main" id="{4F49EAA1-6F00-6B4A-AB46-46DE52EC77DC}"/>
                        </a:ext>
                      </a:extLst>
                    </p:cNvPr>
                    <p:cNvSpPr txBox="1"/>
                    <p:nvPr/>
                  </p:nvSpPr>
                  <p:spPr>
                    <a:xfrm>
                      <a:off x="7504397" y="3396106"/>
                      <a:ext cx="797270"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3200" i="1" smtClean="0">
                                    <a:latin typeface="Cambria Math" panose="02040503050406030204" pitchFamily="18" charset="0"/>
                                    <a:ea typeface="Times New Roman" charset="0"/>
                                    <a:cs typeface="Times New Roman" charset="0"/>
                                  </a:rPr>
                                </m:ctrlPr>
                              </m:sSubPr>
                              <m:e>
                                <m:r>
                                  <a:rPr lang="en-US" altLang="zh-TW" sz="3200" b="0" i="1" smtClean="0">
                                    <a:latin typeface="Cambria Math" charset="0"/>
                                    <a:ea typeface="Times New Roman" charset="0"/>
                                    <a:cs typeface="Times New Roman" charset="0"/>
                                  </a:rPr>
                                  <m:t>𝐸</m:t>
                                </m:r>
                              </m:e>
                              <m:sub>
                                <m:r>
                                  <a:rPr lang="en-US" altLang="zh-TW" sz="3200" i="1" smtClean="0">
                                    <a:latin typeface="Cambria Math" charset="0"/>
                                    <a:ea typeface="Times New Roman" charset="0"/>
                                    <a:cs typeface="Times New Roman" charset="0"/>
                                  </a:rPr>
                                  <m:t>𝒳</m:t>
                                </m:r>
                              </m:sub>
                            </m:sSub>
                          </m:oMath>
                        </m:oMathPara>
                      </a14:m>
                      <a:endParaRPr lang="en-US" sz="2800" dirty="0">
                        <a:latin typeface="Times New Roman" charset="0"/>
                        <a:ea typeface="Times New Roman" charset="0"/>
                        <a:cs typeface="Times New Roman" charset="0"/>
                      </a:endParaRPr>
                    </a:p>
                  </p:txBody>
                </p:sp>
              </mc:Choice>
              <mc:Fallback xmlns="">
                <p:sp>
                  <p:nvSpPr>
                    <p:cNvPr id="26" name="TextBox 67">
                      <a:extLst>
                        <a:ext uri="{FF2B5EF4-FFF2-40B4-BE49-F238E27FC236}">
                          <a16:creationId xmlns:a16="http://schemas.microsoft.com/office/drawing/2014/main" id="{4F49EAA1-6F00-6B4A-AB46-46DE52EC77DC}"/>
                        </a:ext>
                      </a:extLst>
                    </p:cNvPr>
                    <p:cNvSpPr txBox="1">
                      <a:spLocks noRot="1" noChangeAspect="1" noMove="1" noResize="1" noEditPoints="1" noAdjustHandles="1" noChangeArrowheads="1" noChangeShapeType="1" noTextEdit="1"/>
                    </p:cNvSpPr>
                    <p:nvPr/>
                  </p:nvSpPr>
                  <p:spPr>
                    <a:xfrm>
                      <a:off x="7504397" y="3396106"/>
                      <a:ext cx="797270" cy="584775"/>
                    </a:xfrm>
                    <a:prstGeom prst="rect">
                      <a:avLst/>
                    </a:prstGeom>
                    <a:blipFill>
                      <a:blip r:embed="rId21"/>
                      <a:stretch>
                        <a:fillRect b="-85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1" name="TextBox 67">
                      <a:extLst>
                        <a:ext uri="{FF2B5EF4-FFF2-40B4-BE49-F238E27FC236}">
                          <a16:creationId xmlns:a16="http://schemas.microsoft.com/office/drawing/2014/main" id="{C5538AF9-09FC-ED4C-8CA9-C6EABC2CE39D}"/>
                        </a:ext>
                      </a:extLst>
                    </p:cNvPr>
                    <p:cNvSpPr txBox="1"/>
                    <p:nvPr/>
                  </p:nvSpPr>
                  <p:spPr>
                    <a:xfrm>
                      <a:off x="8382231" y="4012572"/>
                      <a:ext cx="968855" cy="4948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ea typeface="Times New Roman" charset="0"/>
                                    <a:cs typeface="Times New Roman" charset="0"/>
                                  </a:rPr>
                                </m:ctrlPr>
                              </m:sSubPr>
                              <m:e>
                                <m:r>
                                  <a:rPr lang="en-US" altLang="zh-TW" sz="2400" b="0" i="1" smtClean="0">
                                    <a:latin typeface="Cambria Math" charset="0"/>
                                    <a:ea typeface="Times New Roman" charset="0"/>
                                    <a:cs typeface="Times New Roman" charset="0"/>
                                  </a:rPr>
                                  <m:t>𝑧</m:t>
                                </m:r>
                              </m:e>
                              <m:sub>
                                <m:r>
                                  <a:rPr lang="is-IS" altLang="zh-TW" sz="2400" i="1">
                                    <a:latin typeface="Cambria Math" charset="0"/>
                                    <a:ea typeface="Times New Roman" charset="0"/>
                                    <a:cs typeface="Times New Roman" charset="0"/>
                                  </a:rPr>
                                  <m:t>𝒳</m:t>
                                </m:r>
                                <m:r>
                                  <a:rPr lang="is-IS" altLang="zh-TW" sz="2400" b="0" i="1" smtClean="0">
                                    <a:latin typeface="Cambria Math" charset="0"/>
                                    <a:ea typeface="Times New Roman" charset="0"/>
                                    <a:cs typeface="Times New Roman" charset="0"/>
                                  </a:rPr>
                                  <m:t>→</m:t>
                                </m:r>
                                <m:r>
                                  <a:rPr lang="en-US" altLang="zh-TW" sz="2400" i="1">
                                    <a:latin typeface="Cambria Math" charset="0"/>
                                    <a:ea typeface="Times New Roman" charset="0"/>
                                    <a:cs typeface="Times New Roman" charset="0"/>
                                  </a:rPr>
                                  <m:t>𝒴</m:t>
                                </m:r>
                              </m:sub>
                            </m:sSub>
                          </m:oMath>
                        </m:oMathPara>
                      </a14:m>
                      <a:endParaRPr lang="en-US" sz="2400" i="1" dirty="0">
                        <a:latin typeface="Times New Roman" charset="0"/>
                        <a:ea typeface="Times New Roman" charset="0"/>
                        <a:cs typeface="Times New Roman" charset="0"/>
                      </a:endParaRPr>
                    </a:p>
                  </p:txBody>
                </p:sp>
              </mc:Choice>
              <mc:Fallback xmlns="">
                <p:sp>
                  <p:nvSpPr>
                    <p:cNvPr id="31" name="TextBox 67">
                      <a:extLst>
                        <a:ext uri="{FF2B5EF4-FFF2-40B4-BE49-F238E27FC236}">
                          <a16:creationId xmlns:a16="http://schemas.microsoft.com/office/drawing/2014/main" id="{C5538AF9-09FC-ED4C-8CA9-C6EABC2CE39D}"/>
                        </a:ext>
                      </a:extLst>
                    </p:cNvPr>
                    <p:cNvSpPr txBox="1">
                      <a:spLocks noRot="1" noChangeAspect="1" noMove="1" noResize="1" noEditPoints="1" noAdjustHandles="1" noChangeArrowheads="1" noChangeShapeType="1" noTextEdit="1"/>
                    </p:cNvSpPr>
                    <p:nvPr/>
                  </p:nvSpPr>
                  <p:spPr>
                    <a:xfrm>
                      <a:off x="8382231" y="4012572"/>
                      <a:ext cx="968855" cy="494815"/>
                    </a:xfrm>
                    <a:prstGeom prst="rect">
                      <a:avLst/>
                    </a:prstGeom>
                    <a:blipFill>
                      <a:blip r:embed="rId22"/>
                      <a:stretch>
                        <a:fillRect b="-1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3" name="文字方塊 19">
                      <a:extLst>
                        <a:ext uri="{FF2B5EF4-FFF2-40B4-BE49-F238E27FC236}">
                          <a16:creationId xmlns:a16="http://schemas.microsoft.com/office/drawing/2014/main" id="{519AC8E2-E2F9-C545-936E-D6DB1C488375}"/>
                        </a:ext>
                      </a:extLst>
                    </p:cNvPr>
                    <p:cNvSpPr txBox="1"/>
                    <p:nvPr/>
                  </p:nvSpPr>
                  <p:spPr>
                    <a:xfrm>
                      <a:off x="8191692" y="3028432"/>
                      <a:ext cx="1313758" cy="62889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zh-TW" sz="3200" i="1" smtClean="0">
                                    <a:latin typeface="Cambria Math" panose="02040503050406030204" pitchFamily="18" charset="0"/>
                                    <a:ea typeface="Times New Roman" charset="0"/>
                                    <a:cs typeface="Times New Roman" charset="0"/>
                                  </a:rPr>
                                </m:ctrlPr>
                              </m:sSubPr>
                              <m:e>
                                <m:r>
                                  <a:rPr kumimoji="1" lang="zh-TW" altLang="en-US" sz="3200" i="1">
                                    <a:latin typeface="Cambria Math" charset="0"/>
                                    <a:ea typeface="Times New Roman" charset="0"/>
                                    <a:cs typeface="Times New Roman" charset="0"/>
                                  </a:rPr>
                                  <m:t>𝒵</m:t>
                                </m:r>
                              </m:e>
                              <m:sub>
                                <m:r>
                                  <a:rPr kumimoji="1" lang="is-IS" altLang="zh-TW" sz="3200" i="1">
                                    <a:latin typeface="Cambria Math" charset="0"/>
                                    <a:ea typeface="Times New Roman" charset="0"/>
                                    <a:cs typeface="Times New Roman" charset="0"/>
                                  </a:rPr>
                                  <m:t>𝒳</m:t>
                                </m:r>
                                <m:r>
                                  <a:rPr kumimoji="1" lang="is-IS" altLang="zh-TW" sz="3200" i="1" smtClean="0">
                                    <a:latin typeface="Cambria Math" charset="0"/>
                                    <a:ea typeface="Times New Roman" charset="0"/>
                                    <a:cs typeface="Times New Roman" charset="0"/>
                                  </a:rPr>
                                  <m:t>→</m:t>
                                </m:r>
                                <m:r>
                                  <a:rPr kumimoji="1" lang="en-US" altLang="zh-TW" sz="3200" i="1">
                                    <a:latin typeface="Cambria Math" charset="0"/>
                                    <a:ea typeface="Times New Roman" charset="0"/>
                                    <a:cs typeface="Times New Roman" charset="0"/>
                                  </a:rPr>
                                  <m:t>𝒴</m:t>
                                </m:r>
                              </m:sub>
                            </m:sSub>
                          </m:oMath>
                        </m:oMathPara>
                      </a14:m>
                      <a:endParaRPr kumimoji="1" lang="zh-TW" altLang="en-US" sz="2800" dirty="0">
                        <a:latin typeface="Times New Roman" charset="0"/>
                        <a:ea typeface="Times New Roman" charset="0"/>
                        <a:cs typeface="Times New Roman" charset="0"/>
                      </a:endParaRPr>
                    </a:p>
                  </p:txBody>
                </p:sp>
              </mc:Choice>
              <mc:Fallback xmlns="">
                <p:sp>
                  <p:nvSpPr>
                    <p:cNvPr id="33" name="文字方塊 19">
                      <a:extLst>
                        <a:ext uri="{FF2B5EF4-FFF2-40B4-BE49-F238E27FC236}">
                          <a16:creationId xmlns:a16="http://schemas.microsoft.com/office/drawing/2014/main" id="{519AC8E2-E2F9-C545-936E-D6DB1C488375}"/>
                        </a:ext>
                      </a:extLst>
                    </p:cNvPr>
                    <p:cNvSpPr txBox="1">
                      <a:spLocks noRot="1" noChangeAspect="1" noMove="1" noResize="1" noEditPoints="1" noAdjustHandles="1" noChangeArrowheads="1" noChangeShapeType="1" noTextEdit="1"/>
                    </p:cNvSpPr>
                    <p:nvPr/>
                  </p:nvSpPr>
                  <p:spPr>
                    <a:xfrm>
                      <a:off x="8191692" y="3028432"/>
                      <a:ext cx="1313758" cy="628890"/>
                    </a:xfrm>
                    <a:prstGeom prst="rect">
                      <a:avLst/>
                    </a:prstGeom>
                    <a:blipFill>
                      <a:blip r:embed="rId23"/>
                      <a:stretch>
                        <a:fillRect l="-2885" b="-11765"/>
                      </a:stretch>
                    </a:blipFill>
                  </p:spPr>
                  <p:txBody>
                    <a:bodyPr/>
                    <a:lstStyle/>
                    <a:p>
                      <a:r>
                        <a:rPr lang="zh-TW" altLang="en-US">
                          <a:noFill/>
                        </a:rPr>
                        <a:t> </a:t>
                      </a:r>
                    </a:p>
                  </p:txBody>
                </p:sp>
              </mc:Fallback>
            </mc:AlternateContent>
            <p:cxnSp>
              <p:nvCxnSpPr>
                <p:cNvPr id="21" name="直線箭頭接點 10">
                  <a:extLst>
                    <a:ext uri="{FF2B5EF4-FFF2-40B4-BE49-F238E27FC236}">
                      <a16:creationId xmlns:a16="http://schemas.microsoft.com/office/drawing/2014/main" id="{C159ABF3-51AB-954C-808F-7B6150E1A2FA}"/>
                    </a:ext>
                  </a:extLst>
                </p:cNvPr>
                <p:cNvCxnSpPr>
                  <a:cxnSpLocks/>
                </p:cNvCxnSpPr>
                <p:nvPr/>
              </p:nvCxnSpPr>
              <p:spPr>
                <a:xfrm>
                  <a:off x="8939724" y="3974545"/>
                  <a:ext cx="1669033" cy="22696"/>
                </a:xfrm>
                <a:prstGeom prst="straightConnector1">
                  <a:avLst/>
                </a:prstGeom>
                <a:ln w="38100">
                  <a:solidFill>
                    <a:schemeClr val="accent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直線箭頭接點 10">
                  <a:extLst>
                    <a:ext uri="{FF2B5EF4-FFF2-40B4-BE49-F238E27FC236}">
                      <a16:creationId xmlns:a16="http://schemas.microsoft.com/office/drawing/2014/main" id="{12E56E45-FCED-874D-B2B3-A3E4D2725789}"/>
                    </a:ext>
                  </a:extLst>
                </p:cNvPr>
                <p:cNvCxnSpPr>
                  <a:cxnSpLocks/>
                </p:cNvCxnSpPr>
                <p:nvPr/>
              </p:nvCxnSpPr>
              <p:spPr>
                <a:xfrm flipV="1">
                  <a:off x="7077946" y="3974545"/>
                  <a:ext cx="1681778" cy="431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sp>
          <p:nvSpPr>
            <p:cNvPr id="3" name="文字方塊 2">
              <a:extLst>
                <a:ext uri="{FF2B5EF4-FFF2-40B4-BE49-F238E27FC236}">
                  <a16:creationId xmlns:a16="http://schemas.microsoft.com/office/drawing/2014/main" id="{97BE6225-3603-6E46-A555-CAB835415EF9}"/>
                </a:ext>
              </a:extLst>
            </p:cNvPr>
            <p:cNvSpPr txBox="1"/>
            <p:nvPr/>
          </p:nvSpPr>
          <p:spPr>
            <a:xfrm>
              <a:off x="6178378" y="2398254"/>
              <a:ext cx="1590307" cy="369332"/>
            </a:xfrm>
            <a:prstGeom prst="rect">
              <a:avLst/>
            </a:prstGeom>
            <a:noFill/>
          </p:spPr>
          <p:txBody>
            <a:bodyPr wrap="none" rtlCol="0">
              <a:spAutoFit/>
            </a:bodyPr>
            <a:lstStyle/>
            <a:p>
              <a:pPr algn="ctr"/>
              <a:r>
                <a:rPr kumimoji="1" lang="en-US" altLang="zh-TW" dirty="0"/>
                <a:t>Source domain</a:t>
              </a:r>
              <a:endParaRPr kumimoji="1" lang="zh-TW" altLang="en-US" dirty="0"/>
            </a:p>
          </p:txBody>
        </p:sp>
        <p:sp>
          <p:nvSpPr>
            <p:cNvPr id="65" name="文字方塊 64">
              <a:extLst>
                <a:ext uri="{FF2B5EF4-FFF2-40B4-BE49-F238E27FC236}">
                  <a16:creationId xmlns:a16="http://schemas.microsoft.com/office/drawing/2014/main" id="{30369FA8-DDF7-F246-9383-AA0A2FBF1D34}"/>
                </a:ext>
              </a:extLst>
            </p:cNvPr>
            <p:cNvSpPr txBox="1"/>
            <p:nvPr/>
          </p:nvSpPr>
          <p:spPr>
            <a:xfrm>
              <a:off x="9943663" y="2398254"/>
              <a:ext cx="1530932" cy="369332"/>
            </a:xfrm>
            <a:prstGeom prst="rect">
              <a:avLst/>
            </a:prstGeom>
            <a:noFill/>
          </p:spPr>
          <p:txBody>
            <a:bodyPr wrap="none" rtlCol="0">
              <a:spAutoFit/>
            </a:bodyPr>
            <a:lstStyle/>
            <a:p>
              <a:pPr algn="ctr"/>
              <a:r>
                <a:rPr kumimoji="1" lang="en-US" altLang="zh-TW" dirty="0"/>
                <a:t>Target domain</a:t>
              </a:r>
              <a:endParaRPr kumimoji="1" lang="zh-TW" altLang="en-US" dirty="0"/>
            </a:p>
          </p:txBody>
        </p:sp>
        <p:sp>
          <p:nvSpPr>
            <p:cNvPr id="66" name="文字方塊 65">
              <a:extLst>
                <a:ext uri="{FF2B5EF4-FFF2-40B4-BE49-F238E27FC236}">
                  <a16:creationId xmlns:a16="http://schemas.microsoft.com/office/drawing/2014/main" id="{DBF9395D-82DD-D542-B11F-9E049529F1BC}"/>
                </a:ext>
              </a:extLst>
            </p:cNvPr>
            <p:cNvSpPr txBox="1"/>
            <p:nvPr/>
          </p:nvSpPr>
          <p:spPr>
            <a:xfrm>
              <a:off x="8165692" y="2398254"/>
              <a:ext cx="1365758" cy="369332"/>
            </a:xfrm>
            <a:prstGeom prst="rect">
              <a:avLst/>
            </a:prstGeom>
            <a:noFill/>
          </p:spPr>
          <p:txBody>
            <a:bodyPr wrap="none" rtlCol="0">
              <a:spAutoFit/>
            </a:bodyPr>
            <a:lstStyle/>
            <a:p>
              <a:pPr algn="ctr"/>
              <a:r>
                <a:rPr kumimoji="1" lang="en-US" altLang="zh-TW" dirty="0"/>
                <a:t>Latent space</a:t>
              </a:r>
              <a:endParaRPr kumimoji="1" lang="zh-TW" altLang="en-US" dirty="0"/>
            </a:p>
          </p:txBody>
        </p:sp>
      </p:grpSp>
    </p:spTree>
    <p:extLst>
      <p:ext uri="{BB962C8B-B14F-4D97-AF65-F5344CB8AC3E}">
        <p14:creationId xmlns:p14="http://schemas.microsoft.com/office/powerpoint/2010/main" val="178618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43C8AF6-C584-8145-B5C1-17DD78224A6F}"/>
              </a:ext>
            </a:extLst>
          </p:cNvPr>
          <p:cNvSpPr>
            <a:spLocks noGrp="1"/>
          </p:cNvSpPr>
          <p:nvPr>
            <p:ph type="title"/>
          </p:nvPr>
        </p:nvSpPr>
        <p:spPr/>
        <p:txBody>
          <a:bodyPr/>
          <a:lstStyle/>
          <a:p>
            <a:r>
              <a:rPr kumimoji="1" lang="en-US" altLang="zh-TW" dirty="0"/>
              <a:t>Related Work</a:t>
            </a:r>
            <a:endParaRPr kumimoji="1" lang="zh-TW" altLang="en-US" dirty="0"/>
          </a:p>
        </p:txBody>
      </p:sp>
      <p:cxnSp>
        <p:nvCxnSpPr>
          <p:cNvPr id="115" name="直線箭頭接點 114">
            <a:extLst>
              <a:ext uri="{FF2B5EF4-FFF2-40B4-BE49-F238E27FC236}">
                <a16:creationId xmlns:a16="http://schemas.microsoft.com/office/drawing/2014/main" id="{047D36D3-34D5-7045-A3FA-2A69AAC4ECCE}"/>
              </a:ext>
            </a:extLst>
          </p:cNvPr>
          <p:cNvCxnSpPr/>
          <p:nvPr/>
        </p:nvCxnSpPr>
        <p:spPr>
          <a:xfrm>
            <a:off x="1296254" y="4003844"/>
            <a:ext cx="0" cy="447458"/>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116" name="文字方塊 115">
            <a:extLst>
              <a:ext uri="{FF2B5EF4-FFF2-40B4-BE49-F238E27FC236}">
                <a16:creationId xmlns:a16="http://schemas.microsoft.com/office/drawing/2014/main" id="{3F3FCF33-BBF2-CB4B-A9A5-227EE3418C31}"/>
              </a:ext>
            </a:extLst>
          </p:cNvPr>
          <p:cNvSpPr txBox="1"/>
          <p:nvPr/>
        </p:nvSpPr>
        <p:spPr>
          <a:xfrm>
            <a:off x="1439797" y="3873981"/>
            <a:ext cx="1283108" cy="646331"/>
          </a:xfrm>
          <a:prstGeom prst="rect">
            <a:avLst/>
          </a:prstGeom>
          <a:noFill/>
        </p:spPr>
        <p:txBody>
          <a:bodyPr wrap="none" rtlCol="0">
            <a:spAutoFit/>
          </a:bodyPr>
          <a:lstStyle/>
          <a:p>
            <a:r>
              <a:rPr kumimoji="1" lang="en-US" altLang="zh-TW" dirty="0"/>
              <a:t>Cycle </a:t>
            </a:r>
          </a:p>
          <a:p>
            <a:r>
              <a:rPr kumimoji="1" lang="en-US" altLang="zh-TW" dirty="0"/>
              <a:t>Consistency</a:t>
            </a:r>
            <a:endParaRPr kumimoji="1" lang="zh-TW" altLang="en-US" dirty="0"/>
          </a:p>
        </p:txBody>
      </p:sp>
      <p:sp>
        <p:nvSpPr>
          <p:cNvPr id="69" name="文字方塊 68">
            <a:extLst>
              <a:ext uri="{FF2B5EF4-FFF2-40B4-BE49-F238E27FC236}">
                <a16:creationId xmlns:a16="http://schemas.microsoft.com/office/drawing/2014/main" id="{A2DD7ECB-0747-484E-90F5-C3848FB97CA9}"/>
              </a:ext>
            </a:extLst>
          </p:cNvPr>
          <p:cNvSpPr txBox="1"/>
          <p:nvPr/>
        </p:nvSpPr>
        <p:spPr>
          <a:xfrm>
            <a:off x="2504245" y="1400085"/>
            <a:ext cx="2562176" cy="584775"/>
          </a:xfrm>
          <a:prstGeom prst="rect">
            <a:avLst/>
          </a:prstGeom>
          <a:noFill/>
        </p:spPr>
        <p:txBody>
          <a:bodyPr wrap="none" rtlCol="0">
            <a:spAutoFit/>
          </a:bodyPr>
          <a:lstStyle/>
          <a:p>
            <a:r>
              <a:rPr kumimoji="1" lang="en-US" altLang="zh-TW" sz="3200" dirty="0"/>
              <a:t>Unpaired data</a:t>
            </a:r>
            <a:endParaRPr kumimoji="1" lang="zh-TW" altLang="en-US" sz="3200" dirty="0"/>
          </a:p>
        </p:txBody>
      </p:sp>
      <p:sp>
        <p:nvSpPr>
          <p:cNvPr id="70" name="文字方塊 69">
            <a:extLst>
              <a:ext uri="{FF2B5EF4-FFF2-40B4-BE49-F238E27FC236}">
                <a16:creationId xmlns:a16="http://schemas.microsoft.com/office/drawing/2014/main" id="{D56BBFC3-5B52-8D4D-8FCB-53B733181A0F}"/>
              </a:ext>
            </a:extLst>
          </p:cNvPr>
          <p:cNvSpPr txBox="1"/>
          <p:nvPr/>
        </p:nvSpPr>
        <p:spPr>
          <a:xfrm>
            <a:off x="6139180" y="1400085"/>
            <a:ext cx="3670364" cy="584775"/>
          </a:xfrm>
          <a:prstGeom prst="rect">
            <a:avLst/>
          </a:prstGeom>
          <a:noFill/>
        </p:spPr>
        <p:txBody>
          <a:bodyPr wrap="none" rtlCol="0">
            <a:spAutoFit/>
          </a:bodyPr>
          <a:lstStyle/>
          <a:p>
            <a:r>
              <a:rPr kumimoji="1" lang="en-US" altLang="zh-TW" sz="3200" dirty="0"/>
              <a:t>One-to-one mapping</a:t>
            </a:r>
            <a:endParaRPr kumimoji="1" lang="zh-TW" altLang="en-US" sz="3200" dirty="0"/>
          </a:p>
        </p:txBody>
      </p:sp>
      <p:grpSp>
        <p:nvGrpSpPr>
          <p:cNvPr id="4" name="群組 3">
            <a:extLst>
              <a:ext uri="{FF2B5EF4-FFF2-40B4-BE49-F238E27FC236}">
                <a16:creationId xmlns:a16="http://schemas.microsoft.com/office/drawing/2014/main" id="{2B0857D0-4942-DC40-981C-99FF53710340}"/>
              </a:ext>
            </a:extLst>
          </p:cNvPr>
          <p:cNvGrpSpPr/>
          <p:nvPr/>
        </p:nvGrpSpPr>
        <p:grpSpPr>
          <a:xfrm>
            <a:off x="368876" y="2407889"/>
            <a:ext cx="1332000" cy="1519391"/>
            <a:chOff x="368876" y="2407889"/>
            <a:chExt cx="1332000" cy="1519391"/>
          </a:xfrm>
        </p:grpSpPr>
        <p:grpSp>
          <p:nvGrpSpPr>
            <p:cNvPr id="51" name="群組 50">
              <a:extLst>
                <a:ext uri="{FF2B5EF4-FFF2-40B4-BE49-F238E27FC236}">
                  <a16:creationId xmlns:a16="http://schemas.microsoft.com/office/drawing/2014/main" id="{B281E7F5-D4FD-E446-A7B9-FF7371E62BBF}"/>
                </a:ext>
              </a:extLst>
            </p:cNvPr>
            <p:cNvGrpSpPr/>
            <p:nvPr/>
          </p:nvGrpSpPr>
          <p:grpSpPr>
            <a:xfrm>
              <a:off x="368876" y="2407889"/>
              <a:ext cx="1332000" cy="1519391"/>
              <a:chOff x="2523970" y="1277809"/>
              <a:chExt cx="1332000" cy="1519391"/>
            </a:xfrm>
          </p:grpSpPr>
          <p:sp>
            <p:nvSpPr>
              <p:cNvPr id="53" name="Rectangle: Rounded Corners 290">
                <a:extLst>
                  <a:ext uri="{FF2B5EF4-FFF2-40B4-BE49-F238E27FC236}">
                    <a16:creationId xmlns:a16="http://schemas.microsoft.com/office/drawing/2014/main" id="{E0CF9C2B-6CA3-4F49-98E0-C4007243534B}"/>
                  </a:ext>
                </a:extLst>
              </p:cNvPr>
              <p:cNvSpPr>
                <a:spLocks/>
              </p:cNvSpPr>
              <p:nvPr/>
            </p:nvSpPr>
            <p:spPr>
              <a:xfrm>
                <a:off x="2523970" y="1285200"/>
                <a:ext cx="1332000" cy="151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54" name="文字方塊 53">
                    <a:extLst>
                      <a:ext uri="{FF2B5EF4-FFF2-40B4-BE49-F238E27FC236}">
                        <a16:creationId xmlns:a16="http://schemas.microsoft.com/office/drawing/2014/main" id="{31504871-03F2-C440-8B3B-613EC71CE17B}"/>
                      </a:ext>
                    </a:extLst>
                  </p:cNvPr>
                  <p:cNvSpPr txBox="1"/>
                  <p:nvPr/>
                </p:nvSpPr>
                <p:spPr>
                  <a:xfrm>
                    <a:off x="3077082" y="1277809"/>
                    <a:ext cx="183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solidFill>
                                <a:schemeClr val="bg1"/>
                              </a:solidFill>
                              <a:latin typeface="Cambria Math" panose="02040503050406030204" pitchFamily="18" charset="0"/>
                            </a:rPr>
                            <m:t>𝑥</m:t>
                          </m:r>
                        </m:oMath>
                      </m:oMathPara>
                    </a14:m>
                    <a:endParaRPr kumimoji="1" lang="zh-TW" altLang="en-US" dirty="0">
                      <a:solidFill>
                        <a:schemeClr val="bg1"/>
                      </a:solidFill>
                    </a:endParaRPr>
                  </a:p>
                </p:txBody>
              </p:sp>
            </mc:Choice>
            <mc:Fallback xmlns="">
              <p:sp>
                <p:nvSpPr>
                  <p:cNvPr id="93" name="文字方塊 92">
                    <a:extLst>
                      <a:ext uri="{FF2B5EF4-FFF2-40B4-BE49-F238E27FC236}">
                        <a16:creationId xmlns:a16="http://schemas.microsoft.com/office/drawing/2014/main" id="{69527856-8EFB-5845-9067-2C0DC8A35BE4}"/>
                      </a:ext>
                    </a:extLst>
                  </p:cNvPr>
                  <p:cNvSpPr txBox="1">
                    <a:spLocks noRot="1" noChangeAspect="1" noMove="1" noResize="1" noEditPoints="1" noAdjustHandles="1" noChangeArrowheads="1" noChangeShapeType="1" noTextEdit="1"/>
                  </p:cNvSpPr>
                  <p:nvPr/>
                </p:nvSpPr>
                <p:spPr>
                  <a:xfrm>
                    <a:off x="3077082" y="1277809"/>
                    <a:ext cx="183319" cy="276999"/>
                  </a:xfrm>
                  <a:prstGeom prst="rect">
                    <a:avLst/>
                  </a:prstGeom>
                  <a:blipFill>
                    <a:blip r:embed="rId17"/>
                    <a:stretch>
                      <a:fillRect l="-12500" r="-6250"/>
                    </a:stretch>
                  </a:blipFill>
                </p:spPr>
                <p:txBody>
                  <a:bodyPr/>
                  <a:lstStyle/>
                  <a:p>
                    <a:r>
                      <a:rPr lang="zh-TW" altLang="en-US">
                        <a:noFill/>
                      </a:rPr>
                      <a:t> </a:t>
                    </a:r>
                  </a:p>
                </p:txBody>
              </p:sp>
            </mc:Fallback>
          </mc:AlternateContent>
        </p:grpSp>
        <p:pic>
          <p:nvPicPr>
            <p:cNvPr id="75" name="圖片 74">
              <a:extLst>
                <a:ext uri="{FF2B5EF4-FFF2-40B4-BE49-F238E27FC236}">
                  <a16:creationId xmlns:a16="http://schemas.microsoft.com/office/drawing/2014/main" id="{4738097E-8311-C040-AAF4-DE34F9D676C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3388" y="2663359"/>
              <a:ext cx="1170000" cy="1170000"/>
            </a:xfrm>
            <a:prstGeom prst="rect">
              <a:avLst/>
            </a:prstGeom>
            <a:ln w="3175">
              <a:noFill/>
            </a:ln>
          </p:spPr>
        </p:pic>
      </p:grpSp>
      <p:grpSp>
        <p:nvGrpSpPr>
          <p:cNvPr id="5" name="群組 4">
            <a:extLst>
              <a:ext uri="{FF2B5EF4-FFF2-40B4-BE49-F238E27FC236}">
                <a16:creationId xmlns:a16="http://schemas.microsoft.com/office/drawing/2014/main" id="{51069A4B-236A-BD44-A096-507364D409F3}"/>
              </a:ext>
            </a:extLst>
          </p:cNvPr>
          <p:cNvGrpSpPr/>
          <p:nvPr/>
        </p:nvGrpSpPr>
        <p:grpSpPr>
          <a:xfrm>
            <a:off x="4215544" y="2384157"/>
            <a:ext cx="1332000" cy="1558394"/>
            <a:chOff x="4215544" y="2384157"/>
            <a:chExt cx="1332000" cy="1558394"/>
          </a:xfrm>
        </p:grpSpPr>
        <p:grpSp>
          <p:nvGrpSpPr>
            <p:cNvPr id="46" name="群組 45">
              <a:extLst>
                <a:ext uri="{FF2B5EF4-FFF2-40B4-BE49-F238E27FC236}">
                  <a16:creationId xmlns:a16="http://schemas.microsoft.com/office/drawing/2014/main" id="{823B4809-368F-0F4D-8D92-1CC735B7516D}"/>
                </a:ext>
              </a:extLst>
            </p:cNvPr>
            <p:cNvGrpSpPr/>
            <p:nvPr/>
          </p:nvGrpSpPr>
          <p:grpSpPr>
            <a:xfrm>
              <a:off x="4215544" y="2384157"/>
              <a:ext cx="1332000" cy="1558394"/>
              <a:chOff x="5494563" y="4180969"/>
              <a:chExt cx="1332000" cy="1558394"/>
            </a:xfrm>
          </p:grpSpPr>
          <p:sp>
            <p:nvSpPr>
              <p:cNvPr id="48" name="Rectangle: Rounded Corners 290">
                <a:extLst>
                  <a:ext uri="{FF2B5EF4-FFF2-40B4-BE49-F238E27FC236}">
                    <a16:creationId xmlns:a16="http://schemas.microsoft.com/office/drawing/2014/main" id="{81974EF8-9322-F648-BF4F-FE8176CEC62F}"/>
                  </a:ext>
                </a:extLst>
              </p:cNvPr>
              <p:cNvSpPr>
                <a:spLocks/>
              </p:cNvSpPr>
              <p:nvPr/>
            </p:nvSpPr>
            <p:spPr>
              <a:xfrm flipV="1">
                <a:off x="5494563" y="4227363"/>
                <a:ext cx="1332000" cy="15120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49" name="文字方塊 48">
                    <a:extLst>
                      <a:ext uri="{FF2B5EF4-FFF2-40B4-BE49-F238E27FC236}">
                        <a16:creationId xmlns:a16="http://schemas.microsoft.com/office/drawing/2014/main" id="{F411027A-3176-0543-9B40-066DABF98B5E}"/>
                      </a:ext>
                    </a:extLst>
                  </p:cNvPr>
                  <p:cNvSpPr txBox="1"/>
                  <p:nvPr/>
                </p:nvSpPr>
                <p:spPr>
                  <a:xfrm>
                    <a:off x="6065136" y="4180969"/>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solidFill>
                                <a:schemeClr val="bg1"/>
                              </a:solidFill>
                              <a:latin typeface="Cambria Math" panose="02040503050406030204" pitchFamily="18" charset="0"/>
                            </a:rPr>
                            <m:t>𝑦</m:t>
                          </m:r>
                        </m:oMath>
                      </m:oMathPara>
                    </a14:m>
                    <a:endParaRPr kumimoji="1" lang="zh-TW" altLang="en-US" dirty="0">
                      <a:solidFill>
                        <a:schemeClr val="bg1"/>
                      </a:solidFill>
                    </a:endParaRPr>
                  </a:p>
                </p:txBody>
              </p:sp>
            </mc:Choice>
            <mc:Fallback xmlns="">
              <p:sp>
                <p:nvSpPr>
                  <p:cNvPr id="49" name="文字方塊 48">
                    <a:extLst>
                      <a:ext uri="{FF2B5EF4-FFF2-40B4-BE49-F238E27FC236}">
                        <a16:creationId xmlns:a16="http://schemas.microsoft.com/office/drawing/2014/main" id="{F411027A-3176-0543-9B40-066DABF98B5E}"/>
                      </a:ext>
                    </a:extLst>
                  </p:cNvPr>
                  <p:cNvSpPr txBox="1">
                    <a:spLocks noRot="1" noChangeAspect="1" noMove="1" noResize="1" noEditPoints="1" noAdjustHandles="1" noChangeArrowheads="1" noChangeShapeType="1" noTextEdit="1"/>
                  </p:cNvSpPr>
                  <p:nvPr/>
                </p:nvSpPr>
                <p:spPr>
                  <a:xfrm>
                    <a:off x="6065136" y="4180969"/>
                    <a:ext cx="186718" cy="276999"/>
                  </a:xfrm>
                  <a:prstGeom prst="rect">
                    <a:avLst/>
                  </a:prstGeom>
                  <a:blipFill>
                    <a:blip r:embed="rId10"/>
                    <a:stretch>
                      <a:fillRect l="-33333" r="-26667" b="-21739"/>
                    </a:stretch>
                  </a:blipFill>
                </p:spPr>
                <p:txBody>
                  <a:bodyPr/>
                  <a:lstStyle/>
                  <a:p>
                    <a:r>
                      <a:rPr lang="zh-TW" altLang="en-US">
                        <a:noFill/>
                      </a:rPr>
                      <a:t> </a:t>
                    </a:r>
                  </a:p>
                </p:txBody>
              </p:sp>
            </mc:Fallback>
          </mc:AlternateContent>
        </p:grpSp>
        <p:pic>
          <p:nvPicPr>
            <p:cNvPr id="76" name="圖片 75">
              <a:extLst>
                <a:ext uri="{FF2B5EF4-FFF2-40B4-BE49-F238E27FC236}">
                  <a16:creationId xmlns:a16="http://schemas.microsoft.com/office/drawing/2014/main" id="{9FD01786-CA69-FF4C-A8E8-78EA9B34F6CA}"/>
                </a:ext>
              </a:extLst>
            </p:cNvPr>
            <p:cNvPicPr>
              <a:picLocks noChangeAspect="1"/>
            </p:cNvPicPr>
            <p:nvPr/>
          </p:nvPicPr>
          <p:blipFill>
            <a:blip r:embed="rId19"/>
            <a:stretch>
              <a:fillRect/>
            </a:stretch>
          </p:blipFill>
          <p:spPr>
            <a:xfrm>
              <a:off x="4294915" y="2653296"/>
              <a:ext cx="1170000" cy="1170000"/>
            </a:xfrm>
            <a:prstGeom prst="rect">
              <a:avLst/>
            </a:prstGeom>
          </p:spPr>
        </p:pic>
      </p:grpSp>
      <p:grpSp>
        <p:nvGrpSpPr>
          <p:cNvPr id="11" name="群組 10">
            <a:extLst>
              <a:ext uri="{FF2B5EF4-FFF2-40B4-BE49-F238E27FC236}">
                <a16:creationId xmlns:a16="http://schemas.microsoft.com/office/drawing/2014/main" id="{47F1155C-7F5C-3349-8C73-A600A1F956F9}"/>
              </a:ext>
            </a:extLst>
          </p:cNvPr>
          <p:cNvGrpSpPr/>
          <p:nvPr/>
        </p:nvGrpSpPr>
        <p:grpSpPr>
          <a:xfrm>
            <a:off x="4638032" y="3954663"/>
            <a:ext cx="1400192" cy="1253148"/>
            <a:chOff x="4638032" y="3954663"/>
            <a:chExt cx="1400192" cy="1253148"/>
          </a:xfrm>
        </p:grpSpPr>
        <p:sp>
          <p:nvSpPr>
            <p:cNvPr id="77" name="文字方塊 76">
              <a:extLst>
                <a:ext uri="{FF2B5EF4-FFF2-40B4-BE49-F238E27FC236}">
                  <a16:creationId xmlns:a16="http://schemas.microsoft.com/office/drawing/2014/main" id="{92F37B5C-6D09-044E-91F6-74AE68CF3E33}"/>
                </a:ext>
              </a:extLst>
            </p:cNvPr>
            <p:cNvSpPr txBox="1"/>
            <p:nvPr/>
          </p:nvSpPr>
          <p:spPr>
            <a:xfrm>
              <a:off x="4638032" y="4746146"/>
              <a:ext cx="1400192" cy="461665"/>
            </a:xfrm>
            <a:prstGeom prst="rect">
              <a:avLst/>
            </a:prstGeom>
            <a:noFill/>
          </p:spPr>
          <p:txBody>
            <a:bodyPr wrap="none" rtlCol="0">
              <a:spAutoFit/>
            </a:bodyPr>
            <a:lstStyle/>
            <a:p>
              <a:r>
                <a:rPr kumimoji="1" lang="en-US" altLang="zh-TW" sz="2400" dirty="0"/>
                <a:t>Real/Fake</a:t>
              </a:r>
              <a:endParaRPr kumimoji="1" lang="zh-TW" altLang="en-US" sz="2400" dirty="0"/>
            </a:p>
          </p:txBody>
        </p:sp>
        <p:cxnSp>
          <p:nvCxnSpPr>
            <p:cNvPr id="72" name="Straight Arrow Connector 270">
              <a:extLst>
                <a:ext uri="{FF2B5EF4-FFF2-40B4-BE49-F238E27FC236}">
                  <a16:creationId xmlns:a16="http://schemas.microsoft.com/office/drawing/2014/main" id="{ACE7C0F1-618E-864E-9414-4E645C652060}"/>
                </a:ext>
              </a:extLst>
            </p:cNvPr>
            <p:cNvCxnSpPr>
              <a:cxnSpLocks/>
            </p:cNvCxnSpPr>
            <p:nvPr/>
          </p:nvCxnSpPr>
          <p:spPr>
            <a:xfrm>
              <a:off x="5296505" y="3954663"/>
              <a:ext cx="0" cy="403911"/>
            </a:xfrm>
            <a:prstGeom prst="straightConnector1">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80" name="群組 79">
              <a:extLst>
                <a:ext uri="{FF2B5EF4-FFF2-40B4-BE49-F238E27FC236}">
                  <a16:creationId xmlns:a16="http://schemas.microsoft.com/office/drawing/2014/main" id="{32A6D524-1C16-AD42-8B3C-338DA43289C2}"/>
                </a:ext>
              </a:extLst>
            </p:cNvPr>
            <p:cNvGrpSpPr/>
            <p:nvPr/>
          </p:nvGrpSpPr>
          <p:grpSpPr>
            <a:xfrm rot="16200000">
              <a:off x="5071694" y="4268362"/>
              <a:ext cx="435927" cy="599615"/>
              <a:chOff x="4470835" y="4550316"/>
              <a:chExt cx="612000" cy="693600"/>
            </a:xfrm>
          </p:grpSpPr>
          <p:sp>
            <p:nvSpPr>
              <p:cNvPr id="81" name="不規則四邊形 80">
                <a:extLst>
                  <a:ext uri="{FF2B5EF4-FFF2-40B4-BE49-F238E27FC236}">
                    <a16:creationId xmlns:a16="http://schemas.microsoft.com/office/drawing/2014/main" id="{D43EA88E-D0E4-044E-ACE3-72B3B284C8B0}"/>
                  </a:ext>
                </a:extLst>
              </p:cNvPr>
              <p:cNvSpPr>
                <a:spLocks noChangeAspect="1"/>
              </p:cNvSpPr>
              <p:nvPr/>
            </p:nvSpPr>
            <p:spPr>
              <a:xfrm rot="16200000" flipH="1">
                <a:off x="4430035" y="4591116"/>
                <a:ext cx="693600" cy="612000"/>
              </a:xfrm>
              <a:prstGeom prst="trapezoid">
                <a:avLst>
                  <a:gd name="adj" fmla="val 18842"/>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82" name="TextBox 85">
                    <a:extLst>
                      <a:ext uri="{FF2B5EF4-FFF2-40B4-BE49-F238E27FC236}">
                        <a16:creationId xmlns:a16="http://schemas.microsoft.com/office/drawing/2014/main" id="{85192406-877E-BE4E-9DC4-3C41B47D6E62}"/>
                      </a:ext>
                    </a:extLst>
                  </p:cNvPr>
                  <p:cNvSpPr txBox="1"/>
                  <p:nvPr/>
                </p:nvSpPr>
                <p:spPr>
                  <a:xfrm rot="5400000">
                    <a:off x="4676903" y="4762581"/>
                    <a:ext cx="224742"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altLang="zh-TW" i="1">
                              <a:solidFill>
                                <a:schemeClr val="bg1"/>
                              </a:solidFill>
                              <a:latin typeface="Cambria Math" panose="02040503050406030204" pitchFamily="18" charset="0"/>
                              <a:ea typeface="Times New Roman" charset="0"/>
                              <a:cs typeface="Times New Roman" charset="0"/>
                            </a:rPr>
                            <m:t>𝐷</m:t>
                          </m:r>
                        </m:oMath>
                      </m:oMathPara>
                    </a14:m>
                    <a:endParaRPr lang="en-US" dirty="0">
                      <a:solidFill>
                        <a:schemeClr val="bg1"/>
                      </a:solidFill>
                      <a:latin typeface="Times New Roman" charset="0"/>
                      <a:ea typeface="Times New Roman" charset="0"/>
                      <a:cs typeface="Times New Roman" charset="0"/>
                    </a:endParaRPr>
                  </a:p>
                </p:txBody>
              </p:sp>
            </mc:Choice>
            <mc:Fallback xmlns="">
              <p:sp>
                <p:nvSpPr>
                  <p:cNvPr id="82" name="TextBox 85">
                    <a:extLst>
                      <a:ext uri="{FF2B5EF4-FFF2-40B4-BE49-F238E27FC236}">
                        <a16:creationId xmlns:a16="http://schemas.microsoft.com/office/drawing/2014/main" id="{85192406-877E-BE4E-9DC4-3C41B47D6E62}"/>
                      </a:ext>
                    </a:extLst>
                  </p:cNvPr>
                  <p:cNvSpPr txBox="1">
                    <a:spLocks noRot="1" noChangeAspect="1" noMove="1" noResize="1" noEditPoints="1" noAdjustHandles="1" noChangeArrowheads="1" noChangeShapeType="1" noTextEdit="1"/>
                  </p:cNvSpPr>
                  <p:nvPr/>
                </p:nvSpPr>
                <p:spPr>
                  <a:xfrm rot="5400000">
                    <a:off x="4676903" y="4762581"/>
                    <a:ext cx="224742" cy="276999"/>
                  </a:xfrm>
                  <a:prstGeom prst="rect">
                    <a:avLst/>
                  </a:prstGeom>
                  <a:blipFill>
                    <a:blip r:embed="rId34"/>
                    <a:stretch>
                      <a:fillRect l="-25000" r="-31250" b="-41176"/>
                    </a:stretch>
                  </a:blipFill>
                </p:spPr>
                <p:txBody>
                  <a:bodyPr/>
                  <a:lstStyle/>
                  <a:p>
                    <a:r>
                      <a:rPr lang="zh-TW" altLang="en-US">
                        <a:noFill/>
                      </a:rPr>
                      <a:t> </a:t>
                    </a:r>
                  </a:p>
                </p:txBody>
              </p:sp>
            </mc:Fallback>
          </mc:AlternateContent>
        </p:grpSp>
      </p:grpSp>
      <p:grpSp>
        <p:nvGrpSpPr>
          <p:cNvPr id="10" name="群組 9">
            <a:extLst>
              <a:ext uri="{FF2B5EF4-FFF2-40B4-BE49-F238E27FC236}">
                <a16:creationId xmlns:a16="http://schemas.microsoft.com/office/drawing/2014/main" id="{90AE2DDE-1FA9-1D44-8E1D-5F44A7A2B149}"/>
              </a:ext>
            </a:extLst>
          </p:cNvPr>
          <p:cNvGrpSpPr/>
          <p:nvPr/>
        </p:nvGrpSpPr>
        <p:grpSpPr>
          <a:xfrm>
            <a:off x="1737223" y="2851522"/>
            <a:ext cx="2438424" cy="693600"/>
            <a:chOff x="1737223" y="2851522"/>
            <a:chExt cx="2438424" cy="693600"/>
          </a:xfrm>
        </p:grpSpPr>
        <p:cxnSp>
          <p:nvCxnSpPr>
            <p:cNvPr id="89" name="Straight Arrow Connector 18">
              <a:extLst>
                <a:ext uri="{FF2B5EF4-FFF2-40B4-BE49-F238E27FC236}">
                  <a16:creationId xmlns:a16="http://schemas.microsoft.com/office/drawing/2014/main" id="{238E635E-322E-FC4A-ABE5-CA47793A4C4A}"/>
                </a:ext>
              </a:extLst>
            </p:cNvPr>
            <p:cNvCxnSpPr>
              <a:cxnSpLocks/>
            </p:cNvCxnSpPr>
            <p:nvPr/>
          </p:nvCxnSpPr>
          <p:spPr>
            <a:xfrm>
              <a:off x="3011322" y="3224517"/>
              <a:ext cx="180000" cy="0"/>
            </a:xfrm>
            <a:prstGeom prst="straightConnector1">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0" name="TextBox 85">
                  <a:extLst>
                    <a:ext uri="{FF2B5EF4-FFF2-40B4-BE49-F238E27FC236}">
                      <a16:creationId xmlns:a16="http://schemas.microsoft.com/office/drawing/2014/main" id="{F283BD56-61D2-9546-AE65-EDDB1F3A6A1F}"/>
                    </a:ext>
                  </a:extLst>
                </p:cNvPr>
                <p:cNvSpPr txBox="1"/>
                <p:nvPr/>
              </p:nvSpPr>
              <p:spPr>
                <a:xfrm>
                  <a:off x="2248556" y="3086018"/>
                  <a:ext cx="343556"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altLang="zh-TW" i="1" smtClean="0">
                                <a:solidFill>
                                  <a:schemeClr val="bg1"/>
                                </a:solidFill>
                                <a:latin typeface="Cambria Math" panose="02040503050406030204" pitchFamily="18" charset="0"/>
                                <a:cs typeface="Times New Roman" charset="0"/>
                              </a:rPr>
                            </m:ctrlPr>
                          </m:sSubPr>
                          <m:e>
                            <m:r>
                              <a:rPr lang="en-US" altLang="zh-TW" i="1">
                                <a:solidFill>
                                  <a:schemeClr val="bg1"/>
                                </a:solidFill>
                                <a:latin typeface="Cambria Math" panose="02040503050406030204" pitchFamily="18" charset="0"/>
                                <a:cs typeface="Times New Roman" charset="0"/>
                              </a:rPr>
                              <m:t>𝐸</m:t>
                            </m:r>
                          </m:e>
                          <m:sub>
                            <m:r>
                              <a:rPr lang="en-US" altLang="zh-TW" i="1">
                                <a:solidFill>
                                  <a:schemeClr val="bg1"/>
                                </a:solidFill>
                                <a:latin typeface="Cambria Math" charset="0"/>
                                <a:ea typeface="Times New Roman" charset="0"/>
                                <a:cs typeface="Times New Roman" charset="0"/>
                              </a:rPr>
                              <m:t>𝒳</m:t>
                            </m:r>
                          </m:sub>
                        </m:sSub>
                      </m:oMath>
                    </m:oMathPara>
                  </a14:m>
                  <a:endParaRPr lang="en-US" dirty="0">
                    <a:solidFill>
                      <a:schemeClr val="tx1"/>
                    </a:solidFill>
                    <a:latin typeface="Times New Roman" charset="0"/>
                    <a:ea typeface="Times New Roman" charset="0"/>
                    <a:cs typeface="Times New Roman" charset="0"/>
                  </a:endParaRPr>
                </a:p>
              </p:txBody>
            </p:sp>
          </mc:Choice>
          <mc:Fallback xmlns="">
            <p:sp>
              <p:nvSpPr>
                <p:cNvPr id="90" name="TextBox 85">
                  <a:extLst>
                    <a:ext uri="{FF2B5EF4-FFF2-40B4-BE49-F238E27FC236}">
                      <a16:creationId xmlns:a16="http://schemas.microsoft.com/office/drawing/2014/main" id="{F283BD56-61D2-9546-AE65-EDDB1F3A6A1F}"/>
                    </a:ext>
                  </a:extLst>
                </p:cNvPr>
                <p:cNvSpPr txBox="1">
                  <a:spLocks noRot="1" noChangeAspect="1" noMove="1" noResize="1" noEditPoints="1" noAdjustHandles="1" noChangeArrowheads="1" noChangeShapeType="1" noTextEdit="1"/>
                </p:cNvSpPr>
                <p:nvPr/>
              </p:nvSpPr>
              <p:spPr>
                <a:xfrm>
                  <a:off x="2248556" y="3086018"/>
                  <a:ext cx="343556" cy="276999"/>
                </a:xfrm>
                <a:prstGeom prst="rect">
                  <a:avLst/>
                </a:prstGeom>
                <a:blipFill>
                  <a:blip r:embed="rId35"/>
                  <a:stretch>
                    <a:fillRect l="-10714" b="-13043"/>
                  </a:stretch>
                </a:blipFill>
              </p:spPr>
              <p:txBody>
                <a:bodyPr/>
                <a:lstStyle/>
                <a:p>
                  <a:r>
                    <a:rPr lang="zh-TW" altLang="en-US">
                      <a:noFill/>
                    </a:rPr>
                    <a:t> </a:t>
                  </a:r>
                </a:p>
              </p:txBody>
            </p:sp>
          </mc:Fallback>
        </mc:AlternateContent>
        <p:cxnSp>
          <p:nvCxnSpPr>
            <p:cNvPr id="92" name="Straight Arrow Connector 270">
              <a:extLst>
                <a:ext uri="{FF2B5EF4-FFF2-40B4-BE49-F238E27FC236}">
                  <a16:creationId xmlns:a16="http://schemas.microsoft.com/office/drawing/2014/main" id="{9C29DE36-F991-9D40-A34A-26FAC190264E}"/>
                </a:ext>
              </a:extLst>
            </p:cNvPr>
            <p:cNvCxnSpPr>
              <a:cxnSpLocks/>
            </p:cNvCxnSpPr>
            <p:nvPr/>
          </p:nvCxnSpPr>
          <p:spPr>
            <a:xfrm flipV="1">
              <a:off x="1737223" y="3224517"/>
              <a:ext cx="324000" cy="0"/>
            </a:xfrm>
            <a:prstGeom prst="straightConnector1">
              <a:avLst/>
            </a:prstGeom>
            <a:ln w="2857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286">
              <a:extLst>
                <a:ext uri="{FF2B5EF4-FFF2-40B4-BE49-F238E27FC236}">
                  <a16:creationId xmlns:a16="http://schemas.microsoft.com/office/drawing/2014/main" id="{D1F0797D-9E36-BD47-84E4-59315B9852E6}"/>
                </a:ext>
              </a:extLst>
            </p:cNvPr>
            <p:cNvCxnSpPr>
              <a:cxnSpLocks/>
            </p:cNvCxnSpPr>
            <p:nvPr/>
          </p:nvCxnSpPr>
          <p:spPr>
            <a:xfrm>
              <a:off x="3851647" y="3224517"/>
              <a:ext cx="324000" cy="0"/>
            </a:xfrm>
            <a:prstGeom prst="straightConnector1">
              <a:avLst/>
            </a:prstGeom>
            <a:ln w="28575">
              <a:solidFill>
                <a:schemeClr val="accent6"/>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94" name="群組 93">
              <a:extLst>
                <a:ext uri="{FF2B5EF4-FFF2-40B4-BE49-F238E27FC236}">
                  <a16:creationId xmlns:a16="http://schemas.microsoft.com/office/drawing/2014/main" id="{EE52E707-136B-3F46-AE9D-8A41A3780065}"/>
                </a:ext>
              </a:extLst>
            </p:cNvPr>
            <p:cNvGrpSpPr/>
            <p:nvPr/>
          </p:nvGrpSpPr>
          <p:grpSpPr>
            <a:xfrm>
              <a:off x="3191504" y="2851522"/>
              <a:ext cx="612000" cy="693600"/>
              <a:chOff x="4470835" y="4550316"/>
              <a:chExt cx="612000" cy="693600"/>
            </a:xfrm>
          </p:grpSpPr>
          <p:sp>
            <p:nvSpPr>
              <p:cNvPr id="119" name="不規則四邊形 118">
                <a:extLst>
                  <a:ext uri="{FF2B5EF4-FFF2-40B4-BE49-F238E27FC236}">
                    <a16:creationId xmlns:a16="http://schemas.microsoft.com/office/drawing/2014/main" id="{F1FE91A7-CA74-ED47-A344-637480932A96}"/>
                  </a:ext>
                </a:extLst>
              </p:cNvPr>
              <p:cNvSpPr>
                <a:spLocks noChangeAspect="1"/>
              </p:cNvSpPr>
              <p:nvPr/>
            </p:nvSpPr>
            <p:spPr>
              <a:xfrm rot="16200000" flipH="1">
                <a:off x="4430035" y="4591116"/>
                <a:ext cx="693600" cy="612000"/>
              </a:xfrm>
              <a:prstGeom prst="trapezoid">
                <a:avLst>
                  <a:gd name="adj" fmla="val 18842"/>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120" name="TextBox 85">
                    <a:extLst>
                      <a:ext uri="{FF2B5EF4-FFF2-40B4-BE49-F238E27FC236}">
                        <a16:creationId xmlns:a16="http://schemas.microsoft.com/office/drawing/2014/main" id="{984D9793-3EC2-D64E-8D90-4D895D32A46F}"/>
                      </a:ext>
                    </a:extLst>
                  </p:cNvPr>
                  <p:cNvSpPr txBox="1"/>
                  <p:nvPr/>
                </p:nvSpPr>
                <p:spPr>
                  <a:xfrm>
                    <a:off x="4608456" y="4746176"/>
                    <a:ext cx="336759" cy="301878"/>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i="1" smtClean="0">
                                  <a:solidFill>
                                    <a:schemeClr val="bg1"/>
                                  </a:solidFill>
                                  <a:latin typeface="Cambria Math" panose="02040503050406030204" pitchFamily="18" charset="0"/>
                                  <a:ea typeface="Times New Roman" charset="0"/>
                                  <a:cs typeface="Times New Roman" charset="0"/>
                                </a:rPr>
                              </m:ctrlPr>
                            </m:sSubPr>
                            <m:e>
                              <m:r>
                                <a:rPr lang="en-US" b="0" i="1" smtClean="0">
                                  <a:solidFill>
                                    <a:schemeClr val="bg1"/>
                                  </a:solidFill>
                                  <a:latin typeface="Cambria Math" charset="0"/>
                                  <a:ea typeface="Times New Roman" charset="0"/>
                                  <a:cs typeface="Times New Roman" charset="0"/>
                                </a:rPr>
                                <m:t>𝐺</m:t>
                              </m:r>
                            </m:e>
                            <m:sub>
                              <m:r>
                                <a:rPr lang="en-US" b="0" i="1" smtClean="0">
                                  <a:solidFill>
                                    <a:schemeClr val="bg1"/>
                                  </a:solidFill>
                                  <a:latin typeface="Cambria Math" charset="0"/>
                                  <a:ea typeface="Times New Roman" charset="0"/>
                                  <a:cs typeface="Times New Roman" charset="0"/>
                                </a:rPr>
                                <m:t>𝒴</m:t>
                              </m:r>
                            </m:sub>
                          </m:sSub>
                        </m:oMath>
                      </m:oMathPara>
                    </a14:m>
                    <a:endParaRPr lang="en-US" dirty="0">
                      <a:solidFill>
                        <a:schemeClr val="bg1"/>
                      </a:solidFill>
                      <a:latin typeface="Times New Roman" charset="0"/>
                      <a:ea typeface="Times New Roman" charset="0"/>
                      <a:cs typeface="Times New Roman" charset="0"/>
                    </a:endParaRPr>
                  </a:p>
                </p:txBody>
              </p:sp>
            </mc:Choice>
            <mc:Fallback xmlns="">
              <p:sp>
                <p:nvSpPr>
                  <p:cNvPr id="60" name="TextBox 85">
                    <a:extLst>
                      <a:ext uri="{FF2B5EF4-FFF2-40B4-BE49-F238E27FC236}">
                        <a16:creationId xmlns:a16="http://schemas.microsoft.com/office/drawing/2014/main" id="{4DEDF5AC-E77A-EC47-B3FC-7147624497AA}"/>
                      </a:ext>
                    </a:extLst>
                  </p:cNvPr>
                  <p:cNvSpPr txBox="1">
                    <a:spLocks noRot="1" noChangeAspect="1" noMove="1" noResize="1" noEditPoints="1" noAdjustHandles="1" noChangeArrowheads="1" noChangeShapeType="1" noTextEdit="1"/>
                  </p:cNvSpPr>
                  <p:nvPr/>
                </p:nvSpPr>
                <p:spPr>
                  <a:xfrm>
                    <a:off x="4608456" y="4746176"/>
                    <a:ext cx="336759" cy="301878"/>
                  </a:xfrm>
                  <a:prstGeom prst="rect">
                    <a:avLst/>
                  </a:prstGeom>
                  <a:blipFill>
                    <a:blip r:embed="rId12"/>
                    <a:stretch>
                      <a:fillRect l="-11111" r="-11111" b="-25000"/>
                    </a:stretch>
                  </a:blipFill>
                </p:spPr>
                <p:txBody>
                  <a:bodyPr/>
                  <a:lstStyle/>
                  <a:p>
                    <a:r>
                      <a:rPr lang="zh-TW" altLang="en-US">
                        <a:noFill/>
                      </a:rPr>
                      <a:t> </a:t>
                    </a:r>
                  </a:p>
                </p:txBody>
              </p:sp>
            </mc:Fallback>
          </mc:AlternateContent>
        </p:grpSp>
        <p:grpSp>
          <p:nvGrpSpPr>
            <p:cNvPr id="110" name="群組 109">
              <a:extLst>
                <a:ext uri="{FF2B5EF4-FFF2-40B4-BE49-F238E27FC236}">
                  <a16:creationId xmlns:a16="http://schemas.microsoft.com/office/drawing/2014/main" id="{A45FFD1A-D8DD-C249-9FC0-7A2654F69AFB}"/>
                </a:ext>
              </a:extLst>
            </p:cNvPr>
            <p:cNvGrpSpPr/>
            <p:nvPr/>
          </p:nvGrpSpPr>
          <p:grpSpPr>
            <a:xfrm>
              <a:off x="2072334" y="2851522"/>
              <a:ext cx="612000" cy="693600"/>
              <a:chOff x="2050291" y="3525788"/>
              <a:chExt cx="612000" cy="693600"/>
            </a:xfrm>
          </p:grpSpPr>
          <p:sp>
            <p:nvSpPr>
              <p:cNvPr id="117" name="不規則四邊形 116">
                <a:extLst>
                  <a:ext uri="{FF2B5EF4-FFF2-40B4-BE49-F238E27FC236}">
                    <a16:creationId xmlns:a16="http://schemas.microsoft.com/office/drawing/2014/main" id="{AC1716B4-6DA7-FD43-9B19-0A6885F685AB}"/>
                  </a:ext>
                </a:extLst>
              </p:cNvPr>
              <p:cNvSpPr>
                <a:spLocks noChangeAspect="1"/>
              </p:cNvSpPr>
              <p:nvPr/>
            </p:nvSpPr>
            <p:spPr>
              <a:xfrm rot="5400000">
                <a:off x="2009491" y="3566588"/>
                <a:ext cx="693600" cy="612000"/>
              </a:xfrm>
              <a:prstGeom prst="trapezoid">
                <a:avLst>
                  <a:gd name="adj" fmla="val 18842"/>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118" name="TextBox 85">
                    <a:extLst>
                      <a:ext uri="{FF2B5EF4-FFF2-40B4-BE49-F238E27FC236}">
                        <a16:creationId xmlns:a16="http://schemas.microsoft.com/office/drawing/2014/main" id="{9CD0ED6A-1E96-AE44-8BAF-E138799BA459}"/>
                      </a:ext>
                    </a:extLst>
                  </p:cNvPr>
                  <p:cNvSpPr txBox="1"/>
                  <p:nvPr/>
                </p:nvSpPr>
                <p:spPr>
                  <a:xfrm>
                    <a:off x="2184513" y="3734089"/>
                    <a:ext cx="343556"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altLang="zh-TW" i="1" smtClean="0">
                                  <a:solidFill>
                                    <a:schemeClr val="bg1"/>
                                  </a:solidFill>
                                  <a:latin typeface="Cambria Math" panose="02040503050406030204" pitchFamily="18" charset="0"/>
                                  <a:cs typeface="Times New Roman" charset="0"/>
                                </a:rPr>
                              </m:ctrlPr>
                            </m:sSubPr>
                            <m:e>
                              <m:r>
                                <a:rPr lang="en-US" altLang="zh-TW" i="1">
                                  <a:solidFill>
                                    <a:schemeClr val="bg1"/>
                                  </a:solidFill>
                                  <a:latin typeface="Cambria Math" panose="02040503050406030204" pitchFamily="18" charset="0"/>
                                  <a:cs typeface="Times New Roman" charset="0"/>
                                </a:rPr>
                                <m:t>𝐸</m:t>
                              </m:r>
                            </m:e>
                            <m:sub>
                              <m:r>
                                <a:rPr lang="en-US" altLang="zh-TW" i="1">
                                  <a:solidFill>
                                    <a:schemeClr val="bg1"/>
                                  </a:solidFill>
                                  <a:latin typeface="Cambria Math" charset="0"/>
                                  <a:ea typeface="Times New Roman" charset="0"/>
                                  <a:cs typeface="Times New Roman" charset="0"/>
                                </a:rPr>
                                <m:t>𝒳</m:t>
                              </m:r>
                            </m:sub>
                          </m:sSub>
                        </m:oMath>
                      </m:oMathPara>
                    </a14:m>
                    <a:endParaRPr lang="en-US" dirty="0">
                      <a:solidFill>
                        <a:schemeClr val="tx1"/>
                      </a:solidFill>
                      <a:latin typeface="Times New Roman" charset="0"/>
                      <a:ea typeface="Times New Roman" charset="0"/>
                      <a:cs typeface="Times New Roman" charset="0"/>
                    </a:endParaRPr>
                  </a:p>
                </p:txBody>
              </p:sp>
            </mc:Choice>
            <mc:Fallback xmlns="">
              <p:sp>
                <p:nvSpPr>
                  <p:cNvPr id="118" name="TextBox 85">
                    <a:extLst>
                      <a:ext uri="{FF2B5EF4-FFF2-40B4-BE49-F238E27FC236}">
                        <a16:creationId xmlns:a16="http://schemas.microsoft.com/office/drawing/2014/main" id="{9CD0ED6A-1E96-AE44-8BAF-E138799BA459}"/>
                      </a:ext>
                    </a:extLst>
                  </p:cNvPr>
                  <p:cNvSpPr txBox="1">
                    <a:spLocks noRot="1" noChangeAspect="1" noMove="1" noResize="1" noEditPoints="1" noAdjustHandles="1" noChangeArrowheads="1" noChangeShapeType="1" noTextEdit="1"/>
                  </p:cNvSpPr>
                  <p:nvPr/>
                </p:nvSpPr>
                <p:spPr>
                  <a:xfrm>
                    <a:off x="2184513" y="3734089"/>
                    <a:ext cx="343556" cy="276999"/>
                  </a:xfrm>
                  <a:prstGeom prst="rect">
                    <a:avLst/>
                  </a:prstGeom>
                  <a:blipFill>
                    <a:blip r:embed="rId36"/>
                    <a:stretch>
                      <a:fillRect l="-14286" r="-3571" b="-13043"/>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111" name="文字方塊 110">
                  <a:extLst>
                    <a:ext uri="{FF2B5EF4-FFF2-40B4-BE49-F238E27FC236}">
                      <a16:creationId xmlns:a16="http://schemas.microsoft.com/office/drawing/2014/main" id="{75DA7323-3889-2A4C-93E9-FDF05747B1CA}"/>
                    </a:ext>
                  </a:extLst>
                </p:cNvPr>
                <p:cNvSpPr txBox="1"/>
                <p:nvPr/>
              </p:nvSpPr>
              <p:spPr>
                <a:xfrm>
                  <a:off x="2736808" y="3001240"/>
                  <a:ext cx="37016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000" i="1">
                            <a:latin typeface="Cambria Math" charset="0"/>
                            <a:ea typeface="Times New Roman" charset="0"/>
                            <a:cs typeface="Times New Roman" charset="0"/>
                          </a:rPr>
                          <m:t>𝑧</m:t>
                        </m:r>
                      </m:oMath>
                    </m:oMathPara>
                  </a14:m>
                  <a:endParaRPr kumimoji="1" lang="zh-TW" altLang="en-US" sz="2000" dirty="0"/>
                </a:p>
              </p:txBody>
            </p:sp>
          </mc:Choice>
          <mc:Fallback xmlns="">
            <p:sp>
              <p:nvSpPr>
                <p:cNvPr id="111" name="文字方塊 110">
                  <a:extLst>
                    <a:ext uri="{FF2B5EF4-FFF2-40B4-BE49-F238E27FC236}">
                      <a16:creationId xmlns:a16="http://schemas.microsoft.com/office/drawing/2014/main" id="{75DA7323-3889-2A4C-93E9-FDF05747B1CA}"/>
                    </a:ext>
                  </a:extLst>
                </p:cNvPr>
                <p:cNvSpPr txBox="1">
                  <a:spLocks noRot="1" noChangeAspect="1" noMove="1" noResize="1" noEditPoints="1" noAdjustHandles="1" noChangeArrowheads="1" noChangeShapeType="1" noTextEdit="1"/>
                </p:cNvSpPr>
                <p:nvPr/>
              </p:nvSpPr>
              <p:spPr>
                <a:xfrm>
                  <a:off x="2736808" y="3001240"/>
                  <a:ext cx="370165" cy="400110"/>
                </a:xfrm>
                <a:prstGeom prst="rect">
                  <a:avLst/>
                </a:prstGeom>
                <a:blipFill>
                  <a:blip r:embed="rId37"/>
                  <a:stretch>
                    <a:fillRect/>
                  </a:stretch>
                </a:blipFill>
              </p:spPr>
              <p:txBody>
                <a:bodyPr/>
                <a:lstStyle/>
                <a:p>
                  <a:r>
                    <a:rPr lang="zh-TW" altLang="en-US">
                      <a:noFill/>
                    </a:rPr>
                    <a:t> </a:t>
                  </a:r>
                </a:p>
              </p:txBody>
            </p:sp>
          </mc:Fallback>
        </mc:AlternateContent>
        <p:cxnSp>
          <p:nvCxnSpPr>
            <p:cNvPr id="114" name="直線接點 113">
              <a:extLst>
                <a:ext uri="{FF2B5EF4-FFF2-40B4-BE49-F238E27FC236}">
                  <a16:creationId xmlns:a16="http://schemas.microsoft.com/office/drawing/2014/main" id="{1BCD6B6D-4B17-9F45-BC3E-82F67EE2456C}"/>
                </a:ext>
              </a:extLst>
            </p:cNvPr>
            <p:cNvCxnSpPr>
              <a:cxnSpLocks/>
            </p:cNvCxnSpPr>
            <p:nvPr/>
          </p:nvCxnSpPr>
          <p:spPr>
            <a:xfrm>
              <a:off x="2721736" y="3223244"/>
              <a:ext cx="10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群組 7">
            <a:extLst>
              <a:ext uri="{FF2B5EF4-FFF2-40B4-BE49-F238E27FC236}">
                <a16:creationId xmlns:a16="http://schemas.microsoft.com/office/drawing/2014/main" id="{53A59110-67D0-2648-BC8A-1091674ADFF2}"/>
              </a:ext>
            </a:extLst>
          </p:cNvPr>
          <p:cNvGrpSpPr/>
          <p:nvPr/>
        </p:nvGrpSpPr>
        <p:grpSpPr>
          <a:xfrm>
            <a:off x="375803" y="4034960"/>
            <a:ext cx="4167498" cy="2025920"/>
            <a:chOff x="317928" y="4034960"/>
            <a:chExt cx="4167498" cy="2025920"/>
          </a:xfrm>
        </p:grpSpPr>
        <p:cxnSp>
          <p:nvCxnSpPr>
            <p:cNvPr id="78" name="Straight Arrow Connector 286">
              <a:extLst>
                <a:ext uri="{FF2B5EF4-FFF2-40B4-BE49-F238E27FC236}">
                  <a16:creationId xmlns:a16="http://schemas.microsoft.com/office/drawing/2014/main" id="{E0027658-49A0-EA40-A33B-5A388ECF95B2}"/>
                </a:ext>
              </a:extLst>
            </p:cNvPr>
            <p:cNvCxnSpPr>
              <a:cxnSpLocks/>
            </p:cNvCxnSpPr>
            <p:nvPr/>
          </p:nvCxnSpPr>
          <p:spPr>
            <a:xfrm flipH="1" flipV="1">
              <a:off x="1684537" y="5364534"/>
              <a:ext cx="324000" cy="0"/>
            </a:xfrm>
            <a:prstGeom prst="straightConnector1">
              <a:avLst/>
            </a:prstGeom>
            <a:ln w="28575">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286">
              <a:extLst>
                <a:ext uri="{FF2B5EF4-FFF2-40B4-BE49-F238E27FC236}">
                  <a16:creationId xmlns:a16="http://schemas.microsoft.com/office/drawing/2014/main" id="{688AC49B-63DA-A74E-A0F5-6421896F683D}"/>
                </a:ext>
              </a:extLst>
            </p:cNvPr>
            <p:cNvCxnSpPr>
              <a:cxnSpLocks/>
            </p:cNvCxnSpPr>
            <p:nvPr/>
          </p:nvCxnSpPr>
          <p:spPr>
            <a:xfrm flipH="1">
              <a:off x="3851564" y="5362255"/>
              <a:ext cx="620654" cy="0"/>
            </a:xfrm>
            <a:prstGeom prst="straightConnector1">
              <a:avLst/>
            </a:prstGeom>
            <a:ln w="28575">
              <a:solidFill>
                <a:schemeClr val="accent6"/>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1" name="直線接點 90">
              <a:extLst>
                <a:ext uri="{FF2B5EF4-FFF2-40B4-BE49-F238E27FC236}">
                  <a16:creationId xmlns:a16="http://schemas.microsoft.com/office/drawing/2014/main" id="{F28E0B32-7339-154B-BDCB-1192187C1B28}"/>
                </a:ext>
              </a:extLst>
            </p:cNvPr>
            <p:cNvCxnSpPr>
              <a:cxnSpLocks/>
            </p:cNvCxnSpPr>
            <p:nvPr/>
          </p:nvCxnSpPr>
          <p:spPr>
            <a:xfrm flipH="1" flipV="1">
              <a:off x="4472218" y="4034960"/>
              <a:ext cx="13208" cy="1334519"/>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7" name="群組 6">
              <a:extLst>
                <a:ext uri="{FF2B5EF4-FFF2-40B4-BE49-F238E27FC236}">
                  <a16:creationId xmlns:a16="http://schemas.microsoft.com/office/drawing/2014/main" id="{2B7E2D16-C94A-E842-BA2C-28988A03D1BF}"/>
                </a:ext>
              </a:extLst>
            </p:cNvPr>
            <p:cNvGrpSpPr/>
            <p:nvPr/>
          </p:nvGrpSpPr>
          <p:grpSpPr>
            <a:xfrm>
              <a:off x="317928" y="4541489"/>
              <a:ext cx="1332000" cy="1519391"/>
              <a:chOff x="317928" y="4541489"/>
              <a:chExt cx="1332000" cy="1519391"/>
            </a:xfrm>
          </p:grpSpPr>
          <p:grpSp>
            <p:nvGrpSpPr>
              <p:cNvPr id="95" name="群組 94">
                <a:extLst>
                  <a:ext uri="{FF2B5EF4-FFF2-40B4-BE49-F238E27FC236}">
                    <a16:creationId xmlns:a16="http://schemas.microsoft.com/office/drawing/2014/main" id="{1A79FFB9-7CE0-354F-820D-B70FDE75D509}"/>
                  </a:ext>
                </a:extLst>
              </p:cNvPr>
              <p:cNvGrpSpPr/>
              <p:nvPr/>
            </p:nvGrpSpPr>
            <p:grpSpPr>
              <a:xfrm>
                <a:off x="317928" y="4541489"/>
                <a:ext cx="1332000" cy="1519391"/>
                <a:chOff x="2523970" y="1277809"/>
                <a:chExt cx="1332000" cy="1519391"/>
              </a:xfrm>
            </p:grpSpPr>
            <p:sp>
              <p:nvSpPr>
                <p:cNvPr id="96" name="Rectangle: Rounded Corners 290">
                  <a:extLst>
                    <a:ext uri="{FF2B5EF4-FFF2-40B4-BE49-F238E27FC236}">
                      <a16:creationId xmlns:a16="http://schemas.microsoft.com/office/drawing/2014/main" id="{BC2566F8-4283-FA45-8447-26CA231E9B7A}"/>
                    </a:ext>
                  </a:extLst>
                </p:cNvPr>
                <p:cNvSpPr>
                  <a:spLocks/>
                </p:cNvSpPr>
                <p:nvPr/>
              </p:nvSpPr>
              <p:spPr>
                <a:xfrm>
                  <a:off x="2523970" y="1285200"/>
                  <a:ext cx="1332000" cy="151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97" name="文字方塊 96">
                      <a:extLst>
                        <a:ext uri="{FF2B5EF4-FFF2-40B4-BE49-F238E27FC236}">
                          <a16:creationId xmlns:a16="http://schemas.microsoft.com/office/drawing/2014/main" id="{E710C082-135B-6742-8C00-AAE63F5A4136}"/>
                        </a:ext>
                      </a:extLst>
                    </p:cNvPr>
                    <p:cNvSpPr txBox="1"/>
                    <p:nvPr/>
                  </p:nvSpPr>
                  <p:spPr>
                    <a:xfrm>
                      <a:off x="3077082" y="1277809"/>
                      <a:ext cx="183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en-US" altLang="zh-TW" b="0" i="1" smtClean="0">
                                    <a:solidFill>
                                      <a:schemeClr val="bg1"/>
                                    </a:solidFill>
                                    <a:latin typeface="Cambria Math" panose="02040503050406030204" pitchFamily="18" charset="0"/>
                                  </a:rPr>
                                </m:ctrlPr>
                              </m:accPr>
                              <m:e>
                                <m:r>
                                  <a:rPr kumimoji="1" lang="en-US" altLang="zh-TW" b="0" i="1" smtClean="0">
                                    <a:solidFill>
                                      <a:schemeClr val="bg1"/>
                                    </a:solidFill>
                                    <a:latin typeface="Cambria Math" panose="02040503050406030204" pitchFamily="18" charset="0"/>
                                  </a:rPr>
                                  <m:t>𝑥</m:t>
                                </m:r>
                              </m:e>
                            </m:acc>
                          </m:oMath>
                        </m:oMathPara>
                      </a14:m>
                      <a:endParaRPr kumimoji="1" lang="zh-TW" altLang="en-US" dirty="0">
                        <a:solidFill>
                          <a:schemeClr val="bg1"/>
                        </a:solidFill>
                      </a:endParaRPr>
                    </a:p>
                  </p:txBody>
                </p:sp>
              </mc:Choice>
              <mc:Fallback xmlns="">
                <p:sp>
                  <p:nvSpPr>
                    <p:cNvPr id="97" name="文字方塊 96">
                      <a:extLst>
                        <a:ext uri="{FF2B5EF4-FFF2-40B4-BE49-F238E27FC236}">
                          <a16:creationId xmlns:a16="http://schemas.microsoft.com/office/drawing/2014/main" id="{E710C082-135B-6742-8C00-AAE63F5A4136}"/>
                        </a:ext>
                      </a:extLst>
                    </p:cNvPr>
                    <p:cNvSpPr txBox="1">
                      <a:spLocks noRot="1" noChangeAspect="1" noMove="1" noResize="1" noEditPoints="1" noAdjustHandles="1" noChangeArrowheads="1" noChangeShapeType="1" noTextEdit="1"/>
                    </p:cNvSpPr>
                    <p:nvPr/>
                  </p:nvSpPr>
                  <p:spPr>
                    <a:xfrm>
                      <a:off x="3077082" y="1277809"/>
                      <a:ext cx="183319" cy="276999"/>
                    </a:xfrm>
                    <a:prstGeom prst="rect">
                      <a:avLst/>
                    </a:prstGeom>
                    <a:blipFill>
                      <a:blip r:embed="rId8"/>
                      <a:stretch>
                        <a:fillRect l="-20000" t="-13636" r="-6667"/>
                      </a:stretch>
                    </a:blipFill>
                  </p:spPr>
                  <p:txBody>
                    <a:bodyPr/>
                    <a:lstStyle/>
                    <a:p>
                      <a:r>
                        <a:rPr lang="zh-TW" altLang="en-US">
                          <a:noFill/>
                        </a:rPr>
                        <a:t> </a:t>
                      </a:r>
                    </a:p>
                  </p:txBody>
                </p:sp>
              </mc:Fallback>
            </mc:AlternateContent>
          </p:grpSp>
          <p:pic>
            <p:nvPicPr>
              <p:cNvPr id="98" name="圖片 97">
                <a:extLst>
                  <a:ext uri="{FF2B5EF4-FFF2-40B4-BE49-F238E27FC236}">
                    <a16:creationId xmlns:a16="http://schemas.microsoft.com/office/drawing/2014/main" id="{08E92BDB-2432-C047-A2FC-73874C1D829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1658" y="4817741"/>
                <a:ext cx="1170000" cy="1170000"/>
              </a:xfrm>
              <a:prstGeom prst="rect">
                <a:avLst/>
              </a:prstGeom>
              <a:ln w="3175">
                <a:noFill/>
              </a:ln>
            </p:spPr>
          </p:pic>
        </p:grpSp>
        <p:cxnSp>
          <p:nvCxnSpPr>
            <p:cNvPr id="124" name="Straight Arrow Connector 18">
              <a:extLst>
                <a:ext uri="{FF2B5EF4-FFF2-40B4-BE49-F238E27FC236}">
                  <a16:creationId xmlns:a16="http://schemas.microsoft.com/office/drawing/2014/main" id="{9B0D341B-86CE-9A40-AB10-B45B43350107}"/>
                </a:ext>
              </a:extLst>
            </p:cNvPr>
            <p:cNvCxnSpPr>
              <a:cxnSpLocks/>
            </p:cNvCxnSpPr>
            <p:nvPr/>
          </p:nvCxnSpPr>
          <p:spPr>
            <a:xfrm flipH="1">
              <a:off x="2606924" y="5320565"/>
              <a:ext cx="180000" cy="0"/>
            </a:xfrm>
            <a:prstGeom prst="straightConnector1">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5" name="文字方塊 124">
                  <a:extLst>
                    <a:ext uri="{FF2B5EF4-FFF2-40B4-BE49-F238E27FC236}">
                      <a16:creationId xmlns:a16="http://schemas.microsoft.com/office/drawing/2014/main" id="{E09E185C-C1DE-AC48-83AA-B420031F5D7D}"/>
                    </a:ext>
                  </a:extLst>
                </p:cNvPr>
                <p:cNvSpPr txBox="1"/>
                <p:nvPr/>
              </p:nvSpPr>
              <p:spPr>
                <a:xfrm>
                  <a:off x="2695866" y="5097286"/>
                  <a:ext cx="37016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000" i="1">
                            <a:latin typeface="Cambria Math" charset="0"/>
                            <a:ea typeface="Times New Roman" charset="0"/>
                            <a:cs typeface="Times New Roman" charset="0"/>
                          </a:rPr>
                          <m:t>𝑧</m:t>
                        </m:r>
                      </m:oMath>
                    </m:oMathPara>
                  </a14:m>
                  <a:endParaRPr kumimoji="1" lang="zh-TW" altLang="en-US" sz="2000" dirty="0"/>
                </a:p>
              </p:txBody>
            </p:sp>
          </mc:Choice>
          <mc:Fallback xmlns="">
            <p:sp>
              <p:nvSpPr>
                <p:cNvPr id="125" name="文字方塊 124">
                  <a:extLst>
                    <a:ext uri="{FF2B5EF4-FFF2-40B4-BE49-F238E27FC236}">
                      <a16:creationId xmlns:a16="http://schemas.microsoft.com/office/drawing/2014/main" id="{E09E185C-C1DE-AC48-83AA-B420031F5D7D}"/>
                    </a:ext>
                  </a:extLst>
                </p:cNvPr>
                <p:cNvSpPr txBox="1">
                  <a:spLocks noRot="1" noChangeAspect="1" noMove="1" noResize="1" noEditPoints="1" noAdjustHandles="1" noChangeArrowheads="1" noChangeShapeType="1" noTextEdit="1"/>
                </p:cNvSpPr>
                <p:nvPr/>
              </p:nvSpPr>
              <p:spPr>
                <a:xfrm>
                  <a:off x="2695866" y="5097286"/>
                  <a:ext cx="370165" cy="400110"/>
                </a:xfrm>
                <a:prstGeom prst="rect">
                  <a:avLst/>
                </a:prstGeom>
                <a:blipFill>
                  <a:blip r:embed="rId38"/>
                  <a:stretch>
                    <a:fillRect/>
                  </a:stretch>
                </a:blipFill>
              </p:spPr>
              <p:txBody>
                <a:bodyPr/>
                <a:lstStyle/>
                <a:p>
                  <a:r>
                    <a:rPr lang="zh-TW" altLang="en-US">
                      <a:noFill/>
                    </a:rPr>
                    <a:t> </a:t>
                  </a:r>
                </a:p>
              </p:txBody>
            </p:sp>
          </mc:Fallback>
        </mc:AlternateContent>
        <p:cxnSp>
          <p:nvCxnSpPr>
            <p:cNvPr id="126" name="直線接點 125">
              <a:extLst>
                <a:ext uri="{FF2B5EF4-FFF2-40B4-BE49-F238E27FC236}">
                  <a16:creationId xmlns:a16="http://schemas.microsoft.com/office/drawing/2014/main" id="{F4C044AE-F37C-7742-B47E-7341E61A6F8F}"/>
                </a:ext>
              </a:extLst>
            </p:cNvPr>
            <p:cNvCxnSpPr>
              <a:cxnSpLocks/>
            </p:cNvCxnSpPr>
            <p:nvPr/>
          </p:nvCxnSpPr>
          <p:spPr>
            <a:xfrm>
              <a:off x="2977091" y="5319292"/>
              <a:ext cx="10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7" name="群組 126">
              <a:extLst>
                <a:ext uri="{FF2B5EF4-FFF2-40B4-BE49-F238E27FC236}">
                  <a16:creationId xmlns:a16="http://schemas.microsoft.com/office/drawing/2014/main" id="{1DB9EBAC-B128-F14A-BAF4-BC47D6E737E3}"/>
                </a:ext>
              </a:extLst>
            </p:cNvPr>
            <p:cNvGrpSpPr/>
            <p:nvPr/>
          </p:nvGrpSpPr>
          <p:grpSpPr>
            <a:xfrm>
              <a:off x="3135556" y="4960043"/>
              <a:ext cx="612000" cy="693600"/>
              <a:chOff x="4470835" y="4550316"/>
              <a:chExt cx="612000" cy="693600"/>
            </a:xfrm>
          </p:grpSpPr>
          <p:sp>
            <p:nvSpPr>
              <p:cNvPr id="128" name="不規則四邊形 127">
                <a:extLst>
                  <a:ext uri="{FF2B5EF4-FFF2-40B4-BE49-F238E27FC236}">
                    <a16:creationId xmlns:a16="http://schemas.microsoft.com/office/drawing/2014/main" id="{F1C17414-2208-3744-BB34-5C811CB88164}"/>
                  </a:ext>
                </a:extLst>
              </p:cNvPr>
              <p:cNvSpPr>
                <a:spLocks noChangeAspect="1"/>
              </p:cNvSpPr>
              <p:nvPr/>
            </p:nvSpPr>
            <p:spPr>
              <a:xfrm rot="16200000" flipH="1">
                <a:off x="4430035" y="4591116"/>
                <a:ext cx="693600" cy="612000"/>
              </a:xfrm>
              <a:prstGeom prst="trapezoid">
                <a:avLst>
                  <a:gd name="adj" fmla="val 18842"/>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129" name="TextBox 85">
                    <a:extLst>
                      <a:ext uri="{FF2B5EF4-FFF2-40B4-BE49-F238E27FC236}">
                        <a16:creationId xmlns:a16="http://schemas.microsoft.com/office/drawing/2014/main" id="{372D9443-DB1D-1A41-B488-D238FD790F3D}"/>
                      </a:ext>
                    </a:extLst>
                  </p:cNvPr>
                  <p:cNvSpPr txBox="1"/>
                  <p:nvPr/>
                </p:nvSpPr>
                <p:spPr>
                  <a:xfrm>
                    <a:off x="4608456" y="4746176"/>
                    <a:ext cx="329514" cy="301878"/>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i="1" smtClean="0">
                                  <a:solidFill>
                                    <a:schemeClr val="bg1"/>
                                  </a:solidFill>
                                  <a:latin typeface="Cambria Math" panose="02040503050406030204" pitchFamily="18" charset="0"/>
                                  <a:ea typeface="Times New Roman" charset="0"/>
                                  <a:cs typeface="Times New Roman" charset="0"/>
                                </a:rPr>
                              </m:ctrlPr>
                            </m:sSubPr>
                            <m:e>
                              <m:r>
                                <a:rPr lang="en-US" b="0" i="1" smtClean="0">
                                  <a:solidFill>
                                    <a:schemeClr val="bg1"/>
                                  </a:solidFill>
                                  <a:latin typeface="Cambria Math" panose="02040503050406030204" pitchFamily="18" charset="0"/>
                                  <a:ea typeface="Times New Roman" charset="0"/>
                                  <a:cs typeface="Times New Roman" charset="0"/>
                                </a:rPr>
                                <m:t>𝐸</m:t>
                              </m:r>
                            </m:e>
                            <m:sub>
                              <m:r>
                                <a:rPr lang="en-US" b="0" i="1" smtClean="0">
                                  <a:solidFill>
                                    <a:schemeClr val="bg1"/>
                                  </a:solidFill>
                                  <a:latin typeface="Cambria Math" charset="0"/>
                                  <a:ea typeface="Times New Roman" charset="0"/>
                                  <a:cs typeface="Times New Roman" charset="0"/>
                                </a:rPr>
                                <m:t>𝒴</m:t>
                              </m:r>
                            </m:sub>
                          </m:sSub>
                        </m:oMath>
                      </m:oMathPara>
                    </a14:m>
                    <a:endParaRPr lang="en-US" dirty="0">
                      <a:solidFill>
                        <a:schemeClr val="bg1"/>
                      </a:solidFill>
                      <a:latin typeface="Times New Roman" charset="0"/>
                      <a:ea typeface="Times New Roman" charset="0"/>
                      <a:cs typeface="Times New Roman" charset="0"/>
                    </a:endParaRPr>
                  </a:p>
                </p:txBody>
              </p:sp>
            </mc:Choice>
            <mc:Fallback xmlns="">
              <p:sp>
                <p:nvSpPr>
                  <p:cNvPr id="129" name="TextBox 85">
                    <a:extLst>
                      <a:ext uri="{FF2B5EF4-FFF2-40B4-BE49-F238E27FC236}">
                        <a16:creationId xmlns:a16="http://schemas.microsoft.com/office/drawing/2014/main" id="{372D9443-DB1D-1A41-B488-D238FD790F3D}"/>
                      </a:ext>
                    </a:extLst>
                  </p:cNvPr>
                  <p:cNvSpPr txBox="1">
                    <a:spLocks noRot="1" noChangeAspect="1" noMove="1" noResize="1" noEditPoints="1" noAdjustHandles="1" noChangeArrowheads="1" noChangeShapeType="1" noTextEdit="1"/>
                  </p:cNvSpPr>
                  <p:nvPr/>
                </p:nvSpPr>
                <p:spPr>
                  <a:xfrm>
                    <a:off x="4608456" y="4746176"/>
                    <a:ext cx="329514" cy="301878"/>
                  </a:xfrm>
                  <a:prstGeom prst="rect">
                    <a:avLst/>
                  </a:prstGeom>
                  <a:blipFill>
                    <a:blip r:embed="rId39"/>
                    <a:stretch>
                      <a:fillRect l="-11111" r="-7407" b="-20000"/>
                    </a:stretch>
                  </a:blipFill>
                </p:spPr>
                <p:txBody>
                  <a:bodyPr/>
                  <a:lstStyle/>
                  <a:p>
                    <a:r>
                      <a:rPr lang="zh-TW" altLang="en-US">
                        <a:noFill/>
                      </a:rPr>
                      <a:t> </a:t>
                    </a:r>
                  </a:p>
                </p:txBody>
              </p:sp>
            </mc:Fallback>
          </mc:AlternateContent>
        </p:grpSp>
        <p:grpSp>
          <p:nvGrpSpPr>
            <p:cNvPr id="130" name="群組 129">
              <a:extLst>
                <a:ext uri="{FF2B5EF4-FFF2-40B4-BE49-F238E27FC236}">
                  <a16:creationId xmlns:a16="http://schemas.microsoft.com/office/drawing/2014/main" id="{EE4E7BC8-07AD-EA4F-B45C-2C84891A6E50}"/>
                </a:ext>
              </a:extLst>
            </p:cNvPr>
            <p:cNvGrpSpPr/>
            <p:nvPr/>
          </p:nvGrpSpPr>
          <p:grpSpPr>
            <a:xfrm>
              <a:off x="2016386" y="4960043"/>
              <a:ext cx="612000" cy="693600"/>
              <a:chOff x="2050291" y="3525788"/>
              <a:chExt cx="612000" cy="693600"/>
            </a:xfrm>
          </p:grpSpPr>
          <p:sp>
            <p:nvSpPr>
              <p:cNvPr id="131" name="不規則四邊形 130">
                <a:extLst>
                  <a:ext uri="{FF2B5EF4-FFF2-40B4-BE49-F238E27FC236}">
                    <a16:creationId xmlns:a16="http://schemas.microsoft.com/office/drawing/2014/main" id="{867BB3D1-088D-5A49-A5BE-7BBB7CF1D3BC}"/>
                  </a:ext>
                </a:extLst>
              </p:cNvPr>
              <p:cNvSpPr>
                <a:spLocks noChangeAspect="1"/>
              </p:cNvSpPr>
              <p:nvPr/>
            </p:nvSpPr>
            <p:spPr>
              <a:xfrm rot="5400000">
                <a:off x="2009491" y="3566588"/>
                <a:ext cx="693600" cy="612000"/>
              </a:xfrm>
              <a:prstGeom prst="trapezoid">
                <a:avLst>
                  <a:gd name="adj" fmla="val 18842"/>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132" name="TextBox 85">
                    <a:extLst>
                      <a:ext uri="{FF2B5EF4-FFF2-40B4-BE49-F238E27FC236}">
                        <a16:creationId xmlns:a16="http://schemas.microsoft.com/office/drawing/2014/main" id="{AA52553B-FA64-8F4E-8CEE-4C191307DB30}"/>
                      </a:ext>
                    </a:extLst>
                  </p:cNvPr>
                  <p:cNvSpPr txBox="1"/>
                  <p:nvPr/>
                </p:nvSpPr>
                <p:spPr>
                  <a:xfrm>
                    <a:off x="2184513" y="3734089"/>
                    <a:ext cx="350802"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altLang="zh-TW" i="1" smtClean="0">
                                  <a:solidFill>
                                    <a:schemeClr val="bg1"/>
                                  </a:solidFill>
                                  <a:latin typeface="Cambria Math" panose="02040503050406030204" pitchFamily="18" charset="0"/>
                                  <a:cs typeface="Times New Roman" charset="0"/>
                                </a:rPr>
                              </m:ctrlPr>
                            </m:sSubPr>
                            <m:e>
                              <m:r>
                                <a:rPr lang="en-US" altLang="zh-TW" b="0" i="1" smtClean="0">
                                  <a:solidFill>
                                    <a:schemeClr val="bg1"/>
                                  </a:solidFill>
                                  <a:latin typeface="Cambria Math" panose="02040503050406030204" pitchFamily="18" charset="0"/>
                                  <a:cs typeface="Times New Roman" charset="0"/>
                                </a:rPr>
                                <m:t>𝐺</m:t>
                              </m:r>
                            </m:e>
                            <m:sub>
                              <m:r>
                                <a:rPr lang="en-US" altLang="zh-TW" i="1">
                                  <a:solidFill>
                                    <a:schemeClr val="bg1"/>
                                  </a:solidFill>
                                  <a:latin typeface="Cambria Math" charset="0"/>
                                  <a:ea typeface="Times New Roman" charset="0"/>
                                  <a:cs typeface="Times New Roman" charset="0"/>
                                </a:rPr>
                                <m:t>𝒳</m:t>
                              </m:r>
                            </m:sub>
                          </m:sSub>
                        </m:oMath>
                      </m:oMathPara>
                    </a14:m>
                    <a:endParaRPr lang="en-US" dirty="0">
                      <a:solidFill>
                        <a:schemeClr val="tx1"/>
                      </a:solidFill>
                      <a:latin typeface="Times New Roman" charset="0"/>
                      <a:ea typeface="Times New Roman" charset="0"/>
                      <a:cs typeface="Times New Roman" charset="0"/>
                    </a:endParaRPr>
                  </a:p>
                </p:txBody>
              </p:sp>
            </mc:Choice>
            <mc:Fallback xmlns="">
              <p:sp>
                <p:nvSpPr>
                  <p:cNvPr id="132" name="TextBox 85">
                    <a:extLst>
                      <a:ext uri="{FF2B5EF4-FFF2-40B4-BE49-F238E27FC236}">
                        <a16:creationId xmlns:a16="http://schemas.microsoft.com/office/drawing/2014/main" id="{AA52553B-FA64-8F4E-8CEE-4C191307DB30}"/>
                      </a:ext>
                    </a:extLst>
                  </p:cNvPr>
                  <p:cNvSpPr txBox="1">
                    <a:spLocks noRot="1" noChangeAspect="1" noMove="1" noResize="1" noEditPoints="1" noAdjustHandles="1" noChangeArrowheads="1" noChangeShapeType="1" noTextEdit="1"/>
                  </p:cNvSpPr>
                  <p:nvPr/>
                </p:nvSpPr>
                <p:spPr>
                  <a:xfrm>
                    <a:off x="2184513" y="3734089"/>
                    <a:ext cx="350802" cy="276999"/>
                  </a:xfrm>
                  <a:prstGeom prst="rect">
                    <a:avLst/>
                  </a:prstGeom>
                  <a:blipFill>
                    <a:blip r:embed="rId40"/>
                    <a:stretch>
                      <a:fillRect l="-13793" b="-13043"/>
                    </a:stretch>
                  </a:blipFill>
                </p:spPr>
                <p:txBody>
                  <a:bodyPr/>
                  <a:lstStyle/>
                  <a:p>
                    <a:r>
                      <a:rPr lang="zh-TW" altLang="en-US">
                        <a:noFill/>
                      </a:rPr>
                      <a:t> </a:t>
                    </a:r>
                  </a:p>
                </p:txBody>
              </p:sp>
            </mc:Fallback>
          </mc:AlternateContent>
        </p:grpSp>
      </p:grpSp>
      <p:grpSp>
        <p:nvGrpSpPr>
          <p:cNvPr id="37" name="群組 36">
            <a:extLst>
              <a:ext uri="{FF2B5EF4-FFF2-40B4-BE49-F238E27FC236}">
                <a16:creationId xmlns:a16="http://schemas.microsoft.com/office/drawing/2014/main" id="{C74E399C-8729-954A-B0CD-E990C2748113}"/>
              </a:ext>
            </a:extLst>
          </p:cNvPr>
          <p:cNvGrpSpPr/>
          <p:nvPr/>
        </p:nvGrpSpPr>
        <p:grpSpPr>
          <a:xfrm>
            <a:off x="6655279" y="2077988"/>
            <a:ext cx="5428951" cy="3032751"/>
            <a:chOff x="6655279" y="2077988"/>
            <a:chExt cx="5428951" cy="3032751"/>
          </a:xfrm>
        </p:grpSpPr>
        <p:sp>
          <p:nvSpPr>
            <p:cNvPr id="99" name="文字方塊 98">
              <a:extLst>
                <a:ext uri="{FF2B5EF4-FFF2-40B4-BE49-F238E27FC236}">
                  <a16:creationId xmlns:a16="http://schemas.microsoft.com/office/drawing/2014/main" id="{33D93A45-A726-6A48-BE97-CDA886D64870}"/>
                </a:ext>
              </a:extLst>
            </p:cNvPr>
            <p:cNvSpPr txBox="1"/>
            <p:nvPr/>
          </p:nvSpPr>
          <p:spPr>
            <a:xfrm>
              <a:off x="9546869" y="4525964"/>
              <a:ext cx="2537361" cy="584775"/>
            </a:xfrm>
            <a:prstGeom prst="rect">
              <a:avLst/>
            </a:prstGeom>
            <a:noFill/>
          </p:spPr>
          <p:txBody>
            <a:bodyPr wrap="none" rtlCol="0">
              <a:spAutoFit/>
            </a:bodyPr>
            <a:lstStyle/>
            <a:p>
              <a:r>
                <a:rPr lang="en-US" altLang="zh-TW" sz="1600" dirty="0"/>
                <a:t>[</a:t>
              </a:r>
              <a:r>
                <a:rPr lang="en-US" altLang="zh-TW" sz="1600" b="1" dirty="0" err="1"/>
                <a:t>DiscoGAN</a:t>
              </a:r>
              <a:r>
                <a:rPr lang="en-US" altLang="zh-TW" sz="1600" dirty="0"/>
                <a:t>: Kim </a:t>
              </a:r>
              <a:r>
                <a:rPr lang="en-US" altLang="zh-TW" sz="1600" i="1" dirty="0"/>
                <a:t>et al</a:t>
              </a:r>
              <a:r>
                <a:rPr lang="en-US" altLang="zh-TW" sz="1600" dirty="0"/>
                <a:t>. 2017, </a:t>
              </a:r>
            </a:p>
            <a:p>
              <a:r>
                <a:rPr lang="en-US" altLang="zh-TW" sz="1600" b="1" dirty="0" err="1"/>
                <a:t>CycleGAN</a:t>
              </a:r>
              <a:r>
                <a:rPr lang="en-US" altLang="zh-TW" sz="1600" dirty="0"/>
                <a:t>: Zhu </a:t>
              </a:r>
              <a:r>
                <a:rPr lang="en-US" altLang="zh-TW" sz="1600" i="1" dirty="0"/>
                <a:t>et al</a:t>
              </a:r>
              <a:r>
                <a:rPr lang="en-US" altLang="zh-TW" sz="1600" dirty="0"/>
                <a:t>. 2017]</a:t>
              </a:r>
              <a:endParaRPr kumimoji="1" lang="zh-TW" altLang="en-US" sz="1600" dirty="0"/>
            </a:p>
          </p:txBody>
        </p:sp>
        <p:grpSp>
          <p:nvGrpSpPr>
            <p:cNvPr id="9" name="群組 8">
              <a:extLst>
                <a:ext uri="{FF2B5EF4-FFF2-40B4-BE49-F238E27FC236}">
                  <a16:creationId xmlns:a16="http://schemas.microsoft.com/office/drawing/2014/main" id="{B567BD84-9CB3-7848-9876-D4BABB87512A}"/>
                </a:ext>
              </a:extLst>
            </p:cNvPr>
            <p:cNvGrpSpPr/>
            <p:nvPr/>
          </p:nvGrpSpPr>
          <p:grpSpPr>
            <a:xfrm>
              <a:off x="6655279" y="2410905"/>
              <a:ext cx="4539735" cy="2523208"/>
              <a:chOff x="6209063" y="2555992"/>
              <a:chExt cx="5418928" cy="3072891"/>
            </a:xfrm>
          </p:grpSpPr>
          <p:grpSp>
            <p:nvGrpSpPr>
              <p:cNvPr id="109" name="群組 108">
                <a:extLst>
                  <a:ext uri="{FF2B5EF4-FFF2-40B4-BE49-F238E27FC236}">
                    <a16:creationId xmlns:a16="http://schemas.microsoft.com/office/drawing/2014/main" id="{BD95974A-57C5-1B48-8845-5FFE749AC6A8}"/>
                  </a:ext>
                </a:extLst>
              </p:cNvPr>
              <p:cNvGrpSpPr/>
              <p:nvPr/>
            </p:nvGrpSpPr>
            <p:grpSpPr>
              <a:xfrm>
                <a:off x="6209063" y="2555992"/>
                <a:ext cx="5418928" cy="2119997"/>
                <a:chOff x="6209063" y="2555992"/>
                <a:chExt cx="5418928" cy="2119997"/>
              </a:xfrm>
            </p:grpSpPr>
            <p:sp>
              <p:nvSpPr>
                <p:cNvPr id="13" name="橢圓 6">
                  <a:extLst>
                    <a:ext uri="{FF2B5EF4-FFF2-40B4-BE49-F238E27FC236}">
                      <a16:creationId xmlns:a16="http://schemas.microsoft.com/office/drawing/2014/main" id="{4C9F9746-8384-D944-8083-0F01F91A6E96}"/>
                    </a:ext>
                  </a:extLst>
                </p:cNvPr>
                <p:cNvSpPr>
                  <a:spLocks noChangeAspect="1"/>
                </p:cNvSpPr>
                <p:nvPr/>
              </p:nvSpPr>
              <p:spPr>
                <a:xfrm>
                  <a:off x="8281032" y="3118104"/>
                  <a:ext cx="1137384" cy="972000"/>
                </a:xfrm>
                <a:prstGeom prst="ellipse">
                  <a:avLst/>
                </a:prstGeom>
                <a:solidFill>
                  <a:schemeClr val="accent4">
                    <a:lumMod val="20000"/>
                    <a:lumOff val="80000"/>
                  </a:schemeClr>
                </a:solidFill>
                <a:ln w="28575">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zh-TW" altLang="en-US" sz="2400">
                    <a:latin typeface="Times New Roman" charset="0"/>
                    <a:ea typeface="Times New Roman" charset="0"/>
                    <a:cs typeface="Times New Roman" charset="0"/>
                  </a:endParaRPr>
                </a:p>
              </p:txBody>
            </p:sp>
            <p:sp>
              <p:nvSpPr>
                <p:cNvPr id="19" name="橢圓 16">
                  <a:extLst>
                    <a:ext uri="{FF2B5EF4-FFF2-40B4-BE49-F238E27FC236}">
                      <a16:creationId xmlns:a16="http://schemas.microsoft.com/office/drawing/2014/main" id="{047D56E5-3C35-814F-A66C-E7504F01F9E5}"/>
                    </a:ext>
                  </a:extLst>
                </p:cNvPr>
                <p:cNvSpPr/>
                <p:nvPr/>
              </p:nvSpPr>
              <p:spPr>
                <a:xfrm>
                  <a:off x="8759724" y="3413385"/>
                  <a:ext cx="180000" cy="180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2400">
                    <a:latin typeface="Times New Roman" charset="0"/>
                    <a:ea typeface="Times New Roman" charset="0"/>
                    <a:cs typeface="Times New Roman" charset="0"/>
                  </a:endParaRPr>
                </a:p>
              </p:txBody>
            </p:sp>
            <p:grpSp>
              <p:nvGrpSpPr>
                <p:cNvPr id="107" name="群組 106">
                  <a:extLst>
                    <a:ext uri="{FF2B5EF4-FFF2-40B4-BE49-F238E27FC236}">
                      <a16:creationId xmlns:a16="http://schemas.microsoft.com/office/drawing/2014/main" id="{FDCA8219-FBE4-A148-9B85-63191B362D0E}"/>
                    </a:ext>
                  </a:extLst>
                </p:cNvPr>
                <p:cNvGrpSpPr/>
                <p:nvPr/>
              </p:nvGrpSpPr>
              <p:grpSpPr>
                <a:xfrm>
                  <a:off x="6209063" y="3346484"/>
                  <a:ext cx="1348151" cy="1329505"/>
                  <a:chOff x="6209063" y="3346484"/>
                  <a:chExt cx="1348151" cy="1329505"/>
                </a:xfrm>
              </p:grpSpPr>
              <p:sp>
                <p:nvSpPr>
                  <p:cNvPr id="14" name="橢圓 4">
                    <a:extLst>
                      <a:ext uri="{FF2B5EF4-FFF2-40B4-BE49-F238E27FC236}">
                        <a16:creationId xmlns:a16="http://schemas.microsoft.com/office/drawing/2014/main" id="{ADA77A1C-B221-DA40-B42C-E41D1950BD58}"/>
                      </a:ext>
                    </a:extLst>
                  </p:cNvPr>
                  <p:cNvSpPr>
                    <a:spLocks noChangeAspect="1"/>
                  </p:cNvSpPr>
                  <p:nvPr/>
                </p:nvSpPr>
                <p:spPr>
                  <a:xfrm>
                    <a:off x="6419830" y="3703989"/>
                    <a:ext cx="1137384" cy="972000"/>
                  </a:xfrm>
                  <a:prstGeom prst="ellipse">
                    <a:avLst/>
                  </a:prstGeom>
                  <a:solidFill>
                    <a:schemeClr val="accent1">
                      <a:lumMod val="20000"/>
                      <a:lumOff val="80000"/>
                    </a:schemeClr>
                  </a:solidFill>
                  <a:ln w="28575">
                    <a:solidFill>
                      <a:schemeClr val="accent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TW" altLang="en-US" sz="2400">
                      <a:latin typeface="Times New Roman" charset="0"/>
                      <a:ea typeface="Times New Roman" charset="0"/>
                      <a:cs typeface="Times New Roman" charset="0"/>
                    </a:endParaRPr>
                  </a:p>
                </p:txBody>
              </p:sp>
              <p:sp>
                <p:nvSpPr>
                  <p:cNvPr id="16" name="橢圓 7">
                    <a:extLst>
                      <a:ext uri="{FF2B5EF4-FFF2-40B4-BE49-F238E27FC236}">
                        <a16:creationId xmlns:a16="http://schemas.microsoft.com/office/drawing/2014/main" id="{94178EC7-A4B2-FA49-ACF0-ABEEDF33A82E}"/>
                      </a:ext>
                    </a:extLst>
                  </p:cNvPr>
                  <p:cNvSpPr/>
                  <p:nvPr/>
                </p:nvSpPr>
                <p:spPr>
                  <a:xfrm>
                    <a:off x="6898522" y="3988604"/>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240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165A3474-6F03-BE4C-A5B3-41DBD1E05D2C}"/>
                          </a:ext>
                        </a:extLst>
                      </p:cNvPr>
                      <p:cNvSpPr txBox="1"/>
                      <p:nvPr/>
                    </p:nvSpPr>
                    <p:spPr>
                      <a:xfrm>
                        <a:off x="6209063" y="3346484"/>
                        <a:ext cx="628990" cy="5622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zh-TW" altLang="en-US" sz="2400" i="1" smtClean="0">
                                  <a:latin typeface="Cambria Math" charset="0"/>
                                  <a:ea typeface="Times New Roman" charset="0"/>
                                  <a:cs typeface="Times New Roman" charset="0"/>
                                </a:rPr>
                                <m:t>𝒳</m:t>
                              </m:r>
                            </m:oMath>
                          </m:oMathPara>
                        </a14:m>
                        <a:endParaRPr kumimoji="1" lang="zh-TW" altLang="en-US" sz="2000" i="1" dirty="0">
                          <a:latin typeface="Times New Roman" charset="0"/>
                          <a:ea typeface="Times New Roman" charset="0"/>
                          <a:cs typeface="Times New Roman" charset="0"/>
                        </a:endParaRPr>
                      </a:p>
                    </p:txBody>
                  </p:sp>
                </mc:Choice>
                <mc:Fallback xmlns="">
                  <p:sp>
                    <p:nvSpPr>
                      <p:cNvPr id="20" name="文字方塊 19">
                        <a:extLst>
                          <a:ext uri="{FF2B5EF4-FFF2-40B4-BE49-F238E27FC236}">
                            <a16:creationId xmlns:a16="http://schemas.microsoft.com/office/drawing/2014/main" id="{165A3474-6F03-BE4C-A5B3-41DBD1E05D2C}"/>
                          </a:ext>
                        </a:extLst>
                      </p:cNvPr>
                      <p:cNvSpPr txBox="1">
                        <a:spLocks noRot="1" noChangeAspect="1" noMove="1" noResize="1" noEditPoints="1" noAdjustHandles="1" noChangeArrowheads="1" noChangeShapeType="1" noTextEdit="1"/>
                      </p:cNvSpPr>
                      <p:nvPr/>
                    </p:nvSpPr>
                    <p:spPr>
                      <a:xfrm>
                        <a:off x="6209063" y="3346484"/>
                        <a:ext cx="628990" cy="562239"/>
                      </a:xfrm>
                      <a:prstGeom prst="rect">
                        <a:avLst/>
                      </a:prstGeom>
                      <a:blipFill>
                        <a:blip r:embed="rId4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TextBox 67">
                        <a:extLst>
                          <a:ext uri="{FF2B5EF4-FFF2-40B4-BE49-F238E27FC236}">
                            <a16:creationId xmlns:a16="http://schemas.microsoft.com/office/drawing/2014/main" id="{6284F305-A90B-DA42-9ED8-1EFE56548640}"/>
                          </a:ext>
                        </a:extLst>
                      </p:cNvPr>
                      <p:cNvSpPr txBox="1"/>
                      <p:nvPr/>
                    </p:nvSpPr>
                    <p:spPr>
                      <a:xfrm>
                        <a:off x="6616082" y="3974544"/>
                        <a:ext cx="468872" cy="48727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charset="0"/>
                                  <a:ea typeface="Times New Roman" charset="0"/>
                                  <a:cs typeface="Times New Roman" charset="0"/>
                                </a:rPr>
                                <m:t>𝑥</m:t>
                              </m:r>
                            </m:oMath>
                          </m:oMathPara>
                        </a14:m>
                        <a:endParaRPr lang="en-US" i="1" dirty="0">
                          <a:latin typeface="Times New Roman" charset="0"/>
                          <a:ea typeface="Times New Roman" charset="0"/>
                          <a:cs typeface="Times New Roman" charset="0"/>
                        </a:endParaRPr>
                      </a:p>
                    </p:txBody>
                  </p:sp>
                </mc:Choice>
                <mc:Fallback xmlns="">
                  <p:sp>
                    <p:nvSpPr>
                      <p:cNvPr id="21" name="TextBox 67">
                        <a:extLst>
                          <a:ext uri="{FF2B5EF4-FFF2-40B4-BE49-F238E27FC236}">
                            <a16:creationId xmlns:a16="http://schemas.microsoft.com/office/drawing/2014/main" id="{6284F305-A90B-DA42-9ED8-1EFE56548640}"/>
                          </a:ext>
                        </a:extLst>
                      </p:cNvPr>
                      <p:cNvSpPr txBox="1">
                        <a:spLocks noRot="1" noChangeAspect="1" noMove="1" noResize="1" noEditPoints="1" noAdjustHandles="1" noChangeArrowheads="1" noChangeShapeType="1" noTextEdit="1"/>
                      </p:cNvSpPr>
                      <p:nvPr/>
                    </p:nvSpPr>
                    <p:spPr>
                      <a:xfrm>
                        <a:off x="6616082" y="3974544"/>
                        <a:ext cx="468872" cy="487274"/>
                      </a:xfrm>
                      <a:prstGeom prst="rect">
                        <a:avLst/>
                      </a:prstGeom>
                      <a:blipFill>
                        <a:blip r:embed="rId42"/>
                        <a:stretch>
                          <a:fillRect/>
                        </a:stretch>
                      </a:blipFill>
                    </p:spPr>
                    <p:txBody>
                      <a:bodyPr/>
                      <a:lstStyle/>
                      <a:p>
                        <a:r>
                          <a:rPr lang="zh-TW" altLang="en-US">
                            <a:noFill/>
                          </a:rPr>
                          <a:t> </a:t>
                        </a:r>
                      </a:p>
                    </p:txBody>
                  </p:sp>
                </mc:Fallback>
              </mc:AlternateContent>
            </p:grpSp>
            <p:grpSp>
              <p:nvGrpSpPr>
                <p:cNvPr id="108" name="群組 107">
                  <a:extLst>
                    <a:ext uri="{FF2B5EF4-FFF2-40B4-BE49-F238E27FC236}">
                      <a16:creationId xmlns:a16="http://schemas.microsoft.com/office/drawing/2014/main" id="{B06F8F8B-0F46-B946-AA46-8ED717AAC8F3}"/>
                    </a:ext>
                  </a:extLst>
                </p:cNvPr>
                <p:cNvGrpSpPr/>
                <p:nvPr/>
              </p:nvGrpSpPr>
              <p:grpSpPr>
                <a:xfrm>
                  <a:off x="10140437" y="3431386"/>
                  <a:ext cx="1487554" cy="1201191"/>
                  <a:chOff x="10140437" y="3431386"/>
                  <a:chExt cx="1487554" cy="1201191"/>
                </a:xfrm>
              </p:grpSpPr>
              <p:sp>
                <p:nvSpPr>
                  <p:cNvPr id="15" name="橢圓 5">
                    <a:extLst>
                      <a:ext uri="{FF2B5EF4-FFF2-40B4-BE49-F238E27FC236}">
                        <a16:creationId xmlns:a16="http://schemas.microsoft.com/office/drawing/2014/main" id="{34D84DA3-52B2-754C-BBCD-85D56DAB7586}"/>
                      </a:ext>
                    </a:extLst>
                  </p:cNvPr>
                  <p:cNvSpPr>
                    <a:spLocks noChangeAspect="1"/>
                  </p:cNvSpPr>
                  <p:nvPr/>
                </p:nvSpPr>
                <p:spPr>
                  <a:xfrm>
                    <a:off x="10140437" y="3660577"/>
                    <a:ext cx="1137384" cy="972000"/>
                  </a:xfrm>
                  <a:prstGeom prst="ellipse">
                    <a:avLst/>
                  </a:prstGeom>
                  <a:solidFill>
                    <a:schemeClr val="accent6">
                      <a:lumMod val="20000"/>
                      <a:lumOff val="80000"/>
                    </a:schemeClr>
                  </a:solidFill>
                  <a:ln w="28575">
                    <a:solidFill>
                      <a:schemeClr val="accent6">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TW" altLang="en-US" sz="2400">
                      <a:latin typeface="Times New Roman" charset="0"/>
                      <a:ea typeface="Times New Roman" charset="0"/>
                      <a:cs typeface="Times New Roman" charset="0"/>
                    </a:endParaRPr>
                  </a:p>
                </p:txBody>
              </p:sp>
              <p:sp>
                <p:nvSpPr>
                  <p:cNvPr id="18" name="橢圓 12">
                    <a:extLst>
                      <a:ext uri="{FF2B5EF4-FFF2-40B4-BE49-F238E27FC236}">
                        <a16:creationId xmlns:a16="http://schemas.microsoft.com/office/drawing/2014/main" id="{9050C041-70DE-4F4A-AC57-F3B474F1A3DF}"/>
                      </a:ext>
                    </a:extLst>
                  </p:cNvPr>
                  <p:cNvSpPr/>
                  <p:nvPr/>
                </p:nvSpPr>
                <p:spPr>
                  <a:xfrm>
                    <a:off x="10619129" y="3946185"/>
                    <a:ext cx="180000" cy="18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240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27" name="文字方塊 26">
                        <a:extLst>
                          <a:ext uri="{FF2B5EF4-FFF2-40B4-BE49-F238E27FC236}">
                            <a16:creationId xmlns:a16="http://schemas.microsoft.com/office/drawing/2014/main" id="{A73696F3-4038-E94A-9081-1C2B0C5F148B}"/>
                          </a:ext>
                        </a:extLst>
                      </p:cNvPr>
                      <p:cNvSpPr txBox="1"/>
                      <p:nvPr/>
                    </p:nvSpPr>
                    <p:spPr>
                      <a:xfrm>
                        <a:off x="11032372" y="3431386"/>
                        <a:ext cx="595619" cy="5622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zh-TW" altLang="en-US" sz="2400" i="1" smtClean="0">
                                  <a:latin typeface="Cambria Math" charset="0"/>
                                  <a:ea typeface="Times New Roman" charset="0"/>
                                  <a:cs typeface="Times New Roman" charset="0"/>
                                </a:rPr>
                                <m:t>𝒴</m:t>
                              </m:r>
                            </m:oMath>
                          </m:oMathPara>
                        </a14:m>
                        <a:endParaRPr kumimoji="1" lang="zh-TW" altLang="en-US" sz="2000" i="1" dirty="0">
                          <a:latin typeface="Times New Roman" charset="0"/>
                          <a:ea typeface="Times New Roman" charset="0"/>
                          <a:cs typeface="Times New Roman" charset="0"/>
                        </a:endParaRPr>
                      </a:p>
                    </p:txBody>
                  </p:sp>
                </mc:Choice>
                <mc:Fallback xmlns="">
                  <p:sp>
                    <p:nvSpPr>
                      <p:cNvPr id="27" name="文字方塊 26">
                        <a:extLst>
                          <a:ext uri="{FF2B5EF4-FFF2-40B4-BE49-F238E27FC236}">
                            <a16:creationId xmlns:a16="http://schemas.microsoft.com/office/drawing/2014/main" id="{A73696F3-4038-E94A-9081-1C2B0C5F148B}"/>
                          </a:ext>
                        </a:extLst>
                      </p:cNvPr>
                      <p:cNvSpPr txBox="1">
                        <a:spLocks noRot="1" noChangeAspect="1" noMove="1" noResize="1" noEditPoints="1" noAdjustHandles="1" noChangeArrowheads="1" noChangeShapeType="1" noTextEdit="1"/>
                      </p:cNvSpPr>
                      <p:nvPr/>
                    </p:nvSpPr>
                    <p:spPr>
                      <a:xfrm>
                        <a:off x="11032372" y="3431386"/>
                        <a:ext cx="595619" cy="562239"/>
                      </a:xfrm>
                      <a:prstGeom prst="rect">
                        <a:avLst/>
                      </a:prstGeom>
                      <a:blipFill>
                        <a:blip r:embed="rId43"/>
                        <a:stretch>
                          <a:fillRect b="-1315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8" name="TextBox 67">
                        <a:extLst>
                          <a:ext uri="{FF2B5EF4-FFF2-40B4-BE49-F238E27FC236}">
                            <a16:creationId xmlns:a16="http://schemas.microsoft.com/office/drawing/2014/main" id="{BD797E03-EAF0-F843-8497-775A07A233C6}"/>
                          </a:ext>
                        </a:extLst>
                      </p:cNvPr>
                      <p:cNvSpPr txBox="1"/>
                      <p:nvPr/>
                    </p:nvSpPr>
                    <p:spPr>
                      <a:xfrm>
                        <a:off x="10673333" y="3898783"/>
                        <a:ext cx="474382" cy="48727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ea typeface="Times New Roman" charset="0"/>
                                  <a:cs typeface="Times New Roman" charset="0"/>
                                </a:rPr>
                                <m:t>𝑦</m:t>
                              </m:r>
                            </m:oMath>
                          </m:oMathPara>
                        </a14:m>
                        <a:endParaRPr lang="en-US" sz="2000" i="1" dirty="0">
                          <a:latin typeface="Times New Roman" charset="0"/>
                          <a:ea typeface="Times New Roman" charset="0"/>
                          <a:cs typeface="Times New Roman" charset="0"/>
                        </a:endParaRPr>
                      </a:p>
                    </p:txBody>
                  </p:sp>
                </mc:Choice>
                <mc:Fallback xmlns="">
                  <p:sp>
                    <p:nvSpPr>
                      <p:cNvPr id="28" name="TextBox 67">
                        <a:extLst>
                          <a:ext uri="{FF2B5EF4-FFF2-40B4-BE49-F238E27FC236}">
                            <a16:creationId xmlns:a16="http://schemas.microsoft.com/office/drawing/2014/main" id="{BD797E03-EAF0-F843-8497-775A07A233C6}"/>
                          </a:ext>
                        </a:extLst>
                      </p:cNvPr>
                      <p:cNvSpPr txBox="1">
                        <a:spLocks noRot="1" noChangeAspect="1" noMove="1" noResize="1" noEditPoints="1" noAdjustHandles="1" noChangeArrowheads="1" noChangeShapeType="1" noTextEdit="1"/>
                      </p:cNvSpPr>
                      <p:nvPr/>
                    </p:nvSpPr>
                    <p:spPr>
                      <a:xfrm>
                        <a:off x="10673333" y="3898783"/>
                        <a:ext cx="474382" cy="487274"/>
                      </a:xfrm>
                      <a:prstGeom prst="rect">
                        <a:avLst/>
                      </a:prstGeom>
                      <a:blipFill>
                        <a:blip r:embed="rId44"/>
                        <a:stretch>
                          <a:fillRect b="-6250"/>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29" name="TextBox 67">
                      <a:extLst>
                        <a:ext uri="{FF2B5EF4-FFF2-40B4-BE49-F238E27FC236}">
                          <a16:creationId xmlns:a16="http://schemas.microsoft.com/office/drawing/2014/main" id="{50A37F90-FA26-2D49-A32C-4FA958A0BE7B}"/>
                        </a:ext>
                      </a:extLst>
                    </p:cNvPr>
                    <p:cNvSpPr txBox="1"/>
                    <p:nvPr/>
                  </p:nvSpPr>
                  <p:spPr>
                    <a:xfrm>
                      <a:off x="7519637" y="3121786"/>
                      <a:ext cx="767907" cy="5622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ea typeface="Times New Roman" charset="0"/>
                                    <a:cs typeface="Times New Roman" charset="0"/>
                                  </a:rPr>
                                </m:ctrlPr>
                              </m:sSubPr>
                              <m:e>
                                <m:r>
                                  <a:rPr lang="en-US" altLang="zh-TW" sz="2400" b="0" i="1" smtClean="0">
                                    <a:latin typeface="Cambria Math" charset="0"/>
                                    <a:ea typeface="Times New Roman" charset="0"/>
                                    <a:cs typeface="Times New Roman" charset="0"/>
                                  </a:rPr>
                                  <m:t>𝐸</m:t>
                                </m:r>
                              </m:e>
                              <m:sub>
                                <m:r>
                                  <a:rPr lang="en-US" altLang="zh-TW" sz="2400" i="1" smtClean="0">
                                    <a:latin typeface="Cambria Math" charset="0"/>
                                    <a:ea typeface="Times New Roman" charset="0"/>
                                    <a:cs typeface="Times New Roman" charset="0"/>
                                  </a:rPr>
                                  <m:t>𝒳</m:t>
                                </m:r>
                              </m:sub>
                            </m:sSub>
                          </m:oMath>
                        </m:oMathPara>
                      </a14:m>
                      <a:endParaRPr lang="en-US" sz="2000" dirty="0">
                        <a:latin typeface="Times New Roman" charset="0"/>
                        <a:ea typeface="Times New Roman" charset="0"/>
                        <a:cs typeface="Times New Roman" charset="0"/>
                      </a:endParaRPr>
                    </a:p>
                  </p:txBody>
                </p:sp>
              </mc:Choice>
              <mc:Fallback xmlns="">
                <p:sp>
                  <p:nvSpPr>
                    <p:cNvPr id="29" name="TextBox 67">
                      <a:extLst>
                        <a:ext uri="{FF2B5EF4-FFF2-40B4-BE49-F238E27FC236}">
                          <a16:creationId xmlns:a16="http://schemas.microsoft.com/office/drawing/2014/main" id="{50A37F90-FA26-2D49-A32C-4FA958A0BE7B}"/>
                        </a:ext>
                      </a:extLst>
                    </p:cNvPr>
                    <p:cNvSpPr txBox="1">
                      <a:spLocks noRot="1" noChangeAspect="1" noMove="1" noResize="1" noEditPoints="1" noAdjustHandles="1" noChangeArrowheads="1" noChangeShapeType="1" noTextEdit="1"/>
                    </p:cNvSpPr>
                    <p:nvPr/>
                  </p:nvSpPr>
                  <p:spPr>
                    <a:xfrm>
                      <a:off x="7519637" y="3121786"/>
                      <a:ext cx="767907" cy="562239"/>
                    </a:xfrm>
                    <a:prstGeom prst="rect">
                      <a:avLst/>
                    </a:prstGeom>
                    <a:blipFill>
                      <a:blip r:embed="rId45"/>
                      <a:stretch>
                        <a:fillRect b="-263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1" name="TextBox 67">
                      <a:extLst>
                        <a:ext uri="{FF2B5EF4-FFF2-40B4-BE49-F238E27FC236}">
                          <a16:creationId xmlns:a16="http://schemas.microsoft.com/office/drawing/2014/main" id="{1ED49B3F-3D59-B647-BEB5-AA0F193C2530}"/>
                        </a:ext>
                      </a:extLst>
                    </p:cNvPr>
                    <p:cNvSpPr txBox="1"/>
                    <p:nvPr/>
                  </p:nvSpPr>
                  <p:spPr>
                    <a:xfrm>
                      <a:off x="9380837" y="3123314"/>
                      <a:ext cx="753824" cy="6026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ea typeface="Times New Roman" charset="0"/>
                                    <a:cs typeface="Times New Roman" charset="0"/>
                                  </a:rPr>
                                </m:ctrlPr>
                              </m:sSubPr>
                              <m:e>
                                <m:r>
                                  <a:rPr lang="en-US" altLang="zh-TW" sz="2400" b="0" i="1" smtClean="0">
                                    <a:latin typeface="Cambria Math" charset="0"/>
                                    <a:ea typeface="Times New Roman" charset="0"/>
                                    <a:cs typeface="Times New Roman" charset="0"/>
                                  </a:rPr>
                                  <m:t>𝐺</m:t>
                                </m:r>
                              </m:e>
                              <m:sub>
                                <m:r>
                                  <a:rPr lang="en-US" altLang="zh-TW" sz="2400" i="1" smtClean="0">
                                    <a:latin typeface="Cambria Math" charset="0"/>
                                    <a:ea typeface="Times New Roman" charset="0"/>
                                    <a:cs typeface="Times New Roman" charset="0"/>
                                  </a:rPr>
                                  <m:t>𝒴</m:t>
                                </m:r>
                              </m:sub>
                            </m:sSub>
                          </m:oMath>
                        </m:oMathPara>
                      </a14:m>
                      <a:endParaRPr lang="en-US" sz="2000" dirty="0">
                        <a:latin typeface="Times New Roman" charset="0"/>
                        <a:ea typeface="Times New Roman" charset="0"/>
                        <a:cs typeface="Times New Roman" charset="0"/>
                      </a:endParaRPr>
                    </a:p>
                  </p:txBody>
                </p:sp>
              </mc:Choice>
              <mc:Fallback xmlns="">
                <p:sp>
                  <p:nvSpPr>
                    <p:cNvPr id="31" name="TextBox 67">
                      <a:extLst>
                        <a:ext uri="{FF2B5EF4-FFF2-40B4-BE49-F238E27FC236}">
                          <a16:creationId xmlns:a16="http://schemas.microsoft.com/office/drawing/2014/main" id="{1ED49B3F-3D59-B647-BEB5-AA0F193C2530}"/>
                        </a:ext>
                      </a:extLst>
                    </p:cNvPr>
                    <p:cNvSpPr txBox="1">
                      <a:spLocks noRot="1" noChangeAspect="1" noMove="1" noResize="1" noEditPoints="1" noAdjustHandles="1" noChangeArrowheads="1" noChangeShapeType="1" noTextEdit="1"/>
                    </p:cNvSpPr>
                    <p:nvPr/>
                  </p:nvSpPr>
                  <p:spPr>
                    <a:xfrm>
                      <a:off x="9380837" y="3123314"/>
                      <a:ext cx="753824" cy="602611"/>
                    </a:xfrm>
                    <a:prstGeom prst="rect">
                      <a:avLst/>
                    </a:prstGeom>
                    <a:blipFill>
                      <a:blip r:embed="rId46"/>
                      <a:stretch>
                        <a:fillRect b="-1282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4" name="TextBox 67">
                      <a:extLst>
                        <a:ext uri="{FF2B5EF4-FFF2-40B4-BE49-F238E27FC236}">
                          <a16:creationId xmlns:a16="http://schemas.microsoft.com/office/drawing/2014/main" id="{CC1F17F8-21A7-0841-B245-C2C9D6BE8C6D}"/>
                        </a:ext>
                      </a:extLst>
                    </p:cNvPr>
                    <p:cNvSpPr txBox="1"/>
                    <p:nvPr/>
                  </p:nvSpPr>
                  <p:spPr>
                    <a:xfrm>
                      <a:off x="8382231" y="3465182"/>
                      <a:ext cx="924274" cy="48008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ea typeface="Times New Roman" charset="0"/>
                                    <a:cs typeface="Times New Roman" charset="0"/>
                                  </a:rPr>
                                </m:ctrlPr>
                              </m:sSubPr>
                              <m:e>
                                <m:r>
                                  <a:rPr lang="en-US" altLang="zh-TW" b="0" i="1" smtClean="0">
                                    <a:latin typeface="Cambria Math" charset="0"/>
                                    <a:ea typeface="Times New Roman" charset="0"/>
                                    <a:cs typeface="Times New Roman" charset="0"/>
                                  </a:rPr>
                                  <m:t>𝑧</m:t>
                                </m:r>
                              </m:e>
                              <m:sub>
                                <m:r>
                                  <a:rPr lang="is-IS" altLang="zh-TW" i="1">
                                    <a:latin typeface="Cambria Math" charset="0"/>
                                    <a:ea typeface="Times New Roman" charset="0"/>
                                    <a:cs typeface="Times New Roman" charset="0"/>
                                  </a:rPr>
                                  <m:t>𝒳</m:t>
                                </m:r>
                                <m:r>
                                  <a:rPr lang="is-IS" altLang="zh-TW" b="0" i="1" smtClean="0">
                                    <a:latin typeface="Cambria Math" charset="0"/>
                                    <a:ea typeface="Times New Roman" charset="0"/>
                                    <a:cs typeface="Times New Roman" charset="0"/>
                                  </a:rPr>
                                  <m:t>→</m:t>
                                </m:r>
                                <m:r>
                                  <a:rPr lang="en-US" altLang="zh-TW" i="1">
                                    <a:latin typeface="Cambria Math" charset="0"/>
                                    <a:ea typeface="Times New Roman" charset="0"/>
                                    <a:cs typeface="Times New Roman" charset="0"/>
                                  </a:rPr>
                                  <m:t>𝒴</m:t>
                                </m:r>
                              </m:sub>
                            </m:sSub>
                          </m:oMath>
                        </m:oMathPara>
                      </a14:m>
                      <a:endParaRPr lang="en-US" i="1" dirty="0">
                        <a:latin typeface="Times New Roman" charset="0"/>
                        <a:ea typeface="Times New Roman" charset="0"/>
                        <a:cs typeface="Times New Roman" charset="0"/>
                      </a:endParaRPr>
                    </a:p>
                  </p:txBody>
                </p:sp>
              </mc:Choice>
              <mc:Fallback xmlns="">
                <p:sp>
                  <p:nvSpPr>
                    <p:cNvPr id="34" name="TextBox 67">
                      <a:extLst>
                        <a:ext uri="{FF2B5EF4-FFF2-40B4-BE49-F238E27FC236}">
                          <a16:creationId xmlns:a16="http://schemas.microsoft.com/office/drawing/2014/main" id="{CC1F17F8-21A7-0841-B245-C2C9D6BE8C6D}"/>
                        </a:ext>
                      </a:extLst>
                    </p:cNvPr>
                    <p:cNvSpPr txBox="1">
                      <a:spLocks noRot="1" noChangeAspect="1" noMove="1" noResize="1" noEditPoints="1" noAdjustHandles="1" noChangeArrowheads="1" noChangeShapeType="1" noTextEdit="1"/>
                    </p:cNvSpPr>
                    <p:nvPr/>
                  </p:nvSpPr>
                  <p:spPr>
                    <a:xfrm>
                      <a:off x="8382231" y="3465182"/>
                      <a:ext cx="924274" cy="480089"/>
                    </a:xfrm>
                    <a:prstGeom prst="rect">
                      <a:avLst/>
                    </a:prstGeom>
                    <a:blipFill>
                      <a:blip r:embed="rId47"/>
                      <a:stretch>
                        <a:fillRect b="-625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6" name="文字方塊 19">
                      <a:extLst>
                        <a:ext uri="{FF2B5EF4-FFF2-40B4-BE49-F238E27FC236}">
                          <a16:creationId xmlns:a16="http://schemas.microsoft.com/office/drawing/2014/main" id="{F1C2AD7E-FB5D-5E4C-8906-E9A7BAF52AD6}"/>
                        </a:ext>
                      </a:extLst>
                    </p:cNvPr>
                    <p:cNvSpPr txBox="1"/>
                    <p:nvPr/>
                  </p:nvSpPr>
                  <p:spPr>
                    <a:xfrm>
                      <a:off x="8234621" y="2555992"/>
                      <a:ext cx="1227899" cy="602611"/>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zh-TW" sz="2400" i="1" smtClean="0">
                                    <a:latin typeface="Cambria Math" panose="02040503050406030204" pitchFamily="18" charset="0"/>
                                    <a:ea typeface="Times New Roman" charset="0"/>
                                    <a:cs typeface="Times New Roman" charset="0"/>
                                  </a:rPr>
                                </m:ctrlPr>
                              </m:sSubPr>
                              <m:e>
                                <m:r>
                                  <a:rPr kumimoji="1" lang="zh-TW" altLang="en-US" sz="2400" i="1">
                                    <a:latin typeface="Cambria Math" charset="0"/>
                                    <a:ea typeface="Times New Roman" charset="0"/>
                                    <a:cs typeface="Times New Roman" charset="0"/>
                                  </a:rPr>
                                  <m:t>𝒵</m:t>
                                </m:r>
                              </m:e>
                              <m:sub>
                                <m:r>
                                  <a:rPr kumimoji="1" lang="is-IS" altLang="zh-TW" sz="2400" i="1">
                                    <a:latin typeface="Cambria Math" charset="0"/>
                                    <a:ea typeface="Times New Roman" charset="0"/>
                                    <a:cs typeface="Times New Roman" charset="0"/>
                                  </a:rPr>
                                  <m:t>𝒳</m:t>
                                </m:r>
                                <m:r>
                                  <a:rPr kumimoji="1" lang="is-IS" altLang="zh-TW" sz="2400" i="1" smtClean="0">
                                    <a:latin typeface="Cambria Math" charset="0"/>
                                    <a:ea typeface="Times New Roman" charset="0"/>
                                    <a:cs typeface="Times New Roman" charset="0"/>
                                  </a:rPr>
                                  <m:t>→</m:t>
                                </m:r>
                                <m:r>
                                  <a:rPr kumimoji="1" lang="en-US" altLang="zh-TW" sz="2400" i="1">
                                    <a:latin typeface="Cambria Math" charset="0"/>
                                    <a:ea typeface="Times New Roman" charset="0"/>
                                    <a:cs typeface="Times New Roman" charset="0"/>
                                  </a:rPr>
                                  <m:t>𝒴</m:t>
                                </m:r>
                              </m:sub>
                            </m:sSub>
                          </m:oMath>
                        </m:oMathPara>
                      </a14:m>
                      <a:endParaRPr kumimoji="1" lang="zh-TW" altLang="en-US" sz="2000" dirty="0">
                        <a:latin typeface="Times New Roman" charset="0"/>
                        <a:ea typeface="Times New Roman" charset="0"/>
                        <a:cs typeface="Times New Roman" charset="0"/>
                      </a:endParaRPr>
                    </a:p>
                  </p:txBody>
                </p:sp>
              </mc:Choice>
              <mc:Fallback xmlns="">
                <p:sp>
                  <p:nvSpPr>
                    <p:cNvPr id="36" name="文字方塊 19">
                      <a:extLst>
                        <a:ext uri="{FF2B5EF4-FFF2-40B4-BE49-F238E27FC236}">
                          <a16:creationId xmlns:a16="http://schemas.microsoft.com/office/drawing/2014/main" id="{F1C2AD7E-FB5D-5E4C-8906-E9A7BAF52AD6}"/>
                        </a:ext>
                      </a:extLst>
                    </p:cNvPr>
                    <p:cNvSpPr txBox="1">
                      <a:spLocks noRot="1" noChangeAspect="1" noMove="1" noResize="1" noEditPoints="1" noAdjustHandles="1" noChangeArrowheads="1" noChangeShapeType="1" noTextEdit="1"/>
                    </p:cNvSpPr>
                    <p:nvPr/>
                  </p:nvSpPr>
                  <p:spPr>
                    <a:xfrm>
                      <a:off x="8234621" y="2555992"/>
                      <a:ext cx="1227899" cy="602611"/>
                    </a:xfrm>
                    <a:prstGeom prst="rect">
                      <a:avLst/>
                    </a:prstGeom>
                    <a:blipFill>
                      <a:blip r:embed="rId48"/>
                      <a:stretch>
                        <a:fillRect b="-10000"/>
                      </a:stretch>
                    </a:blipFill>
                  </p:spPr>
                  <p:txBody>
                    <a:bodyPr/>
                    <a:lstStyle/>
                    <a:p>
                      <a:r>
                        <a:rPr lang="zh-TW" altLang="en-US">
                          <a:noFill/>
                        </a:rPr>
                        <a:t> </a:t>
                      </a:r>
                    </a:p>
                  </p:txBody>
                </p:sp>
              </mc:Fallback>
            </mc:AlternateContent>
            <p:cxnSp>
              <p:nvCxnSpPr>
                <p:cNvPr id="17" name="直線箭頭接點 10">
                  <a:extLst>
                    <a:ext uri="{FF2B5EF4-FFF2-40B4-BE49-F238E27FC236}">
                      <a16:creationId xmlns:a16="http://schemas.microsoft.com/office/drawing/2014/main" id="{6159BBE8-F0DD-E946-99A9-FCF2AEDC3619}"/>
                    </a:ext>
                  </a:extLst>
                </p:cNvPr>
                <p:cNvCxnSpPr>
                  <a:cxnSpLocks/>
                </p:cNvCxnSpPr>
                <p:nvPr/>
              </p:nvCxnSpPr>
              <p:spPr>
                <a:xfrm flipV="1">
                  <a:off x="7077946" y="3494307"/>
                  <a:ext cx="1679428" cy="5233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直線箭頭接點 10">
                  <a:extLst>
                    <a:ext uri="{FF2B5EF4-FFF2-40B4-BE49-F238E27FC236}">
                      <a16:creationId xmlns:a16="http://schemas.microsoft.com/office/drawing/2014/main" id="{88ACAD99-8DF8-394C-B3AC-B34A635DD9C2}"/>
                    </a:ext>
                  </a:extLst>
                </p:cNvPr>
                <p:cNvCxnSpPr>
                  <a:cxnSpLocks/>
                </p:cNvCxnSpPr>
                <p:nvPr/>
              </p:nvCxnSpPr>
              <p:spPr>
                <a:xfrm>
                  <a:off x="8952757" y="3511241"/>
                  <a:ext cx="1656000" cy="486000"/>
                </a:xfrm>
                <a:prstGeom prst="straightConnector1">
                  <a:avLst/>
                </a:prstGeom>
                <a:ln w="38100">
                  <a:solidFill>
                    <a:schemeClr val="accent6"/>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113" name="群組 112">
                <a:extLst>
                  <a:ext uri="{FF2B5EF4-FFF2-40B4-BE49-F238E27FC236}">
                    <a16:creationId xmlns:a16="http://schemas.microsoft.com/office/drawing/2014/main" id="{EB7B3B96-EB35-B345-88F6-4768BC8918DA}"/>
                  </a:ext>
                </a:extLst>
              </p:cNvPr>
              <p:cNvGrpSpPr/>
              <p:nvPr/>
            </p:nvGrpSpPr>
            <p:grpSpPr>
              <a:xfrm>
                <a:off x="7073552" y="4067382"/>
                <a:ext cx="3524456" cy="1561501"/>
                <a:chOff x="7073552" y="4067382"/>
                <a:chExt cx="3524456" cy="1561501"/>
              </a:xfrm>
            </p:grpSpPr>
            <p:sp>
              <p:nvSpPr>
                <p:cNvPr id="22" name="橢圓 6">
                  <a:extLst>
                    <a:ext uri="{FF2B5EF4-FFF2-40B4-BE49-F238E27FC236}">
                      <a16:creationId xmlns:a16="http://schemas.microsoft.com/office/drawing/2014/main" id="{90A367F6-AE24-5148-9B9F-43E0571D1586}"/>
                    </a:ext>
                  </a:extLst>
                </p:cNvPr>
                <p:cNvSpPr>
                  <a:spLocks noChangeAspect="1"/>
                </p:cNvSpPr>
                <p:nvPr/>
              </p:nvSpPr>
              <p:spPr>
                <a:xfrm>
                  <a:off x="8278350" y="4199783"/>
                  <a:ext cx="1137384" cy="972000"/>
                </a:xfrm>
                <a:prstGeom prst="ellipse">
                  <a:avLst/>
                </a:prstGeom>
                <a:solidFill>
                  <a:schemeClr val="accent2">
                    <a:lumMod val="20000"/>
                    <a:lumOff val="80000"/>
                  </a:schemeClr>
                </a:solidFill>
                <a:ln w="28575">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zh-TW" altLang="en-US" sz="240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30" name="TextBox 67">
                      <a:extLst>
                        <a:ext uri="{FF2B5EF4-FFF2-40B4-BE49-F238E27FC236}">
                          <a16:creationId xmlns:a16="http://schemas.microsoft.com/office/drawing/2014/main" id="{7F002CE8-0E66-DA4C-8543-58DFDFEDBCCD}"/>
                        </a:ext>
                      </a:extLst>
                    </p:cNvPr>
                    <p:cNvSpPr txBox="1"/>
                    <p:nvPr/>
                  </p:nvSpPr>
                  <p:spPr>
                    <a:xfrm>
                      <a:off x="9380837" y="4273490"/>
                      <a:ext cx="742955" cy="6026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ea typeface="Times New Roman" charset="0"/>
                                    <a:cs typeface="Times New Roman" charset="0"/>
                                  </a:rPr>
                                </m:ctrlPr>
                              </m:sSubPr>
                              <m:e>
                                <m:r>
                                  <a:rPr lang="en-US" altLang="zh-TW" sz="2400" b="0" i="1" smtClean="0">
                                    <a:latin typeface="Cambria Math" charset="0"/>
                                    <a:ea typeface="Times New Roman" charset="0"/>
                                    <a:cs typeface="Times New Roman" charset="0"/>
                                  </a:rPr>
                                  <m:t>𝐸</m:t>
                                </m:r>
                              </m:e>
                              <m:sub>
                                <m:r>
                                  <a:rPr lang="en-US" altLang="zh-TW" sz="2400" i="1" smtClean="0">
                                    <a:latin typeface="Cambria Math" charset="0"/>
                                    <a:ea typeface="Times New Roman" charset="0"/>
                                    <a:cs typeface="Times New Roman" charset="0"/>
                                  </a:rPr>
                                  <m:t>𝒴</m:t>
                                </m:r>
                              </m:sub>
                            </m:sSub>
                          </m:oMath>
                        </m:oMathPara>
                      </a14:m>
                      <a:endParaRPr lang="en-US" sz="2000" dirty="0">
                        <a:latin typeface="Times New Roman" charset="0"/>
                        <a:ea typeface="Times New Roman" charset="0"/>
                        <a:cs typeface="Times New Roman" charset="0"/>
                      </a:endParaRPr>
                    </a:p>
                  </p:txBody>
                </p:sp>
              </mc:Choice>
              <mc:Fallback xmlns="">
                <p:sp>
                  <p:nvSpPr>
                    <p:cNvPr id="30" name="TextBox 67">
                      <a:extLst>
                        <a:ext uri="{FF2B5EF4-FFF2-40B4-BE49-F238E27FC236}">
                          <a16:creationId xmlns:a16="http://schemas.microsoft.com/office/drawing/2014/main" id="{7F002CE8-0E66-DA4C-8543-58DFDFEDBCCD}"/>
                        </a:ext>
                      </a:extLst>
                    </p:cNvPr>
                    <p:cNvSpPr txBox="1">
                      <a:spLocks noRot="1" noChangeAspect="1" noMove="1" noResize="1" noEditPoints="1" noAdjustHandles="1" noChangeArrowheads="1" noChangeShapeType="1" noTextEdit="1"/>
                    </p:cNvSpPr>
                    <p:nvPr/>
                  </p:nvSpPr>
                  <p:spPr>
                    <a:xfrm>
                      <a:off x="9380837" y="4273490"/>
                      <a:ext cx="742955" cy="602611"/>
                    </a:xfrm>
                    <a:prstGeom prst="rect">
                      <a:avLst/>
                    </a:prstGeom>
                    <a:blipFill>
                      <a:blip r:embed="rId49"/>
                      <a:stretch>
                        <a:fillRect b="-1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3" name="TextBox 67">
                      <a:extLst>
                        <a:ext uri="{FF2B5EF4-FFF2-40B4-BE49-F238E27FC236}">
                          <a16:creationId xmlns:a16="http://schemas.microsoft.com/office/drawing/2014/main" id="{2D5C6BDA-6D58-DF4A-AA6D-0BEFA1916120}"/>
                        </a:ext>
                      </a:extLst>
                    </p:cNvPr>
                    <p:cNvSpPr txBox="1"/>
                    <p:nvPr/>
                  </p:nvSpPr>
                  <p:spPr>
                    <a:xfrm>
                      <a:off x="8383637" y="4501249"/>
                      <a:ext cx="924274" cy="480089"/>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sSub>
                              <m:sSubPr>
                                <m:ctrlPr>
                                  <a:rPr lang="en-US" altLang="zh-TW" b="0" i="1" smtClean="0">
                                    <a:latin typeface="Cambria Math" panose="02040503050406030204" pitchFamily="18" charset="0"/>
                                    <a:ea typeface="Times New Roman" charset="0"/>
                                    <a:cs typeface="Times New Roman" charset="0"/>
                                  </a:rPr>
                                </m:ctrlPr>
                              </m:sSubPr>
                              <m:e>
                                <m:r>
                                  <a:rPr lang="en-US" altLang="zh-TW" b="0" i="1" smtClean="0">
                                    <a:latin typeface="Cambria Math" charset="0"/>
                                    <a:ea typeface="Times New Roman" charset="0"/>
                                    <a:cs typeface="Times New Roman" charset="0"/>
                                  </a:rPr>
                                  <m:t>𝑧</m:t>
                                </m:r>
                              </m:e>
                              <m:sub>
                                <m:r>
                                  <a:rPr lang="en-US" altLang="zh-TW" b="0" i="1" smtClean="0">
                                    <a:latin typeface="Cambria Math" charset="0"/>
                                    <a:ea typeface="Times New Roman" charset="0"/>
                                    <a:cs typeface="Times New Roman" charset="0"/>
                                  </a:rPr>
                                  <m:t>𝒴</m:t>
                                </m:r>
                                <m:r>
                                  <a:rPr lang="is-IS" altLang="zh-TW" b="0" i="1" smtClean="0">
                                    <a:latin typeface="Cambria Math" charset="0"/>
                                    <a:ea typeface="Times New Roman" charset="0"/>
                                    <a:cs typeface="Times New Roman" charset="0"/>
                                  </a:rPr>
                                  <m:t>→</m:t>
                                </m:r>
                                <m:r>
                                  <a:rPr lang="is-IS" altLang="zh-TW" b="0" i="1" smtClean="0">
                                    <a:latin typeface="Cambria Math" charset="0"/>
                                    <a:ea typeface="Times New Roman" charset="0"/>
                                    <a:cs typeface="Times New Roman" charset="0"/>
                                  </a:rPr>
                                  <m:t>𝒳</m:t>
                                </m:r>
                              </m:sub>
                            </m:sSub>
                          </m:oMath>
                        </m:oMathPara>
                      </a14:m>
                      <a:endParaRPr lang="en-US" i="1" dirty="0">
                        <a:latin typeface="Times New Roman" charset="0"/>
                        <a:ea typeface="Times New Roman" charset="0"/>
                        <a:cs typeface="Times New Roman" charset="0"/>
                      </a:endParaRPr>
                    </a:p>
                  </p:txBody>
                </p:sp>
              </mc:Choice>
              <mc:Fallback xmlns="">
                <p:sp>
                  <p:nvSpPr>
                    <p:cNvPr id="33" name="TextBox 67">
                      <a:extLst>
                        <a:ext uri="{FF2B5EF4-FFF2-40B4-BE49-F238E27FC236}">
                          <a16:creationId xmlns:a16="http://schemas.microsoft.com/office/drawing/2014/main" id="{2D5C6BDA-6D58-DF4A-AA6D-0BEFA1916120}"/>
                        </a:ext>
                      </a:extLst>
                    </p:cNvPr>
                    <p:cNvSpPr txBox="1">
                      <a:spLocks noRot="1" noChangeAspect="1" noMove="1" noResize="1" noEditPoints="1" noAdjustHandles="1" noChangeArrowheads="1" noChangeShapeType="1" noTextEdit="1"/>
                    </p:cNvSpPr>
                    <p:nvPr/>
                  </p:nvSpPr>
                  <p:spPr>
                    <a:xfrm>
                      <a:off x="8383637" y="4501249"/>
                      <a:ext cx="924274" cy="480089"/>
                    </a:xfrm>
                    <a:prstGeom prst="rect">
                      <a:avLst/>
                    </a:prstGeom>
                    <a:blipFill>
                      <a:blip r:embed="rId50"/>
                      <a:stretch>
                        <a:fillRect b="-312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5" name="文字方塊 19">
                      <a:extLst>
                        <a:ext uri="{FF2B5EF4-FFF2-40B4-BE49-F238E27FC236}">
                          <a16:creationId xmlns:a16="http://schemas.microsoft.com/office/drawing/2014/main" id="{ED4BD63D-B7FF-9F4C-B690-C8F2E146B6EE}"/>
                        </a:ext>
                      </a:extLst>
                    </p:cNvPr>
                    <p:cNvSpPr txBox="1"/>
                    <p:nvPr/>
                  </p:nvSpPr>
                  <p:spPr>
                    <a:xfrm>
                      <a:off x="8235766" y="5026272"/>
                      <a:ext cx="1227899" cy="602611"/>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zh-TW" sz="2400" i="1" smtClean="0">
                                    <a:latin typeface="Cambria Math" panose="02040503050406030204" pitchFamily="18" charset="0"/>
                                    <a:ea typeface="Times New Roman" charset="0"/>
                                    <a:cs typeface="Times New Roman" charset="0"/>
                                  </a:rPr>
                                </m:ctrlPr>
                              </m:sSubPr>
                              <m:e>
                                <m:r>
                                  <a:rPr kumimoji="1" lang="zh-TW" altLang="en-US" sz="2400" i="1">
                                    <a:latin typeface="Cambria Math" charset="0"/>
                                    <a:ea typeface="Times New Roman" charset="0"/>
                                    <a:cs typeface="Times New Roman" charset="0"/>
                                  </a:rPr>
                                  <m:t>𝒵</m:t>
                                </m:r>
                              </m:e>
                              <m:sub>
                                <m:r>
                                  <a:rPr kumimoji="1" lang="en-US" altLang="zh-TW" sz="2400" i="1" smtClean="0">
                                    <a:latin typeface="Cambria Math" charset="0"/>
                                    <a:ea typeface="Times New Roman" charset="0"/>
                                    <a:cs typeface="Times New Roman" charset="0"/>
                                  </a:rPr>
                                  <m:t>𝒴</m:t>
                                </m:r>
                                <m:r>
                                  <a:rPr kumimoji="1" lang="is-IS" altLang="zh-TW" sz="2400" i="1" smtClean="0">
                                    <a:latin typeface="Cambria Math" charset="0"/>
                                    <a:ea typeface="Times New Roman" charset="0"/>
                                    <a:cs typeface="Times New Roman" charset="0"/>
                                  </a:rPr>
                                  <m:t>→</m:t>
                                </m:r>
                                <m:r>
                                  <a:rPr kumimoji="1" lang="is-IS" altLang="zh-TW" sz="2400" i="1" smtClean="0">
                                    <a:latin typeface="Cambria Math" charset="0"/>
                                    <a:ea typeface="Times New Roman" charset="0"/>
                                    <a:cs typeface="Times New Roman" charset="0"/>
                                  </a:rPr>
                                  <m:t>𝒳</m:t>
                                </m:r>
                              </m:sub>
                            </m:sSub>
                          </m:oMath>
                        </m:oMathPara>
                      </a14:m>
                      <a:endParaRPr kumimoji="1" lang="zh-TW" altLang="en-US" sz="2000" dirty="0">
                        <a:latin typeface="Times New Roman" charset="0"/>
                        <a:ea typeface="Times New Roman" charset="0"/>
                        <a:cs typeface="Times New Roman" charset="0"/>
                      </a:endParaRPr>
                    </a:p>
                  </p:txBody>
                </p:sp>
              </mc:Choice>
              <mc:Fallback xmlns="">
                <p:sp>
                  <p:nvSpPr>
                    <p:cNvPr id="35" name="文字方塊 19">
                      <a:extLst>
                        <a:ext uri="{FF2B5EF4-FFF2-40B4-BE49-F238E27FC236}">
                          <a16:creationId xmlns:a16="http://schemas.microsoft.com/office/drawing/2014/main" id="{ED4BD63D-B7FF-9F4C-B690-C8F2E146B6EE}"/>
                        </a:ext>
                      </a:extLst>
                    </p:cNvPr>
                    <p:cNvSpPr txBox="1">
                      <a:spLocks noRot="1" noChangeAspect="1" noMove="1" noResize="1" noEditPoints="1" noAdjustHandles="1" noChangeArrowheads="1" noChangeShapeType="1" noTextEdit="1"/>
                    </p:cNvSpPr>
                    <p:nvPr/>
                  </p:nvSpPr>
                  <p:spPr>
                    <a:xfrm>
                      <a:off x="8235766" y="5026272"/>
                      <a:ext cx="1227899" cy="602611"/>
                    </a:xfrm>
                    <a:prstGeom prst="rect">
                      <a:avLst/>
                    </a:prstGeom>
                    <a:blipFill>
                      <a:blip r:embed="rId51"/>
                      <a:stretch>
                        <a:fillRect b="-10000"/>
                      </a:stretch>
                    </a:blipFill>
                  </p:spPr>
                  <p:txBody>
                    <a:bodyPr/>
                    <a:lstStyle/>
                    <a:p>
                      <a:r>
                        <a:rPr lang="zh-TW" altLang="en-US">
                          <a:noFill/>
                        </a:rPr>
                        <a:t> </a:t>
                      </a:r>
                    </a:p>
                  </p:txBody>
                </p:sp>
              </mc:Fallback>
            </mc:AlternateContent>
            <p:cxnSp>
              <p:nvCxnSpPr>
                <p:cNvPr id="25" name="直線箭頭接點 13">
                  <a:extLst>
                    <a:ext uri="{FF2B5EF4-FFF2-40B4-BE49-F238E27FC236}">
                      <a16:creationId xmlns:a16="http://schemas.microsoft.com/office/drawing/2014/main" id="{473A2152-85F0-6F4D-ADB5-CB34AF55966B}"/>
                    </a:ext>
                  </a:extLst>
                </p:cNvPr>
                <p:cNvCxnSpPr>
                  <a:cxnSpLocks/>
                </p:cNvCxnSpPr>
                <p:nvPr/>
              </p:nvCxnSpPr>
              <p:spPr>
                <a:xfrm flipH="1">
                  <a:off x="8942008" y="4067382"/>
                  <a:ext cx="1656000" cy="48600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3" name="橢圓 16">
                  <a:extLst>
                    <a:ext uri="{FF2B5EF4-FFF2-40B4-BE49-F238E27FC236}">
                      <a16:creationId xmlns:a16="http://schemas.microsoft.com/office/drawing/2014/main" id="{043ECD54-8679-084C-9544-49A941D2C135}"/>
                    </a:ext>
                  </a:extLst>
                </p:cNvPr>
                <p:cNvSpPr/>
                <p:nvPr/>
              </p:nvSpPr>
              <p:spPr>
                <a:xfrm>
                  <a:off x="8757042" y="4482585"/>
                  <a:ext cx="180000" cy="18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2400">
                    <a:latin typeface="Times New Roman" charset="0"/>
                    <a:ea typeface="Times New Roman" charset="0"/>
                    <a:cs typeface="Times New Roman" charset="0"/>
                  </a:endParaRPr>
                </a:p>
              </p:txBody>
            </p:sp>
            <p:cxnSp>
              <p:nvCxnSpPr>
                <p:cNvPr id="26" name="直線箭頭接點 10">
                  <a:extLst>
                    <a:ext uri="{FF2B5EF4-FFF2-40B4-BE49-F238E27FC236}">
                      <a16:creationId xmlns:a16="http://schemas.microsoft.com/office/drawing/2014/main" id="{DC6E5465-3A9C-9948-BB4D-25C391E70C50}"/>
                    </a:ext>
                  </a:extLst>
                </p:cNvPr>
                <p:cNvCxnSpPr>
                  <a:cxnSpLocks/>
                </p:cNvCxnSpPr>
                <p:nvPr/>
              </p:nvCxnSpPr>
              <p:spPr>
                <a:xfrm flipH="1" flipV="1">
                  <a:off x="7073552" y="4080652"/>
                  <a:ext cx="1656000" cy="468000"/>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67">
                      <a:extLst>
                        <a:ext uri="{FF2B5EF4-FFF2-40B4-BE49-F238E27FC236}">
                          <a16:creationId xmlns:a16="http://schemas.microsoft.com/office/drawing/2014/main" id="{744CC870-80F3-5345-BE2B-620439DA868F}"/>
                        </a:ext>
                      </a:extLst>
                    </p:cNvPr>
                    <p:cNvSpPr txBox="1"/>
                    <p:nvPr/>
                  </p:nvSpPr>
                  <p:spPr>
                    <a:xfrm>
                      <a:off x="7519637" y="4273987"/>
                      <a:ext cx="778775" cy="5622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ea typeface="Times New Roman" charset="0"/>
                                    <a:cs typeface="Times New Roman" charset="0"/>
                                  </a:rPr>
                                </m:ctrlPr>
                              </m:sSubPr>
                              <m:e>
                                <m:r>
                                  <a:rPr lang="en-US" altLang="zh-TW" sz="2400" b="0" i="1" smtClean="0">
                                    <a:latin typeface="Cambria Math" charset="0"/>
                                    <a:ea typeface="Times New Roman" charset="0"/>
                                    <a:cs typeface="Times New Roman" charset="0"/>
                                  </a:rPr>
                                  <m:t>𝐺</m:t>
                                </m:r>
                              </m:e>
                              <m:sub>
                                <m:r>
                                  <a:rPr lang="en-US" altLang="zh-TW" sz="2400" i="1" smtClean="0">
                                    <a:latin typeface="Cambria Math" charset="0"/>
                                    <a:ea typeface="Times New Roman" charset="0"/>
                                    <a:cs typeface="Times New Roman" charset="0"/>
                                  </a:rPr>
                                  <m:t>𝒳</m:t>
                                </m:r>
                              </m:sub>
                            </m:sSub>
                          </m:oMath>
                        </m:oMathPara>
                      </a14:m>
                      <a:endParaRPr lang="en-US" sz="2000" dirty="0">
                        <a:latin typeface="Times New Roman" charset="0"/>
                        <a:ea typeface="Times New Roman" charset="0"/>
                        <a:cs typeface="Times New Roman" charset="0"/>
                      </a:endParaRPr>
                    </a:p>
                  </p:txBody>
                </p:sp>
              </mc:Choice>
              <mc:Fallback xmlns="">
                <p:sp>
                  <p:nvSpPr>
                    <p:cNvPr id="32" name="TextBox 67">
                      <a:extLst>
                        <a:ext uri="{FF2B5EF4-FFF2-40B4-BE49-F238E27FC236}">
                          <a16:creationId xmlns:a16="http://schemas.microsoft.com/office/drawing/2014/main" id="{744CC870-80F3-5345-BE2B-620439DA868F}"/>
                        </a:ext>
                      </a:extLst>
                    </p:cNvPr>
                    <p:cNvSpPr txBox="1">
                      <a:spLocks noRot="1" noChangeAspect="1" noMove="1" noResize="1" noEditPoints="1" noAdjustHandles="1" noChangeArrowheads="1" noChangeShapeType="1" noTextEdit="1"/>
                    </p:cNvSpPr>
                    <p:nvPr/>
                  </p:nvSpPr>
                  <p:spPr>
                    <a:xfrm>
                      <a:off x="7519637" y="4273987"/>
                      <a:ext cx="778775" cy="562239"/>
                    </a:xfrm>
                    <a:prstGeom prst="rect">
                      <a:avLst/>
                    </a:prstGeom>
                    <a:blipFill>
                      <a:blip r:embed="rId52"/>
                      <a:stretch>
                        <a:fillRect b="-2703"/>
                      </a:stretch>
                    </a:blipFill>
                  </p:spPr>
                  <p:txBody>
                    <a:bodyPr/>
                    <a:lstStyle/>
                    <a:p>
                      <a:r>
                        <a:rPr lang="zh-TW" altLang="en-US">
                          <a:noFill/>
                        </a:rPr>
                        <a:t> </a:t>
                      </a:r>
                    </a:p>
                  </p:txBody>
                </p:sp>
              </mc:Fallback>
            </mc:AlternateContent>
          </p:grpSp>
        </p:grpSp>
        <p:sp>
          <p:nvSpPr>
            <p:cNvPr id="105" name="文字方塊 104">
              <a:extLst>
                <a:ext uri="{FF2B5EF4-FFF2-40B4-BE49-F238E27FC236}">
                  <a16:creationId xmlns:a16="http://schemas.microsoft.com/office/drawing/2014/main" id="{33A63D9D-9429-574C-86B7-418D6A1D8ADB}"/>
                </a:ext>
              </a:extLst>
            </p:cNvPr>
            <p:cNvSpPr txBox="1"/>
            <p:nvPr/>
          </p:nvSpPr>
          <p:spPr>
            <a:xfrm>
              <a:off x="6752639" y="2077988"/>
              <a:ext cx="1088760" cy="369332"/>
            </a:xfrm>
            <a:prstGeom prst="rect">
              <a:avLst/>
            </a:prstGeom>
            <a:noFill/>
          </p:spPr>
          <p:txBody>
            <a:bodyPr wrap="none" rtlCol="0">
              <a:spAutoFit/>
            </a:bodyPr>
            <a:lstStyle/>
            <a:p>
              <a:pPr algn="ctr"/>
              <a:r>
                <a:rPr kumimoji="1" lang="en-US" altLang="zh-TW" dirty="0"/>
                <a:t>Domain 1</a:t>
              </a:r>
              <a:endParaRPr kumimoji="1" lang="zh-TW" altLang="en-US" dirty="0"/>
            </a:p>
          </p:txBody>
        </p:sp>
        <p:sp>
          <p:nvSpPr>
            <p:cNvPr id="106" name="文字方塊 105">
              <a:extLst>
                <a:ext uri="{FF2B5EF4-FFF2-40B4-BE49-F238E27FC236}">
                  <a16:creationId xmlns:a16="http://schemas.microsoft.com/office/drawing/2014/main" id="{EFDBFB14-D84B-B843-A5A9-7847945261F2}"/>
                </a:ext>
              </a:extLst>
            </p:cNvPr>
            <p:cNvSpPr txBox="1"/>
            <p:nvPr/>
          </p:nvSpPr>
          <p:spPr>
            <a:xfrm>
              <a:off x="9897857" y="2077988"/>
              <a:ext cx="1088760" cy="369332"/>
            </a:xfrm>
            <a:prstGeom prst="rect">
              <a:avLst/>
            </a:prstGeom>
            <a:noFill/>
          </p:spPr>
          <p:txBody>
            <a:bodyPr wrap="none" rtlCol="0">
              <a:spAutoFit/>
            </a:bodyPr>
            <a:lstStyle/>
            <a:p>
              <a:pPr algn="ctr"/>
              <a:r>
                <a:rPr kumimoji="1" lang="en-US" altLang="zh-TW" dirty="0"/>
                <a:t>Domain 2</a:t>
              </a:r>
              <a:endParaRPr kumimoji="1" lang="zh-TW" altLang="en-US" dirty="0"/>
            </a:p>
          </p:txBody>
        </p:sp>
        <p:sp>
          <p:nvSpPr>
            <p:cNvPr id="112" name="文字方塊 111">
              <a:extLst>
                <a:ext uri="{FF2B5EF4-FFF2-40B4-BE49-F238E27FC236}">
                  <a16:creationId xmlns:a16="http://schemas.microsoft.com/office/drawing/2014/main" id="{8B313811-8D71-7446-8A9E-D1714990328F}"/>
                </a:ext>
              </a:extLst>
            </p:cNvPr>
            <p:cNvSpPr txBox="1"/>
            <p:nvPr/>
          </p:nvSpPr>
          <p:spPr>
            <a:xfrm>
              <a:off x="8148168" y="2077988"/>
              <a:ext cx="1381789" cy="369332"/>
            </a:xfrm>
            <a:prstGeom prst="rect">
              <a:avLst/>
            </a:prstGeom>
            <a:noFill/>
          </p:spPr>
          <p:txBody>
            <a:bodyPr wrap="none" rtlCol="0">
              <a:spAutoFit/>
            </a:bodyPr>
            <a:lstStyle/>
            <a:p>
              <a:pPr algn="ctr"/>
              <a:r>
                <a:rPr kumimoji="1" lang="en-US" altLang="zh-TW" dirty="0"/>
                <a:t>Latent Space</a:t>
              </a:r>
              <a:endParaRPr kumimoji="1" lang="zh-TW" altLang="en-US" dirty="0"/>
            </a:p>
          </p:txBody>
        </p:sp>
      </p:grpSp>
      <p:grpSp>
        <p:nvGrpSpPr>
          <p:cNvPr id="6" name="群組 5">
            <a:extLst>
              <a:ext uri="{FF2B5EF4-FFF2-40B4-BE49-F238E27FC236}">
                <a16:creationId xmlns:a16="http://schemas.microsoft.com/office/drawing/2014/main" id="{1F5516BF-425B-0C4E-AE73-DADEC66CA6A6}"/>
              </a:ext>
            </a:extLst>
          </p:cNvPr>
          <p:cNvGrpSpPr/>
          <p:nvPr/>
        </p:nvGrpSpPr>
        <p:grpSpPr>
          <a:xfrm>
            <a:off x="6560091" y="5001965"/>
            <a:ext cx="5419367" cy="1512026"/>
            <a:chOff x="6560091" y="5230562"/>
            <a:chExt cx="5419367" cy="1512026"/>
          </a:xfrm>
        </p:grpSpPr>
        <p:grpSp>
          <p:nvGrpSpPr>
            <p:cNvPr id="133" name="群組 132">
              <a:extLst>
                <a:ext uri="{FF2B5EF4-FFF2-40B4-BE49-F238E27FC236}">
                  <a16:creationId xmlns:a16="http://schemas.microsoft.com/office/drawing/2014/main" id="{514ACA42-1058-6E4C-B903-BD1DC4D4DB96}"/>
                </a:ext>
              </a:extLst>
            </p:cNvPr>
            <p:cNvGrpSpPr/>
            <p:nvPr/>
          </p:nvGrpSpPr>
          <p:grpSpPr>
            <a:xfrm>
              <a:off x="6560091" y="5230562"/>
              <a:ext cx="4706268" cy="1220093"/>
              <a:chOff x="6187389" y="3169532"/>
              <a:chExt cx="5557466" cy="1493192"/>
            </a:xfrm>
          </p:grpSpPr>
          <mc:AlternateContent xmlns:mc="http://schemas.openxmlformats.org/markup-compatibility/2006" xmlns:a14="http://schemas.microsoft.com/office/drawing/2010/main">
            <mc:Choice Requires="a14">
              <p:sp>
                <p:nvSpPr>
                  <p:cNvPr id="134" name="文字方塊 19">
                    <a:extLst>
                      <a:ext uri="{FF2B5EF4-FFF2-40B4-BE49-F238E27FC236}">
                        <a16:creationId xmlns:a16="http://schemas.microsoft.com/office/drawing/2014/main" id="{969804D8-2B21-1B43-B407-8833E4C57BB7}"/>
                      </a:ext>
                    </a:extLst>
                  </p:cNvPr>
                  <p:cNvSpPr txBox="1"/>
                  <p:nvPr/>
                </p:nvSpPr>
                <p:spPr>
                  <a:xfrm>
                    <a:off x="6187389" y="3400038"/>
                    <a:ext cx="622244" cy="56500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zh-TW" altLang="en-US" sz="2400" i="1" smtClean="0">
                              <a:latin typeface="Cambria Math" charset="0"/>
                              <a:ea typeface="Times New Roman" charset="0"/>
                              <a:cs typeface="Times New Roman" charset="0"/>
                            </a:rPr>
                            <m:t>𝒳</m:t>
                          </m:r>
                        </m:oMath>
                      </m:oMathPara>
                    </a14:m>
                    <a:endParaRPr kumimoji="1" lang="zh-TW" altLang="en-US" sz="2400" i="1" dirty="0">
                      <a:latin typeface="Times New Roman" charset="0"/>
                      <a:ea typeface="Times New Roman" charset="0"/>
                      <a:cs typeface="Times New Roman" charset="0"/>
                    </a:endParaRPr>
                  </a:p>
                </p:txBody>
              </p:sp>
            </mc:Choice>
            <mc:Fallback xmlns="">
              <p:sp>
                <p:nvSpPr>
                  <p:cNvPr id="134" name="文字方塊 19">
                    <a:extLst>
                      <a:ext uri="{FF2B5EF4-FFF2-40B4-BE49-F238E27FC236}">
                        <a16:creationId xmlns:a16="http://schemas.microsoft.com/office/drawing/2014/main" id="{969804D8-2B21-1B43-B407-8833E4C57BB7}"/>
                      </a:ext>
                    </a:extLst>
                  </p:cNvPr>
                  <p:cNvSpPr txBox="1">
                    <a:spLocks noRot="1" noChangeAspect="1" noMove="1" noResize="1" noEditPoints="1" noAdjustHandles="1" noChangeArrowheads="1" noChangeShapeType="1" noTextEdit="1"/>
                  </p:cNvSpPr>
                  <p:nvPr/>
                </p:nvSpPr>
                <p:spPr>
                  <a:xfrm>
                    <a:off x="6187389" y="3400038"/>
                    <a:ext cx="622244" cy="565001"/>
                  </a:xfrm>
                  <a:prstGeom prst="rect">
                    <a:avLst/>
                  </a:prstGeom>
                  <a:blipFill>
                    <a:blip r:embed="rId53"/>
                    <a:stretch>
                      <a:fillRect/>
                    </a:stretch>
                  </a:blipFill>
                </p:spPr>
                <p:txBody>
                  <a:bodyPr/>
                  <a:lstStyle/>
                  <a:p>
                    <a:r>
                      <a:rPr lang="zh-TW" altLang="en-US">
                        <a:noFill/>
                      </a:rPr>
                      <a:t> </a:t>
                    </a:r>
                  </a:p>
                </p:txBody>
              </p:sp>
            </mc:Fallback>
          </mc:AlternateContent>
          <p:sp>
            <p:nvSpPr>
              <p:cNvPr id="135" name="橢圓 6">
                <a:extLst>
                  <a:ext uri="{FF2B5EF4-FFF2-40B4-BE49-F238E27FC236}">
                    <a16:creationId xmlns:a16="http://schemas.microsoft.com/office/drawing/2014/main" id="{DC129FF1-DE3B-6644-85A7-2689FF89BE85}"/>
                  </a:ext>
                </a:extLst>
              </p:cNvPr>
              <p:cNvSpPr>
                <a:spLocks noChangeAspect="1"/>
              </p:cNvSpPr>
              <p:nvPr/>
            </p:nvSpPr>
            <p:spPr>
              <a:xfrm>
                <a:off x="8362798" y="3690724"/>
                <a:ext cx="1137384" cy="972000"/>
              </a:xfrm>
              <a:prstGeom prst="ellipse">
                <a:avLst/>
              </a:prstGeom>
              <a:solidFill>
                <a:schemeClr val="accent4">
                  <a:lumMod val="20000"/>
                  <a:lumOff val="80000"/>
                </a:schemeClr>
              </a:solidFill>
              <a:ln w="28575">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zh-TW" altLang="en-US" sz="2400">
                  <a:latin typeface="Times New Roman" charset="0"/>
                  <a:ea typeface="Times New Roman" charset="0"/>
                  <a:cs typeface="Times New Roman" charset="0"/>
                </a:endParaRPr>
              </a:p>
            </p:txBody>
          </p:sp>
          <p:sp>
            <p:nvSpPr>
              <p:cNvPr id="136" name="橢圓 4">
                <a:extLst>
                  <a:ext uri="{FF2B5EF4-FFF2-40B4-BE49-F238E27FC236}">
                    <a16:creationId xmlns:a16="http://schemas.microsoft.com/office/drawing/2014/main" id="{EE90FC30-6D85-0347-8489-E4A8106112AA}"/>
                  </a:ext>
                </a:extLst>
              </p:cNvPr>
              <p:cNvSpPr>
                <a:spLocks noChangeAspect="1"/>
              </p:cNvSpPr>
              <p:nvPr/>
            </p:nvSpPr>
            <p:spPr>
              <a:xfrm>
                <a:off x="6501596" y="3689727"/>
                <a:ext cx="1137384" cy="972000"/>
              </a:xfrm>
              <a:prstGeom prst="ellipse">
                <a:avLst/>
              </a:prstGeom>
              <a:solidFill>
                <a:schemeClr val="accent1">
                  <a:lumMod val="20000"/>
                  <a:lumOff val="80000"/>
                </a:schemeClr>
              </a:solidFill>
              <a:ln w="28575">
                <a:solidFill>
                  <a:schemeClr val="accent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TW" altLang="en-US" sz="2400">
                  <a:latin typeface="Times New Roman" charset="0"/>
                  <a:ea typeface="Times New Roman" charset="0"/>
                  <a:cs typeface="Times New Roman" charset="0"/>
                </a:endParaRPr>
              </a:p>
            </p:txBody>
          </p:sp>
          <p:sp>
            <p:nvSpPr>
              <p:cNvPr id="137" name="橢圓 5">
                <a:extLst>
                  <a:ext uri="{FF2B5EF4-FFF2-40B4-BE49-F238E27FC236}">
                    <a16:creationId xmlns:a16="http://schemas.microsoft.com/office/drawing/2014/main" id="{E6A768AA-85E9-3746-9DB6-A24552422E13}"/>
                  </a:ext>
                </a:extLst>
              </p:cNvPr>
              <p:cNvSpPr>
                <a:spLocks noChangeAspect="1"/>
              </p:cNvSpPr>
              <p:nvPr/>
            </p:nvSpPr>
            <p:spPr>
              <a:xfrm>
                <a:off x="10222203" y="3646315"/>
                <a:ext cx="1137384" cy="972000"/>
              </a:xfrm>
              <a:prstGeom prst="ellipse">
                <a:avLst/>
              </a:prstGeom>
              <a:solidFill>
                <a:schemeClr val="accent6">
                  <a:lumMod val="20000"/>
                  <a:lumOff val="80000"/>
                </a:schemeClr>
              </a:solidFill>
              <a:ln w="28575">
                <a:solidFill>
                  <a:schemeClr val="accent6">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TW" altLang="en-US" sz="2400">
                  <a:latin typeface="Times New Roman" charset="0"/>
                  <a:ea typeface="Times New Roman" charset="0"/>
                  <a:cs typeface="Times New Roman" charset="0"/>
                </a:endParaRPr>
              </a:p>
            </p:txBody>
          </p:sp>
          <p:sp>
            <p:nvSpPr>
              <p:cNvPr id="138" name="橢圓 7">
                <a:extLst>
                  <a:ext uri="{FF2B5EF4-FFF2-40B4-BE49-F238E27FC236}">
                    <a16:creationId xmlns:a16="http://schemas.microsoft.com/office/drawing/2014/main" id="{A289B56C-FF5E-7A49-B92F-05A8E68B27E3}"/>
                  </a:ext>
                </a:extLst>
              </p:cNvPr>
              <p:cNvSpPr/>
              <p:nvPr/>
            </p:nvSpPr>
            <p:spPr>
              <a:xfrm>
                <a:off x="6980288" y="3975123"/>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2400">
                  <a:latin typeface="Times New Roman" charset="0"/>
                  <a:ea typeface="Times New Roman" charset="0"/>
                  <a:cs typeface="Times New Roman" charset="0"/>
                </a:endParaRPr>
              </a:p>
            </p:txBody>
          </p:sp>
          <p:cxnSp>
            <p:nvCxnSpPr>
              <p:cNvPr id="139" name="直線箭頭接點 10">
                <a:extLst>
                  <a:ext uri="{FF2B5EF4-FFF2-40B4-BE49-F238E27FC236}">
                    <a16:creationId xmlns:a16="http://schemas.microsoft.com/office/drawing/2014/main" id="{BA24C73D-838B-0143-BE9E-60523A3D19EE}"/>
                  </a:ext>
                </a:extLst>
              </p:cNvPr>
              <p:cNvCxnSpPr>
                <a:cxnSpLocks/>
              </p:cNvCxnSpPr>
              <p:nvPr/>
            </p:nvCxnSpPr>
            <p:spPr>
              <a:xfrm>
                <a:off x="7178374" y="4025524"/>
                <a:ext cx="16560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0" name="橢圓 12">
                <a:extLst>
                  <a:ext uri="{FF2B5EF4-FFF2-40B4-BE49-F238E27FC236}">
                    <a16:creationId xmlns:a16="http://schemas.microsoft.com/office/drawing/2014/main" id="{C7F8D6F8-8352-A947-A759-0BA9EFF2CA17}"/>
                  </a:ext>
                </a:extLst>
              </p:cNvPr>
              <p:cNvSpPr/>
              <p:nvPr/>
            </p:nvSpPr>
            <p:spPr>
              <a:xfrm>
                <a:off x="10700895" y="3975123"/>
                <a:ext cx="180000" cy="18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2400">
                  <a:latin typeface="Times New Roman" charset="0"/>
                  <a:ea typeface="Times New Roman" charset="0"/>
                  <a:cs typeface="Times New Roman" charset="0"/>
                </a:endParaRPr>
              </a:p>
            </p:txBody>
          </p:sp>
          <p:sp>
            <p:nvSpPr>
              <p:cNvPr id="141" name="橢圓 16">
                <a:extLst>
                  <a:ext uri="{FF2B5EF4-FFF2-40B4-BE49-F238E27FC236}">
                    <a16:creationId xmlns:a16="http://schemas.microsoft.com/office/drawing/2014/main" id="{E7B9B5C1-65B1-F543-9655-1A80D3E650BC}"/>
                  </a:ext>
                </a:extLst>
              </p:cNvPr>
              <p:cNvSpPr/>
              <p:nvPr/>
            </p:nvSpPr>
            <p:spPr>
              <a:xfrm>
                <a:off x="8841490" y="3975123"/>
                <a:ext cx="180000" cy="180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2400">
                  <a:latin typeface="Times New Roman" charset="0"/>
                  <a:ea typeface="Times New Roman" charset="0"/>
                  <a:cs typeface="Times New Roman" charset="0"/>
                </a:endParaRPr>
              </a:p>
            </p:txBody>
          </p:sp>
          <p:cxnSp>
            <p:nvCxnSpPr>
              <p:cNvPr id="142" name="直線箭頭接點 13">
                <a:extLst>
                  <a:ext uri="{FF2B5EF4-FFF2-40B4-BE49-F238E27FC236}">
                    <a16:creationId xmlns:a16="http://schemas.microsoft.com/office/drawing/2014/main" id="{618E964F-103A-A74D-9C8B-F0E98CFB2378}"/>
                  </a:ext>
                </a:extLst>
              </p:cNvPr>
              <p:cNvCxnSpPr>
                <a:cxnSpLocks/>
              </p:cNvCxnSpPr>
              <p:nvPr/>
            </p:nvCxnSpPr>
            <p:spPr>
              <a:xfrm rot="10800000" flipH="1">
                <a:off x="9057792" y="4026958"/>
                <a:ext cx="1620000" cy="0"/>
              </a:xfrm>
              <a:prstGeom prst="straightConnector1">
                <a:avLst/>
              </a:prstGeom>
              <a:ln w="38100">
                <a:solidFill>
                  <a:schemeClr val="accent6"/>
                </a:solidFill>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3" name="TextBox 67">
                    <a:extLst>
                      <a:ext uri="{FF2B5EF4-FFF2-40B4-BE49-F238E27FC236}">
                        <a16:creationId xmlns:a16="http://schemas.microsoft.com/office/drawing/2014/main" id="{334F1ABC-6899-8643-B85F-789C30441FB4}"/>
                      </a:ext>
                    </a:extLst>
                  </p:cNvPr>
                  <p:cNvSpPr txBox="1"/>
                  <p:nvPr/>
                </p:nvSpPr>
                <p:spPr>
                  <a:xfrm>
                    <a:off x="7601403" y="3429924"/>
                    <a:ext cx="759672" cy="56500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ea typeface="Times New Roman" charset="0"/>
                                  <a:cs typeface="Times New Roman" charset="0"/>
                                </a:rPr>
                              </m:ctrlPr>
                            </m:sSubPr>
                            <m:e>
                              <m:r>
                                <a:rPr lang="en-US" altLang="zh-TW" sz="2400" b="0" i="1" smtClean="0">
                                  <a:latin typeface="Cambria Math" charset="0"/>
                                  <a:ea typeface="Times New Roman" charset="0"/>
                                  <a:cs typeface="Times New Roman" charset="0"/>
                                </a:rPr>
                                <m:t>𝐸</m:t>
                              </m:r>
                            </m:e>
                            <m:sub>
                              <m:r>
                                <a:rPr lang="en-US" altLang="zh-TW" sz="2400" i="1" smtClean="0">
                                  <a:latin typeface="Cambria Math" charset="0"/>
                                  <a:ea typeface="Times New Roman" charset="0"/>
                                  <a:cs typeface="Times New Roman" charset="0"/>
                                </a:rPr>
                                <m:t>𝒳</m:t>
                              </m:r>
                            </m:sub>
                          </m:sSub>
                        </m:oMath>
                      </m:oMathPara>
                    </a14:m>
                    <a:endParaRPr lang="en-US" sz="2400" dirty="0">
                      <a:latin typeface="Times New Roman" charset="0"/>
                      <a:ea typeface="Times New Roman" charset="0"/>
                      <a:cs typeface="Times New Roman" charset="0"/>
                    </a:endParaRPr>
                  </a:p>
                </p:txBody>
              </p:sp>
            </mc:Choice>
            <mc:Fallback xmlns="">
              <p:sp>
                <p:nvSpPr>
                  <p:cNvPr id="143" name="TextBox 67">
                    <a:extLst>
                      <a:ext uri="{FF2B5EF4-FFF2-40B4-BE49-F238E27FC236}">
                        <a16:creationId xmlns:a16="http://schemas.microsoft.com/office/drawing/2014/main" id="{334F1ABC-6899-8643-B85F-789C30441FB4}"/>
                      </a:ext>
                    </a:extLst>
                  </p:cNvPr>
                  <p:cNvSpPr txBox="1">
                    <a:spLocks noRot="1" noChangeAspect="1" noMove="1" noResize="1" noEditPoints="1" noAdjustHandles="1" noChangeArrowheads="1" noChangeShapeType="1" noTextEdit="1"/>
                  </p:cNvSpPr>
                  <p:nvPr/>
                </p:nvSpPr>
                <p:spPr>
                  <a:xfrm>
                    <a:off x="7601403" y="3429924"/>
                    <a:ext cx="759672" cy="565001"/>
                  </a:xfrm>
                  <a:prstGeom prst="rect">
                    <a:avLst/>
                  </a:prstGeom>
                  <a:blipFill>
                    <a:blip r:embed="rId54"/>
                    <a:stretch>
                      <a:fillRect b="-270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4" name="TextBox 67">
                    <a:extLst>
                      <a:ext uri="{FF2B5EF4-FFF2-40B4-BE49-F238E27FC236}">
                        <a16:creationId xmlns:a16="http://schemas.microsoft.com/office/drawing/2014/main" id="{C95C8634-F156-6F40-B871-8715C3F50063}"/>
                      </a:ext>
                    </a:extLst>
                  </p:cNvPr>
                  <p:cNvSpPr txBox="1"/>
                  <p:nvPr/>
                </p:nvSpPr>
                <p:spPr>
                  <a:xfrm>
                    <a:off x="9462602" y="4036322"/>
                    <a:ext cx="734987" cy="60557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ea typeface="Times New Roman" charset="0"/>
                                  <a:cs typeface="Times New Roman" charset="0"/>
                                </a:rPr>
                              </m:ctrlPr>
                            </m:sSubPr>
                            <m:e>
                              <m:r>
                                <a:rPr lang="en-US" altLang="zh-TW" sz="2400" b="0" i="1" smtClean="0">
                                  <a:latin typeface="Cambria Math" charset="0"/>
                                  <a:ea typeface="Times New Roman" charset="0"/>
                                  <a:cs typeface="Times New Roman" charset="0"/>
                                </a:rPr>
                                <m:t>𝐸</m:t>
                              </m:r>
                            </m:e>
                            <m:sub>
                              <m:r>
                                <a:rPr lang="en-US" altLang="zh-TW" sz="2400" i="1" smtClean="0">
                                  <a:latin typeface="Cambria Math" charset="0"/>
                                  <a:ea typeface="Times New Roman" charset="0"/>
                                  <a:cs typeface="Times New Roman" charset="0"/>
                                </a:rPr>
                                <m:t>𝒴</m:t>
                              </m:r>
                            </m:sub>
                          </m:sSub>
                        </m:oMath>
                      </m:oMathPara>
                    </a14:m>
                    <a:endParaRPr lang="en-US" sz="2400" dirty="0">
                      <a:latin typeface="Times New Roman" charset="0"/>
                      <a:ea typeface="Times New Roman" charset="0"/>
                      <a:cs typeface="Times New Roman" charset="0"/>
                    </a:endParaRPr>
                  </a:p>
                </p:txBody>
              </p:sp>
            </mc:Choice>
            <mc:Fallback xmlns="">
              <p:sp>
                <p:nvSpPr>
                  <p:cNvPr id="144" name="TextBox 67">
                    <a:extLst>
                      <a:ext uri="{FF2B5EF4-FFF2-40B4-BE49-F238E27FC236}">
                        <a16:creationId xmlns:a16="http://schemas.microsoft.com/office/drawing/2014/main" id="{C95C8634-F156-6F40-B871-8715C3F50063}"/>
                      </a:ext>
                    </a:extLst>
                  </p:cNvPr>
                  <p:cNvSpPr txBox="1">
                    <a:spLocks noRot="1" noChangeAspect="1" noMove="1" noResize="1" noEditPoints="1" noAdjustHandles="1" noChangeArrowheads="1" noChangeShapeType="1" noTextEdit="1"/>
                  </p:cNvSpPr>
                  <p:nvPr/>
                </p:nvSpPr>
                <p:spPr>
                  <a:xfrm>
                    <a:off x="9462602" y="4036322"/>
                    <a:ext cx="734987" cy="605572"/>
                  </a:xfrm>
                  <a:prstGeom prst="rect">
                    <a:avLst/>
                  </a:prstGeom>
                  <a:blipFill>
                    <a:blip r:embed="rId55"/>
                    <a:stretch>
                      <a:fillRect b="-1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5" name="TextBox 67">
                    <a:extLst>
                      <a:ext uri="{FF2B5EF4-FFF2-40B4-BE49-F238E27FC236}">
                        <a16:creationId xmlns:a16="http://schemas.microsoft.com/office/drawing/2014/main" id="{BB259A42-1434-7B4D-B6EE-563E2A7B8D8B}"/>
                      </a:ext>
                    </a:extLst>
                  </p:cNvPr>
                  <p:cNvSpPr txBox="1"/>
                  <p:nvPr/>
                </p:nvSpPr>
                <p:spPr>
                  <a:xfrm>
                    <a:off x="9462602" y="3431524"/>
                    <a:ext cx="745740" cy="60557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ea typeface="Times New Roman" charset="0"/>
                                  <a:cs typeface="Times New Roman" charset="0"/>
                                </a:rPr>
                              </m:ctrlPr>
                            </m:sSubPr>
                            <m:e>
                              <m:r>
                                <a:rPr lang="en-US" altLang="zh-TW" sz="2400" b="0" i="1" smtClean="0">
                                  <a:latin typeface="Cambria Math" charset="0"/>
                                  <a:ea typeface="Times New Roman" charset="0"/>
                                  <a:cs typeface="Times New Roman" charset="0"/>
                                </a:rPr>
                                <m:t>𝐺</m:t>
                              </m:r>
                            </m:e>
                            <m:sub>
                              <m:r>
                                <a:rPr lang="en-US" altLang="zh-TW" sz="2400" i="1" smtClean="0">
                                  <a:latin typeface="Cambria Math" charset="0"/>
                                  <a:ea typeface="Times New Roman" charset="0"/>
                                  <a:cs typeface="Times New Roman" charset="0"/>
                                </a:rPr>
                                <m:t>𝒴</m:t>
                              </m:r>
                            </m:sub>
                          </m:sSub>
                        </m:oMath>
                      </m:oMathPara>
                    </a14:m>
                    <a:endParaRPr lang="en-US" sz="2400" dirty="0">
                      <a:latin typeface="Times New Roman" charset="0"/>
                      <a:ea typeface="Times New Roman" charset="0"/>
                      <a:cs typeface="Times New Roman" charset="0"/>
                    </a:endParaRPr>
                  </a:p>
                </p:txBody>
              </p:sp>
            </mc:Choice>
            <mc:Fallback xmlns="">
              <p:sp>
                <p:nvSpPr>
                  <p:cNvPr id="145" name="TextBox 67">
                    <a:extLst>
                      <a:ext uri="{FF2B5EF4-FFF2-40B4-BE49-F238E27FC236}">
                        <a16:creationId xmlns:a16="http://schemas.microsoft.com/office/drawing/2014/main" id="{BB259A42-1434-7B4D-B6EE-563E2A7B8D8B}"/>
                      </a:ext>
                    </a:extLst>
                  </p:cNvPr>
                  <p:cNvSpPr txBox="1">
                    <a:spLocks noRot="1" noChangeAspect="1" noMove="1" noResize="1" noEditPoints="1" noAdjustHandles="1" noChangeArrowheads="1" noChangeShapeType="1" noTextEdit="1"/>
                  </p:cNvSpPr>
                  <p:nvPr/>
                </p:nvSpPr>
                <p:spPr>
                  <a:xfrm>
                    <a:off x="9462602" y="3431524"/>
                    <a:ext cx="745740" cy="605572"/>
                  </a:xfrm>
                  <a:prstGeom prst="rect">
                    <a:avLst/>
                  </a:prstGeom>
                  <a:blipFill>
                    <a:blip r:embed="rId56"/>
                    <a:stretch>
                      <a:fillRect b="-1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6" name="TextBox 67">
                    <a:extLst>
                      <a:ext uri="{FF2B5EF4-FFF2-40B4-BE49-F238E27FC236}">
                        <a16:creationId xmlns:a16="http://schemas.microsoft.com/office/drawing/2014/main" id="{F520898C-8B4D-094A-83DF-967DCC158938}"/>
                      </a:ext>
                    </a:extLst>
                  </p:cNvPr>
                  <p:cNvSpPr txBox="1"/>
                  <p:nvPr/>
                </p:nvSpPr>
                <p:spPr>
                  <a:xfrm>
                    <a:off x="7601403" y="4035985"/>
                    <a:ext cx="770423" cy="56500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ea typeface="Times New Roman" charset="0"/>
                                  <a:cs typeface="Times New Roman" charset="0"/>
                                </a:rPr>
                              </m:ctrlPr>
                            </m:sSubPr>
                            <m:e>
                              <m:r>
                                <a:rPr lang="en-US" altLang="zh-TW" sz="2400" b="0" i="1" smtClean="0">
                                  <a:latin typeface="Cambria Math" charset="0"/>
                                  <a:ea typeface="Times New Roman" charset="0"/>
                                  <a:cs typeface="Times New Roman" charset="0"/>
                                </a:rPr>
                                <m:t>𝐺</m:t>
                              </m:r>
                            </m:e>
                            <m:sub>
                              <m:r>
                                <a:rPr lang="en-US" altLang="zh-TW" sz="2400" i="1" smtClean="0">
                                  <a:latin typeface="Cambria Math" charset="0"/>
                                  <a:ea typeface="Times New Roman" charset="0"/>
                                  <a:cs typeface="Times New Roman" charset="0"/>
                                </a:rPr>
                                <m:t>𝒳</m:t>
                              </m:r>
                            </m:sub>
                          </m:sSub>
                        </m:oMath>
                      </m:oMathPara>
                    </a14:m>
                    <a:endParaRPr lang="en-US" sz="2400" dirty="0">
                      <a:latin typeface="Times New Roman" charset="0"/>
                      <a:ea typeface="Times New Roman" charset="0"/>
                      <a:cs typeface="Times New Roman" charset="0"/>
                    </a:endParaRPr>
                  </a:p>
                </p:txBody>
              </p:sp>
            </mc:Choice>
            <mc:Fallback xmlns="">
              <p:sp>
                <p:nvSpPr>
                  <p:cNvPr id="146" name="TextBox 67">
                    <a:extLst>
                      <a:ext uri="{FF2B5EF4-FFF2-40B4-BE49-F238E27FC236}">
                        <a16:creationId xmlns:a16="http://schemas.microsoft.com/office/drawing/2014/main" id="{F520898C-8B4D-094A-83DF-967DCC158938}"/>
                      </a:ext>
                    </a:extLst>
                  </p:cNvPr>
                  <p:cNvSpPr txBox="1">
                    <a:spLocks noRot="1" noChangeAspect="1" noMove="1" noResize="1" noEditPoints="1" noAdjustHandles="1" noChangeArrowheads="1" noChangeShapeType="1" noTextEdit="1"/>
                  </p:cNvSpPr>
                  <p:nvPr/>
                </p:nvSpPr>
                <p:spPr>
                  <a:xfrm>
                    <a:off x="7601403" y="4035985"/>
                    <a:ext cx="770423" cy="565001"/>
                  </a:xfrm>
                  <a:prstGeom prst="rect">
                    <a:avLst/>
                  </a:prstGeom>
                  <a:blipFill>
                    <a:blip r:embed="rId57"/>
                    <a:stretch>
                      <a:fillRect b="-270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7" name="TextBox 67">
                    <a:extLst>
                      <a:ext uri="{FF2B5EF4-FFF2-40B4-BE49-F238E27FC236}">
                        <a16:creationId xmlns:a16="http://schemas.microsoft.com/office/drawing/2014/main" id="{B96F49C6-1D9C-8646-88F4-0A38DF752D85}"/>
                      </a:ext>
                    </a:extLst>
                  </p:cNvPr>
                  <p:cNvSpPr txBox="1"/>
                  <p:nvPr/>
                </p:nvSpPr>
                <p:spPr>
                  <a:xfrm>
                    <a:off x="8704632" y="4073000"/>
                    <a:ext cx="444688" cy="4896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ea typeface="Times New Roman" charset="0"/>
                              <a:cs typeface="Times New Roman" charset="0"/>
                            </a:rPr>
                            <m:t>𝑧</m:t>
                          </m:r>
                        </m:oMath>
                      </m:oMathPara>
                    </a14:m>
                    <a:endParaRPr lang="en-US" sz="2000" i="1" dirty="0">
                      <a:latin typeface="Times New Roman" charset="0"/>
                      <a:ea typeface="Times New Roman" charset="0"/>
                      <a:cs typeface="Times New Roman" charset="0"/>
                    </a:endParaRPr>
                  </a:p>
                </p:txBody>
              </p:sp>
            </mc:Choice>
            <mc:Fallback xmlns="">
              <p:sp>
                <p:nvSpPr>
                  <p:cNvPr id="147" name="TextBox 67">
                    <a:extLst>
                      <a:ext uri="{FF2B5EF4-FFF2-40B4-BE49-F238E27FC236}">
                        <a16:creationId xmlns:a16="http://schemas.microsoft.com/office/drawing/2014/main" id="{B96F49C6-1D9C-8646-88F4-0A38DF752D85}"/>
                      </a:ext>
                    </a:extLst>
                  </p:cNvPr>
                  <p:cNvSpPr txBox="1">
                    <a:spLocks noRot="1" noChangeAspect="1" noMove="1" noResize="1" noEditPoints="1" noAdjustHandles="1" noChangeArrowheads="1" noChangeShapeType="1" noTextEdit="1"/>
                  </p:cNvSpPr>
                  <p:nvPr/>
                </p:nvSpPr>
                <p:spPr>
                  <a:xfrm>
                    <a:off x="8704632" y="4073000"/>
                    <a:ext cx="444688" cy="489668"/>
                  </a:xfrm>
                  <a:prstGeom prst="rect">
                    <a:avLst/>
                  </a:prstGeom>
                  <a:blipFill>
                    <a:blip r:embed="rId58"/>
                    <a:stretch>
                      <a:fillRect/>
                    </a:stretch>
                  </a:blipFill>
                </p:spPr>
                <p:txBody>
                  <a:bodyPr/>
                  <a:lstStyle/>
                  <a:p>
                    <a:r>
                      <a:rPr lang="zh-TW" altLang="en-US">
                        <a:noFill/>
                      </a:rPr>
                      <a:t> </a:t>
                    </a:r>
                  </a:p>
                </p:txBody>
              </p:sp>
            </mc:Fallback>
          </mc:AlternateContent>
          <p:cxnSp>
            <p:nvCxnSpPr>
              <p:cNvPr id="148" name="直線箭頭接點 10">
                <a:extLst>
                  <a:ext uri="{FF2B5EF4-FFF2-40B4-BE49-F238E27FC236}">
                    <a16:creationId xmlns:a16="http://schemas.microsoft.com/office/drawing/2014/main" id="{D2CCD9CA-0B21-C34A-A3DD-0E6738B8CA2D}"/>
                  </a:ext>
                </a:extLst>
              </p:cNvPr>
              <p:cNvCxnSpPr>
                <a:cxnSpLocks/>
              </p:cNvCxnSpPr>
              <p:nvPr/>
            </p:nvCxnSpPr>
            <p:spPr>
              <a:xfrm rot="10800000">
                <a:off x="7154838" y="4108324"/>
                <a:ext cx="1656000" cy="0"/>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9" name="直線箭頭接點 13">
                <a:extLst>
                  <a:ext uri="{FF2B5EF4-FFF2-40B4-BE49-F238E27FC236}">
                    <a16:creationId xmlns:a16="http://schemas.microsoft.com/office/drawing/2014/main" id="{1B4996AA-2FFD-5843-80BD-4A1CC7232A34}"/>
                  </a:ext>
                </a:extLst>
              </p:cNvPr>
              <p:cNvCxnSpPr>
                <a:cxnSpLocks/>
              </p:cNvCxnSpPr>
              <p:nvPr/>
            </p:nvCxnSpPr>
            <p:spPr>
              <a:xfrm flipH="1">
                <a:off x="9039937" y="4107834"/>
                <a:ext cx="1620000" cy="0"/>
              </a:xfrm>
              <a:prstGeom prst="straightConnector1">
                <a:avLst/>
              </a:prstGeom>
              <a:ln w="38100">
                <a:solidFill>
                  <a:schemeClr val="accent6"/>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0" name="文字方塊 19">
                    <a:extLst>
                      <a:ext uri="{FF2B5EF4-FFF2-40B4-BE49-F238E27FC236}">
                        <a16:creationId xmlns:a16="http://schemas.microsoft.com/office/drawing/2014/main" id="{ED5AA412-668D-424B-A452-E5265FB084BD}"/>
                      </a:ext>
                    </a:extLst>
                  </p:cNvPr>
                  <p:cNvSpPr txBox="1"/>
                  <p:nvPr/>
                </p:nvSpPr>
                <p:spPr>
                  <a:xfrm>
                    <a:off x="8698245" y="3169532"/>
                    <a:ext cx="573028" cy="565001"/>
                  </a:xfrm>
                  <a:prstGeom prst="rect">
                    <a:avLst/>
                  </a:prstGeom>
                  <a:noFill/>
                </p:spPr>
                <p:txBody>
                  <a:bodyPr wrap="none" rtlCol="0">
                    <a:spAutoFit/>
                  </a:bodyPr>
                  <a:lstStyle/>
                  <a:p>
                    <a:pPr algn="ctr"/>
                    <a14:m>
                      <m:oMathPara xmlns:m="http://schemas.openxmlformats.org/officeDocument/2006/math">
                        <m:oMathParaPr>
                          <m:jc m:val="center"/>
                        </m:oMathParaPr>
                        <m:oMath xmlns:m="http://schemas.openxmlformats.org/officeDocument/2006/math">
                          <m:r>
                            <a:rPr kumimoji="1" lang="zh-TW" altLang="en-US" sz="2400" i="1" smtClean="0">
                              <a:latin typeface="Cambria Math" charset="0"/>
                              <a:ea typeface="Times New Roman" charset="0"/>
                              <a:cs typeface="Times New Roman" charset="0"/>
                            </a:rPr>
                            <m:t>𝒵</m:t>
                          </m:r>
                        </m:oMath>
                      </m:oMathPara>
                    </a14:m>
                    <a:endParaRPr kumimoji="1" lang="zh-TW" altLang="en-US" sz="2400" dirty="0">
                      <a:latin typeface="Times New Roman" charset="0"/>
                      <a:ea typeface="Times New Roman" charset="0"/>
                      <a:cs typeface="Times New Roman" charset="0"/>
                    </a:endParaRPr>
                  </a:p>
                </p:txBody>
              </p:sp>
            </mc:Choice>
            <mc:Fallback xmlns="">
              <p:sp>
                <p:nvSpPr>
                  <p:cNvPr id="150" name="文字方塊 19">
                    <a:extLst>
                      <a:ext uri="{FF2B5EF4-FFF2-40B4-BE49-F238E27FC236}">
                        <a16:creationId xmlns:a16="http://schemas.microsoft.com/office/drawing/2014/main" id="{ED5AA412-668D-424B-A452-E5265FB084BD}"/>
                      </a:ext>
                    </a:extLst>
                  </p:cNvPr>
                  <p:cNvSpPr txBox="1">
                    <a:spLocks noRot="1" noChangeAspect="1" noMove="1" noResize="1" noEditPoints="1" noAdjustHandles="1" noChangeArrowheads="1" noChangeShapeType="1" noTextEdit="1"/>
                  </p:cNvSpPr>
                  <p:nvPr/>
                </p:nvSpPr>
                <p:spPr>
                  <a:xfrm>
                    <a:off x="8698245" y="3169532"/>
                    <a:ext cx="573028" cy="565001"/>
                  </a:xfrm>
                  <a:prstGeom prst="rect">
                    <a:avLst/>
                  </a:prstGeom>
                  <a:blipFill>
                    <a:blip r:embed="rId59"/>
                    <a:stretch>
                      <a:fillRect l="-263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1" name="TextBox 67">
                    <a:extLst>
                      <a:ext uri="{FF2B5EF4-FFF2-40B4-BE49-F238E27FC236}">
                        <a16:creationId xmlns:a16="http://schemas.microsoft.com/office/drawing/2014/main" id="{E05BA960-EBA8-434D-A6F8-6A170C0282B8}"/>
                      </a:ext>
                    </a:extLst>
                  </p:cNvPr>
                  <p:cNvSpPr txBox="1"/>
                  <p:nvPr/>
                </p:nvSpPr>
                <p:spPr>
                  <a:xfrm>
                    <a:off x="6832242" y="3976747"/>
                    <a:ext cx="463844" cy="4896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charset="0"/>
                              <a:ea typeface="Times New Roman" charset="0"/>
                              <a:cs typeface="Times New Roman" charset="0"/>
                            </a:rPr>
                            <m:t>𝑥</m:t>
                          </m:r>
                        </m:oMath>
                      </m:oMathPara>
                    </a14:m>
                    <a:endParaRPr lang="en-US" sz="2000" i="1" dirty="0">
                      <a:latin typeface="Times New Roman" charset="0"/>
                      <a:ea typeface="Times New Roman" charset="0"/>
                      <a:cs typeface="Times New Roman" charset="0"/>
                    </a:endParaRPr>
                  </a:p>
                </p:txBody>
              </p:sp>
            </mc:Choice>
            <mc:Fallback xmlns="">
              <p:sp>
                <p:nvSpPr>
                  <p:cNvPr id="151" name="TextBox 67">
                    <a:extLst>
                      <a:ext uri="{FF2B5EF4-FFF2-40B4-BE49-F238E27FC236}">
                        <a16:creationId xmlns:a16="http://schemas.microsoft.com/office/drawing/2014/main" id="{E05BA960-EBA8-434D-A6F8-6A170C0282B8}"/>
                      </a:ext>
                    </a:extLst>
                  </p:cNvPr>
                  <p:cNvSpPr txBox="1">
                    <a:spLocks noRot="1" noChangeAspect="1" noMove="1" noResize="1" noEditPoints="1" noAdjustHandles="1" noChangeArrowheads="1" noChangeShapeType="1" noTextEdit="1"/>
                  </p:cNvSpPr>
                  <p:nvPr/>
                </p:nvSpPr>
                <p:spPr>
                  <a:xfrm>
                    <a:off x="6832242" y="3976747"/>
                    <a:ext cx="463844" cy="489668"/>
                  </a:xfrm>
                  <a:prstGeom prst="rect">
                    <a:avLst/>
                  </a:prstGeom>
                  <a:blipFill>
                    <a:blip r:embed="rId6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2" name="文字方塊 19">
                    <a:extLst>
                      <a:ext uri="{FF2B5EF4-FFF2-40B4-BE49-F238E27FC236}">
                        <a16:creationId xmlns:a16="http://schemas.microsoft.com/office/drawing/2014/main" id="{8F428D8D-FFC0-FB4A-9388-056771E0C6B3}"/>
                      </a:ext>
                    </a:extLst>
                  </p:cNvPr>
                  <p:cNvSpPr txBox="1"/>
                  <p:nvPr/>
                </p:nvSpPr>
                <p:spPr>
                  <a:xfrm>
                    <a:off x="11155624" y="3400802"/>
                    <a:ext cx="589231" cy="5650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zh-TW" altLang="en-US" sz="2400" i="1" smtClean="0">
                              <a:latin typeface="Cambria Math" charset="0"/>
                              <a:ea typeface="Times New Roman" charset="0"/>
                              <a:cs typeface="Times New Roman" charset="0"/>
                            </a:rPr>
                            <m:t>𝒴</m:t>
                          </m:r>
                        </m:oMath>
                      </m:oMathPara>
                    </a14:m>
                    <a:endParaRPr kumimoji="1" lang="zh-TW" altLang="en-US" sz="2400" i="1" dirty="0">
                      <a:latin typeface="Times New Roman" charset="0"/>
                      <a:ea typeface="Times New Roman" charset="0"/>
                      <a:cs typeface="Times New Roman" charset="0"/>
                    </a:endParaRPr>
                  </a:p>
                </p:txBody>
              </p:sp>
            </mc:Choice>
            <mc:Fallback xmlns="">
              <p:sp>
                <p:nvSpPr>
                  <p:cNvPr id="152" name="文字方塊 19">
                    <a:extLst>
                      <a:ext uri="{FF2B5EF4-FFF2-40B4-BE49-F238E27FC236}">
                        <a16:creationId xmlns:a16="http://schemas.microsoft.com/office/drawing/2014/main" id="{8F428D8D-FFC0-FB4A-9388-056771E0C6B3}"/>
                      </a:ext>
                    </a:extLst>
                  </p:cNvPr>
                  <p:cNvSpPr txBox="1">
                    <a:spLocks noRot="1" noChangeAspect="1" noMove="1" noResize="1" noEditPoints="1" noAdjustHandles="1" noChangeArrowheads="1" noChangeShapeType="1" noTextEdit="1"/>
                  </p:cNvSpPr>
                  <p:nvPr/>
                </p:nvSpPr>
                <p:spPr>
                  <a:xfrm>
                    <a:off x="11155624" y="3400802"/>
                    <a:ext cx="589231" cy="565002"/>
                  </a:xfrm>
                  <a:prstGeom prst="rect">
                    <a:avLst/>
                  </a:prstGeom>
                  <a:blipFill>
                    <a:blip r:embed="rId61"/>
                    <a:stretch>
                      <a:fillRect b="-1621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3" name="TextBox 67">
                    <a:extLst>
                      <a:ext uri="{FF2B5EF4-FFF2-40B4-BE49-F238E27FC236}">
                        <a16:creationId xmlns:a16="http://schemas.microsoft.com/office/drawing/2014/main" id="{35218ED7-F488-114A-BD28-722994EA484D}"/>
                      </a:ext>
                    </a:extLst>
                  </p:cNvPr>
                  <p:cNvSpPr txBox="1"/>
                  <p:nvPr/>
                </p:nvSpPr>
                <p:spPr>
                  <a:xfrm>
                    <a:off x="10550413" y="3976748"/>
                    <a:ext cx="469295" cy="4896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ea typeface="Times New Roman" charset="0"/>
                              <a:cs typeface="Times New Roman" charset="0"/>
                            </a:rPr>
                            <m:t>𝑦</m:t>
                          </m:r>
                        </m:oMath>
                      </m:oMathPara>
                    </a14:m>
                    <a:endParaRPr lang="en-US" sz="2000" i="1" dirty="0">
                      <a:latin typeface="Times New Roman" charset="0"/>
                      <a:ea typeface="Times New Roman" charset="0"/>
                      <a:cs typeface="Times New Roman" charset="0"/>
                    </a:endParaRPr>
                  </a:p>
                </p:txBody>
              </p:sp>
            </mc:Choice>
            <mc:Fallback xmlns="">
              <p:sp>
                <p:nvSpPr>
                  <p:cNvPr id="153" name="TextBox 67">
                    <a:extLst>
                      <a:ext uri="{FF2B5EF4-FFF2-40B4-BE49-F238E27FC236}">
                        <a16:creationId xmlns:a16="http://schemas.microsoft.com/office/drawing/2014/main" id="{35218ED7-F488-114A-BD28-722994EA484D}"/>
                      </a:ext>
                    </a:extLst>
                  </p:cNvPr>
                  <p:cNvSpPr txBox="1">
                    <a:spLocks noRot="1" noChangeAspect="1" noMove="1" noResize="1" noEditPoints="1" noAdjustHandles="1" noChangeArrowheads="1" noChangeShapeType="1" noTextEdit="1"/>
                  </p:cNvSpPr>
                  <p:nvPr/>
                </p:nvSpPr>
                <p:spPr>
                  <a:xfrm>
                    <a:off x="10550413" y="3976748"/>
                    <a:ext cx="469295" cy="489668"/>
                  </a:xfrm>
                  <a:prstGeom prst="rect">
                    <a:avLst/>
                  </a:prstGeom>
                  <a:blipFill>
                    <a:blip r:embed="rId62"/>
                    <a:stretch>
                      <a:fillRect b="-6250"/>
                    </a:stretch>
                  </a:blipFill>
                </p:spPr>
                <p:txBody>
                  <a:bodyPr/>
                  <a:lstStyle/>
                  <a:p>
                    <a:r>
                      <a:rPr lang="zh-TW" altLang="en-US">
                        <a:noFill/>
                      </a:rPr>
                      <a:t> </a:t>
                    </a:r>
                  </a:p>
                </p:txBody>
              </p:sp>
            </mc:Fallback>
          </mc:AlternateContent>
        </p:grpSp>
        <p:sp>
          <p:nvSpPr>
            <p:cNvPr id="121" name="文字方塊 120">
              <a:extLst>
                <a:ext uri="{FF2B5EF4-FFF2-40B4-BE49-F238E27FC236}">
                  <a16:creationId xmlns:a16="http://schemas.microsoft.com/office/drawing/2014/main" id="{64F3220E-D5BA-7B42-9BF4-0F99DACEE956}"/>
                </a:ext>
              </a:extLst>
            </p:cNvPr>
            <p:cNvSpPr txBox="1"/>
            <p:nvPr/>
          </p:nvSpPr>
          <p:spPr>
            <a:xfrm>
              <a:off x="9546869" y="6404034"/>
              <a:ext cx="2432589" cy="338554"/>
            </a:xfrm>
            <a:prstGeom prst="rect">
              <a:avLst/>
            </a:prstGeom>
            <a:noFill/>
          </p:spPr>
          <p:txBody>
            <a:bodyPr wrap="none" rtlCol="0">
              <a:spAutoFit/>
            </a:bodyPr>
            <a:lstStyle/>
            <a:p>
              <a:r>
                <a:rPr lang="en-US" altLang="zh-TW" sz="1600" dirty="0"/>
                <a:t>[</a:t>
              </a:r>
              <a:r>
                <a:rPr lang="en-US" altLang="zh-TW" sz="1600" b="1" dirty="0"/>
                <a:t>UNIT</a:t>
              </a:r>
              <a:r>
                <a:rPr lang="en-US" altLang="zh-TW" sz="1600" dirty="0"/>
                <a:t>: Liu </a:t>
              </a:r>
              <a:r>
                <a:rPr lang="en-US" altLang="zh-TW" sz="1600" i="1" dirty="0"/>
                <a:t>et al</a:t>
              </a:r>
              <a:r>
                <a:rPr lang="en-US" altLang="zh-TW" sz="1600" dirty="0"/>
                <a:t>. NIPS 2017]</a:t>
              </a:r>
              <a:endParaRPr kumimoji="1" lang="zh-TW" altLang="en-US" sz="1600" dirty="0"/>
            </a:p>
          </p:txBody>
        </p:sp>
      </p:grpSp>
      <p:sp>
        <p:nvSpPr>
          <p:cNvPr id="122" name="投影片編號版面配置區 3">
            <a:extLst>
              <a:ext uri="{FF2B5EF4-FFF2-40B4-BE49-F238E27FC236}">
                <a16:creationId xmlns:a16="http://schemas.microsoft.com/office/drawing/2014/main" id="{A8AF3A3D-52B3-2F40-BB19-4BFF8CEA63DC}"/>
              </a:ext>
            </a:extLst>
          </p:cNvPr>
          <p:cNvSpPr>
            <a:spLocks noGrp="1"/>
          </p:cNvSpPr>
          <p:nvPr>
            <p:ph type="sldNum" sz="quarter" idx="12"/>
          </p:nvPr>
        </p:nvSpPr>
        <p:spPr>
          <a:xfrm>
            <a:off x="9291600" y="6404400"/>
            <a:ext cx="2743200" cy="365125"/>
          </a:xfrm>
        </p:spPr>
        <p:txBody>
          <a:bodyPr/>
          <a:lstStyle/>
          <a:p>
            <a:fld id="{8B53DFEC-A51D-C54B-AF5E-7470F20CC68B}" type="slidenum">
              <a:rPr kumimoji="1" lang="zh-TW" altLang="en-US" smtClean="0"/>
              <a:t>4</a:t>
            </a:fld>
            <a:endParaRPr kumimoji="1" lang="zh-TW" altLang="en-US" dirty="0"/>
          </a:p>
        </p:txBody>
      </p:sp>
    </p:spTree>
    <p:extLst>
      <p:ext uri="{BB962C8B-B14F-4D97-AF65-F5344CB8AC3E}">
        <p14:creationId xmlns:p14="http://schemas.microsoft.com/office/powerpoint/2010/main" val="201553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43C8AF6-C584-8145-B5C1-17DD78224A6F}"/>
              </a:ext>
            </a:extLst>
          </p:cNvPr>
          <p:cNvSpPr>
            <a:spLocks noGrp="1"/>
          </p:cNvSpPr>
          <p:nvPr>
            <p:ph type="title"/>
          </p:nvPr>
        </p:nvSpPr>
        <p:spPr/>
        <p:txBody>
          <a:bodyPr/>
          <a:lstStyle/>
          <a:p>
            <a:r>
              <a:rPr kumimoji="1" lang="en-US" altLang="zh-TW" dirty="0"/>
              <a:t>Related Work</a:t>
            </a:r>
            <a:endParaRPr kumimoji="1" lang="zh-TW" altLang="en-US" dirty="0"/>
          </a:p>
        </p:txBody>
      </p:sp>
      <p:sp>
        <p:nvSpPr>
          <p:cNvPr id="4" name="投影片編號版面配置區 3">
            <a:extLst>
              <a:ext uri="{FF2B5EF4-FFF2-40B4-BE49-F238E27FC236}">
                <a16:creationId xmlns:a16="http://schemas.microsoft.com/office/drawing/2014/main" id="{D125C8DA-FCA5-CA4F-B6F9-6EAE948AE0AE}"/>
              </a:ext>
            </a:extLst>
          </p:cNvPr>
          <p:cNvSpPr>
            <a:spLocks noGrp="1"/>
          </p:cNvSpPr>
          <p:nvPr>
            <p:ph type="sldNum" sz="quarter" idx="12"/>
          </p:nvPr>
        </p:nvSpPr>
        <p:spPr/>
        <p:txBody>
          <a:bodyPr/>
          <a:lstStyle/>
          <a:p>
            <a:fld id="{8B53DFEC-A51D-C54B-AF5E-7470F20CC68B}" type="slidenum">
              <a:rPr kumimoji="1" lang="zh-TW" altLang="en-US" smtClean="0"/>
              <a:t>5</a:t>
            </a:fld>
            <a:endParaRPr kumimoji="1" lang="zh-TW" altLang="en-US"/>
          </a:p>
        </p:txBody>
      </p:sp>
      <p:grpSp>
        <p:nvGrpSpPr>
          <p:cNvPr id="47" name="群組 46">
            <a:extLst>
              <a:ext uri="{FF2B5EF4-FFF2-40B4-BE49-F238E27FC236}">
                <a16:creationId xmlns:a16="http://schemas.microsoft.com/office/drawing/2014/main" id="{08C94FDA-BC6A-5A4A-8C3C-D4C76F78BDDD}"/>
              </a:ext>
            </a:extLst>
          </p:cNvPr>
          <p:cNvGrpSpPr/>
          <p:nvPr/>
        </p:nvGrpSpPr>
        <p:grpSpPr>
          <a:xfrm>
            <a:off x="2061648" y="2899335"/>
            <a:ext cx="612000" cy="693600"/>
            <a:chOff x="4899038" y="1594019"/>
            <a:chExt cx="612000" cy="693600"/>
          </a:xfrm>
          <a:solidFill>
            <a:schemeClr val="accent1"/>
          </a:solidFill>
        </p:grpSpPr>
        <p:sp>
          <p:nvSpPr>
            <p:cNvPr id="48" name="不規則四邊形 47">
              <a:extLst>
                <a:ext uri="{FF2B5EF4-FFF2-40B4-BE49-F238E27FC236}">
                  <a16:creationId xmlns:a16="http://schemas.microsoft.com/office/drawing/2014/main" id="{1B4FF6AC-67FF-F54A-8629-53C16E59B938}"/>
                </a:ext>
              </a:extLst>
            </p:cNvPr>
            <p:cNvSpPr>
              <a:spLocks noChangeAspect="1"/>
            </p:cNvSpPr>
            <p:nvPr/>
          </p:nvSpPr>
          <p:spPr>
            <a:xfrm rot="5400000">
              <a:off x="4858238" y="1634819"/>
              <a:ext cx="693600" cy="612000"/>
            </a:xfrm>
            <a:prstGeom prst="trapezoid">
              <a:avLst>
                <a:gd name="adj" fmla="val 33972"/>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kumimoji="1" lang="zh-TW" altLang="en-US" dirty="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49" name="TextBox 85">
                  <a:extLst>
                    <a:ext uri="{FF2B5EF4-FFF2-40B4-BE49-F238E27FC236}">
                      <a16:creationId xmlns:a16="http://schemas.microsoft.com/office/drawing/2014/main" id="{4FC9D774-EF2D-3042-9F40-CDD6A5B14B56}"/>
                    </a:ext>
                  </a:extLst>
                </p:cNvPr>
                <p:cNvSpPr txBox="1"/>
                <p:nvPr/>
              </p:nvSpPr>
              <p:spPr>
                <a:xfrm>
                  <a:off x="5033260" y="1802320"/>
                  <a:ext cx="343556" cy="276999"/>
                </a:xfrm>
                <a:prstGeom prst="rect">
                  <a:avLst/>
                </a:prstGeom>
                <a:grp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en-US" altLang="zh-TW" i="1" smtClean="0">
                                <a:solidFill>
                                  <a:schemeClr val="bg1"/>
                                </a:solidFill>
                                <a:latin typeface="Cambria Math" panose="02040503050406030204" pitchFamily="18" charset="0"/>
                                <a:ea typeface="Times New Roman" charset="0"/>
                                <a:cs typeface="Times New Roman" charset="0"/>
                              </a:rPr>
                            </m:ctrlPr>
                          </m:sSubSupPr>
                          <m:e>
                            <m:r>
                              <a:rPr lang="en-US" altLang="zh-TW" b="0" i="1" smtClean="0">
                                <a:solidFill>
                                  <a:schemeClr val="bg1"/>
                                </a:solidFill>
                                <a:latin typeface="Cambria Math" charset="0"/>
                                <a:ea typeface="Times New Roman" charset="0"/>
                                <a:cs typeface="Times New Roman" charset="0"/>
                              </a:rPr>
                              <m:t>𝐸</m:t>
                            </m:r>
                          </m:e>
                          <m:sub>
                            <m:r>
                              <a:rPr lang="en-US" altLang="zh-TW" i="1" smtClean="0">
                                <a:solidFill>
                                  <a:schemeClr val="bg1"/>
                                </a:solidFill>
                                <a:latin typeface="Cambria Math" charset="0"/>
                                <a:ea typeface="Times New Roman" charset="0"/>
                                <a:cs typeface="Times New Roman" charset="0"/>
                              </a:rPr>
                              <m:t>𝒳</m:t>
                            </m:r>
                          </m:sub>
                          <m:sup>
                            <m:r>
                              <a:rPr lang="en-US" altLang="zh-TW" b="0" i="1" smtClean="0">
                                <a:solidFill>
                                  <a:schemeClr val="bg1"/>
                                </a:solidFill>
                                <a:latin typeface="Cambria Math" panose="02040503050406030204" pitchFamily="18" charset="0"/>
                                <a:ea typeface="Times New Roman" charset="0"/>
                                <a:cs typeface="Times New Roman" charset="0"/>
                              </a:rPr>
                              <m:t>𝑐</m:t>
                            </m:r>
                          </m:sup>
                        </m:sSubSup>
                      </m:oMath>
                    </m:oMathPara>
                  </a14:m>
                  <a:endParaRPr lang="en-US" dirty="0">
                    <a:solidFill>
                      <a:schemeClr val="bg1"/>
                    </a:solidFill>
                    <a:latin typeface="Times New Roman" charset="0"/>
                    <a:ea typeface="Times New Roman" charset="0"/>
                    <a:cs typeface="Times New Roman" charset="0"/>
                  </a:endParaRPr>
                </a:p>
              </p:txBody>
            </p:sp>
          </mc:Choice>
          <mc:Fallback xmlns="">
            <p:sp>
              <p:nvSpPr>
                <p:cNvPr id="49" name="TextBox 85">
                  <a:extLst>
                    <a:ext uri="{FF2B5EF4-FFF2-40B4-BE49-F238E27FC236}">
                      <a16:creationId xmlns:a16="http://schemas.microsoft.com/office/drawing/2014/main" id="{4FC9D774-EF2D-3042-9F40-CDD6A5B14B56}"/>
                    </a:ext>
                  </a:extLst>
                </p:cNvPr>
                <p:cNvSpPr txBox="1">
                  <a:spLocks noRot="1" noChangeAspect="1" noMove="1" noResize="1" noEditPoints="1" noAdjustHandles="1" noChangeArrowheads="1" noChangeShapeType="1" noTextEdit="1"/>
                </p:cNvSpPr>
                <p:nvPr/>
              </p:nvSpPr>
              <p:spPr>
                <a:xfrm>
                  <a:off x="5033260" y="1802320"/>
                  <a:ext cx="343556" cy="276999"/>
                </a:xfrm>
                <a:prstGeom prst="rect">
                  <a:avLst/>
                </a:prstGeom>
                <a:blipFill>
                  <a:blip r:embed="rId3"/>
                  <a:stretch>
                    <a:fillRect l="-14286" r="-3571" b="-13043"/>
                  </a:stretch>
                </a:blipFill>
              </p:spPr>
              <p:txBody>
                <a:bodyPr/>
                <a:lstStyle/>
                <a:p>
                  <a:r>
                    <a:rPr lang="zh-TW" altLang="en-US">
                      <a:noFill/>
                    </a:rPr>
                    <a:t> </a:t>
                  </a:r>
                </a:p>
              </p:txBody>
            </p:sp>
          </mc:Fallback>
        </mc:AlternateContent>
      </p:grpSp>
      <p:cxnSp>
        <p:nvCxnSpPr>
          <p:cNvPr id="53" name="Straight Arrow Connector 270">
            <a:extLst>
              <a:ext uri="{FF2B5EF4-FFF2-40B4-BE49-F238E27FC236}">
                <a16:creationId xmlns:a16="http://schemas.microsoft.com/office/drawing/2014/main" id="{2D9F689B-9730-6D4C-A2AB-7116629BF32C}"/>
              </a:ext>
            </a:extLst>
          </p:cNvPr>
          <p:cNvCxnSpPr>
            <a:cxnSpLocks/>
          </p:cNvCxnSpPr>
          <p:nvPr/>
        </p:nvCxnSpPr>
        <p:spPr>
          <a:xfrm flipV="1">
            <a:off x="1696112" y="3246135"/>
            <a:ext cx="324000" cy="0"/>
          </a:xfrm>
          <a:prstGeom prst="straightConnector1">
            <a:avLst/>
          </a:prstGeom>
          <a:ln w="2857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286">
            <a:extLst>
              <a:ext uri="{FF2B5EF4-FFF2-40B4-BE49-F238E27FC236}">
                <a16:creationId xmlns:a16="http://schemas.microsoft.com/office/drawing/2014/main" id="{B073A4AC-E214-B44F-945D-15615401D2DE}"/>
              </a:ext>
            </a:extLst>
          </p:cNvPr>
          <p:cNvCxnSpPr>
            <a:cxnSpLocks/>
          </p:cNvCxnSpPr>
          <p:nvPr/>
        </p:nvCxnSpPr>
        <p:spPr>
          <a:xfrm flipV="1">
            <a:off x="1679025" y="5003430"/>
            <a:ext cx="324000" cy="0"/>
          </a:xfrm>
          <a:prstGeom prst="straightConnector1">
            <a:avLst/>
          </a:prstGeom>
          <a:ln w="28575">
            <a:solidFill>
              <a:schemeClr val="accent6"/>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65" name="群組 64">
            <a:extLst>
              <a:ext uri="{FF2B5EF4-FFF2-40B4-BE49-F238E27FC236}">
                <a16:creationId xmlns:a16="http://schemas.microsoft.com/office/drawing/2014/main" id="{DE3B7FC9-DBBA-494C-8133-F74DE38AE459}"/>
              </a:ext>
            </a:extLst>
          </p:cNvPr>
          <p:cNvGrpSpPr/>
          <p:nvPr/>
        </p:nvGrpSpPr>
        <p:grpSpPr>
          <a:xfrm>
            <a:off x="3123920" y="3766790"/>
            <a:ext cx="612000" cy="693600"/>
            <a:chOff x="4470835" y="4550316"/>
            <a:chExt cx="612000" cy="693600"/>
          </a:xfrm>
        </p:grpSpPr>
        <p:sp>
          <p:nvSpPr>
            <p:cNvPr id="66" name="不規則四邊形 65">
              <a:extLst>
                <a:ext uri="{FF2B5EF4-FFF2-40B4-BE49-F238E27FC236}">
                  <a16:creationId xmlns:a16="http://schemas.microsoft.com/office/drawing/2014/main" id="{5120458B-2241-0C44-96BB-792ACB229D97}"/>
                </a:ext>
              </a:extLst>
            </p:cNvPr>
            <p:cNvSpPr>
              <a:spLocks noChangeAspect="1"/>
            </p:cNvSpPr>
            <p:nvPr/>
          </p:nvSpPr>
          <p:spPr>
            <a:xfrm rot="16200000" flipH="1">
              <a:off x="4430035" y="4591116"/>
              <a:ext cx="693600" cy="612000"/>
            </a:xfrm>
            <a:prstGeom prst="trapezoid">
              <a:avLst>
                <a:gd name="adj" fmla="val 18842"/>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67" name="TextBox 85">
                  <a:extLst>
                    <a:ext uri="{FF2B5EF4-FFF2-40B4-BE49-F238E27FC236}">
                      <a16:creationId xmlns:a16="http://schemas.microsoft.com/office/drawing/2014/main" id="{ED3D3D49-938C-2A48-8EA7-8E8077B3FCC0}"/>
                    </a:ext>
                  </a:extLst>
                </p:cNvPr>
                <p:cNvSpPr txBox="1"/>
                <p:nvPr/>
              </p:nvSpPr>
              <p:spPr>
                <a:xfrm>
                  <a:off x="4608456" y="4746176"/>
                  <a:ext cx="336759" cy="301878"/>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i="1" smtClean="0">
                                <a:solidFill>
                                  <a:schemeClr val="bg1"/>
                                </a:solidFill>
                                <a:latin typeface="Cambria Math" panose="02040503050406030204" pitchFamily="18" charset="0"/>
                                <a:ea typeface="Times New Roman" charset="0"/>
                                <a:cs typeface="Times New Roman" charset="0"/>
                              </a:rPr>
                            </m:ctrlPr>
                          </m:sSubPr>
                          <m:e>
                            <m:r>
                              <a:rPr lang="en-US" b="0" i="1" smtClean="0">
                                <a:solidFill>
                                  <a:schemeClr val="bg1"/>
                                </a:solidFill>
                                <a:latin typeface="Cambria Math" charset="0"/>
                                <a:ea typeface="Times New Roman" charset="0"/>
                                <a:cs typeface="Times New Roman" charset="0"/>
                              </a:rPr>
                              <m:t>𝐺</m:t>
                            </m:r>
                          </m:e>
                          <m:sub>
                            <m:r>
                              <a:rPr lang="en-US" b="0" i="1" smtClean="0">
                                <a:solidFill>
                                  <a:schemeClr val="bg1"/>
                                </a:solidFill>
                                <a:latin typeface="Cambria Math" charset="0"/>
                                <a:ea typeface="Times New Roman" charset="0"/>
                                <a:cs typeface="Times New Roman" charset="0"/>
                              </a:rPr>
                              <m:t>𝒴</m:t>
                            </m:r>
                          </m:sub>
                        </m:sSub>
                      </m:oMath>
                    </m:oMathPara>
                  </a14:m>
                  <a:endParaRPr lang="en-US" dirty="0">
                    <a:solidFill>
                      <a:schemeClr val="bg1"/>
                    </a:solidFill>
                    <a:latin typeface="Times New Roman" charset="0"/>
                    <a:ea typeface="Times New Roman" charset="0"/>
                    <a:cs typeface="Times New Roman" charset="0"/>
                  </a:endParaRPr>
                </a:p>
              </p:txBody>
            </p:sp>
          </mc:Choice>
          <mc:Fallback xmlns="">
            <p:sp>
              <p:nvSpPr>
                <p:cNvPr id="60" name="TextBox 85">
                  <a:extLst>
                    <a:ext uri="{FF2B5EF4-FFF2-40B4-BE49-F238E27FC236}">
                      <a16:creationId xmlns:a16="http://schemas.microsoft.com/office/drawing/2014/main" id="{4DEDF5AC-E77A-EC47-B3FC-7147624497AA}"/>
                    </a:ext>
                  </a:extLst>
                </p:cNvPr>
                <p:cNvSpPr txBox="1">
                  <a:spLocks noRot="1" noChangeAspect="1" noMove="1" noResize="1" noEditPoints="1" noAdjustHandles="1" noChangeArrowheads="1" noChangeShapeType="1" noTextEdit="1"/>
                </p:cNvSpPr>
                <p:nvPr/>
              </p:nvSpPr>
              <p:spPr>
                <a:xfrm>
                  <a:off x="4608456" y="4746176"/>
                  <a:ext cx="336759" cy="301878"/>
                </a:xfrm>
                <a:prstGeom prst="rect">
                  <a:avLst/>
                </a:prstGeom>
                <a:blipFill>
                  <a:blip r:embed="rId12"/>
                  <a:stretch>
                    <a:fillRect l="-11111" r="-11111" b="-25000"/>
                  </a:stretch>
                </a:blipFill>
              </p:spPr>
              <p:txBody>
                <a:bodyPr/>
                <a:lstStyle/>
                <a:p>
                  <a:r>
                    <a:rPr lang="zh-TW" altLang="en-US">
                      <a:noFill/>
                    </a:rPr>
                    <a:t> </a:t>
                  </a:r>
                </a:p>
              </p:txBody>
            </p:sp>
          </mc:Fallback>
        </mc:AlternateContent>
      </p:grpSp>
      <p:cxnSp>
        <p:nvCxnSpPr>
          <p:cNvPr id="71" name="Straight Arrow Connector 286">
            <a:extLst>
              <a:ext uri="{FF2B5EF4-FFF2-40B4-BE49-F238E27FC236}">
                <a16:creationId xmlns:a16="http://schemas.microsoft.com/office/drawing/2014/main" id="{DDDE5F5B-CFE4-7545-96EE-10F629214602}"/>
              </a:ext>
            </a:extLst>
          </p:cNvPr>
          <p:cNvCxnSpPr>
            <a:cxnSpLocks/>
          </p:cNvCxnSpPr>
          <p:nvPr/>
        </p:nvCxnSpPr>
        <p:spPr>
          <a:xfrm>
            <a:off x="3774395" y="4117606"/>
            <a:ext cx="354676" cy="0"/>
          </a:xfrm>
          <a:prstGeom prst="straightConnector1">
            <a:avLst/>
          </a:prstGeom>
          <a:ln w="28575">
            <a:solidFill>
              <a:schemeClr val="accent6"/>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80" name="群組 79">
            <a:extLst>
              <a:ext uri="{FF2B5EF4-FFF2-40B4-BE49-F238E27FC236}">
                <a16:creationId xmlns:a16="http://schemas.microsoft.com/office/drawing/2014/main" id="{7456FAB1-22A2-6849-9B77-FABE02778318}"/>
              </a:ext>
            </a:extLst>
          </p:cNvPr>
          <p:cNvGrpSpPr/>
          <p:nvPr/>
        </p:nvGrpSpPr>
        <p:grpSpPr>
          <a:xfrm>
            <a:off x="2061648" y="4634246"/>
            <a:ext cx="612000" cy="693600"/>
            <a:chOff x="3286088" y="4966900"/>
            <a:chExt cx="612000" cy="693600"/>
          </a:xfrm>
        </p:grpSpPr>
        <p:sp>
          <p:nvSpPr>
            <p:cNvPr id="78" name="不規則四邊形 77">
              <a:extLst>
                <a:ext uri="{FF2B5EF4-FFF2-40B4-BE49-F238E27FC236}">
                  <a16:creationId xmlns:a16="http://schemas.microsoft.com/office/drawing/2014/main" id="{CCBCA9DA-CE20-C84B-97D2-7A14CCDE5EA9}"/>
                </a:ext>
              </a:extLst>
            </p:cNvPr>
            <p:cNvSpPr>
              <a:spLocks noChangeAspect="1"/>
            </p:cNvSpPr>
            <p:nvPr/>
          </p:nvSpPr>
          <p:spPr>
            <a:xfrm rot="5400000">
              <a:off x="3245288" y="5007700"/>
              <a:ext cx="693600" cy="612000"/>
            </a:xfrm>
            <a:prstGeom prst="trapezoid">
              <a:avLst>
                <a:gd name="adj" fmla="val 33972"/>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kumimoji="1" lang="zh-TW" altLang="en-US" dirty="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79" name="TextBox 85">
                  <a:extLst>
                    <a:ext uri="{FF2B5EF4-FFF2-40B4-BE49-F238E27FC236}">
                      <a16:creationId xmlns:a16="http://schemas.microsoft.com/office/drawing/2014/main" id="{A80BA826-26B4-794A-8277-4C62C1A5AC71}"/>
                    </a:ext>
                  </a:extLst>
                </p:cNvPr>
                <p:cNvSpPr txBox="1"/>
                <p:nvPr/>
              </p:nvSpPr>
              <p:spPr>
                <a:xfrm>
                  <a:off x="3426851" y="5158433"/>
                  <a:ext cx="330475" cy="310534"/>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en-US" altLang="zh-TW" i="1" smtClean="0">
                                <a:solidFill>
                                  <a:schemeClr val="bg1"/>
                                </a:solidFill>
                                <a:latin typeface="Cambria Math" panose="02040503050406030204" pitchFamily="18" charset="0"/>
                                <a:ea typeface="Times New Roman" charset="0"/>
                                <a:cs typeface="Times New Roman" charset="0"/>
                              </a:rPr>
                            </m:ctrlPr>
                          </m:sSubSupPr>
                          <m:e>
                            <m:r>
                              <a:rPr lang="en-US" altLang="zh-TW" i="1">
                                <a:solidFill>
                                  <a:schemeClr val="bg1"/>
                                </a:solidFill>
                                <a:latin typeface="Cambria Math" charset="0"/>
                                <a:ea typeface="Times New Roman" charset="0"/>
                                <a:cs typeface="Times New Roman" charset="0"/>
                              </a:rPr>
                              <m:t>𝐸</m:t>
                            </m:r>
                          </m:e>
                          <m:sub>
                            <m:r>
                              <a:rPr lang="en-US" altLang="zh-TW" i="1" smtClean="0">
                                <a:solidFill>
                                  <a:schemeClr val="bg1"/>
                                </a:solidFill>
                                <a:latin typeface="Cambria Math" charset="0"/>
                                <a:ea typeface="Times New Roman" charset="0"/>
                                <a:cs typeface="Times New Roman" charset="0"/>
                              </a:rPr>
                              <m:t>𝒴</m:t>
                            </m:r>
                          </m:sub>
                          <m:sup>
                            <m:r>
                              <a:rPr lang="en-US" altLang="zh-TW" i="1">
                                <a:solidFill>
                                  <a:schemeClr val="bg1"/>
                                </a:solidFill>
                                <a:latin typeface="Cambria Math" charset="0"/>
                                <a:ea typeface="Times New Roman" charset="0"/>
                                <a:cs typeface="Times New Roman" charset="0"/>
                              </a:rPr>
                              <m:t>𝑎</m:t>
                            </m:r>
                          </m:sup>
                        </m:sSubSup>
                      </m:oMath>
                    </m:oMathPara>
                  </a14:m>
                  <a:endParaRPr lang="en-US" altLang="zh-TW" dirty="0">
                    <a:solidFill>
                      <a:schemeClr val="bg1"/>
                    </a:solidFill>
                    <a:latin typeface="Times New Roman" charset="0"/>
                    <a:ea typeface="Times New Roman" charset="0"/>
                    <a:cs typeface="Times New Roman" charset="0"/>
                  </a:endParaRPr>
                </a:p>
              </p:txBody>
            </p:sp>
          </mc:Choice>
          <mc:Fallback xmlns="">
            <p:sp>
              <p:nvSpPr>
                <p:cNvPr id="79" name="TextBox 85">
                  <a:extLst>
                    <a:ext uri="{FF2B5EF4-FFF2-40B4-BE49-F238E27FC236}">
                      <a16:creationId xmlns:a16="http://schemas.microsoft.com/office/drawing/2014/main" id="{A80BA826-26B4-794A-8277-4C62C1A5AC71}"/>
                    </a:ext>
                  </a:extLst>
                </p:cNvPr>
                <p:cNvSpPr txBox="1">
                  <a:spLocks noRot="1" noChangeAspect="1" noMove="1" noResize="1" noEditPoints="1" noAdjustHandles="1" noChangeArrowheads="1" noChangeShapeType="1" noTextEdit="1"/>
                </p:cNvSpPr>
                <p:nvPr/>
              </p:nvSpPr>
              <p:spPr>
                <a:xfrm>
                  <a:off x="3426851" y="5158433"/>
                  <a:ext cx="330475" cy="310534"/>
                </a:xfrm>
                <a:prstGeom prst="rect">
                  <a:avLst/>
                </a:prstGeom>
                <a:blipFill>
                  <a:blip r:embed="rId13"/>
                  <a:stretch>
                    <a:fillRect l="-11111" r="-7407" b="-16000"/>
                  </a:stretch>
                </a:blipFill>
              </p:spPr>
              <p:txBody>
                <a:bodyPr/>
                <a:lstStyle/>
                <a:p>
                  <a:r>
                    <a:rPr lang="zh-TW" altLang="en-US">
                      <a:noFill/>
                    </a:rPr>
                    <a:t> </a:t>
                  </a:r>
                </a:p>
              </p:txBody>
            </p:sp>
          </mc:Fallback>
        </mc:AlternateContent>
      </p:grpSp>
      <p:grpSp>
        <p:nvGrpSpPr>
          <p:cNvPr id="95" name="群組 94">
            <a:extLst>
              <a:ext uri="{FF2B5EF4-FFF2-40B4-BE49-F238E27FC236}">
                <a16:creationId xmlns:a16="http://schemas.microsoft.com/office/drawing/2014/main" id="{CD1C3D05-9A17-374E-999D-F262972E5A92}"/>
              </a:ext>
            </a:extLst>
          </p:cNvPr>
          <p:cNvGrpSpPr/>
          <p:nvPr/>
        </p:nvGrpSpPr>
        <p:grpSpPr>
          <a:xfrm>
            <a:off x="311001" y="2441639"/>
            <a:ext cx="1332000" cy="1519391"/>
            <a:chOff x="311001" y="2788889"/>
            <a:chExt cx="1332000" cy="1519391"/>
          </a:xfrm>
        </p:grpSpPr>
        <p:grpSp>
          <p:nvGrpSpPr>
            <p:cNvPr id="57" name="群組 56">
              <a:extLst>
                <a:ext uri="{FF2B5EF4-FFF2-40B4-BE49-F238E27FC236}">
                  <a16:creationId xmlns:a16="http://schemas.microsoft.com/office/drawing/2014/main" id="{E7F4CD0F-EC1D-CB46-998C-3032A694A4A0}"/>
                </a:ext>
              </a:extLst>
            </p:cNvPr>
            <p:cNvGrpSpPr/>
            <p:nvPr/>
          </p:nvGrpSpPr>
          <p:grpSpPr>
            <a:xfrm>
              <a:off x="311001" y="2788889"/>
              <a:ext cx="1332000" cy="1519391"/>
              <a:chOff x="2523970" y="1277809"/>
              <a:chExt cx="1332000" cy="1519391"/>
            </a:xfrm>
          </p:grpSpPr>
          <p:sp>
            <p:nvSpPr>
              <p:cNvPr id="58" name="Rectangle: Rounded Corners 290">
                <a:extLst>
                  <a:ext uri="{FF2B5EF4-FFF2-40B4-BE49-F238E27FC236}">
                    <a16:creationId xmlns:a16="http://schemas.microsoft.com/office/drawing/2014/main" id="{C58BFCC2-0A0E-9D41-96FE-A2412C2DE5DA}"/>
                  </a:ext>
                </a:extLst>
              </p:cNvPr>
              <p:cNvSpPr>
                <a:spLocks/>
              </p:cNvSpPr>
              <p:nvPr/>
            </p:nvSpPr>
            <p:spPr>
              <a:xfrm>
                <a:off x="2523970" y="1285200"/>
                <a:ext cx="1332000" cy="151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59" name="文字方塊 58">
                    <a:extLst>
                      <a:ext uri="{FF2B5EF4-FFF2-40B4-BE49-F238E27FC236}">
                        <a16:creationId xmlns:a16="http://schemas.microsoft.com/office/drawing/2014/main" id="{FE892430-E686-0A4A-B224-5ECD8B07DE4C}"/>
                      </a:ext>
                    </a:extLst>
                  </p:cNvPr>
                  <p:cNvSpPr txBox="1"/>
                  <p:nvPr/>
                </p:nvSpPr>
                <p:spPr>
                  <a:xfrm>
                    <a:off x="3077082" y="1277809"/>
                    <a:ext cx="183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solidFill>
                                <a:schemeClr val="bg1"/>
                              </a:solidFill>
                              <a:latin typeface="Cambria Math" panose="02040503050406030204" pitchFamily="18" charset="0"/>
                            </a:rPr>
                            <m:t>𝑥</m:t>
                          </m:r>
                        </m:oMath>
                      </m:oMathPara>
                    </a14:m>
                    <a:endParaRPr kumimoji="1" lang="zh-TW" altLang="en-US" dirty="0">
                      <a:solidFill>
                        <a:schemeClr val="bg1"/>
                      </a:solidFill>
                    </a:endParaRPr>
                  </a:p>
                </p:txBody>
              </p:sp>
            </mc:Choice>
            <mc:Fallback xmlns="">
              <p:sp>
                <p:nvSpPr>
                  <p:cNvPr id="93" name="文字方塊 92">
                    <a:extLst>
                      <a:ext uri="{FF2B5EF4-FFF2-40B4-BE49-F238E27FC236}">
                        <a16:creationId xmlns:a16="http://schemas.microsoft.com/office/drawing/2014/main" id="{69527856-8EFB-5845-9067-2C0DC8A35BE4}"/>
                      </a:ext>
                    </a:extLst>
                  </p:cNvPr>
                  <p:cNvSpPr txBox="1">
                    <a:spLocks noRot="1" noChangeAspect="1" noMove="1" noResize="1" noEditPoints="1" noAdjustHandles="1" noChangeArrowheads="1" noChangeShapeType="1" noTextEdit="1"/>
                  </p:cNvSpPr>
                  <p:nvPr/>
                </p:nvSpPr>
                <p:spPr>
                  <a:xfrm>
                    <a:off x="3077082" y="1277809"/>
                    <a:ext cx="183319" cy="276999"/>
                  </a:xfrm>
                  <a:prstGeom prst="rect">
                    <a:avLst/>
                  </a:prstGeom>
                  <a:blipFill>
                    <a:blip r:embed="rId17"/>
                    <a:stretch>
                      <a:fillRect l="-12500" r="-6250"/>
                    </a:stretch>
                  </a:blipFill>
                </p:spPr>
                <p:txBody>
                  <a:bodyPr/>
                  <a:lstStyle/>
                  <a:p>
                    <a:r>
                      <a:rPr lang="zh-TW" altLang="en-US">
                        <a:noFill/>
                      </a:rPr>
                      <a:t> </a:t>
                    </a:r>
                  </a:p>
                </p:txBody>
              </p:sp>
            </mc:Fallback>
          </mc:AlternateContent>
        </p:grpSp>
        <p:pic>
          <p:nvPicPr>
            <p:cNvPr id="92" name="圖片 91">
              <a:extLst>
                <a:ext uri="{FF2B5EF4-FFF2-40B4-BE49-F238E27FC236}">
                  <a16:creationId xmlns:a16="http://schemas.microsoft.com/office/drawing/2014/main" id="{6A6A98A4-F702-3344-BEB9-1A9FB7BF9BF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79190" y="3041942"/>
              <a:ext cx="1170000" cy="1170000"/>
            </a:xfrm>
            <a:prstGeom prst="rect">
              <a:avLst/>
            </a:prstGeom>
            <a:ln w="19050">
              <a:noFill/>
            </a:ln>
          </p:spPr>
        </p:pic>
      </p:grpSp>
      <p:grpSp>
        <p:nvGrpSpPr>
          <p:cNvPr id="96" name="群組 95">
            <a:extLst>
              <a:ext uri="{FF2B5EF4-FFF2-40B4-BE49-F238E27FC236}">
                <a16:creationId xmlns:a16="http://schemas.microsoft.com/office/drawing/2014/main" id="{BE6810A4-5B79-5F46-A4DF-98D57ED5C972}"/>
              </a:ext>
            </a:extLst>
          </p:cNvPr>
          <p:cNvGrpSpPr/>
          <p:nvPr/>
        </p:nvGrpSpPr>
        <p:grpSpPr>
          <a:xfrm>
            <a:off x="313657" y="4121408"/>
            <a:ext cx="1332000" cy="1558394"/>
            <a:chOff x="313657" y="4468658"/>
            <a:chExt cx="1332000" cy="1558394"/>
          </a:xfrm>
        </p:grpSpPr>
        <p:grpSp>
          <p:nvGrpSpPr>
            <p:cNvPr id="54" name="群組 53">
              <a:extLst>
                <a:ext uri="{FF2B5EF4-FFF2-40B4-BE49-F238E27FC236}">
                  <a16:creationId xmlns:a16="http://schemas.microsoft.com/office/drawing/2014/main" id="{535E7517-633B-144C-8E8B-D693901A2A77}"/>
                </a:ext>
              </a:extLst>
            </p:cNvPr>
            <p:cNvGrpSpPr/>
            <p:nvPr/>
          </p:nvGrpSpPr>
          <p:grpSpPr>
            <a:xfrm>
              <a:off x="313657" y="4468658"/>
              <a:ext cx="1332000" cy="1558394"/>
              <a:chOff x="5494563" y="4180969"/>
              <a:chExt cx="1332000" cy="1558394"/>
            </a:xfrm>
          </p:grpSpPr>
          <p:sp>
            <p:nvSpPr>
              <p:cNvPr id="55" name="Rectangle: Rounded Corners 290">
                <a:extLst>
                  <a:ext uri="{FF2B5EF4-FFF2-40B4-BE49-F238E27FC236}">
                    <a16:creationId xmlns:a16="http://schemas.microsoft.com/office/drawing/2014/main" id="{B231D792-E572-5741-8CA7-E4FF9F469AB2}"/>
                  </a:ext>
                </a:extLst>
              </p:cNvPr>
              <p:cNvSpPr>
                <a:spLocks/>
              </p:cNvSpPr>
              <p:nvPr/>
            </p:nvSpPr>
            <p:spPr>
              <a:xfrm flipV="1">
                <a:off x="5494563" y="4227363"/>
                <a:ext cx="1332000" cy="15120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56" name="文字方塊 55">
                    <a:extLst>
                      <a:ext uri="{FF2B5EF4-FFF2-40B4-BE49-F238E27FC236}">
                        <a16:creationId xmlns:a16="http://schemas.microsoft.com/office/drawing/2014/main" id="{DA924A04-79BC-AF48-B6EA-248AE77B235D}"/>
                      </a:ext>
                    </a:extLst>
                  </p:cNvPr>
                  <p:cNvSpPr txBox="1"/>
                  <p:nvPr/>
                </p:nvSpPr>
                <p:spPr>
                  <a:xfrm>
                    <a:off x="6065136" y="4180969"/>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solidFill>
                                <a:schemeClr val="bg1"/>
                              </a:solidFill>
                              <a:latin typeface="Cambria Math" panose="02040503050406030204" pitchFamily="18" charset="0"/>
                            </a:rPr>
                            <m:t>𝑦</m:t>
                          </m:r>
                        </m:oMath>
                      </m:oMathPara>
                    </a14:m>
                    <a:endParaRPr kumimoji="1" lang="zh-TW" altLang="en-US" dirty="0">
                      <a:solidFill>
                        <a:schemeClr val="bg1"/>
                      </a:solidFill>
                    </a:endParaRPr>
                  </a:p>
                </p:txBody>
              </p:sp>
            </mc:Choice>
            <mc:Fallback xmlns="">
              <p:sp>
                <p:nvSpPr>
                  <p:cNvPr id="56" name="文字方塊 55">
                    <a:extLst>
                      <a:ext uri="{FF2B5EF4-FFF2-40B4-BE49-F238E27FC236}">
                        <a16:creationId xmlns:a16="http://schemas.microsoft.com/office/drawing/2014/main" id="{DA924A04-79BC-AF48-B6EA-248AE77B235D}"/>
                      </a:ext>
                    </a:extLst>
                  </p:cNvPr>
                  <p:cNvSpPr txBox="1">
                    <a:spLocks noRot="1" noChangeAspect="1" noMove="1" noResize="1" noEditPoints="1" noAdjustHandles="1" noChangeArrowheads="1" noChangeShapeType="1" noTextEdit="1"/>
                  </p:cNvSpPr>
                  <p:nvPr/>
                </p:nvSpPr>
                <p:spPr>
                  <a:xfrm>
                    <a:off x="6065136" y="4180969"/>
                    <a:ext cx="186718" cy="276999"/>
                  </a:xfrm>
                  <a:prstGeom prst="rect">
                    <a:avLst/>
                  </a:prstGeom>
                  <a:blipFill>
                    <a:blip r:embed="rId19"/>
                    <a:stretch>
                      <a:fillRect l="-33333" r="-26667" b="-21739"/>
                    </a:stretch>
                  </a:blipFill>
                </p:spPr>
                <p:txBody>
                  <a:bodyPr/>
                  <a:lstStyle/>
                  <a:p>
                    <a:r>
                      <a:rPr lang="zh-TW" altLang="en-US">
                        <a:noFill/>
                      </a:rPr>
                      <a:t> </a:t>
                    </a:r>
                  </a:p>
                </p:txBody>
              </p:sp>
            </mc:Fallback>
          </mc:AlternateContent>
        </p:grpSp>
        <p:pic>
          <p:nvPicPr>
            <p:cNvPr id="93" name="圖片 92">
              <a:extLst>
                <a:ext uri="{FF2B5EF4-FFF2-40B4-BE49-F238E27FC236}">
                  <a16:creationId xmlns:a16="http://schemas.microsoft.com/office/drawing/2014/main" id="{E421CB20-72CA-1046-A76E-25E5C3BBDB42}"/>
                </a:ext>
              </a:extLst>
            </p:cNvPr>
            <p:cNvPicPr>
              <a:picLocks noChangeAspect="1"/>
            </p:cNvPicPr>
            <p:nvPr/>
          </p:nvPicPr>
          <p:blipFill rotWithShape="1">
            <a:blip r:embed="rId20">
              <a:extLst>
                <a:ext uri="{28A0092B-C50C-407E-A947-70E740481C1C}">
                  <a14:useLocalDpi xmlns:a14="http://schemas.microsoft.com/office/drawing/2010/main" val="0"/>
                </a:ext>
              </a:extLst>
            </a:blip>
            <a:srcRect l="1633" t="2339" r="2982" b="2276"/>
            <a:stretch/>
          </p:blipFill>
          <p:spPr>
            <a:xfrm>
              <a:off x="399538" y="4753150"/>
              <a:ext cx="1170000" cy="1170000"/>
            </a:xfrm>
            <a:prstGeom prst="rect">
              <a:avLst/>
            </a:prstGeom>
            <a:ln>
              <a:noFill/>
            </a:ln>
          </p:spPr>
        </p:pic>
      </p:grpSp>
      <p:grpSp>
        <p:nvGrpSpPr>
          <p:cNvPr id="97" name="群組 96">
            <a:extLst>
              <a:ext uri="{FF2B5EF4-FFF2-40B4-BE49-F238E27FC236}">
                <a16:creationId xmlns:a16="http://schemas.microsoft.com/office/drawing/2014/main" id="{1006208A-051A-AD49-871B-05945EE45B58}"/>
              </a:ext>
            </a:extLst>
          </p:cNvPr>
          <p:cNvGrpSpPr/>
          <p:nvPr/>
        </p:nvGrpSpPr>
        <p:grpSpPr>
          <a:xfrm>
            <a:off x="4168313" y="3209606"/>
            <a:ext cx="1332000" cy="1558394"/>
            <a:chOff x="4168313" y="3556856"/>
            <a:chExt cx="1332000" cy="1558394"/>
          </a:xfrm>
        </p:grpSpPr>
        <p:grpSp>
          <p:nvGrpSpPr>
            <p:cNvPr id="88" name="群組 87">
              <a:extLst>
                <a:ext uri="{FF2B5EF4-FFF2-40B4-BE49-F238E27FC236}">
                  <a16:creationId xmlns:a16="http://schemas.microsoft.com/office/drawing/2014/main" id="{D15A616F-E9EC-3447-A5D0-6D5731AB124D}"/>
                </a:ext>
              </a:extLst>
            </p:cNvPr>
            <p:cNvGrpSpPr/>
            <p:nvPr/>
          </p:nvGrpSpPr>
          <p:grpSpPr>
            <a:xfrm>
              <a:off x="4168313" y="3556856"/>
              <a:ext cx="1332000" cy="1558394"/>
              <a:chOff x="5494563" y="4180969"/>
              <a:chExt cx="1332000" cy="1558394"/>
            </a:xfrm>
          </p:grpSpPr>
          <p:sp>
            <p:nvSpPr>
              <p:cNvPr id="90" name="Rectangle: Rounded Corners 290">
                <a:extLst>
                  <a:ext uri="{FF2B5EF4-FFF2-40B4-BE49-F238E27FC236}">
                    <a16:creationId xmlns:a16="http://schemas.microsoft.com/office/drawing/2014/main" id="{C911A1F9-CA0F-A84D-9574-3E0EA9132796}"/>
                  </a:ext>
                </a:extLst>
              </p:cNvPr>
              <p:cNvSpPr>
                <a:spLocks/>
              </p:cNvSpPr>
              <p:nvPr/>
            </p:nvSpPr>
            <p:spPr>
              <a:xfrm flipV="1">
                <a:off x="5494563" y="4227363"/>
                <a:ext cx="1332000" cy="15120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91" name="文字方塊 90">
                    <a:extLst>
                      <a:ext uri="{FF2B5EF4-FFF2-40B4-BE49-F238E27FC236}">
                        <a16:creationId xmlns:a16="http://schemas.microsoft.com/office/drawing/2014/main" id="{990DA720-8523-D649-8B56-1233F49CDA24}"/>
                      </a:ext>
                    </a:extLst>
                  </p:cNvPr>
                  <p:cNvSpPr txBox="1"/>
                  <p:nvPr/>
                </p:nvSpPr>
                <p:spPr>
                  <a:xfrm>
                    <a:off x="6065136" y="4180969"/>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en-US" altLang="zh-TW" b="0" i="1" smtClean="0">
                                  <a:solidFill>
                                    <a:schemeClr val="bg1"/>
                                  </a:solidFill>
                                  <a:latin typeface="Cambria Math" panose="02040503050406030204" pitchFamily="18" charset="0"/>
                                </a:rPr>
                              </m:ctrlPr>
                            </m:accPr>
                            <m:e>
                              <m:r>
                                <a:rPr kumimoji="1" lang="en-US" altLang="zh-TW" b="0" i="1" smtClean="0">
                                  <a:solidFill>
                                    <a:schemeClr val="bg1"/>
                                  </a:solidFill>
                                  <a:latin typeface="Cambria Math" panose="02040503050406030204" pitchFamily="18" charset="0"/>
                                </a:rPr>
                                <m:t>𝑦</m:t>
                              </m:r>
                            </m:e>
                          </m:acc>
                        </m:oMath>
                      </m:oMathPara>
                    </a14:m>
                    <a:endParaRPr kumimoji="1" lang="zh-TW" altLang="en-US" dirty="0">
                      <a:solidFill>
                        <a:schemeClr val="bg1"/>
                      </a:solidFill>
                    </a:endParaRPr>
                  </a:p>
                </p:txBody>
              </p:sp>
            </mc:Choice>
            <mc:Fallback xmlns="">
              <p:sp>
                <p:nvSpPr>
                  <p:cNvPr id="91" name="文字方塊 90">
                    <a:extLst>
                      <a:ext uri="{FF2B5EF4-FFF2-40B4-BE49-F238E27FC236}">
                        <a16:creationId xmlns:a16="http://schemas.microsoft.com/office/drawing/2014/main" id="{990DA720-8523-D649-8B56-1233F49CDA24}"/>
                      </a:ext>
                    </a:extLst>
                  </p:cNvPr>
                  <p:cNvSpPr txBox="1">
                    <a:spLocks noRot="1" noChangeAspect="1" noMove="1" noResize="1" noEditPoints="1" noAdjustHandles="1" noChangeArrowheads="1" noChangeShapeType="1" noTextEdit="1"/>
                  </p:cNvSpPr>
                  <p:nvPr/>
                </p:nvSpPr>
                <p:spPr>
                  <a:xfrm>
                    <a:off x="6065136" y="4180969"/>
                    <a:ext cx="186718" cy="276999"/>
                  </a:xfrm>
                  <a:prstGeom prst="rect">
                    <a:avLst/>
                  </a:prstGeom>
                  <a:blipFill>
                    <a:blip r:embed="rId21"/>
                    <a:stretch>
                      <a:fillRect l="-25000" t="-13043" r="-25000" b="-21739"/>
                    </a:stretch>
                  </a:blipFill>
                </p:spPr>
                <p:txBody>
                  <a:bodyPr/>
                  <a:lstStyle/>
                  <a:p>
                    <a:r>
                      <a:rPr lang="zh-TW" altLang="en-US">
                        <a:noFill/>
                      </a:rPr>
                      <a:t> </a:t>
                    </a:r>
                  </a:p>
                </p:txBody>
              </p:sp>
            </mc:Fallback>
          </mc:AlternateContent>
        </p:grpSp>
        <p:pic>
          <p:nvPicPr>
            <p:cNvPr id="94" name="圖片 93">
              <a:extLst>
                <a:ext uri="{FF2B5EF4-FFF2-40B4-BE49-F238E27FC236}">
                  <a16:creationId xmlns:a16="http://schemas.microsoft.com/office/drawing/2014/main" id="{A31164C5-BCA5-4540-AA0F-F4A3E1898835}"/>
                </a:ext>
              </a:extLst>
            </p:cNvPr>
            <p:cNvPicPr>
              <a:picLocks noChangeAspect="1"/>
            </p:cNvPicPr>
            <p:nvPr/>
          </p:nvPicPr>
          <p:blipFill rotWithShape="1">
            <a:blip r:embed="rId20">
              <a:extLst>
                <a:ext uri="{28A0092B-C50C-407E-A947-70E740481C1C}">
                  <a14:useLocalDpi xmlns:a14="http://schemas.microsoft.com/office/drawing/2010/main" val="0"/>
                </a:ext>
              </a:extLst>
            </a:blip>
            <a:srcRect l="1633" t="2339" r="2982" b="2276"/>
            <a:stretch/>
          </p:blipFill>
          <p:spPr>
            <a:xfrm>
              <a:off x="4247245" y="3840258"/>
              <a:ext cx="1170000" cy="1170000"/>
            </a:xfrm>
            <a:prstGeom prst="rect">
              <a:avLst/>
            </a:prstGeom>
            <a:ln>
              <a:noFill/>
            </a:ln>
          </p:spPr>
        </p:pic>
      </p:grpSp>
      <p:sp>
        <p:nvSpPr>
          <p:cNvPr id="110" name="文字方塊 109">
            <a:extLst>
              <a:ext uri="{FF2B5EF4-FFF2-40B4-BE49-F238E27FC236}">
                <a16:creationId xmlns:a16="http://schemas.microsoft.com/office/drawing/2014/main" id="{299A0C77-9B7E-E945-8801-E458AE52049A}"/>
              </a:ext>
            </a:extLst>
          </p:cNvPr>
          <p:cNvSpPr txBox="1"/>
          <p:nvPr/>
        </p:nvSpPr>
        <p:spPr>
          <a:xfrm>
            <a:off x="4459012" y="5369888"/>
            <a:ext cx="1650901" cy="646331"/>
          </a:xfrm>
          <a:prstGeom prst="rect">
            <a:avLst/>
          </a:prstGeom>
          <a:noFill/>
        </p:spPr>
        <p:txBody>
          <a:bodyPr wrap="none" rtlCol="0">
            <a:spAutoFit/>
          </a:bodyPr>
          <a:lstStyle/>
          <a:p>
            <a:r>
              <a:rPr kumimoji="1" lang="en-US" altLang="zh-TW" dirty="0"/>
              <a:t>Reconstruction </a:t>
            </a:r>
            <a:br>
              <a:rPr kumimoji="1" lang="en-US" altLang="zh-TW" dirty="0"/>
            </a:br>
            <a:r>
              <a:rPr kumimoji="1" lang="en-US" altLang="zh-TW" dirty="0"/>
              <a:t>Loss</a:t>
            </a:r>
            <a:endParaRPr kumimoji="1" lang="zh-TW" altLang="en-US" dirty="0"/>
          </a:p>
        </p:txBody>
      </p:sp>
      <p:cxnSp>
        <p:nvCxnSpPr>
          <p:cNvPr id="112" name="直線箭頭接點 111">
            <a:extLst>
              <a:ext uri="{FF2B5EF4-FFF2-40B4-BE49-F238E27FC236}">
                <a16:creationId xmlns:a16="http://schemas.microsoft.com/office/drawing/2014/main" id="{2DF622E5-FE56-2E44-BF6B-9EA426F4E08C}"/>
              </a:ext>
            </a:extLst>
          </p:cNvPr>
          <p:cNvCxnSpPr/>
          <p:nvPr/>
        </p:nvCxnSpPr>
        <p:spPr>
          <a:xfrm>
            <a:off x="4793750" y="4804654"/>
            <a:ext cx="0" cy="6505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線箭頭接點 112">
            <a:extLst>
              <a:ext uri="{FF2B5EF4-FFF2-40B4-BE49-F238E27FC236}">
                <a16:creationId xmlns:a16="http://schemas.microsoft.com/office/drawing/2014/main" id="{0737985B-D08B-614B-9DED-2C8BFB7FD271}"/>
              </a:ext>
            </a:extLst>
          </p:cNvPr>
          <p:cNvCxnSpPr>
            <a:cxnSpLocks/>
          </p:cNvCxnSpPr>
          <p:nvPr/>
        </p:nvCxnSpPr>
        <p:spPr>
          <a:xfrm>
            <a:off x="1682469" y="5606650"/>
            <a:ext cx="285496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文字方塊 69">
            <a:extLst>
              <a:ext uri="{FF2B5EF4-FFF2-40B4-BE49-F238E27FC236}">
                <a16:creationId xmlns:a16="http://schemas.microsoft.com/office/drawing/2014/main" id="{31A5A613-A5A0-6049-9033-EF082A03CC11}"/>
              </a:ext>
            </a:extLst>
          </p:cNvPr>
          <p:cNvSpPr txBox="1"/>
          <p:nvPr/>
        </p:nvSpPr>
        <p:spPr>
          <a:xfrm>
            <a:off x="3149600" y="1400085"/>
            <a:ext cx="2069221" cy="584775"/>
          </a:xfrm>
          <a:prstGeom prst="rect">
            <a:avLst/>
          </a:prstGeom>
          <a:noFill/>
        </p:spPr>
        <p:txBody>
          <a:bodyPr wrap="none" rtlCol="0">
            <a:spAutoFit/>
          </a:bodyPr>
          <a:lstStyle/>
          <a:p>
            <a:r>
              <a:rPr kumimoji="1" lang="en-US" altLang="zh-TW" sz="3200" dirty="0"/>
              <a:t>Paired data</a:t>
            </a:r>
            <a:endParaRPr kumimoji="1" lang="zh-TW" altLang="en-US" sz="3200" dirty="0"/>
          </a:p>
        </p:txBody>
      </p:sp>
      <p:sp>
        <p:nvSpPr>
          <p:cNvPr id="72" name="文字方塊 71">
            <a:extLst>
              <a:ext uri="{FF2B5EF4-FFF2-40B4-BE49-F238E27FC236}">
                <a16:creationId xmlns:a16="http://schemas.microsoft.com/office/drawing/2014/main" id="{FC9D290D-EDB7-D542-ABF9-8F809870471C}"/>
              </a:ext>
            </a:extLst>
          </p:cNvPr>
          <p:cNvSpPr txBox="1"/>
          <p:nvPr/>
        </p:nvSpPr>
        <p:spPr>
          <a:xfrm>
            <a:off x="5855064" y="1400085"/>
            <a:ext cx="3954480" cy="584775"/>
          </a:xfrm>
          <a:prstGeom prst="rect">
            <a:avLst/>
          </a:prstGeom>
          <a:noFill/>
        </p:spPr>
        <p:txBody>
          <a:bodyPr wrap="none" rtlCol="0">
            <a:spAutoFit/>
          </a:bodyPr>
          <a:lstStyle/>
          <a:p>
            <a:r>
              <a:rPr kumimoji="1" lang="en-US" altLang="zh-TW" sz="3200" dirty="0"/>
              <a:t>One-to-many mapping</a:t>
            </a:r>
            <a:endParaRPr kumimoji="1" lang="zh-TW" altLang="en-US" sz="3200" dirty="0"/>
          </a:p>
        </p:txBody>
      </p:sp>
      <p:grpSp>
        <p:nvGrpSpPr>
          <p:cNvPr id="8" name="群組 7">
            <a:extLst>
              <a:ext uri="{FF2B5EF4-FFF2-40B4-BE49-F238E27FC236}">
                <a16:creationId xmlns:a16="http://schemas.microsoft.com/office/drawing/2014/main" id="{6576962D-42BE-1341-9144-3156289FA096}"/>
              </a:ext>
            </a:extLst>
          </p:cNvPr>
          <p:cNvGrpSpPr/>
          <p:nvPr/>
        </p:nvGrpSpPr>
        <p:grpSpPr>
          <a:xfrm>
            <a:off x="2641962" y="3223244"/>
            <a:ext cx="510524" cy="1812939"/>
            <a:chOff x="2641962" y="3223244"/>
            <a:chExt cx="510524" cy="1812939"/>
          </a:xfrm>
        </p:grpSpPr>
        <p:cxnSp>
          <p:nvCxnSpPr>
            <p:cNvPr id="73" name="Straight Arrow Connector 18">
              <a:extLst>
                <a:ext uri="{FF2B5EF4-FFF2-40B4-BE49-F238E27FC236}">
                  <a16:creationId xmlns:a16="http://schemas.microsoft.com/office/drawing/2014/main" id="{EE616A4F-C7F5-2644-99C7-B09CB4F29E66}"/>
                </a:ext>
              </a:extLst>
            </p:cNvPr>
            <p:cNvCxnSpPr>
              <a:cxnSpLocks/>
            </p:cNvCxnSpPr>
            <p:nvPr/>
          </p:nvCxnSpPr>
          <p:spPr>
            <a:xfrm>
              <a:off x="2971485" y="3754908"/>
              <a:ext cx="97200" cy="230400"/>
            </a:xfrm>
            <a:prstGeom prst="straightConnector1">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4" name="文字方塊 73">
                  <a:extLst>
                    <a:ext uri="{FF2B5EF4-FFF2-40B4-BE49-F238E27FC236}">
                      <a16:creationId xmlns:a16="http://schemas.microsoft.com/office/drawing/2014/main" id="{A1BBFAF6-5ADA-2F4F-9D55-5275E9ADD4D9}"/>
                    </a:ext>
                  </a:extLst>
                </p:cNvPr>
                <p:cNvSpPr txBox="1"/>
                <p:nvPr/>
              </p:nvSpPr>
              <p:spPr>
                <a:xfrm>
                  <a:off x="2641962" y="3351462"/>
                  <a:ext cx="489493"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2000" i="1" smtClean="0">
                                <a:latin typeface="Cambria Math" panose="02040503050406030204" pitchFamily="18" charset="0"/>
                                <a:cs typeface="Times New Roman" charset="0"/>
                              </a:rPr>
                            </m:ctrlPr>
                          </m:sSubSupPr>
                          <m:e>
                            <m:r>
                              <a:rPr lang="en-US" altLang="zh-TW" sz="2000" b="0" i="1" smtClean="0">
                                <a:latin typeface="Cambria Math" panose="02040503050406030204" pitchFamily="18" charset="0"/>
                                <a:cs typeface="Times New Roman" charset="0"/>
                              </a:rPr>
                              <m:t>𝑧</m:t>
                            </m:r>
                          </m:e>
                          <m:sub>
                            <m:r>
                              <a:rPr lang="en-US" altLang="zh-TW" sz="2000" b="0" i="1" smtClean="0">
                                <a:latin typeface="Cambria Math" panose="02040503050406030204" pitchFamily="18" charset="0"/>
                                <a:cs typeface="Times New Roman" charset="0"/>
                              </a:rPr>
                              <m:t>𝑥</m:t>
                            </m:r>
                          </m:sub>
                          <m:sup>
                            <m:r>
                              <a:rPr lang="en-US" altLang="zh-TW" sz="2000" b="0" i="1" smtClean="0">
                                <a:latin typeface="Cambria Math" panose="02040503050406030204" pitchFamily="18" charset="0"/>
                                <a:cs typeface="Times New Roman" charset="0"/>
                              </a:rPr>
                              <m:t>𝑐</m:t>
                            </m:r>
                          </m:sup>
                        </m:sSubSup>
                      </m:oMath>
                    </m:oMathPara>
                  </a14:m>
                  <a:endParaRPr kumimoji="1" lang="zh-TW" altLang="en-US" sz="2000" dirty="0"/>
                </a:p>
              </p:txBody>
            </p:sp>
          </mc:Choice>
          <mc:Fallback xmlns="">
            <p:sp>
              <p:nvSpPr>
                <p:cNvPr id="74" name="文字方塊 73">
                  <a:extLst>
                    <a:ext uri="{FF2B5EF4-FFF2-40B4-BE49-F238E27FC236}">
                      <a16:creationId xmlns:a16="http://schemas.microsoft.com/office/drawing/2014/main" id="{A1BBFAF6-5ADA-2F4F-9D55-5275E9ADD4D9}"/>
                    </a:ext>
                  </a:extLst>
                </p:cNvPr>
                <p:cNvSpPr txBox="1">
                  <a:spLocks noRot="1" noChangeAspect="1" noMove="1" noResize="1" noEditPoints="1" noAdjustHandles="1" noChangeArrowheads="1" noChangeShapeType="1" noTextEdit="1"/>
                </p:cNvSpPr>
                <p:nvPr/>
              </p:nvSpPr>
              <p:spPr>
                <a:xfrm>
                  <a:off x="2641962" y="3351462"/>
                  <a:ext cx="489493" cy="400110"/>
                </a:xfrm>
                <a:prstGeom prst="rect">
                  <a:avLst/>
                </a:prstGeom>
                <a:blipFill>
                  <a:blip r:embed="rId28"/>
                  <a:stretch>
                    <a:fillRect/>
                  </a:stretch>
                </a:blipFill>
              </p:spPr>
              <p:txBody>
                <a:bodyPr/>
                <a:lstStyle/>
                <a:p>
                  <a:r>
                    <a:rPr lang="zh-TW" altLang="en-US">
                      <a:noFill/>
                    </a:rPr>
                    <a:t> </a:t>
                  </a:r>
                </a:p>
              </p:txBody>
            </p:sp>
          </mc:Fallback>
        </mc:AlternateContent>
        <p:cxnSp>
          <p:nvCxnSpPr>
            <p:cNvPr id="75" name="直線接點 74">
              <a:extLst>
                <a:ext uri="{FF2B5EF4-FFF2-40B4-BE49-F238E27FC236}">
                  <a16:creationId xmlns:a16="http://schemas.microsoft.com/office/drawing/2014/main" id="{B9C763D4-57CD-8C42-A7A1-DE12134619D3}"/>
                </a:ext>
              </a:extLst>
            </p:cNvPr>
            <p:cNvCxnSpPr>
              <a:cxnSpLocks/>
            </p:cNvCxnSpPr>
            <p:nvPr/>
          </p:nvCxnSpPr>
          <p:spPr>
            <a:xfrm>
              <a:off x="2721736" y="3223244"/>
              <a:ext cx="96620" cy="228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文字方塊 75">
                  <a:extLst>
                    <a:ext uri="{FF2B5EF4-FFF2-40B4-BE49-F238E27FC236}">
                      <a16:creationId xmlns:a16="http://schemas.microsoft.com/office/drawing/2014/main" id="{34D73BCB-D645-4846-8BD9-6531809B2FF2}"/>
                    </a:ext>
                  </a:extLst>
                </p:cNvPr>
                <p:cNvSpPr txBox="1"/>
                <p:nvPr/>
              </p:nvSpPr>
              <p:spPr>
                <a:xfrm>
                  <a:off x="2641962" y="4521251"/>
                  <a:ext cx="510524" cy="4242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2000" i="1" smtClean="0">
                                <a:latin typeface="Cambria Math" panose="02040503050406030204" pitchFamily="18" charset="0"/>
                                <a:cs typeface="Times New Roman" charset="0"/>
                              </a:rPr>
                            </m:ctrlPr>
                          </m:sSubSupPr>
                          <m:e>
                            <m:r>
                              <a:rPr lang="en-US" altLang="zh-TW" sz="2000" b="0" i="1" smtClean="0">
                                <a:latin typeface="Cambria Math" panose="02040503050406030204" pitchFamily="18" charset="0"/>
                                <a:cs typeface="Times New Roman" charset="0"/>
                              </a:rPr>
                              <m:t>𝑧</m:t>
                            </m:r>
                          </m:e>
                          <m:sub>
                            <m:r>
                              <a:rPr lang="en-US" altLang="zh-TW" sz="2000" b="0" i="1" smtClean="0">
                                <a:latin typeface="Cambria Math" panose="02040503050406030204" pitchFamily="18" charset="0"/>
                                <a:cs typeface="Times New Roman" charset="0"/>
                              </a:rPr>
                              <m:t>𝑦</m:t>
                            </m:r>
                          </m:sub>
                          <m:sup>
                            <m:r>
                              <a:rPr lang="en-US" altLang="zh-TW" sz="2000" b="0" i="1" smtClean="0">
                                <a:latin typeface="Cambria Math" panose="02040503050406030204" pitchFamily="18" charset="0"/>
                                <a:cs typeface="Times New Roman" charset="0"/>
                              </a:rPr>
                              <m:t>𝑎</m:t>
                            </m:r>
                          </m:sup>
                        </m:sSubSup>
                      </m:oMath>
                    </m:oMathPara>
                  </a14:m>
                  <a:endParaRPr kumimoji="1" lang="zh-TW" altLang="en-US" sz="2000" dirty="0"/>
                </a:p>
              </p:txBody>
            </p:sp>
          </mc:Choice>
          <mc:Fallback xmlns="">
            <p:sp>
              <p:nvSpPr>
                <p:cNvPr id="76" name="文字方塊 75">
                  <a:extLst>
                    <a:ext uri="{FF2B5EF4-FFF2-40B4-BE49-F238E27FC236}">
                      <a16:creationId xmlns:a16="http://schemas.microsoft.com/office/drawing/2014/main" id="{34D73BCB-D645-4846-8BD9-6531809B2FF2}"/>
                    </a:ext>
                  </a:extLst>
                </p:cNvPr>
                <p:cNvSpPr txBox="1">
                  <a:spLocks noRot="1" noChangeAspect="1" noMove="1" noResize="1" noEditPoints="1" noAdjustHandles="1" noChangeArrowheads="1" noChangeShapeType="1" noTextEdit="1"/>
                </p:cNvSpPr>
                <p:nvPr/>
              </p:nvSpPr>
              <p:spPr>
                <a:xfrm>
                  <a:off x="2641962" y="4521251"/>
                  <a:ext cx="510524" cy="424283"/>
                </a:xfrm>
                <a:prstGeom prst="rect">
                  <a:avLst/>
                </a:prstGeom>
                <a:blipFill>
                  <a:blip r:embed="rId29"/>
                  <a:stretch>
                    <a:fillRect b="-2941"/>
                  </a:stretch>
                </a:blipFill>
              </p:spPr>
              <p:txBody>
                <a:bodyPr/>
                <a:lstStyle/>
                <a:p>
                  <a:r>
                    <a:rPr lang="zh-TW" altLang="en-US">
                      <a:noFill/>
                    </a:rPr>
                    <a:t> </a:t>
                  </a:r>
                </a:p>
              </p:txBody>
            </p:sp>
          </mc:Fallback>
        </mc:AlternateContent>
        <p:cxnSp>
          <p:nvCxnSpPr>
            <p:cNvPr id="81" name="Straight Arrow Connector 18">
              <a:extLst>
                <a:ext uri="{FF2B5EF4-FFF2-40B4-BE49-F238E27FC236}">
                  <a16:creationId xmlns:a16="http://schemas.microsoft.com/office/drawing/2014/main" id="{47D9DCC8-BD71-CE40-A685-64E18B20879F}"/>
                </a:ext>
              </a:extLst>
            </p:cNvPr>
            <p:cNvCxnSpPr>
              <a:cxnSpLocks/>
            </p:cNvCxnSpPr>
            <p:nvPr/>
          </p:nvCxnSpPr>
          <p:spPr>
            <a:xfrm flipV="1">
              <a:off x="2971485" y="4338624"/>
              <a:ext cx="97200" cy="230400"/>
            </a:xfrm>
            <a:prstGeom prst="straightConnector1">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2" name="直線接點 81">
              <a:extLst>
                <a:ext uri="{FF2B5EF4-FFF2-40B4-BE49-F238E27FC236}">
                  <a16:creationId xmlns:a16="http://schemas.microsoft.com/office/drawing/2014/main" id="{397F3A14-FA9F-9F4A-A2B3-BE5666E60C96}"/>
                </a:ext>
              </a:extLst>
            </p:cNvPr>
            <p:cNvCxnSpPr>
              <a:cxnSpLocks/>
            </p:cNvCxnSpPr>
            <p:nvPr/>
          </p:nvCxnSpPr>
          <p:spPr>
            <a:xfrm flipV="1">
              <a:off x="2721736" y="4807626"/>
              <a:ext cx="96620" cy="228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群組 2">
            <a:extLst>
              <a:ext uri="{FF2B5EF4-FFF2-40B4-BE49-F238E27FC236}">
                <a16:creationId xmlns:a16="http://schemas.microsoft.com/office/drawing/2014/main" id="{F00EB416-BB08-3D49-AAE6-55B1B8B37789}"/>
              </a:ext>
            </a:extLst>
          </p:cNvPr>
          <p:cNvGrpSpPr/>
          <p:nvPr/>
        </p:nvGrpSpPr>
        <p:grpSpPr>
          <a:xfrm>
            <a:off x="6231162" y="2189689"/>
            <a:ext cx="5168458" cy="3912686"/>
            <a:chOff x="6231162" y="2020726"/>
            <a:chExt cx="5168458" cy="3912686"/>
          </a:xfrm>
        </p:grpSpPr>
        <p:grpSp>
          <p:nvGrpSpPr>
            <p:cNvPr id="7" name="群組 6">
              <a:extLst>
                <a:ext uri="{FF2B5EF4-FFF2-40B4-BE49-F238E27FC236}">
                  <a16:creationId xmlns:a16="http://schemas.microsoft.com/office/drawing/2014/main" id="{BBDD1B30-A614-6F4D-BBD6-392C4E857530}"/>
                </a:ext>
              </a:extLst>
            </p:cNvPr>
            <p:cNvGrpSpPr/>
            <p:nvPr/>
          </p:nvGrpSpPr>
          <p:grpSpPr>
            <a:xfrm>
              <a:off x="6516141" y="2581470"/>
              <a:ext cx="4883479" cy="2913111"/>
              <a:chOff x="6248476" y="2229248"/>
              <a:chExt cx="5500449" cy="3601760"/>
            </a:xfrm>
          </p:grpSpPr>
          <p:grpSp>
            <p:nvGrpSpPr>
              <p:cNvPr id="98" name="群組 97">
                <a:extLst>
                  <a:ext uri="{FF2B5EF4-FFF2-40B4-BE49-F238E27FC236}">
                    <a16:creationId xmlns:a16="http://schemas.microsoft.com/office/drawing/2014/main" id="{A9805E74-B41E-2842-8FB3-B3B51755C6C5}"/>
                  </a:ext>
                </a:extLst>
              </p:cNvPr>
              <p:cNvGrpSpPr/>
              <p:nvPr/>
            </p:nvGrpSpPr>
            <p:grpSpPr>
              <a:xfrm>
                <a:off x="6248476" y="3001213"/>
                <a:ext cx="1434091" cy="1292978"/>
                <a:chOff x="6248476" y="3001213"/>
                <a:chExt cx="1434091" cy="1292978"/>
              </a:xfrm>
            </p:grpSpPr>
            <p:sp>
              <p:nvSpPr>
                <p:cNvPr id="11" name="橢圓 4">
                  <a:extLst>
                    <a:ext uri="{FF2B5EF4-FFF2-40B4-BE49-F238E27FC236}">
                      <a16:creationId xmlns:a16="http://schemas.microsoft.com/office/drawing/2014/main" id="{7A6C5EB1-3420-D348-899F-9464A78A5535}"/>
                    </a:ext>
                  </a:extLst>
                </p:cNvPr>
                <p:cNvSpPr>
                  <a:spLocks noChangeAspect="1"/>
                </p:cNvSpPr>
                <p:nvPr/>
              </p:nvSpPr>
              <p:spPr>
                <a:xfrm>
                  <a:off x="6545183" y="3322191"/>
                  <a:ext cx="1137384" cy="972000"/>
                </a:xfrm>
                <a:prstGeom prst="ellipse">
                  <a:avLst/>
                </a:prstGeom>
                <a:solidFill>
                  <a:schemeClr val="accent1">
                    <a:lumMod val="20000"/>
                    <a:lumOff val="80000"/>
                  </a:schemeClr>
                </a:solidFill>
                <a:ln w="28575">
                  <a:solidFill>
                    <a:schemeClr val="accent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TW" altLang="en-US" sz="2400">
                    <a:latin typeface="Times New Roman" charset="0"/>
                    <a:ea typeface="Times New Roman" charset="0"/>
                    <a:cs typeface="Times New Roman" charset="0"/>
                  </a:endParaRPr>
                </a:p>
              </p:txBody>
            </p:sp>
            <p:sp>
              <p:nvSpPr>
                <p:cNvPr id="13" name="橢圓 7">
                  <a:extLst>
                    <a:ext uri="{FF2B5EF4-FFF2-40B4-BE49-F238E27FC236}">
                      <a16:creationId xmlns:a16="http://schemas.microsoft.com/office/drawing/2014/main" id="{EC77926B-11DF-FF46-8FD5-362802740063}"/>
                    </a:ext>
                  </a:extLst>
                </p:cNvPr>
                <p:cNvSpPr/>
                <p:nvPr/>
              </p:nvSpPr>
              <p:spPr>
                <a:xfrm>
                  <a:off x="7050990" y="3606807"/>
                  <a:ext cx="125999" cy="12599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240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17" name="文字方塊 19">
                      <a:extLst>
                        <a:ext uri="{FF2B5EF4-FFF2-40B4-BE49-F238E27FC236}">
                          <a16:creationId xmlns:a16="http://schemas.microsoft.com/office/drawing/2014/main" id="{F150ECCF-B284-954D-88FA-4240EB6D1362}"/>
                        </a:ext>
                      </a:extLst>
                    </p:cNvPr>
                    <p:cNvSpPr txBox="1"/>
                    <p:nvPr/>
                  </p:nvSpPr>
                  <p:spPr>
                    <a:xfrm>
                      <a:off x="6248476" y="3001213"/>
                      <a:ext cx="593512" cy="57080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zh-TW" altLang="en-US" sz="2400" i="1" smtClean="0">
                                <a:latin typeface="Cambria Math" charset="0"/>
                                <a:ea typeface="Times New Roman" charset="0"/>
                                <a:cs typeface="Times New Roman" charset="0"/>
                              </a:rPr>
                              <m:t>𝒳</m:t>
                            </m:r>
                          </m:oMath>
                        </m:oMathPara>
                      </a14:m>
                      <a:endParaRPr kumimoji="1" lang="zh-TW" altLang="en-US" sz="2400" i="1" dirty="0">
                        <a:latin typeface="Times New Roman" charset="0"/>
                        <a:ea typeface="Times New Roman" charset="0"/>
                        <a:cs typeface="Times New Roman" charset="0"/>
                      </a:endParaRPr>
                    </a:p>
                  </p:txBody>
                </p:sp>
              </mc:Choice>
              <mc:Fallback xmlns="">
                <p:sp>
                  <p:nvSpPr>
                    <p:cNvPr id="17" name="文字方塊 19">
                      <a:extLst>
                        <a:ext uri="{FF2B5EF4-FFF2-40B4-BE49-F238E27FC236}">
                          <a16:creationId xmlns:a16="http://schemas.microsoft.com/office/drawing/2014/main" id="{F150ECCF-B284-954D-88FA-4240EB6D1362}"/>
                        </a:ext>
                      </a:extLst>
                    </p:cNvPr>
                    <p:cNvSpPr txBox="1">
                      <a:spLocks noRot="1" noChangeAspect="1" noMove="1" noResize="1" noEditPoints="1" noAdjustHandles="1" noChangeArrowheads="1" noChangeShapeType="1" noTextEdit="1"/>
                    </p:cNvSpPr>
                    <p:nvPr/>
                  </p:nvSpPr>
                  <p:spPr>
                    <a:xfrm>
                      <a:off x="6248476" y="3001213"/>
                      <a:ext cx="593512" cy="570801"/>
                    </a:xfrm>
                    <a:prstGeom prst="rect">
                      <a:avLst/>
                    </a:prstGeom>
                    <a:blipFill>
                      <a:blip r:embed="rId3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TextBox 67">
                      <a:extLst>
                        <a:ext uri="{FF2B5EF4-FFF2-40B4-BE49-F238E27FC236}">
                          <a16:creationId xmlns:a16="http://schemas.microsoft.com/office/drawing/2014/main" id="{A216F9EA-71A5-F642-86B2-B562B59F3B90}"/>
                        </a:ext>
                      </a:extLst>
                    </p:cNvPr>
                    <p:cNvSpPr txBox="1"/>
                    <p:nvPr/>
                  </p:nvSpPr>
                  <p:spPr>
                    <a:xfrm>
                      <a:off x="6702860" y="3497566"/>
                      <a:ext cx="442426" cy="49469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charset="0"/>
                                <a:ea typeface="Times New Roman" charset="0"/>
                                <a:cs typeface="Times New Roman" charset="0"/>
                              </a:rPr>
                              <m:t>𝑥</m:t>
                            </m:r>
                          </m:oMath>
                        </m:oMathPara>
                      </a14:m>
                      <a:endParaRPr lang="en-US" sz="2000" i="1" dirty="0">
                        <a:latin typeface="Times New Roman" charset="0"/>
                        <a:ea typeface="Times New Roman" charset="0"/>
                        <a:cs typeface="Times New Roman" charset="0"/>
                      </a:endParaRPr>
                    </a:p>
                  </p:txBody>
                </p:sp>
              </mc:Choice>
              <mc:Fallback xmlns="">
                <p:sp>
                  <p:nvSpPr>
                    <p:cNvPr id="18" name="TextBox 67">
                      <a:extLst>
                        <a:ext uri="{FF2B5EF4-FFF2-40B4-BE49-F238E27FC236}">
                          <a16:creationId xmlns:a16="http://schemas.microsoft.com/office/drawing/2014/main" id="{A216F9EA-71A5-F642-86B2-B562B59F3B90}"/>
                        </a:ext>
                      </a:extLst>
                    </p:cNvPr>
                    <p:cNvSpPr txBox="1">
                      <a:spLocks noRot="1" noChangeAspect="1" noMove="1" noResize="1" noEditPoints="1" noAdjustHandles="1" noChangeArrowheads="1" noChangeShapeType="1" noTextEdit="1"/>
                    </p:cNvSpPr>
                    <p:nvPr/>
                  </p:nvSpPr>
                  <p:spPr>
                    <a:xfrm>
                      <a:off x="6702860" y="3497566"/>
                      <a:ext cx="442426" cy="494695"/>
                    </a:xfrm>
                    <a:prstGeom prst="rect">
                      <a:avLst/>
                    </a:prstGeom>
                    <a:blipFill>
                      <a:blip r:embed="rId31"/>
                      <a:stretch>
                        <a:fillRect/>
                      </a:stretch>
                    </a:blipFill>
                  </p:spPr>
                  <p:txBody>
                    <a:bodyPr/>
                    <a:lstStyle/>
                    <a:p>
                      <a:r>
                        <a:rPr lang="zh-TW" altLang="en-US">
                          <a:noFill/>
                        </a:rPr>
                        <a:t> </a:t>
                      </a:r>
                    </a:p>
                  </p:txBody>
                </p:sp>
              </mc:Fallback>
            </mc:AlternateContent>
          </p:grpSp>
          <p:grpSp>
            <p:nvGrpSpPr>
              <p:cNvPr id="99" name="群組 98">
                <a:extLst>
                  <a:ext uri="{FF2B5EF4-FFF2-40B4-BE49-F238E27FC236}">
                    <a16:creationId xmlns:a16="http://schemas.microsoft.com/office/drawing/2014/main" id="{6168D04D-97A1-514B-8200-F062B28BF74A}"/>
                  </a:ext>
                </a:extLst>
              </p:cNvPr>
              <p:cNvGrpSpPr/>
              <p:nvPr/>
            </p:nvGrpSpPr>
            <p:grpSpPr>
              <a:xfrm>
                <a:off x="10265790" y="3002788"/>
                <a:ext cx="1483135" cy="1247991"/>
                <a:chOff x="10265790" y="3002788"/>
                <a:chExt cx="1483135" cy="1247991"/>
              </a:xfrm>
            </p:grpSpPr>
            <p:sp>
              <p:nvSpPr>
                <p:cNvPr id="12" name="橢圓 5">
                  <a:extLst>
                    <a:ext uri="{FF2B5EF4-FFF2-40B4-BE49-F238E27FC236}">
                      <a16:creationId xmlns:a16="http://schemas.microsoft.com/office/drawing/2014/main" id="{9A92A7E1-CD23-FC42-92DC-AB5680815244}"/>
                    </a:ext>
                  </a:extLst>
                </p:cNvPr>
                <p:cNvSpPr>
                  <a:spLocks noChangeAspect="1"/>
                </p:cNvSpPr>
                <p:nvPr/>
              </p:nvSpPr>
              <p:spPr>
                <a:xfrm>
                  <a:off x="10265790" y="3278779"/>
                  <a:ext cx="1137384" cy="972000"/>
                </a:xfrm>
                <a:prstGeom prst="ellipse">
                  <a:avLst/>
                </a:prstGeom>
                <a:solidFill>
                  <a:schemeClr val="accent6">
                    <a:lumMod val="20000"/>
                    <a:lumOff val="80000"/>
                  </a:schemeClr>
                </a:solidFill>
                <a:ln w="28575">
                  <a:solidFill>
                    <a:schemeClr val="accent6">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TW" altLang="en-US" sz="2400">
                    <a:latin typeface="Times New Roman" charset="0"/>
                    <a:ea typeface="Times New Roman" charset="0"/>
                    <a:cs typeface="Times New Roman" charset="0"/>
                  </a:endParaRPr>
                </a:p>
              </p:txBody>
            </p:sp>
            <p:sp>
              <p:nvSpPr>
                <p:cNvPr id="15" name="橢圓 12">
                  <a:extLst>
                    <a:ext uri="{FF2B5EF4-FFF2-40B4-BE49-F238E27FC236}">
                      <a16:creationId xmlns:a16="http://schemas.microsoft.com/office/drawing/2014/main" id="{0EAA4D2A-44B0-2748-955B-8064EA75DCDF}"/>
                    </a:ext>
                  </a:extLst>
                </p:cNvPr>
                <p:cNvSpPr/>
                <p:nvPr/>
              </p:nvSpPr>
              <p:spPr>
                <a:xfrm>
                  <a:off x="10769790" y="3585988"/>
                  <a:ext cx="125999" cy="12599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240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9B3E4F9C-BDB7-F84B-8B1B-56590850DEC5}"/>
                        </a:ext>
                      </a:extLst>
                    </p:cNvPr>
                    <p:cNvSpPr txBox="1"/>
                    <p:nvPr/>
                  </p:nvSpPr>
                  <p:spPr>
                    <a:xfrm>
                      <a:off x="11186901" y="3002788"/>
                      <a:ext cx="562024" cy="57080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zh-TW" altLang="en-US" sz="2400" i="1" smtClean="0">
                                <a:latin typeface="Cambria Math" charset="0"/>
                                <a:ea typeface="Times New Roman" charset="0"/>
                                <a:cs typeface="Times New Roman" charset="0"/>
                              </a:rPr>
                              <m:t>𝒴</m:t>
                            </m:r>
                          </m:oMath>
                        </m:oMathPara>
                      </a14:m>
                      <a:endParaRPr kumimoji="1" lang="zh-TW" altLang="en-US" sz="2400" i="1" dirty="0">
                        <a:latin typeface="Times New Roman" charset="0"/>
                        <a:ea typeface="Times New Roman" charset="0"/>
                        <a:cs typeface="Times New Roman" charset="0"/>
                      </a:endParaRPr>
                    </a:p>
                  </p:txBody>
                </p:sp>
              </mc:Choice>
              <mc:Fallback xmlns="">
                <p:sp>
                  <p:nvSpPr>
                    <p:cNvPr id="20" name="文字方塊 19">
                      <a:extLst>
                        <a:ext uri="{FF2B5EF4-FFF2-40B4-BE49-F238E27FC236}">
                          <a16:creationId xmlns:a16="http://schemas.microsoft.com/office/drawing/2014/main" id="{9B3E4F9C-BDB7-F84B-8B1B-56590850DEC5}"/>
                        </a:ext>
                      </a:extLst>
                    </p:cNvPr>
                    <p:cNvSpPr txBox="1">
                      <a:spLocks noRot="1" noChangeAspect="1" noMove="1" noResize="1" noEditPoints="1" noAdjustHandles="1" noChangeArrowheads="1" noChangeShapeType="1" noTextEdit="1"/>
                    </p:cNvSpPr>
                    <p:nvPr/>
                  </p:nvSpPr>
                  <p:spPr>
                    <a:xfrm>
                      <a:off x="11186901" y="3002788"/>
                      <a:ext cx="562024" cy="570801"/>
                    </a:xfrm>
                    <a:prstGeom prst="rect">
                      <a:avLst/>
                    </a:prstGeom>
                    <a:blipFill>
                      <a:blip r:embed="rId32"/>
                      <a:stretch>
                        <a:fillRect b="-1621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TextBox 67">
                      <a:extLst>
                        <a:ext uri="{FF2B5EF4-FFF2-40B4-BE49-F238E27FC236}">
                          <a16:creationId xmlns:a16="http://schemas.microsoft.com/office/drawing/2014/main" id="{CA8D009A-F657-F84C-9F6F-3B3AA9A8F792}"/>
                        </a:ext>
                      </a:extLst>
                    </p:cNvPr>
                    <p:cNvSpPr txBox="1"/>
                    <p:nvPr/>
                  </p:nvSpPr>
                  <p:spPr>
                    <a:xfrm>
                      <a:off x="10763900" y="3471275"/>
                      <a:ext cx="447625" cy="4946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ea typeface="Times New Roman" charset="0"/>
                                <a:cs typeface="Times New Roman" charset="0"/>
                              </a:rPr>
                              <m:t>𝑦</m:t>
                            </m:r>
                          </m:oMath>
                        </m:oMathPara>
                      </a14:m>
                      <a:endParaRPr lang="en-US" sz="2000" i="1" dirty="0">
                        <a:latin typeface="Times New Roman" charset="0"/>
                        <a:ea typeface="Times New Roman" charset="0"/>
                        <a:cs typeface="Times New Roman" charset="0"/>
                      </a:endParaRPr>
                    </a:p>
                  </p:txBody>
                </p:sp>
              </mc:Choice>
              <mc:Fallback xmlns="">
                <p:sp>
                  <p:nvSpPr>
                    <p:cNvPr id="21" name="TextBox 67">
                      <a:extLst>
                        <a:ext uri="{FF2B5EF4-FFF2-40B4-BE49-F238E27FC236}">
                          <a16:creationId xmlns:a16="http://schemas.microsoft.com/office/drawing/2014/main" id="{CA8D009A-F657-F84C-9F6F-3B3AA9A8F792}"/>
                        </a:ext>
                      </a:extLst>
                    </p:cNvPr>
                    <p:cNvSpPr txBox="1">
                      <a:spLocks noRot="1" noChangeAspect="1" noMove="1" noResize="1" noEditPoints="1" noAdjustHandles="1" noChangeArrowheads="1" noChangeShapeType="1" noTextEdit="1"/>
                    </p:cNvSpPr>
                    <p:nvPr/>
                  </p:nvSpPr>
                  <p:spPr>
                    <a:xfrm>
                      <a:off x="10763900" y="3471275"/>
                      <a:ext cx="447625" cy="494694"/>
                    </a:xfrm>
                    <a:prstGeom prst="rect">
                      <a:avLst/>
                    </a:prstGeom>
                    <a:blipFill>
                      <a:blip r:embed="rId33"/>
                      <a:stretch>
                        <a:fillRect b="-3125"/>
                      </a:stretch>
                    </a:blipFill>
                  </p:spPr>
                  <p:txBody>
                    <a:bodyPr/>
                    <a:lstStyle/>
                    <a:p>
                      <a:r>
                        <a:rPr lang="zh-TW" altLang="en-US">
                          <a:noFill/>
                        </a:rPr>
                        <a:t> </a:t>
                      </a:r>
                    </a:p>
                  </p:txBody>
                </p:sp>
              </mc:Fallback>
            </mc:AlternateContent>
          </p:grpSp>
          <p:grpSp>
            <p:nvGrpSpPr>
              <p:cNvPr id="108" name="群組 107">
                <a:extLst>
                  <a:ext uri="{FF2B5EF4-FFF2-40B4-BE49-F238E27FC236}">
                    <a16:creationId xmlns:a16="http://schemas.microsoft.com/office/drawing/2014/main" id="{596CF888-39BC-B749-B483-EDA7EEAA53DC}"/>
                  </a:ext>
                </a:extLst>
              </p:cNvPr>
              <p:cNvGrpSpPr/>
              <p:nvPr/>
            </p:nvGrpSpPr>
            <p:grpSpPr>
              <a:xfrm>
                <a:off x="9738725" y="4501723"/>
                <a:ext cx="968882" cy="1329285"/>
                <a:chOff x="9738725" y="4501723"/>
                <a:chExt cx="968882" cy="1329285"/>
              </a:xfrm>
            </p:grpSpPr>
            <p:sp>
              <p:nvSpPr>
                <p:cNvPr id="27" name="橢圓 4">
                  <a:extLst>
                    <a:ext uri="{FF2B5EF4-FFF2-40B4-BE49-F238E27FC236}">
                      <a16:creationId xmlns:a16="http://schemas.microsoft.com/office/drawing/2014/main" id="{E23AC5EE-0E1C-9446-9E5A-3C3235AB66B4}"/>
                    </a:ext>
                  </a:extLst>
                </p:cNvPr>
                <p:cNvSpPr>
                  <a:spLocks noChangeAspect="1"/>
                </p:cNvSpPr>
                <p:nvPr/>
              </p:nvSpPr>
              <p:spPr>
                <a:xfrm>
                  <a:off x="9738725" y="4501723"/>
                  <a:ext cx="968882" cy="828000"/>
                </a:xfrm>
                <a:prstGeom prst="ellipse">
                  <a:avLst/>
                </a:prstGeom>
                <a:noFill/>
                <a:ln w="28575">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TW" altLang="en-US" sz="2400">
                    <a:latin typeface="Times New Roman" charset="0"/>
                    <a:ea typeface="Times New Roman" charset="0"/>
                    <a:cs typeface="Times New Roman" charset="0"/>
                  </a:endParaRPr>
                </a:p>
              </p:txBody>
            </p:sp>
            <p:sp>
              <p:nvSpPr>
                <p:cNvPr id="31" name="橢圓 7">
                  <a:extLst>
                    <a:ext uri="{FF2B5EF4-FFF2-40B4-BE49-F238E27FC236}">
                      <a16:creationId xmlns:a16="http://schemas.microsoft.com/office/drawing/2014/main" id="{C867B029-286C-9F47-AB18-A5884622CFAA}"/>
                    </a:ext>
                  </a:extLst>
                </p:cNvPr>
                <p:cNvSpPr/>
                <p:nvPr/>
              </p:nvSpPr>
              <p:spPr>
                <a:xfrm>
                  <a:off x="10105978" y="4721249"/>
                  <a:ext cx="125999" cy="125999"/>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240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33" name="TextBox 67">
                      <a:extLst>
                        <a:ext uri="{FF2B5EF4-FFF2-40B4-BE49-F238E27FC236}">
                          <a16:creationId xmlns:a16="http://schemas.microsoft.com/office/drawing/2014/main" id="{C07EFA3B-C69A-DE40-9FB5-28EF75A85659}"/>
                        </a:ext>
                      </a:extLst>
                    </p:cNvPr>
                    <p:cNvSpPr txBox="1"/>
                    <p:nvPr/>
                  </p:nvSpPr>
                  <p:spPr>
                    <a:xfrm>
                      <a:off x="9888177" y="4755205"/>
                      <a:ext cx="586145" cy="5405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2000" b="0" i="1" smtClean="0">
                                    <a:latin typeface="Cambria Math" panose="02040503050406030204" pitchFamily="18" charset="0"/>
                                    <a:ea typeface="Times New Roman" charset="0"/>
                                    <a:cs typeface="Times New Roman" charset="0"/>
                                  </a:rPr>
                                </m:ctrlPr>
                              </m:sSubSupPr>
                              <m:e>
                                <m:r>
                                  <a:rPr lang="en-US" altLang="zh-TW" sz="2000" b="0" i="1" smtClean="0">
                                    <a:latin typeface="Cambria Math" charset="0"/>
                                    <a:ea typeface="Times New Roman" charset="0"/>
                                    <a:cs typeface="Times New Roman" charset="0"/>
                                  </a:rPr>
                                  <m:t>𝑧</m:t>
                                </m:r>
                              </m:e>
                              <m:sub>
                                <m:r>
                                  <a:rPr lang="en-US" altLang="zh-TW" sz="2000" i="1">
                                    <a:latin typeface="Cambria Math" charset="0"/>
                                    <a:ea typeface="Times New Roman" charset="0"/>
                                    <a:cs typeface="Times New Roman" charset="0"/>
                                  </a:rPr>
                                  <m:t>𝒴</m:t>
                                </m:r>
                              </m:sub>
                              <m:sup>
                                <m:r>
                                  <a:rPr lang="en-US" altLang="zh-TW" sz="2000" b="0" i="1" smtClean="0">
                                    <a:latin typeface="Cambria Math" charset="0"/>
                                    <a:ea typeface="Times New Roman" charset="0"/>
                                    <a:cs typeface="Times New Roman" charset="0"/>
                                  </a:rPr>
                                  <m:t>𝑎</m:t>
                                </m:r>
                              </m:sup>
                            </m:sSubSup>
                          </m:oMath>
                        </m:oMathPara>
                      </a14:m>
                      <a:endParaRPr lang="en-US" sz="2000" dirty="0">
                        <a:latin typeface="Times New Roman" charset="0"/>
                        <a:ea typeface="Times New Roman" charset="0"/>
                        <a:cs typeface="Times New Roman" charset="0"/>
                      </a:endParaRPr>
                    </a:p>
                  </p:txBody>
                </p:sp>
              </mc:Choice>
              <mc:Fallback xmlns="">
                <p:sp>
                  <p:nvSpPr>
                    <p:cNvPr id="33" name="TextBox 67">
                      <a:extLst>
                        <a:ext uri="{FF2B5EF4-FFF2-40B4-BE49-F238E27FC236}">
                          <a16:creationId xmlns:a16="http://schemas.microsoft.com/office/drawing/2014/main" id="{C07EFA3B-C69A-DE40-9FB5-28EF75A85659}"/>
                        </a:ext>
                      </a:extLst>
                    </p:cNvPr>
                    <p:cNvSpPr txBox="1">
                      <a:spLocks noRot="1" noChangeAspect="1" noMove="1" noResize="1" noEditPoints="1" noAdjustHandles="1" noChangeArrowheads="1" noChangeShapeType="1" noTextEdit="1"/>
                    </p:cNvSpPr>
                    <p:nvPr/>
                  </p:nvSpPr>
                  <p:spPr>
                    <a:xfrm>
                      <a:off x="9888177" y="4755205"/>
                      <a:ext cx="586145" cy="540597"/>
                    </a:xfrm>
                    <a:prstGeom prst="rect">
                      <a:avLst/>
                    </a:prstGeom>
                    <a:blipFill>
                      <a:blip r:embed="rId34"/>
                      <a:stretch>
                        <a:fillRect b="-555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5" name="文字方塊 19">
                      <a:extLst>
                        <a:ext uri="{FF2B5EF4-FFF2-40B4-BE49-F238E27FC236}">
                          <a16:creationId xmlns:a16="http://schemas.microsoft.com/office/drawing/2014/main" id="{8F334DF9-F33A-F141-80A7-1473EFFB1F6B}"/>
                        </a:ext>
                      </a:extLst>
                    </p:cNvPr>
                    <p:cNvSpPr txBox="1"/>
                    <p:nvPr/>
                  </p:nvSpPr>
                  <p:spPr>
                    <a:xfrm>
                      <a:off x="9889482" y="5219220"/>
                      <a:ext cx="816820" cy="611788"/>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zh-TW" sz="2400" i="1" smtClean="0">
                                    <a:latin typeface="Cambria Math" panose="02040503050406030204" pitchFamily="18" charset="0"/>
                                    <a:ea typeface="Times New Roman" charset="0"/>
                                    <a:cs typeface="Times New Roman" charset="0"/>
                                  </a:rPr>
                                </m:ctrlPr>
                              </m:sSubPr>
                              <m:e>
                                <m:r>
                                  <a:rPr kumimoji="1" lang="en-US" altLang="zh-TW" sz="2400" i="1" smtClean="0">
                                    <a:latin typeface="Cambria Math" charset="0"/>
                                    <a:ea typeface="Times New Roman" charset="0"/>
                                    <a:cs typeface="Times New Roman" charset="0"/>
                                  </a:rPr>
                                  <m:t>𝒜</m:t>
                                </m:r>
                              </m:e>
                              <m:sub>
                                <m:r>
                                  <a:rPr lang="en-US" altLang="zh-TW" sz="2400" i="1">
                                    <a:latin typeface="Cambria Math" charset="0"/>
                                    <a:ea typeface="Times New Roman" charset="0"/>
                                    <a:cs typeface="Times New Roman" charset="0"/>
                                  </a:rPr>
                                  <m:t>𝒴</m:t>
                                </m:r>
                              </m:sub>
                            </m:sSub>
                          </m:oMath>
                        </m:oMathPara>
                      </a14:m>
                      <a:endParaRPr kumimoji="1" lang="zh-TW" altLang="en-US" sz="2400" dirty="0">
                        <a:latin typeface="Times New Roman" charset="0"/>
                        <a:ea typeface="Times New Roman" charset="0"/>
                        <a:cs typeface="Times New Roman" charset="0"/>
                      </a:endParaRPr>
                    </a:p>
                  </p:txBody>
                </p:sp>
              </mc:Choice>
              <mc:Fallback xmlns="">
                <p:sp>
                  <p:nvSpPr>
                    <p:cNvPr id="35" name="文字方塊 19">
                      <a:extLst>
                        <a:ext uri="{FF2B5EF4-FFF2-40B4-BE49-F238E27FC236}">
                          <a16:creationId xmlns:a16="http://schemas.microsoft.com/office/drawing/2014/main" id="{8F334DF9-F33A-F141-80A7-1473EFFB1F6B}"/>
                        </a:ext>
                      </a:extLst>
                    </p:cNvPr>
                    <p:cNvSpPr txBox="1">
                      <a:spLocks noRot="1" noChangeAspect="1" noMove="1" noResize="1" noEditPoints="1" noAdjustHandles="1" noChangeArrowheads="1" noChangeShapeType="1" noTextEdit="1"/>
                    </p:cNvSpPr>
                    <p:nvPr/>
                  </p:nvSpPr>
                  <p:spPr>
                    <a:xfrm>
                      <a:off x="9889482" y="5219220"/>
                      <a:ext cx="816820" cy="611788"/>
                    </a:xfrm>
                    <a:prstGeom prst="rect">
                      <a:avLst/>
                    </a:prstGeom>
                    <a:blipFill>
                      <a:blip r:embed="rId35"/>
                      <a:stretch>
                        <a:fillRect l="-1754" b="-10000"/>
                      </a:stretch>
                    </a:blipFill>
                  </p:spPr>
                  <p:txBody>
                    <a:bodyPr/>
                    <a:lstStyle/>
                    <a:p>
                      <a:r>
                        <a:rPr lang="zh-TW" altLang="en-US">
                          <a:noFill/>
                        </a:rPr>
                        <a:t> </a:t>
                      </a:r>
                    </a:p>
                  </p:txBody>
                </p:sp>
              </mc:Fallback>
            </mc:AlternateContent>
          </p:grpSp>
          <p:cxnSp>
            <p:nvCxnSpPr>
              <p:cNvPr id="37" name="直線箭頭接點 36">
                <a:extLst>
                  <a:ext uri="{FF2B5EF4-FFF2-40B4-BE49-F238E27FC236}">
                    <a16:creationId xmlns:a16="http://schemas.microsoft.com/office/drawing/2014/main" id="{63911BD9-DE86-D242-BB8F-F3462BC21AF3}"/>
                  </a:ext>
                </a:extLst>
              </p:cNvPr>
              <p:cNvCxnSpPr/>
              <p:nvPr/>
            </p:nvCxnSpPr>
            <p:spPr>
              <a:xfrm flipV="1">
                <a:off x="9745402" y="3687041"/>
                <a:ext cx="1003549" cy="511670"/>
              </a:xfrm>
              <a:prstGeom prst="straightConnector1">
                <a:avLst/>
              </a:prstGeom>
              <a:ln w="38100">
                <a:solidFill>
                  <a:schemeClr val="accent6"/>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0" name="圓角矩形 39">
                <a:extLst>
                  <a:ext uri="{FF2B5EF4-FFF2-40B4-BE49-F238E27FC236}">
                    <a16:creationId xmlns:a16="http://schemas.microsoft.com/office/drawing/2014/main" id="{32B3B8CB-F411-B54E-A89A-4FE228950C19}"/>
                  </a:ext>
                </a:extLst>
              </p:cNvPr>
              <p:cNvSpPr/>
              <p:nvPr/>
            </p:nvSpPr>
            <p:spPr>
              <a:xfrm>
                <a:off x="9439851" y="3877588"/>
                <a:ext cx="522000" cy="522000"/>
              </a:xfrm>
              <a:prstGeom prst="roundRect">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2400"/>
              </a:p>
            </p:txBody>
          </p:sp>
          <mc:AlternateContent xmlns:mc="http://schemas.openxmlformats.org/markup-compatibility/2006" xmlns:a14="http://schemas.microsoft.com/office/drawing/2010/main">
            <mc:Choice Requires="a14">
              <p:sp>
                <p:nvSpPr>
                  <p:cNvPr id="41" name="TextBox 67">
                    <a:extLst>
                      <a:ext uri="{FF2B5EF4-FFF2-40B4-BE49-F238E27FC236}">
                        <a16:creationId xmlns:a16="http://schemas.microsoft.com/office/drawing/2014/main" id="{553E90F4-D587-A74C-9AF7-B624C4A0F796}"/>
                      </a:ext>
                    </a:extLst>
                  </p:cNvPr>
                  <p:cNvSpPr txBox="1"/>
                  <p:nvPr/>
                </p:nvSpPr>
                <p:spPr>
                  <a:xfrm>
                    <a:off x="9327650" y="3789112"/>
                    <a:ext cx="711305" cy="6117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ea typeface="Times New Roman" charset="0"/>
                                  <a:cs typeface="Times New Roman" charset="0"/>
                                </a:rPr>
                              </m:ctrlPr>
                            </m:sSubPr>
                            <m:e>
                              <m:r>
                                <a:rPr lang="en-US" altLang="zh-TW" sz="2400" b="0" i="1" smtClean="0">
                                  <a:latin typeface="Cambria Math" charset="0"/>
                                  <a:ea typeface="Times New Roman" charset="0"/>
                                  <a:cs typeface="Times New Roman" charset="0"/>
                                </a:rPr>
                                <m:t>𝐺</m:t>
                              </m:r>
                            </m:e>
                            <m:sub>
                              <m:r>
                                <a:rPr lang="en-US" altLang="zh-TW" sz="2400" i="1" smtClean="0">
                                  <a:latin typeface="Cambria Math" charset="0"/>
                                  <a:ea typeface="Times New Roman" charset="0"/>
                                  <a:cs typeface="Times New Roman" charset="0"/>
                                </a:rPr>
                                <m:t>𝒴</m:t>
                              </m:r>
                            </m:sub>
                          </m:sSub>
                        </m:oMath>
                      </m:oMathPara>
                    </a14:m>
                    <a:endParaRPr lang="en-US" sz="2400" dirty="0">
                      <a:latin typeface="Times New Roman" charset="0"/>
                      <a:ea typeface="Times New Roman" charset="0"/>
                      <a:cs typeface="Times New Roman" charset="0"/>
                    </a:endParaRPr>
                  </a:p>
                </p:txBody>
              </p:sp>
            </mc:Choice>
            <mc:Fallback xmlns="">
              <p:sp>
                <p:nvSpPr>
                  <p:cNvPr id="41" name="TextBox 67">
                    <a:extLst>
                      <a:ext uri="{FF2B5EF4-FFF2-40B4-BE49-F238E27FC236}">
                        <a16:creationId xmlns:a16="http://schemas.microsoft.com/office/drawing/2014/main" id="{553E90F4-D587-A74C-9AF7-B624C4A0F796}"/>
                      </a:ext>
                    </a:extLst>
                  </p:cNvPr>
                  <p:cNvSpPr txBox="1">
                    <a:spLocks noRot="1" noChangeAspect="1" noMove="1" noResize="1" noEditPoints="1" noAdjustHandles="1" noChangeArrowheads="1" noChangeShapeType="1" noTextEdit="1"/>
                  </p:cNvSpPr>
                  <p:nvPr/>
                </p:nvSpPr>
                <p:spPr>
                  <a:xfrm>
                    <a:off x="9327650" y="3789112"/>
                    <a:ext cx="711305" cy="611788"/>
                  </a:xfrm>
                  <a:prstGeom prst="rect">
                    <a:avLst/>
                  </a:prstGeom>
                  <a:blipFill>
                    <a:blip r:embed="rId36"/>
                    <a:stretch>
                      <a:fillRect b="-10000"/>
                    </a:stretch>
                  </a:blipFill>
                </p:spPr>
                <p:txBody>
                  <a:bodyPr/>
                  <a:lstStyle/>
                  <a:p>
                    <a:r>
                      <a:rPr lang="zh-TW" altLang="en-US">
                        <a:noFill/>
                      </a:rPr>
                      <a:t> </a:t>
                    </a:r>
                  </a:p>
                </p:txBody>
              </p:sp>
            </mc:Fallback>
          </mc:AlternateContent>
          <p:cxnSp>
            <p:nvCxnSpPr>
              <p:cNvPr id="44" name="直線箭頭接點 43">
                <a:extLst>
                  <a:ext uri="{FF2B5EF4-FFF2-40B4-BE49-F238E27FC236}">
                    <a16:creationId xmlns:a16="http://schemas.microsoft.com/office/drawing/2014/main" id="{06FE2AFF-4C37-2440-B8CA-BAAD2880D39F}"/>
                  </a:ext>
                </a:extLst>
              </p:cNvPr>
              <p:cNvCxnSpPr>
                <a:cxnSpLocks noChangeAspect="1"/>
                <a:stCxn id="31" idx="1"/>
              </p:cNvCxnSpPr>
              <p:nvPr/>
            </p:nvCxnSpPr>
            <p:spPr>
              <a:xfrm flipH="1" flipV="1">
                <a:off x="9924717" y="4382800"/>
                <a:ext cx="199713" cy="356901"/>
              </a:xfrm>
              <a:prstGeom prst="straightConnector1">
                <a:avLst/>
              </a:prstGeom>
              <a:ln w="38100">
                <a:solidFill>
                  <a:schemeClr val="accent6"/>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104" name="群組 103">
                <a:extLst>
                  <a:ext uri="{FF2B5EF4-FFF2-40B4-BE49-F238E27FC236}">
                    <a16:creationId xmlns:a16="http://schemas.microsoft.com/office/drawing/2014/main" id="{B875EDD9-F5E1-5F44-BE82-668955E645DD}"/>
                  </a:ext>
                </a:extLst>
              </p:cNvPr>
              <p:cNvGrpSpPr/>
              <p:nvPr/>
            </p:nvGrpSpPr>
            <p:grpSpPr>
              <a:xfrm>
                <a:off x="10213526" y="3718622"/>
                <a:ext cx="813719" cy="1065901"/>
                <a:chOff x="10213526" y="3718622"/>
                <a:chExt cx="813719" cy="1065901"/>
              </a:xfrm>
            </p:grpSpPr>
            <p:cxnSp>
              <p:nvCxnSpPr>
                <p:cNvPr id="29" name="直線箭頭接點 13">
                  <a:extLst>
                    <a:ext uri="{FF2B5EF4-FFF2-40B4-BE49-F238E27FC236}">
                      <a16:creationId xmlns:a16="http://schemas.microsoft.com/office/drawing/2014/main" id="{496E808C-4480-0944-8E7E-F61AD2910A3B}"/>
                    </a:ext>
                  </a:extLst>
                </p:cNvPr>
                <p:cNvCxnSpPr>
                  <a:cxnSpLocks/>
                  <a:stCxn id="21" idx="1"/>
                  <a:endCxn id="31" idx="7"/>
                </p:cNvCxnSpPr>
                <p:nvPr/>
              </p:nvCxnSpPr>
              <p:spPr>
                <a:xfrm flipH="1">
                  <a:off x="10213526" y="3718622"/>
                  <a:ext cx="550374" cy="1021078"/>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 name="TextBox 67">
                      <a:extLst>
                        <a:ext uri="{FF2B5EF4-FFF2-40B4-BE49-F238E27FC236}">
                          <a16:creationId xmlns:a16="http://schemas.microsoft.com/office/drawing/2014/main" id="{437AF62C-BF03-7840-B06E-3368F612B396}"/>
                        </a:ext>
                      </a:extLst>
                    </p:cNvPr>
                    <p:cNvSpPr txBox="1"/>
                    <p:nvPr/>
                  </p:nvSpPr>
                  <p:spPr>
                    <a:xfrm>
                      <a:off x="10322946" y="4158465"/>
                      <a:ext cx="704299" cy="6260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2400" i="1" smtClean="0">
                                    <a:latin typeface="Cambria Math" panose="02040503050406030204" pitchFamily="18" charset="0"/>
                                    <a:ea typeface="Times New Roman" charset="0"/>
                                    <a:cs typeface="Times New Roman" charset="0"/>
                                  </a:rPr>
                                </m:ctrlPr>
                              </m:sSubSupPr>
                              <m:e>
                                <m:r>
                                  <a:rPr lang="en-US" altLang="zh-TW" sz="2400" b="0" i="1" smtClean="0">
                                    <a:latin typeface="Cambria Math" charset="0"/>
                                    <a:ea typeface="Times New Roman" charset="0"/>
                                    <a:cs typeface="Times New Roman" charset="0"/>
                                  </a:rPr>
                                  <m:t>𝐸</m:t>
                                </m:r>
                              </m:e>
                              <m:sub>
                                <m:r>
                                  <a:rPr kumimoji="1" lang="en-US" altLang="zh-TW" sz="2400" i="1">
                                    <a:latin typeface="Cambria Math" charset="0"/>
                                    <a:ea typeface="Times New Roman" charset="0"/>
                                    <a:cs typeface="Times New Roman" charset="0"/>
                                  </a:rPr>
                                  <m:t>𝒴</m:t>
                                </m:r>
                              </m:sub>
                              <m:sup>
                                <m:r>
                                  <a:rPr lang="en-US" altLang="zh-TW" sz="2400" b="0" i="1" smtClean="0">
                                    <a:latin typeface="Cambria Math" panose="02040503050406030204" pitchFamily="18" charset="0"/>
                                    <a:ea typeface="Times New Roman" charset="0"/>
                                    <a:cs typeface="Times New Roman" charset="0"/>
                                  </a:rPr>
                                  <m:t>𝑎</m:t>
                                </m:r>
                              </m:sup>
                            </m:sSubSup>
                          </m:oMath>
                        </m:oMathPara>
                      </a14:m>
                      <a:endParaRPr lang="en-US" sz="2400" dirty="0">
                        <a:latin typeface="Times New Roman" charset="0"/>
                        <a:ea typeface="Times New Roman" charset="0"/>
                        <a:cs typeface="Times New Roman" charset="0"/>
                      </a:endParaRPr>
                    </a:p>
                  </p:txBody>
                </p:sp>
              </mc:Choice>
              <mc:Fallback xmlns="">
                <p:sp>
                  <p:nvSpPr>
                    <p:cNvPr id="102" name="TextBox 67">
                      <a:extLst>
                        <a:ext uri="{FF2B5EF4-FFF2-40B4-BE49-F238E27FC236}">
                          <a16:creationId xmlns:a16="http://schemas.microsoft.com/office/drawing/2014/main" id="{437AF62C-BF03-7840-B06E-3368F612B396}"/>
                        </a:ext>
                      </a:extLst>
                    </p:cNvPr>
                    <p:cNvSpPr txBox="1">
                      <a:spLocks noRot="1" noChangeAspect="1" noMove="1" noResize="1" noEditPoints="1" noAdjustHandles="1" noChangeArrowheads="1" noChangeShapeType="1" noTextEdit="1"/>
                    </p:cNvSpPr>
                    <p:nvPr/>
                  </p:nvSpPr>
                  <p:spPr>
                    <a:xfrm>
                      <a:off x="10322946" y="4158465"/>
                      <a:ext cx="704299" cy="626058"/>
                    </a:xfrm>
                    <a:prstGeom prst="rect">
                      <a:avLst/>
                    </a:prstGeom>
                    <a:blipFill>
                      <a:blip r:embed="rId37"/>
                      <a:stretch>
                        <a:fillRect b="-12195"/>
                      </a:stretch>
                    </a:blipFill>
                  </p:spPr>
                  <p:txBody>
                    <a:bodyPr/>
                    <a:lstStyle/>
                    <a:p>
                      <a:r>
                        <a:rPr lang="zh-TW" altLang="en-US">
                          <a:noFill/>
                        </a:rPr>
                        <a:t> </a:t>
                      </a:r>
                    </a:p>
                  </p:txBody>
                </p:sp>
              </mc:Fallback>
            </mc:AlternateContent>
          </p:grpSp>
          <p:grpSp>
            <p:nvGrpSpPr>
              <p:cNvPr id="106" name="群組 105">
                <a:extLst>
                  <a:ext uri="{FF2B5EF4-FFF2-40B4-BE49-F238E27FC236}">
                    <a16:creationId xmlns:a16="http://schemas.microsoft.com/office/drawing/2014/main" id="{9B9C2606-040C-E744-853A-E75A836A2590}"/>
                  </a:ext>
                </a:extLst>
              </p:cNvPr>
              <p:cNvGrpSpPr/>
              <p:nvPr/>
            </p:nvGrpSpPr>
            <p:grpSpPr>
              <a:xfrm>
                <a:off x="8395758" y="2229248"/>
                <a:ext cx="1158640" cy="1574089"/>
                <a:chOff x="8395758" y="2229248"/>
                <a:chExt cx="1158640" cy="1574089"/>
              </a:xfrm>
            </p:grpSpPr>
            <p:sp>
              <p:nvSpPr>
                <p:cNvPr id="10" name="橢圓 6">
                  <a:extLst>
                    <a:ext uri="{FF2B5EF4-FFF2-40B4-BE49-F238E27FC236}">
                      <a16:creationId xmlns:a16="http://schemas.microsoft.com/office/drawing/2014/main" id="{703A763C-FC82-EE45-952F-65BD1FC81491}"/>
                    </a:ext>
                  </a:extLst>
                </p:cNvPr>
                <p:cNvSpPr>
                  <a:spLocks noChangeAspect="1"/>
                </p:cNvSpPr>
                <p:nvPr/>
              </p:nvSpPr>
              <p:spPr>
                <a:xfrm>
                  <a:off x="8406385" y="2831337"/>
                  <a:ext cx="1137384" cy="972000"/>
                </a:xfrm>
                <a:prstGeom prst="ellipse">
                  <a:avLst/>
                </a:prstGeom>
                <a:solidFill>
                  <a:schemeClr val="accent4">
                    <a:lumMod val="20000"/>
                    <a:lumOff val="80000"/>
                  </a:schemeClr>
                </a:solidFill>
                <a:ln w="28575">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zh-TW" altLang="en-US" sz="2400">
                    <a:latin typeface="Times New Roman" charset="0"/>
                    <a:ea typeface="Times New Roman" charset="0"/>
                    <a:cs typeface="Times New Roman" charset="0"/>
                  </a:endParaRPr>
                </a:p>
              </p:txBody>
            </p:sp>
            <p:sp>
              <p:nvSpPr>
                <p:cNvPr id="16" name="橢圓 16">
                  <a:extLst>
                    <a:ext uri="{FF2B5EF4-FFF2-40B4-BE49-F238E27FC236}">
                      <a16:creationId xmlns:a16="http://schemas.microsoft.com/office/drawing/2014/main" id="{267F4DED-5C3B-E141-B7D4-886637CC5DDF}"/>
                    </a:ext>
                  </a:extLst>
                </p:cNvPr>
                <p:cNvSpPr/>
                <p:nvPr/>
              </p:nvSpPr>
              <p:spPr>
                <a:xfrm>
                  <a:off x="8912190" y="3280579"/>
                  <a:ext cx="125999" cy="12599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240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100" name="文字方塊 19">
                      <a:extLst>
                        <a:ext uri="{FF2B5EF4-FFF2-40B4-BE49-F238E27FC236}">
                          <a16:creationId xmlns:a16="http://schemas.microsoft.com/office/drawing/2014/main" id="{0F0DEA7E-DCDC-544A-B33B-52A11536D256}"/>
                        </a:ext>
                      </a:extLst>
                    </p:cNvPr>
                    <p:cNvSpPr txBox="1"/>
                    <p:nvPr/>
                  </p:nvSpPr>
                  <p:spPr>
                    <a:xfrm>
                      <a:off x="8395758" y="2229248"/>
                      <a:ext cx="1158640" cy="611788"/>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zh-TW" sz="2400" i="1" smtClean="0">
                                    <a:latin typeface="Cambria Math" panose="02040503050406030204" pitchFamily="18" charset="0"/>
                                    <a:ea typeface="Times New Roman" charset="0"/>
                                    <a:cs typeface="Times New Roman" charset="0"/>
                                  </a:rPr>
                                </m:ctrlPr>
                              </m:sSubPr>
                              <m:e>
                                <m:r>
                                  <a:rPr kumimoji="1" lang="zh-TW" altLang="en-US" sz="2400" i="1">
                                    <a:latin typeface="Cambria Math" charset="0"/>
                                    <a:ea typeface="Times New Roman" charset="0"/>
                                    <a:cs typeface="Times New Roman" charset="0"/>
                                  </a:rPr>
                                  <m:t>𝒵</m:t>
                                </m:r>
                              </m:e>
                              <m:sub>
                                <m:r>
                                  <a:rPr kumimoji="1" lang="is-IS" altLang="zh-TW" sz="2400" i="1">
                                    <a:latin typeface="Cambria Math" charset="0"/>
                                    <a:ea typeface="Times New Roman" charset="0"/>
                                    <a:cs typeface="Times New Roman" charset="0"/>
                                  </a:rPr>
                                  <m:t>𝒳</m:t>
                                </m:r>
                                <m:r>
                                  <a:rPr kumimoji="1" lang="is-IS" altLang="zh-TW" sz="2400" i="1" smtClean="0">
                                    <a:latin typeface="Cambria Math" charset="0"/>
                                    <a:ea typeface="Times New Roman" charset="0"/>
                                    <a:cs typeface="Times New Roman" charset="0"/>
                                  </a:rPr>
                                  <m:t>→</m:t>
                                </m:r>
                                <m:r>
                                  <a:rPr kumimoji="1" lang="en-US" altLang="zh-TW" sz="2400" i="1">
                                    <a:latin typeface="Cambria Math" charset="0"/>
                                    <a:ea typeface="Times New Roman" charset="0"/>
                                    <a:cs typeface="Times New Roman" charset="0"/>
                                  </a:rPr>
                                  <m:t>𝒴</m:t>
                                </m:r>
                              </m:sub>
                            </m:sSub>
                          </m:oMath>
                        </m:oMathPara>
                      </a14:m>
                      <a:endParaRPr kumimoji="1" lang="zh-TW" altLang="en-US" sz="2000" dirty="0">
                        <a:latin typeface="Times New Roman" charset="0"/>
                        <a:ea typeface="Times New Roman" charset="0"/>
                        <a:cs typeface="Times New Roman" charset="0"/>
                      </a:endParaRPr>
                    </a:p>
                  </p:txBody>
                </p:sp>
              </mc:Choice>
              <mc:Fallback xmlns="">
                <p:sp>
                  <p:nvSpPr>
                    <p:cNvPr id="100" name="文字方塊 19">
                      <a:extLst>
                        <a:ext uri="{FF2B5EF4-FFF2-40B4-BE49-F238E27FC236}">
                          <a16:creationId xmlns:a16="http://schemas.microsoft.com/office/drawing/2014/main" id="{0F0DEA7E-DCDC-544A-B33B-52A11536D256}"/>
                        </a:ext>
                      </a:extLst>
                    </p:cNvPr>
                    <p:cNvSpPr txBox="1">
                      <a:spLocks noRot="1" noChangeAspect="1" noMove="1" noResize="1" noEditPoints="1" noAdjustHandles="1" noChangeArrowheads="1" noChangeShapeType="1" noTextEdit="1"/>
                    </p:cNvSpPr>
                    <p:nvPr/>
                  </p:nvSpPr>
                  <p:spPr>
                    <a:xfrm>
                      <a:off x="8395758" y="2229248"/>
                      <a:ext cx="1158640" cy="611788"/>
                    </a:xfrm>
                    <a:prstGeom prst="rect">
                      <a:avLst/>
                    </a:prstGeom>
                    <a:blipFill>
                      <a:blip r:embed="rId38"/>
                      <a:stretch>
                        <a:fillRect b="-1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5" name="TextBox 67">
                      <a:extLst>
                        <a:ext uri="{FF2B5EF4-FFF2-40B4-BE49-F238E27FC236}">
                          <a16:creationId xmlns:a16="http://schemas.microsoft.com/office/drawing/2014/main" id="{9CE718C0-F70C-854F-B96C-9F0AA1B4F1A0}"/>
                        </a:ext>
                      </a:extLst>
                    </p:cNvPr>
                    <p:cNvSpPr txBox="1"/>
                    <p:nvPr/>
                  </p:nvSpPr>
                  <p:spPr>
                    <a:xfrm>
                      <a:off x="8695330" y="2817233"/>
                      <a:ext cx="620956" cy="49469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2000" b="0" i="1" smtClean="0">
                                    <a:latin typeface="Cambria Math" panose="02040503050406030204" pitchFamily="18" charset="0"/>
                                    <a:ea typeface="Times New Roman" charset="0"/>
                                    <a:cs typeface="Times New Roman" charset="0"/>
                                  </a:rPr>
                                </m:ctrlPr>
                              </m:sSubSupPr>
                              <m:e>
                                <m:r>
                                  <a:rPr lang="en-US" altLang="zh-TW" sz="2000" b="0" i="1" smtClean="0">
                                    <a:latin typeface="Cambria Math" charset="0"/>
                                    <a:ea typeface="Times New Roman" charset="0"/>
                                    <a:cs typeface="Times New Roman" charset="0"/>
                                  </a:rPr>
                                  <m:t>𝑧</m:t>
                                </m:r>
                              </m:e>
                              <m:sub>
                                <m:r>
                                  <a:rPr lang="en-US" altLang="zh-TW" sz="2000" i="1" dirty="0">
                                    <a:latin typeface="Cambria Math" charset="0"/>
                                    <a:ea typeface="Times New Roman" charset="0"/>
                                    <a:cs typeface="Times New Roman" charset="0"/>
                                  </a:rPr>
                                  <m:t>𝑥</m:t>
                                </m:r>
                                <m:r>
                                  <m:rPr>
                                    <m:nor/>
                                  </m:rPr>
                                  <a:rPr lang="en-US" altLang="zh-TW" sz="2000" i="1" dirty="0">
                                    <a:latin typeface="Times New Roman" charset="0"/>
                                    <a:ea typeface="Times New Roman" charset="0"/>
                                    <a:cs typeface="Times New Roman" charset="0"/>
                                  </a:rPr>
                                  <m:t> </m:t>
                                </m:r>
                              </m:sub>
                              <m:sup>
                                <m:r>
                                  <a:rPr lang="en-US" altLang="zh-TW" sz="2000" b="0" i="1" smtClean="0">
                                    <a:latin typeface="Cambria Math" panose="02040503050406030204" pitchFamily="18" charset="0"/>
                                    <a:ea typeface="Times New Roman" charset="0"/>
                                    <a:cs typeface="Times New Roman" charset="0"/>
                                  </a:rPr>
                                  <m:t>𝑐</m:t>
                                </m:r>
                              </m:sup>
                            </m:sSubSup>
                          </m:oMath>
                        </m:oMathPara>
                      </a14:m>
                      <a:endParaRPr lang="en-US" sz="2000" dirty="0">
                        <a:latin typeface="Times New Roman" charset="0"/>
                        <a:ea typeface="Times New Roman" charset="0"/>
                        <a:cs typeface="Times New Roman" charset="0"/>
                      </a:endParaRPr>
                    </a:p>
                  </p:txBody>
                </p:sp>
              </mc:Choice>
              <mc:Fallback xmlns="">
                <p:sp>
                  <p:nvSpPr>
                    <p:cNvPr id="105" name="TextBox 67">
                      <a:extLst>
                        <a:ext uri="{FF2B5EF4-FFF2-40B4-BE49-F238E27FC236}">
                          <a16:creationId xmlns:a16="http://schemas.microsoft.com/office/drawing/2014/main" id="{9CE718C0-F70C-854F-B96C-9F0AA1B4F1A0}"/>
                        </a:ext>
                      </a:extLst>
                    </p:cNvPr>
                    <p:cNvSpPr txBox="1">
                      <a:spLocks noRot="1" noChangeAspect="1" noMove="1" noResize="1" noEditPoints="1" noAdjustHandles="1" noChangeArrowheads="1" noChangeShapeType="1" noTextEdit="1"/>
                    </p:cNvSpPr>
                    <p:nvPr/>
                  </p:nvSpPr>
                  <p:spPr>
                    <a:xfrm>
                      <a:off x="8695330" y="2817233"/>
                      <a:ext cx="620956" cy="494695"/>
                    </a:xfrm>
                    <a:prstGeom prst="rect">
                      <a:avLst/>
                    </a:prstGeom>
                    <a:blipFill>
                      <a:blip r:embed="rId39"/>
                      <a:stretch>
                        <a:fillRect b="-27273"/>
                      </a:stretch>
                    </a:blipFill>
                  </p:spPr>
                  <p:txBody>
                    <a:bodyPr/>
                    <a:lstStyle/>
                    <a:p>
                      <a:r>
                        <a:rPr lang="zh-TW" altLang="en-US">
                          <a:noFill/>
                        </a:rPr>
                        <a:t> </a:t>
                      </a:r>
                    </a:p>
                  </p:txBody>
                </p:sp>
              </mc:Fallback>
            </mc:AlternateContent>
          </p:grpSp>
          <p:grpSp>
            <p:nvGrpSpPr>
              <p:cNvPr id="107" name="群組 106">
                <a:extLst>
                  <a:ext uri="{FF2B5EF4-FFF2-40B4-BE49-F238E27FC236}">
                    <a16:creationId xmlns:a16="http://schemas.microsoft.com/office/drawing/2014/main" id="{5ECD8389-2417-534D-8381-9BA18AF734DD}"/>
                  </a:ext>
                </a:extLst>
              </p:cNvPr>
              <p:cNvGrpSpPr/>
              <p:nvPr/>
            </p:nvGrpSpPr>
            <p:grpSpPr>
              <a:xfrm>
                <a:off x="7204293" y="2867026"/>
                <a:ext cx="1687411" cy="791585"/>
                <a:chOff x="7204293" y="2867026"/>
                <a:chExt cx="1687411" cy="791585"/>
              </a:xfrm>
            </p:grpSpPr>
            <mc:AlternateContent xmlns:mc="http://schemas.openxmlformats.org/markup-compatibility/2006" xmlns:a14="http://schemas.microsoft.com/office/drawing/2010/main">
              <mc:Choice Requires="a14">
                <p:sp>
                  <p:nvSpPr>
                    <p:cNvPr id="22" name="TextBox 67">
                      <a:extLst>
                        <a:ext uri="{FF2B5EF4-FFF2-40B4-BE49-F238E27FC236}">
                          <a16:creationId xmlns:a16="http://schemas.microsoft.com/office/drawing/2014/main" id="{02A7CDD1-DEB9-DE46-ADC0-AFE32327BF73}"/>
                        </a:ext>
                      </a:extLst>
                    </p:cNvPr>
                    <p:cNvSpPr txBox="1"/>
                    <p:nvPr/>
                  </p:nvSpPr>
                  <p:spPr>
                    <a:xfrm>
                      <a:off x="7644990" y="2867026"/>
                      <a:ext cx="724594" cy="57080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2400" i="1" smtClean="0">
                                    <a:latin typeface="Cambria Math" panose="02040503050406030204" pitchFamily="18" charset="0"/>
                                    <a:ea typeface="Times New Roman" charset="0"/>
                                    <a:cs typeface="Times New Roman" charset="0"/>
                                  </a:rPr>
                                </m:ctrlPr>
                              </m:sSubSupPr>
                              <m:e>
                                <m:r>
                                  <a:rPr lang="en-US" altLang="zh-TW" sz="2400" b="0" i="1" smtClean="0">
                                    <a:latin typeface="Cambria Math" charset="0"/>
                                    <a:ea typeface="Times New Roman" charset="0"/>
                                    <a:cs typeface="Times New Roman" charset="0"/>
                                  </a:rPr>
                                  <m:t>𝐸</m:t>
                                </m:r>
                              </m:e>
                              <m:sub>
                                <m:r>
                                  <a:rPr lang="en-US" altLang="zh-TW" sz="2400" i="1">
                                    <a:latin typeface="Cambria Math" charset="0"/>
                                    <a:ea typeface="Times New Roman" charset="0"/>
                                    <a:cs typeface="Times New Roman" charset="0"/>
                                  </a:rPr>
                                  <m:t>𝒳</m:t>
                                </m:r>
                              </m:sub>
                              <m:sup>
                                <m:r>
                                  <a:rPr lang="en-US" altLang="zh-TW" sz="2400" i="1">
                                    <a:latin typeface="Cambria Math" charset="0"/>
                                    <a:ea typeface="Times New Roman" charset="0"/>
                                    <a:cs typeface="Times New Roman" charset="0"/>
                                  </a:rPr>
                                  <m:t>𝑐</m:t>
                                </m:r>
                              </m:sup>
                            </m:sSubSup>
                          </m:oMath>
                        </m:oMathPara>
                      </a14:m>
                      <a:endParaRPr lang="en-US" sz="2400" dirty="0">
                        <a:latin typeface="Times New Roman" charset="0"/>
                        <a:ea typeface="Times New Roman" charset="0"/>
                        <a:cs typeface="Times New Roman" charset="0"/>
                      </a:endParaRPr>
                    </a:p>
                  </p:txBody>
                </p:sp>
              </mc:Choice>
              <mc:Fallback xmlns="">
                <p:sp>
                  <p:nvSpPr>
                    <p:cNvPr id="22" name="TextBox 67">
                      <a:extLst>
                        <a:ext uri="{FF2B5EF4-FFF2-40B4-BE49-F238E27FC236}">
                          <a16:creationId xmlns:a16="http://schemas.microsoft.com/office/drawing/2014/main" id="{02A7CDD1-DEB9-DE46-ADC0-AFE32327BF73}"/>
                        </a:ext>
                      </a:extLst>
                    </p:cNvPr>
                    <p:cNvSpPr txBox="1">
                      <a:spLocks noRot="1" noChangeAspect="1" noMove="1" noResize="1" noEditPoints="1" noAdjustHandles="1" noChangeArrowheads="1" noChangeShapeType="1" noTextEdit="1"/>
                    </p:cNvSpPr>
                    <p:nvPr/>
                  </p:nvSpPr>
                  <p:spPr>
                    <a:xfrm>
                      <a:off x="7644990" y="2867026"/>
                      <a:ext cx="724594" cy="570801"/>
                    </a:xfrm>
                    <a:prstGeom prst="rect">
                      <a:avLst/>
                    </a:prstGeom>
                    <a:blipFill>
                      <a:blip r:embed="rId40"/>
                      <a:stretch>
                        <a:fillRect b="-2632"/>
                      </a:stretch>
                    </a:blipFill>
                  </p:spPr>
                  <p:txBody>
                    <a:bodyPr/>
                    <a:lstStyle/>
                    <a:p>
                      <a:r>
                        <a:rPr lang="zh-TW" altLang="en-US">
                          <a:noFill/>
                        </a:rPr>
                        <a:t> </a:t>
                      </a:r>
                    </a:p>
                  </p:txBody>
                </p:sp>
              </mc:Fallback>
            </mc:AlternateContent>
            <p:cxnSp>
              <p:nvCxnSpPr>
                <p:cNvPr id="14" name="直線箭頭接點 10">
                  <a:extLst>
                    <a:ext uri="{FF2B5EF4-FFF2-40B4-BE49-F238E27FC236}">
                      <a16:creationId xmlns:a16="http://schemas.microsoft.com/office/drawing/2014/main" id="{0360ADB9-8BB5-2248-9E3E-3870487E4BA3}"/>
                    </a:ext>
                  </a:extLst>
                </p:cNvPr>
                <p:cNvCxnSpPr>
                  <a:cxnSpLocks/>
                </p:cNvCxnSpPr>
                <p:nvPr/>
              </p:nvCxnSpPr>
              <p:spPr>
                <a:xfrm flipV="1">
                  <a:off x="7204293" y="3358713"/>
                  <a:ext cx="1687411" cy="2998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45" name="直線箭頭接點 44">
                <a:extLst>
                  <a:ext uri="{FF2B5EF4-FFF2-40B4-BE49-F238E27FC236}">
                    <a16:creationId xmlns:a16="http://schemas.microsoft.com/office/drawing/2014/main" id="{50E19E1D-A78F-5347-8B30-CEEB5FA07402}"/>
                  </a:ext>
                </a:extLst>
              </p:cNvPr>
              <p:cNvCxnSpPr>
                <a:cxnSpLocks noChangeAspect="1"/>
              </p:cNvCxnSpPr>
              <p:nvPr/>
            </p:nvCxnSpPr>
            <p:spPr>
              <a:xfrm>
                <a:off x="9023506" y="3401800"/>
                <a:ext cx="447175" cy="493200"/>
              </a:xfrm>
              <a:prstGeom prst="straightConnector1">
                <a:avLst/>
              </a:prstGeom>
              <a:ln w="38100">
                <a:solidFill>
                  <a:schemeClr val="accent6"/>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69" name="文字方塊 68">
              <a:extLst>
                <a:ext uri="{FF2B5EF4-FFF2-40B4-BE49-F238E27FC236}">
                  <a16:creationId xmlns:a16="http://schemas.microsoft.com/office/drawing/2014/main" id="{3ED103AA-F86E-C34C-A7B8-D52BBF9A1D86}"/>
                </a:ext>
              </a:extLst>
            </p:cNvPr>
            <p:cNvSpPr txBox="1"/>
            <p:nvPr/>
          </p:nvSpPr>
          <p:spPr>
            <a:xfrm>
              <a:off x="6231162" y="4904475"/>
              <a:ext cx="2905604" cy="369332"/>
            </a:xfrm>
            <a:prstGeom prst="rect">
              <a:avLst/>
            </a:prstGeom>
            <a:noFill/>
          </p:spPr>
          <p:txBody>
            <a:bodyPr wrap="none" rtlCol="0">
              <a:spAutoFit/>
            </a:bodyPr>
            <a:lstStyle/>
            <a:p>
              <a:r>
                <a:rPr lang="en-US" altLang="zh-TW" dirty="0"/>
                <a:t>[</a:t>
              </a:r>
              <a:r>
                <a:rPr lang="en-US" altLang="zh-TW" b="1" dirty="0" err="1"/>
                <a:t>BicycleGAN</a:t>
              </a:r>
              <a:r>
                <a:rPr lang="en-US" altLang="zh-TW" dirty="0"/>
                <a:t>: Zhu </a:t>
              </a:r>
              <a:r>
                <a:rPr lang="en-US" altLang="zh-TW" i="1" dirty="0"/>
                <a:t>et al</a:t>
              </a:r>
              <a:r>
                <a:rPr lang="en-US" altLang="zh-TW" dirty="0"/>
                <a:t>. 2017]</a:t>
              </a:r>
              <a:endParaRPr kumimoji="1" lang="zh-TW" altLang="en-US" dirty="0"/>
            </a:p>
          </p:txBody>
        </p:sp>
        <p:sp>
          <p:nvSpPr>
            <p:cNvPr id="77" name="文字方塊 76">
              <a:extLst>
                <a:ext uri="{FF2B5EF4-FFF2-40B4-BE49-F238E27FC236}">
                  <a16:creationId xmlns:a16="http://schemas.microsoft.com/office/drawing/2014/main" id="{7BDE3097-CF21-DD4E-B8FA-72FE98E5BD9B}"/>
                </a:ext>
              </a:extLst>
            </p:cNvPr>
            <p:cNvSpPr txBox="1"/>
            <p:nvPr/>
          </p:nvSpPr>
          <p:spPr>
            <a:xfrm>
              <a:off x="6489316" y="2020726"/>
              <a:ext cx="1590307" cy="369332"/>
            </a:xfrm>
            <a:prstGeom prst="rect">
              <a:avLst/>
            </a:prstGeom>
            <a:noFill/>
          </p:spPr>
          <p:txBody>
            <a:bodyPr wrap="none" rtlCol="0">
              <a:spAutoFit/>
            </a:bodyPr>
            <a:lstStyle/>
            <a:p>
              <a:pPr algn="ctr"/>
              <a:r>
                <a:rPr kumimoji="1" lang="en-US" altLang="zh-TW" dirty="0"/>
                <a:t>Source domain</a:t>
              </a:r>
              <a:endParaRPr kumimoji="1" lang="zh-TW" altLang="en-US" dirty="0"/>
            </a:p>
          </p:txBody>
        </p:sp>
        <p:sp>
          <p:nvSpPr>
            <p:cNvPr id="83" name="文字方塊 82">
              <a:extLst>
                <a:ext uri="{FF2B5EF4-FFF2-40B4-BE49-F238E27FC236}">
                  <a16:creationId xmlns:a16="http://schemas.microsoft.com/office/drawing/2014/main" id="{9D810146-2E34-EB47-8648-A8C3E39C61AD}"/>
                </a:ext>
              </a:extLst>
            </p:cNvPr>
            <p:cNvSpPr txBox="1"/>
            <p:nvPr/>
          </p:nvSpPr>
          <p:spPr>
            <a:xfrm>
              <a:off x="9818661" y="2033600"/>
              <a:ext cx="1530932" cy="369332"/>
            </a:xfrm>
            <a:prstGeom prst="rect">
              <a:avLst/>
            </a:prstGeom>
            <a:noFill/>
          </p:spPr>
          <p:txBody>
            <a:bodyPr wrap="none" rtlCol="0">
              <a:spAutoFit/>
            </a:bodyPr>
            <a:lstStyle/>
            <a:p>
              <a:pPr algn="ctr"/>
              <a:r>
                <a:rPr kumimoji="1" lang="en-US" altLang="zh-TW" dirty="0"/>
                <a:t>Target domain</a:t>
              </a:r>
              <a:endParaRPr kumimoji="1" lang="zh-TW" altLang="en-US" dirty="0"/>
            </a:p>
          </p:txBody>
        </p:sp>
        <p:sp>
          <p:nvSpPr>
            <p:cNvPr id="84" name="文字方塊 83">
              <a:extLst>
                <a:ext uri="{FF2B5EF4-FFF2-40B4-BE49-F238E27FC236}">
                  <a16:creationId xmlns:a16="http://schemas.microsoft.com/office/drawing/2014/main" id="{53BD27E3-0449-1D4D-930E-DC8FAF6FA9DA}"/>
                </a:ext>
              </a:extLst>
            </p:cNvPr>
            <p:cNvSpPr txBox="1"/>
            <p:nvPr/>
          </p:nvSpPr>
          <p:spPr>
            <a:xfrm>
              <a:off x="8248200" y="2020726"/>
              <a:ext cx="1365758" cy="369332"/>
            </a:xfrm>
            <a:prstGeom prst="rect">
              <a:avLst/>
            </a:prstGeom>
            <a:noFill/>
          </p:spPr>
          <p:txBody>
            <a:bodyPr wrap="none" rtlCol="0">
              <a:spAutoFit/>
            </a:bodyPr>
            <a:lstStyle/>
            <a:p>
              <a:pPr algn="ctr"/>
              <a:r>
                <a:rPr kumimoji="1" lang="en-US" altLang="zh-TW" dirty="0"/>
                <a:t>Latent space</a:t>
              </a:r>
              <a:endParaRPr kumimoji="1" lang="zh-TW" altLang="en-US" dirty="0"/>
            </a:p>
          </p:txBody>
        </p:sp>
        <p:sp>
          <p:nvSpPr>
            <p:cNvPr id="85" name="文字方塊 84">
              <a:extLst>
                <a:ext uri="{FF2B5EF4-FFF2-40B4-BE49-F238E27FC236}">
                  <a16:creationId xmlns:a16="http://schemas.microsoft.com/office/drawing/2014/main" id="{14973FF0-BC81-EB45-AAE5-1C6A1E50A8A9}"/>
                </a:ext>
              </a:extLst>
            </p:cNvPr>
            <p:cNvSpPr txBox="1"/>
            <p:nvPr/>
          </p:nvSpPr>
          <p:spPr>
            <a:xfrm>
              <a:off x="9140823" y="5564080"/>
              <a:ext cx="1884042" cy="369332"/>
            </a:xfrm>
            <a:prstGeom prst="rect">
              <a:avLst/>
            </a:prstGeom>
            <a:noFill/>
          </p:spPr>
          <p:txBody>
            <a:bodyPr wrap="none" rtlCol="0">
              <a:spAutoFit/>
            </a:bodyPr>
            <a:lstStyle/>
            <a:p>
              <a:pPr algn="ctr"/>
              <a:r>
                <a:rPr kumimoji="1" lang="en-US" altLang="zh-TW" dirty="0"/>
                <a:t>Augmented Space</a:t>
              </a:r>
              <a:endParaRPr kumimoji="1" lang="zh-TW" altLang="en-US" dirty="0"/>
            </a:p>
          </p:txBody>
        </p:sp>
      </p:grpSp>
    </p:spTree>
    <p:extLst>
      <p:ext uri="{BB962C8B-B14F-4D97-AF65-F5344CB8AC3E}">
        <p14:creationId xmlns:p14="http://schemas.microsoft.com/office/powerpoint/2010/main" val="87578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群組 31">
            <a:extLst>
              <a:ext uri="{FF2B5EF4-FFF2-40B4-BE49-F238E27FC236}">
                <a16:creationId xmlns:a16="http://schemas.microsoft.com/office/drawing/2014/main" id="{FD94F1C6-921D-1B4D-98C3-2D4B4E2D14B1}"/>
              </a:ext>
            </a:extLst>
          </p:cNvPr>
          <p:cNvGrpSpPr/>
          <p:nvPr/>
        </p:nvGrpSpPr>
        <p:grpSpPr>
          <a:xfrm>
            <a:off x="6195689" y="3310323"/>
            <a:ext cx="5541667" cy="1292978"/>
            <a:chOff x="6195689" y="3310323"/>
            <a:chExt cx="5541667" cy="1292978"/>
          </a:xfrm>
        </p:grpSpPr>
        <p:sp>
          <p:nvSpPr>
            <p:cNvPr id="6" name="橢圓 4">
              <a:extLst>
                <a:ext uri="{FF2B5EF4-FFF2-40B4-BE49-F238E27FC236}">
                  <a16:creationId xmlns:a16="http://schemas.microsoft.com/office/drawing/2014/main" id="{B4181148-AA03-F144-9EF8-F690909A8457}"/>
                </a:ext>
              </a:extLst>
            </p:cNvPr>
            <p:cNvSpPr>
              <a:spLocks noChangeAspect="1"/>
            </p:cNvSpPr>
            <p:nvPr/>
          </p:nvSpPr>
          <p:spPr>
            <a:xfrm>
              <a:off x="6492396" y="3631301"/>
              <a:ext cx="1137384" cy="972000"/>
            </a:xfrm>
            <a:prstGeom prst="ellipse">
              <a:avLst/>
            </a:prstGeom>
            <a:solidFill>
              <a:schemeClr val="accent1">
                <a:lumMod val="20000"/>
                <a:lumOff val="80000"/>
              </a:schemeClr>
            </a:solidFill>
            <a:ln w="28575">
              <a:solidFill>
                <a:schemeClr val="accent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TW" altLang="en-US" sz="3200">
                <a:latin typeface="Times New Roman" charset="0"/>
                <a:ea typeface="Times New Roman" charset="0"/>
                <a:cs typeface="Times New Roman" charset="0"/>
              </a:endParaRPr>
            </a:p>
          </p:txBody>
        </p:sp>
        <p:sp>
          <p:nvSpPr>
            <p:cNvPr id="7" name="橢圓 5">
              <a:extLst>
                <a:ext uri="{FF2B5EF4-FFF2-40B4-BE49-F238E27FC236}">
                  <a16:creationId xmlns:a16="http://schemas.microsoft.com/office/drawing/2014/main" id="{29F4FF4D-23C6-9A41-AA6A-AEDFD5281BD4}"/>
                </a:ext>
              </a:extLst>
            </p:cNvPr>
            <p:cNvSpPr>
              <a:spLocks noChangeAspect="1"/>
            </p:cNvSpPr>
            <p:nvPr/>
          </p:nvSpPr>
          <p:spPr>
            <a:xfrm>
              <a:off x="10213003" y="3587889"/>
              <a:ext cx="1137384" cy="972000"/>
            </a:xfrm>
            <a:prstGeom prst="ellipse">
              <a:avLst/>
            </a:prstGeom>
            <a:solidFill>
              <a:schemeClr val="accent6">
                <a:lumMod val="20000"/>
                <a:lumOff val="80000"/>
              </a:schemeClr>
            </a:solidFill>
            <a:ln w="28575">
              <a:solidFill>
                <a:schemeClr val="accent6">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TW" altLang="en-US" sz="320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12" name="文字方塊 19">
                  <a:extLst>
                    <a:ext uri="{FF2B5EF4-FFF2-40B4-BE49-F238E27FC236}">
                      <a16:creationId xmlns:a16="http://schemas.microsoft.com/office/drawing/2014/main" id="{672CD5B6-2017-994F-A212-3E7E2FDD120A}"/>
                    </a:ext>
                  </a:extLst>
                </p:cNvPr>
                <p:cNvSpPr txBox="1"/>
                <p:nvPr/>
              </p:nvSpPr>
              <p:spPr>
                <a:xfrm>
                  <a:off x="6195689" y="3310323"/>
                  <a:ext cx="639919"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zh-TW" altLang="en-US" sz="3200" i="1" smtClean="0">
                            <a:latin typeface="Cambria Math" charset="0"/>
                            <a:ea typeface="Times New Roman" charset="0"/>
                            <a:cs typeface="Times New Roman" charset="0"/>
                          </a:rPr>
                          <m:t>𝒳</m:t>
                        </m:r>
                      </m:oMath>
                    </m:oMathPara>
                  </a14:m>
                  <a:endParaRPr kumimoji="1" lang="zh-TW" altLang="en-US" sz="3200" i="1" dirty="0">
                    <a:latin typeface="Times New Roman" charset="0"/>
                    <a:ea typeface="Times New Roman" charset="0"/>
                    <a:cs typeface="Times New Roman" charset="0"/>
                  </a:endParaRPr>
                </a:p>
              </p:txBody>
            </p:sp>
          </mc:Choice>
          <mc:Fallback xmlns="">
            <p:sp>
              <p:nvSpPr>
                <p:cNvPr id="12" name="文字方塊 19">
                  <a:extLst>
                    <a:ext uri="{FF2B5EF4-FFF2-40B4-BE49-F238E27FC236}">
                      <a16:creationId xmlns:a16="http://schemas.microsoft.com/office/drawing/2014/main" id="{672CD5B6-2017-994F-A212-3E7E2FDD120A}"/>
                    </a:ext>
                  </a:extLst>
                </p:cNvPr>
                <p:cNvSpPr txBox="1">
                  <a:spLocks noRot="1" noChangeAspect="1" noMove="1" noResize="1" noEditPoints="1" noAdjustHandles="1" noChangeArrowheads="1" noChangeShapeType="1" noTextEdit="1"/>
                </p:cNvSpPr>
                <p:nvPr/>
              </p:nvSpPr>
              <p:spPr>
                <a:xfrm>
                  <a:off x="6195689" y="3310323"/>
                  <a:ext cx="639919" cy="584775"/>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9">
                  <a:extLst>
                    <a:ext uri="{FF2B5EF4-FFF2-40B4-BE49-F238E27FC236}">
                      <a16:creationId xmlns:a16="http://schemas.microsoft.com/office/drawing/2014/main" id="{F4CE0A2C-4EBA-A24D-B16D-29DB71BE9A0E}"/>
                    </a:ext>
                  </a:extLst>
                </p:cNvPr>
                <p:cNvSpPr txBox="1"/>
                <p:nvPr/>
              </p:nvSpPr>
              <p:spPr>
                <a:xfrm>
                  <a:off x="11134114" y="3311898"/>
                  <a:ext cx="60324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zh-TW" altLang="en-US" sz="3200" i="1" smtClean="0">
                            <a:latin typeface="Cambria Math" charset="0"/>
                            <a:ea typeface="Times New Roman" charset="0"/>
                            <a:cs typeface="Times New Roman" charset="0"/>
                          </a:rPr>
                          <m:t>𝒴</m:t>
                        </m:r>
                      </m:oMath>
                    </m:oMathPara>
                  </a14:m>
                  <a:endParaRPr kumimoji="1" lang="zh-TW" altLang="en-US" sz="3200" i="1" dirty="0">
                    <a:latin typeface="Times New Roman" charset="0"/>
                    <a:ea typeface="Times New Roman" charset="0"/>
                    <a:cs typeface="Times New Roman" charset="0"/>
                  </a:endParaRPr>
                </a:p>
              </p:txBody>
            </p:sp>
          </mc:Choice>
          <mc:Fallback xmlns="">
            <p:sp>
              <p:nvSpPr>
                <p:cNvPr id="15" name="文字方塊 19">
                  <a:extLst>
                    <a:ext uri="{FF2B5EF4-FFF2-40B4-BE49-F238E27FC236}">
                      <a16:creationId xmlns:a16="http://schemas.microsoft.com/office/drawing/2014/main" id="{F4CE0A2C-4EBA-A24D-B16D-29DB71BE9A0E}"/>
                    </a:ext>
                  </a:extLst>
                </p:cNvPr>
                <p:cNvSpPr txBox="1">
                  <a:spLocks noRot="1" noChangeAspect="1" noMove="1" noResize="1" noEditPoints="1" noAdjustHandles="1" noChangeArrowheads="1" noChangeShapeType="1" noTextEdit="1"/>
                </p:cNvSpPr>
                <p:nvPr/>
              </p:nvSpPr>
              <p:spPr>
                <a:xfrm>
                  <a:off x="11134114" y="3311898"/>
                  <a:ext cx="603242" cy="584775"/>
                </a:xfrm>
                <a:prstGeom prst="rect">
                  <a:avLst/>
                </a:prstGeom>
                <a:blipFill>
                  <a:blip r:embed="rId4"/>
                  <a:stretch>
                    <a:fillRect l="-6250" r="-4167" b="-21277"/>
                  </a:stretch>
                </a:blipFill>
              </p:spPr>
              <p:txBody>
                <a:bodyPr/>
                <a:lstStyle/>
                <a:p>
                  <a:r>
                    <a:rPr lang="zh-TW" altLang="en-US">
                      <a:noFill/>
                    </a:rPr>
                    <a:t> </a:t>
                  </a:r>
                </a:p>
              </p:txBody>
            </p:sp>
          </mc:Fallback>
        </mc:AlternateContent>
      </p:grpSp>
      <p:sp>
        <p:nvSpPr>
          <p:cNvPr id="4" name="投影片編號版面配置區 3">
            <a:extLst>
              <a:ext uri="{FF2B5EF4-FFF2-40B4-BE49-F238E27FC236}">
                <a16:creationId xmlns:a16="http://schemas.microsoft.com/office/drawing/2014/main" id="{912EF5BC-8737-E44B-A64C-F20B6B2450B4}"/>
              </a:ext>
            </a:extLst>
          </p:cNvPr>
          <p:cNvSpPr>
            <a:spLocks noGrp="1"/>
          </p:cNvSpPr>
          <p:nvPr>
            <p:ph type="sldNum" sz="quarter" idx="12"/>
          </p:nvPr>
        </p:nvSpPr>
        <p:spPr/>
        <p:txBody>
          <a:bodyPr/>
          <a:lstStyle/>
          <a:p>
            <a:fld id="{8B53DFEC-A51D-C54B-AF5E-7470F20CC68B}" type="slidenum">
              <a:rPr kumimoji="1" lang="zh-TW" altLang="en-US" smtClean="0"/>
              <a:t>6</a:t>
            </a:fld>
            <a:endParaRPr kumimoji="1" lang="zh-TW" altLang="en-US"/>
          </a:p>
        </p:txBody>
      </p:sp>
      <p:grpSp>
        <p:nvGrpSpPr>
          <p:cNvPr id="35" name="群組 34">
            <a:extLst>
              <a:ext uri="{FF2B5EF4-FFF2-40B4-BE49-F238E27FC236}">
                <a16:creationId xmlns:a16="http://schemas.microsoft.com/office/drawing/2014/main" id="{990B1EC1-D8A7-3043-8343-B036595BB371}"/>
              </a:ext>
            </a:extLst>
          </p:cNvPr>
          <p:cNvGrpSpPr/>
          <p:nvPr/>
        </p:nvGrpSpPr>
        <p:grpSpPr>
          <a:xfrm>
            <a:off x="6650073" y="2646485"/>
            <a:ext cx="4542004" cy="1683411"/>
            <a:chOff x="6650073" y="2646485"/>
            <a:chExt cx="4542004" cy="1683411"/>
          </a:xfrm>
        </p:grpSpPr>
        <mc:AlternateContent xmlns:mc="http://schemas.openxmlformats.org/markup-compatibility/2006" xmlns:a14="http://schemas.microsoft.com/office/drawing/2010/main">
          <mc:Choice Requires="a14">
            <p:sp>
              <p:nvSpPr>
                <p:cNvPr id="16" name="TextBox 67">
                  <a:extLst>
                    <a:ext uri="{FF2B5EF4-FFF2-40B4-BE49-F238E27FC236}">
                      <a16:creationId xmlns:a16="http://schemas.microsoft.com/office/drawing/2014/main" id="{C0B3E9AD-310E-D340-BE67-8F1C6D3CA147}"/>
                    </a:ext>
                  </a:extLst>
                </p:cNvPr>
                <p:cNvSpPr txBox="1"/>
                <p:nvPr/>
              </p:nvSpPr>
              <p:spPr>
                <a:xfrm>
                  <a:off x="10711111" y="3780384"/>
                  <a:ext cx="480966"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charset="0"/>
                            <a:ea typeface="Times New Roman" charset="0"/>
                            <a:cs typeface="Times New Roman" charset="0"/>
                          </a:rPr>
                          <m:t>𝑦</m:t>
                        </m:r>
                      </m:oMath>
                    </m:oMathPara>
                  </a14:m>
                  <a:endParaRPr lang="en-US" sz="2800" i="1" dirty="0">
                    <a:latin typeface="Times New Roman" charset="0"/>
                    <a:ea typeface="Times New Roman" charset="0"/>
                    <a:cs typeface="Times New Roman" charset="0"/>
                  </a:endParaRPr>
                </a:p>
              </p:txBody>
            </p:sp>
          </mc:Choice>
          <mc:Fallback xmlns="">
            <p:sp>
              <p:nvSpPr>
                <p:cNvPr id="16" name="TextBox 67">
                  <a:extLst>
                    <a:ext uri="{FF2B5EF4-FFF2-40B4-BE49-F238E27FC236}">
                      <a16:creationId xmlns:a16="http://schemas.microsoft.com/office/drawing/2014/main" id="{C0B3E9AD-310E-D340-BE67-8F1C6D3CA147}"/>
                    </a:ext>
                  </a:extLst>
                </p:cNvPr>
                <p:cNvSpPr txBox="1">
                  <a:spLocks noRot="1" noChangeAspect="1" noMove="1" noResize="1" noEditPoints="1" noAdjustHandles="1" noChangeArrowheads="1" noChangeShapeType="1" noTextEdit="1"/>
                </p:cNvSpPr>
                <p:nvPr/>
              </p:nvSpPr>
              <p:spPr>
                <a:xfrm>
                  <a:off x="10711111" y="3780384"/>
                  <a:ext cx="480966" cy="523220"/>
                </a:xfrm>
                <a:prstGeom prst="rect">
                  <a:avLst/>
                </a:prstGeom>
                <a:blipFill>
                  <a:blip r:embed="rId5"/>
                  <a:stretch>
                    <a:fillRect b="-1190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TextBox 67">
                  <a:extLst>
                    <a:ext uri="{FF2B5EF4-FFF2-40B4-BE49-F238E27FC236}">
                      <a16:creationId xmlns:a16="http://schemas.microsoft.com/office/drawing/2014/main" id="{20C1890E-596F-9F42-A190-57DAD676B383}"/>
                    </a:ext>
                  </a:extLst>
                </p:cNvPr>
                <p:cNvSpPr txBox="1"/>
                <p:nvPr/>
              </p:nvSpPr>
              <p:spPr>
                <a:xfrm>
                  <a:off x="6650073" y="3806676"/>
                  <a:ext cx="476092"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dirty="0" smtClean="0">
                            <a:latin typeface="Cambria Math" charset="0"/>
                            <a:ea typeface="Times New Roman" charset="0"/>
                            <a:cs typeface="Times New Roman" charset="0"/>
                          </a:rPr>
                          <m:t>𝑥</m:t>
                        </m:r>
                      </m:oMath>
                    </m:oMathPara>
                  </a14:m>
                  <a:endParaRPr lang="en-US" sz="2800" i="1" dirty="0">
                    <a:latin typeface="Times New Roman" charset="0"/>
                    <a:ea typeface="Times New Roman" charset="0"/>
                    <a:cs typeface="Times New Roman" charset="0"/>
                  </a:endParaRPr>
                </a:p>
              </p:txBody>
            </p:sp>
          </mc:Choice>
          <mc:Fallback xmlns="">
            <p:sp>
              <p:nvSpPr>
                <p:cNvPr id="13" name="TextBox 67">
                  <a:extLst>
                    <a:ext uri="{FF2B5EF4-FFF2-40B4-BE49-F238E27FC236}">
                      <a16:creationId xmlns:a16="http://schemas.microsoft.com/office/drawing/2014/main" id="{20C1890E-596F-9F42-A190-57DAD676B383}"/>
                    </a:ext>
                  </a:extLst>
                </p:cNvPr>
                <p:cNvSpPr txBox="1">
                  <a:spLocks noRot="1" noChangeAspect="1" noMove="1" noResize="1" noEditPoints="1" noAdjustHandles="1" noChangeArrowheads="1" noChangeShapeType="1" noTextEdit="1"/>
                </p:cNvSpPr>
                <p:nvPr/>
              </p:nvSpPr>
              <p:spPr>
                <a:xfrm>
                  <a:off x="6650073" y="3806676"/>
                  <a:ext cx="476092" cy="523220"/>
                </a:xfrm>
                <a:prstGeom prst="rect">
                  <a:avLst/>
                </a:prstGeom>
                <a:blipFill>
                  <a:blip r:embed="rId6"/>
                  <a:stretch>
                    <a:fillRect/>
                  </a:stretch>
                </a:blipFill>
              </p:spPr>
              <p:txBody>
                <a:bodyPr/>
                <a:lstStyle/>
                <a:p>
                  <a:r>
                    <a:rPr lang="zh-TW" altLang="en-US">
                      <a:noFill/>
                    </a:rPr>
                    <a:t> </a:t>
                  </a:r>
                </a:p>
              </p:txBody>
            </p:sp>
          </mc:Fallback>
        </mc:AlternateContent>
        <p:sp>
          <p:nvSpPr>
            <p:cNvPr id="5" name="橢圓 6">
              <a:extLst>
                <a:ext uri="{FF2B5EF4-FFF2-40B4-BE49-F238E27FC236}">
                  <a16:creationId xmlns:a16="http://schemas.microsoft.com/office/drawing/2014/main" id="{9B4699C1-54CF-674A-9025-A3B45CA83007}"/>
                </a:ext>
              </a:extLst>
            </p:cNvPr>
            <p:cNvSpPr>
              <a:spLocks noChangeAspect="1"/>
            </p:cNvSpPr>
            <p:nvPr/>
          </p:nvSpPr>
          <p:spPr>
            <a:xfrm>
              <a:off x="8353598" y="3140447"/>
              <a:ext cx="1137384" cy="972000"/>
            </a:xfrm>
            <a:prstGeom prst="ellipse">
              <a:avLst/>
            </a:prstGeom>
            <a:solidFill>
              <a:schemeClr val="accent4">
                <a:lumMod val="20000"/>
                <a:lumOff val="80000"/>
              </a:schemeClr>
            </a:solidFill>
            <a:ln w="28575">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zh-TW" altLang="en-US" sz="3200">
                <a:latin typeface="Times New Roman" charset="0"/>
                <a:ea typeface="Times New Roman" charset="0"/>
                <a:cs typeface="Times New Roman" charset="0"/>
              </a:endParaRPr>
            </a:p>
          </p:txBody>
        </p:sp>
        <p:sp>
          <p:nvSpPr>
            <p:cNvPr id="8" name="橢圓 7">
              <a:extLst>
                <a:ext uri="{FF2B5EF4-FFF2-40B4-BE49-F238E27FC236}">
                  <a16:creationId xmlns:a16="http://schemas.microsoft.com/office/drawing/2014/main" id="{559412A7-78D4-7F42-8DA5-B6D996DCFF81}"/>
                </a:ext>
              </a:extLst>
            </p:cNvPr>
            <p:cNvSpPr/>
            <p:nvPr/>
          </p:nvSpPr>
          <p:spPr>
            <a:xfrm>
              <a:off x="6998203" y="3915917"/>
              <a:ext cx="125999" cy="12599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3200">
                <a:latin typeface="Times New Roman" charset="0"/>
                <a:ea typeface="Times New Roman" charset="0"/>
                <a:cs typeface="Times New Roman" charset="0"/>
              </a:endParaRPr>
            </a:p>
          </p:txBody>
        </p:sp>
        <p:cxnSp>
          <p:nvCxnSpPr>
            <p:cNvPr id="9" name="直線箭頭接點 10">
              <a:extLst>
                <a:ext uri="{FF2B5EF4-FFF2-40B4-BE49-F238E27FC236}">
                  <a16:creationId xmlns:a16="http://schemas.microsoft.com/office/drawing/2014/main" id="{DDF7ECC5-1D0D-E946-910B-794446D7A8F0}"/>
                </a:ext>
              </a:extLst>
            </p:cNvPr>
            <p:cNvCxnSpPr>
              <a:cxnSpLocks/>
            </p:cNvCxnSpPr>
            <p:nvPr/>
          </p:nvCxnSpPr>
          <p:spPr>
            <a:xfrm flipV="1">
              <a:off x="7151506" y="3667823"/>
              <a:ext cx="1687411" cy="2998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橢圓 12">
              <a:extLst>
                <a:ext uri="{FF2B5EF4-FFF2-40B4-BE49-F238E27FC236}">
                  <a16:creationId xmlns:a16="http://schemas.microsoft.com/office/drawing/2014/main" id="{4B573817-381D-B244-AADA-41CE3C8C28DC}"/>
                </a:ext>
              </a:extLst>
            </p:cNvPr>
            <p:cNvSpPr/>
            <p:nvPr/>
          </p:nvSpPr>
          <p:spPr>
            <a:xfrm>
              <a:off x="10717003" y="3895098"/>
              <a:ext cx="125999" cy="12599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3200">
                <a:latin typeface="Times New Roman" charset="0"/>
                <a:ea typeface="Times New Roman" charset="0"/>
                <a:cs typeface="Times New Roman" charset="0"/>
              </a:endParaRPr>
            </a:p>
          </p:txBody>
        </p:sp>
        <p:sp>
          <p:nvSpPr>
            <p:cNvPr id="11" name="橢圓 16">
              <a:extLst>
                <a:ext uri="{FF2B5EF4-FFF2-40B4-BE49-F238E27FC236}">
                  <a16:creationId xmlns:a16="http://schemas.microsoft.com/office/drawing/2014/main" id="{61DE49D5-D0E9-E444-BCD3-4EC6DE0AB7AF}"/>
                </a:ext>
              </a:extLst>
            </p:cNvPr>
            <p:cNvSpPr/>
            <p:nvPr/>
          </p:nvSpPr>
          <p:spPr>
            <a:xfrm>
              <a:off x="8859403" y="3589689"/>
              <a:ext cx="125999" cy="12599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3200">
                <a:latin typeface="Times New Roman" charset="0"/>
                <a:ea typeface="Times New Roman" charset="0"/>
                <a:cs typeface="Times New Roman" charset="0"/>
              </a:endParaRPr>
            </a:p>
          </p:txBody>
        </p:sp>
        <p:cxnSp>
          <p:nvCxnSpPr>
            <p:cNvPr id="14" name="直線箭頭接點 13">
              <a:extLst>
                <a:ext uri="{FF2B5EF4-FFF2-40B4-BE49-F238E27FC236}">
                  <a16:creationId xmlns:a16="http://schemas.microsoft.com/office/drawing/2014/main" id="{922F1F84-2B69-AE43-A9F2-6BE850B87B91}"/>
                </a:ext>
              </a:extLst>
            </p:cNvPr>
            <p:cNvCxnSpPr>
              <a:cxnSpLocks/>
            </p:cNvCxnSpPr>
            <p:nvPr/>
          </p:nvCxnSpPr>
          <p:spPr>
            <a:xfrm flipH="1" flipV="1">
              <a:off x="9001057" y="3661520"/>
              <a:ext cx="1695107" cy="28723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67">
                  <a:extLst>
                    <a:ext uri="{FF2B5EF4-FFF2-40B4-BE49-F238E27FC236}">
                      <a16:creationId xmlns:a16="http://schemas.microsoft.com/office/drawing/2014/main" id="{EEFF7EF5-AE00-B548-A51C-41F246608045}"/>
                    </a:ext>
                  </a:extLst>
                </p:cNvPr>
                <p:cNvSpPr txBox="1"/>
                <p:nvPr/>
              </p:nvSpPr>
              <p:spPr>
                <a:xfrm>
                  <a:off x="7592203" y="3176136"/>
                  <a:ext cx="797270"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3200" i="1" smtClean="0">
                                <a:latin typeface="Cambria Math" panose="02040503050406030204" pitchFamily="18" charset="0"/>
                                <a:ea typeface="Times New Roman" charset="0"/>
                                <a:cs typeface="Times New Roman" charset="0"/>
                              </a:rPr>
                            </m:ctrlPr>
                          </m:sSubSupPr>
                          <m:e>
                            <m:r>
                              <a:rPr lang="en-US" altLang="zh-TW" sz="3200" b="0" i="1" smtClean="0">
                                <a:latin typeface="Cambria Math" charset="0"/>
                                <a:ea typeface="Times New Roman" charset="0"/>
                                <a:cs typeface="Times New Roman" charset="0"/>
                              </a:rPr>
                              <m:t>𝐸</m:t>
                            </m:r>
                          </m:e>
                          <m:sub>
                            <m:r>
                              <a:rPr lang="en-US" altLang="zh-TW" sz="3200" i="1">
                                <a:latin typeface="Cambria Math" charset="0"/>
                                <a:ea typeface="Times New Roman" charset="0"/>
                                <a:cs typeface="Times New Roman" charset="0"/>
                              </a:rPr>
                              <m:t>𝒳</m:t>
                            </m:r>
                          </m:sub>
                          <m:sup>
                            <m:r>
                              <a:rPr lang="en-US" altLang="zh-TW" sz="3200" i="1">
                                <a:latin typeface="Cambria Math" charset="0"/>
                                <a:ea typeface="Times New Roman" charset="0"/>
                                <a:cs typeface="Times New Roman" charset="0"/>
                              </a:rPr>
                              <m:t>𝑐</m:t>
                            </m:r>
                          </m:sup>
                        </m:sSubSup>
                      </m:oMath>
                    </m:oMathPara>
                  </a14:m>
                  <a:endParaRPr lang="en-US" sz="3200" dirty="0">
                    <a:latin typeface="Times New Roman" charset="0"/>
                    <a:ea typeface="Times New Roman" charset="0"/>
                    <a:cs typeface="Times New Roman" charset="0"/>
                  </a:endParaRPr>
                </a:p>
              </p:txBody>
            </p:sp>
          </mc:Choice>
          <mc:Fallback xmlns="">
            <p:sp>
              <p:nvSpPr>
                <p:cNvPr id="17" name="TextBox 67">
                  <a:extLst>
                    <a:ext uri="{FF2B5EF4-FFF2-40B4-BE49-F238E27FC236}">
                      <a16:creationId xmlns:a16="http://schemas.microsoft.com/office/drawing/2014/main" id="{EEFF7EF5-AE00-B548-A51C-41F246608045}"/>
                    </a:ext>
                  </a:extLst>
                </p:cNvPr>
                <p:cNvSpPr txBox="1">
                  <a:spLocks noRot="1" noChangeAspect="1" noMove="1" noResize="1" noEditPoints="1" noAdjustHandles="1" noChangeArrowheads="1" noChangeShapeType="1" noTextEdit="1"/>
                </p:cNvSpPr>
                <p:nvPr/>
              </p:nvSpPr>
              <p:spPr>
                <a:xfrm>
                  <a:off x="7592203" y="3176136"/>
                  <a:ext cx="797270" cy="584775"/>
                </a:xfrm>
                <a:prstGeom prst="rect">
                  <a:avLst/>
                </a:prstGeom>
                <a:blipFill>
                  <a:blip r:embed="rId7"/>
                  <a:stretch>
                    <a:fillRect b="-85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TextBox 67">
                  <a:extLst>
                    <a:ext uri="{FF2B5EF4-FFF2-40B4-BE49-F238E27FC236}">
                      <a16:creationId xmlns:a16="http://schemas.microsoft.com/office/drawing/2014/main" id="{1AF7B524-923B-5E4E-A757-6D51A3E32687}"/>
                    </a:ext>
                  </a:extLst>
                </p:cNvPr>
                <p:cNvSpPr txBox="1"/>
                <p:nvPr/>
              </p:nvSpPr>
              <p:spPr>
                <a:xfrm>
                  <a:off x="9453403" y="3174846"/>
                  <a:ext cx="769441" cy="6442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3200" i="1" smtClean="0">
                                <a:latin typeface="Cambria Math" panose="02040503050406030204" pitchFamily="18" charset="0"/>
                                <a:ea typeface="Times New Roman" charset="0"/>
                                <a:cs typeface="Times New Roman" charset="0"/>
                              </a:rPr>
                            </m:ctrlPr>
                          </m:sSubSupPr>
                          <m:e>
                            <m:r>
                              <a:rPr lang="en-US" altLang="zh-TW" sz="3200" b="0" i="1" smtClean="0">
                                <a:latin typeface="Cambria Math" charset="0"/>
                                <a:ea typeface="Times New Roman" charset="0"/>
                                <a:cs typeface="Times New Roman" charset="0"/>
                              </a:rPr>
                              <m:t>𝐸</m:t>
                            </m:r>
                          </m:e>
                          <m:sub>
                            <m:r>
                              <a:rPr lang="en-US" altLang="zh-TW" sz="3200" i="1">
                                <a:latin typeface="Cambria Math" charset="0"/>
                                <a:ea typeface="Times New Roman" charset="0"/>
                                <a:cs typeface="Times New Roman" charset="0"/>
                              </a:rPr>
                              <m:t>𝒴</m:t>
                            </m:r>
                          </m:sub>
                          <m:sup>
                            <m:r>
                              <a:rPr lang="en-US" altLang="zh-TW" sz="3200" i="1">
                                <a:latin typeface="Cambria Math" charset="0"/>
                                <a:ea typeface="Times New Roman" charset="0"/>
                                <a:cs typeface="Times New Roman" charset="0"/>
                              </a:rPr>
                              <m:t>𝑐</m:t>
                            </m:r>
                          </m:sup>
                        </m:sSubSup>
                      </m:oMath>
                    </m:oMathPara>
                  </a14:m>
                  <a:endParaRPr lang="en-US" sz="3200" dirty="0">
                    <a:latin typeface="Times New Roman" charset="0"/>
                    <a:ea typeface="Times New Roman" charset="0"/>
                    <a:cs typeface="Times New Roman" charset="0"/>
                  </a:endParaRPr>
                </a:p>
              </p:txBody>
            </p:sp>
          </mc:Choice>
          <mc:Fallback xmlns="">
            <p:sp>
              <p:nvSpPr>
                <p:cNvPr id="18" name="TextBox 67">
                  <a:extLst>
                    <a:ext uri="{FF2B5EF4-FFF2-40B4-BE49-F238E27FC236}">
                      <a16:creationId xmlns:a16="http://schemas.microsoft.com/office/drawing/2014/main" id="{1AF7B524-923B-5E4E-A757-6D51A3E32687}"/>
                    </a:ext>
                  </a:extLst>
                </p:cNvPr>
                <p:cNvSpPr txBox="1">
                  <a:spLocks noRot="1" noChangeAspect="1" noMove="1" noResize="1" noEditPoints="1" noAdjustHandles="1" noChangeArrowheads="1" noChangeShapeType="1" noTextEdit="1"/>
                </p:cNvSpPr>
                <p:nvPr/>
              </p:nvSpPr>
              <p:spPr>
                <a:xfrm>
                  <a:off x="9453403" y="3174846"/>
                  <a:ext cx="769441" cy="644279"/>
                </a:xfrm>
                <a:prstGeom prst="rect">
                  <a:avLst/>
                </a:prstGeom>
                <a:blipFill>
                  <a:blip r:embed="rId8"/>
                  <a:stretch>
                    <a:fillRect b="-1153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TextBox 67">
                  <a:extLst>
                    <a:ext uri="{FF2B5EF4-FFF2-40B4-BE49-F238E27FC236}">
                      <a16:creationId xmlns:a16="http://schemas.microsoft.com/office/drawing/2014/main" id="{0EF730BC-A468-5343-8C9E-BBAB51C20E2C}"/>
                    </a:ext>
                  </a:extLst>
                </p:cNvPr>
                <p:cNvSpPr txBox="1"/>
                <p:nvPr/>
              </p:nvSpPr>
              <p:spPr>
                <a:xfrm>
                  <a:off x="8699094" y="3164611"/>
                  <a:ext cx="621324"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b="0" i="1" smtClean="0">
                                <a:latin typeface="Cambria Math" panose="02040503050406030204" pitchFamily="18" charset="0"/>
                                <a:ea typeface="Times New Roman" charset="0"/>
                                <a:cs typeface="Times New Roman" charset="0"/>
                              </a:rPr>
                            </m:ctrlPr>
                          </m:sSupPr>
                          <m:e>
                            <m:r>
                              <a:rPr lang="en-US" altLang="zh-TW" sz="2800" b="0" i="1" smtClean="0">
                                <a:latin typeface="Cambria Math" charset="0"/>
                                <a:ea typeface="Times New Roman" charset="0"/>
                                <a:cs typeface="Times New Roman" charset="0"/>
                              </a:rPr>
                              <m:t>𝑧</m:t>
                            </m:r>
                          </m:e>
                          <m:sup>
                            <m:r>
                              <a:rPr lang="en-US" altLang="zh-TW" sz="2800" b="0" i="1" smtClean="0">
                                <a:latin typeface="Cambria Math" charset="0"/>
                                <a:ea typeface="Times New Roman" charset="0"/>
                                <a:cs typeface="Times New Roman" charset="0"/>
                              </a:rPr>
                              <m:t>𝑐</m:t>
                            </m:r>
                          </m:sup>
                        </m:sSup>
                      </m:oMath>
                    </m:oMathPara>
                  </a14:m>
                  <a:endParaRPr lang="en-US" sz="2800" dirty="0">
                    <a:latin typeface="Times New Roman" charset="0"/>
                    <a:ea typeface="Times New Roman" charset="0"/>
                    <a:cs typeface="Times New Roman" charset="0"/>
                  </a:endParaRPr>
                </a:p>
              </p:txBody>
            </p:sp>
          </mc:Choice>
          <mc:Fallback xmlns="">
            <p:sp>
              <p:nvSpPr>
                <p:cNvPr id="19" name="TextBox 67">
                  <a:extLst>
                    <a:ext uri="{FF2B5EF4-FFF2-40B4-BE49-F238E27FC236}">
                      <a16:creationId xmlns:a16="http://schemas.microsoft.com/office/drawing/2014/main" id="{0EF730BC-A468-5343-8C9E-BBAB51C20E2C}"/>
                    </a:ext>
                  </a:extLst>
                </p:cNvPr>
                <p:cNvSpPr txBox="1">
                  <a:spLocks noRot="1" noChangeAspect="1" noMove="1" noResize="1" noEditPoints="1" noAdjustHandles="1" noChangeArrowheads="1" noChangeShapeType="1" noTextEdit="1"/>
                </p:cNvSpPr>
                <p:nvPr/>
              </p:nvSpPr>
              <p:spPr>
                <a:xfrm>
                  <a:off x="8699094" y="3164611"/>
                  <a:ext cx="621324" cy="523220"/>
                </a:xfrm>
                <a:prstGeom prst="rect">
                  <a:avLst/>
                </a:prstGeom>
                <a:blipFill>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26BFA36E-8C06-5C4D-855A-BE1636CFEE71}"/>
                    </a:ext>
                  </a:extLst>
                </p:cNvPr>
                <p:cNvSpPr txBox="1"/>
                <p:nvPr/>
              </p:nvSpPr>
              <p:spPr>
                <a:xfrm>
                  <a:off x="8709689" y="2646485"/>
                  <a:ext cx="547137" cy="58477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kumimoji="1" lang="en-US" altLang="zh-TW" sz="3200" i="1" smtClean="0">
                            <a:latin typeface="Cambria Math" charset="0"/>
                            <a:ea typeface="Times New Roman" charset="0"/>
                            <a:cs typeface="Times New Roman" charset="0"/>
                          </a:rPr>
                          <m:t>𝒞</m:t>
                        </m:r>
                      </m:oMath>
                    </m:oMathPara>
                  </a14:m>
                  <a:endParaRPr kumimoji="1" lang="zh-TW" altLang="en-US" sz="3200" dirty="0">
                    <a:latin typeface="Times New Roman" charset="0"/>
                    <a:ea typeface="Times New Roman" charset="0"/>
                    <a:cs typeface="Times New Roman" charset="0"/>
                  </a:endParaRPr>
                </a:p>
              </p:txBody>
            </p:sp>
          </mc:Choice>
          <mc:Fallback xmlns="">
            <p:sp>
              <p:nvSpPr>
                <p:cNvPr id="20" name="文字方塊 19">
                  <a:extLst>
                    <a:ext uri="{FF2B5EF4-FFF2-40B4-BE49-F238E27FC236}">
                      <a16:creationId xmlns:a16="http://schemas.microsoft.com/office/drawing/2014/main" id="{26BFA36E-8C06-5C4D-855A-BE1636CFEE71}"/>
                    </a:ext>
                  </a:extLst>
                </p:cNvPr>
                <p:cNvSpPr txBox="1">
                  <a:spLocks noRot="1" noChangeAspect="1" noMove="1" noResize="1" noEditPoints="1" noAdjustHandles="1" noChangeArrowheads="1" noChangeShapeType="1" noTextEdit="1"/>
                </p:cNvSpPr>
                <p:nvPr/>
              </p:nvSpPr>
              <p:spPr>
                <a:xfrm>
                  <a:off x="8709689" y="2646485"/>
                  <a:ext cx="547137" cy="584775"/>
                </a:xfrm>
                <a:prstGeom prst="rect">
                  <a:avLst/>
                </a:prstGeom>
                <a:blipFill>
                  <a:blip r:embed="rId10"/>
                  <a:stretch>
                    <a:fillRect l="-6818"/>
                  </a:stretch>
                </a:blipFill>
              </p:spPr>
              <p:txBody>
                <a:bodyPr/>
                <a:lstStyle/>
                <a:p>
                  <a:r>
                    <a:rPr lang="zh-TW" altLang="en-US">
                      <a:noFill/>
                    </a:rPr>
                    <a:t> </a:t>
                  </a:r>
                </a:p>
              </p:txBody>
            </p:sp>
          </mc:Fallback>
        </mc:AlternateContent>
      </p:grpSp>
      <p:grpSp>
        <p:nvGrpSpPr>
          <p:cNvPr id="47" name="群組 46">
            <a:extLst>
              <a:ext uri="{FF2B5EF4-FFF2-40B4-BE49-F238E27FC236}">
                <a16:creationId xmlns:a16="http://schemas.microsoft.com/office/drawing/2014/main" id="{259BB540-C89E-5949-80D6-001D85E26E07}"/>
              </a:ext>
            </a:extLst>
          </p:cNvPr>
          <p:cNvGrpSpPr/>
          <p:nvPr/>
        </p:nvGrpSpPr>
        <p:grpSpPr>
          <a:xfrm>
            <a:off x="7100547" y="4041438"/>
            <a:ext cx="3644658" cy="2091205"/>
            <a:chOff x="7100547" y="2652450"/>
            <a:chExt cx="3644658" cy="2091205"/>
          </a:xfrm>
        </p:grpSpPr>
        <p:sp>
          <p:nvSpPr>
            <p:cNvPr id="21" name="橢圓 4">
              <a:extLst>
                <a:ext uri="{FF2B5EF4-FFF2-40B4-BE49-F238E27FC236}">
                  <a16:creationId xmlns:a16="http://schemas.microsoft.com/office/drawing/2014/main" id="{2CD74549-4A56-A440-9630-5B95EB448CAB}"/>
                </a:ext>
              </a:extLst>
            </p:cNvPr>
            <p:cNvSpPr>
              <a:spLocks noChangeAspect="1"/>
            </p:cNvSpPr>
            <p:nvPr/>
          </p:nvSpPr>
          <p:spPr>
            <a:xfrm>
              <a:off x="7124106" y="3384978"/>
              <a:ext cx="968881" cy="828000"/>
            </a:xfrm>
            <a:prstGeom prst="ellipse">
              <a:avLst/>
            </a:prstGeom>
            <a:noFill/>
            <a:ln w="28575">
              <a:solidFill>
                <a:schemeClr val="accent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TW" altLang="en-US" sz="3200">
                <a:solidFill>
                  <a:schemeClr val="accent1">
                    <a:lumMod val="50000"/>
                  </a:schemeClr>
                </a:solidFill>
                <a:latin typeface="Times New Roman" charset="0"/>
                <a:ea typeface="Times New Roman" charset="0"/>
                <a:cs typeface="Times New Roman" charset="0"/>
              </a:endParaRPr>
            </a:p>
          </p:txBody>
        </p:sp>
        <p:sp>
          <p:nvSpPr>
            <p:cNvPr id="22" name="橢圓 4">
              <a:extLst>
                <a:ext uri="{FF2B5EF4-FFF2-40B4-BE49-F238E27FC236}">
                  <a16:creationId xmlns:a16="http://schemas.microsoft.com/office/drawing/2014/main" id="{A0A14763-7C0A-4442-8841-E09ED6EA13EE}"/>
                </a:ext>
              </a:extLst>
            </p:cNvPr>
            <p:cNvSpPr>
              <a:spLocks noChangeAspect="1"/>
            </p:cNvSpPr>
            <p:nvPr/>
          </p:nvSpPr>
          <p:spPr>
            <a:xfrm>
              <a:off x="9753108" y="3384978"/>
              <a:ext cx="968882" cy="828000"/>
            </a:xfrm>
            <a:prstGeom prst="ellipse">
              <a:avLst/>
            </a:prstGeom>
            <a:noFill/>
            <a:ln w="28575">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TW" altLang="en-US" sz="3200">
                <a:latin typeface="Times New Roman" charset="0"/>
                <a:ea typeface="Times New Roman" charset="0"/>
                <a:cs typeface="Times New Roman" charset="0"/>
              </a:endParaRPr>
            </a:p>
          </p:txBody>
        </p:sp>
        <p:cxnSp>
          <p:nvCxnSpPr>
            <p:cNvPr id="23" name="直線箭頭接點 10">
              <a:extLst>
                <a:ext uri="{FF2B5EF4-FFF2-40B4-BE49-F238E27FC236}">
                  <a16:creationId xmlns:a16="http://schemas.microsoft.com/office/drawing/2014/main" id="{4CC22AF7-700B-914E-B4BD-C2AA9B552F1E}"/>
                </a:ext>
              </a:extLst>
            </p:cNvPr>
            <p:cNvCxnSpPr>
              <a:cxnSpLocks/>
            </p:cNvCxnSpPr>
            <p:nvPr/>
          </p:nvCxnSpPr>
          <p:spPr>
            <a:xfrm>
              <a:off x="7100547" y="2668810"/>
              <a:ext cx="459561" cy="92859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直線箭頭接點 13">
              <a:extLst>
                <a:ext uri="{FF2B5EF4-FFF2-40B4-BE49-F238E27FC236}">
                  <a16:creationId xmlns:a16="http://schemas.microsoft.com/office/drawing/2014/main" id="{5FC245C2-1608-4B4C-A579-0D4B7D130FE8}"/>
                </a:ext>
              </a:extLst>
            </p:cNvPr>
            <p:cNvCxnSpPr>
              <a:cxnSpLocks/>
              <a:endCxn id="26" idx="7"/>
            </p:cNvCxnSpPr>
            <p:nvPr/>
          </p:nvCxnSpPr>
          <p:spPr>
            <a:xfrm flipH="1">
              <a:off x="10283879" y="2652450"/>
              <a:ext cx="461326" cy="1007373"/>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5" name="橢圓 7">
              <a:extLst>
                <a:ext uri="{FF2B5EF4-FFF2-40B4-BE49-F238E27FC236}">
                  <a16:creationId xmlns:a16="http://schemas.microsoft.com/office/drawing/2014/main" id="{0E8C11AB-8CE1-5D4F-AA51-166D6FD8D2AA}"/>
                </a:ext>
              </a:extLst>
            </p:cNvPr>
            <p:cNvSpPr/>
            <p:nvPr/>
          </p:nvSpPr>
          <p:spPr>
            <a:xfrm>
              <a:off x="7539093" y="3610816"/>
              <a:ext cx="125999" cy="125999"/>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3200">
                <a:latin typeface="Times New Roman" charset="0"/>
                <a:ea typeface="Times New Roman" charset="0"/>
                <a:cs typeface="Times New Roman" charset="0"/>
              </a:endParaRPr>
            </a:p>
          </p:txBody>
        </p:sp>
        <p:sp>
          <p:nvSpPr>
            <p:cNvPr id="26" name="橢圓 7">
              <a:extLst>
                <a:ext uri="{FF2B5EF4-FFF2-40B4-BE49-F238E27FC236}">
                  <a16:creationId xmlns:a16="http://schemas.microsoft.com/office/drawing/2014/main" id="{02E7B8A8-64E1-F14E-9555-0114CB5D9E42}"/>
                </a:ext>
              </a:extLst>
            </p:cNvPr>
            <p:cNvSpPr/>
            <p:nvPr/>
          </p:nvSpPr>
          <p:spPr>
            <a:xfrm>
              <a:off x="10176332" y="3641371"/>
              <a:ext cx="125999" cy="125999"/>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320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27" name="TextBox 67">
                  <a:extLst>
                    <a:ext uri="{FF2B5EF4-FFF2-40B4-BE49-F238E27FC236}">
                      <a16:creationId xmlns:a16="http://schemas.microsoft.com/office/drawing/2014/main" id="{9DE73D9C-7ABB-6846-A0E5-B79FE18BD926}"/>
                    </a:ext>
                  </a:extLst>
                </p:cNvPr>
                <p:cNvSpPr txBox="1"/>
                <p:nvPr/>
              </p:nvSpPr>
              <p:spPr>
                <a:xfrm>
                  <a:off x="7269223" y="3636589"/>
                  <a:ext cx="678647" cy="523220"/>
                </a:xfrm>
                <a:prstGeom prst="rect">
                  <a:avLst/>
                </a:prstGeom>
                <a:noFill/>
                <a:ln w="28575">
                  <a:no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2800" b="0" i="1" smtClean="0">
                                <a:latin typeface="Cambria Math" panose="02040503050406030204" pitchFamily="18" charset="0"/>
                                <a:ea typeface="Times New Roman" charset="0"/>
                                <a:cs typeface="Times New Roman" charset="0"/>
                              </a:rPr>
                            </m:ctrlPr>
                          </m:sSubSupPr>
                          <m:e>
                            <m:r>
                              <a:rPr lang="en-US" altLang="zh-TW" sz="2800" b="0" i="1" smtClean="0">
                                <a:latin typeface="Cambria Math" charset="0"/>
                                <a:ea typeface="Times New Roman" charset="0"/>
                                <a:cs typeface="Times New Roman" charset="0"/>
                              </a:rPr>
                              <m:t>𝑧</m:t>
                            </m:r>
                          </m:e>
                          <m:sub>
                            <m:r>
                              <a:rPr lang="en-US" altLang="zh-TW" sz="2800" i="1">
                                <a:latin typeface="Cambria Math" charset="0"/>
                                <a:ea typeface="Times New Roman" charset="0"/>
                                <a:cs typeface="Times New Roman" charset="0"/>
                              </a:rPr>
                              <m:t>𝒳</m:t>
                            </m:r>
                          </m:sub>
                          <m:sup>
                            <m:r>
                              <a:rPr lang="en-US" altLang="zh-TW" sz="2800" b="0" i="1" smtClean="0">
                                <a:latin typeface="Cambria Math" charset="0"/>
                                <a:ea typeface="Times New Roman" charset="0"/>
                                <a:cs typeface="Times New Roman" charset="0"/>
                              </a:rPr>
                              <m:t>𝑎</m:t>
                            </m:r>
                          </m:sup>
                        </m:sSubSup>
                      </m:oMath>
                    </m:oMathPara>
                  </a14:m>
                  <a:endParaRPr lang="en-US" sz="2800" dirty="0">
                    <a:latin typeface="Times New Roman" charset="0"/>
                    <a:ea typeface="Times New Roman" charset="0"/>
                    <a:cs typeface="Times New Roman" charset="0"/>
                  </a:endParaRPr>
                </a:p>
              </p:txBody>
            </p:sp>
          </mc:Choice>
          <mc:Fallback xmlns="">
            <p:sp>
              <p:nvSpPr>
                <p:cNvPr id="27" name="TextBox 67">
                  <a:extLst>
                    <a:ext uri="{FF2B5EF4-FFF2-40B4-BE49-F238E27FC236}">
                      <a16:creationId xmlns:a16="http://schemas.microsoft.com/office/drawing/2014/main" id="{9DE73D9C-7ABB-6846-A0E5-B79FE18BD926}"/>
                    </a:ext>
                  </a:extLst>
                </p:cNvPr>
                <p:cNvSpPr txBox="1">
                  <a:spLocks noRot="1" noChangeAspect="1" noMove="1" noResize="1" noEditPoints="1" noAdjustHandles="1" noChangeArrowheads="1" noChangeShapeType="1" noTextEdit="1"/>
                </p:cNvSpPr>
                <p:nvPr/>
              </p:nvSpPr>
              <p:spPr>
                <a:xfrm>
                  <a:off x="7269223" y="3636589"/>
                  <a:ext cx="678647" cy="523220"/>
                </a:xfrm>
                <a:prstGeom prst="rect">
                  <a:avLst/>
                </a:prstGeom>
                <a:blipFill>
                  <a:blip r:embed="rId11"/>
                  <a:stretch>
                    <a:fillRect b="-7317"/>
                  </a:stretch>
                </a:blipFill>
                <a:ln w="28575">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8" name="TextBox 67">
                  <a:extLst>
                    <a:ext uri="{FF2B5EF4-FFF2-40B4-BE49-F238E27FC236}">
                      <a16:creationId xmlns:a16="http://schemas.microsoft.com/office/drawing/2014/main" id="{C1397703-23ED-6747-B0A6-4A16DBE3C2E4}"/>
                    </a:ext>
                  </a:extLst>
                </p:cNvPr>
                <p:cNvSpPr txBox="1"/>
                <p:nvPr/>
              </p:nvSpPr>
              <p:spPr>
                <a:xfrm>
                  <a:off x="9909607" y="3651457"/>
                  <a:ext cx="655884" cy="5752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2800" b="0" i="1" smtClean="0">
                                <a:latin typeface="Cambria Math" panose="02040503050406030204" pitchFamily="18" charset="0"/>
                                <a:ea typeface="Times New Roman" charset="0"/>
                                <a:cs typeface="Times New Roman" charset="0"/>
                              </a:rPr>
                            </m:ctrlPr>
                          </m:sSubSupPr>
                          <m:e>
                            <m:r>
                              <a:rPr lang="en-US" altLang="zh-TW" sz="2800" b="0" i="1" smtClean="0">
                                <a:latin typeface="Cambria Math" charset="0"/>
                                <a:ea typeface="Times New Roman" charset="0"/>
                                <a:cs typeface="Times New Roman" charset="0"/>
                              </a:rPr>
                              <m:t>𝑧</m:t>
                            </m:r>
                          </m:e>
                          <m:sub>
                            <m:r>
                              <a:rPr lang="en-US" altLang="zh-TW" sz="2800" i="1">
                                <a:latin typeface="Cambria Math" charset="0"/>
                                <a:ea typeface="Times New Roman" charset="0"/>
                                <a:cs typeface="Times New Roman" charset="0"/>
                              </a:rPr>
                              <m:t>𝒴</m:t>
                            </m:r>
                          </m:sub>
                          <m:sup>
                            <m:r>
                              <a:rPr lang="en-US" altLang="zh-TW" sz="2800" b="0" i="1" smtClean="0">
                                <a:latin typeface="Cambria Math" charset="0"/>
                                <a:ea typeface="Times New Roman" charset="0"/>
                                <a:cs typeface="Times New Roman" charset="0"/>
                              </a:rPr>
                              <m:t>𝑎</m:t>
                            </m:r>
                          </m:sup>
                        </m:sSubSup>
                      </m:oMath>
                    </m:oMathPara>
                  </a14:m>
                  <a:endParaRPr lang="en-US" sz="2800" dirty="0">
                    <a:latin typeface="Times New Roman" charset="0"/>
                    <a:ea typeface="Times New Roman" charset="0"/>
                    <a:cs typeface="Times New Roman" charset="0"/>
                  </a:endParaRPr>
                </a:p>
              </p:txBody>
            </p:sp>
          </mc:Choice>
          <mc:Fallback xmlns="">
            <p:sp>
              <p:nvSpPr>
                <p:cNvPr id="28" name="TextBox 67">
                  <a:extLst>
                    <a:ext uri="{FF2B5EF4-FFF2-40B4-BE49-F238E27FC236}">
                      <a16:creationId xmlns:a16="http://schemas.microsoft.com/office/drawing/2014/main" id="{C1397703-23ED-6747-B0A6-4A16DBE3C2E4}"/>
                    </a:ext>
                  </a:extLst>
                </p:cNvPr>
                <p:cNvSpPr txBox="1">
                  <a:spLocks noRot="1" noChangeAspect="1" noMove="1" noResize="1" noEditPoints="1" noAdjustHandles="1" noChangeArrowheads="1" noChangeShapeType="1" noTextEdit="1"/>
                </p:cNvSpPr>
                <p:nvPr/>
              </p:nvSpPr>
              <p:spPr>
                <a:xfrm>
                  <a:off x="9909607" y="3651457"/>
                  <a:ext cx="655884" cy="575286"/>
                </a:xfrm>
                <a:prstGeom prst="rect">
                  <a:avLst/>
                </a:prstGeom>
                <a:blipFill>
                  <a:blip r:embed="rId12"/>
                  <a:stretch>
                    <a:fillRect b="-1304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9" name="文字方塊 19">
                  <a:extLst>
                    <a:ext uri="{FF2B5EF4-FFF2-40B4-BE49-F238E27FC236}">
                      <a16:creationId xmlns:a16="http://schemas.microsoft.com/office/drawing/2014/main" id="{D68569DA-E298-0E4D-8FC0-2275512B4ACA}"/>
                    </a:ext>
                  </a:extLst>
                </p:cNvPr>
                <p:cNvSpPr txBox="1"/>
                <p:nvPr/>
              </p:nvSpPr>
              <p:spPr>
                <a:xfrm>
                  <a:off x="7129403" y="4115310"/>
                  <a:ext cx="934358" cy="58477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zh-TW" sz="3200" i="1" smtClean="0">
                                <a:latin typeface="Cambria Math" panose="02040503050406030204" pitchFamily="18" charset="0"/>
                                <a:ea typeface="Times New Roman" charset="0"/>
                                <a:cs typeface="Times New Roman" charset="0"/>
                              </a:rPr>
                            </m:ctrlPr>
                          </m:sSubPr>
                          <m:e>
                            <m:r>
                              <a:rPr kumimoji="1" lang="en-US" altLang="zh-TW" sz="3200" i="1" smtClean="0">
                                <a:latin typeface="Cambria Math" charset="0"/>
                                <a:ea typeface="Times New Roman" charset="0"/>
                                <a:cs typeface="Times New Roman" charset="0"/>
                              </a:rPr>
                              <m:t>𝒜</m:t>
                            </m:r>
                          </m:e>
                          <m:sub>
                            <m:r>
                              <a:rPr lang="en-US" altLang="zh-TW" sz="3200" i="1">
                                <a:latin typeface="Cambria Math" charset="0"/>
                                <a:ea typeface="Times New Roman" charset="0"/>
                                <a:cs typeface="Times New Roman" charset="0"/>
                              </a:rPr>
                              <m:t>𝒳</m:t>
                            </m:r>
                          </m:sub>
                        </m:sSub>
                      </m:oMath>
                    </m:oMathPara>
                  </a14:m>
                  <a:endParaRPr kumimoji="1" lang="zh-TW" altLang="en-US" sz="3200" dirty="0">
                    <a:latin typeface="Times New Roman" charset="0"/>
                    <a:ea typeface="Times New Roman" charset="0"/>
                    <a:cs typeface="Times New Roman" charset="0"/>
                  </a:endParaRPr>
                </a:p>
              </p:txBody>
            </p:sp>
          </mc:Choice>
          <mc:Fallback xmlns="">
            <p:sp>
              <p:nvSpPr>
                <p:cNvPr id="29" name="文字方塊 19">
                  <a:extLst>
                    <a:ext uri="{FF2B5EF4-FFF2-40B4-BE49-F238E27FC236}">
                      <a16:creationId xmlns:a16="http://schemas.microsoft.com/office/drawing/2014/main" id="{D68569DA-E298-0E4D-8FC0-2275512B4ACA}"/>
                    </a:ext>
                  </a:extLst>
                </p:cNvPr>
                <p:cNvSpPr txBox="1">
                  <a:spLocks noRot="1" noChangeAspect="1" noMove="1" noResize="1" noEditPoints="1" noAdjustHandles="1" noChangeArrowheads="1" noChangeShapeType="1" noTextEdit="1"/>
                </p:cNvSpPr>
                <p:nvPr/>
              </p:nvSpPr>
              <p:spPr>
                <a:xfrm>
                  <a:off x="7129403" y="4115310"/>
                  <a:ext cx="934358" cy="584775"/>
                </a:xfrm>
                <a:prstGeom prst="rect">
                  <a:avLst/>
                </a:prstGeom>
                <a:blipFill>
                  <a:blip r:embed="rId13"/>
                  <a:stretch>
                    <a:fillRect l="-2667" b="-85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0" name="文字方塊 19">
                  <a:extLst>
                    <a:ext uri="{FF2B5EF4-FFF2-40B4-BE49-F238E27FC236}">
                      <a16:creationId xmlns:a16="http://schemas.microsoft.com/office/drawing/2014/main" id="{C8E2E6D8-AAFC-E14C-8300-F0EDDD6BD593}"/>
                    </a:ext>
                  </a:extLst>
                </p:cNvPr>
                <p:cNvSpPr txBox="1"/>
                <p:nvPr/>
              </p:nvSpPr>
              <p:spPr>
                <a:xfrm>
                  <a:off x="9791839" y="4114765"/>
                  <a:ext cx="906530" cy="62889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zh-TW" sz="3200" i="1" smtClean="0">
                                <a:latin typeface="Cambria Math" panose="02040503050406030204" pitchFamily="18" charset="0"/>
                                <a:ea typeface="Times New Roman" charset="0"/>
                                <a:cs typeface="Times New Roman" charset="0"/>
                              </a:rPr>
                            </m:ctrlPr>
                          </m:sSubPr>
                          <m:e>
                            <m:r>
                              <a:rPr kumimoji="1" lang="en-US" altLang="zh-TW" sz="3200" i="1" smtClean="0">
                                <a:latin typeface="Cambria Math" charset="0"/>
                                <a:ea typeface="Times New Roman" charset="0"/>
                                <a:cs typeface="Times New Roman" charset="0"/>
                              </a:rPr>
                              <m:t>𝒜</m:t>
                            </m:r>
                          </m:e>
                          <m:sub>
                            <m:r>
                              <a:rPr lang="en-US" altLang="zh-TW" sz="3200" i="1">
                                <a:latin typeface="Cambria Math" charset="0"/>
                                <a:ea typeface="Times New Roman" charset="0"/>
                                <a:cs typeface="Times New Roman" charset="0"/>
                              </a:rPr>
                              <m:t>𝒴</m:t>
                            </m:r>
                          </m:sub>
                        </m:sSub>
                      </m:oMath>
                    </m:oMathPara>
                  </a14:m>
                  <a:endParaRPr kumimoji="1" lang="zh-TW" altLang="en-US" sz="3200" dirty="0">
                    <a:latin typeface="Times New Roman" charset="0"/>
                    <a:ea typeface="Times New Roman" charset="0"/>
                    <a:cs typeface="Times New Roman" charset="0"/>
                  </a:endParaRPr>
                </a:p>
              </p:txBody>
            </p:sp>
          </mc:Choice>
          <mc:Fallback xmlns="">
            <p:sp>
              <p:nvSpPr>
                <p:cNvPr id="30" name="文字方塊 19">
                  <a:extLst>
                    <a:ext uri="{FF2B5EF4-FFF2-40B4-BE49-F238E27FC236}">
                      <a16:creationId xmlns:a16="http://schemas.microsoft.com/office/drawing/2014/main" id="{C8E2E6D8-AAFC-E14C-8300-F0EDDD6BD593}"/>
                    </a:ext>
                  </a:extLst>
                </p:cNvPr>
                <p:cNvSpPr txBox="1">
                  <a:spLocks noRot="1" noChangeAspect="1" noMove="1" noResize="1" noEditPoints="1" noAdjustHandles="1" noChangeArrowheads="1" noChangeShapeType="1" noTextEdit="1"/>
                </p:cNvSpPr>
                <p:nvPr/>
              </p:nvSpPr>
              <p:spPr>
                <a:xfrm>
                  <a:off x="9791839" y="4114765"/>
                  <a:ext cx="906530" cy="628890"/>
                </a:xfrm>
                <a:prstGeom prst="rect">
                  <a:avLst/>
                </a:prstGeom>
                <a:blipFill>
                  <a:blip r:embed="rId14"/>
                  <a:stretch>
                    <a:fillRect l="-2778" b="-11765"/>
                  </a:stretch>
                </a:blipFill>
              </p:spPr>
              <p:txBody>
                <a:bodyPr/>
                <a:lstStyle/>
                <a:p>
                  <a:r>
                    <a:rPr lang="zh-TW" altLang="en-US">
                      <a:noFill/>
                    </a:rPr>
                    <a:t> </a:t>
                  </a:r>
                </a:p>
              </p:txBody>
            </p:sp>
          </mc:Fallback>
        </mc:AlternateContent>
      </p:grpSp>
      <p:sp>
        <p:nvSpPr>
          <p:cNvPr id="44" name="標題 43">
            <a:extLst>
              <a:ext uri="{FF2B5EF4-FFF2-40B4-BE49-F238E27FC236}">
                <a16:creationId xmlns:a16="http://schemas.microsoft.com/office/drawing/2014/main" id="{104AFA2C-8B6A-A84B-9CB9-1929FE10BE26}"/>
              </a:ext>
            </a:extLst>
          </p:cNvPr>
          <p:cNvSpPr>
            <a:spLocks noGrp="1"/>
          </p:cNvSpPr>
          <p:nvPr>
            <p:ph type="title"/>
          </p:nvPr>
        </p:nvSpPr>
        <p:spPr/>
        <p:txBody>
          <a:bodyPr/>
          <a:lstStyle/>
          <a:p>
            <a:r>
              <a:rPr lang="en-US" altLang="zh-TW" dirty="0"/>
              <a:t>Disentangled Representation I2I (DRIT)</a:t>
            </a:r>
            <a:endParaRPr lang="zh-TW" altLang="en-US" dirty="0"/>
          </a:p>
        </p:txBody>
      </p:sp>
      <p:graphicFrame>
        <p:nvGraphicFramePr>
          <p:cNvPr id="45" name="表格 44">
            <a:extLst>
              <a:ext uri="{FF2B5EF4-FFF2-40B4-BE49-F238E27FC236}">
                <a16:creationId xmlns:a16="http://schemas.microsoft.com/office/drawing/2014/main" id="{7871ECB3-DD49-7C43-8679-62837A3F57FC}"/>
              </a:ext>
            </a:extLst>
          </p:cNvPr>
          <p:cNvGraphicFramePr>
            <a:graphicFrameLocks noGrp="1"/>
          </p:cNvGraphicFramePr>
          <p:nvPr>
            <p:extLst>
              <p:ext uri="{D42A27DB-BD31-4B8C-83A1-F6EECF244321}">
                <p14:modId xmlns:p14="http://schemas.microsoft.com/office/powerpoint/2010/main" val="2327423062"/>
              </p:ext>
            </p:extLst>
          </p:nvPr>
        </p:nvGraphicFramePr>
        <p:xfrm>
          <a:off x="178902" y="2337622"/>
          <a:ext cx="5629431" cy="1984121"/>
        </p:xfrm>
        <a:graphic>
          <a:graphicData uri="http://schemas.openxmlformats.org/drawingml/2006/table">
            <a:tbl>
              <a:tblPr firstRow="1" bandRow="1">
                <a:tableStyleId>{5940675A-B579-460E-94D1-54222C63F5DA}</a:tableStyleId>
              </a:tblPr>
              <a:tblGrid>
                <a:gridCol w="1454908">
                  <a:extLst>
                    <a:ext uri="{9D8B030D-6E8A-4147-A177-3AD203B41FA5}">
                      <a16:colId xmlns:a16="http://schemas.microsoft.com/office/drawing/2014/main" val="2495119611"/>
                    </a:ext>
                  </a:extLst>
                </a:gridCol>
                <a:gridCol w="1934598">
                  <a:extLst>
                    <a:ext uri="{9D8B030D-6E8A-4147-A177-3AD203B41FA5}">
                      <a16:colId xmlns:a16="http://schemas.microsoft.com/office/drawing/2014/main" val="2013199080"/>
                    </a:ext>
                  </a:extLst>
                </a:gridCol>
                <a:gridCol w="2239925">
                  <a:extLst>
                    <a:ext uri="{9D8B030D-6E8A-4147-A177-3AD203B41FA5}">
                      <a16:colId xmlns:a16="http://schemas.microsoft.com/office/drawing/2014/main" val="4211401133"/>
                    </a:ext>
                  </a:extLst>
                </a:gridCol>
              </a:tblGrid>
              <a:tr h="429641">
                <a:tc>
                  <a:txBody>
                    <a:bodyPr/>
                    <a:lstStyle/>
                    <a:p>
                      <a:pPr algn="ctr"/>
                      <a:endParaRPr lang="zh-TW" altLang="en-US" dirty="0"/>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algn="ctr"/>
                      <a:r>
                        <a:rPr lang="en-US" altLang="zh-TW" b="1" dirty="0">
                          <a:solidFill>
                            <a:schemeClr val="accent1">
                              <a:lumMod val="50000"/>
                            </a:schemeClr>
                          </a:solidFill>
                        </a:rPr>
                        <a:t>Paired data</a:t>
                      </a:r>
                      <a:endParaRPr lang="zh-TW" altLang="en-US" b="1" dirty="0">
                        <a:solidFill>
                          <a:schemeClr val="accent1">
                            <a:lumMod val="50000"/>
                          </a:schemeClr>
                        </a:solidFill>
                      </a:endParaRPr>
                    </a:p>
                  </a:txBody>
                  <a:tcPr anchor="ctr">
                    <a:lnT w="12700" cap="flat" cmpd="sng" algn="ctr">
                      <a:noFill/>
                      <a:prstDash val="solid"/>
                      <a:round/>
                      <a:headEnd type="none" w="med" len="med"/>
                      <a:tailEnd type="none" w="med" len="med"/>
                    </a:lnT>
                    <a:noFill/>
                  </a:tcPr>
                </a:tc>
                <a:tc>
                  <a:txBody>
                    <a:bodyPr/>
                    <a:lstStyle/>
                    <a:p>
                      <a:pPr algn="ctr"/>
                      <a:r>
                        <a:rPr lang="en-US" altLang="zh-TW" b="1" dirty="0">
                          <a:solidFill>
                            <a:schemeClr val="accent1">
                              <a:lumMod val="50000"/>
                            </a:schemeClr>
                          </a:solidFill>
                        </a:rPr>
                        <a:t>Unpaired data</a:t>
                      </a:r>
                      <a:endParaRPr lang="zh-TW" altLang="en-US" b="1" dirty="0">
                        <a:solidFill>
                          <a:schemeClr val="accent1">
                            <a:lumMod val="50000"/>
                          </a:schemeClr>
                        </a:solidFill>
                      </a:endParaRP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extLst>
                  <a:ext uri="{0D108BD9-81ED-4DB2-BD59-A6C34878D82A}">
                    <a16:rowId xmlns:a16="http://schemas.microsoft.com/office/drawing/2014/main" val="3446234043"/>
                  </a:ext>
                </a:extLst>
              </a:tr>
              <a:tr h="638552">
                <a:tc>
                  <a:txBody>
                    <a:bodyPr/>
                    <a:lstStyle/>
                    <a:p>
                      <a:pPr algn="ctr"/>
                      <a:r>
                        <a:rPr lang="en-US" altLang="zh-TW" b="1" dirty="0">
                          <a:solidFill>
                            <a:schemeClr val="accent1">
                              <a:lumMod val="50000"/>
                            </a:schemeClr>
                          </a:solidFill>
                        </a:rPr>
                        <a:t>Unimodal </a:t>
                      </a:r>
                      <a:endParaRPr lang="zh-TW" altLang="en-US" b="1" dirty="0">
                        <a:solidFill>
                          <a:schemeClr val="accent1">
                            <a:lumMod val="50000"/>
                          </a:schemeClr>
                        </a:solidFill>
                      </a:endParaRPr>
                    </a:p>
                  </a:txBody>
                  <a:tcPr anchor="ctr">
                    <a:lnL w="12700" cap="flat" cmpd="sng" algn="ctr">
                      <a:noFill/>
                      <a:prstDash val="solid"/>
                      <a:round/>
                      <a:headEnd type="none" w="med" len="med"/>
                      <a:tailEnd type="none" w="med" len="med"/>
                    </a:lnL>
                    <a:noFill/>
                  </a:tcPr>
                </a:tc>
                <a:tc>
                  <a:txBody>
                    <a:bodyPr/>
                    <a:lstStyle/>
                    <a:p>
                      <a:r>
                        <a:rPr lang="en-US" altLang="zh-TW" dirty="0"/>
                        <a:t>Pix2pix </a:t>
                      </a:r>
                      <a:r>
                        <a:rPr lang="en-US" altLang="zh-TW" sz="1200" dirty="0"/>
                        <a:t>[Isola </a:t>
                      </a:r>
                      <a:r>
                        <a:rPr lang="en-US" altLang="zh-TW" sz="1200" i="1" dirty="0"/>
                        <a:t>et al</a:t>
                      </a:r>
                      <a:r>
                        <a:rPr lang="en-US" altLang="zh-TW" sz="1200" dirty="0"/>
                        <a:t>.]</a:t>
                      </a:r>
                      <a:endParaRPr lang="zh-TW" altLang="en-US" dirty="0"/>
                    </a:p>
                  </a:txBody>
                  <a:tcPr/>
                </a:tc>
                <a:tc>
                  <a:txBody>
                    <a:bodyPr/>
                    <a:lstStyle/>
                    <a:p>
                      <a:r>
                        <a:rPr lang="en-US" altLang="zh-TW" dirty="0" err="1"/>
                        <a:t>DiscoGAN</a:t>
                      </a:r>
                      <a:r>
                        <a:rPr lang="en-US" altLang="zh-TW" dirty="0"/>
                        <a:t> </a:t>
                      </a:r>
                      <a:r>
                        <a:rPr lang="en-US" altLang="zh-TW" sz="1200" dirty="0"/>
                        <a:t>[Kim </a:t>
                      </a:r>
                      <a:r>
                        <a:rPr lang="en-US" altLang="zh-TW" sz="1200" i="1" dirty="0"/>
                        <a:t>et al</a:t>
                      </a:r>
                      <a:r>
                        <a:rPr lang="en-US" altLang="zh-TW" sz="1200" dirty="0"/>
                        <a:t>.]</a:t>
                      </a:r>
                      <a:r>
                        <a:rPr lang="en-US" altLang="zh-TW" dirty="0"/>
                        <a:t>, </a:t>
                      </a:r>
                    </a:p>
                    <a:p>
                      <a:r>
                        <a:rPr lang="en-US" altLang="zh-TW" dirty="0" err="1"/>
                        <a:t>CycleGAN</a:t>
                      </a:r>
                      <a:r>
                        <a:rPr lang="en-US" altLang="zh-TW" dirty="0"/>
                        <a:t> </a:t>
                      </a:r>
                      <a:r>
                        <a:rPr lang="en-US" altLang="zh-TW" sz="1200" dirty="0"/>
                        <a:t>[Zhu </a:t>
                      </a:r>
                      <a:r>
                        <a:rPr lang="en-US" altLang="zh-TW" sz="1200" i="1" dirty="0"/>
                        <a:t>et al</a:t>
                      </a:r>
                      <a:r>
                        <a:rPr lang="en-US" altLang="zh-TW" sz="1200" dirty="0"/>
                        <a:t>.]</a:t>
                      </a:r>
                      <a:r>
                        <a:rPr lang="en-US" altLang="zh-TW" dirty="0"/>
                        <a:t>, </a:t>
                      </a:r>
                    </a:p>
                    <a:p>
                      <a:r>
                        <a:rPr lang="en-US" altLang="zh-TW" dirty="0"/>
                        <a:t>UNIT </a:t>
                      </a:r>
                      <a:r>
                        <a:rPr lang="en-US" altLang="zh-TW" sz="1200" dirty="0"/>
                        <a:t>[Liu </a:t>
                      </a:r>
                      <a:r>
                        <a:rPr lang="en-US" altLang="zh-TW" sz="1200" i="1" dirty="0"/>
                        <a:t>et al</a:t>
                      </a:r>
                      <a:r>
                        <a:rPr lang="en-US" altLang="zh-TW" sz="1200" dirty="0"/>
                        <a:t>.]</a:t>
                      </a:r>
                      <a:endParaRPr lang="zh-TW" altLang="en-US" dirty="0"/>
                    </a:p>
                  </a:txBody>
                  <a:tcPr>
                    <a:lnR w="12700" cap="flat" cmpd="sng" algn="ctr">
                      <a:noFill/>
                      <a:prstDash val="solid"/>
                      <a:round/>
                      <a:headEnd type="none" w="med" len="med"/>
                      <a:tailEnd type="none" w="med" len="med"/>
                    </a:lnR>
                  </a:tcPr>
                </a:tc>
                <a:extLst>
                  <a:ext uri="{0D108BD9-81ED-4DB2-BD59-A6C34878D82A}">
                    <a16:rowId xmlns:a16="http://schemas.microsoft.com/office/drawing/2014/main" val="2415436115"/>
                  </a:ext>
                </a:extLst>
              </a:tr>
              <a:tr h="638552">
                <a:tc>
                  <a:txBody>
                    <a:bodyPr/>
                    <a:lstStyle/>
                    <a:p>
                      <a:pPr algn="ctr"/>
                      <a:r>
                        <a:rPr lang="en-US" altLang="zh-TW" b="1" dirty="0">
                          <a:solidFill>
                            <a:schemeClr val="accent1">
                              <a:lumMod val="50000"/>
                            </a:schemeClr>
                          </a:solidFill>
                        </a:rPr>
                        <a:t>Multimodal</a:t>
                      </a:r>
                      <a:endParaRPr lang="zh-TW" altLang="en-US" b="1" dirty="0">
                        <a:solidFill>
                          <a:schemeClr val="accent1">
                            <a:lumMod val="50000"/>
                          </a:schemeClr>
                        </a:solidFill>
                      </a:endParaRPr>
                    </a:p>
                  </a:txBody>
                  <a:tcPr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noFill/>
                  </a:tcPr>
                </a:tc>
                <a:tc>
                  <a:txBody>
                    <a:bodyPr/>
                    <a:lstStyle/>
                    <a:p>
                      <a:r>
                        <a:rPr lang="en-US" altLang="zh-TW" dirty="0" err="1"/>
                        <a:t>BicycleGAN</a:t>
                      </a:r>
                      <a:r>
                        <a:rPr lang="en-US" altLang="zh-TW" dirty="0"/>
                        <a:t> </a:t>
                      </a:r>
                      <a:r>
                        <a:rPr lang="en-US" altLang="zh-TW" sz="1200" dirty="0"/>
                        <a:t>[Zhu </a:t>
                      </a:r>
                      <a:r>
                        <a:rPr lang="en-US" altLang="zh-TW" sz="1200" i="1" dirty="0"/>
                        <a:t>et al</a:t>
                      </a:r>
                      <a:r>
                        <a:rPr lang="en-US" altLang="zh-TW" sz="1200" dirty="0"/>
                        <a:t>.]</a:t>
                      </a:r>
                    </a:p>
                    <a:p>
                      <a:r>
                        <a:rPr lang="en-US" altLang="zh-TW" dirty="0"/>
                        <a:t>Pix2pixHD </a:t>
                      </a:r>
                      <a:r>
                        <a:rPr lang="en-US" altLang="zh-TW" sz="1200" dirty="0"/>
                        <a:t>[Wang </a:t>
                      </a:r>
                      <a:r>
                        <a:rPr lang="en-US" altLang="zh-TW" sz="1200" i="1" dirty="0"/>
                        <a:t>et al</a:t>
                      </a:r>
                      <a:r>
                        <a:rPr lang="en-US" altLang="zh-TW" sz="1200" dirty="0"/>
                        <a:t>.]</a:t>
                      </a:r>
                      <a:endParaRPr lang="zh-TW" altLang="en-US" dirty="0"/>
                    </a:p>
                  </a:txBody>
                  <a:tcPr>
                    <a:lnB w="12700" cap="flat" cmpd="sng" algn="ctr">
                      <a:noFill/>
                      <a:prstDash val="solid"/>
                      <a:round/>
                      <a:headEnd type="none" w="med" len="med"/>
                      <a:tailEnd type="none" w="med" len="med"/>
                    </a:lnB>
                  </a:tcPr>
                </a:tc>
                <a:tc>
                  <a:txBody>
                    <a:bodyPr/>
                    <a:lstStyle/>
                    <a:p>
                      <a:r>
                        <a:rPr lang="en-US" altLang="zh-TW" dirty="0"/>
                        <a:t>DRIT (Ours)</a:t>
                      </a:r>
                      <a:endParaRPr lang="zh-TW" altLang="en-US" dirty="0"/>
                    </a:p>
                  </a:txBody>
                  <a:tcPr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17259057"/>
                  </a:ext>
                </a:extLst>
              </a:tr>
            </a:tbl>
          </a:graphicData>
        </a:graphic>
      </p:graphicFrame>
      <p:sp>
        <p:nvSpPr>
          <p:cNvPr id="48" name="文字方塊 47">
            <a:extLst>
              <a:ext uri="{FF2B5EF4-FFF2-40B4-BE49-F238E27FC236}">
                <a16:creationId xmlns:a16="http://schemas.microsoft.com/office/drawing/2014/main" id="{86B2C909-DB00-E343-A75E-493975796AB4}"/>
              </a:ext>
            </a:extLst>
          </p:cNvPr>
          <p:cNvSpPr txBox="1"/>
          <p:nvPr/>
        </p:nvSpPr>
        <p:spPr>
          <a:xfrm>
            <a:off x="6855837" y="1701680"/>
            <a:ext cx="3903376" cy="400110"/>
          </a:xfrm>
          <a:prstGeom prst="rect">
            <a:avLst/>
          </a:prstGeom>
          <a:noFill/>
        </p:spPr>
        <p:txBody>
          <a:bodyPr wrap="none" rtlCol="0">
            <a:spAutoFit/>
          </a:bodyPr>
          <a:lstStyle/>
          <a:p>
            <a:pPr marL="342900" indent="-342900">
              <a:buFont typeface="Arial" panose="020B0604020202020204" pitchFamily="34" charset="0"/>
              <a:buChar char="•"/>
            </a:pPr>
            <a:r>
              <a:rPr kumimoji="1" lang="en-US" altLang="zh-TW" sz="2000" dirty="0"/>
              <a:t>Domain-invariant </a:t>
            </a:r>
            <a:r>
              <a:rPr kumimoji="1" lang="en-US" altLang="zh-TW" sz="2000" dirty="0">
                <a:solidFill>
                  <a:srgbClr val="FF0000"/>
                </a:solidFill>
              </a:rPr>
              <a:t>content</a:t>
            </a:r>
            <a:r>
              <a:rPr kumimoji="1" lang="en-US" altLang="zh-TW" sz="2000" dirty="0"/>
              <a:t> space</a:t>
            </a:r>
            <a:endParaRPr kumimoji="1" lang="zh-TW" altLang="en-US" sz="2000" dirty="0"/>
          </a:p>
        </p:txBody>
      </p:sp>
      <p:sp>
        <p:nvSpPr>
          <p:cNvPr id="49" name="文字方塊 48">
            <a:extLst>
              <a:ext uri="{FF2B5EF4-FFF2-40B4-BE49-F238E27FC236}">
                <a16:creationId xmlns:a16="http://schemas.microsoft.com/office/drawing/2014/main" id="{23378BFB-A77E-5747-B860-2802386000AA}"/>
              </a:ext>
            </a:extLst>
          </p:cNvPr>
          <p:cNvSpPr txBox="1"/>
          <p:nvPr/>
        </p:nvSpPr>
        <p:spPr>
          <a:xfrm>
            <a:off x="6855837" y="2105023"/>
            <a:ext cx="3823483" cy="400110"/>
          </a:xfrm>
          <a:prstGeom prst="rect">
            <a:avLst/>
          </a:prstGeom>
          <a:noFill/>
        </p:spPr>
        <p:txBody>
          <a:bodyPr wrap="none" rtlCol="0">
            <a:spAutoFit/>
          </a:bodyPr>
          <a:lstStyle/>
          <a:p>
            <a:pPr marL="342900" indent="-342900">
              <a:buFont typeface="Arial" panose="020B0604020202020204" pitchFamily="34" charset="0"/>
              <a:buChar char="•"/>
            </a:pPr>
            <a:r>
              <a:rPr kumimoji="1" lang="en-US" altLang="zh-TW" sz="2000" dirty="0"/>
              <a:t>Domain-specific </a:t>
            </a:r>
            <a:r>
              <a:rPr kumimoji="1" lang="en-US" altLang="zh-TW" sz="2000" dirty="0">
                <a:solidFill>
                  <a:srgbClr val="FF0000"/>
                </a:solidFill>
              </a:rPr>
              <a:t>attribute</a:t>
            </a:r>
            <a:r>
              <a:rPr kumimoji="1" lang="en-US" altLang="zh-TW" sz="2000" dirty="0"/>
              <a:t> space</a:t>
            </a:r>
            <a:endParaRPr kumimoji="1" lang="zh-TW" altLang="en-US" sz="2000" dirty="0"/>
          </a:p>
        </p:txBody>
      </p:sp>
    </p:spTree>
    <p:extLst>
      <p:ext uri="{BB962C8B-B14F-4D97-AF65-F5344CB8AC3E}">
        <p14:creationId xmlns:p14="http://schemas.microsoft.com/office/powerpoint/2010/main" val="270460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6D5BE275-9E9F-4F4D-8A7B-030E8BBBBA5F}"/>
              </a:ext>
            </a:extLst>
          </p:cNvPr>
          <p:cNvGrpSpPr/>
          <p:nvPr/>
        </p:nvGrpSpPr>
        <p:grpSpPr>
          <a:xfrm>
            <a:off x="7503149" y="1864292"/>
            <a:ext cx="4180490" cy="3655939"/>
            <a:chOff x="7509586" y="1938610"/>
            <a:chExt cx="4180490" cy="3655939"/>
          </a:xfrm>
        </p:grpSpPr>
        <p:sp>
          <p:nvSpPr>
            <p:cNvPr id="8" name="Rectangle: Rounded Corners 290">
              <a:extLst>
                <a:ext uri="{FF2B5EF4-FFF2-40B4-BE49-F238E27FC236}">
                  <a16:creationId xmlns:a16="http://schemas.microsoft.com/office/drawing/2014/main" id="{7FAA6AA3-DC97-834E-832A-BC39442A1874}"/>
                </a:ext>
              </a:extLst>
            </p:cNvPr>
            <p:cNvSpPr>
              <a:spLocks noChangeAspect="1"/>
            </p:cNvSpPr>
            <p:nvPr/>
          </p:nvSpPr>
          <p:spPr>
            <a:xfrm flipV="1">
              <a:off x="7509586" y="1938610"/>
              <a:ext cx="3655939" cy="3655939"/>
            </a:xfrm>
            <a:prstGeom prst="roundRect">
              <a:avLst>
                <a:gd name="adj" fmla="val 1033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41" name="文字方塊 19">
                  <a:extLst>
                    <a:ext uri="{FF2B5EF4-FFF2-40B4-BE49-F238E27FC236}">
                      <a16:creationId xmlns:a16="http://schemas.microsoft.com/office/drawing/2014/main" id="{6DD91C67-700E-C34D-A0C5-714E6E2B5F54}"/>
                    </a:ext>
                  </a:extLst>
                </p:cNvPr>
                <p:cNvSpPr txBox="1"/>
                <p:nvPr/>
              </p:nvSpPr>
              <p:spPr>
                <a:xfrm>
                  <a:off x="11086834" y="3328500"/>
                  <a:ext cx="60324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zh-TW" altLang="en-US" sz="3200" i="1" smtClean="0">
                            <a:latin typeface="Cambria Math" charset="0"/>
                            <a:ea typeface="Times New Roman" charset="0"/>
                            <a:cs typeface="Times New Roman" charset="0"/>
                          </a:rPr>
                          <m:t>𝒴</m:t>
                        </m:r>
                      </m:oMath>
                    </m:oMathPara>
                  </a14:m>
                  <a:endParaRPr kumimoji="1" lang="zh-TW" altLang="en-US" sz="3200" i="1" dirty="0">
                    <a:latin typeface="Times New Roman" charset="0"/>
                    <a:ea typeface="Times New Roman" charset="0"/>
                    <a:cs typeface="Times New Roman" charset="0"/>
                  </a:endParaRPr>
                </a:p>
              </p:txBody>
            </p:sp>
          </mc:Choice>
          <mc:Fallback xmlns="">
            <p:sp>
              <p:nvSpPr>
                <p:cNvPr id="41" name="文字方塊 19">
                  <a:extLst>
                    <a:ext uri="{FF2B5EF4-FFF2-40B4-BE49-F238E27FC236}">
                      <a16:creationId xmlns:a16="http://schemas.microsoft.com/office/drawing/2014/main" id="{6DD91C67-700E-C34D-A0C5-714E6E2B5F54}"/>
                    </a:ext>
                  </a:extLst>
                </p:cNvPr>
                <p:cNvSpPr txBox="1">
                  <a:spLocks noRot="1" noChangeAspect="1" noMove="1" noResize="1" noEditPoints="1" noAdjustHandles="1" noChangeArrowheads="1" noChangeShapeType="1" noTextEdit="1"/>
                </p:cNvSpPr>
                <p:nvPr/>
              </p:nvSpPr>
              <p:spPr>
                <a:xfrm>
                  <a:off x="11086834" y="3328500"/>
                  <a:ext cx="603242" cy="584775"/>
                </a:xfrm>
                <a:prstGeom prst="rect">
                  <a:avLst/>
                </a:prstGeom>
                <a:blipFill>
                  <a:blip r:embed="rId3"/>
                  <a:stretch>
                    <a:fillRect l="-4082" r="-4082" b="-21277"/>
                  </a:stretch>
                </a:blipFill>
              </p:spPr>
              <p:txBody>
                <a:bodyPr/>
                <a:lstStyle/>
                <a:p>
                  <a:r>
                    <a:rPr lang="zh-TW" altLang="en-US">
                      <a:noFill/>
                    </a:rPr>
                    <a:t> </a:t>
                  </a:r>
                </a:p>
              </p:txBody>
            </p:sp>
          </mc:Fallback>
        </mc:AlternateContent>
      </p:grpSp>
      <p:sp>
        <p:nvSpPr>
          <p:cNvPr id="2" name="標題 1">
            <a:extLst>
              <a:ext uri="{FF2B5EF4-FFF2-40B4-BE49-F238E27FC236}">
                <a16:creationId xmlns:a16="http://schemas.microsoft.com/office/drawing/2014/main" id="{FB1423BB-304B-6A4B-972E-72F69E81C639}"/>
              </a:ext>
            </a:extLst>
          </p:cNvPr>
          <p:cNvSpPr>
            <a:spLocks noGrp="1"/>
          </p:cNvSpPr>
          <p:nvPr>
            <p:ph type="title"/>
          </p:nvPr>
        </p:nvSpPr>
        <p:spPr/>
        <p:txBody>
          <a:bodyPr/>
          <a:lstStyle/>
          <a:p>
            <a:r>
              <a:rPr kumimoji="1" lang="en-US" altLang="zh-TW" dirty="0"/>
              <a:t>Multimodal Mapping</a:t>
            </a:r>
            <a:endParaRPr kumimoji="1" lang="zh-TW" altLang="en-US" dirty="0"/>
          </a:p>
        </p:txBody>
      </p:sp>
      <p:sp>
        <p:nvSpPr>
          <p:cNvPr id="4" name="投影片編號版面配置區 3">
            <a:extLst>
              <a:ext uri="{FF2B5EF4-FFF2-40B4-BE49-F238E27FC236}">
                <a16:creationId xmlns:a16="http://schemas.microsoft.com/office/drawing/2014/main" id="{A3D94A11-4D4C-3D43-8013-BD9474F2F272}"/>
              </a:ext>
            </a:extLst>
          </p:cNvPr>
          <p:cNvSpPr>
            <a:spLocks noGrp="1"/>
          </p:cNvSpPr>
          <p:nvPr>
            <p:ph type="sldNum" sz="quarter" idx="12"/>
          </p:nvPr>
        </p:nvSpPr>
        <p:spPr/>
        <p:txBody>
          <a:bodyPr/>
          <a:lstStyle/>
          <a:p>
            <a:fld id="{8B53DFEC-A51D-C54B-AF5E-7470F20CC68B}" type="slidenum">
              <a:rPr kumimoji="1" lang="zh-TW" altLang="en-US" smtClean="0"/>
              <a:t>7</a:t>
            </a:fld>
            <a:endParaRPr kumimoji="1" lang="zh-TW" altLang="en-US"/>
          </a:p>
        </p:txBody>
      </p:sp>
      <p:cxnSp>
        <p:nvCxnSpPr>
          <p:cNvPr id="5" name="Straight Arrow Connector 286">
            <a:extLst>
              <a:ext uri="{FF2B5EF4-FFF2-40B4-BE49-F238E27FC236}">
                <a16:creationId xmlns:a16="http://schemas.microsoft.com/office/drawing/2014/main" id="{38CE7E71-7F27-D44E-B402-A6D93BF5FC24}"/>
              </a:ext>
            </a:extLst>
          </p:cNvPr>
          <p:cNvCxnSpPr>
            <a:cxnSpLocks/>
          </p:cNvCxnSpPr>
          <p:nvPr/>
        </p:nvCxnSpPr>
        <p:spPr>
          <a:xfrm flipV="1">
            <a:off x="7247155" y="3574990"/>
            <a:ext cx="216000" cy="0"/>
          </a:xfrm>
          <a:prstGeom prst="straightConnector1">
            <a:avLst/>
          </a:prstGeom>
          <a:ln w="28575">
            <a:solidFill>
              <a:schemeClr val="accent6"/>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 name="不規則四邊形 5">
            <a:extLst>
              <a:ext uri="{FF2B5EF4-FFF2-40B4-BE49-F238E27FC236}">
                <a16:creationId xmlns:a16="http://schemas.microsoft.com/office/drawing/2014/main" id="{214EFF75-057F-144D-938C-9666CDF3F184}"/>
              </a:ext>
            </a:extLst>
          </p:cNvPr>
          <p:cNvSpPr>
            <a:spLocks noChangeAspect="1"/>
          </p:cNvSpPr>
          <p:nvPr/>
        </p:nvSpPr>
        <p:spPr>
          <a:xfrm rot="16200000" flipH="1">
            <a:off x="6337522" y="3168191"/>
            <a:ext cx="922080" cy="813600"/>
          </a:xfrm>
          <a:prstGeom prst="trapezoid">
            <a:avLst>
              <a:gd name="adj" fmla="val 18842"/>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7" name="TextBox 85">
                <a:extLst>
                  <a:ext uri="{FF2B5EF4-FFF2-40B4-BE49-F238E27FC236}">
                    <a16:creationId xmlns:a16="http://schemas.microsoft.com/office/drawing/2014/main" id="{8EA87B97-8849-6C41-B3B3-84173FF9D9D3}"/>
                  </a:ext>
                </a:extLst>
              </p:cNvPr>
              <p:cNvSpPr txBox="1"/>
              <p:nvPr/>
            </p:nvSpPr>
            <p:spPr>
              <a:xfrm>
                <a:off x="6630183" y="3424051"/>
                <a:ext cx="336759" cy="301878"/>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i="1" smtClean="0">
                              <a:solidFill>
                                <a:schemeClr val="bg1"/>
                              </a:solidFill>
                              <a:latin typeface="Cambria Math" panose="02040503050406030204" pitchFamily="18" charset="0"/>
                              <a:ea typeface="Times New Roman" charset="0"/>
                              <a:cs typeface="Times New Roman" charset="0"/>
                            </a:rPr>
                          </m:ctrlPr>
                        </m:sSubPr>
                        <m:e>
                          <m:r>
                            <a:rPr lang="en-US" b="0" i="1" smtClean="0">
                              <a:solidFill>
                                <a:schemeClr val="bg1"/>
                              </a:solidFill>
                              <a:latin typeface="Cambria Math" charset="0"/>
                              <a:ea typeface="Times New Roman" charset="0"/>
                              <a:cs typeface="Times New Roman" charset="0"/>
                            </a:rPr>
                            <m:t>𝐺</m:t>
                          </m:r>
                        </m:e>
                        <m:sub>
                          <m:r>
                            <a:rPr lang="en-US" b="0" i="1" smtClean="0">
                              <a:solidFill>
                                <a:schemeClr val="bg1"/>
                              </a:solidFill>
                              <a:latin typeface="Cambria Math" charset="0"/>
                              <a:ea typeface="Times New Roman" charset="0"/>
                              <a:cs typeface="Times New Roman" charset="0"/>
                            </a:rPr>
                            <m:t>𝒴</m:t>
                          </m:r>
                        </m:sub>
                      </m:sSub>
                    </m:oMath>
                  </m:oMathPara>
                </a14:m>
                <a:endParaRPr lang="en-US" dirty="0">
                  <a:solidFill>
                    <a:schemeClr val="bg1"/>
                  </a:solidFill>
                  <a:latin typeface="Times New Roman" charset="0"/>
                  <a:ea typeface="Times New Roman" charset="0"/>
                  <a:cs typeface="Times New Roman" charset="0"/>
                </a:endParaRPr>
              </a:p>
            </p:txBody>
          </p:sp>
        </mc:Choice>
        <mc:Fallback xmlns="">
          <p:sp>
            <p:nvSpPr>
              <p:cNvPr id="7" name="TextBox 85">
                <a:extLst>
                  <a:ext uri="{FF2B5EF4-FFF2-40B4-BE49-F238E27FC236}">
                    <a16:creationId xmlns:a16="http://schemas.microsoft.com/office/drawing/2014/main" id="{8EA87B97-8849-6C41-B3B3-84173FF9D9D3}"/>
                  </a:ext>
                </a:extLst>
              </p:cNvPr>
              <p:cNvSpPr txBox="1">
                <a:spLocks noRot="1" noChangeAspect="1" noMove="1" noResize="1" noEditPoints="1" noAdjustHandles="1" noChangeArrowheads="1" noChangeShapeType="1" noTextEdit="1"/>
              </p:cNvSpPr>
              <p:nvPr/>
            </p:nvSpPr>
            <p:spPr>
              <a:xfrm>
                <a:off x="6630183" y="3424051"/>
                <a:ext cx="336759" cy="301878"/>
              </a:xfrm>
              <a:prstGeom prst="rect">
                <a:avLst/>
              </a:prstGeom>
              <a:blipFill>
                <a:blip r:embed="rId4"/>
                <a:stretch>
                  <a:fillRect l="-10714" r="-7143" b="-25000"/>
                </a:stretch>
              </a:blipFill>
            </p:spPr>
            <p:txBody>
              <a:bodyPr/>
              <a:lstStyle/>
              <a:p>
                <a:r>
                  <a:rPr lang="zh-TW" altLang="en-US">
                    <a:noFill/>
                  </a:rPr>
                  <a:t> </a:t>
                </a:r>
              </a:p>
            </p:txBody>
          </p:sp>
        </mc:Fallback>
      </mc:AlternateContent>
      <p:sp>
        <p:nvSpPr>
          <p:cNvPr id="11" name="Rectangle: Rounded Corners 290">
            <a:extLst>
              <a:ext uri="{FF2B5EF4-FFF2-40B4-BE49-F238E27FC236}">
                <a16:creationId xmlns:a16="http://schemas.microsoft.com/office/drawing/2014/main" id="{29C13793-24F3-BE47-8881-D8DDEB6E9BE7}"/>
              </a:ext>
            </a:extLst>
          </p:cNvPr>
          <p:cNvSpPr>
            <a:spLocks noChangeAspect="1"/>
          </p:cNvSpPr>
          <p:nvPr/>
        </p:nvSpPr>
        <p:spPr>
          <a:xfrm flipV="1">
            <a:off x="1050591" y="2429481"/>
            <a:ext cx="1827613" cy="182761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Times New Roman" charset="0"/>
              <a:ea typeface="Times New Roman" charset="0"/>
              <a:cs typeface="Times New Roman" charset="0"/>
            </a:endParaRPr>
          </a:p>
        </p:txBody>
      </p:sp>
      <p:cxnSp>
        <p:nvCxnSpPr>
          <p:cNvPr id="12" name="Straight Arrow Connector 270">
            <a:extLst>
              <a:ext uri="{FF2B5EF4-FFF2-40B4-BE49-F238E27FC236}">
                <a16:creationId xmlns:a16="http://schemas.microsoft.com/office/drawing/2014/main" id="{BBFD5957-A5BD-BF42-ACDC-0B4D7A3D8560}"/>
              </a:ext>
            </a:extLst>
          </p:cNvPr>
          <p:cNvCxnSpPr>
            <a:cxnSpLocks/>
          </p:cNvCxnSpPr>
          <p:nvPr/>
        </p:nvCxnSpPr>
        <p:spPr>
          <a:xfrm rot="5400000" flipV="1">
            <a:off x="3065107" y="3208287"/>
            <a:ext cx="0" cy="270000"/>
          </a:xfrm>
          <a:prstGeom prst="straightConnector1">
            <a:avLst/>
          </a:prstGeom>
          <a:ln w="2857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8">
            <a:extLst>
              <a:ext uri="{FF2B5EF4-FFF2-40B4-BE49-F238E27FC236}">
                <a16:creationId xmlns:a16="http://schemas.microsoft.com/office/drawing/2014/main" id="{C7563E0E-5798-2340-931D-0446A1B26B1A}"/>
              </a:ext>
            </a:extLst>
          </p:cNvPr>
          <p:cNvCxnSpPr>
            <a:cxnSpLocks/>
          </p:cNvCxnSpPr>
          <p:nvPr/>
        </p:nvCxnSpPr>
        <p:spPr>
          <a:xfrm flipV="1">
            <a:off x="4976344" y="3695240"/>
            <a:ext cx="1283231" cy="844455"/>
          </a:xfrm>
          <a:prstGeom prst="straightConnector1">
            <a:avLst/>
          </a:prstGeom>
          <a:ln w="28575">
            <a:solidFill>
              <a:schemeClr val="accent6"/>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不規則四邊形 14">
            <a:extLst>
              <a:ext uri="{FF2B5EF4-FFF2-40B4-BE49-F238E27FC236}">
                <a16:creationId xmlns:a16="http://schemas.microsoft.com/office/drawing/2014/main" id="{C95F26A4-A7FB-994A-8E27-CFE11A6D4EE6}"/>
              </a:ext>
            </a:extLst>
          </p:cNvPr>
          <p:cNvSpPr>
            <a:spLocks noChangeAspect="1"/>
          </p:cNvSpPr>
          <p:nvPr/>
        </p:nvSpPr>
        <p:spPr>
          <a:xfrm rot="5400000">
            <a:off x="3203906" y="2935129"/>
            <a:ext cx="925159" cy="816317"/>
          </a:xfrm>
          <a:prstGeom prst="trapezoid">
            <a:avLst>
              <a:gd name="adj" fmla="val 21062"/>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16" name="TextBox 85">
                <a:extLst>
                  <a:ext uri="{FF2B5EF4-FFF2-40B4-BE49-F238E27FC236}">
                    <a16:creationId xmlns:a16="http://schemas.microsoft.com/office/drawing/2014/main" id="{FFEA4E89-BC3F-9D4B-AF61-9CF63AFA100D}"/>
                  </a:ext>
                </a:extLst>
              </p:cNvPr>
              <p:cNvSpPr txBox="1"/>
              <p:nvPr/>
            </p:nvSpPr>
            <p:spPr>
              <a:xfrm>
                <a:off x="3494708" y="3204788"/>
                <a:ext cx="343556" cy="276999"/>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en-US" altLang="zh-TW" i="1" smtClean="0">
                              <a:solidFill>
                                <a:schemeClr val="bg1"/>
                              </a:solidFill>
                              <a:latin typeface="Cambria Math" panose="02040503050406030204" pitchFamily="18" charset="0"/>
                              <a:ea typeface="Times New Roman" charset="0"/>
                              <a:cs typeface="Times New Roman" charset="0"/>
                            </a:rPr>
                          </m:ctrlPr>
                        </m:sSubSupPr>
                        <m:e>
                          <m:r>
                            <a:rPr lang="en-US" altLang="zh-TW" b="0" i="1" smtClean="0">
                              <a:solidFill>
                                <a:schemeClr val="bg1"/>
                              </a:solidFill>
                              <a:latin typeface="Cambria Math" charset="0"/>
                              <a:ea typeface="Times New Roman" charset="0"/>
                              <a:cs typeface="Times New Roman" charset="0"/>
                            </a:rPr>
                            <m:t>𝐸</m:t>
                          </m:r>
                        </m:e>
                        <m:sub>
                          <m:r>
                            <a:rPr lang="en-US" altLang="zh-TW" i="1" smtClean="0">
                              <a:solidFill>
                                <a:schemeClr val="bg1"/>
                              </a:solidFill>
                              <a:latin typeface="Cambria Math" charset="0"/>
                              <a:ea typeface="Times New Roman" charset="0"/>
                              <a:cs typeface="Times New Roman" charset="0"/>
                            </a:rPr>
                            <m:t>𝒳</m:t>
                          </m:r>
                        </m:sub>
                        <m:sup>
                          <m:r>
                            <a:rPr lang="en-US" altLang="zh-TW" b="0" i="1" smtClean="0">
                              <a:solidFill>
                                <a:schemeClr val="bg1"/>
                              </a:solidFill>
                              <a:latin typeface="Cambria Math" charset="0"/>
                              <a:ea typeface="Times New Roman" charset="0"/>
                              <a:cs typeface="Times New Roman" charset="0"/>
                            </a:rPr>
                            <m:t>𝑐</m:t>
                          </m:r>
                        </m:sup>
                      </m:sSubSup>
                    </m:oMath>
                  </m:oMathPara>
                </a14:m>
                <a:endParaRPr lang="en-US" dirty="0">
                  <a:solidFill>
                    <a:schemeClr val="tx1"/>
                  </a:solidFill>
                  <a:latin typeface="Times New Roman" charset="0"/>
                  <a:ea typeface="Times New Roman" charset="0"/>
                  <a:cs typeface="Times New Roman" charset="0"/>
                </a:endParaRPr>
              </a:p>
            </p:txBody>
          </p:sp>
        </mc:Choice>
        <mc:Fallback xmlns="">
          <p:sp>
            <p:nvSpPr>
              <p:cNvPr id="16" name="TextBox 85">
                <a:extLst>
                  <a:ext uri="{FF2B5EF4-FFF2-40B4-BE49-F238E27FC236}">
                    <a16:creationId xmlns:a16="http://schemas.microsoft.com/office/drawing/2014/main" id="{FFEA4E89-BC3F-9D4B-AF61-9CF63AFA100D}"/>
                  </a:ext>
                </a:extLst>
              </p:cNvPr>
              <p:cNvSpPr txBox="1">
                <a:spLocks noRot="1" noChangeAspect="1" noMove="1" noResize="1" noEditPoints="1" noAdjustHandles="1" noChangeArrowheads="1" noChangeShapeType="1" noTextEdit="1"/>
              </p:cNvSpPr>
              <p:nvPr/>
            </p:nvSpPr>
            <p:spPr>
              <a:xfrm>
                <a:off x="3494708" y="3204788"/>
                <a:ext cx="343556" cy="276999"/>
              </a:xfrm>
              <a:prstGeom prst="rect">
                <a:avLst/>
              </a:prstGeom>
              <a:blipFill>
                <a:blip r:embed="rId5"/>
                <a:stretch>
                  <a:fillRect l="-10714" r="-3571" b="-18182"/>
                </a:stretch>
              </a:blipFill>
            </p:spPr>
            <p:txBody>
              <a:bodyPr/>
              <a:lstStyle/>
              <a:p>
                <a:r>
                  <a:rPr lang="zh-TW" altLang="en-US">
                    <a:noFill/>
                  </a:rPr>
                  <a:t> </a:t>
                </a:r>
              </a:p>
            </p:txBody>
          </p:sp>
        </mc:Fallback>
      </mc:AlternateContent>
      <p:pic>
        <p:nvPicPr>
          <p:cNvPr id="17" name="圖片 16">
            <a:extLst>
              <a:ext uri="{FF2B5EF4-FFF2-40B4-BE49-F238E27FC236}">
                <a16:creationId xmlns:a16="http://schemas.microsoft.com/office/drawing/2014/main" id="{5B0450C4-F726-D945-AA1D-BBCACC73DB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940" y="2540619"/>
            <a:ext cx="1605336" cy="1605336"/>
          </a:xfrm>
          <a:prstGeom prst="rect">
            <a:avLst/>
          </a:prstGeom>
          <a:ln w="3175">
            <a:noFill/>
          </a:ln>
        </p:spPr>
      </p:pic>
      <p:pic>
        <p:nvPicPr>
          <p:cNvPr id="19" name="圖片 18">
            <a:extLst>
              <a:ext uri="{FF2B5EF4-FFF2-40B4-BE49-F238E27FC236}">
                <a16:creationId xmlns:a16="http://schemas.microsoft.com/office/drawing/2014/main" id="{FEC275AB-BF09-D644-9348-A59916381C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2556" y="2083062"/>
            <a:ext cx="1609200" cy="1609200"/>
          </a:xfrm>
          <a:prstGeom prst="rect">
            <a:avLst/>
          </a:prstGeom>
          <a:ln w="3175">
            <a:noFill/>
          </a:ln>
        </p:spPr>
      </p:pic>
      <p:pic>
        <p:nvPicPr>
          <p:cNvPr id="20" name="圖片 19">
            <a:extLst>
              <a:ext uri="{FF2B5EF4-FFF2-40B4-BE49-F238E27FC236}">
                <a16:creationId xmlns:a16="http://schemas.microsoft.com/office/drawing/2014/main" id="{4DA849FE-9FFD-0C43-94A0-E7045C2504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52039" y="3772378"/>
            <a:ext cx="1609200" cy="1609200"/>
          </a:xfrm>
          <a:prstGeom prst="rect">
            <a:avLst/>
          </a:prstGeom>
          <a:ln w="3175">
            <a:noFill/>
          </a:ln>
        </p:spPr>
      </p:pic>
      <p:pic>
        <p:nvPicPr>
          <p:cNvPr id="21" name="圖片 20">
            <a:extLst>
              <a:ext uri="{FF2B5EF4-FFF2-40B4-BE49-F238E27FC236}">
                <a16:creationId xmlns:a16="http://schemas.microsoft.com/office/drawing/2014/main" id="{417BF261-CD13-0540-AED2-6D2C998C83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90841" y="2091823"/>
            <a:ext cx="1609200" cy="1609200"/>
          </a:xfrm>
          <a:prstGeom prst="rect">
            <a:avLst/>
          </a:prstGeom>
        </p:spPr>
      </p:pic>
      <mc:AlternateContent xmlns:mc="http://schemas.openxmlformats.org/markup-compatibility/2006" xmlns:a14="http://schemas.microsoft.com/office/drawing/2010/main">
        <mc:Choice Requires="a14">
          <p:sp>
            <p:nvSpPr>
              <p:cNvPr id="22" name="文字方塊 19">
                <a:extLst>
                  <a:ext uri="{FF2B5EF4-FFF2-40B4-BE49-F238E27FC236}">
                    <a16:creationId xmlns:a16="http://schemas.microsoft.com/office/drawing/2014/main" id="{43DCC734-9B0D-0045-88B0-97F9F4AF28B6}"/>
                  </a:ext>
                </a:extLst>
              </p:cNvPr>
              <p:cNvSpPr txBox="1"/>
              <p:nvPr/>
            </p:nvSpPr>
            <p:spPr>
              <a:xfrm>
                <a:off x="378081" y="3040288"/>
                <a:ext cx="639919"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zh-TW" altLang="en-US" sz="3200" i="1" smtClean="0">
                          <a:latin typeface="Cambria Math" charset="0"/>
                          <a:ea typeface="Times New Roman" charset="0"/>
                          <a:cs typeface="Times New Roman" charset="0"/>
                        </a:rPr>
                        <m:t>𝒳</m:t>
                      </m:r>
                    </m:oMath>
                  </m:oMathPara>
                </a14:m>
                <a:endParaRPr kumimoji="1" lang="zh-TW" altLang="en-US" sz="3200" i="1" dirty="0">
                  <a:latin typeface="Times New Roman" charset="0"/>
                  <a:ea typeface="Times New Roman" charset="0"/>
                  <a:cs typeface="Times New Roman" charset="0"/>
                </a:endParaRPr>
              </a:p>
            </p:txBody>
          </p:sp>
        </mc:Choice>
        <mc:Fallback xmlns="">
          <p:sp>
            <p:nvSpPr>
              <p:cNvPr id="22" name="文字方塊 19">
                <a:extLst>
                  <a:ext uri="{FF2B5EF4-FFF2-40B4-BE49-F238E27FC236}">
                    <a16:creationId xmlns:a16="http://schemas.microsoft.com/office/drawing/2014/main" id="{43DCC734-9B0D-0045-88B0-97F9F4AF28B6}"/>
                  </a:ext>
                </a:extLst>
              </p:cNvPr>
              <p:cNvSpPr txBox="1">
                <a:spLocks noRot="1" noChangeAspect="1" noMove="1" noResize="1" noEditPoints="1" noAdjustHandles="1" noChangeArrowheads="1" noChangeShapeType="1" noTextEdit="1"/>
              </p:cNvSpPr>
              <p:nvPr/>
            </p:nvSpPr>
            <p:spPr>
              <a:xfrm>
                <a:off x="378081" y="3040288"/>
                <a:ext cx="639919" cy="584775"/>
              </a:xfrm>
              <a:prstGeom prst="rect">
                <a:avLst/>
              </a:prstGeom>
              <a:blipFill>
                <a:blip r:embed="rId10"/>
                <a:stretch>
                  <a:fillRect/>
                </a:stretch>
              </a:blipFill>
            </p:spPr>
            <p:txBody>
              <a:bodyPr/>
              <a:lstStyle/>
              <a:p>
                <a:r>
                  <a:rPr lang="zh-TW" altLang="en-US">
                    <a:noFill/>
                  </a:rPr>
                  <a:t> </a:t>
                </a:r>
              </a:p>
            </p:txBody>
          </p:sp>
        </mc:Fallback>
      </mc:AlternateContent>
      <p:sp>
        <p:nvSpPr>
          <p:cNvPr id="23" name="橢圓 6">
            <a:extLst>
              <a:ext uri="{FF2B5EF4-FFF2-40B4-BE49-F238E27FC236}">
                <a16:creationId xmlns:a16="http://schemas.microsoft.com/office/drawing/2014/main" id="{3152BE5C-A5A7-D440-88BF-855185F15059}"/>
              </a:ext>
            </a:extLst>
          </p:cNvPr>
          <p:cNvSpPr>
            <a:spLocks noChangeAspect="1"/>
          </p:cNvSpPr>
          <p:nvPr/>
        </p:nvSpPr>
        <p:spPr>
          <a:xfrm>
            <a:off x="4536330" y="2878549"/>
            <a:ext cx="1137384" cy="972000"/>
          </a:xfrm>
          <a:prstGeom prst="ellipse">
            <a:avLst/>
          </a:prstGeom>
          <a:solidFill>
            <a:schemeClr val="accent4">
              <a:lumMod val="20000"/>
              <a:lumOff val="80000"/>
            </a:schemeClr>
          </a:solidFill>
          <a:ln w="28575">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zh-TW" altLang="en-US" sz="320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24" name="文字方塊 19">
                <a:extLst>
                  <a:ext uri="{FF2B5EF4-FFF2-40B4-BE49-F238E27FC236}">
                    <a16:creationId xmlns:a16="http://schemas.microsoft.com/office/drawing/2014/main" id="{F62C0E03-D8CB-4047-BB18-516FEF26BAFE}"/>
                  </a:ext>
                </a:extLst>
              </p:cNvPr>
              <p:cNvSpPr txBox="1"/>
              <p:nvPr/>
            </p:nvSpPr>
            <p:spPr>
              <a:xfrm>
                <a:off x="4290397" y="2293774"/>
                <a:ext cx="1760803" cy="58477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kumimoji="1" lang="en-US" altLang="zh-TW" sz="3200" i="1" smtClean="0">
                          <a:latin typeface="Cambria Math" charset="0"/>
                          <a:ea typeface="Times New Roman" charset="0"/>
                          <a:cs typeface="Times New Roman" charset="0"/>
                        </a:rPr>
                        <m:t>𝒞</m:t>
                      </m:r>
                      <m:r>
                        <a:rPr kumimoji="1" lang="en-US" altLang="zh-TW" sz="3200" b="0" i="1" smtClean="0">
                          <a:latin typeface="Cambria Math" panose="02040503050406030204" pitchFamily="18" charset="0"/>
                          <a:ea typeface="Times New Roman" charset="0"/>
                          <a:cs typeface="Times New Roman" charset="0"/>
                        </a:rPr>
                        <m:t>𝑜𝑛𝑡𝑒𝑛𝑡</m:t>
                      </m:r>
                    </m:oMath>
                  </m:oMathPara>
                </a14:m>
                <a:endParaRPr kumimoji="1" lang="zh-TW" altLang="en-US" sz="3200" dirty="0">
                  <a:latin typeface="Times New Roman" charset="0"/>
                  <a:ea typeface="Times New Roman" charset="0"/>
                  <a:cs typeface="Times New Roman" charset="0"/>
                </a:endParaRPr>
              </a:p>
            </p:txBody>
          </p:sp>
        </mc:Choice>
        <mc:Fallback xmlns="">
          <p:sp>
            <p:nvSpPr>
              <p:cNvPr id="24" name="文字方塊 19">
                <a:extLst>
                  <a:ext uri="{FF2B5EF4-FFF2-40B4-BE49-F238E27FC236}">
                    <a16:creationId xmlns:a16="http://schemas.microsoft.com/office/drawing/2014/main" id="{F62C0E03-D8CB-4047-BB18-516FEF26BAFE}"/>
                  </a:ext>
                </a:extLst>
              </p:cNvPr>
              <p:cNvSpPr txBox="1">
                <a:spLocks noRot="1" noChangeAspect="1" noMove="1" noResize="1" noEditPoints="1" noAdjustHandles="1" noChangeArrowheads="1" noChangeShapeType="1" noTextEdit="1"/>
              </p:cNvSpPr>
              <p:nvPr/>
            </p:nvSpPr>
            <p:spPr>
              <a:xfrm>
                <a:off x="4290397" y="2293774"/>
                <a:ext cx="1760803" cy="584775"/>
              </a:xfrm>
              <a:prstGeom prst="rect">
                <a:avLst/>
              </a:prstGeom>
              <a:blipFill>
                <a:blip r:embed="rId11"/>
                <a:stretch>
                  <a:fillRect l="-2158"/>
                </a:stretch>
              </a:blipFill>
            </p:spPr>
            <p:txBody>
              <a:bodyPr/>
              <a:lstStyle/>
              <a:p>
                <a:r>
                  <a:rPr lang="zh-TW" altLang="en-US">
                    <a:noFill/>
                  </a:rPr>
                  <a:t> </a:t>
                </a:r>
              </a:p>
            </p:txBody>
          </p:sp>
        </mc:Fallback>
      </mc:AlternateContent>
      <p:cxnSp>
        <p:nvCxnSpPr>
          <p:cNvPr id="25" name="Straight Arrow Connector 270">
            <a:extLst>
              <a:ext uri="{FF2B5EF4-FFF2-40B4-BE49-F238E27FC236}">
                <a16:creationId xmlns:a16="http://schemas.microsoft.com/office/drawing/2014/main" id="{D761841E-6310-4146-89E2-FA386B626820}"/>
              </a:ext>
            </a:extLst>
          </p:cNvPr>
          <p:cNvCxnSpPr>
            <a:cxnSpLocks/>
          </p:cNvCxnSpPr>
          <p:nvPr/>
        </p:nvCxnSpPr>
        <p:spPr>
          <a:xfrm>
            <a:off x="4163110" y="3335958"/>
            <a:ext cx="813234" cy="0"/>
          </a:xfrm>
          <a:prstGeom prst="straightConnector1">
            <a:avLst/>
          </a:prstGeom>
          <a:ln w="2857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7" name="橢圓 16">
            <a:extLst>
              <a:ext uri="{FF2B5EF4-FFF2-40B4-BE49-F238E27FC236}">
                <a16:creationId xmlns:a16="http://schemas.microsoft.com/office/drawing/2014/main" id="{76F429D0-D5D4-4044-A5BD-4304BECE598A}"/>
              </a:ext>
            </a:extLst>
          </p:cNvPr>
          <p:cNvSpPr/>
          <p:nvPr/>
        </p:nvSpPr>
        <p:spPr>
          <a:xfrm>
            <a:off x="5036381" y="3276825"/>
            <a:ext cx="125999" cy="12599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3200">
              <a:latin typeface="Times New Roman" charset="0"/>
              <a:ea typeface="Times New Roman" charset="0"/>
              <a:cs typeface="Times New Roman" charset="0"/>
            </a:endParaRPr>
          </a:p>
        </p:txBody>
      </p:sp>
      <p:sp>
        <p:nvSpPr>
          <p:cNvPr id="28" name="橢圓 4">
            <a:extLst>
              <a:ext uri="{FF2B5EF4-FFF2-40B4-BE49-F238E27FC236}">
                <a16:creationId xmlns:a16="http://schemas.microsoft.com/office/drawing/2014/main" id="{5BC488AF-7ED7-CB46-BA5F-B31C44A9B733}"/>
              </a:ext>
            </a:extLst>
          </p:cNvPr>
          <p:cNvSpPr>
            <a:spLocks noChangeAspect="1"/>
          </p:cNvSpPr>
          <p:nvPr/>
        </p:nvSpPr>
        <p:spPr>
          <a:xfrm>
            <a:off x="4520494" y="4244593"/>
            <a:ext cx="1206593" cy="1031146"/>
          </a:xfrm>
          <a:prstGeom prst="ellipse">
            <a:avLst/>
          </a:prstGeom>
          <a:noFill/>
          <a:ln w="28575">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TW" altLang="en-US" sz="320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29" name="文字方塊 19">
                <a:extLst>
                  <a:ext uri="{FF2B5EF4-FFF2-40B4-BE49-F238E27FC236}">
                    <a16:creationId xmlns:a16="http://schemas.microsoft.com/office/drawing/2014/main" id="{70E87A9E-4E85-F442-8CAD-CD37B09A36A8}"/>
                  </a:ext>
                </a:extLst>
              </p:cNvPr>
              <p:cNvSpPr txBox="1"/>
              <p:nvPr/>
            </p:nvSpPr>
            <p:spPr>
              <a:xfrm>
                <a:off x="3974006" y="5280104"/>
                <a:ext cx="2360070" cy="62889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zh-TW" sz="3200" i="1" smtClean="0">
                              <a:latin typeface="Cambria Math" panose="02040503050406030204" pitchFamily="18" charset="0"/>
                              <a:ea typeface="Times New Roman" charset="0"/>
                              <a:cs typeface="Times New Roman" charset="0"/>
                            </a:rPr>
                          </m:ctrlPr>
                        </m:sSubPr>
                        <m:e>
                          <m:r>
                            <a:rPr kumimoji="1" lang="en-US" altLang="zh-TW" sz="3200" i="1" smtClean="0">
                              <a:latin typeface="Cambria Math" charset="0"/>
                              <a:ea typeface="Times New Roman" charset="0"/>
                              <a:cs typeface="Times New Roman" charset="0"/>
                            </a:rPr>
                            <m:t>𝒜</m:t>
                          </m:r>
                          <m:r>
                            <a:rPr kumimoji="1" lang="en-US" altLang="zh-TW" sz="3200" b="0" i="1" smtClean="0">
                              <a:latin typeface="Cambria Math" panose="02040503050406030204" pitchFamily="18" charset="0"/>
                              <a:ea typeface="Times New Roman" charset="0"/>
                              <a:cs typeface="Times New Roman" charset="0"/>
                            </a:rPr>
                            <m:t>𝑡𝑡𝑟𝑖𝑏𝑢𝑡𝑒</m:t>
                          </m:r>
                        </m:e>
                        <m:sub>
                          <m:r>
                            <a:rPr lang="en-US" altLang="zh-TW" sz="3200" i="1">
                              <a:latin typeface="Cambria Math" charset="0"/>
                              <a:ea typeface="Times New Roman" charset="0"/>
                              <a:cs typeface="Times New Roman" charset="0"/>
                            </a:rPr>
                            <m:t>𝒴</m:t>
                          </m:r>
                        </m:sub>
                      </m:sSub>
                    </m:oMath>
                  </m:oMathPara>
                </a14:m>
                <a:endParaRPr kumimoji="1" lang="zh-TW" altLang="en-US" sz="3200" dirty="0">
                  <a:latin typeface="Times New Roman" charset="0"/>
                  <a:ea typeface="Times New Roman" charset="0"/>
                  <a:cs typeface="Times New Roman" charset="0"/>
                </a:endParaRPr>
              </a:p>
            </p:txBody>
          </p:sp>
        </mc:Choice>
        <mc:Fallback xmlns="">
          <p:sp>
            <p:nvSpPr>
              <p:cNvPr id="29" name="文字方塊 19">
                <a:extLst>
                  <a:ext uri="{FF2B5EF4-FFF2-40B4-BE49-F238E27FC236}">
                    <a16:creationId xmlns:a16="http://schemas.microsoft.com/office/drawing/2014/main" id="{70E87A9E-4E85-F442-8CAD-CD37B09A36A8}"/>
                  </a:ext>
                </a:extLst>
              </p:cNvPr>
              <p:cNvSpPr txBox="1">
                <a:spLocks noRot="1" noChangeAspect="1" noMove="1" noResize="1" noEditPoints="1" noAdjustHandles="1" noChangeArrowheads="1" noChangeShapeType="1" noTextEdit="1"/>
              </p:cNvSpPr>
              <p:nvPr/>
            </p:nvSpPr>
            <p:spPr>
              <a:xfrm>
                <a:off x="3974006" y="5280104"/>
                <a:ext cx="2360070" cy="628890"/>
              </a:xfrm>
              <a:prstGeom prst="rect">
                <a:avLst/>
              </a:prstGeom>
              <a:blipFill>
                <a:blip r:embed="rId12"/>
                <a:stretch>
                  <a:fillRect l="-1070" b="-14000"/>
                </a:stretch>
              </a:blipFill>
            </p:spPr>
            <p:txBody>
              <a:bodyPr/>
              <a:lstStyle/>
              <a:p>
                <a:r>
                  <a:rPr lang="zh-TW" altLang="en-US">
                    <a:noFill/>
                  </a:rPr>
                  <a:t> </a:t>
                </a:r>
              </a:p>
            </p:txBody>
          </p:sp>
        </mc:Fallback>
      </mc:AlternateContent>
      <p:cxnSp>
        <p:nvCxnSpPr>
          <p:cNvPr id="13" name="Straight Arrow Connector 18">
            <a:extLst>
              <a:ext uri="{FF2B5EF4-FFF2-40B4-BE49-F238E27FC236}">
                <a16:creationId xmlns:a16="http://schemas.microsoft.com/office/drawing/2014/main" id="{A919B771-0D63-BA4A-9393-D185D11EDA68}"/>
              </a:ext>
            </a:extLst>
          </p:cNvPr>
          <p:cNvCxnSpPr>
            <a:cxnSpLocks/>
          </p:cNvCxnSpPr>
          <p:nvPr/>
        </p:nvCxnSpPr>
        <p:spPr>
          <a:xfrm>
            <a:off x="5270500" y="3342430"/>
            <a:ext cx="989075" cy="326046"/>
          </a:xfrm>
          <a:prstGeom prst="straightConnector1">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1" name="橢圓 7">
            <a:extLst>
              <a:ext uri="{FF2B5EF4-FFF2-40B4-BE49-F238E27FC236}">
                <a16:creationId xmlns:a16="http://schemas.microsoft.com/office/drawing/2014/main" id="{8E295816-DFA6-4B43-A4B8-4711D9CECD47}"/>
              </a:ext>
            </a:extLst>
          </p:cNvPr>
          <p:cNvSpPr/>
          <p:nvPr/>
        </p:nvSpPr>
        <p:spPr>
          <a:xfrm>
            <a:off x="4842010" y="4539695"/>
            <a:ext cx="125999" cy="125999"/>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3200">
              <a:latin typeface="Times New Roman" charset="0"/>
              <a:ea typeface="Times New Roman" charset="0"/>
              <a:cs typeface="Times New Roman" charset="0"/>
            </a:endParaRPr>
          </a:p>
        </p:txBody>
      </p:sp>
      <p:sp>
        <p:nvSpPr>
          <p:cNvPr id="32" name="橢圓 7">
            <a:extLst>
              <a:ext uri="{FF2B5EF4-FFF2-40B4-BE49-F238E27FC236}">
                <a16:creationId xmlns:a16="http://schemas.microsoft.com/office/drawing/2014/main" id="{E2D17AB5-4F68-DA4F-965F-74ED51963948}"/>
              </a:ext>
            </a:extLst>
          </p:cNvPr>
          <p:cNvSpPr/>
          <p:nvPr/>
        </p:nvSpPr>
        <p:spPr>
          <a:xfrm>
            <a:off x="5019456" y="4895224"/>
            <a:ext cx="125999" cy="125999"/>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3200">
              <a:latin typeface="Times New Roman" charset="0"/>
              <a:ea typeface="Times New Roman" charset="0"/>
              <a:cs typeface="Times New Roman" charset="0"/>
            </a:endParaRPr>
          </a:p>
        </p:txBody>
      </p:sp>
      <p:sp>
        <p:nvSpPr>
          <p:cNvPr id="33" name="橢圓 7">
            <a:extLst>
              <a:ext uri="{FF2B5EF4-FFF2-40B4-BE49-F238E27FC236}">
                <a16:creationId xmlns:a16="http://schemas.microsoft.com/office/drawing/2014/main" id="{DB7CAADD-D59A-CC40-B351-1399A32F8C76}"/>
              </a:ext>
            </a:extLst>
          </p:cNvPr>
          <p:cNvSpPr/>
          <p:nvPr/>
        </p:nvSpPr>
        <p:spPr>
          <a:xfrm>
            <a:off x="5413510" y="4768295"/>
            <a:ext cx="125999" cy="125999"/>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3200">
              <a:latin typeface="Times New Roman" charset="0"/>
              <a:ea typeface="Times New Roman" charset="0"/>
              <a:cs typeface="Times New Roman" charset="0"/>
            </a:endParaRPr>
          </a:p>
        </p:txBody>
      </p:sp>
      <p:cxnSp>
        <p:nvCxnSpPr>
          <p:cNvPr id="35" name="Straight Arrow Connector 18">
            <a:extLst>
              <a:ext uri="{FF2B5EF4-FFF2-40B4-BE49-F238E27FC236}">
                <a16:creationId xmlns:a16="http://schemas.microsoft.com/office/drawing/2014/main" id="{4432F922-B748-A746-9D55-C41C3C939BB7}"/>
              </a:ext>
            </a:extLst>
          </p:cNvPr>
          <p:cNvCxnSpPr>
            <a:cxnSpLocks/>
          </p:cNvCxnSpPr>
          <p:nvPr/>
        </p:nvCxnSpPr>
        <p:spPr>
          <a:xfrm flipV="1">
            <a:off x="5145455" y="3691551"/>
            <a:ext cx="1138665" cy="1229144"/>
          </a:xfrm>
          <a:prstGeom prst="straightConnector1">
            <a:avLst/>
          </a:prstGeom>
          <a:ln w="28575">
            <a:solidFill>
              <a:schemeClr val="accent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18">
            <a:extLst>
              <a:ext uri="{FF2B5EF4-FFF2-40B4-BE49-F238E27FC236}">
                <a16:creationId xmlns:a16="http://schemas.microsoft.com/office/drawing/2014/main" id="{FCBC6573-C2D2-2540-82CD-65961712ABF5}"/>
              </a:ext>
            </a:extLst>
          </p:cNvPr>
          <p:cNvCxnSpPr>
            <a:cxnSpLocks/>
            <a:stCxn id="33" idx="0"/>
            <a:endCxn id="6" idx="0"/>
          </p:cNvCxnSpPr>
          <p:nvPr/>
        </p:nvCxnSpPr>
        <p:spPr>
          <a:xfrm flipV="1">
            <a:off x="5476510" y="3574991"/>
            <a:ext cx="915252" cy="1193304"/>
          </a:xfrm>
          <a:prstGeom prst="straightConnector1">
            <a:avLst/>
          </a:prstGeom>
          <a:ln w="28575">
            <a:solidFill>
              <a:schemeClr val="accent6"/>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35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animBg="1"/>
      <p:bldP spid="15" grpId="0" animBg="1"/>
      <p:bldP spid="16" grpId="0"/>
      <p:bldP spid="22" grpId="0"/>
      <p:bldP spid="23" grpId="1" animBg="1"/>
      <p:bldP spid="24" grpId="1"/>
      <p:bldP spid="27" grpId="0" animBg="1"/>
      <p:bldP spid="28" grpId="1" animBg="1"/>
      <p:bldP spid="29" grpId="1"/>
      <p:bldP spid="31" grpId="0" animBg="1"/>
      <p:bldP spid="31" grpId="1" animBg="1"/>
      <p:bldP spid="32"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B1423BB-304B-6A4B-972E-72F69E81C639}"/>
              </a:ext>
            </a:extLst>
          </p:cNvPr>
          <p:cNvSpPr>
            <a:spLocks noGrp="1"/>
          </p:cNvSpPr>
          <p:nvPr>
            <p:ph type="title"/>
          </p:nvPr>
        </p:nvSpPr>
        <p:spPr/>
        <p:txBody>
          <a:bodyPr/>
          <a:lstStyle/>
          <a:p>
            <a:r>
              <a:rPr kumimoji="1" lang="en-US" altLang="zh-TW" dirty="0"/>
              <a:t>Multimodal Mapping</a:t>
            </a:r>
            <a:endParaRPr kumimoji="1" lang="zh-TW" altLang="en-US" dirty="0"/>
          </a:p>
        </p:txBody>
      </p:sp>
      <p:sp>
        <p:nvSpPr>
          <p:cNvPr id="4" name="投影片編號版面配置區 3">
            <a:extLst>
              <a:ext uri="{FF2B5EF4-FFF2-40B4-BE49-F238E27FC236}">
                <a16:creationId xmlns:a16="http://schemas.microsoft.com/office/drawing/2014/main" id="{A3D94A11-4D4C-3D43-8013-BD9474F2F272}"/>
              </a:ext>
            </a:extLst>
          </p:cNvPr>
          <p:cNvSpPr>
            <a:spLocks noGrp="1"/>
          </p:cNvSpPr>
          <p:nvPr>
            <p:ph type="sldNum" sz="quarter" idx="12"/>
          </p:nvPr>
        </p:nvSpPr>
        <p:spPr/>
        <p:txBody>
          <a:bodyPr/>
          <a:lstStyle/>
          <a:p>
            <a:fld id="{8B53DFEC-A51D-C54B-AF5E-7470F20CC68B}" type="slidenum">
              <a:rPr kumimoji="1" lang="zh-TW" altLang="en-US" smtClean="0"/>
              <a:t>8</a:t>
            </a:fld>
            <a:endParaRPr kumimoji="1" lang="zh-TW" altLang="en-US"/>
          </a:p>
        </p:txBody>
      </p:sp>
      <p:cxnSp>
        <p:nvCxnSpPr>
          <p:cNvPr id="5" name="Straight Arrow Connector 286">
            <a:extLst>
              <a:ext uri="{FF2B5EF4-FFF2-40B4-BE49-F238E27FC236}">
                <a16:creationId xmlns:a16="http://schemas.microsoft.com/office/drawing/2014/main" id="{38CE7E71-7F27-D44E-B402-A6D93BF5FC24}"/>
              </a:ext>
            </a:extLst>
          </p:cNvPr>
          <p:cNvCxnSpPr>
            <a:cxnSpLocks/>
          </p:cNvCxnSpPr>
          <p:nvPr/>
        </p:nvCxnSpPr>
        <p:spPr>
          <a:xfrm flipV="1">
            <a:off x="7246800" y="3574800"/>
            <a:ext cx="216000" cy="0"/>
          </a:xfrm>
          <a:prstGeom prst="straightConnector1">
            <a:avLst/>
          </a:prstGeom>
          <a:ln w="28575">
            <a:solidFill>
              <a:schemeClr val="accent6"/>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 name="不規則四邊形 5">
            <a:extLst>
              <a:ext uri="{FF2B5EF4-FFF2-40B4-BE49-F238E27FC236}">
                <a16:creationId xmlns:a16="http://schemas.microsoft.com/office/drawing/2014/main" id="{214EFF75-057F-144D-938C-9666CDF3F184}"/>
              </a:ext>
            </a:extLst>
          </p:cNvPr>
          <p:cNvSpPr>
            <a:spLocks noChangeAspect="1"/>
          </p:cNvSpPr>
          <p:nvPr/>
        </p:nvSpPr>
        <p:spPr>
          <a:xfrm rot="16200000" flipH="1">
            <a:off x="6336000" y="3168000"/>
            <a:ext cx="922080" cy="813600"/>
          </a:xfrm>
          <a:prstGeom prst="trapezoid">
            <a:avLst>
              <a:gd name="adj" fmla="val 18842"/>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7" name="TextBox 85">
                <a:extLst>
                  <a:ext uri="{FF2B5EF4-FFF2-40B4-BE49-F238E27FC236}">
                    <a16:creationId xmlns:a16="http://schemas.microsoft.com/office/drawing/2014/main" id="{8EA87B97-8849-6C41-B3B3-84173FF9D9D3}"/>
                  </a:ext>
                </a:extLst>
              </p:cNvPr>
              <p:cNvSpPr txBox="1"/>
              <p:nvPr/>
            </p:nvSpPr>
            <p:spPr>
              <a:xfrm>
                <a:off x="6628661" y="3423860"/>
                <a:ext cx="336759" cy="301878"/>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i="1" smtClean="0">
                              <a:solidFill>
                                <a:schemeClr val="bg1"/>
                              </a:solidFill>
                              <a:latin typeface="Cambria Math" panose="02040503050406030204" pitchFamily="18" charset="0"/>
                              <a:ea typeface="Times New Roman" charset="0"/>
                              <a:cs typeface="Times New Roman" charset="0"/>
                            </a:rPr>
                          </m:ctrlPr>
                        </m:sSubPr>
                        <m:e>
                          <m:r>
                            <a:rPr lang="en-US" b="0" i="1" smtClean="0">
                              <a:solidFill>
                                <a:schemeClr val="bg1"/>
                              </a:solidFill>
                              <a:latin typeface="Cambria Math" charset="0"/>
                              <a:ea typeface="Times New Roman" charset="0"/>
                              <a:cs typeface="Times New Roman" charset="0"/>
                            </a:rPr>
                            <m:t>𝐺</m:t>
                          </m:r>
                        </m:e>
                        <m:sub>
                          <m:r>
                            <a:rPr lang="en-US" b="0" i="1" smtClean="0">
                              <a:solidFill>
                                <a:schemeClr val="bg1"/>
                              </a:solidFill>
                              <a:latin typeface="Cambria Math" charset="0"/>
                              <a:ea typeface="Times New Roman" charset="0"/>
                              <a:cs typeface="Times New Roman" charset="0"/>
                            </a:rPr>
                            <m:t>𝒴</m:t>
                          </m:r>
                        </m:sub>
                      </m:sSub>
                    </m:oMath>
                  </m:oMathPara>
                </a14:m>
                <a:endParaRPr lang="en-US" dirty="0">
                  <a:solidFill>
                    <a:schemeClr val="bg1"/>
                  </a:solidFill>
                  <a:latin typeface="Times New Roman" charset="0"/>
                  <a:ea typeface="Times New Roman" charset="0"/>
                  <a:cs typeface="Times New Roman" charset="0"/>
                </a:endParaRPr>
              </a:p>
            </p:txBody>
          </p:sp>
        </mc:Choice>
        <mc:Fallback xmlns="">
          <p:sp>
            <p:nvSpPr>
              <p:cNvPr id="7" name="TextBox 85">
                <a:extLst>
                  <a:ext uri="{FF2B5EF4-FFF2-40B4-BE49-F238E27FC236}">
                    <a16:creationId xmlns:a16="http://schemas.microsoft.com/office/drawing/2014/main" id="{8EA87B97-8849-6C41-B3B3-84173FF9D9D3}"/>
                  </a:ext>
                </a:extLst>
              </p:cNvPr>
              <p:cNvSpPr txBox="1">
                <a:spLocks noRot="1" noChangeAspect="1" noMove="1" noResize="1" noEditPoints="1" noAdjustHandles="1" noChangeArrowheads="1" noChangeShapeType="1" noTextEdit="1"/>
              </p:cNvSpPr>
              <p:nvPr/>
            </p:nvSpPr>
            <p:spPr>
              <a:xfrm>
                <a:off x="6628661" y="3423860"/>
                <a:ext cx="336759" cy="301878"/>
              </a:xfrm>
              <a:prstGeom prst="rect">
                <a:avLst/>
              </a:prstGeom>
              <a:blipFill>
                <a:blip r:embed="rId3"/>
                <a:stretch>
                  <a:fillRect l="-14815" r="-11111" b="-25000"/>
                </a:stretch>
              </a:blipFill>
            </p:spPr>
            <p:txBody>
              <a:bodyPr/>
              <a:lstStyle/>
              <a:p>
                <a:r>
                  <a:rPr lang="zh-TW" altLang="en-US">
                    <a:noFill/>
                  </a:rPr>
                  <a:t> </a:t>
                </a:r>
              </a:p>
            </p:txBody>
          </p:sp>
        </mc:Fallback>
      </mc:AlternateContent>
      <p:sp>
        <p:nvSpPr>
          <p:cNvPr id="8" name="Rectangle: Rounded Corners 290">
            <a:extLst>
              <a:ext uri="{FF2B5EF4-FFF2-40B4-BE49-F238E27FC236}">
                <a16:creationId xmlns:a16="http://schemas.microsoft.com/office/drawing/2014/main" id="{7FAA6AA3-DC97-834E-832A-BC39442A1874}"/>
              </a:ext>
            </a:extLst>
          </p:cNvPr>
          <p:cNvSpPr>
            <a:spLocks noChangeAspect="1"/>
          </p:cNvSpPr>
          <p:nvPr/>
        </p:nvSpPr>
        <p:spPr>
          <a:xfrm flipV="1">
            <a:off x="7502400" y="1864800"/>
            <a:ext cx="3657600" cy="3657600"/>
          </a:xfrm>
          <a:prstGeom prst="roundRect">
            <a:avLst>
              <a:gd name="adj" fmla="val 1033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Times New Roman" charset="0"/>
              <a:ea typeface="Times New Roman" charset="0"/>
              <a:cs typeface="Times New Roman" charset="0"/>
            </a:endParaRPr>
          </a:p>
        </p:txBody>
      </p:sp>
      <p:sp>
        <p:nvSpPr>
          <p:cNvPr id="23" name="橢圓 6">
            <a:extLst>
              <a:ext uri="{FF2B5EF4-FFF2-40B4-BE49-F238E27FC236}">
                <a16:creationId xmlns:a16="http://schemas.microsoft.com/office/drawing/2014/main" id="{3152BE5C-A5A7-D440-88BF-855185F15059}"/>
              </a:ext>
            </a:extLst>
          </p:cNvPr>
          <p:cNvSpPr>
            <a:spLocks noChangeAspect="1"/>
          </p:cNvSpPr>
          <p:nvPr/>
        </p:nvSpPr>
        <p:spPr>
          <a:xfrm>
            <a:off x="4536330" y="2878549"/>
            <a:ext cx="1137384" cy="972000"/>
          </a:xfrm>
          <a:prstGeom prst="ellipse">
            <a:avLst/>
          </a:prstGeom>
          <a:solidFill>
            <a:schemeClr val="accent4">
              <a:lumMod val="20000"/>
              <a:lumOff val="80000"/>
            </a:schemeClr>
          </a:solidFill>
          <a:ln w="28575">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zh-TW" altLang="en-US" sz="320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24" name="文字方塊 19">
                <a:extLst>
                  <a:ext uri="{FF2B5EF4-FFF2-40B4-BE49-F238E27FC236}">
                    <a16:creationId xmlns:a16="http://schemas.microsoft.com/office/drawing/2014/main" id="{F62C0E03-D8CB-4047-BB18-516FEF26BAFE}"/>
                  </a:ext>
                </a:extLst>
              </p:cNvPr>
              <p:cNvSpPr txBox="1"/>
              <p:nvPr/>
            </p:nvSpPr>
            <p:spPr>
              <a:xfrm>
                <a:off x="4290397" y="2293774"/>
                <a:ext cx="1760803" cy="58477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kumimoji="1" lang="en-US" altLang="zh-TW" sz="3200" i="1" smtClean="0">
                          <a:latin typeface="Cambria Math" charset="0"/>
                          <a:ea typeface="Times New Roman" charset="0"/>
                          <a:cs typeface="Times New Roman" charset="0"/>
                        </a:rPr>
                        <m:t>𝒞</m:t>
                      </m:r>
                      <m:r>
                        <a:rPr kumimoji="1" lang="en-US" altLang="zh-TW" sz="3200" b="0" i="1" smtClean="0">
                          <a:latin typeface="Cambria Math" panose="02040503050406030204" pitchFamily="18" charset="0"/>
                          <a:ea typeface="Times New Roman" charset="0"/>
                          <a:cs typeface="Times New Roman" charset="0"/>
                        </a:rPr>
                        <m:t>𝑜𝑛𝑡𝑒𝑛𝑡</m:t>
                      </m:r>
                    </m:oMath>
                  </m:oMathPara>
                </a14:m>
                <a:endParaRPr kumimoji="1" lang="zh-TW" altLang="en-US" sz="3200" dirty="0">
                  <a:latin typeface="Times New Roman" charset="0"/>
                  <a:ea typeface="Times New Roman" charset="0"/>
                  <a:cs typeface="Times New Roman" charset="0"/>
                </a:endParaRPr>
              </a:p>
            </p:txBody>
          </p:sp>
        </mc:Choice>
        <mc:Fallback xmlns="">
          <p:sp>
            <p:nvSpPr>
              <p:cNvPr id="24" name="文字方塊 19">
                <a:extLst>
                  <a:ext uri="{FF2B5EF4-FFF2-40B4-BE49-F238E27FC236}">
                    <a16:creationId xmlns:a16="http://schemas.microsoft.com/office/drawing/2014/main" id="{F62C0E03-D8CB-4047-BB18-516FEF26BAFE}"/>
                  </a:ext>
                </a:extLst>
              </p:cNvPr>
              <p:cNvSpPr txBox="1">
                <a:spLocks noRot="1" noChangeAspect="1" noMove="1" noResize="1" noEditPoints="1" noAdjustHandles="1" noChangeArrowheads="1" noChangeShapeType="1" noTextEdit="1"/>
              </p:cNvSpPr>
              <p:nvPr/>
            </p:nvSpPr>
            <p:spPr>
              <a:xfrm>
                <a:off x="4290397" y="2293774"/>
                <a:ext cx="1760803" cy="584775"/>
              </a:xfrm>
              <a:prstGeom prst="rect">
                <a:avLst/>
              </a:prstGeom>
              <a:blipFill>
                <a:blip r:embed="rId7"/>
                <a:stretch>
                  <a:fillRect l="-2158"/>
                </a:stretch>
              </a:blipFill>
            </p:spPr>
            <p:txBody>
              <a:bodyPr/>
              <a:lstStyle/>
              <a:p>
                <a:r>
                  <a:rPr lang="zh-TW" altLang="en-US">
                    <a:noFill/>
                  </a:rPr>
                  <a:t> </a:t>
                </a:r>
              </a:p>
            </p:txBody>
          </p:sp>
        </mc:Fallback>
      </mc:AlternateContent>
      <p:cxnSp>
        <p:nvCxnSpPr>
          <p:cNvPr id="25" name="Straight Arrow Connector 270">
            <a:extLst>
              <a:ext uri="{FF2B5EF4-FFF2-40B4-BE49-F238E27FC236}">
                <a16:creationId xmlns:a16="http://schemas.microsoft.com/office/drawing/2014/main" id="{D761841E-6310-4146-89E2-FA386B626820}"/>
              </a:ext>
            </a:extLst>
          </p:cNvPr>
          <p:cNvCxnSpPr>
            <a:cxnSpLocks/>
          </p:cNvCxnSpPr>
          <p:nvPr/>
        </p:nvCxnSpPr>
        <p:spPr>
          <a:xfrm>
            <a:off x="4163110" y="3335958"/>
            <a:ext cx="813234" cy="0"/>
          </a:xfrm>
          <a:prstGeom prst="straightConnector1">
            <a:avLst/>
          </a:prstGeom>
          <a:ln w="2857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7" name="橢圓 16">
            <a:extLst>
              <a:ext uri="{FF2B5EF4-FFF2-40B4-BE49-F238E27FC236}">
                <a16:creationId xmlns:a16="http://schemas.microsoft.com/office/drawing/2014/main" id="{76F429D0-D5D4-4044-A5BD-4304BECE598A}"/>
              </a:ext>
            </a:extLst>
          </p:cNvPr>
          <p:cNvSpPr/>
          <p:nvPr/>
        </p:nvSpPr>
        <p:spPr>
          <a:xfrm>
            <a:off x="5036381" y="3276825"/>
            <a:ext cx="125999" cy="12599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3200">
              <a:latin typeface="Times New Roman" charset="0"/>
              <a:ea typeface="Times New Roman" charset="0"/>
              <a:cs typeface="Times New Roman" charset="0"/>
            </a:endParaRPr>
          </a:p>
        </p:txBody>
      </p:sp>
      <p:sp>
        <p:nvSpPr>
          <p:cNvPr id="28" name="橢圓 4">
            <a:extLst>
              <a:ext uri="{FF2B5EF4-FFF2-40B4-BE49-F238E27FC236}">
                <a16:creationId xmlns:a16="http://schemas.microsoft.com/office/drawing/2014/main" id="{5BC488AF-7ED7-CB46-BA5F-B31C44A9B733}"/>
              </a:ext>
            </a:extLst>
          </p:cNvPr>
          <p:cNvSpPr>
            <a:spLocks noChangeAspect="1"/>
          </p:cNvSpPr>
          <p:nvPr/>
        </p:nvSpPr>
        <p:spPr>
          <a:xfrm>
            <a:off x="4520494" y="4244593"/>
            <a:ext cx="1206593" cy="1031146"/>
          </a:xfrm>
          <a:prstGeom prst="ellipse">
            <a:avLst/>
          </a:prstGeom>
          <a:noFill/>
          <a:ln w="28575">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TW" altLang="en-US" sz="320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29" name="文字方塊 19">
                <a:extLst>
                  <a:ext uri="{FF2B5EF4-FFF2-40B4-BE49-F238E27FC236}">
                    <a16:creationId xmlns:a16="http://schemas.microsoft.com/office/drawing/2014/main" id="{70E87A9E-4E85-F442-8CAD-CD37B09A36A8}"/>
                  </a:ext>
                </a:extLst>
              </p:cNvPr>
              <p:cNvSpPr txBox="1"/>
              <p:nvPr/>
            </p:nvSpPr>
            <p:spPr>
              <a:xfrm>
                <a:off x="3974006" y="5280104"/>
                <a:ext cx="2360070" cy="62889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zh-TW" sz="3200" i="1" smtClean="0">
                              <a:latin typeface="Cambria Math" panose="02040503050406030204" pitchFamily="18" charset="0"/>
                              <a:ea typeface="Times New Roman" charset="0"/>
                              <a:cs typeface="Times New Roman" charset="0"/>
                            </a:rPr>
                          </m:ctrlPr>
                        </m:sSubPr>
                        <m:e>
                          <m:r>
                            <a:rPr kumimoji="1" lang="en-US" altLang="zh-TW" sz="3200" i="1" smtClean="0">
                              <a:latin typeface="Cambria Math" charset="0"/>
                              <a:ea typeface="Times New Roman" charset="0"/>
                              <a:cs typeface="Times New Roman" charset="0"/>
                            </a:rPr>
                            <m:t>𝒜</m:t>
                          </m:r>
                          <m:r>
                            <a:rPr kumimoji="1" lang="en-US" altLang="zh-TW" sz="3200" b="0" i="1" smtClean="0">
                              <a:latin typeface="Cambria Math" panose="02040503050406030204" pitchFamily="18" charset="0"/>
                              <a:ea typeface="Times New Roman" charset="0"/>
                              <a:cs typeface="Times New Roman" charset="0"/>
                            </a:rPr>
                            <m:t>𝑡𝑡𝑟𝑖𝑏𝑢𝑡𝑒</m:t>
                          </m:r>
                        </m:e>
                        <m:sub>
                          <m:r>
                            <a:rPr lang="en-US" altLang="zh-TW" sz="3200" i="1">
                              <a:latin typeface="Cambria Math" charset="0"/>
                              <a:ea typeface="Times New Roman" charset="0"/>
                              <a:cs typeface="Times New Roman" charset="0"/>
                            </a:rPr>
                            <m:t>𝒴</m:t>
                          </m:r>
                        </m:sub>
                      </m:sSub>
                    </m:oMath>
                  </m:oMathPara>
                </a14:m>
                <a:endParaRPr kumimoji="1" lang="zh-TW" altLang="en-US" sz="3200" dirty="0">
                  <a:latin typeface="Times New Roman" charset="0"/>
                  <a:ea typeface="Times New Roman" charset="0"/>
                  <a:cs typeface="Times New Roman" charset="0"/>
                </a:endParaRPr>
              </a:p>
            </p:txBody>
          </p:sp>
        </mc:Choice>
        <mc:Fallback xmlns="">
          <p:sp>
            <p:nvSpPr>
              <p:cNvPr id="29" name="文字方塊 19">
                <a:extLst>
                  <a:ext uri="{FF2B5EF4-FFF2-40B4-BE49-F238E27FC236}">
                    <a16:creationId xmlns:a16="http://schemas.microsoft.com/office/drawing/2014/main" id="{70E87A9E-4E85-F442-8CAD-CD37B09A36A8}"/>
                  </a:ext>
                </a:extLst>
              </p:cNvPr>
              <p:cNvSpPr txBox="1">
                <a:spLocks noRot="1" noChangeAspect="1" noMove="1" noResize="1" noEditPoints="1" noAdjustHandles="1" noChangeArrowheads="1" noChangeShapeType="1" noTextEdit="1"/>
              </p:cNvSpPr>
              <p:nvPr/>
            </p:nvSpPr>
            <p:spPr>
              <a:xfrm>
                <a:off x="3974006" y="5280104"/>
                <a:ext cx="2360070" cy="628890"/>
              </a:xfrm>
              <a:prstGeom prst="rect">
                <a:avLst/>
              </a:prstGeom>
              <a:blipFill>
                <a:blip r:embed="rId8"/>
                <a:stretch>
                  <a:fillRect l="-1070" b="-14000"/>
                </a:stretch>
              </a:blipFill>
            </p:spPr>
            <p:txBody>
              <a:bodyPr/>
              <a:lstStyle/>
              <a:p>
                <a:r>
                  <a:rPr lang="zh-TW" altLang="en-US">
                    <a:noFill/>
                  </a:rPr>
                  <a:t> </a:t>
                </a:r>
              </a:p>
            </p:txBody>
          </p:sp>
        </mc:Fallback>
      </mc:AlternateContent>
      <p:cxnSp>
        <p:nvCxnSpPr>
          <p:cNvPr id="13" name="Straight Arrow Connector 18">
            <a:extLst>
              <a:ext uri="{FF2B5EF4-FFF2-40B4-BE49-F238E27FC236}">
                <a16:creationId xmlns:a16="http://schemas.microsoft.com/office/drawing/2014/main" id="{A919B771-0D63-BA4A-9393-D185D11EDA68}"/>
              </a:ext>
            </a:extLst>
          </p:cNvPr>
          <p:cNvCxnSpPr>
            <a:cxnSpLocks/>
          </p:cNvCxnSpPr>
          <p:nvPr/>
        </p:nvCxnSpPr>
        <p:spPr>
          <a:xfrm>
            <a:off x="5270500" y="3342430"/>
            <a:ext cx="989075" cy="326046"/>
          </a:xfrm>
          <a:prstGeom prst="straightConnector1">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270">
            <a:extLst>
              <a:ext uri="{FF2B5EF4-FFF2-40B4-BE49-F238E27FC236}">
                <a16:creationId xmlns:a16="http://schemas.microsoft.com/office/drawing/2014/main" id="{99258D13-D8BE-8941-8B14-A0270FA2C927}"/>
              </a:ext>
            </a:extLst>
          </p:cNvPr>
          <p:cNvCxnSpPr>
            <a:cxnSpLocks/>
          </p:cNvCxnSpPr>
          <p:nvPr/>
        </p:nvCxnSpPr>
        <p:spPr>
          <a:xfrm rot="5400000" flipV="1">
            <a:off x="3065107" y="5048055"/>
            <a:ext cx="0" cy="270000"/>
          </a:xfrm>
          <a:prstGeom prst="straightConnector1">
            <a:avLst/>
          </a:prstGeom>
          <a:ln w="28575">
            <a:solidFill>
              <a:schemeClr val="accent6"/>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3" name="群組 2">
            <a:extLst>
              <a:ext uri="{FF2B5EF4-FFF2-40B4-BE49-F238E27FC236}">
                <a16:creationId xmlns:a16="http://schemas.microsoft.com/office/drawing/2014/main" id="{AFEFEF1D-0672-B542-98A1-443AE63ECBA6}"/>
              </a:ext>
            </a:extLst>
          </p:cNvPr>
          <p:cNvGrpSpPr/>
          <p:nvPr/>
        </p:nvGrpSpPr>
        <p:grpSpPr>
          <a:xfrm>
            <a:off x="1060528" y="4268655"/>
            <a:ext cx="1828799" cy="1828800"/>
            <a:chOff x="1750996" y="4268657"/>
            <a:chExt cx="1195746" cy="1166820"/>
          </a:xfrm>
        </p:grpSpPr>
        <p:sp>
          <p:nvSpPr>
            <p:cNvPr id="34" name="Rectangle: Rounded Corners 290">
              <a:extLst>
                <a:ext uri="{FF2B5EF4-FFF2-40B4-BE49-F238E27FC236}">
                  <a16:creationId xmlns:a16="http://schemas.microsoft.com/office/drawing/2014/main" id="{C08D4C6F-6CB2-4740-9FA0-93E22966E1FF}"/>
                </a:ext>
              </a:extLst>
            </p:cNvPr>
            <p:cNvSpPr>
              <a:spLocks/>
            </p:cNvSpPr>
            <p:nvPr/>
          </p:nvSpPr>
          <p:spPr>
            <a:xfrm flipV="1">
              <a:off x="1750996" y="4268657"/>
              <a:ext cx="1195746" cy="116682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Times New Roman" charset="0"/>
                <a:ea typeface="Times New Roman" charset="0"/>
                <a:cs typeface="Times New Roman" charset="0"/>
              </a:endParaRPr>
            </a:p>
          </p:txBody>
        </p:sp>
        <p:pic>
          <p:nvPicPr>
            <p:cNvPr id="37" name="圖片 36">
              <a:extLst>
                <a:ext uri="{FF2B5EF4-FFF2-40B4-BE49-F238E27FC236}">
                  <a16:creationId xmlns:a16="http://schemas.microsoft.com/office/drawing/2014/main" id="{34C59CE3-DCAC-8744-AEDE-5889CAD7CF26}"/>
                </a:ext>
              </a:extLst>
            </p:cNvPr>
            <p:cNvPicPr>
              <a:picLocks/>
            </p:cNvPicPr>
            <p:nvPr/>
          </p:nvPicPr>
          <p:blipFill>
            <a:blip r:embed="rId9"/>
            <a:stretch>
              <a:fillRect/>
            </a:stretch>
          </p:blipFill>
          <p:spPr>
            <a:xfrm>
              <a:off x="1816403" y="4349657"/>
              <a:ext cx="1052163" cy="1026710"/>
            </a:xfrm>
            <a:prstGeom prst="rect">
              <a:avLst/>
            </a:prstGeom>
          </p:spPr>
        </p:pic>
      </p:grpSp>
      <p:cxnSp>
        <p:nvCxnSpPr>
          <p:cNvPr id="39" name="Straight Arrow Connector 270">
            <a:extLst>
              <a:ext uri="{FF2B5EF4-FFF2-40B4-BE49-F238E27FC236}">
                <a16:creationId xmlns:a16="http://schemas.microsoft.com/office/drawing/2014/main" id="{47C45762-64CF-C84D-AD89-DBC02DE18B0B}"/>
              </a:ext>
            </a:extLst>
          </p:cNvPr>
          <p:cNvCxnSpPr>
            <a:cxnSpLocks/>
            <a:stCxn id="40" idx="0"/>
          </p:cNvCxnSpPr>
          <p:nvPr/>
        </p:nvCxnSpPr>
        <p:spPr>
          <a:xfrm flipV="1">
            <a:off x="4086960" y="4923009"/>
            <a:ext cx="889384" cy="260046"/>
          </a:xfrm>
          <a:prstGeom prst="straightConnector1">
            <a:avLst/>
          </a:prstGeom>
          <a:ln w="28575">
            <a:solidFill>
              <a:schemeClr val="accent6"/>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0" name="不規則四邊形 39">
            <a:extLst>
              <a:ext uri="{FF2B5EF4-FFF2-40B4-BE49-F238E27FC236}">
                <a16:creationId xmlns:a16="http://schemas.microsoft.com/office/drawing/2014/main" id="{9B87E94F-5BF4-8640-AEB3-59FA9A475E71}"/>
              </a:ext>
            </a:extLst>
          </p:cNvPr>
          <p:cNvSpPr>
            <a:spLocks noChangeAspect="1"/>
          </p:cNvSpPr>
          <p:nvPr/>
        </p:nvSpPr>
        <p:spPr>
          <a:xfrm rot="5400000">
            <a:off x="3219120" y="4776255"/>
            <a:ext cx="922080" cy="813600"/>
          </a:xfrm>
          <a:prstGeom prst="trapezoid">
            <a:avLst>
              <a:gd name="adj" fmla="val 33972"/>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kumimoji="1" lang="zh-TW" altLang="en-US" dirty="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41" name="TextBox 85">
                <a:extLst>
                  <a:ext uri="{FF2B5EF4-FFF2-40B4-BE49-F238E27FC236}">
                    <a16:creationId xmlns:a16="http://schemas.microsoft.com/office/drawing/2014/main" id="{DFE007DF-2F72-A943-A287-D05CB5388286}"/>
                  </a:ext>
                </a:extLst>
              </p:cNvPr>
              <p:cNvSpPr txBox="1"/>
              <p:nvPr/>
            </p:nvSpPr>
            <p:spPr>
              <a:xfrm>
                <a:off x="3514923" y="5027788"/>
                <a:ext cx="330475" cy="310534"/>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en-US" altLang="zh-TW" i="1" smtClean="0">
                              <a:solidFill>
                                <a:schemeClr val="bg1"/>
                              </a:solidFill>
                              <a:latin typeface="Cambria Math" panose="02040503050406030204" pitchFamily="18" charset="0"/>
                              <a:ea typeface="Times New Roman" charset="0"/>
                              <a:cs typeface="Times New Roman" charset="0"/>
                            </a:rPr>
                          </m:ctrlPr>
                        </m:sSubSupPr>
                        <m:e>
                          <m:r>
                            <a:rPr lang="en-US" altLang="zh-TW" b="0" i="1" smtClean="0">
                              <a:solidFill>
                                <a:schemeClr val="bg1"/>
                              </a:solidFill>
                              <a:latin typeface="Cambria Math" charset="0"/>
                              <a:ea typeface="Times New Roman" charset="0"/>
                              <a:cs typeface="Times New Roman" charset="0"/>
                            </a:rPr>
                            <m:t>𝐸</m:t>
                          </m:r>
                        </m:e>
                        <m:sub>
                          <m:r>
                            <a:rPr lang="en-US" altLang="zh-TW" i="1" smtClean="0">
                              <a:solidFill>
                                <a:schemeClr val="bg1"/>
                              </a:solidFill>
                              <a:latin typeface="Cambria Math" charset="0"/>
                              <a:ea typeface="Cambria Math" charset="0"/>
                              <a:cs typeface="Cambria Math" charset="0"/>
                            </a:rPr>
                            <m:t>𝒴</m:t>
                          </m:r>
                        </m:sub>
                        <m:sup>
                          <m:r>
                            <a:rPr lang="en-US" altLang="zh-TW" b="0" i="1" smtClean="0">
                              <a:solidFill>
                                <a:schemeClr val="bg1"/>
                              </a:solidFill>
                              <a:latin typeface="Cambria Math" charset="0"/>
                              <a:ea typeface="Times New Roman" charset="0"/>
                              <a:cs typeface="Times New Roman" charset="0"/>
                            </a:rPr>
                            <m:t>𝑎</m:t>
                          </m:r>
                        </m:sup>
                      </m:sSubSup>
                    </m:oMath>
                  </m:oMathPara>
                </a14:m>
                <a:endParaRPr lang="en-US" dirty="0">
                  <a:solidFill>
                    <a:schemeClr val="tx1"/>
                  </a:solidFill>
                  <a:latin typeface="Times New Roman" charset="0"/>
                  <a:ea typeface="Times New Roman" charset="0"/>
                  <a:cs typeface="Times New Roman" charset="0"/>
                </a:endParaRPr>
              </a:p>
            </p:txBody>
          </p:sp>
        </mc:Choice>
        <mc:Fallback xmlns="">
          <p:sp>
            <p:nvSpPr>
              <p:cNvPr id="41" name="TextBox 85">
                <a:extLst>
                  <a:ext uri="{FF2B5EF4-FFF2-40B4-BE49-F238E27FC236}">
                    <a16:creationId xmlns:a16="http://schemas.microsoft.com/office/drawing/2014/main" id="{DFE007DF-2F72-A943-A287-D05CB5388286}"/>
                  </a:ext>
                </a:extLst>
              </p:cNvPr>
              <p:cNvSpPr txBox="1">
                <a:spLocks noRot="1" noChangeAspect="1" noMove="1" noResize="1" noEditPoints="1" noAdjustHandles="1" noChangeArrowheads="1" noChangeShapeType="1" noTextEdit="1"/>
              </p:cNvSpPr>
              <p:nvPr/>
            </p:nvSpPr>
            <p:spPr>
              <a:xfrm>
                <a:off x="3514923" y="5027788"/>
                <a:ext cx="330475" cy="310534"/>
              </a:xfrm>
              <a:prstGeom prst="rect">
                <a:avLst/>
              </a:prstGeom>
              <a:blipFill>
                <a:blip r:embed="rId10"/>
                <a:stretch>
                  <a:fillRect l="-11111" r="-3704" b="-16667"/>
                </a:stretch>
              </a:blipFill>
            </p:spPr>
            <p:txBody>
              <a:bodyPr/>
              <a:lstStyle/>
              <a:p>
                <a:r>
                  <a:rPr lang="zh-TW" altLang="en-US">
                    <a:noFill/>
                  </a:rPr>
                  <a:t> </a:t>
                </a:r>
              </a:p>
            </p:txBody>
          </p:sp>
        </mc:Fallback>
      </mc:AlternateContent>
      <p:sp>
        <p:nvSpPr>
          <p:cNvPr id="42" name="橢圓 7">
            <a:extLst>
              <a:ext uri="{FF2B5EF4-FFF2-40B4-BE49-F238E27FC236}">
                <a16:creationId xmlns:a16="http://schemas.microsoft.com/office/drawing/2014/main" id="{595262CE-DF7E-1045-9AFA-2517AF212133}"/>
              </a:ext>
            </a:extLst>
          </p:cNvPr>
          <p:cNvSpPr/>
          <p:nvPr/>
        </p:nvSpPr>
        <p:spPr>
          <a:xfrm>
            <a:off x="5057910" y="4869895"/>
            <a:ext cx="125999" cy="125999"/>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3200">
              <a:latin typeface="Times New Roman" charset="0"/>
              <a:ea typeface="Times New Roman" charset="0"/>
              <a:cs typeface="Times New Roman" charset="0"/>
            </a:endParaRPr>
          </a:p>
        </p:txBody>
      </p:sp>
      <p:cxnSp>
        <p:nvCxnSpPr>
          <p:cNvPr id="43" name="Straight Arrow Connector 18">
            <a:extLst>
              <a:ext uri="{FF2B5EF4-FFF2-40B4-BE49-F238E27FC236}">
                <a16:creationId xmlns:a16="http://schemas.microsoft.com/office/drawing/2014/main" id="{9CF4D34E-A881-484A-BA03-77C8AE399C27}"/>
              </a:ext>
            </a:extLst>
          </p:cNvPr>
          <p:cNvCxnSpPr>
            <a:cxnSpLocks/>
          </p:cNvCxnSpPr>
          <p:nvPr/>
        </p:nvCxnSpPr>
        <p:spPr>
          <a:xfrm flipV="1">
            <a:off x="5265475" y="3693600"/>
            <a:ext cx="994100" cy="1208157"/>
          </a:xfrm>
          <a:prstGeom prst="straightConnector1">
            <a:avLst/>
          </a:prstGeom>
          <a:ln w="28575">
            <a:solidFill>
              <a:schemeClr val="accent6"/>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44" name="圖片 43">
            <a:extLst>
              <a:ext uri="{FF2B5EF4-FFF2-40B4-BE49-F238E27FC236}">
                <a16:creationId xmlns:a16="http://schemas.microsoft.com/office/drawing/2014/main" id="{15EC0897-F6F4-E547-A5E9-AAF105EAFFEC}"/>
              </a:ext>
            </a:extLst>
          </p:cNvPr>
          <p:cNvPicPr>
            <a:picLocks noChangeAspect="1"/>
          </p:cNvPicPr>
          <p:nvPr/>
        </p:nvPicPr>
        <p:blipFill>
          <a:blip r:embed="rId11"/>
          <a:stretch>
            <a:fillRect/>
          </a:stretch>
        </p:blipFill>
        <p:spPr>
          <a:xfrm>
            <a:off x="7660800" y="2084400"/>
            <a:ext cx="1609200" cy="1609200"/>
          </a:xfrm>
          <a:prstGeom prst="rect">
            <a:avLst/>
          </a:prstGeom>
        </p:spPr>
      </p:pic>
      <mc:AlternateContent xmlns:mc="http://schemas.openxmlformats.org/markup-compatibility/2006" xmlns:a14="http://schemas.microsoft.com/office/drawing/2010/main">
        <mc:Choice Requires="a14">
          <p:sp>
            <p:nvSpPr>
              <p:cNvPr id="45" name="文字方塊 19">
                <a:extLst>
                  <a:ext uri="{FF2B5EF4-FFF2-40B4-BE49-F238E27FC236}">
                    <a16:creationId xmlns:a16="http://schemas.microsoft.com/office/drawing/2014/main" id="{6905BB86-7F78-5342-8CCE-3752D6FCF1B5}"/>
                  </a:ext>
                </a:extLst>
              </p:cNvPr>
              <p:cNvSpPr txBox="1"/>
              <p:nvPr/>
            </p:nvSpPr>
            <p:spPr>
              <a:xfrm>
                <a:off x="11080800" y="3254400"/>
                <a:ext cx="60324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zh-TW" altLang="en-US" sz="3200" i="1" smtClean="0">
                          <a:latin typeface="Cambria Math" charset="0"/>
                          <a:ea typeface="Times New Roman" charset="0"/>
                          <a:cs typeface="Times New Roman" charset="0"/>
                        </a:rPr>
                        <m:t>𝒴</m:t>
                      </m:r>
                    </m:oMath>
                  </m:oMathPara>
                </a14:m>
                <a:endParaRPr kumimoji="1" lang="zh-TW" altLang="en-US" sz="3200" i="1" dirty="0">
                  <a:latin typeface="Times New Roman" charset="0"/>
                  <a:ea typeface="Times New Roman" charset="0"/>
                  <a:cs typeface="Times New Roman" charset="0"/>
                </a:endParaRPr>
              </a:p>
            </p:txBody>
          </p:sp>
        </mc:Choice>
        <mc:Fallback xmlns="">
          <p:sp>
            <p:nvSpPr>
              <p:cNvPr id="45" name="文字方塊 19">
                <a:extLst>
                  <a:ext uri="{FF2B5EF4-FFF2-40B4-BE49-F238E27FC236}">
                    <a16:creationId xmlns:a16="http://schemas.microsoft.com/office/drawing/2014/main" id="{6905BB86-7F78-5342-8CCE-3752D6FCF1B5}"/>
                  </a:ext>
                </a:extLst>
              </p:cNvPr>
              <p:cNvSpPr txBox="1">
                <a:spLocks noRot="1" noChangeAspect="1" noMove="1" noResize="1" noEditPoints="1" noAdjustHandles="1" noChangeArrowheads="1" noChangeShapeType="1" noTextEdit="1"/>
              </p:cNvSpPr>
              <p:nvPr/>
            </p:nvSpPr>
            <p:spPr>
              <a:xfrm>
                <a:off x="11080800" y="3254400"/>
                <a:ext cx="603242" cy="584775"/>
              </a:xfrm>
              <a:prstGeom prst="rect">
                <a:avLst/>
              </a:prstGeom>
              <a:blipFill>
                <a:blip r:embed="rId12"/>
                <a:stretch>
                  <a:fillRect l="-6250" r="-4167" b="-21277"/>
                </a:stretch>
              </a:blipFill>
            </p:spPr>
            <p:txBody>
              <a:bodyPr/>
              <a:lstStyle/>
              <a:p>
                <a:r>
                  <a:rPr lang="zh-TW" altLang="en-US">
                    <a:noFill/>
                  </a:rPr>
                  <a:t> </a:t>
                </a:r>
              </a:p>
            </p:txBody>
          </p:sp>
        </mc:Fallback>
      </mc:AlternateContent>
      <p:sp>
        <p:nvSpPr>
          <p:cNvPr id="32" name="Rectangle: Rounded Corners 290">
            <a:extLst>
              <a:ext uri="{FF2B5EF4-FFF2-40B4-BE49-F238E27FC236}">
                <a16:creationId xmlns:a16="http://schemas.microsoft.com/office/drawing/2014/main" id="{46E3466A-7BAF-7041-93EE-84FA6C107D71}"/>
              </a:ext>
            </a:extLst>
          </p:cNvPr>
          <p:cNvSpPr>
            <a:spLocks noChangeAspect="1"/>
          </p:cNvSpPr>
          <p:nvPr/>
        </p:nvSpPr>
        <p:spPr>
          <a:xfrm flipV="1">
            <a:off x="1050591" y="2429481"/>
            <a:ext cx="1827613" cy="182761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Times New Roman" charset="0"/>
              <a:ea typeface="Times New Roman" charset="0"/>
              <a:cs typeface="Times New Roman" charset="0"/>
            </a:endParaRPr>
          </a:p>
        </p:txBody>
      </p:sp>
      <p:cxnSp>
        <p:nvCxnSpPr>
          <p:cNvPr id="33" name="Straight Arrow Connector 270">
            <a:extLst>
              <a:ext uri="{FF2B5EF4-FFF2-40B4-BE49-F238E27FC236}">
                <a16:creationId xmlns:a16="http://schemas.microsoft.com/office/drawing/2014/main" id="{3431C6D5-5458-B54D-935D-56B09FEE6797}"/>
              </a:ext>
            </a:extLst>
          </p:cNvPr>
          <p:cNvCxnSpPr>
            <a:cxnSpLocks/>
          </p:cNvCxnSpPr>
          <p:nvPr/>
        </p:nvCxnSpPr>
        <p:spPr>
          <a:xfrm rot="5400000" flipV="1">
            <a:off x="3065107" y="3208287"/>
            <a:ext cx="0" cy="270000"/>
          </a:xfrm>
          <a:prstGeom prst="straightConnector1">
            <a:avLst/>
          </a:prstGeom>
          <a:ln w="2857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5" name="不規則四邊形 34">
            <a:extLst>
              <a:ext uri="{FF2B5EF4-FFF2-40B4-BE49-F238E27FC236}">
                <a16:creationId xmlns:a16="http://schemas.microsoft.com/office/drawing/2014/main" id="{40BF4AD3-5B26-9B4F-AA47-D3BF8AC66A5D}"/>
              </a:ext>
            </a:extLst>
          </p:cNvPr>
          <p:cNvSpPr>
            <a:spLocks noChangeAspect="1"/>
          </p:cNvSpPr>
          <p:nvPr/>
        </p:nvSpPr>
        <p:spPr>
          <a:xfrm rot="5400000">
            <a:off x="3203906" y="2935129"/>
            <a:ext cx="925159" cy="816317"/>
          </a:xfrm>
          <a:prstGeom prst="trapezoid">
            <a:avLst>
              <a:gd name="adj" fmla="val 21062"/>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38" name="TextBox 85">
                <a:extLst>
                  <a:ext uri="{FF2B5EF4-FFF2-40B4-BE49-F238E27FC236}">
                    <a16:creationId xmlns:a16="http://schemas.microsoft.com/office/drawing/2014/main" id="{5EE5D1C9-EF66-B840-8358-2BE4682F382F}"/>
                  </a:ext>
                </a:extLst>
              </p:cNvPr>
              <p:cNvSpPr txBox="1"/>
              <p:nvPr/>
            </p:nvSpPr>
            <p:spPr>
              <a:xfrm>
                <a:off x="3494708" y="3204788"/>
                <a:ext cx="343556" cy="276999"/>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en-US" altLang="zh-TW" i="1" smtClean="0">
                              <a:solidFill>
                                <a:schemeClr val="bg1"/>
                              </a:solidFill>
                              <a:latin typeface="Cambria Math" panose="02040503050406030204" pitchFamily="18" charset="0"/>
                              <a:ea typeface="Times New Roman" charset="0"/>
                              <a:cs typeface="Times New Roman" charset="0"/>
                            </a:rPr>
                          </m:ctrlPr>
                        </m:sSubSupPr>
                        <m:e>
                          <m:r>
                            <a:rPr lang="en-US" altLang="zh-TW" b="0" i="1" smtClean="0">
                              <a:solidFill>
                                <a:schemeClr val="bg1"/>
                              </a:solidFill>
                              <a:latin typeface="Cambria Math" charset="0"/>
                              <a:ea typeface="Times New Roman" charset="0"/>
                              <a:cs typeface="Times New Roman" charset="0"/>
                            </a:rPr>
                            <m:t>𝐸</m:t>
                          </m:r>
                        </m:e>
                        <m:sub>
                          <m:r>
                            <a:rPr lang="en-US" altLang="zh-TW" i="1" smtClean="0">
                              <a:solidFill>
                                <a:schemeClr val="bg1"/>
                              </a:solidFill>
                              <a:latin typeface="Cambria Math" charset="0"/>
                              <a:ea typeface="Times New Roman" charset="0"/>
                              <a:cs typeface="Times New Roman" charset="0"/>
                            </a:rPr>
                            <m:t>𝒳</m:t>
                          </m:r>
                        </m:sub>
                        <m:sup>
                          <m:r>
                            <a:rPr lang="en-US" altLang="zh-TW" b="0" i="1" smtClean="0">
                              <a:solidFill>
                                <a:schemeClr val="bg1"/>
                              </a:solidFill>
                              <a:latin typeface="Cambria Math" charset="0"/>
                              <a:ea typeface="Times New Roman" charset="0"/>
                              <a:cs typeface="Times New Roman" charset="0"/>
                            </a:rPr>
                            <m:t>𝑐</m:t>
                          </m:r>
                        </m:sup>
                      </m:sSubSup>
                    </m:oMath>
                  </m:oMathPara>
                </a14:m>
                <a:endParaRPr lang="en-US" dirty="0">
                  <a:solidFill>
                    <a:schemeClr val="tx1"/>
                  </a:solidFill>
                  <a:latin typeface="Times New Roman" charset="0"/>
                  <a:ea typeface="Times New Roman" charset="0"/>
                  <a:cs typeface="Times New Roman" charset="0"/>
                </a:endParaRPr>
              </a:p>
            </p:txBody>
          </p:sp>
        </mc:Choice>
        <mc:Fallback xmlns="">
          <p:sp>
            <p:nvSpPr>
              <p:cNvPr id="38" name="TextBox 85">
                <a:extLst>
                  <a:ext uri="{FF2B5EF4-FFF2-40B4-BE49-F238E27FC236}">
                    <a16:creationId xmlns:a16="http://schemas.microsoft.com/office/drawing/2014/main" id="{5EE5D1C9-EF66-B840-8358-2BE4682F382F}"/>
                  </a:ext>
                </a:extLst>
              </p:cNvPr>
              <p:cNvSpPr txBox="1">
                <a:spLocks noRot="1" noChangeAspect="1" noMove="1" noResize="1" noEditPoints="1" noAdjustHandles="1" noChangeArrowheads="1" noChangeShapeType="1" noTextEdit="1"/>
              </p:cNvSpPr>
              <p:nvPr/>
            </p:nvSpPr>
            <p:spPr>
              <a:xfrm>
                <a:off x="3494708" y="3204788"/>
                <a:ext cx="343556" cy="276999"/>
              </a:xfrm>
              <a:prstGeom prst="rect">
                <a:avLst/>
              </a:prstGeom>
              <a:blipFill>
                <a:blip r:embed="rId13"/>
                <a:stretch>
                  <a:fillRect l="-10714" r="-3571" b="-18182"/>
                </a:stretch>
              </a:blipFill>
            </p:spPr>
            <p:txBody>
              <a:bodyPr/>
              <a:lstStyle/>
              <a:p>
                <a:r>
                  <a:rPr lang="zh-TW" altLang="en-US">
                    <a:noFill/>
                  </a:rPr>
                  <a:t> </a:t>
                </a:r>
              </a:p>
            </p:txBody>
          </p:sp>
        </mc:Fallback>
      </mc:AlternateContent>
      <p:pic>
        <p:nvPicPr>
          <p:cNvPr id="46" name="圖片 45">
            <a:extLst>
              <a:ext uri="{FF2B5EF4-FFF2-40B4-BE49-F238E27FC236}">
                <a16:creationId xmlns:a16="http://schemas.microsoft.com/office/drawing/2014/main" id="{6B226B52-76E3-5048-A857-290E449F592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52940" y="2540619"/>
            <a:ext cx="1605336" cy="1605336"/>
          </a:xfrm>
          <a:prstGeom prst="rect">
            <a:avLst/>
          </a:prstGeom>
          <a:ln w="3175">
            <a:noFill/>
          </a:ln>
        </p:spPr>
      </p:pic>
      <mc:AlternateContent xmlns:mc="http://schemas.openxmlformats.org/markup-compatibility/2006" xmlns:a14="http://schemas.microsoft.com/office/drawing/2010/main">
        <mc:Choice Requires="a14">
          <p:sp>
            <p:nvSpPr>
              <p:cNvPr id="47" name="文字方塊 19">
                <a:extLst>
                  <a:ext uri="{FF2B5EF4-FFF2-40B4-BE49-F238E27FC236}">
                    <a16:creationId xmlns:a16="http://schemas.microsoft.com/office/drawing/2014/main" id="{F84388B4-2355-7642-8F82-89039E6A598E}"/>
                  </a:ext>
                </a:extLst>
              </p:cNvPr>
              <p:cNvSpPr txBox="1"/>
              <p:nvPr/>
            </p:nvSpPr>
            <p:spPr>
              <a:xfrm>
                <a:off x="378081" y="3040288"/>
                <a:ext cx="639919"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zh-TW" altLang="en-US" sz="3200" i="1" smtClean="0">
                          <a:latin typeface="Cambria Math" charset="0"/>
                          <a:ea typeface="Times New Roman" charset="0"/>
                          <a:cs typeface="Times New Roman" charset="0"/>
                        </a:rPr>
                        <m:t>𝒳</m:t>
                      </m:r>
                    </m:oMath>
                  </m:oMathPara>
                </a14:m>
                <a:endParaRPr kumimoji="1" lang="zh-TW" altLang="en-US" sz="3200" i="1" dirty="0">
                  <a:latin typeface="Times New Roman" charset="0"/>
                  <a:ea typeface="Times New Roman" charset="0"/>
                  <a:cs typeface="Times New Roman" charset="0"/>
                </a:endParaRPr>
              </a:p>
            </p:txBody>
          </p:sp>
        </mc:Choice>
        <mc:Fallback xmlns="">
          <p:sp>
            <p:nvSpPr>
              <p:cNvPr id="47" name="文字方塊 19">
                <a:extLst>
                  <a:ext uri="{FF2B5EF4-FFF2-40B4-BE49-F238E27FC236}">
                    <a16:creationId xmlns:a16="http://schemas.microsoft.com/office/drawing/2014/main" id="{F84388B4-2355-7642-8F82-89039E6A598E}"/>
                  </a:ext>
                </a:extLst>
              </p:cNvPr>
              <p:cNvSpPr txBox="1">
                <a:spLocks noRot="1" noChangeAspect="1" noMove="1" noResize="1" noEditPoints="1" noAdjustHandles="1" noChangeArrowheads="1" noChangeShapeType="1" noTextEdit="1"/>
              </p:cNvSpPr>
              <p:nvPr/>
            </p:nvSpPr>
            <p:spPr>
              <a:xfrm>
                <a:off x="378081" y="3040288"/>
                <a:ext cx="639919" cy="584775"/>
              </a:xfrm>
              <a:prstGeom prst="rect">
                <a:avLst/>
              </a:prstGeom>
              <a:blipFill>
                <a:blip r:embed="rId7"/>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50088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2" grpId="0" animBg="1"/>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9485</TotalTime>
  <Words>1807</Words>
  <Application>Microsoft Macintosh PowerPoint</Application>
  <PresentationFormat>寬螢幕</PresentationFormat>
  <Paragraphs>357</Paragraphs>
  <Slides>22</Slides>
  <Notes>22</Notes>
  <HiddenSlides>0</HiddenSlides>
  <MMClips>1</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22</vt:i4>
      </vt:variant>
    </vt:vector>
  </HeadingPairs>
  <TitlesOfParts>
    <vt:vector size="29" baseType="lpstr">
      <vt:lpstr>新細明體</vt:lpstr>
      <vt:lpstr>Arial</vt:lpstr>
      <vt:lpstr>Calibri</vt:lpstr>
      <vt:lpstr>Calibri Light</vt:lpstr>
      <vt:lpstr>Cambria Math</vt:lpstr>
      <vt:lpstr>Times New Roman</vt:lpstr>
      <vt:lpstr>Office 佈景主題</vt:lpstr>
      <vt:lpstr>Diverse Image-to-Image Translation via Disentangled Representations </vt:lpstr>
      <vt:lpstr>Image-to-Image Translation</vt:lpstr>
      <vt:lpstr>Challenges</vt:lpstr>
      <vt:lpstr>Related Work</vt:lpstr>
      <vt:lpstr>Related Work</vt:lpstr>
      <vt:lpstr>Related Work</vt:lpstr>
      <vt:lpstr>Disentangled Representation I2I (DRIT)</vt:lpstr>
      <vt:lpstr>Multimodal Mapping</vt:lpstr>
      <vt:lpstr>Multimodal Mapping</vt:lpstr>
      <vt:lpstr>Training with Unpaired Data</vt:lpstr>
      <vt:lpstr>Content Discriminator</vt:lpstr>
      <vt:lpstr>Randomly Sampled Translation: Shape Preserved</vt:lpstr>
      <vt:lpstr>Randomly Sampled Translation: Shape Variation</vt:lpstr>
      <vt:lpstr>Example-guided Translation: Inter-Domain</vt:lpstr>
      <vt:lpstr>Example-guided Translation: Intra-Domain</vt:lpstr>
      <vt:lpstr>Visual Comparison</vt:lpstr>
      <vt:lpstr>Realism: User Study</vt:lpstr>
      <vt:lpstr>Diversity</vt:lpstr>
      <vt:lpstr>Without Content Discriminator</vt:lpstr>
      <vt:lpstr>Concurrent Work</vt:lpstr>
      <vt:lpstr>Conclusion</vt:lpstr>
      <vt:lpstr>PowerPoint 簡報</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Diverse Image-to-Image Translation via Disentangled Representations </dc:title>
  <dc:creator>號男 問</dc:creator>
  <cp:lastModifiedBy>號男 問</cp:lastModifiedBy>
  <cp:revision>136</cp:revision>
  <dcterms:created xsi:type="dcterms:W3CDTF">2018-08-10T01:09:42Z</dcterms:created>
  <dcterms:modified xsi:type="dcterms:W3CDTF">2018-09-08T20:30:25Z</dcterms:modified>
</cp:coreProperties>
</file>