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7"/>
  </p:notesMasterIdLst>
  <p:sldIdLst>
    <p:sldId id="257" r:id="rId2"/>
    <p:sldId id="258" r:id="rId3"/>
    <p:sldId id="402" r:id="rId4"/>
    <p:sldId id="374" r:id="rId5"/>
    <p:sldId id="379" r:id="rId6"/>
    <p:sldId id="380" r:id="rId7"/>
    <p:sldId id="381" r:id="rId8"/>
    <p:sldId id="382" r:id="rId9"/>
    <p:sldId id="307" r:id="rId10"/>
    <p:sldId id="376" r:id="rId11"/>
    <p:sldId id="378" r:id="rId12"/>
    <p:sldId id="308" r:id="rId13"/>
    <p:sldId id="314" r:id="rId14"/>
    <p:sldId id="315" r:id="rId15"/>
    <p:sldId id="377" r:id="rId16"/>
    <p:sldId id="349" r:id="rId17"/>
    <p:sldId id="316" r:id="rId18"/>
    <p:sldId id="319" r:id="rId19"/>
    <p:sldId id="350" r:id="rId20"/>
    <p:sldId id="320" r:id="rId21"/>
    <p:sldId id="383" r:id="rId22"/>
    <p:sldId id="397" r:id="rId23"/>
    <p:sldId id="398" r:id="rId24"/>
    <p:sldId id="399" r:id="rId25"/>
    <p:sldId id="400" r:id="rId26"/>
    <p:sldId id="305" r:id="rId27"/>
    <p:sldId id="279" r:id="rId28"/>
    <p:sldId id="270" r:id="rId29"/>
    <p:sldId id="322" r:id="rId30"/>
    <p:sldId id="275" r:id="rId31"/>
    <p:sldId id="273" r:id="rId32"/>
    <p:sldId id="304" r:id="rId33"/>
    <p:sldId id="276" r:id="rId34"/>
    <p:sldId id="277" r:id="rId35"/>
    <p:sldId id="278" r:id="rId36"/>
    <p:sldId id="302" r:id="rId37"/>
    <p:sldId id="303" r:id="rId38"/>
    <p:sldId id="384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85" r:id="rId59"/>
    <p:sldId id="386" r:id="rId60"/>
    <p:sldId id="387" r:id="rId61"/>
    <p:sldId id="388" r:id="rId62"/>
    <p:sldId id="389" r:id="rId63"/>
    <p:sldId id="390" r:id="rId64"/>
    <p:sldId id="372" r:id="rId65"/>
    <p:sldId id="347" r:id="rId66"/>
    <p:sldId id="351" r:id="rId67"/>
    <p:sldId id="395" r:id="rId68"/>
    <p:sldId id="401" r:id="rId69"/>
    <p:sldId id="352" r:id="rId70"/>
    <p:sldId id="391" r:id="rId71"/>
    <p:sldId id="394" r:id="rId72"/>
    <p:sldId id="392" r:id="rId73"/>
    <p:sldId id="393" r:id="rId74"/>
    <p:sldId id="346" r:id="rId75"/>
    <p:sldId id="345" r:id="rId7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1" autoAdjust="0"/>
    <p:restoredTop sz="91241" autoAdjust="0"/>
  </p:normalViewPr>
  <p:slideViewPr>
    <p:cSldViewPr snapToGrid="0">
      <p:cViewPr>
        <p:scale>
          <a:sx n="150" d="100"/>
          <a:sy n="150" d="100"/>
        </p:scale>
        <p:origin x="-232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4844712"/>
        <c:axId val="1903366760"/>
      </c:barChart>
      <c:catAx>
        <c:axId val="19248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903366760"/>
        <c:crosses val="autoZero"/>
        <c:auto val="0"/>
        <c:lblAlgn val="ctr"/>
        <c:lblOffset val="100"/>
        <c:noMultiLvlLbl val="0"/>
      </c:catAx>
      <c:valAx>
        <c:axId val="190336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484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5383192"/>
        <c:axId val="1871404184"/>
      </c:barChart>
      <c:catAx>
        <c:axId val="192538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871404184"/>
        <c:crosses val="autoZero"/>
        <c:auto val="0"/>
        <c:lblAlgn val="ctr"/>
        <c:lblOffset val="100"/>
        <c:noMultiLvlLbl val="0"/>
      </c:catAx>
      <c:valAx>
        <c:axId val="187140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5383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1926952"/>
        <c:axId val="1925927192"/>
      </c:barChart>
      <c:catAx>
        <c:axId val="190192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925927192"/>
        <c:crosses val="autoZero"/>
        <c:auto val="0"/>
        <c:lblAlgn val="ctr"/>
        <c:lblOffset val="100"/>
        <c:noMultiLvlLbl val="0"/>
      </c:catAx>
      <c:valAx>
        <c:axId val="192592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1926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8812712"/>
        <c:axId val="1922952824"/>
      </c:barChart>
      <c:catAx>
        <c:axId val="1928812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922952824"/>
        <c:crosses val="autoZero"/>
        <c:auto val="0"/>
        <c:lblAlgn val="ctr"/>
        <c:lblOffset val="100"/>
        <c:noMultiLvlLbl val="0"/>
      </c:catAx>
      <c:valAx>
        <c:axId val="1922952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1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6848328"/>
        <c:axId val="2146852072"/>
      </c:barChart>
      <c:catAx>
        <c:axId val="214684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2146852072"/>
        <c:crosses val="autoZero"/>
        <c:auto val="0"/>
        <c:lblAlgn val="ctr"/>
        <c:lblOffset val="100"/>
        <c:noMultiLvlLbl val="0"/>
      </c:catAx>
      <c:valAx>
        <c:axId val="2146852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84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3290088"/>
        <c:axId val="-2138711672"/>
      </c:barChart>
      <c:catAx>
        <c:axId val="214329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-2138711672"/>
        <c:crosses val="autoZero"/>
        <c:auto val="0"/>
        <c:lblAlgn val="ctr"/>
        <c:lblOffset val="100"/>
        <c:noMultiLvlLbl val="0"/>
      </c:catAx>
      <c:valAx>
        <c:axId val="-213871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29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8682312"/>
        <c:axId val="-2138678616"/>
      </c:barChart>
      <c:catAx>
        <c:axId val="-2138682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-2138678616"/>
        <c:crosses val="autoZero"/>
        <c:auto val="0"/>
        <c:lblAlgn val="ctr"/>
        <c:lblOffset val="100"/>
        <c:noMultiLvlLbl val="0"/>
      </c:catAx>
      <c:valAx>
        <c:axId val="-213867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8682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6926408"/>
        <c:axId val="2142470936"/>
      </c:barChart>
      <c:catAx>
        <c:axId val="214692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2142470936"/>
        <c:crosses val="autoZero"/>
        <c:auto val="0"/>
        <c:lblAlgn val="ctr"/>
        <c:lblOffset val="100"/>
        <c:noMultiLvlLbl val="0"/>
      </c:catAx>
      <c:valAx>
        <c:axId val="2142470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26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DD7C-7617-46B2-81C8-CABF759B539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0A2A8-D622-41F9-8367-1EAEADA6C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16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0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51A918-FA3C-7C45-B53C-CD399E2E5837}" type="slidenum">
              <a:rPr lang="en-US"/>
              <a:pPr/>
              <a:t>10</a:t>
            </a:fld>
            <a:endParaRPr lang="en-US"/>
          </a:p>
        </p:txBody>
      </p:sp>
      <p:sp>
        <p:nvSpPr>
          <p:cNvPr id="198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8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51A918-FA3C-7C45-B53C-CD399E2E5837}" type="slidenum">
              <a:rPr lang="en-US"/>
              <a:pPr/>
              <a:t>11</a:t>
            </a:fld>
            <a:endParaRPr lang="en-US"/>
          </a:p>
        </p:txBody>
      </p:sp>
      <p:sp>
        <p:nvSpPr>
          <p:cNvPr id="198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8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Caltech</a:t>
            </a:r>
            <a:r>
              <a:rPr lang="en-US" baseline="0" dirty="0" smtClean="0"/>
              <a:t> 256 : </a:t>
            </a:r>
            <a:r>
              <a:rPr lang="en-US" dirty="0" smtClean="0">
                <a:effectLst/>
              </a:rPr>
              <a:t>256 categories (16)</a:t>
            </a:r>
          </a:p>
          <a:p>
            <a:r>
              <a:rPr lang="en-US" dirty="0" err="1" smtClean="0">
                <a:effectLst/>
              </a:rPr>
              <a:t>ImageNet</a:t>
            </a:r>
            <a:r>
              <a:rPr lang="en-US" dirty="0" smtClean="0">
                <a:effectLst/>
              </a:rPr>
              <a:t>: </a:t>
            </a:r>
            <a:r>
              <a:rPr lang="en-US" dirty="0" smtClean="0"/>
              <a:t>22000 categories (148)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4D06F-5D1C-4F9C-821B-7335732D64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9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Caltech</a:t>
            </a:r>
            <a:r>
              <a:rPr lang="en-US" baseline="0" dirty="0" smtClean="0"/>
              <a:t> 256 : </a:t>
            </a:r>
            <a:r>
              <a:rPr lang="en-US" dirty="0" smtClean="0">
                <a:effectLst/>
              </a:rPr>
              <a:t>30607 images (173)</a:t>
            </a:r>
          </a:p>
          <a:p>
            <a:r>
              <a:rPr lang="en-US" dirty="0" err="1" smtClean="0">
                <a:effectLst/>
              </a:rPr>
              <a:t>ImageNet</a:t>
            </a:r>
            <a:r>
              <a:rPr lang="en-US" dirty="0" smtClean="0">
                <a:effectLst/>
              </a:rPr>
              <a:t>: </a:t>
            </a:r>
            <a:r>
              <a:rPr lang="en-US" dirty="0" smtClean="0"/>
              <a:t>14,197,122 images (3741)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4D06F-5D1C-4F9C-821B-7335732D64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4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Cow (green), dog (purple), horse (pink),</a:t>
            </a:r>
            <a:r>
              <a:rPr lang="en-US" baseline="0" dirty="0" smtClean="0"/>
              <a:t> sheep (brown)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4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A2A8-D622-41F9-8367-1EAEADA6C2B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5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86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0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7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6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0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3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CE827-C78D-41FD-AF1A-13FB2D1CE7D5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933A2-E37D-4C11-927E-3EA164AF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5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hyperlink" Target="http://setosa.io/ev/image-kernels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hyperlink" Target="http://setosa.io/ev/image-kernels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.wdp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685800" y="423074"/>
            <a:ext cx="7772400" cy="2408802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ctr"/>
            <a:r>
              <a:rPr lang="en" sz="4800" dirty="0"/>
              <a:t>Convolutional </a:t>
            </a:r>
            <a:r>
              <a:rPr lang="en-US" sz="4800" dirty="0" smtClean="0"/>
              <a:t>Neural </a:t>
            </a:r>
            <a:r>
              <a:rPr lang="en" sz="4800" dirty="0" smtClean="0"/>
              <a:t>Networks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(CNNs)</a:t>
            </a:r>
            <a:endParaRPr lang="en" sz="4800" dirty="0"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143000" y="2968628"/>
            <a:ext cx="6858000" cy="1241822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algn="ctr"/>
            <a:r>
              <a:rPr lang="en" b="1" dirty="0"/>
              <a:t>Michael </a:t>
            </a:r>
            <a:r>
              <a:rPr lang="en" b="1" dirty="0" smtClean="0"/>
              <a:t>Cogswell</a:t>
            </a:r>
            <a:endParaRPr lang="en" b="1" dirty="0"/>
          </a:p>
          <a:p>
            <a:pPr algn="ctr"/>
            <a:r>
              <a:rPr lang="en" dirty="0" smtClean="0"/>
              <a:t>Machine Learning and Perception Lab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2283329" y="4531937"/>
            <a:ext cx="459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Slides: Myself, Larry </a:t>
            </a:r>
            <a:r>
              <a:rPr lang="en-US" dirty="0" err="1" smtClean="0"/>
              <a:t>Zitnick</a:t>
            </a:r>
            <a:r>
              <a:rPr lang="en-US" dirty="0" smtClean="0"/>
              <a:t>, Devi Parikh,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9685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280960" y="777682"/>
            <a:ext cx="4976640" cy="7776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2321230"/>
            <a:ext cx="3110400" cy="176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80" y="2298546"/>
            <a:ext cx="3110400" cy="18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525120" y="2943375"/>
            <a:ext cx="829440" cy="9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*       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024445" y="2709115"/>
            <a:ext cx="1036800" cy="75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</a:t>
            </a:r>
            <a:r>
              <a:rPr lang="en-US" dirty="0">
                <a:latin typeface="FreeSans" charset="0"/>
              </a:rPr>
              <a:t>1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</a:t>
            </a:r>
            <a:r>
              <a:rPr lang="en-US" dirty="0">
                <a:latin typeface="FreeSans" charset="0"/>
              </a:rPr>
              <a:t>1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0  1</a:t>
            </a:r>
            <a:endParaRPr lang="en-US" dirty="0">
              <a:latin typeface="FreeSans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244160" y="2476765"/>
            <a:ext cx="414720" cy="311073"/>
          </a:xfrm>
          <a:prstGeom prst="rect">
            <a:avLst/>
          </a:prstGeom>
          <a:solidFill>
            <a:srgbClr val="808080"/>
          </a:solidFill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1277281" y="2476765"/>
            <a:ext cx="123840" cy="311073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1506240" y="2476765"/>
            <a:ext cx="123840" cy="31107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1658880" y="2476765"/>
            <a:ext cx="5184000" cy="311073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1658880" y="2787838"/>
            <a:ext cx="5184000" cy="1081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124960" y="2821322"/>
            <a:ext cx="829440" cy="9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=        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3939840" y="2787839"/>
            <a:ext cx="1440" cy="777682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5027760" y="2787839"/>
            <a:ext cx="1440" cy="777682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3939840" y="3557959"/>
            <a:ext cx="207360" cy="108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4800240" y="3557959"/>
            <a:ext cx="207360" cy="108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4800240" y="2798639"/>
            <a:ext cx="207360" cy="108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3941280" y="2798639"/>
            <a:ext cx="207360" cy="108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5800" y="171449"/>
            <a:ext cx="7772400" cy="6695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Convolutions / Linear Filters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66794" y="4710735"/>
            <a:ext cx="3393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480060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hlinkClick r:id="rId5"/>
              </a:rPr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926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280960" y="777682"/>
            <a:ext cx="4976640" cy="7776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2321230"/>
            <a:ext cx="3110400" cy="176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80" y="2298546"/>
            <a:ext cx="3110400" cy="18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525120" y="2943375"/>
            <a:ext cx="829440" cy="9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*       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024445" y="2709115"/>
            <a:ext cx="1036800" cy="75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</a:t>
            </a:r>
            <a:r>
              <a:rPr lang="en-US" dirty="0">
                <a:latin typeface="FreeSans" charset="0"/>
              </a:rPr>
              <a:t>1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</a:t>
            </a:r>
            <a:r>
              <a:rPr lang="en-US" dirty="0">
                <a:latin typeface="FreeSans" charset="0"/>
              </a:rPr>
              <a:t>1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FreeSans" charset="0"/>
              </a:rPr>
              <a:t>-1 </a:t>
            </a:r>
            <a:r>
              <a:rPr lang="en-US" dirty="0" smtClean="0">
                <a:latin typeface="FreeSans" charset="0"/>
              </a:rPr>
              <a:t> 0  1</a:t>
            </a:r>
            <a:endParaRPr lang="en-US" dirty="0">
              <a:latin typeface="FreeSans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244160" y="2476765"/>
            <a:ext cx="414720" cy="311073"/>
          </a:xfrm>
          <a:prstGeom prst="rect">
            <a:avLst/>
          </a:prstGeom>
          <a:solidFill>
            <a:srgbClr val="808080"/>
          </a:solidFill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1277281" y="2476765"/>
            <a:ext cx="123840" cy="311073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1506240" y="2476765"/>
            <a:ext cx="123840" cy="31107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1658880" y="2476765"/>
            <a:ext cx="5184000" cy="311073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1658880" y="2787838"/>
            <a:ext cx="5184000" cy="1081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124960" y="2821322"/>
            <a:ext cx="829440" cy="9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=        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3939840" y="2787839"/>
            <a:ext cx="1440" cy="777682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5027760" y="2787839"/>
            <a:ext cx="1440" cy="777682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3939840" y="3557959"/>
            <a:ext cx="207360" cy="108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4800240" y="3557959"/>
            <a:ext cx="207360" cy="108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4800240" y="2798639"/>
            <a:ext cx="207360" cy="108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3941280" y="2798639"/>
            <a:ext cx="207360" cy="108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5800" y="171449"/>
            <a:ext cx="7772400" cy="6695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/>
              <a:t>Convolutions / Linear Filters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66794" y="4710735"/>
            <a:ext cx="3393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480060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099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2" y="1331645"/>
            <a:ext cx="6672852" cy="33386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55319" y="1575640"/>
            <a:ext cx="1352706" cy="2998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Hand </a:t>
            </a:r>
            <a:r>
              <a:rPr lang="en-US" sz="3600" dirty="0"/>
              <a:t>Engineered Features</a:t>
            </a:r>
          </a:p>
        </p:txBody>
      </p:sp>
    </p:spTree>
    <p:extLst>
      <p:ext uri="{BB962C8B-B14F-4D97-AF65-F5344CB8AC3E}">
        <p14:creationId xmlns:p14="http://schemas.microsoft.com/office/powerpoint/2010/main" val="42438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Hand Engineered Features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6" t="7358" b="7591"/>
          <a:stretch/>
        </p:blipFill>
        <p:spPr>
          <a:xfrm>
            <a:off x="1062250" y="1268017"/>
            <a:ext cx="6687711" cy="34022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55319" y="1575640"/>
            <a:ext cx="1352706" cy="2998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0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88212" y="1116270"/>
            <a:ext cx="6672852" cy="3338652"/>
            <a:chOff x="1088212" y="1775526"/>
            <a:chExt cx="6672852" cy="44515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12" y="1775526"/>
              <a:ext cx="6672852" cy="445153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374678" y="2096931"/>
              <a:ext cx="1333347" cy="4005509"/>
              <a:chOff x="5211036" y="1391710"/>
              <a:chExt cx="1333347" cy="400550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211037" y="4063873"/>
                <a:ext cx="1333346" cy="1333346"/>
                <a:chOff x="5211037" y="4063873"/>
                <a:chExt cx="1333346" cy="1333346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730546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730545"/>
                  <a:ext cx="666673" cy="666673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5211036" y="2730528"/>
                <a:ext cx="1333346" cy="1333346"/>
                <a:chOff x="5211037" y="4063873"/>
                <a:chExt cx="1333346" cy="133334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730546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730545"/>
                  <a:ext cx="666673" cy="666673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5211036" y="1391710"/>
                <a:ext cx="1333346" cy="1333346"/>
                <a:chOff x="5211037" y="4063873"/>
                <a:chExt cx="1333346" cy="1333346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063873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211037" y="4730546"/>
                  <a:ext cx="666673" cy="666673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896" t="9652" r="3196" b="15524"/>
                <a:stretch/>
              </p:blipFill>
              <p:spPr>
                <a:xfrm>
                  <a:off x="5877710" y="4730545"/>
                  <a:ext cx="666673" cy="666673"/>
                </a:xfrm>
                <a:prstGeom prst="rect">
                  <a:avLst/>
                </a:prstGeom>
              </p:spPr>
            </p:pic>
          </p:grpSp>
        </p:grpSp>
        <p:sp>
          <p:nvSpPr>
            <p:cNvPr id="33" name="Rectangle 32"/>
            <p:cNvSpPr/>
            <p:nvPr/>
          </p:nvSpPr>
          <p:spPr>
            <a:xfrm>
              <a:off x="3355319" y="2100853"/>
              <a:ext cx="1352706" cy="3997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966714" y="4581995"/>
            <a:ext cx="5588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Histograms of oriented gradients for human </a:t>
            </a:r>
            <a:r>
              <a:rPr lang="en-US" b="1" dirty="0" smtClean="0"/>
              <a:t>detection</a:t>
            </a:r>
            <a:r>
              <a:rPr lang="en-US" dirty="0" smtClean="0"/>
              <a:t>, </a:t>
            </a:r>
            <a:r>
              <a:rPr lang="en-US" dirty="0" err="1" smtClean="0"/>
              <a:t>Dalal</a:t>
            </a:r>
            <a:r>
              <a:rPr lang="en-US" dirty="0" smtClean="0"/>
              <a:t> and </a:t>
            </a:r>
            <a:r>
              <a:rPr lang="en-US" dirty="0" err="1" smtClean="0"/>
              <a:t>Triggs</a:t>
            </a:r>
            <a:r>
              <a:rPr lang="en-US" dirty="0" smtClean="0"/>
              <a:t>, </a:t>
            </a:r>
            <a:r>
              <a:rPr lang="en-US" i="1" dirty="0" smtClean="0"/>
              <a:t>CVPR</a:t>
            </a:r>
            <a:r>
              <a:rPr lang="en-US" dirty="0" smtClean="0"/>
              <a:t> 2005.</a:t>
            </a:r>
            <a:endParaRPr lang="en-US" dirty="0"/>
          </a:p>
        </p:txBody>
      </p:sp>
      <p:sp>
        <p:nvSpPr>
          <p:cNvPr id="28" name="Title 2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Hand Engineered Features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7216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93007"/>
            <a:ext cx="3086100" cy="27384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</a:t>
            </a:r>
            <a:r>
              <a:rPr lang="en-US" dirty="0" err="1" smtClean="0"/>
              <a:t>Dhruv</a:t>
            </a:r>
            <a:r>
              <a:rPr lang="en-US" dirty="0" smtClean="0"/>
              <a:t> </a:t>
            </a:r>
            <a:r>
              <a:rPr lang="en-US" dirty="0" err="1" smtClean="0"/>
              <a:t>Batra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050451"/>
            <a:ext cx="2057400" cy="273844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3537"/>
            <a:ext cx="4594160" cy="102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083537"/>
            <a:ext cx="2174636" cy="486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1" y="3083537"/>
            <a:ext cx="1861447" cy="486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597887"/>
            <a:ext cx="1891440" cy="486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2" y="1311887"/>
            <a:ext cx="3063668" cy="1028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99" y="1311887"/>
            <a:ext cx="1940768" cy="1028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5257" y="1311887"/>
            <a:ext cx="3320143" cy="102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1" y="2397737"/>
            <a:ext cx="609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SIFT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44684" y="2397737"/>
            <a:ext cx="1429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Spin Images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93236" y="4112237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HoG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615566" y="4112237"/>
            <a:ext cx="100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Textons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373676" y="4283330"/>
            <a:ext cx="270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nd many many more….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Hand Engineered Features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490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56638" y="1063378"/>
            <a:ext cx="6961211" cy="3387375"/>
            <a:chOff x="1091395" y="1170750"/>
            <a:chExt cx="6961211" cy="4516500"/>
          </a:xfrm>
        </p:grpSpPr>
        <p:pic>
          <p:nvPicPr>
            <p:cNvPr id="8" name="Shape 9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91395" y="1170750"/>
              <a:ext cx="6961211" cy="4516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96"/>
            <p:cNvSpPr/>
            <p:nvPr/>
          </p:nvSpPr>
          <p:spPr>
            <a:xfrm>
              <a:off x="1091395" y="2295270"/>
              <a:ext cx="1754999" cy="99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96"/>
            <p:cNvSpPr/>
            <p:nvPr/>
          </p:nvSpPr>
          <p:spPr>
            <a:xfrm>
              <a:off x="1583160" y="1634336"/>
              <a:ext cx="1754999" cy="99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96"/>
            <p:cNvSpPr/>
            <p:nvPr/>
          </p:nvSpPr>
          <p:spPr>
            <a:xfrm>
              <a:off x="4477732" y="2536607"/>
              <a:ext cx="3120272" cy="751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952108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5534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93464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97517" y="1147140"/>
            <a:ext cx="1332182" cy="38707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60819" y="2188214"/>
            <a:ext cx="481578" cy="38707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5" y="3847689"/>
            <a:ext cx="579146" cy="3549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93" y="3847689"/>
            <a:ext cx="598350" cy="3549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513" y="3874417"/>
            <a:ext cx="562358" cy="330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Classifier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45557" y="2220728"/>
            <a:ext cx="3512531" cy="1229598"/>
            <a:chOff x="5045557" y="2220728"/>
            <a:chExt cx="3512531" cy="1229598"/>
          </a:xfrm>
        </p:grpSpPr>
        <p:pic>
          <p:nvPicPr>
            <p:cNvPr id="12" name="Shape 103"/>
            <p:cNvPicPr preferRelativeResize="0"/>
            <p:nvPr/>
          </p:nvPicPr>
          <p:blipFill rotWithShape="1">
            <a:blip r:embed="rId6">
              <a:alphaModFix/>
            </a:blip>
            <a:srcRect l="23650" b="66765"/>
            <a:stretch/>
          </p:blipFill>
          <p:spPr>
            <a:xfrm>
              <a:off x="5045557" y="2400911"/>
              <a:ext cx="3512531" cy="1049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731854" y="2220728"/>
              <a:ext cx="1049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0.98  dog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17904" y="2225997"/>
              <a:ext cx="1100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0.001  cat</a:t>
              </a:r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173" y="3228578"/>
              <a:ext cx="292625" cy="17932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37" y="3235572"/>
              <a:ext cx="290535" cy="1723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0957" y="3231536"/>
              <a:ext cx="293821" cy="17271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3898" y="3235203"/>
              <a:ext cx="246651" cy="159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107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1" y="1720805"/>
            <a:ext cx="1799895" cy="22817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1 - Pipeline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52039" y="2857619"/>
            <a:ext cx="662818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77893" y="2445710"/>
            <a:ext cx="1338618" cy="9010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Hand Engineered Features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618417" y="2443644"/>
            <a:ext cx="1338618" cy="9010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809725" y="2855553"/>
            <a:ext cx="662818" cy="4064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141668" y="2853487"/>
            <a:ext cx="662818" cy="4064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54472" y="2677409"/>
            <a:ext cx="7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29713" y="3466901"/>
            <a:ext cx="64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841523" y="3439090"/>
            <a:ext cx="90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2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2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CNNs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Built-in Features </a:t>
            </a:r>
            <a:r>
              <a:rPr lang="en-US" dirty="0" smtClean="0"/>
              <a:t>w/ Deep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92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56638" y="1063378"/>
            <a:ext cx="6961211" cy="3387375"/>
            <a:chOff x="1091395" y="1170750"/>
            <a:chExt cx="6961211" cy="4516500"/>
          </a:xfrm>
        </p:grpSpPr>
        <p:pic>
          <p:nvPicPr>
            <p:cNvPr id="8" name="Shape 9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91395" y="1170750"/>
              <a:ext cx="6961211" cy="4516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96"/>
            <p:cNvSpPr/>
            <p:nvPr/>
          </p:nvSpPr>
          <p:spPr>
            <a:xfrm>
              <a:off x="1091395" y="2295270"/>
              <a:ext cx="1754999" cy="99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96"/>
            <p:cNvSpPr/>
            <p:nvPr/>
          </p:nvSpPr>
          <p:spPr>
            <a:xfrm>
              <a:off x="1583160" y="1634336"/>
              <a:ext cx="1754999" cy="99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96"/>
            <p:cNvSpPr/>
            <p:nvPr/>
          </p:nvSpPr>
          <p:spPr>
            <a:xfrm>
              <a:off x="4477732" y="2536607"/>
              <a:ext cx="3120272" cy="751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Classifier</a:t>
            </a:r>
            <a:endParaRPr lang="en-US" dirty="0"/>
          </a:p>
        </p:txBody>
      </p:sp>
      <p:pic>
        <p:nvPicPr>
          <p:cNvPr id="12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226" y="1045055"/>
            <a:ext cx="4600575" cy="3157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952108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5534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93464" y="3874417"/>
            <a:ext cx="433633" cy="3281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97517" y="1147140"/>
            <a:ext cx="1332182" cy="38707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27198" y="2197482"/>
            <a:ext cx="529041" cy="38707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5" y="3847689"/>
            <a:ext cx="579146" cy="3549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793" y="3847689"/>
            <a:ext cx="598350" cy="3549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513" y="3874417"/>
            <a:ext cx="562358" cy="3305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60567" y="864872"/>
            <a:ext cx="10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0.98  dog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46617" y="870141"/>
            <a:ext cx="110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0.001  cat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3039" y="4202593"/>
            <a:ext cx="758837" cy="721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2544" y="4479511"/>
            <a:ext cx="2552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* non-</a:t>
            </a:r>
            <a:r>
              <a:rPr lang="en-US" sz="2800" dirty="0" err="1" smtClean="0"/>
              <a:t>linearities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107" y="1089842"/>
            <a:ext cx="705563" cy="4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Classification with CNNs</a:t>
            </a:r>
          </a:p>
          <a:p>
            <a:pPr lvl="1"/>
            <a:r>
              <a:rPr lang="en-US" dirty="0" smtClean="0"/>
              <a:t>Approach 1: previous methods</a:t>
            </a:r>
          </a:p>
          <a:p>
            <a:pPr lvl="1"/>
            <a:r>
              <a:rPr lang="en-US" dirty="0" smtClean="0"/>
              <a:t>Approach 2: CNNs</a:t>
            </a:r>
            <a:endParaRPr lang="en-US" dirty="0" smtClean="0"/>
          </a:p>
          <a:p>
            <a:r>
              <a:rPr lang="en-US" dirty="0" smtClean="0"/>
              <a:t>Broader </a:t>
            </a:r>
            <a:r>
              <a:rPr lang="en-US" dirty="0"/>
              <a:t>Impact on Computer </a:t>
            </a:r>
            <a:r>
              <a:rPr lang="en-US" dirty="0" smtClean="0"/>
              <a:t>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7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 pixel inputs… </a:t>
            </a:r>
            <a:r>
              <a:rPr lang="en-US" dirty="0" smtClean="0"/>
              <a:t>h</a:t>
            </a:r>
            <a:r>
              <a:rPr lang="en-US" dirty="0" smtClean="0"/>
              <a:t>ow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Convolutions</a:t>
            </a:r>
            <a:endParaRPr lang="en-US" dirty="0" smtClean="0"/>
          </a:p>
          <a:p>
            <a:pPr lvl="1"/>
            <a:r>
              <a:rPr lang="en-US" dirty="0" smtClean="0"/>
              <a:t>Shrinking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8" y="2856241"/>
            <a:ext cx="8003808" cy="1693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3705" y="4659721"/>
            <a:ext cx="217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[Figure: </a:t>
            </a:r>
            <a:r>
              <a:rPr lang="en-US" dirty="0" err="1" smtClean="0"/>
              <a:t>LeCun</a:t>
            </a:r>
            <a:r>
              <a:rPr lang="en-US" dirty="0" smtClean="0"/>
              <a:t> et. al.]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9279" y="2325562"/>
            <a:ext cx="5279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http://setosa.io/ev/image-kernels</a:t>
            </a:r>
            <a:r>
              <a:rPr lang="en-US" sz="2800" dirty="0" smtClean="0">
                <a:hlinkClick r:id="rId3"/>
              </a:rPr>
              <a:t>/</a:t>
            </a:r>
            <a:endParaRPr lang="en-US" sz="2800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861396" y="1570403"/>
            <a:ext cx="1415845" cy="55779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earned!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54793" y="1857655"/>
            <a:ext cx="615731" cy="451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2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7" y="1943922"/>
            <a:ext cx="1431510" cy="18147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2 - Pipeline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17051" y="2857619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6632" y="2583014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094325" y="2580948"/>
            <a:ext cx="1083250" cy="516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18546" y="2668828"/>
            <a:ext cx="7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87935" y="2855553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18225" y="2853487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46388" y="2596045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9643" y="2677409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397690" y="2851421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25853" y="2593979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77156" y="2849355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182008" y="2838390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7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7" y="153728"/>
            <a:ext cx="1431510" cy="18147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817051" y="1067425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6632" y="792820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094325" y="790754"/>
            <a:ext cx="1083250" cy="516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18546" y="878634"/>
            <a:ext cx="7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87935" y="1065359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18225" y="1063293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46388" y="805851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9643" y="88721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397690" y="1061227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25853" y="803785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77156" y="1059161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182008" y="1048196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" y="0"/>
            <a:ext cx="1763974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98382" y="222950"/>
            <a:ext cx="5245617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1665"/>
            <a:ext cx="9144000" cy="3681835"/>
          </a:xfrm>
          <a:prstGeom prst="rect">
            <a:avLst/>
          </a:prstGeom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018" y="4215334"/>
            <a:ext cx="1958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Credit: [</a:t>
            </a:r>
            <a:r>
              <a:rPr lang="en-US" dirty="0" err="1"/>
              <a:t>Zeiler</a:t>
            </a:r>
            <a:r>
              <a:rPr lang="en-US" dirty="0"/>
              <a:t> &amp; Fergus ECCV14]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6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7" y="153728"/>
            <a:ext cx="1431510" cy="18147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817051" y="1067425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6632" y="792820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094325" y="790754"/>
            <a:ext cx="1083250" cy="516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18546" y="878634"/>
            <a:ext cx="7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87935" y="1065359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18225" y="1063293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46388" y="805851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9643" y="88721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397690" y="1061227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25853" y="803785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77156" y="1059161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182008" y="1048196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" y="0"/>
            <a:ext cx="4004220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15276" y="222950"/>
            <a:ext cx="3428723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800"/>
            <a:ext cx="9144000" cy="3437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159" y="4763309"/>
            <a:ext cx="308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Credit: [</a:t>
            </a:r>
            <a:r>
              <a:rPr lang="en-US" sz="1400" dirty="0" err="1"/>
              <a:t>Zeiler</a:t>
            </a:r>
            <a:r>
              <a:rPr lang="en-US" sz="1400" dirty="0"/>
              <a:t> &amp; Fergus ECCV14]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801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7" y="153728"/>
            <a:ext cx="1431510" cy="18147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817051" y="1067425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6632" y="792820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094325" y="790754"/>
            <a:ext cx="1083250" cy="516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18546" y="878634"/>
            <a:ext cx="7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87935" y="1065359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18225" y="1063293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46388" y="805851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9643" y="88721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397690" y="1061227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725853" y="803785"/>
            <a:ext cx="1046870" cy="514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Learned</a:t>
            </a:r>
          </a:p>
          <a:p>
            <a:pPr algn="ctr"/>
            <a:r>
              <a:rPr lang="en-US" dirty="0" smtClean="0"/>
              <a:t>Features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77156" y="1059161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182008" y="1048196"/>
            <a:ext cx="319585" cy="40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5397759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091175" y="222950"/>
            <a:ext cx="2052824" cy="204593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60075" b="-1"/>
          <a:stretch/>
        </p:blipFill>
        <p:spPr>
          <a:xfrm>
            <a:off x="0" y="2504508"/>
            <a:ext cx="9144000" cy="2250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2420" y="4763309"/>
            <a:ext cx="308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Credit: [</a:t>
            </a:r>
            <a:r>
              <a:rPr lang="en-US" sz="1400" dirty="0" err="1"/>
              <a:t>Zeiler</a:t>
            </a:r>
            <a:r>
              <a:rPr lang="en-US" sz="1400" dirty="0"/>
              <a:t> &amp; Fergus ECCV14]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439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Figure Credit: [</a:t>
            </a:r>
            <a:r>
              <a:rPr lang="en-US" dirty="0" err="1" smtClean="0"/>
              <a:t>Zeiler</a:t>
            </a:r>
            <a:r>
              <a:rPr lang="en-US" dirty="0" smtClean="0"/>
              <a:t> &amp; Fergus ECCV14]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t="-6559" b="-2"/>
          <a:stretch/>
        </p:blipFill>
        <p:spPr>
          <a:xfrm>
            <a:off x="0" y="-864232"/>
            <a:ext cx="9144000" cy="60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5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7379" y="4039372"/>
            <a:ext cx="70639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Backpropagation</a:t>
            </a:r>
            <a:r>
              <a:rPr lang="en-US" sz="2000" b="1" dirty="0" smtClean="0"/>
              <a:t> applied to handwritten zip code recognition</a:t>
            </a:r>
            <a:r>
              <a:rPr lang="en-US" dirty="0" smtClean="0"/>
              <a:t>, </a:t>
            </a:r>
            <a:r>
              <a:rPr lang="en-US" dirty="0" err="1" smtClean="0"/>
              <a:t>Lecun</a:t>
            </a:r>
            <a:r>
              <a:rPr lang="en-US" dirty="0" smtClean="0"/>
              <a:t> et al., 1989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83" y="1637688"/>
            <a:ext cx="7354992" cy="155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8204" y="2153941"/>
            <a:ext cx="50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“A”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4160" y="1240699"/>
            <a:ext cx="899834" cy="29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61309" y="1244192"/>
            <a:ext cx="899834" cy="29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Output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4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532" y="8985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2012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4" y="1473216"/>
            <a:ext cx="8752167" cy="21655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3366" y="1249280"/>
            <a:ext cx="899834" cy="29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10816" y="1844893"/>
            <a:ext cx="899834" cy="29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Output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2877" y="4354874"/>
            <a:ext cx="592410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Imagenet</a:t>
            </a:r>
            <a:r>
              <a:rPr lang="en-US" sz="1600" b="1" dirty="0"/>
              <a:t> </a:t>
            </a:r>
            <a:r>
              <a:rPr lang="en-US" sz="1600" b="1" dirty="0" smtClean="0"/>
              <a:t>Classification </a:t>
            </a:r>
            <a:r>
              <a:rPr lang="en-US" sz="1600" b="1" dirty="0"/>
              <a:t>with </a:t>
            </a:r>
            <a:r>
              <a:rPr lang="en-US" sz="1600" b="1" dirty="0" smtClean="0"/>
              <a:t>Deep Convolutional Neural </a:t>
            </a:r>
            <a:r>
              <a:rPr lang="en-US" sz="1600" b="1" dirty="0"/>
              <a:t>N</a:t>
            </a:r>
            <a:r>
              <a:rPr lang="en-US" sz="1600" b="1" dirty="0" smtClean="0"/>
              <a:t>etworks</a:t>
            </a:r>
            <a:r>
              <a:rPr lang="en-US" sz="1600" dirty="0" smtClean="0"/>
              <a:t>, </a:t>
            </a:r>
            <a:r>
              <a:rPr lang="en-US" sz="1600" dirty="0" err="1" smtClean="0"/>
              <a:t>Krizhevsky</a:t>
            </a:r>
            <a:r>
              <a:rPr lang="en-US" sz="1600" dirty="0" smtClean="0"/>
              <a:t>, </a:t>
            </a:r>
            <a:r>
              <a:rPr lang="en-US" sz="1600" dirty="0" err="1" smtClean="0"/>
              <a:t>Sutskever</a:t>
            </a:r>
            <a:r>
              <a:rPr lang="en-US" sz="1600" dirty="0"/>
              <a:t>, </a:t>
            </a:r>
            <a:r>
              <a:rPr lang="en-US" sz="1600" dirty="0" smtClean="0"/>
              <a:t>and Hinton, NIPS 2012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7" y="3633381"/>
            <a:ext cx="1358299" cy="1291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05716" y="3349430"/>
            <a:ext cx="7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“dog”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0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29" y="2647042"/>
            <a:ext cx="3429000" cy="1703785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isometricOffAxis2Top">
              <a:rot lat="18664796" lon="2041230" rev="19089300"/>
            </a:camera>
            <a:lightRig rig="threePt" dir="t"/>
          </a:scene3d>
        </p:spPr>
      </p:pic>
      <p:grpSp>
        <p:nvGrpSpPr>
          <p:cNvPr id="2" name="Group 1"/>
          <p:cNvGrpSpPr/>
          <p:nvPr/>
        </p:nvGrpSpPr>
        <p:grpSpPr>
          <a:xfrm>
            <a:off x="2794495" y="2585731"/>
            <a:ext cx="460770" cy="620033"/>
            <a:chOff x="2128841" y="3300413"/>
            <a:chExt cx="614360" cy="1102281"/>
          </a:xfrm>
        </p:grpSpPr>
        <p:sp>
          <p:nvSpPr>
            <p:cNvPr id="10" name="Rectangle 9"/>
            <p:cNvSpPr/>
            <p:nvPr/>
          </p:nvSpPr>
          <p:spPr>
            <a:xfrm>
              <a:off x="2188173" y="4024313"/>
              <a:ext cx="411537" cy="37838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30000">
                  <a:schemeClr val="bg2">
                    <a:lumMod val="25000"/>
                  </a:schemeClr>
                </a:gs>
                <a:gs pos="64000">
                  <a:schemeClr val="tx1"/>
                </a:gs>
                <a:gs pos="44000">
                  <a:schemeClr val="bg1">
                    <a:lumMod val="65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19050">
              <a:solidFill>
                <a:schemeClr val="tx1"/>
              </a:solidFill>
            </a:ln>
            <a:scene3d>
              <a:camera prst="isometricOffAxis2Top">
                <a:rot lat="18664799" lon="2041235" rev="190893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2128841" y="3367088"/>
              <a:ext cx="452434" cy="8763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490788" y="3390900"/>
              <a:ext cx="200026" cy="9525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657475" y="3343275"/>
              <a:ext cx="85726" cy="82867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295525" y="3314700"/>
              <a:ext cx="342902" cy="75247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03857" y="3300413"/>
              <a:ext cx="117906" cy="11098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  <a:scene3d>
              <a:camera prst="isometricOffAxis2Top">
                <a:rot lat="18664799" lon="2041235" rev="190893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0331" y="2233785"/>
            <a:ext cx="3364162" cy="1670793"/>
          </a:xfrm>
          <a:prstGeom prst="rect">
            <a:avLst/>
          </a:prstGeom>
          <a:ln w="38100">
            <a:solidFill>
              <a:schemeClr val="tx1"/>
            </a:solidFill>
          </a:ln>
          <a:scene3d>
            <a:camera prst="isometricOffAxis2Top">
              <a:rot lat="18664796" lon="2041231" rev="19089301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035" y="912498"/>
            <a:ext cx="1816018" cy="135853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40127" y="3963199"/>
            <a:ext cx="1689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738634" y="2136536"/>
            <a:ext cx="4037504" cy="1643300"/>
            <a:chOff x="794177" y="2373591"/>
            <a:chExt cx="5383339" cy="29214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9253" y="2373591"/>
              <a:ext cx="2161979" cy="1431647"/>
            </a:xfrm>
            <a:prstGeom prst="rect">
              <a:avLst/>
            </a:prstGeom>
            <a:ln w="38100">
              <a:solidFill>
                <a:schemeClr val="tx1"/>
              </a:solidFill>
            </a:ln>
            <a:scene3d>
              <a:camera prst="isometricOffAxis2Top">
                <a:rot lat="18664796" lon="2041231" rev="19089301"/>
              </a:camera>
              <a:lightRig rig="threePt" dir="t"/>
            </a:scene3d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794177" y="3177344"/>
              <a:ext cx="1655785" cy="104951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128841" y="2469051"/>
              <a:ext cx="968633" cy="279465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064990" y="2992368"/>
              <a:ext cx="1112526" cy="82715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415882" y="3708717"/>
              <a:ext cx="465048" cy="158629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940127" y="2473199"/>
            <a:ext cx="1689410" cy="603612"/>
            <a:chOff x="6396167" y="3253798"/>
            <a:chExt cx="2252547" cy="1073088"/>
          </a:xfrm>
        </p:grpSpPr>
        <p:sp>
          <p:nvSpPr>
            <p:cNvPr id="30" name="TextBox 29"/>
            <p:cNvSpPr txBox="1"/>
            <p:nvPr/>
          </p:nvSpPr>
          <p:spPr>
            <a:xfrm>
              <a:off x="6396167" y="3253798"/>
              <a:ext cx="2252547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Pooling</a:t>
              </a:r>
            </a:p>
          </p:txBody>
        </p:sp>
        <p:sp>
          <p:nvSpPr>
            <p:cNvPr id="44" name="Down Arrow 43"/>
            <p:cNvSpPr/>
            <p:nvPr/>
          </p:nvSpPr>
          <p:spPr>
            <a:xfrm rot="10800000">
              <a:off x="7366556" y="3905264"/>
              <a:ext cx="285750" cy="421622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40127" y="3218200"/>
            <a:ext cx="1689410" cy="642392"/>
            <a:chOff x="6396167" y="4578242"/>
            <a:chExt cx="2252547" cy="1142031"/>
          </a:xfrm>
        </p:grpSpPr>
        <p:sp>
          <p:nvSpPr>
            <p:cNvPr id="3" name="TextBox 2"/>
            <p:cNvSpPr txBox="1"/>
            <p:nvPr/>
          </p:nvSpPr>
          <p:spPr>
            <a:xfrm>
              <a:off x="6396167" y="4578242"/>
              <a:ext cx="2252547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Convolution</a:t>
              </a:r>
            </a:p>
          </p:txBody>
        </p:sp>
        <p:sp>
          <p:nvSpPr>
            <p:cNvPr id="45" name="Down Arrow 44"/>
            <p:cNvSpPr/>
            <p:nvPr/>
          </p:nvSpPr>
          <p:spPr>
            <a:xfrm rot="10800000">
              <a:off x="7366555" y="5298651"/>
              <a:ext cx="285750" cy="421622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614489" y="848322"/>
            <a:ext cx="5915025" cy="745629"/>
          </a:xfrm>
        </p:spPr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1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0.00162 L 0.3401 0.1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9 0.03912 L 0.32395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 0.07754 L 0.30364 0.199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Changed?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0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2587228"/>
          </a:xfrm>
        </p:spPr>
        <p:txBody>
          <a:bodyPr>
            <a:normAutofit/>
          </a:bodyPr>
          <a:lstStyle/>
          <a:p>
            <a:r>
              <a:rPr lang="en-US" b="1" dirty="0" smtClean="0"/>
              <a:t>Part 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Image Classification with CNNs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5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5274" y="1965883"/>
            <a:ext cx="1694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2009</a:t>
            </a:r>
            <a:endParaRPr lang="en-US" sz="4400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8530" y="119434"/>
            <a:ext cx="57374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Algorithms – Deep Learning</a:t>
            </a:r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120" y="4488180"/>
            <a:ext cx="2235200" cy="22098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41120" y="4084320"/>
            <a:ext cx="2235200" cy="220980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1120" y="3257550"/>
            <a:ext cx="2235200" cy="220980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41120" y="3661410"/>
            <a:ext cx="2235200" cy="220980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2423709" y="4257675"/>
            <a:ext cx="110490" cy="27432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6200000">
            <a:off x="2423709" y="3852140"/>
            <a:ext cx="110490" cy="27432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200000">
            <a:off x="2418542" y="3433711"/>
            <a:ext cx="110490" cy="27432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20537" y="4415164"/>
            <a:ext cx="148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265462" y="0"/>
            <a:ext cx="3369191" cy="4752613"/>
            <a:chOff x="5604668" y="0"/>
            <a:chExt cx="2241725" cy="4752613"/>
          </a:xfrm>
        </p:grpSpPr>
        <p:grpSp>
          <p:nvGrpSpPr>
            <p:cNvPr id="7" name="Group 6"/>
            <p:cNvGrpSpPr/>
            <p:nvPr/>
          </p:nvGrpSpPr>
          <p:grpSpPr>
            <a:xfrm>
              <a:off x="5604668" y="0"/>
              <a:ext cx="2235200" cy="4752613"/>
              <a:chOff x="5604668" y="1"/>
              <a:chExt cx="2235200" cy="633681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206374" y="1"/>
                <a:ext cx="1616931" cy="102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chemeClr val="accent5">
                        <a:lumMod val="75000"/>
                      </a:schemeClr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2012</a:t>
                </a:r>
                <a:endParaRPr lang="en-US" sz="4400" dirty="0">
                  <a:solidFill>
                    <a:schemeClr val="accent5">
                      <a:lumMod val="7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604668" y="6021586"/>
                <a:ext cx="2235200" cy="2946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04668" y="548310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04668" y="438074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604668" y="491922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6200000">
                <a:off x="6668842" y="5759966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6200000">
                <a:off x="6668842" y="5219253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6200000">
                <a:off x="6663675" y="4661347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95236" y="5926448"/>
                <a:ext cx="1484196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Image</a:t>
                </a:r>
                <a:endParaRPr lang="en-US" sz="14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604668" y="381686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604668" y="271450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604668" y="3252986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16200000">
                <a:off x="6668842" y="3553013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16200000">
                <a:off x="6663675" y="2995107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ight Arrow 40"/>
              <p:cNvSpPr/>
              <p:nvPr/>
            </p:nvSpPr>
            <p:spPr>
              <a:xfrm rot="16200000">
                <a:off x="6663675" y="4103271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604668" y="1617227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604668" y="2155707"/>
                <a:ext cx="2235200" cy="29464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16200000">
                <a:off x="6668842" y="2455734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/>
              <p:cNvSpPr/>
              <p:nvPr/>
            </p:nvSpPr>
            <p:spPr>
              <a:xfrm rot="16200000">
                <a:off x="6663675" y="1897828"/>
                <a:ext cx="147320" cy="274320"/>
              </a:xfrm>
              <a:prstGeom prst="rightArrow">
                <a:avLst/>
              </a:prstGeom>
              <a:solidFill>
                <a:srgbClr val="8C8C8C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5611193" y="798364"/>
              <a:ext cx="2235200" cy="2209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01761" y="727010"/>
              <a:ext cx="1484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“dog”</a:t>
              </a:r>
              <a:endParaRPr lang="en-US" sz="1400" dirty="0"/>
            </a:p>
          </p:txBody>
        </p:sp>
        <p:sp>
          <p:nvSpPr>
            <p:cNvPr id="50" name="Right Arrow 49"/>
            <p:cNvSpPr/>
            <p:nvPr/>
          </p:nvSpPr>
          <p:spPr>
            <a:xfrm rot="16200000">
              <a:off x="6662873" y="983687"/>
              <a:ext cx="110490" cy="274320"/>
            </a:xfrm>
            <a:prstGeom prst="rightArrow">
              <a:avLst/>
            </a:prstGeom>
            <a:solidFill>
              <a:srgbClr val="8C8C8C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378764" y="2812936"/>
            <a:ext cx="2235200" cy="22098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769332" y="2741582"/>
            <a:ext cx="148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“dog”</a:t>
            </a:r>
            <a:endParaRPr lang="en-US" sz="1400" dirty="0"/>
          </a:p>
        </p:txBody>
      </p:sp>
      <p:sp>
        <p:nvSpPr>
          <p:cNvPr id="53" name="Right Arrow 52"/>
          <p:cNvSpPr/>
          <p:nvPr/>
        </p:nvSpPr>
        <p:spPr>
          <a:xfrm rot="16200000">
            <a:off x="2430444" y="2998259"/>
            <a:ext cx="110490" cy="274320"/>
          </a:xfrm>
          <a:prstGeom prst="rightArrow">
            <a:avLst/>
          </a:prstGeom>
          <a:solidFill>
            <a:srgbClr val="8C8C8C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6250" y="505416"/>
            <a:ext cx="1616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2009</a:t>
            </a:r>
            <a:endParaRPr lang="en-US" sz="4400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237" y="522502"/>
            <a:ext cx="1616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2012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8531" y="119434"/>
            <a:ext cx="77502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 – Number of (labeled) Images</a:t>
            </a:r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036249" y="1205822"/>
            <a:ext cx="5158944" cy="31514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9520" y="1881341"/>
            <a:ext cx="225044" cy="165267"/>
          </a:xfrm>
          <a:prstGeom prst="rect">
            <a:avLst/>
          </a:prstGeom>
          <a:solidFill>
            <a:srgbClr val="DA0000"/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734564" y="2027463"/>
            <a:ext cx="7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30K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542196" y="4037012"/>
            <a:ext cx="7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5461" y="4463546"/>
            <a:ext cx="247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Caltech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256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vs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ImageNet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5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Power - GPUs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3" y="1369219"/>
            <a:ext cx="7718895" cy="3263504"/>
          </a:xfrm>
        </p:spPr>
      </p:pic>
    </p:spTree>
    <p:extLst>
      <p:ext uri="{BB962C8B-B14F-4D97-AF65-F5344CB8AC3E}">
        <p14:creationId xmlns:p14="http://schemas.microsoft.com/office/powerpoint/2010/main" val="285939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4" y="1044996"/>
            <a:ext cx="4427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Deep Learning</a:t>
            </a:r>
          </a:p>
          <a:p>
            <a:pPr algn="r"/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  <a:p>
            <a:pPr algn="r"/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5268" y="1769827"/>
            <a:ext cx="821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+</a:t>
            </a:r>
            <a:endParaRPr lang="en-US" sz="8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5350" y="2843559"/>
            <a:ext cx="531913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44180" y="3025707"/>
            <a:ext cx="821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US" sz="9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1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554" y="219794"/>
            <a:ext cx="448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</a:t>
            </a:r>
            <a:r>
              <a:rPr lang="en-US" sz="4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</a:t>
            </a:r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1K </a:t>
            </a:r>
            <a:r>
              <a:rPr lang="en-U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  <a:endParaRPr lang="en-US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6490011" y="4181707"/>
            <a:ext cx="1070517" cy="535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7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1554" y="219794"/>
            <a:ext cx="4317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2012 </a:t>
            </a:r>
            <a:r>
              <a:rPr lang="en-US" sz="4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</a:t>
            </a:r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1K </a:t>
            </a:r>
            <a:r>
              <a:rPr lang="en-U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(Fall 2012)</a:t>
            </a:r>
            <a:endParaRPr lang="en-US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3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8962332" cy="506402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554" y="219793"/>
            <a:ext cx="4317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2015 </a:t>
            </a:r>
            <a:r>
              <a:rPr lang="en-US" sz="4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</a:t>
            </a:r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1K</a:t>
            </a:r>
            <a:endParaRPr lang="en-US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Error Rate: </a:t>
            </a:r>
            <a:r>
              <a:rPr lang="en-US" b="1" dirty="0" smtClean="0"/>
              <a:t>4.9%</a:t>
            </a:r>
          </a:p>
          <a:p>
            <a:pPr lvl="1"/>
            <a:r>
              <a:rPr lang="en-US" sz="1400" dirty="0" err="1"/>
              <a:t>Ioffe</a:t>
            </a:r>
            <a:r>
              <a:rPr lang="en-US" sz="1400" dirty="0"/>
              <a:t>, Sergey, and Christian </a:t>
            </a:r>
            <a:r>
              <a:rPr lang="en-US" sz="1400" dirty="0" err="1"/>
              <a:t>Szegedy</a:t>
            </a:r>
            <a:r>
              <a:rPr lang="en-US" sz="1400" dirty="0"/>
              <a:t>. "</a:t>
            </a:r>
            <a:r>
              <a:rPr lang="en-US" sz="1400" b="1" dirty="0"/>
              <a:t>Batch Normalization: Accelerating Deep Network Training by Reducing Internal Covariate Shift.</a:t>
            </a:r>
            <a:r>
              <a:rPr lang="en-US" sz="1400" dirty="0"/>
              <a:t>"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arXiv:1502.03167</a:t>
            </a:r>
            <a:r>
              <a:rPr lang="en-US" sz="1400" dirty="0"/>
              <a:t> (2015</a:t>
            </a:r>
            <a:r>
              <a:rPr lang="en-US" sz="1400" dirty="0" smtClean="0"/>
              <a:t>).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8325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8962332" cy="506402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554" y="219793"/>
            <a:ext cx="4317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2015 </a:t>
            </a:r>
            <a:r>
              <a:rPr lang="en-US" sz="4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</a:t>
            </a:r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1K</a:t>
            </a:r>
            <a:endParaRPr lang="en-US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Error Rate: </a:t>
            </a:r>
            <a:r>
              <a:rPr lang="en-US" b="1" dirty="0" smtClean="0"/>
              <a:t>4.9%</a:t>
            </a:r>
          </a:p>
          <a:p>
            <a:pPr lvl="1"/>
            <a:r>
              <a:rPr lang="en-US" sz="1400" dirty="0" err="1"/>
              <a:t>Ioffe</a:t>
            </a:r>
            <a:r>
              <a:rPr lang="en-US" sz="1400" dirty="0"/>
              <a:t>, Sergey, and Christian </a:t>
            </a:r>
            <a:r>
              <a:rPr lang="en-US" sz="1400" dirty="0" err="1"/>
              <a:t>Szegedy</a:t>
            </a:r>
            <a:r>
              <a:rPr lang="en-US" sz="1400" dirty="0"/>
              <a:t>. "</a:t>
            </a:r>
            <a:r>
              <a:rPr lang="en-US" sz="1400" b="1" dirty="0"/>
              <a:t>Batch Normalization: Accelerating Deep Network Training by Reducing Internal Covariate Shift.</a:t>
            </a:r>
            <a:r>
              <a:rPr lang="en-US" sz="1400" dirty="0"/>
              <a:t>"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arXiv:1502.03167</a:t>
            </a:r>
            <a:r>
              <a:rPr lang="en-US" sz="1400" dirty="0"/>
              <a:t> (2015</a:t>
            </a:r>
            <a:r>
              <a:rPr lang="en-US" sz="1400" dirty="0" smtClean="0"/>
              <a:t>).</a:t>
            </a:r>
          </a:p>
          <a:p>
            <a:pPr marL="0" indent="0">
              <a:buNone/>
            </a:pPr>
            <a:endParaRPr lang="en-US" sz="1800" b="1" dirty="0" smtClean="0"/>
          </a:p>
          <a:p>
            <a:r>
              <a:rPr lang="en-US" dirty="0" smtClean="0"/>
              <a:t>Human Error Rate: </a:t>
            </a:r>
            <a:r>
              <a:rPr lang="en-US" b="1" dirty="0" smtClean="0"/>
              <a:t>6.4%</a:t>
            </a:r>
          </a:p>
          <a:p>
            <a:pPr lvl="1"/>
            <a:r>
              <a:rPr lang="en-US" sz="1400" dirty="0" err="1"/>
              <a:t>Russakovsky</a:t>
            </a:r>
            <a:r>
              <a:rPr lang="en-US" sz="1400" dirty="0"/>
              <a:t>, Olga, et al. "</a:t>
            </a:r>
            <a:r>
              <a:rPr lang="en-US" sz="1400" b="1" dirty="0" err="1"/>
              <a:t>Imagenet</a:t>
            </a:r>
            <a:r>
              <a:rPr lang="en-US" sz="1400" b="1" dirty="0"/>
              <a:t> large scale visual recognition challenge.</a:t>
            </a:r>
            <a:r>
              <a:rPr lang="en-US" sz="1400" dirty="0"/>
              <a:t>"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arXiv:1409.0575</a:t>
            </a:r>
            <a:r>
              <a:rPr lang="en-US" sz="1400" dirty="0"/>
              <a:t> (2014).</a:t>
            </a:r>
          </a:p>
        </p:txBody>
      </p:sp>
    </p:spTree>
    <p:extLst>
      <p:ext uri="{BB962C8B-B14F-4D97-AF65-F5344CB8AC3E}">
        <p14:creationId xmlns:p14="http://schemas.microsoft.com/office/powerpoint/2010/main" val="213250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Part 2:</a:t>
            </a:r>
            <a:br>
              <a:rPr lang="en-US" sz="5400" b="1" dirty="0" smtClean="0"/>
            </a:br>
            <a:r>
              <a:rPr lang="en-US" sz="5400" dirty="0" smtClean="0"/>
              <a:t>What else can a CNN do?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4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 </a:t>
            </a:r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8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</a:t>
            </a:r>
            <a:r>
              <a:rPr lang="en-US" dirty="0" smtClean="0"/>
              <a:t>Classification - </a:t>
            </a:r>
            <a:r>
              <a:rPr lang="en-US" dirty="0" err="1" smtClean="0"/>
              <a:t>ImageNet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01260" y="4581749"/>
            <a:ext cx="294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Russakovsky</a:t>
            </a:r>
            <a:r>
              <a:rPr lang="en-US" dirty="0" smtClean="0"/>
              <a:t> et. al.; IJCV 2015</a:t>
            </a:r>
            <a:endParaRPr lang="en-US" dirty="0"/>
          </a:p>
        </p:txBody>
      </p:sp>
      <p:pic>
        <p:nvPicPr>
          <p:cNvPr id="15" name="Content Placeholder 3" descr="Screen Shot 2015-07-24 at 12.27.2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5776" r="1536"/>
          <a:stretch/>
        </p:blipFill>
        <p:spPr>
          <a:xfrm>
            <a:off x="2499808" y="1543776"/>
            <a:ext cx="4147693" cy="27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49" y="47233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Finding object candidates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2" y="1789492"/>
            <a:ext cx="8014915" cy="2223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079" y="1407381"/>
            <a:ext cx="4222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low-level cues…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63028" y="4276482"/>
            <a:ext cx="704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Segmentation As Selective Search for Object </a:t>
            </a:r>
            <a:r>
              <a:rPr lang="en-US" sz="2000" b="1" dirty="0" smtClean="0"/>
              <a:t>Recognition</a:t>
            </a:r>
            <a:r>
              <a:rPr lang="en-US" sz="2000" dirty="0" smtClean="0"/>
              <a:t>,</a:t>
            </a:r>
          </a:p>
          <a:p>
            <a:r>
              <a:rPr lang="nl-NL" sz="1600" dirty="0" smtClean="0"/>
              <a:t>van </a:t>
            </a:r>
            <a:r>
              <a:rPr lang="nl-NL" sz="1600" dirty="0"/>
              <a:t>de Sande, </a:t>
            </a:r>
            <a:r>
              <a:rPr lang="nl-NL" sz="1600" dirty="0" smtClean="0"/>
              <a:t>Uijlings</a:t>
            </a:r>
            <a:r>
              <a:rPr lang="nl-NL" sz="1600" dirty="0"/>
              <a:t>, </a:t>
            </a:r>
            <a:r>
              <a:rPr lang="nl-NL" sz="1600" dirty="0" smtClean="0"/>
              <a:t>Gevers</a:t>
            </a:r>
            <a:r>
              <a:rPr lang="nl-NL" sz="1600" dirty="0"/>
              <a:t>, </a:t>
            </a:r>
            <a:r>
              <a:rPr lang="nl-NL" sz="1600" dirty="0" smtClean="0"/>
              <a:t>Smeulders, ICCV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943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1733"/>
          <a:stretch/>
        </p:blipFill>
        <p:spPr>
          <a:xfrm>
            <a:off x="465723" y="1556379"/>
            <a:ext cx="8308808" cy="1219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2" y="2894555"/>
            <a:ext cx="164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Input image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20685" y="2894555"/>
            <a:ext cx="33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Extract region </a:t>
            </a:r>
          </a:p>
          <a:p>
            <a:r>
              <a:rPr lang="en-US" dirty="0" smtClean="0"/>
              <a:t>proposals (~2k)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83150" y="2894555"/>
            <a:ext cx="183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Compute CNN features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82362" y="2894555"/>
            <a:ext cx="183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Classify regions</a:t>
            </a:r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8549" y="47233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R-CNN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377" y="3979453"/>
            <a:ext cx="8181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Rich Feature Hierarchies for Accurate Object Detection and Semantic </a:t>
            </a:r>
            <a:r>
              <a:rPr lang="en-US" b="1" dirty="0" smtClean="0"/>
              <a:t>Segmentation</a:t>
            </a:r>
            <a:r>
              <a:rPr lang="en-US" dirty="0" smtClean="0"/>
              <a:t>, Girshick</a:t>
            </a:r>
            <a:r>
              <a:rPr lang="en-US" dirty="0"/>
              <a:t>, </a:t>
            </a:r>
            <a:r>
              <a:rPr lang="en-US" dirty="0" smtClean="0"/>
              <a:t>Donahue</a:t>
            </a:r>
            <a:r>
              <a:rPr lang="en-US" dirty="0"/>
              <a:t>, </a:t>
            </a:r>
            <a:r>
              <a:rPr lang="en-US" dirty="0" smtClean="0"/>
              <a:t>Darrell</a:t>
            </a:r>
            <a:r>
              <a:rPr lang="en-US" dirty="0"/>
              <a:t>, </a:t>
            </a:r>
            <a:r>
              <a:rPr lang="en-US" dirty="0" smtClean="0"/>
              <a:t>Malik, </a:t>
            </a:r>
            <a:r>
              <a:rPr lang="en-US" i="1" dirty="0" smtClean="0"/>
              <a:t>CVPR</a:t>
            </a:r>
            <a:r>
              <a:rPr lang="en-US" dirty="0" smtClean="0"/>
              <a:t>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827988"/>
            <a:ext cx="8250221" cy="35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827988"/>
            <a:ext cx="8250221" cy="3546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33" y="827988"/>
            <a:ext cx="8257165" cy="3546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06134"/>
            <a:ext cx="8962332" cy="25578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2641600"/>
            <a:ext cx="8229600" cy="2284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</a:t>
            </a:r>
            <a:r>
              <a:rPr lang="en-US" dirty="0" err="1" smtClean="0"/>
              <a:t>mAP</a:t>
            </a:r>
            <a:r>
              <a:rPr lang="en-US" dirty="0" smtClean="0"/>
              <a:t>: </a:t>
            </a:r>
            <a:r>
              <a:rPr lang="en-US" b="1" dirty="0" smtClean="0"/>
              <a:t>~70%</a:t>
            </a:r>
          </a:p>
          <a:p>
            <a:pPr lvl="1"/>
            <a:r>
              <a:rPr lang="en-US" sz="1400" b="1" dirty="0" smtClean="0"/>
              <a:t>Faster </a:t>
            </a:r>
            <a:r>
              <a:rPr lang="en-US" sz="1400" b="1" dirty="0"/>
              <a:t>r-</a:t>
            </a:r>
            <a:r>
              <a:rPr lang="en-US" sz="1400" b="1" dirty="0" err="1"/>
              <a:t>cnn</a:t>
            </a:r>
            <a:r>
              <a:rPr lang="en-US" sz="1400" b="1" dirty="0"/>
              <a:t>: Towards real-time object detection with region proposal </a:t>
            </a:r>
            <a:r>
              <a:rPr lang="en-US" sz="1400" b="1" dirty="0" smtClean="0"/>
              <a:t>networks,</a:t>
            </a:r>
            <a:r>
              <a:rPr lang="en-US" sz="1400" dirty="0" smtClean="0"/>
              <a:t> </a:t>
            </a:r>
            <a:r>
              <a:rPr lang="en-US" sz="1400" dirty="0" err="1" smtClean="0"/>
              <a:t>Ren</a:t>
            </a:r>
            <a:r>
              <a:rPr lang="en-US" sz="1400" dirty="0"/>
              <a:t>, </a:t>
            </a:r>
            <a:r>
              <a:rPr lang="en-US" sz="1400" dirty="0" err="1"/>
              <a:t>Shaoqing</a:t>
            </a:r>
            <a:r>
              <a:rPr lang="en-US" sz="1400" dirty="0"/>
              <a:t>, et </a:t>
            </a:r>
            <a:r>
              <a:rPr lang="en-US" sz="1400" dirty="0" smtClean="0"/>
              <a:t>al. NIPS 2015</a:t>
            </a:r>
          </a:p>
        </p:txBody>
      </p:sp>
    </p:spTree>
    <p:extLst>
      <p:ext uri="{BB962C8B-B14F-4D97-AF65-F5344CB8AC3E}">
        <p14:creationId xmlns:p14="http://schemas.microsoft.com/office/powerpoint/2010/main" val="49098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7885"/>
            <a:ext cx="5791200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610791"/>
            <a:ext cx="7962900" cy="39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4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339328"/>
            <a:ext cx="7981950" cy="4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9" y="445418"/>
            <a:ext cx="8569895" cy="42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471488"/>
            <a:ext cx="73818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7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" y="421331"/>
            <a:ext cx="8655134" cy="43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6490011" y="4033277"/>
            <a:ext cx="1070517" cy="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</a:t>
            </a:r>
            <a:r>
              <a:rPr lang="en-US" dirty="0" err="1" smtClean="0"/>
              <a:t>ImageNet</a:t>
            </a:r>
            <a:r>
              <a:rPr lang="en-US" dirty="0" smtClean="0"/>
              <a:t>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3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09" y="161475"/>
            <a:ext cx="5211402" cy="48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0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4" y="64320"/>
            <a:ext cx="8416300" cy="49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" y="157534"/>
            <a:ext cx="8719794" cy="48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5" y="194862"/>
            <a:ext cx="5517626" cy="47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2" y="434516"/>
            <a:ext cx="8654593" cy="42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9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013" b="49889"/>
          <a:stretch/>
        </p:blipFill>
        <p:spPr>
          <a:xfrm>
            <a:off x="298712" y="1353649"/>
            <a:ext cx="8583840" cy="2643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12" y="75883"/>
            <a:ext cx="7886700" cy="994172"/>
          </a:xfrm>
        </p:spPr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</a:t>
            </a:r>
            <a:r>
              <a:rPr lang="en-US" sz="2800" dirty="0" smtClean="0"/>
              <a:t>(200 categories)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145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1025"/>
            <a:ext cx="9167165" cy="399273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12" y="75883"/>
            <a:ext cx="7886700" cy="994172"/>
          </a:xfrm>
        </p:spPr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</a:t>
            </a:r>
            <a:r>
              <a:rPr lang="en-US" sz="2800" dirty="0" smtClean="0"/>
              <a:t>(200 categories)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044575" y="3007390"/>
            <a:ext cx="1250254" cy="1996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16" t="50574" r="6879"/>
          <a:stretch/>
        </p:blipFill>
        <p:spPr>
          <a:xfrm>
            <a:off x="156411" y="1191126"/>
            <a:ext cx="8855614" cy="2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Segmentation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24095" y="3595622"/>
            <a:ext cx="6066682" cy="514887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/>
              <a:t>Conditional </a:t>
            </a:r>
            <a:r>
              <a:rPr lang="en-US" b="1" dirty="0"/>
              <a:t>random fields as recurrent neural </a:t>
            </a:r>
            <a:r>
              <a:rPr lang="en-US" b="1" dirty="0" smtClean="0"/>
              <a:t>networks,</a:t>
            </a:r>
          </a:p>
          <a:p>
            <a:pPr algn="l"/>
            <a:r>
              <a:rPr lang="en-US" dirty="0" err="1"/>
              <a:t>Zheng</a:t>
            </a:r>
            <a:r>
              <a:rPr lang="en-US" dirty="0"/>
              <a:t>, </a:t>
            </a:r>
            <a:r>
              <a:rPr lang="en-US" dirty="0" err="1"/>
              <a:t>Shuai</a:t>
            </a:r>
            <a:r>
              <a:rPr lang="en-US" dirty="0"/>
              <a:t>, et al. </a:t>
            </a:r>
            <a:r>
              <a:rPr lang="en-US" dirty="0" smtClean="0"/>
              <a:t>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7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01 at 2.56.5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>
          <a:xfrm>
            <a:off x="0" y="1458845"/>
            <a:ext cx="9144000" cy="2259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926" y="703678"/>
            <a:ext cx="1072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55376" y="701612"/>
            <a:ext cx="335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CNN Segmentation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5023" y="701612"/>
            <a:ext cx="245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Ground Truth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809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en-US" dirty="0" smtClean="0"/>
              <a:t>2012 </a:t>
            </a:r>
            <a:r>
              <a:rPr lang="en-US" dirty="0" err="1" smtClean="0"/>
              <a:t>ImageNet</a:t>
            </a:r>
            <a:r>
              <a:rPr lang="en-US" dirty="0" smtClean="0"/>
              <a:t>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6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926" y="703678"/>
            <a:ext cx="1072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55376" y="701612"/>
            <a:ext cx="335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CNN Segmentation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5023" y="701612"/>
            <a:ext cx="245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Ground Truth</a:t>
            </a:r>
            <a:endParaRPr lang="en-US" sz="3200" dirty="0"/>
          </a:p>
        </p:txBody>
      </p:sp>
      <p:pic>
        <p:nvPicPr>
          <p:cNvPr id="3" name="Picture 2" descr="Screen Shot 2015-12-01 at 3.0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19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9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926" y="703678"/>
            <a:ext cx="1072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55376" y="701612"/>
            <a:ext cx="335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CNN Segmentation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5023" y="701612"/>
            <a:ext cx="245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Ground Truth</a:t>
            </a:r>
            <a:endParaRPr lang="en-US" sz="3200" dirty="0"/>
          </a:p>
        </p:txBody>
      </p:sp>
      <p:pic>
        <p:nvPicPr>
          <p:cNvPr id="2" name="Picture 1" descr="Screen Shot 2015-12-01 at 3.04.3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/>
          <a:stretch/>
        </p:blipFill>
        <p:spPr>
          <a:xfrm>
            <a:off x="943895" y="1641727"/>
            <a:ext cx="7178979" cy="30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926" y="703678"/>
            <a:ext cx="1072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55376" y="701612"/>
            <a:ext cx="335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CNN Segmentation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5023" y="701612"/>
            <a:ext cx="245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Ground Truth</a:t>
            </a:r>
            <a:endParaRPr lang="en-US" sz="3200" dirty="0"/>
          </a:p>
        </p:txBody>
      </p:sp>
      <p:pic>
        <p:nvPicPr>
          <p:cNvPr id="3" name="Picture 2" descr="Screen Shot 2015-12-01 at 3.05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9144000" cy="197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926" y="703678"/>
            <a:ext cx="1072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55376" y="701612"/>
            <a:ext cx="335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CNN Segmentation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5023" y="701612"/>
            <a:ext cx="245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Ground Truth</a:t>
            </a:r>
            <a:endParaRPr lang="en-US" sz="3200" dirty="0"/>
          </a:p>
        </p:txBody>
      </p:sp>
      <p:pic>
        <p:nvPicPr>
          <p:cNvPr id="2" name="Picture 1" descr="Screen Shot 2015-12-01 at 3.06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266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Features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532" y="8985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3752593" cy="3725699"/>
          </a:xfrm>
        </p:spPr>
        <p:txBody>
          <a:bodyPr/>
          <a:lstStyle/>
          <a:p>
            <a:r>
              <a:rPr lang="en-US" dirty="0" smtClean="0"/>
              <a:t>Train </a:t>
            </a:r>
            <a:r>
              <a:rPr lang="en-US" dirty="0" smtClean="0"/>
              <a:t>on </a:t>
            </a:r>
            <a:r>
              <a:rPr lang="en-US" dirty="0" err="1" smtClean="0"/>
              <a:t>ImageNet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features for </a:t>
            </a:r>
            <a:r>
              <a:rPr lang="en-US" b="1" dirty="0" smtClean="0"/>
              <a:t>different</a:t>
            </a:r>
            <a:r>
              <a:rPr lang="en-US" dirty="0" smtClean="0"/>
              <a:t> task</a:t>
            </a:r>
            <a:endParaRPr lang="en-US" dirty="0"/>
          </a:p>
        </p:txBody>
      </p:sp>
      <p:pic>
        <p:nvPicPr>
          <p:cNvPr id="11" name="Shape 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9794" y="878239"/>
            <a:ext cx="4600575" cy="3157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897636" y="698055"/>
            <a:ext cx="126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0.98  beach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81398" y="703325"/>
            <a:ext cx="114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0.001  city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26909" y="1918387"/>
            <a:ext cx="3509319" cy="214519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upload.wikimedia.org/wikipedia/commons/thumb/b/bf/Lano_Beach_-_Savai%27i%2C_2007.jpg/1280px-Lano_Beach_-_Savai%27i%2C_2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41" y="3989793"/>
            <a:ext cx="1964853" cy="9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70730" y="823818"/>
            <a:ext cx="3509319" cy="8434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75918" y="969703"/>
            <a:ext cx="1515598" cy="37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44566" y="159614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81" y="4388196"/>
            <a:ext cx="7475838" cy="46801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CNN </a:t>
            </a:r>
            <a:r>
              <a:rPr lang="en-US" b="1" dirty="0"/>
              <a:t>Features off-the-shelf: an Astounding Baseline for Recognition</a:t>
            </a:r>
            <a:r>
              <a:rPr lang="en-US" b="1" dirty="0" smtClean="0"/>
              <a:t>.,</a:t>
            </a:r>
          </a:p>
          <a:p>
            <a:pPr marL="0" indent="0">
              <a:buNone/>
            </a:pPr>
            <a:r>
              <a:rPr lang="en-US" dirty="0" err="1"/>
              <a:t>Razavian</a:t>
            </a:r>
            <a:r>
              <a:rPr lang="en-US" dirty="0"/>
              <a:t>, Ali Sharif, et al. </a:t>
            </a:r>
            <a:r>
              <a:rPr lang="en-US" dirty="0"/>
              <a:t> </a:t>
            </a:r>
            <a:r>
              <a:rPr lang="en-US" i="1" dirty="0"/>
              <a:t>Computer Vision and Pattern Recognition Workshops (CVPRW), </a:t>
            </a:r>
            <a:r>
              <a:rPr lang="en-US" i="1" dirty="0" smtClean="0"/>
              <a:t>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915"/>
          <a:stretch/>
        </p:blipFill>
        <p:spPr>
          <a:xfrm>
            <a:off x="657418" y="1716288"/>
            <a:ext cx="7829164" cy="25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950" y="3921517"/>
            <a:ext cx="822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Deep </a:t>
            </a:r>
            <a:r>
              <a:rPr lang="en-US" b="1" dirty="0"/>
              <a:t>visual-semantic alignments for generating image </a:t>
            </a:r>
            <a:r>
              <a:rPr lang="en-US" b="1" dirty="0" smtClean="0"/>
              <a:t>descriptions,</a:t>
            </a:r>
          </a:p>
          <a:p>
            <a:r>
              <a:rPr lang="en-US" dirty="0" err="1"/>
              <a:t>Karpathy</a:t>
            </a:r>
            <a:r>
              <a:rPr lang="en-US" dirty="0"/>
              <a:t>, Andrej, and Li </a:t>
            </a:r>
            <a:r>
              <a:rPr lang="en-US" dirty="0" err="1"/>
              <a:t>Fei-Fei</a:t>
            </a:r>
            <a:r>
              <a:rPr lang="en-US" dirty="0"/>
              <a:t>. </a:t>
            </a:r>
            <a:r>
              <a:rPr lang="en-US" dirty="0" smtClean="0"/>
              <a:t>CVPR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 Captioning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6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01 at 1.0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3712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092" y="366298"/>
            <a:ext cx="4991418" cy="44310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017" y="4497169"/>
            <a:ext cx="822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Show </a:t>
            </a:r>
            <a:r>
              <a:rPr lang="en-US" b="1" dirty="0"/>
              <a:t>and tell: A neural image caption </a:t>
            </a:r>
            <a:r>
              <a:rPr lang="en-US" b="1" dirty="0" smtClean="0"/>
              <a:t>generator,</a:t>
            </a:r>
          </a:p>
          <a:p>
            <a:r>
              <a:rPr lang="en-US" dirty="0" err="1"/>
              <a:t>Vinyals</a:t>
            </a:r>
            <a:r>
              <a:rPr lang="en-US" dirty="0"/>
              <a:t>, </a:t>
            </a:r>
            <a:r>
              <a:rPr lang="en-US" dirty="0" err="1"/>
              <a:t>Oriol</a:t>
            </a:r>
            <a:r>
              <a:rPr lang="en-US" dirty="0"/>
              <a:t>, et </a:t>
            </a:r>
            <a:r>
              <a:rPr lang="en-US" dirty="0" smtClean="0"/>
              <a:t>al.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9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12-01 at 3.39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07" y="312665"/>
            <a:ext cx="3950040" cy="42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3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8962332" cy="506402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sngStrike" dirty="0" smtClean="0"/>
              <a:t>Current</a:t>
            </a:r>
            <a:r>
              <a:rPr lang="en-US" dirty="0" smtClean="0"/>
              <a:t> Error Rate: </a:t>
            </a:r>
            <a:r>
              <a:rPr lang="en-US" b="1" dirty="0" smtClean="0"/>
              <a:t>4.9%</a:t>
            </a:r>
          </a:p>
          <a:p>
            <a:pPr lvl="1"/>
            <a:r>
              <a:rPr lang="en-US" sz="1400" dirty="0" err="1"/>
              <a:t>Ioffe</a:t>
            </a:r>
            <a:r>
              <a:rPr lang="en-US" sz="1400" dirty="0"/>
              <a:t>, Sergey, and Christian </a:t>
            </a:r>
            <a:r>
              <a:rPr lang="en-US" sz="1400" dirty="0" err="1"/>
              <a:t>Szegedy</a:t>
            </a:r>
            <a:r>
              <a:rPr lang="en-US" sz="1400" dirty="0"/>
              <a:t>. "</a:t>
            </a:r>
            <a:r>
              <a:rPr lang="en-US" sz="1400" b="1" dirty="0"/>
              <a:t>Batch Normalization: Accelerating Deep Network Training by Reducing Internal Covariate Shift.</a:t>
            </a:r>
            <a:r>
              <a:rPr lang="en-US" sz="1400" dirty="0"/>
              <a:t>"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arXiv:1502.03167</a:t>
            </a:r>
            <a:r>
              <a:rPr lang="en-US" sz="1400" dirty="0"/>
              <a:t> (2015</a:t>
            </a:r>
            <a:r>
              <a:rPr lang="en-US" sz="1400" dirty="0" smtClean="0"/>
              <a:t>).</a:t>
            </a:r>
            <a:endParaRPr lang="en-US" sz="1400" b="1" dirty="0" smtClean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en-US" dirty="0" smtClean="0"/>
              <a:t>2015 </a:t>
            </a:r>
            <a:r>
              <a:rPr lang="en-US" dirty="0" err="1" smtClean="0"/>
              <a:t>ImageNet</a:t>
            </a:r>
            <a:r>
              <a:rPr lang="en-US" dirty="0" smtClean="0"/>
              <a:t>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4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1 at 3.42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715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1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2-01 at 3.28.0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0"/>
            <a:ext cx="37481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6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1 at 3.4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55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2-01 at 3.4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349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0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82311"/>
            <a:ext cx="7886700" cy="26504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CNNs are grea</a:t>
            </a:r>
            <a:r>
              <a:rPr lang="en-US" dirty="0" smtClean="0"/>
              <a:t>t </a:t>
            </a:r>
            <a:r>
              <a:rPr lang="en-US" dirty="0" smtClean="0"/>
              <a:t>for understanding high level concepts in images.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46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4294967295"/>
          </p:nvPr>
        </p:nvSpPr>
        <p:spPr>
          <a:xfrm>
            <a:off x="458633" y="1406506"/>
            <a:ext cx="8229600" cy="3157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The </a:t>
            </a:r>
            <a:r>
              <a:rPr lang="en" dirty="0" smtClean="0"/>
              <a:t>End</a:t>
            </a: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Thanks for listening!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Questions?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3034176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29862" y="1039409"/>
          <a:ext cx="6898655" cy="37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8962332" cy="506402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sngStrike" dirty="0" smtClean="0"/>
              <a:t>Current</a:t>
            </a:r>
            <a:r>
              <a:rPr lang="en-US" dirty="0" smtClean="0"/>
              <a:t> Error Rate: </a:t>
            </a:r>
            <a:r>
              <a:rPr lang="en-US" b="1" dirty="0" smtClean="0"/>
              <a:t>4.9%</a:t>
            </a:r>
          </a:p>
          <a:p>
            <a:pPr lvl="1"/>
            <a:r>
              <a:rPr lang="en-US" sz="1400" dirty="0" err="1"/>
              <a:t>Ioffe</a:t>
            </a:r>
            <a:r>
              <a:rPr lang="en-US" sz="1400" dirty="0"/>
              <a:t>, Sergey, and Christian </a:t>
            </a:r>
            <a:r>
              <a:rPr lang="en-US" sz="1400" dirty="0" err="1"/>
              <a:t>Szegedy</a:t>
            </a:r>
            <a:r>
              <a:rPr lang="en-US" sz="1400" dirty="0"/>
              <a:t>. "</a:t>
            </a:r>
            <a:r>
              <a:rPr lang="en-US" sz="1400" b="1" dirty="0"/>
              <a:t>Batch Normalization: Accelerating Deep Network Training by Reducing Internal Covariate Shift.</a:t>
            </a:r>
            <a:r>
              <a:rPr lang="en-US" sz="1400" dirty="0"/>
              <a:t>"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arXiv:1502.03167</a:t>
            </a:r>
            <a:r>
              <a:rPr lang="en-US" sz="1400" dirty="0"/>
              <a:t> (2015</a:t>
            </a:r>
            <a:r>
              <a:rPr lang="en-US" sz="1400" dirty="0" smtClean="0"/>
              <a:t>).</a:t>
            </a:r>
          </a:p>
          <a:p>
            <a:pPr marL="0" indent="0">
              <a:buNone/>
            </a:pPr>
            <a:endParaRPr lang="en-US" sz="1800" b="1" dirty="0" smtClean="0"/>
          </a:p>
          <a:p>
            <a:r>
              <a:rPr lang="en-US" dirty="0" smtClean="0"/>
              <a:t>Human Error Rate: </a:t>
            </a:r>
            <a:r>
              <a:rPr lang="en-US" b="1" dirty="0" smtClean="0"/>
              <a:t>6.4%</a:t>
            </a:r>
          </a:p>
          <a:p>
            <a:pPr lvl="1"/>
            <a:r>
              <a:rPr lang="en-US" sz="1400" dirty="0" err="1"/>
              <a:t>Russakovsky</a:t>
            </a:r>
            <a:r>
              <a:rPr lang="en-US" sz="1400" dirty="0"/>
              <a:t>, Olga, et al. "</a:t>
            </a:r>
            <a:r>
              <a:rPr lang="en-US" sz="1400" b="1" dirty="0" err="1"/>
              <a:t>Imagenet</a:t>
            </a:r>
            <a:r>
              <a:rPr lang="en-US" sz="1400" b="1" dirty="0"/>
              <a:t> large scale visual recognition challenge.</a:t>
            </a:r>
            <a:r>
              <a:rPr lang="en-US" sz="1400" dirty="0"/>
              <a:t>"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arXiv:1409.0575</a:t>
            </a:r>
            <a:r>
              <a:rPr lang="en-US" sz="1400" dirty="0"/>
              <a:t> (2014).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en-US" dirty="0" smtClean="0"/>
              <a:t>2015 </a:t>
            </a:r>
            <a:r>
              <a:rPr lang="en-US" dirty="0" err="1" smtClean="0"/>
              <a:t>ImageNet</a:t>
            </a:r>
            <a:r>
              <a:rPr lang="en-US" dirty="0" smtClean="0"/>
              <a:t>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Approach 1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Hand </a:t>
            </a:r>
            <a:r>
              <a:rPr lang="en-US" dirty="0" smtClean="0"/>
              <a:t>Engineered Features </a:t>
            </a:r>
            <a:r>
              <a:rPr lang="en-US" dirty="0" smtClean="0"/>
              <a:t>+ Simple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8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3955</TotalTime>
  <Words>923</Words>
  <Application>Microsoft Macintosh PowerPoint</Application>
  <PresentationFormat>On-screen Show (16:9)</PresentationFormat>
  <Paragraphs>245</Paragraphs>
  <Slides>75</Slides>
  <Notes>13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Convolutional Neural Networks (CNNs)</vt:lpstr>
      <vt:lpstr>Outline</vt:lpstr>
      <vt:lpstr>Part 1: Image Classification with CNNs</vt:lpstr>
      <vt:lpstr>Image Classification - ImageNet</vt:lpstr>
      <vt:lpstr>2012 ImageNet Challenge</vt:lpstr>
      <vt:lpstr>2012 ImageNet Challenge</vt:lpstr>
      <vt:lpstr>2015 ImageNet Challenge</vt:lpstr>
      <vt:lpstr>2015 ImageNet Challenge</vt:lpstr>
      <vt:lpstr>Approach 1</vt:lpstr>
      <vt:lpstr>PowerPoint Presentation</vt:lpstr>
      <vt:lpstr>PowerPoint Presentation</vt:lpstr>
      <vt:lpstr>Hand Engineered Features</vt:lpstr>
      <vt:lpstr>Hand Engineered Features</vt:lpstr>
      <vt:lpstr>Hand Engineered Features</vt:lpstr>
      <vt:lpstr>Hand Engineered Features</vt:lpstr>
      <vt:lpstr>Simple Classifier</vt:lpstr>
      <vt:lpstr>Approach 1 - Pipeline</vt:lpstr>
      <vt:lpstr>Approach 2: CNNs</vt:lpstr>
      <vt:lpstr>Deep Classifier</vt:lpstr>
      <vt:lpstr>Features</vt:lpstr>
      <vt:lpstr>Approach 2 - Pipeline</vt:lpstr>
      <vt:lpstr>PowerPoint Presentation</vt:lpstr>
      <vt:lpstr>PowerPoint Presentation</vt:lpstr>
      <vt:lpstr>PowerPoint Presentation</vt:lpstr>
      <vt:lpstr>PowerPoint Presentation</vt:lpstr>
      <vt:lpstr>1989</vt:lpstr>
      <vt:lpstr>PowerPoint Presentation</vt:lpstr>
      <vt:lpstr>1989</vt:lpstr>
      <vt:lpstr>What Changed?</vt:lpstr>
      <vt:lpstr>PowerPoint Presentation</vt:lpstr>
      <vt:lpstr>PowerPoint Presentation</vt:lpstr>
      <vt:lpstr>Compute Power - GPUs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2: What else can a CNN do?</vt:lpstr>
      <vt:lpstr>Object Detection</vt:lpstr>
      <vt:lpstr>Finding object candidates</vt:lpstr>
      <vt:lpstr>R-CNN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ImageNet (200 categories)</vt:lpstr>
      <vt:lpstr>ImageNet (200 categories)</vt:lpstr>
      <vt:lpstr>PowerPoint Presentation</vt:lpstr>
      <vt:lpstr>Object 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Features</vt:lpstr>
      <vt:lpstr>PowerPoint Presentation</vt:lpstr>
      <vt:lpstr>PowerPoint Presentation</vt:lpstr>
      <vt:lpstr>Image Captioning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 Nets</dc:title>
  <dc:creator>tiger10guy@gmail.com</dc:creator>
  <cp:lastModifiedBy>Michael Cogswell</cp:lastModifiedBy>
  <cp:revision>68</cp:revision>
  <dcterms:created xsi:type="dcterms:W3CDTF">2015-02-27T02:07:47Z</dcterms:created>
  <dcterms:modified xsi:type="dcterms:W3CDTF">2015-12-01T18:45:54Z</dcterms:modified>
</cp:coreProperties>
</file>